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Default Extension="jpg" ContentType="image/jpg"/>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Lst>
  <p:sldSz cx="7556500" cy="10693400"/>
  <p:notesSz cx="7556500" cy="10693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Relationship Id="rId100" Type="http://schemas.openxmlformats.org/officeDocument/2006/relationships/slide" Target="slides/slide95.xml"/><Relationship Id="rId101" Type="http://schemas.openxmlformats.org/officeDocument/2006/relationships/slide" Target="slides/slide96.xml"/><Relationship Id="rId102" Type="http://schemas.openxmlformats.org/officeDocument/2006/relationships/slide" Target="slides/slide97.xml"/><Relationship Id="rId103" Type="http://schemas.openxmlformats.org/officeDocument/2006/relationships/slide" Target="slides/slide98.xml"/><Relationship Id="rId104" Type="http://schemas.openxmlformats.org/officeDocument/2006/relationships/slide" Target="slides/slide99.xml"/><Relationship Id="rId105" Type="http://schemas.openxmlformats.org/officeDocument/2006/relationships/slide" Target="slides/slide100.xml"/><Relationship Id="rId106" Type="http://schemas.openxmlformats.org/officeDocument/2006/relationships/slide" Target="slides/slide101.xml"/><Relationship Id="rId107" Type="http://schemas.openxmlformats.org/officeDocument/2006/relationships/slide" Target="slides/slide102.xml"/><Relationship Id="rId108" Type="http://schemas.openxmlformats.org/officeDocument/2006/relationships/slide" Target="slides/slide103.xml"/><Relationship Id="rId109" Type="http://schemas.openxmlformats.org/officeDocument/2006/relationships/slide" Target="slides/slide104.xml"/><Relationship Id="rId110" Type="http://schemas.openxmlformats.org/officeDocument/2006/relationships/slide" Target="slides/slide105.xml"/><Relationship Id="rId111" Type="http://schemas.openxmlformats.org/officeDocument/2006/relationships/slide" Target="slides/slide106.xml"/><Relationship Id="rId112" Type="http://schemas.openxmlformats.org/officeDocument/2006/relationships/slide" Target="slides/slide107.xml"/><Relationship Id="rId113" Type="http://schemas.openxmlformats.org/officeDocument/2006/relationships/slide" Target="slides/slide108.xml"/><Relationship Id="rId114" Type="http://schemas.openxmlformats.org/officeDocument/2006/relationships/slide" Target="slides/slide109.xml"/><Relationship Id="rId115" Type="http://schemas.openxmlformats.org/officeDocument/2006/relationships/slide" Target="slides/slide110.xml"/><Relationship Id="rId116" Type="http://schemas.openxmlformats.org/officeDocument/2006/relationships/slide" Target="slides/slide111.xml"/><Relationship Id="rId117" Type="http://schemas.openxmlformats.org/officeDocument/2006/relationships/slide" Target="slides/slide112.xml"/><Relationship Id="rId118" Type="http://schemas.openxmlformats.org/officeDocument/2006/relationships/slide" Target="slides/slide113.xml"/><Relationship Id="rId119" Type="http://schemas.openxmlformats.org/officeDocument/2006/relationships/slide" Target="slides/slide114.xml"/><Relationship Id="rId120" Type="http://schemas.openxmlformats.org/officeDocument/2006/relationships/slide" Target="slides/slide115.xml"/><Relationship Id="rId121" Type="http://schemas.openxmlformats.org/officeDocument/2006/relationships/slide" Target="slides/slide116.xml"/><Relationship Id="rId122" Type="http://schemas.openxmlformats.org/officeDocument/2006/relationships/slide" Target="slides/slide117.xml"/><Relationship Id="rId123" Type="http://schemas.openxmlformats.org/officeDocument/2006/relationships/slide" Target="slides/slide118.xml"/><Relationship Id="rId124" Type="http://schemas.openxmlformats.org/officeDocument/2006/relationships/slide" Target="slides/slide119.xml"/><Relationship Id="rId125" Type="http://schemas.openxmlformats.org/officeDocument/2006/relationships/slide" Target="slides/slide120.xml"/><Relationship Id="rId126" Type="http://schemas.openxmlformats.org/officeDocument/2006/relationships/slide" Target="slides/slide121.xml"/><Relationship Id="rId127" Type="http://schemas.openxmlformats.org/officeDocument/2006/relationships/slide" Target="slides/slide122.xml"/><Relationship Id="rId128" Type="http://schemas.openxmlformats.org/officeDocument/2006/relationships/slide" Target="slides/slide123.xml"/><Relationship Id="rId129" Type="http://schemas.openxmlformats.org/officeDocument/2006/relationships/slide" Target="slides/slide124.xml"/><Relationship Id="rId130" Type="http://schemas.openxmlformats.org/officeDocument/2006/relationships/slide" Target="slides/slide125.xml"/><Relationship Id="rId131" Type="http://schemas.openxmlformats.org/officeDocument/2006/relationships/slide" Target="slides/slide126.xml"/><Relationship Id="rId132" Type="http://schemas.openxmlformats.org/officeDocument/2006/relationships/slide" Target="slides/slide127.xml"/><Relationship Id="rId133" Type="http://schemas.openxmlformats.org/officeDocument/2006/relationships/slide" Target="slides/slide128.xml"/><Relationship Id="rId134" Type="http://schemas.openxmlformats.org/officeDocument/2006/relationships/slide" Target="slides/slide129.xml"/><Relationship Id="rId135" Type="http://schemas.openxmlformats.org/officeDocument/2006/relationships/slide" Target="slides/slide130.xml"/><Relationship Id="rId136" Type="http://schemas.openxmlformats.org/officeDocument/2006/relationships/slide" Target="slides/slide131.xml"/><Relationship Id="rId137" Type="http://schemas.openxmlformats.org/officeDocument/2006/relationships/slide" Target="slides/slide132.xml"/><Relationship Id="rId138" Type="http://schemas.openxmlformats.org/officeDocument/2006/relationships/slide" Target="slides/slide133.xml"/><Relationship Id="rId139" Type="http://schemas.openxmlformats.org/officeDocument/2006/relationships/slide" Target="slides/slide134.xml"/><Relationship Id="rId140" Type="http://schemas.openxmlformats.org/officeDocument/2006/relationships/slide" Target="slides/slide135.xml"/><Relationship Id="rId141" Type="http://schemas.openxmlformats.org/officeDocument/2006/relationships/slide" Target="slides/slide136.xml"/><Relationship Id="rId142" Type="http://schemas.openxmlformats.org/officeDocument/2006/relationships/slide" Target="slides/slide137.xml"/><Relationship Id="rId143" Type="http://schemas.openxmlformats.org/officeDocument/2006/relationships/slide" Target="slides/slide138.xml"/><Relationship Id="rId144" Type="http://schemas.openxmlformats.org/officeDocument/2006/relationships/slide" Target="slides/slide139.xml"/><Relationship Id="rId145" Type="http://schemas.openxmlformats.org/officeDocument/2006/relationships/slide" Target="slides/slide140.xml"/><Relationship Id="rId146" Type="http://schemas.openxmlformats.org/officeDocument/2006/relationships/slide" Target="slides/slide141.xml"/><Relationship Id="rId147" Type="http://schemas.openxmlformats.org/officeDocument/2006/relationships/slide" Target="slides/slide142.xml"/><Relationship Id="rId148" Type="http://schemas.openxmlformats.org/officeDocument/2006/relationships/slide" Target="slides/slide143.xml"/><Relationship Id="rId149" Type="http://schemas.openxmlformats.org/officeDocument/2006/relationships/slide" Target="slides/slide144.xml"/><Relationship Id="rId150" Type="http://schemas.openxmlformats.org/officeDocument/2006/relationships/slide" Target="slides/slide145.xml"/><Relationship Id="rId151" Type="http://schemas.openxmlformats.org/officeDocument/2006/relationships/slide" Target="slides/slide146.xml"/><Relationship Id="rId152" Type="http://schemas.openxmlformats.org/officeDocument/2006/relationships/slide" Target="slides/slide147.xml"/><Relationship Id="rId153" Type="http://schemas.openxmlformats.org/officeDocument/2006/relationships/slide" Target="slides/slide148.xml"/><Relationship Id="rId154" Type="http://schemas.openxmlformats.org/officeDocument/2006/relationships/slide" Target="slides/slide149.xml"/><Relationship Id="rId155" Type="http://schemas.openxmlformats.org/officeDocument/2006/relationships/slide" Target="slides/slide150.xml"/><Relationship Id="rId156" Type="http://schemas.openxmlformats.org/officeDocument/2006/relationships/slide" Target="slides/slide151.xml"/><Relationship Id="rId157" Type="http://schemas.openxmlformats.org/officeDocument/2006/relationships/slide" Target="slides/slide152.xml"/><Relationship Id="rId158" Type="http://schemas.openxmlformats.org/officeDocument/2006/relationships/slide" Target="slides/slide153.xml"/><Relationship Id="rId159" Type="http://schemas.openxmlformats.org/officeDocument/2006/relationships/slide" Target="slides/slide154.xml"/><Relationship Id="rId160" Type="http://schemas.openxmlformats.org/officeDocument/2006/relationships/slide" Target="slides/slide155.xml"/><Relationship Id="rId161" Type="http://schemas.openxmlformats.org/officeDocument/2006/relationships/slide" Target="slides/slide156.xml"/><Relationship Id="rId162" Type="http://schemas.openxmlformats.org/officeDocument/2006/relationships/slide" Target="slides/slide157.xml"/><Relationship Id="rId163" Type="http://schemas.openxmlformats.org/officeDocument/2006/relationships/slide" Target="slides/slide1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50" b="1" i="0">
                <a:solidFill>
                  <a:schemeClr val="tx1"/>
                </a:solidFill>
                <a:latin typeface="Times New Roman"/>
                <a:cs typeface="Times New Roman"/>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50" b="1" i="0">
                <a:solidFill>
                  <a:schemeClr val="tx1"/>
                </a:solidFill>
                <a:latin typeface="Times New Roman"/>
                <a:cs typeface="Times New Roman"/>
              </a:defRPr>
            </a:lvl1pPr>
          </a:lstStyle>
          <a:p/>
        </p:txBody>
      </p:sp>
      <p:sp>
        <p:nvSpPr>
          <p:cNvPr id="3" name="Holder 3"/>
          <p:cNvSpPr>
            <a:spLocks noGrp="1"/>
          </p:cNvSpPr>
          <p:nvPr>
            <p:ph idx="2" sz="half"/>
          </p:nvPr>
        </p:nvSpPr>
        <p:spPr>
          <a:xfrm>
            <a:off x="378142" y="2459482"/>
            <a:ext cx="3289839" cy="70576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3894867" y="2459482"/>
            <a:ext cx="3289839" cy="70576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50" b="1" i="0">
                <a:solidFill>
                  <a:schemeClr val="tx1"/>
                </a:solidFill>
                <a:latin typeface="Times New Roman"/>
                <a:cs typeface="Times New Roman"/>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507491" y="590953"/>
            <a:ext cx="2547866" cy="464819"/>
          </a:xfrm>
          <a:prstGeom prst="rect">
            <a:avLst/>
          </a:prstGeom>
        </p:spPr>
        <p:txBody>
          <a:bodyPr wrap="square" lIns="0" tIns="0" rIns="0" bIns="0">
            <a:spAutoFit/>
          </a:bodyPr>
          <a:lstStyle>
            <a:lvl1pPr>
              <a:defRPr sz="2850" b="1" i="0">
                <a:solidFill>
                  <a:schemeClr val="tx1"/>
                </a:solidFill>
                <a:latin typeface="Times New Roman"/>
                <a:cs typeface="Times New Roman"/>
              </a:defRPr>
            </a:lvl1pPr>
          </a:lstStyle>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hyperlink" Target="http://www.freeditorial.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07491" y="590953"/>
            <a:ext cx="2545080" cy="464820"/>
          </a:xfrm>
          <a:prstGeom prst="rect"/>
        </p:spPr>
        <p:txBody>
          <a:bodyPr wrap="square" lIns="0" tIns="16510" rIns="0" bIns="0" rtlCol="0" vert="horz">
            <a:spAutoFit/>
          </a:bodyPr>
          <a:lstStyle/>
          <a:p>
            <a:pPr marL="12700">
              <a:lnSpc>
                <a:spcPct val="100000"/>
              </a:lnSpc>
              <a:spcBef>
                <a:spcPts val="130"/>
              </a:spcBef>
            </a:pPr>
            <a:r>
              <a:rPr dirty="0" spc="10"/>
              <a:t>The Merry</a:t>
            </a:r>
            <a:r>
              <a:rPr dirty="0" spc="-60"/>
              <a:t> </a:t>
            </a:r>
            <a:r>
              <a:rPr dirty="0" spc="15"/>
              <a:t>Men</a:t>
            </a:r>
          </a:p>
        </p:txBody>
      </p:sp>
      <p:sp>
        <p:nvSpPr>
          <p:cNvPr id="3" name="object 3"/>
          <p:cNvSpPr txBox="1"/>
          <p:nvPr/>
        </p:nvSpPr>
        <p:spPr>
          <a:xfrm>
            <a:off x="1907390" y="1779969"/>
            <a:ext cx="3745229" cy="1196340"/>
          </a:xfrm>
          <a:prstGeom prst="rect">
            <a:avLst/>
          </a:prstGeom>
        </p:spPr>
        <p:txBody>
          <a:bodyPr wrap="square" lIns="0" tIns="16510" rIns="0" bIns="0" rtlCol="0" vert="horz">
            <a:spAutoFit/>
          </a:bodyPr>
          <a:lstStyle/>
          <a:p>
            <a:pPr algn="ctr">
              <a:lnSpc>
                <a:spcPct val="100000"/>
              </a:lnSpc>
              <a:spcBef>
                <a:spcPts val="130"/>
              </a:spcBef>
            </a:pPr>
            <a:r>
              <a:rPr dirty="0" sz="2850" spc="15" b="1">
                <a:latin typeface="Times New Roman"/>
                <a:cs typeface="Times New Roman"/>
              </a:rPr>
              <a:t>By</a:t>
            </a:r>
            <a:endParaRPr sz="2850">
              <a:latin typeface="Times New Roman"/>
              <a:cs typeface="Times New Roman"/>
            </a:endParaRPr>
          </a:p>
          <a:p>
            <a:pPr algn="ctr">
              <a:lnSpc>
                <a:spcPct val="100000"/>
              </a:lnSpc>
              <a:spcBef>
                <a:spcPts val="2340"/>
              </a:spcBef>
            </a:pPr>
            <a:r>
              <a:rPr dirty="0" sz="2850" spc="10" b="1">
                <a:latin typeface="Times New Roman"/>
                <a:cs typeface="Times New Roman"/>
              </a:rPr>
              <a:t>Robert Louis</a:t>
            </a:r>
            <a:r>
              <a:rPr dirty="0" sz="2850" spc="-60" b="1">
                <a:latin typeface="Times New Roman"/>
                <a:cs typeface="Times New Roman"/>
              </a:rPr>
              <a:t> </a:t>
            </a:r>
            <a:r>
              <a:rPr dirty="0" sz="2850" spc="10" b="1">
                <a:latin typeface="Times New Roman"/>
                <a:cs typeface="Times New Roman"/>
              </a:rPr>
              <a:t>Stevenson</a:t>
            </a:r>
            <a:endParaRPr sz="2850">
              <a:latin typeface="Times New Roman"/>
              <a:cs typeface="Times New Roman"/>
            </a:endParaRPr>
          </a:p>
        </p:txBody>
      </p:sp>
      <p:sp>
        <p:nvSpPr>
          <p:cNvPr id="4" name="object 4"/>
          <p:cNvSpPr/>
          <p:nvPr/>
        </p:nvSpPr>
        <p:spPr>
          <a:xfrm>
            <a:off x="2618111" y="5112766"/>
            <a:ext cx="2323779" cy="513316"/>
          </a:xfrm>
          <a:prstGeom prst="rect">
            <a:avLst/>
          </a:prstGeom>
          <a:blipFill>
            <a:blip r:embed="rId2" cstate="print"/>
            <a:stretch>
              <a:fillRect/>
            </a:stretch>
          </a:blipFill>
        </p:spPr>
        <p:txBody>
          <a:bodyPr wrap="square" lIns="0" tIns="0" rIns="0" bIns="0" rtlCol="0"/>
          <a:lstStyle/>
          <a:p/>
        </p:txBody>
      </p:sp>
      <p:sp>
        <p:nvSpPr>
          <p:cNvPr id="5" name="object 5"/>
          <p:cNvSpPr txBox="1"/>
          <p:nvPr/>
        </p:nvSpPr>
        <p:spPr>
          <a:xfrm>
            <a:off x="2659589" y="6179326"/>
            <a:ext cx="2240915" cy="332740"/>
          </a:xfrm>
          <a:prstGeom prst="rect">
            <a:avLst/>
          </a:prstGeom>
        </p:spPr>
        <p:txBody>
          <a:bodyPr wrap="square" lIns="0" tIns="14604" rIns="0" bIns="0" rtlCol="0" vert="horz">
            <a:spAutoFit/>
          </a:bodyPr>
          <a:lstStyle/>
          <a:p>
            <a:pPr marL="12700">
              <a:lnSpc>
                <a:spcPct val="100000"/>
              </a:lnSpc>
              <a:spcBef>
                <a:spcPts val="114"/>
              </a:spcBef>
            </a:pPr>
            <a:r>
              <a:rPr dirty="0" sz="2000" spc="5" b="1">
                <a:latin typeface="Times New Roman"/>
                <a:cs typeface="Times New Roman"/>
              </a:rPr>
              <a:t>THE </a:t>
            </a:r>
            <a:r>
              <a:rPr dirty="0" sz="2000" spc="-10" b="1">
                <a:latin typeface="Times New Roman"/>
                <a:cs typeface="Times New Roman"/>
              </a:rPr>
              <a:t>MERRY</a:t>
            </a:r>
            <a:r>
              <a:rPr dirty="0" sz="2000" spc="-125" b="1">
                <a:latin typeface="Times New Roman"/>
                <a:cs typeface="Times New Roman"/>
              </a:rPr>
              <a:t> </a:t>
            </a:r>
            <a:r>
              <a:rPr dirty="0" sz="2000" spc="5" b="1">
                <a:latin typeface="Times New Roman"/>
                <a:cs typeface="Times New Roman"/>
              </a:rPr>
              <a:t>MEN</a:t>
            </a:r>
            <a:endParaRPr sz="2000">
              <a:latin typeface="Times New Roman"/>
              <a:cs typeface="Times New Roman"/>
            </a:endParaRPr>
          </a:p>
        </p:txBody>
      </p:sp>
      <p:sp>
        <p:nvSpPr>
          <p:cNvPr id="6" name="object 6"/>
          <p:cNvSpPr txBox="1"/>
          <p:nvPr/>
        </p:nvSpPr>
        <p:spPr>
          <a:xfrm>
            <a:off x="876300" y="7240294"/>
            <a:ext cx="5805805" cy="2787650"/>
          </a:xfrm>
          <a:prstGeom prst="rect">
            <a:avLst/>
          </a:prstGeom>
        </p:spPr>
        <p:txBody>
          <a:bodyPr wrap="square" lIns="0" tIns="11430" rIns="0" bIns="0" rtlCol="0" vert="horz">
            <a:spAutoFit/>
          </a:bodyPr>
          <a:lstStyle/>
          <a:p>
            <a:pPr algn="ctr" marL="1270">
              <a:lnSpc>
                <a:spcPct val="100000"/>
              </a:lnSpc>
              <a:spcBef>
                <a:spcPts val="90"/>
              </a:spcBef>
            </a:pPr>
            <a:r>
              <a:rPr dirty="0" sz="1450" spc="-15" b="1">
                <a:latin typeface="Times New Roman"/>
                <a:cs typeface="Times New Roman"/>
              </a:rPr>
              <a:t>CHAPTER </a:t>
            </a:r>
            <a:r>
              <a:rPr dirty="0" sz="1450" spc="-10" b="1">
                <a:latin typeface="Times New Roman"/>
                <a:cs typeface="Times New Roman"/>
              </a:rPr>
              <a:t>I. </a:t>
            </a:r>
            <a:r>
              <a:rPr dirty="0" sz="1450" spc="-15" b="1">
                <a:latin typeface="Times New Roman"/>
                <a:cs typeface="Times New Roman"/>
              </a:rPr>
              <a:t>EILEAN</a:t>
            </a:r>
            <a:r>
              <a:rPr dirty="0" sz="1450" spc="15" b="1">
                <a:latin typeface="Times New Roman"/>
                <a:cs typeface="Times New Roman"/>
              </a:rPr>
              <a:t> </a:t>
            </a:r>
            <a:r>
              <a:rPr dirty="0" sz="1450" spc="-10" b="1">
                <a:latin typeface="Times New Roman"/>
                <a:cs typeface="Times New Roman"/>
              </a:rPr>
              <a:t>AROS.</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30"/>
              </a:spcBef>
            </a:pPr>
            <a:endParaRPr sz="1550">
              <a:latin typeface="Times New Roman"/>
              <a:cs typeface="Times New Roman"/>
            </a:endParaRPr>
          </a:p>
          <a:p>
            <a:pPr algn="just" marL="12700" marR="5080">
              <a:lnSpc>
                <a:spcPts val="1730"/>
              </a:lnSpc>
            </a:pP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beautiful morning in the late July when </a:t>
            </a:r>
            <a:r>
              <a:rPr dirty="0" sz="1450" spc="-5">
                <a:latin typeface="Times New Roman"/>
                <a:cs typeface="Times New Roman"/>
              </a:rPr>
              <a:t>I </a:t>
            </a:r>
            <a:r>
              <a:rPr dirty="0" sz="1450" spc="-10">
                <a:latin typeface="Times New Roman"/>
                <a:cs typeface="Times New Roman"/>
              </a:rPr>
              <a:t>set forth </a:t>
            </a:r>
            <a:r>
              <a:rPr dirty="0" sz="1450" spc="-5">
                <a:latin typeface="Times New Roman"/>
                <a:cs typeface="Times New Roman"/>
              </a:rPr>
              <a:t>on foot </a:t>
            </a:r>
            <a:r>
              <a:rPr dirty="0" sz="1450" spc="-10">
                <a:latin typeface="Times New Roman"/>
                <a:cs typeface="Times New Roman"/>
              </a:rPr>
              <a:t>for the last  time for Aros. A boat had </a:t>
            </a:r>
            <a:r>
              <a:rPr dirty="0" sz="1450" spc="-5">
                <a:latin typeface="Times New Roman"/>
                <a:cs typeface="Times New Roman"/>
              </a:rPr>
              <a:t>put </a:t>
            </a:r>
            <a:r>
              <a:rPr dirty="0" sz="1450" spc="-10">
                <a:latin typeface="Times New Roman"/>
                <a:cs typeface="Times New Roman"/>
              </a:rPr>
              <a:t>me ashore the </a:t>
            </a:r>
            <a:r>
              <a:rPr dirty="0" sz="1450" spc="-5">
                <a:latin typeface="Times New Roman"/>
                <a:cs typeface="Times New Roman"/>
              </a:rPr>
              <a:t>night </a:t>
            </a:r>
            <a:r>
              <a:rPr dirty="0" sz="1450" spc="-10">
                <a:latin typeface="Times New Roman"/>
                <a:cs typeface="Times New Roman"/>
              </a:rPr>
              <a:t>before at Grisapol; </a:t>
            </a:r>
            <a:r>
              <a:rPr dirty="0" sz="1450" spc="-5">
                <a:latin typeface="Times New Roman"/>
                <a:cs typeface="Times New Roman"/>
              </a:rPr>
              <a:t>I </a:t>
            </a:r>
            <a:r>
              <a:rPr dirty="0" sz="1450" spc="-10">
                <a:latin typeface="Times New Roman"/>
                <a:cs typeface="Times New Roman"/>
              </a:rPr>
              <a:t>had  such breakfast as the little inn afforded, and, leaving all my baggage till </a:t>
            </a:r>
            <a:r>
              <a:rPr dirty="0" sz="1450" spc="-5">
                <a:latin typeface="Times New Roman"/>
                <a:cs typeface="Times New Roman"/>
              </a:rPr>
              <a:t>I </a:t>
            </a:r>
            <a:r>
              <a:rPr dirty="0" sz="1450" spc="-10">
                <a:latin typeface="Times New Roman"/>
                <a:cs typeface="Times New Roman"/>
              </a:rPr>
              <a:t>had  an occasion to come round for it </a:t>
            </a:r>
            <a:r>
              <a:rPr dirty="0" sz="1450" spc="-5">
                <a:latin typeface="Times New Roman"/>
                <a:cs typeface="Times New Roman"/>
              </a:rPr>
              <a:t>by </a:t>
            </a:r>
            <a:r>
              <a:rPr dirty="0" sz="1450" spc="-10">
                <a:latin typeface="Times New Roman"/>
                <a:cs typeface="Times New Roman"/>
              </a:rPr>
              <a:t>sea, struck right across the promontory  with </a:t>
            </a:r>
            <a:r>
              <a:rPr dirty="0" sz="1450" spc="-5">
                <a:latin typeface="Times New Roman"/>
                <a:cs typeface="Times New Roman"/>
              </a:rPr>
              <a:t>a </a:t>
            </a:r>
            <a:r>
              <a:rPr dirty="0" sz="1450" spc="-10">
                <a:latin typeface="Times New Roman"/>
                <a:cs typeface="Times New Roman"/>
              </a:rPr>
              <a:t>cheerful</a:t>
            </a:r>
            <a:r>
              <a:rPr dirty="0" sz="1450" spc="-5">
                <a:latin typeface="Times New Roman"/>
                <a:cs typeface="Times New Roman"/>
              </a:rPr>
              <a:t> </a:t>
            </a:r>
            <a:r>
              <a:rPr dirty="0" sz="1450" spc="-10">
                <a:latin typeface="Times New Roman"/>
                <a:cs typeface="Times New Roman"/>
              </a:rPr>
              <a:t>heart.</a:t>
            </a:r>
            <a:endParaRPr sz="1450">
              <a:latin typeface="Times New Roman"/>
              <a:cs typeface="Times New Roman"/>
            </a:endParaRPr>
          </a:p>
          <a:p>
            <a:pPr algn="just" marL="12700" marR="5715">
              <a:lnSpc>
                <a:spcPts val="1730"/>
              </a:lnSpc>
              <a:spcBef>
                <a:spcPts val="860"/>
              </a:spcBef>
            </a:pPr>
            <a:r>
              <a:rPr dirty="0" sz="1450" spc="-5">
                <a:latin typeface="Times New Roman"/>
                <a:cs typeface="Times New Roman"/>
              </a:rPr>
              <a:t>I </a:t>
            </a:r>
            <a:r>
              <a:rPr dirty="0" sz="1450" spc="-10">
                <a:latin typeface="Times New Roman"/>
                <a:cs typeface="Times New Roman"/>
              </a:rPr>
              <a:t>was far from being </a:t>
            </a:r>
            <a:r>
              <a:rPr dirty="0" sz="1450" spc="-5">
                <a:latin typeface="Times New Roman"/>
                <a:cs typeface="Times New Roman"/>
              </a:rPr>
              <a:t>a </a:t>
            </a:r>
            <a:r>
              <a:rPr dirty="0" sz="1450" spc="-10">
                <a:latin typeface="Times New Roman"/>
                <a:cs typeface="Times New Roman"/>
              </a:rPr>
              <a:t>native </a:t>
            </a:r>
            <a:r>
              <a:rPr dirty="0" sz="1450" spc="-5">
                <a:latin typeface="Times New Roman"/>
                <a:cs typeface="Times New Roman"/>
              </a:rPr>
              <a:t>of </a:t>
            </a:r>
            <a:r>
              <a:rPr dirty="0" sz="1450" spc="-10">
                <a:latin typeface="Times New Roman"/>
                <a:cs typeface="Times New Roman"/>
              </a:rPr>
              <a:t>these parts, springing, as </a:t>
            </a:r>
            <a:r>
              <a:rPr dirty="0" sz="1450" spc="-5">
                <a:latin typeface="Times New Roman"/>
                <a:cs typeface="Times New Roman"/>
              </a:rPr>
              <a:t>I did, </a:t>
            </a:r>
            <a:r>
              <a:rPr dirty="0" sz="1450" spc="-10">
                <a:latin typeface="Times New Roman"/>
                <a:cs typeface="Times New Roman"/>
              </a:rPr>
              <a:t>from an  unmixed lowland stock. But an uncle </a:t>
            </a:r>
            <a:r>
              <a:rPr dirty="0" sz="1450" spc="-5">
                <a:latin typeface="Times New Roman"/>
                <a:cs typeface="Times New Roman"/>
              </a:rPr>
              <a:t>of </a:t>
            </a:r>
            <a:r>
              <a:rPr dirty="0" sz="1450" spc="-10">
                <a:latin typeface="Times New Roman"/>
                <a:cs typeface="Times New Roman"/>
              </a:rPr>
              <a:t>mine, Gordon </a:t>
            </a:r>
            <a:r>
              <a:rPr dirty="0" sz="1450" spc="-20">
                <a:latin typeface="Times New Roman"/>
                <a:cs typeface="Times New Roman"/>
              </a:rPr>
              <a:t>Darnaway, </a:t>
            </a:r>
            <a:r>
              <a:rPr dirty="0" sz="1450" spc="-10">
                <a:latin typeface="Times New Roman"/>
                <a:cs typeface="Times New Roman"/>
              </a:rPr>
              <a:t>after </a:t>
            </a:r>
            <a:r>
              <a:rPr dirty="0" sz="1450" spc="-5">
                <a:latin typeface="Times New Roman"/>
                <a:cs typeface="Times New Roman"/>
              </a:rPr>
              <a:t>a  </a:t>
            </a:r>
            <a:r>
              <a:rPr dirty="0" sz="1450" spc="-20">
                <a:latin typeface="Times New Roman"/>
                <a:cs typeface="Times New Roman"/>
              </a:rPr>
              <a:t>poor, </a:t>
            </a:r>
            <a:r>
              <a:rPr dirty="0" sz="1450" spc="-10">
                <a:latin typeface="Times New Roman"/>
                <a:cs typeface="Times New Roman"/>
              </a:rPr>
              <a:t>rough </a:t>
            </a:r>
            <a:r>
              <a:rPr dirty="0" sz="1450" spc="-5">
                <a:latin typeface="Times New Roman"/>
                <a:cs typeface="Times New Roman"/>
              </a:rPr>
              <a:t>youth, </a:t>
            </a:r>
            <a:r>
              <a:rPr dirty="0" sz="1450" spc="-10">
                <a:latin typeface="Times New Roman"/>
                <a:cs typeface="Times New Roman"/>
              </a:rPr>
              <a:t>and some years at sea, had married </a:t>
            </a:r>
            <a:r>
              <a:rPr dirty="0" sz="1450" spc="-5">
                <a:latin typeface="Times New Roman"/>
                <a:cs typeface="Times New Roman"/>
              </a:rPr>
              <a:t>a young </a:t>
            </a:r>
            <a:r>
              <a:rPr dirty="0" sz="1450" spc="-10">
                <a:latin typeface="Times New Roman"/>
                <a:cs typeface="Times New Roman"/>
              </a:rPr>
              <a:t>wife in the  islands;</a:t>
            </a:r>
            <a:r>
              <a:rPr dirty="0" sz="1450" spc="175">
                <a:latin typeface="Times New Roman"/>
                <a:cs typeface="Times New Roman"/>
              </a:rPr>
              <a:t> </a:t>
            </a:r>
            <a:r>
              <a:rPr dirty="0" sz="1450" spc="-10">
                <a:latin typeface="Times New Roman"/>
                <a:cs typeface="Times New Roman"/>
              </a:rPr>
              <a:t>Mary</a:t>
            </a:r>
            <a:r>
              <a:rPr dirty="0" sz="1450" spc="180">
                <a:latin typeface="Times New Roman"/>
                <a:cs typeface="Times New Roman"/>
              </a:rPr>
              <a:t> </a:t>
            </a:r>
            <a:r>
              <a:rPr dirty="0" sz="1450" spc="-10">
                <a:latin typeface="Times New Roman"/>
                <a:cs typeface="Times New Roman"/>
              </a:rPr>
              <a:t>Maclean</a:t>
            </a:r>
            <a:r>
              <a:rPr dirty="0" sz="1450" spc="175">
                <a:latin typeface="Times New Roman"/>
                <a:cs typeface="Times New Roman"/>
              </a:rPr>
              <a:t> </a:t>
            </a:r>
            <a:r>
              <a:rPr dirty="0" sz="1450" spc="-10">
                <a:latin typeface="Times New Roman"/>
                <a:cs typeface="Times New Roman"/>
              </a:rPr>
              <a:t>she</a:t>
            </a:r>
            <a:r>
              <a:rPr dirty="0" sz="1450" spc="180">
                <a:latin typeface="Times New Roman"/>
                <a:cs typeface="Times New Roman"/>
              </a:rPr>
              <a:t> </a:t>
            </a:r>
            <a:r>
              <a:rPr dirty="0" sz="1450" spc="-10">
                <a:latin typeface="Times New Roman"/>
                <a:cs typeface="Times New Roman"/>
              </a:rPr>
              <a:t>was</a:t>
            </a:r>
            <a:r>
              <a:rPr dirty="0" sz="1450" spc="175">
                <a:latin typeface="Times New Roman"/>
                <a:cs typeface="Times New Roman"/>
              </a:rPr>
              <a:t> </a:t>
            </a:r>
            <a:r>
              <a:rPr dirty="0" sz="1450" spc="-10">
                <a:latin typeface="Times New Roman"/>
                <a:cs typeface="Times New Roman"/>
              </a:rPr>
              <a:t>called,</a:t>
            </a:r>
            <a:r>
              <a:rPr dirty="0" sz="1450" spc="180">
                <a:latin typeface="Times New Roman"/>
                <a:cs typeface="Times New Roman"/>
              </a:rPr>
              <a:t> </a:t>
            </a:r>
            <a:r>
              <a:rPr dirty="0" sz="1450" spc="-10">
                <a:latin typeface="Times New Roman"/>
                <a:cs typeface="Times New Roman"/>
              </a:rPr>
              <a:t>the</a:t>
            </a:r>
            <a:r>
              <a:rPr dirty="0" sz="1450" spc="175">
                <a:latin typeface="Times New Roman"/>
                <a:cs typeface="Times New Roman"/>
              </a:rPr>
              <a:t> </a:t>
            </a:r>
            <a:r>
              <a:rPr dirty="0" sz="1450" spc="-10">
                <a:latin typeface="Times New Roman"/>
                <a:cs typeface="Times New Roman"/>
              </a:rPr>
              <a:t>last</a:t>
            </a:r>
            <a:r>
              <a:rPr dirty="0" sz="1450" spc="175">
                <a:latin typeface="Times New Roman"/>
                <a:cs typeface="Times New Roman"/>
              </a:rPr>
              <a:t> </a:t>
            </a:r>
            <a:r>
              <a:rPr dirty="0" sz="1450" spc="-5">
                <a:latin typeface="Times New Roman"/>
                <a:cs typeface="Times New Roman"/>
              </a:rPr>
              <a:t>of</a:t>
            </a:r>
            <a:r>
              <a:rPr dirty="0" sz="1450" spc="175">
                <a:latin typeface="Times New Roman"/>
                <a:cs typeface="Times New Roman"/>
              </a:rPr>
              <a:t> </a:t>
            </a:r>
            <a:r>
              <a:rPr dirty="0" sz="1450" spc="-10">
                <a:latin typeface="Times New Roman"/>
                <a:cs typeface="Times New Roman"/>
              </a:rPr>
              <a:t>her</a:t>
            </a:r>
            <a:r>
              <a:rPr dirty="0" sz="1450" spc="180">
                <a:latin typeface="Times New Roman"/>
                <a:cs typeface="Times New Roman"/>
              </a:rPr>
              <a:t> </a:t>
            </a:r>
            <a:r>
              <a:rPr dirty="0" sz="1450" spc="-10">
                <a:latin typeface="Times New Roman"/>
                <a:cs typeface="Times New Roman"/>
              </a:rPr>
              <a:t>family;</a:t>
            </a:r>
            <a:r>
              <a:rPr dirty="0" sz="1450" spc="175">
                <a:latin typeface="Times New Roman"/>
                <a:cs typeface="Times New Roman"/>
              </a:rPr>
              <a:t> </a:t>
            </a:r>
            <a:r>
              <a:rPr dirty="0" sz="1450" spc="-10">
                <a:latin typeface="Times New Roman"/>
                <a:cs typeface="Times New Roman"/>
              </a:rPr>
              <a:t>and</a:t>
            </a:r>
            <a:r>
              <a:rPr dirty="0" sz="1450" spc="180">
                <a:latin typeface="Times New Roman"/>
                <a:cs typeface="Times New Roman"/>
              </a:rPr>
              <a:t> </a:t>
            </a:r>
            <a:r>
              <a:rPr dirty="0" sz="1450" spc="-10">
                <a:latin typeface="Times New Roman"/>
                <a:cs typeface="Times New Roman"/>
              </a:rPr>
              <a:t>when</a:t>
            </a:r>
            <a:r>
              <a:rPr dirty="0" sz="1450" spc="180">
                <a:latin typeface="Times New Roman"/>
                <a:cs typeface="Times New Roman"/>
              </a:rPr>
              <a:t> </a:t>
            </a:r>
            <a:r>
              <a:rPr dirty="0" sz="1450" spc="-10">
                <a:latin typeface="Times New Roman"/>
                <a:cs typeface="Times New Roman"/>
              </a:rPr>
              <a:t>she</a:t>
            </a:r>
            <a:endParaRPr sz="145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Even the entrance </a:t>
            </a:r>
            <a:r>
              <a:rPr dirty="0" sz="1450" spc="-5">
                <a:latin typeface="Times New Roman"/>
                <a:cs typeface="Times New Roman"/>
              </a:rPr>
              <a:t>of </a:t>
            </a:r>
            <a:r>
              <a:rPr dirty="0" sz="1450" spc="-10">
                <a:latin typeface="Times New Roman"/>
                <a:cs typeface="Times New Roman"/>
              </a:rPr>
              <a:t>Rorie, and the beginning </a:t>
            </a:r>
            <a:r>
              <a:rPr dirty="0" sz="1450" spc="-5">
                <a:latin typeface="Times New Roman"/>
                <a:cs typeface="Times New Roman"/>
              </a:rPr>
              <a:t>of our </a:t>
            </a:r>
            <a:r>
              <a:rPr dirty="0" sz="1450" spc="-10">
                <a:latin typeface="Times New Roman"/>
                <a:cs typeface="Times New Roman"/>
              </a:rPr>
              <a:t>meal, did </a:t>
            </a:r>
            <a:r>
              <a:rPr dirty="0" sz="1450" spc="-5">
                <a:latin typeface="Times New Roman"/>
                <a:cs typeface="Times New Roman"/>
              </a:rPr>
              <a:t>not </a:t>
            </a:r>
            <a:r>
              <a:rPr dirty="0" sz="1450" spc="-10">
                <a:latin typeface="Times New Roman"/>
                <a:cs typeface="Times New Roman"/>
              </a:rPr>
              <a:t>detach him  from his train </a:t>
            </a:r>
            <a:r>
              <a:rPr dirty="0" sz="1450" spc="-5">
                <a:latin typeface="Times New Roman"/>
                <a:cs typeface="Times New Roman"/>
              </a:rPr>
              <a:t>of thought </a:t>
            </a:r>
            <a:r>
              <a:rPr dirty="0" sz="1450" spc="-10">
                <a:latin typeface="Times New Roman"/>
                <a:cs typeface="Times New Roman"/>
              </a:rPr>
              <a:t>beyond </a:t>
            </a:r>
            <a:r>
              <a:rPr dirty="0" sz="1450" spc="-5">
                <a:latin typeface="Times New Roman"/>
                <a:cs typeface="Times New Roman"/>
              </a:rPr>
              <a:t>a </a:t>
            </a:r>
            <a:r>
              <a:rPr dirty="0" sz="1450" spc="-10">
                <a:latin typeface="Times New Roman"/>
                <a:cs typeface="Times New Roman"/>
              </a:rPr>
              <a:t>moment. He condescended, indeed, to ask  me some questions as to my success at college, </a:t>
            </a:r>
            <a:r>
              <a:rPr dirty="0" sz="1450" spc="-5">
                <a:latin typeface="Times New Roman"/>
                <a:cs typeface="Times New Roman"/>
              </a:rPr>
              <a:t>but I thought </a:t>
            </a:r>
            <a:r>
              <a:rPr dirty="0" sz="1450" spc="-10">
                <a:latin typeface="Times New Roman"/>
                <a:cs typeface="Times New Roman"/>
              </a:rPr>
              <a:t>it was with half  his mind; and even in his extempore grace, which was, as usual, long and  wandering, </a:t>
            </a:r>
            <a:r>
              <a:rPr dirty="0" sz="1450" spc="-5">
                <a:latin typeface="Times New Roman"/>
                <a:cs typeface="Times New Roman"/>
              </a:rPr>
              <a:t>I </a:t>
            </a:r>
            <a:r>
              <a:rPr dirty="0" sz="1450" spc="-10">
                <a:latin typeface="Times New Roman"/>
                <a:cs typeface="Times New Roman"/>
              </a:rPr>
              <a:t>could find the trace </a:t>
            </a:r>
            <a:r>
              <a:rPr dirty="0" sz="1450" spc="-5">
                <a:latin typeface="Times New Roman"/>
                <a:cs typeface="Times New Roman"/>
              </a:rPr>
              <a:t>of </a:t>
            </a:r>
            <a:r>
              <a:rPr dirty="0" sz="1450" spc="-10">
                <a:latin typeface="Times New Roman"/>
                <a:cs typeface="Times New Roman"/>
              </a:rPr>
              <a:t>his preoccupation, praying, as </a:t>
            </a:r>
            <a:r>
              <a:rPr dirty="0" sz="1450" spc="-5">
                <a:latin typeface="Times New Roman"/>
                <a:cs typeface="Times New Roman"/>
              </a:rPr>
              <a:t>he did, </a:t>
            </a:r>
            <a:r>
              <a:rPr dirty="0" sz="1450" spc="-10">
                <a:latin typeface="Times New Roman"/>
                <a:cs typeface="Times New Roman"/>
              </a:rPr>
              <a:t>that  God would ‘remember in mercy fower </a:t>
            </a:r>
            <a:r>
              <a:rPr dirty="0" sz="1450" spc="-20">
                <a:latin typeface="Times New Roman"/>
                <a:cs typeface="Times New Roman"/>
              </a:rPr>
              <a:t>puir, </a:t>
            </a:r>
            <a:r>
              <a:rPr dirty="0" sz="1450" spc="-10">
                <a:latin typeface="Times New Roman"/>
                <a:cs typeface="Times New Roman"/>
              </a:rPr>
              <a:t>feckless, fiddling, sinful creatures  here </a:t>
            </a:r>
            <a:r>
              <a:rPr dirty="0" sz="1450" spc="-5">
                <a:latin typeface="Times New Roman"/>
                <a:cs typeface="Times New Roman"/>
              </a:rPr>
              <a:t>by </a:t>
            </a:r>
            <a:r>
              <a:rPr dirty="0" sz="1450" spc="-10">
                <a:latin typeface="Times New Roman"/>
                <a:cs typeface="Times New Roman"/>
              </a:rPr>
              <a:t>their lee-lane beside the great and dowie</a:t>
            </a:r>
            <a:r>
              <a:rPr dirty="0" sz="1450" spc="40">
                <a:latin typeface="Times New Roman"/>
                <a:cs typeface="Times New Roman"/>
              </a:rPr>
              <a:t> </a:t>
            </a:r>
            <a:r>
              <a:rPr dirty="0" sz="1450" spc="-10">
                <a:latin typeface="Times New Roman"/>
                <a:cs typeface="Times New Roman"/>
              </a:rPr>
              <a:t>waters.’</a:t>
            </a:r>
            <a:endParaRPr sz="1450">
              <a:latin typeface="Times New Roman"/>
              <a:cs typeface="Times New Roman"/>
            </a:endParaRPr>
          </a:p>
          <a:p>
            <a:pPr algn="just" marL="12700" marR="763270">
              <a:lnSpc>
                <a:spcPts val="2590"/>
              </a:lnSpc>
              <a:spcBef>
                <a:spcPts val="165"/>
              </a:spcBef>
            </a:pPr>
            <a:r>
              <a:rPr dirty="0" sz="1450" spc="-10">
                <a:latin typeface="Times New Roman"/>
                <a:cs typeface="Times New Roman"/>
              </a:rPr>
              <a:t>Soon there came an interchange </a:t>
            </a:r>
            <a:r>
              <a:rPr dirty="0" sz="1450" spc="-5">
                <a:latin typeface="Times New Roman"/>
                <a:cs typeface="Times New Roman"/>
              </a:rPr>
              <a:t>of </a:t>
            </a:r>
            <a:r>
              <a:rPr dirty="0" sz="1450" spc="-10">
                <a:latin typeface="Times New Roman"/>
                <a:cs typeface="Times New Roman"/>
              </a:rPr>
              <a:t>speeches between him and Rorie.  </a:t>
            </a:r>
            <a:r>
              <a:rPr dirty="0" sz="1450" spc="-40">
                <a:latin typeface="Times New Roman"/>
                <a:cs typeface="Times New Roman"/>
              </a:rPr>
              <a:t>‘Was </a:t>
            </a:r>
            <a:r>
              <a:rPr dirty="0" sz="1450" spc="-10">
                <a:latin typeface="Times New Roman"/>
                <a:cs typeface="Times New Roman"/>
              </a:rPr>
              <a:t>it there?’ asked my</a:t>
            </a:r>
            <a:r>
              <a:rPr dirty="0" sz="1450" spc="-65">
                <a:latin typeface="Times New Roman"/>
                <a:cs typeface="Times New Roman"/>
              </a:rPr>
              <a:t> </a:t>
            </a:r>
            <a:r>
              <a:rPr dirty="0" sz="1450" spc="-10">
                <a:latin typeface="Times New Roman"/>
                <a:cs typeface="Times New Roman"/>
              </a:rPr>
              <a:t>uncle.</a:t>
            </a:r>
            <a:endParaRPr sz="1450">
              <a:latin typeface="Times New Roman"/>
              <a:cs typeface="Times New Roman"/>
            </a:endParaRPr>
          </a:p>
          <a:p>
            <a:pPr algn="just" marL="12700">
              <a:lnSpc>
                <a:spcPct val="100000"/>
              </a:lnSpc>
              <a:spcBef>
                <a:spcPts val="625"/>
              </a:spcBef>
            </a:pPr>
            <a:r>
              <a:rPr dirty="0" sz="1450" spc="-10">
                <a:latin typeface="Times New Roman"/>
                <a:cs typeface="Times New Roman"/>
              </a:rPr>
              <a:t>‘Ou, ay!’ said</a:t>
            </a:r>
            <a:r>
              <a:rPr dirty="0" sz="1450" spc="-105">
                <a:latin typeface="Times New Roman"/>
                <a:cs typeface="Times New Roman"/>
              </a:rPr>
              <a:t> </a:t>
            </a:r>
            <a:r>
              <a:rPr dirty="0" sz="1450" spc="-10">
                <a:latin typeface="Times New Roman"/>
                <a:cs typeface="Times New Roman"/>
              </a:rPr>
              <a:t>Rorie.</a:t>
            </a:r>
            <a:endParaRPr sz="1450">
              <a:latin typeface="Times New Roman"/>
              <a:cs typeface="Times New Roman"/>
            </a:endParaRPr>
          </a:p>
          <a:p>
            <a:pPr algn="just" marL="12700" marR="10160">
              <a:lnSpc>
                <a:spcPts val="1730"/>
              </a:lnSpc>
              <a:spcBef>
                <a:spcPts val="919"/>
              </a:spcBef>
            </a:pPr>
            <a:r>
              <a:rPr dirty="0" sz="1450" spc="-5">
                <a:latin typeface="Times New Roman"/>
                <a:cs typeface="Times New Roman"/>
              </a:rPr>
              <a:t>I </a:t>
            </a:r>
            <a:r>
              <a:rPr dirty="0" sz="1450" spc="-10">
                <a:latin typeface="Times New Roman"/>
                <a:cs typeface="Times New Roman"/>
              </a:rPr>
              <a:t>observed that they both spoke in </a:t>
            </a:r>
            <a:r>
              <a:rPr dirty="0" sz="1450" spc="-5">
                <a:latin typeface="Times New Roman"/>
                <a:cs typeface="Times New Roman"/>
              </a:rPr>
              <a:t>a </a:t>
            </a:r>
            <a:r>
              <a:rPr dirty="0" sz="1450" spc="-10">
                <a:latin typeface="Times New Roman"/>
                <a:cs typeface="Times New Roman"/>
              </a:rPr>
              <a:t>manner </a:t>
            </a:r>
            <a:r>
              <a:rPr dirty="0" sz="1450" spc="-5">
                <a:latin typeface="Times New Roman"/>
                <a:cs typeface="Times New Roman"/>
              </a:rPr>
              <a:t>of </a:t>
            </a:r>
            <a:r>
              <a:rPr dirty="0" sz="1450" spc="-10">
                <a:latin typeface="Times New Roman"/>
                <a:cs typeface="Times New Roman"/>
              </a:rPr>
              <a:t>aside, and with some show </a:t>
            </a:r>
            <a:r>
              <a:rPr dirty="0" sz="1450" spc="-5">
                <a:latin typeface="Times New Roman"/>
                <a:cs typeface="Times New Roman"/>
              </a:rPr>
              <a:t>of  </a:t>
            </a:r>
            <a:r>
              <a:rPr dirty="0" sz="1450" spc="-10">
                <a:latin typeface="Times New Roman"/>
                <a:cs typeface="Times New Roman"/>
              </a:rPr>
              <a:t>embarrassment, and that Mary herself appeared to </a:t>
            </a:r>
            <a:r>
              <a:rPr dirty="0" sz="1450" spc="-15">
                <a:latin typeface="Times New Roman"/>
                <a:cs typeface="Times New Roman"/>
              </a:rPr>
              <a:t>colour, </a:t>
            </a:r>
            <a:r>
              <a:rPr dirty="0" sz="1450" spc="-10">
                <a:latin typeface="Times New Roman"/>
                <a:cs typeface="Times New Roman"/>
              </a:rPr>
              <a:t>and looked down </a:t>
            </a:r>
            <a:r>
              <a:rPr dirty="0" sz="1450" spc="-5">
                <a:latin typeface="Times New Roman"/>
                <a:cs typeface="Times New Roman"/>
              </a:rPr>
              <a:t>on  </a:t>
            </a:r>
            <a:r>
              <a:rPr dirty="0" sz="1450" spc="-10">
                <a:latin typeface="Times New Roman"/>
                <a:cs typeface="Times New Roman"/>
              </a:rPr>
              <a:t>her plate. Partly to show my knowledge, and so relieve the party from an  awkward strain, partly because </a:t>
            </a:r>
            <a:r>
              <a:rPr dirty="0" sz="1450" spc="-5">
                <a:latin typeface="Times New Roman"/>
                <a:cs typeface="Times New Roman"/>
              </a:rPr>
              <a:t>I </a:t>
            </a:r>
            <a:r>
              <a:rPr dirty="0" sz="1450" spc="-10">
                <a:latin typeface="Times New Roman"/>
                <a:cs typeface="Times New Roman"/>
              </a:rPr>
              <a:t>was curious, </a:t>
            </a:r>
            <a:r>
              <a:rPr dirty="0" sz="1450" spc="-5">
                <a:latin typeface="Times New Roman"/>
                <a:cs typeface="Times New Roman"/>
              </a:rPr>
              <a:t>I </a:t>
            </a:r>
            <a:r>
              <a:rPr dirty="0" sz="1450" spc="-10">
                <a:latin typeface="Times New Roman"/>
                <a:cs typeface="Times New Roman"/>
              </a:rPr>
              <a:t>pursued the</a:t>
            </a:r>
            <a:r>
              <a:rPr dirty="0" sz="1450" spc="55">
                <a:latin typeface="Times New Roman"/>
                <a:cs typeface="Times New Roman"/>
              </a:rPr>
              <a:t> </a:t>
            </a:r>
            <a:r>
              <a:rPr dirty="0" sz="1450" spc="-10">
                <a:latin typeface="Times New Roman"/>
                <a:cs typeface="Times New Roman"/>
              </a:rPr>
              <a:t>subject.</a:t>
            </a:r>
            <a:endParaRPr sz="1450">
              <a:latin typeface="Times New Roman"/>
              <a:cs typeface="Times New Roman"/>
            </a:endParaRPr>
          </a:p>
          <a:p>
            <a:pPr algn="just" marL="12700">
              <a:lnSpc>
                <a:spcPct val="100000"/>
              </a:lnSpc>
              <a:spcBef>
                <a:spcPts val="795"/>
              </a:spcBef>
            </a:pPr>
            <a:r>
              <a:rPr dirty="0" sz="1450" spc="-45">
                <a:latin typeface="Times New Roman"/>
                <a:cs typeface="Times New Roman"/>
              </a:rPr>
              <a:t>‘You </a:t>
            </a:r>
            <a:r>
              <a:rPr dirty="0" sz="1450" spc="-10">
                <a:latin typeface="Times New Roman"/>
                <a:cs typeface="Times New Roman"/>
              </a:rPr>
              <a:t>mean the fish?’ </a:t>
            </a:r>
            <a:r>
              <a:rPr dirty="0" sz="1450" spc="-5">
                <a:latin typeface="Times New Roman"/>
                <a:cs typeface="Times New Roman"/>
              </a:rPr>
              <a:t>I</a:t>
            </a:r>
            <a:r>
              <a:rPr dirty="0" sz="1450" spc="-60">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algn="just" marL="12700" marR="6350">
              <a:lnSpc>
                <a:spcPts val="1730"/>
              </a:lnSpc>
              <a:spcBef>
                <a:spcPts val="915"/>
              </a:spcBef>
            </a:pPr>
            <a:r>
              <a:rPr dirty="0" sz="1450" spc="-10">
                <a:latin typeface="Times New Roman"/>
                <a:cs typeface="Times New Roman"/>
              </a:rPr>
              <a:t>‘Whatten fish?’ cried my uncle. ‘Fish, </a:t>
            </a:r>
            <a:r>
              <a:rPr dirty="0" sz="1450" spc="-5">
                <a:latin typeface="Times New Roman"/>
                <a:cs typeface="Times New Roman"/>
              </a:rPr>
              <a:t>quo’ </a:t>
            </a:r>
            <a:r>
              <a:rPr dirty="0" sz="1450" spc="-10">
                <a:latin typeface="Times New Roman"/>
                <a:cs typeface="Times New Roman"/>
              </a:rPr>
              <a:t>he! Fish! </a:t>
            </a:r>
            <a:r>
              <a:rPr dirty="0" sz="1450" spc="-45">
                <a:latin typeface="Times New Roman"/>
                <a:cs typeface="Times New Roman"/>
              </a:rPr>
              <a:t>Your </a:t>
            </a:r>
            <a:r>
              <a:rPr dirty="0" sz="1450" spc="-10">
                <a:latin typeface="Times New Roman"/>
                <a:cs typeface="Times New Roman"/>
              </a:rPr>
              <a:t>een are fu’ </a:t>
            </a:r>
            <a:r>
              <a:rPr dirty="0" sz="1450" spc="-5">
                <a:latin typeface="Times New Roman"/>
                <a:cs typeface="Times New Roman"/>
              </a:rPr>
              <a:t>o’  </a:t>
            </a:r>
            <a:r>
              <a:rPr dirty="0" sz="1450" spc="-10">
                <a:latin typeface="Times New Roman"/>
                <a:cs typeface="Times New Roman"/>
              </a:rPr>
              <a:t>fatness, man; </a:t>
            </a:r>
            <a:r>
              <a:rPr dirty="0" sz="1450" spc="-5">
                <a:latin typeface="Times New Roman"/>
                <a:cs typeface="Times New Roman"/>
              </a:rPr>
              <a:t>your </a:t>
            </a:r>
            <a:r>
              <a:rPr dirty="0" sz="1450" spc="-10">
                <a:latin typeface="Times New Roman"/>
                <a:cs typeface="Times New Roman"/>
              </a:rPr>
              <a:t>heid dozened wi’ carnal </a:t>
            </a:r>
            <a:r>
              <a:rPr dirty="0" sz="1450" spc="-25">
                <a:latin typeface="Times New Roman"/>
                <a:cs typeface="Times New Roman"/>
              </a:rPr>
              <a:t>leir. </a:t>
            </a:r>
            <a:r>
              <a:rPr dirty="0" sz="1450" spc="-10">
                <a:latin typeface="Times New Roman"/>
                <a:cs typeface="Times New Roman"/>
              </a:rPr>
              <a:t>Fish! </a:t>
            </a:r>
            <a:r>
              <a:rPr dirty="0" sz="1450" spc="-30">
                <a:latin typeface="Times New Roman"/>
                <a:cs typeface="Times New Roman"/>
              </a:rPr>
              <a:t>it’s </a:t>
            </a:r>
            <a:r>
              <a:rPr dirty="0" sz="1450" spc="-5">
                <a:latin typeface="Times New Roman"/>
                <a:cs typeface="Times New Roman"/>
              </a:rPr>
              <a:t>a</a:t>
            </a:r>
            <a:r>
              <a:rPr dirty="0" sz="1450" spc="20">
                <a:latin typeface="Times New Roman"/>
                <a:cs typeface="Times New Roman"/>
              </a:rPr>
              <a:t> </a:t>
            </a:r>
            <a:r>
              <a:rPr dirty="0" sz="1450" spc="-10">
                <a:latin typeface="Times New Roman"/>
                <a:cs typeface="Times New Roman"/>
              </a:rPr>
              <a:t>bogle!’</a:t>
            </a:r>
            <a:endParaRPr sz="1450">
              <a:latin typeface="Times New Roman"/>
              <a:cs typeface="Times New Roman"/>
            </a:endParaRPr>
          </a:p>
          <a:p>
            <a:pPr algn="just" marL="12700" marR="8890">
              <a:lnSpc>
                <a:spcPts val="1730"/>
              </a:lnSpc>
              <a:spcBef>
                <a:spcPts val="865"/>
              </a:spcBef>
            </a:pPr>
            <a:r>
              <a:rPr dirty="0" sz="1450" spc="-10">
                <a:latin typeface="Times New Roman"/>
                <a:cs typeface="Times New Roman"/>
              </a:rPr>
              <a:t>He spoke with great vehemence, as though angry; and perhaps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very  willing to </a:t>
            </a:r>
            <a:r>
              <a:rPr dirty="0" sz="1450" spc="-5">
                <a:latin typeface="Times New Roman"/>
                <a:cs typeface="Times New Roman"/>
              </a:rPr>
              <a:t>be put </a:t>
            </a:r>
            <a:r>
              <a:rPr dirty="0" sz="1450" spc="-10">
                <a:latin typeface="Times New Roman"/>
                <a:cs typeface="Times New Roman"/>
              </a:rPr>
              <a:t>down so </a:t>
            </a:r>
            <a:r>
              <a:rPr dirty="0" sz="1450" spc="-20">
                <a:latin typeface="Times New Roman"/>
                <a:cs typeface="Times New Roman"/>
              </a:rPr>
              <a:t>shortly, </a:t>
            </a:r>
            <a:r>
              <a:rPr dirty="0" sz="1450" spc="-10">
                <a:latin typeface="Times New Roman"/>
                <a:cs typeface="Times New Roman"/>
              </a:rPr>
              <a:t>for </a:t>
            </a:r>
            <a:r>
              <a:rPr dirty="0" sz="1450" spc="-5">
                <a:latin typeface="Times New Roman"/>
                <a:cs typeface="Times New Roman"/>
              </a:rPr>
              <a:t>young </a:t>
            </a:r>
            <a:r>
              <a:rPr dirty="0" sz="1450" spc="-10">
                <a:latin typeface="Times New Roman"/>
                <a:cs typeface="Times New Roman"/>
              </a:rPr>
              <a:t>men are disputatious. At least </a:t>
            </a:r>
            <a:r>
              <a:rPr dirty="0" sz="1450" spc="-5">
                <a:latin typeface="Times New Roman"/>
                <a:cs typeface="Times New Roman"/>
              </a:rPr>
              <a:t>I  </a:t>
            </a:r>
            <a:r>
              <a:rPr dirty="0" sz="1450" spc="-10">
                <a:latin typeface="Times New Roman"/>
                <a:cs typeface="Times New Roman"/>
              </a:rPr>
              <a:t>remember </a:t>
            </a:r>
            <a:r>
              <a:rPr dirty="0" sz="1450" spc="-5">
                <a:latin typeface="Times New Roman"/>
                <a:cs typeface="Times New Roman"/>
              </a:rPr>
              <a:t>I </a:t>
            </a:r>
            <a:r>
              <a:rPr dirty="0" sz="1450" spc="-10">
                <a:latin typeface="Times New Roman"/>
                <a:cs typeface="Times New Roman"/>
              </a:rPr>
              <a:t>retorted </a:t>
            </a:r>
            <a:r>
              <a:rPr dirty="0" sz="1450" spc="-25">
                <a:latin typeface="Times New Roman"/>
                <a:cs typeface="Times New Roman"/>
              </a:rPr>
              <a:t>hotly, </a:t>
            </a:r>
            <a:r>
              <a:rPr dirty="0" sz="1450" spc="-10">
                <a:latin typeface="Times New Roman"/>
                <a:cs typeface="Times New Roman"/>
              </a:rPr>
              <a:t>crying </a:t>
            </a:r>
            <a:r>
              <a:rPr dirty="0" sz="1450" spc="-5">
                <a:latin typeface="Times New Roman"/>
                <a:cs typeface="Times New Roman"/>
              </a:rPr>
              <a:t>out upon </a:t>
            </a:r>
            <a:r>
              <a:rPr dirty="0" sz="1450" spc="-10">
                <a:latin typeface="Times New Roman"/>
                <a:cs typeface="Times New Roman"/>
              </a:rPr>
              <a:t>childish</a:t>
            </a:r>
            <a:r>
              <a:rPr dirty="0" sz="1450" spc="40">
                <a:latin typeface="Times New Roman"/>
                <a:cs typeface="Times New Roman"/>
              </a:rPr>
              <a:t> </a:t>
            </a:r>
            <a:r>
              <a:rPr dirty="0" sz="1450" spc="-10">
                <a:latin typeface="Times New Roman"/>
                <a:cs typeface="Times New Roman"/>
              </a:rPr>
              <a:t>superstitions.</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‘And </a:t>
            </a:r>
            <a:r>
              <a:rPr dirty="0" sz="1450" spc="-5">
                <a:latin typeface="Times New Roman"/>
                <a:cs typeface="Times New Roman"/>
              </a:rPr>
              <a:t>ye </a:t>
            </a:r>
            <a:r>
              <a:rPr dirty="0" sz="1450" spc="-10">
                <a:latin typeface="Times New Roman"/>
                <a:cs typeface="Times New Roman"/>
              </a:rPr>
              <a:t>come frae the College!’ sneered Uncle Gordon. ‘Gude kens what  they learn folk there; </a:t>
            </a:r>
            <a:r>
              <a:rPr dirty="0" sz="1450" spc="-30">
                <a:latin typeface="Times New Roman"/>
                <a:cs typeface="Times New Roman"/>
              </a:rPr>
              <a:t>it’s </a:t>
            </a:r>
            <a:r>
              <a:rPr dirty="0" sz="1450" spc="-5">
                <a:latin typeface="Times New Roman"/>
                <a:cs typeface="Times New Roman"/>
              </a:rPr>
              <a:t>no </a:t>
            </a:r>
            <a:r>
              <a:rPr dirty="0" sz="1450" spc="-10">
                <a:latin typeface="Times New Roman"/>
                <a:cs typeface="Times New Roman"/>
              </a:rPr>
              <a:t>muckle service </a:t>
            </a:r>
            <a:r>
              <a:rPr dirty="0" sz="1450" spc="-20">
                <a:latin typeface="Times New Roman"/>
                <a:cs typeface="Times New Roman"/>
              </a:rPr>
              <a:t>onyway.</a:t>
            </a:r>
            <a:r>
              <a:rPr dirty="0" sz="1450" spc="320">
                <a:latin typeface="Times New Roman"/>
                <a:cs typeface="Times New Roman"/>
              </a:rPr>
              <a:t> </a:t>
            </a:r>
            <a:r>
              <a:rPr dirty="0" sz="1450" spc="-10">
                <a:latin typeface="Times New Roman"/>
                <a:cs typeface="Times New Roman"/>
              </a:rPr>
              <a:t>Do </a:t>
            </a:r>
            <a:r>
              <a:rPr dirty="0" sz="1450" spc="-5">
                <a:latin typeface="Times New Roman"/>
                <a:cs typeface="Times New Roman"/>
              </a:rPr>
              <a:t>ye </a:t>
            </a:r>
            <a:r>
              <a:rPr dirty="0" sz="1450" spc="-10">
                <a:latin typeface="Times New Roman"/>
                <a:cs typeface="Times New Roman"/>
              </a:rPr>
              <a:t>think, man, that  </a:t>
            </a:r>
            <a:r>
              <a:rPr dirty="0" sz="1450" spc="-20">
                <a:latin typeface="Times New Roman"/>
                <a:cs typeface="Times New Roman"/>
              </a:rPr>
              <a:t>there’s </a:t>
            </a:r>
            <a:r>
              <a:rPr dirty="0" sz="1450" spc="-10">
                <a:latin typeface="Times New Roman"/>
                <a:cs typeface="Times New Roman"/>
              </a:rPr>
              <a:t>naething in a’ </a:t>
            </a:r>
            <a:r>
              <a:rPr dirty="0" sz="1450" spc="-5">
                <a:latin typeface="Times New Roman"/>
                <a:cs typeface="Times New Roman"/>
              </a:rPr>
              <a:t>yon </a:t>
            </a:r>
            <a:r>
              <a:rPr dirty="0" sz="1450" spc="-10">
                <a:latin typeface="Times New Roman"/>
                <a:cs typeface="Times New Roman"/>
              </a:rPr>
              <a:t>saut wilderness </a:t>
            </a:r>
            <a:r>
              <a:rPr dirty="0" sz="1450" spc="-5">
                <a:latin typeface="Times New Roman"/>
                <a:cs typeface="Times New Roman"/>
              </a:rPr>
              <a:t>o’ a </a:t>
            </a:r>
            <a:r>
              <a:rPr dirty="0" sz="1450" spc="-10">
                <a:latin typeface="Times New Roman"/>
                <a:cs typeface="Times New Roman"/>
              </a:rPr>
              <a:t>world </a:t>
            </a:r>
            <a:r>
              <a:rPr dirty="0" sz="1450" spc="-5">
                <a:latin typeface="Times New Roman"/>
                <a:cs typeface="Times New Roman"/>
              </a:rPr>
              <a:t>oot </a:t>
            </a:r>
            <a:r>
              <a:rPr dirty="0" sz="1450" spc="-10">
                <a:latin typeface="Times New Roman"/>
                <a:cs typeface="Times New Roman"/>
              </a:rPr>
              <a:t>wast there, wi’ the sea  grasses growin’, an’ the sea beasts fechtin’, an’ the sun glintin’ down into it,  day </a:t>
            </a:r>
            <a:r>
              <a:rPr dirty="0" sz="1450" spc="-5">
                <a:latin typeface="Times New Roman"/>
                <a:cs typeface="Times New Roman"/>
              </a:rPr>
              <a:t>by </a:t>
            </a:r>
            <a:r>
              <a:rPr dirty="0" sz="1450" spc="-10">
                <a:latin typeface="Times New Roman"/>
                <a:cs typeface="Times New Roman"/>
              </a:rPr>
              <a:t>day? Na; the </a:t>
            </a:r>
            <a:r>
              <a:rPr dirty="0" sz="1450" spc="-25">
                <a:latin typeface="Times New Roman"/>
                <a:cs typeface="Times New Roman"/>
              </a:rPr>
              <a:t>sea’s </a:t>
            </a:r>
            <a:r>
              <a:rPr dirty="0" sz="1450" spc="-10">
                <a:latin typeface="Times New Roman"/>
                <a:cs typeface="Times New Roman"/>
              </a:rPr>
              <a:t>like the land, </a:t>
            </a:r>
            <a:r>
              <a:rPr dirty="0" sz="1450" spc="-5">
                <a:latin typeface="Times New Roman"/>
                <a:cs typeface="Times New Roman"/>
              </a:rPr>
              <a:t>but </a:t>
            </a:r>
            <a:r>
              <a:rPr dirty="0" sz="1450" spc="-20">
                <a:latin typeface="Times New Roman"/>
                <a:cs typeface="Times New Roman"/>
              </a:rPr>
              <a:t>fearsomer.</a:t>
            </a:r>
            <a:r>
              <a:rPr dirty="0" sz="1450" spc="320">
                <a:latin typeface="Times New Roman"/>
                <a:cs typeface="Times New Roman"/>
              </a:rPr>
              <a:t> </a:t>
            </a:r>
            <a:r>
              <a:rPr dirty="0" sz="1450" spc="-10">
                <a:latin typeface="Times New Roman"/>
                <a:cs typeface="Times New Roman"/>
              </a:rPr>
              <a:t>If </a:t>
            </a:r>
            <a:r>
              <a:rPr dirty="0" sz="1450" spc="-20">
                <a:latin typeface="Times New Roman"/>
                <a:cs typeface="Times New Roman"/>
              </a:rPr>
              <a:t>there’s </a:t>
            </a:r>
            <a:r>
              <a:rPr dirty="0" sz="1450" spc="-10">
                <a:latin typeface="Times New Roman"/>
                <a:cs typeface="Times New Roman"/>
              </a:rPr>
              <a:t>folk ashore,  </a:t>
            </a:r>
            <a:r>
              <a:rPr dirty="0" sz="1450" spc="-20">
                <a:latin typeface="Times New Roman"/>
                <a:cs typeface="Times New Roman"/>
              </a:rPr>
              <a:t>there’s </a:t>
            </a:r>
            <a:r>
              <a:rPr dirty="0" sz="1450" spc="-10">
                <a:latin typeface="Times New Roman"/>
                <a:cs typeface="Times New Roman"/>
              </a:rPr>
              <a:t>folk in the sea—deid they may be, </a:t>
            </a:r>
            <a:r>
              <a:rPr dirty="0" sz="1450" spc="-5">
                <a:latin typeface="Times New Roman"/>
                <a:cs typeface="Times New Roman"/>
              </a:rPr>
              <a:t>but </a:t>
            </a:r>
            <a:r>
              <a:rPr dirty="0" sz="1450" spc="-10">
                <a:latin typeface="Times New Roman"/>
                <a:cs typeface="Times New Roman"/>
              </a:rPr>
              <a:t>they’re folk whatever; and as for  deils, </a:t>
            </a:r>
            <a:r>
              <a:rPr dirty="0" sz="1450" spc="-20">
                <a:latin typeface="Times New Roman"/>
                <a:cs typeface="Times New Roman"/>
              </a:rPr>
              <a:t>there’s </a:t>
            </a:r>
            <a:r>
              <a:rPr dirty="0" sz="1450" spc="-10">
                <a:latin typeface="Times New Roman"/>
                <a:cs typeface="Times New Roman"/>
              </a:rPr>
              <a:t>nane </a:t>
            </a:r>
            <a:r>
              <a:rPr dirty="0" sz="1450" spc="-25">
                <a:latin typeface="Times New Roman"/>
                <a:cs typeface="Times New Roman"/>
              </a:rPr>
              <a:t>that’s </a:t>
            </a:r>
            <a:r>
              <a:rPr dirty="0" sz="1450" spc="-10">
                <a:latin typeface="Times New Roman"/>
                <a:cs typeface="Times New Roman"/>
              </a:rPr>
              <a:t>like the sea deils. </a:t>
            </a:r>
            <a:r>
              <a:rPr dirty="0" sz="1450" spc="-20">
                <a:latin typeface="Times New Roman"/>
                <a:cs typeface="Times New Roman"/>
              </a:rPr>
              <a:t>There’s </a:t>
            </a:r>
            <a:r>
              <a:rPr dirty="0" sz="1450" spc="-5">
                <a:latin typeface="Times New Roman"/>
                <a:cs typeface="Times New Roman"/>
              </a:rPr>
              <a:t>no </a:t>
            </a:r>
            <a:r>
              <a:rPr dirty="0" sz="1450" spc="-10">
                <a:latin typeface="Times New Roman"/>
                <a:cs typeface="Times New Roman"/>
              </a:rPr>
              <a:t>sae muckle harm in the  land deils, when </a:t>
            </a:r>
            <a:r>
              <a:rPr dirty="0" sz="1450" spc="-35">
                <a:latin typeface="Times New Roman"/>
                <a:cs typeface="Times New Roman"/>
              </a:rPr>
              <a:t>a’s </a:t>
            </a:r>
            <a:r>
              <a:rPr dirty="0" sz="1450" spc="-10">
                <a:latin typeface="Times New Roman"/>
                <a:cs typeface="Times New Roman"/>
              </a:rPr>
              <a:t>said and done. Lang syne, when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callant in the  south </a:t>
            </a:r>
            <a:r>
              <a:rPr dirty="0" sz="1450" spc="-20">
                <a:latin typeface="Times New Roman"/>
                <a:cs typeface="Times New Roman"/>
              </a:rPr>
              <a:t>country, </a:t>
            </a:r>
            <a:r>
              <a:rPr dirty="0" sz="1450" spc="-5">
                <a:latin typeface="Times New Roman"/>
                <a:cs typeface="Times New Roman"/>
              </a:rPr>
              <a:t>I </a:t>
            </a:r>
            <a:r>
              <a:rPr dirty="0" sz="1450" spc="-10">
                <a:latin typeface="Times New Roman"/>
                <a:cs typeface="Times New Roman"/>
              </a:rPr>
              <a:t>mind there was an auld, bald bogle in the Peewie Moss. </a:t>
            </a:r>
            <a:r>
              <a:rPr dirty="0" sz="1450" spc="-5">
                <a:latin typeface="Times New Roman"/>
                <a:cs typeface="Times New Roman"/>
              </a:rPr>
              <a:t>I got  a </a:t>
            </a:r>
            <a:r>
              <a:rPr dirty="0" sz="1450" spc="-10">
                <a:latin typeface="Times New Roman"/>
                <a:cs typeface="Times New Roman"/>
              </a:rPr>
              <a:t>glisk </a:t>
            </a:r>
            <a:r>
              <a:rPr dirty="0" sz="1450" spc="-5">
                <a:latin typeface="Times New Roman"/>
                <a:cs typeface="Times New Roman"/>
              </a:rPr>
              <a:t>o’ </a:t>
            </a:r>
            <a:r>
              <a:rPr dirty="0" sz="1450" spc="-10">
                <a:latin typeface="Times New Roman"/>
                <a:cs typeface="Times New Roman"/>
              </a:rPr>
              <a:t>him mysel’, sittin’ </a:t>
            </a:r>
            <a:r>
              <a:rPr dirty="0" sz="1450" spc="-5">
                <a:latin typeface="Times New Roman"/>
                <a:cs typeface="Times New Roman"/>
              </a:rPr>
              <a:t>on </a:t>
            </a:r>
            <a:r>
              <a:rPr dirty="0" sz="1450" spc="-10">
                <a:latin typeface="Times New Roman"/>
                <a:cs typeface="Times New Roman"/>
              </a:rPr>
              <a:t>his hunkers in </a:t>
            </a:r>
            <a:r>
              <a:rPr dirty="0" sz="1450" spc="-5">
                <a:latin typeface="Times New Roman"/>
                <a:cs typeface="Times New Roman"/>
              </a:rPr>
              <a:t>a </a:t>
            </a:r>
            <a:r>
              <a:rPr dirty="0" sz="1450" spc="-10">
                <a:latin typeface="Times New Roman"/>
                <a:cs typeface="Times New Roman"/>
              </a:rPr>
              <a:t>hag, as </a:t>
            </a:r>
            <a:r>
              <a:rPr dirty="0" sz="1450" spc="-20">
                <a:latin typeface="Times New Roman"/>
                <a:cs typeface="Times New Roman"/>
              </a:rPr>
              <a:t>gray’s </a:t>
            </a:r>
            <a:r>
              <a:rPr dirty="0" sz="1450" spc="-5">
                <a:latin typeface="Times New Roman"/>
                <a:cs typeface="Times New Roman"/>
              </a:rPr>
              <a:t>a </a:t>
            </a:r>
            <a:r>
              <a:rPr dirty="0" sz="1450" spc="-10">
                <a:latin typeface="Times New Roman"/>
                <a:cs typeface="Times New Roman"/>
              </a:rPr>
              <a:t>tombstane.  An’, troth,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fearsome-like taed. But </a:t>
            </a:r>
            <a:r>
              <a:rPr dirty="0" sz="1450" spc="-5">
                <a:latin typeface="Times New Roman"/>
                <a:cs typeface="Times New Roman"/>
              </a:rPr>
              <a:t>he </a:t>
            </a:r>
            <a:r>
              <a:rPr dirty="0" sz="1450" spc="-10">
                <a:latin typeface="Times New Roman"/>
                <a:cs typeface="Times New Roman"/>
              </a:rPr>
              <a:t>steered </a:t>
            </a:r>
            <a:r>
              <a:rPr dirty="0" sz="1450" spc="-20">
                <a:latin typeface="Times New Roman"/>
                <a:cs typeface="Times New Roman"/>
              </a:rPr>
              <a:t>naebody. </a:t>
            </a:r>
            <a:r>
              <a:rPr dirty="0" sz="1450" spc="-10">
                <a:latin typeface="Times New Roman"/>
                <a:cs typeface="Times New Roman"/>
              </a:rPr>
              <a:t>Nae </a:t>
            </a:r>
            <a:r>
              <a:rPr dirty="0" sz="1450" spc="-5">
                <a:latin typeface="Times New Roman"/>
                <a:cs typeface="Times New Roman"/>
              </a:rPr>
              <a:t>doobt, </a:t>
            </a:r>
            <a:r>
              <a:rPr dirty="0" sz="1450" spc="-10">
                <a:latin typeface="Times New Roman"/>
                <a:cs typeface="Times New Roman"/>
              </a:rPr>
              <a:t>if  ane that was </a:t>
            </a:r>
            <a:r>
              <a:rPr dirty="0" sz="1450" spc="-5">
                <a:latin typeface="Times New Roman"/>
                <a:cs typeface="Times New Roman"/>
              </a:rPr>
              <a:t>a </a:t>
            </a:r>
            <a:r>
              <a:rPr dirty="0" sz="1450" spc="-10">
                <a:latin typeface="Times New Roman"/>
                <a:cs typeface="Times New Roman"/>
              </a:rPr>
              <a:t>reprobate, ane the Lord hated, had gane </a:t>
            </a:r>
            <a:r>
              <a:rPr dirty="0" sz="1450" spc="-5">
                <a:latin typeface="Times New Roman"/>
                <a:cs typeface="Times New Roman"/>
              </a:rPr>
              <a:t>by </a:t>
            </a:r>
            <a:r>
              <a:rPr dirty="0" sz="1450" spc="-10">
                <a:latin typeface="Times New Roman"/>
                <a:cs typeface="Times New Roman"/>
              </a:rPr>
              <a:t>there wi’ his sin still  </a:t>
            </a:r>
            <a:r>
              <a:rPr dirty="0" sz="1450" spc="-5">
                <a:latin typeface="Times New Roman"/>
                <a:cs typeface="Times New Roman"/>
              </a:rPr>
              <a:t>upon </a:t>
            </a:r>
            <a:r>
              <a:rPr dirty="0" sz="1450" spc="-10">
                <a:latin typeface="Times New Roman"/>
                <a:cs typeface="Times New Roman"/>
              </a:rPr>
              <a:t>his stamach, nae </a:t>
            </a:r>
            <a:r>
              <a:rPr dirty="0" sz="1450" spc="-5">
                <a:latin typeface="Times New Roman"/>
                <a:cs typeface="Times New Roman"/>
              </a:rPr>
              <a:t>doobt </a:t>
            </a:r>
            <a:r>
              <a:rPr dirty="0" sz="1450" spc="-10">
                <a:latin typeface="Times New Roman"/>
                <a:cs typeface="Times New Roman"/>
              </a:rPr>
              <a:t>the creature would hae lowped </a:t>
            </a:r>
            <a:r>
              <a:rPr dirty="0" sz="1450" spc="-5">
                <a:latin typeface="Times New Roman"/>
                <a:cs typeface="Times New Roman"/>
              </a:rPr>
              <a:t>upo’ </a:t>
            </a:r>
            <a:r>
              <a:rPr dirty="0" sz="1450" spc="-10">
                <a:latin typeface="Times New Roman"/>
                <a:cs typeface="Times New Roman"/>
              </a:rPr>
              <a:t>the likes </a:t>
            </a:r>
            <a:r>
              <a:rPr dirty="0" sz="1450" spc="-5">
                <a:latin typeface="Times New Roman"/>
                <a:cs typeface="Times New Roman"/>
              </a:rPr>
              <a:t>o’  </a:t>
            </a:r>
            <a:r>
              <a:rPr dirty="0" sz="1450" spc="-10">
                <a:latin typeface="Times New Roman"/>
                <a:cs typeface="Times New Roman"/>
              </a:rPr>
              <a:t>him. But </a:t>
            </a:r>
            <a:r>
              <a:rPr dirty="0" sz="1450" spc="-20">
                <a:latin typeface="Times New Roman"/>
                <a:cs typeface="Times New Roman"/>
              </a:rPr>
              <a:t>there’s </a:t>
            </a:r>
            <a:r>
              <a:rPr dirty="0" sz="1450" spc="-10">
                <a:latin typeface="Times New Roman"/>
                <a:cs typeface="Times New Roman"/>
              </a:rPr>
              <a:t>deils in the deep sea would </a:t>
            </a:r>
            <a:r>
              <a:rPr dirty="0" sz="1450" spc="-5">
                <a:latin typeface="Times New Roman"/>
                <a:cs typeface="Times New Roman"/>
              </a:rPr>
              <a:t>yoke on a </a:t>
            </a:r>
            <a:r>
              <a:rPr dirty="0" sz="1450" spc="-10">
                <a:latin typeface="Times New Roman"/>
                <a:cs typeface="Times New Roman"/>
              </a:rPr>
              <a:t>communicant! Eh,  sirs, if </a:t>
            </a:r>
            <a:r>
              <a:rPr dirty="0" sz="1450" spc="-5">
                <a:latin typeface="Times New Roman"/>
                <a:cs typeface="Times New Roman"/>
              </a:rPr>
              <a:t>ye </a:t>
            </a:r>
            <a:r>
              <a:rPr dirty="0" sz="1450" spc="-10">
                <a:latin typeface="Times New Roman"/>
                <a:cs typeface="Times New Roman"/>
              </a:rPr>
              <a:t>had gane </a:t>
            </a:r>
            <a:r>
              <a:rPr dirty="0" sz="1450" spc="-5">
                <a:latin typeface="Times New Roman"/>
                <a:cs typeface="Times New Roman"/>
              </a:rPr>
              <a:t>doon </a:t>
            </a:r>
            <a:r>
              <a:rPr dirty="0" sz="1450" spc="-10">
                <a:latin typeface="Times New Roman"/>
                <a:cs typeface="Times New Roman"/>
              </a:rPr>
              <a:t>wi’ the </a:t>
            </a:r>
            <a:r>
              <a:rPr dirty="0" sz="1450" spc="-5">
                <a:latin typeface="Times New Roman"/>
                <a:cs typeface="Times New Roman"/>
              </a:rPr>
              <a:t>puir </a:t>
            </a:r>
            <a:r>
              <a:rPr dirty="0" sz="1450" spc="-10">
                <a:latin typeface="Times New Roman"/>
                <a:cs typeface="Times New Roman"/>
              </a:rPr>
              <a:t>lads in the </a:t>
            </a:r>
            <a:r>
              <a:rPr dirty="0" sz="1450" spc="-10" i="1">
                <a:latin typeface="Times New Roman"/>
                <a:cs typeface="Times New Roman"/>
              </a:rPr>
              <a:t>Christ-Anna</a:t>
            </a:r>
            <a:r>
              <a:rPr dirty="0" sz="1450" spc="-10">
                <a:latin typeface="Times New Roman"/>
                <a:cs typeface="Times New Roman"/>
              </a:rPr>
              <a:t>, </a:t>
            </a:r>
            <a:r>
              <a:rPr dirty="0" sz="1450" spc="-5">
                <a:latin typeface="Times New Roman"/>
                <a:cs typeface="Times New Roman"/>
              </a:rPr>
              <a:t>ye </a:t>
            </a:r>
            <a:r>
              <a:rPr dirty="0" sz="1450" spc="-10">
                <a:latin typeface="Times New Roman"/>
                <a:cs typeface="Times New Roman"/>
              </a:rPr>
              <a:t>would ken </a:t>
            </a:r>
            <a:r>
              <a:rPr dirty="0" sz="1450" spc="-5">
                <a:latin typeface="Times New Roman"/>
                <a:cs typeface="Times New Roman"/>
              </a:rPr>
              <a:t>by  </a:t>
            </a:r>
            <a:r>
              <a:rPr dirty="0" sz="1450" spc="-10">
                <a:latin typeface="Times New Roman"/>
                <a:cs typeface="Times New Roman"/>
              </a:rPr>
              <a:t>now the mercy </a:t>
            </a:r>
            <a:r>
              <a:rPr dirty="0" sz="1450" spc="-5">
                <a:latin typeface="Times New Roman"/>
                <a:cs typeface="Times New Roman"/>
              </a:rPr>
              <a:t>o’ </a:t>
            </a:r>
            <a:r>
              <a:rPr dirty="0" sz="1450" spc="-10">
                <a:latin typeface="Times New Roman"/>
                <a:cs typeface="Times New Roman"/>
              </a:rPr>
              <a:t>the seas. If </a:t>
            </a:r>
            <a:r>
              <a:rPr dirty="0" sz="1450" spc="-5">
                <a:latin typeface="Times New Roman"/>
                <a:cs typeface="Times New Roman"/>
              </a:rPr>
              <a:t>ye </a:t>
            </a:r>
            <a:r>
              <a:rPr dirty="0" sz="1450" spc="-10">
                <a:latin typeface="Times New Roman"/>
                <a:cs typeface="Times New Roman"/>
              </a:rPr>
              <a:t>had sailed it for as lang as me, </a:t>
            </a:r>
            <a:r>
              <a:rPr dirty="0" sz="1450" spc="-5">
                <a:latin typeface="Times New Roman"/>
                <a:cs typeface="Times New Roman"/>
              </a:rPr>
              <a:t>ye </a:t>
            </a:r>
            <a:r>
              <a:rPr dirty="0" sz="1450" spc="-10">
                <a:latin typeface="Times New Roman"/>
                <a:cs typeface="Times New Roman"/>
              </a:rPr>
              <a:t>would hate  the thocht </a:t>
            </a:r>
            <a:r>
              <a:rPr dirty="0" sz="1450" spc="-5">
                <a:latin typeface="Times New Roman"/>
                <a:cs typeface="Times New Roman"/>
              </a:rPr>
              <a:t>of </a:t>
            </a:r>
            <a:r>
              <a:rPr dirty="0" sz="1450" spc="-10">
                <a:latin typeface="Times New Roman"/>
                <a:cs typeface="Times New Roman"/>
              </a:rPr>
              <a:t>it as </a:t>
            </a:r>
            <a:r>
              <a:rPr dirty="0" sz="1450" spc="-5">
                <a:latin typeface="Times New Roman"/>
                <a:cs typeface="Times New Roman"/>
              </a:rPr>
              <a:t>I do. </a:t>
            </a:r>
            <a:r>
              <a:rPr dirty="0" sz="1450" spc="-10">
                <a:latin typeface="Times New Roman"/>
                <a:cs typeface="Times New Roman"/>
              </a:rPr>
              <a:t>If </a:t>
            </a:r>
            <a:r>
              <a:rPr dirty="0" sz="1450" spc="-5">
                <a:latin typeface="Times New Roman"/>
                <a:cs typeface="Times New Roman"/>
              </a:rPr>
              <a:t>ye </a:t>
            </a:r>
            <a:r>
              <a:rPr dirty="0" sz="1450" spc="-10">
                <a:latin typeface="Times New Roman"/>
                <a:cs typeface="Times New Roman"/>
              </a:rPr>
              <a:t>had </a:t>
            </a:r>
            <a:r>
              <a:rPr dirty="0" sz="1450" spc="-5">
                <a:latin typeface="Times New Roman"/>
                <a:cs typeface="Times New Roman"/>
              </a:rPr>
              <a:t>but </a:t>
            </a:r>
            <a:r>
              <a:rPr dirty="0" sz="1450" spc="-10">
                <a:latin typeface="Times New Roman"/>
                <a:cs typeface="Times New Roman"/>
              </a:rPr>
              <a:t>used the een God gave ye, </a:t>
            </a:r>
            <a:r>
              <a:rPr dirty="0" sz="1450" spc="-5">
                <a:latin typeface="Times New Roman"/>
                <a:cs typeface="Times New Roman"/>
              </a:rPr>
              <a:t>ye </a:t>
            </a:r>
            <a:r>
              <a:rPr dirty="0" sz="1450" spc="-10">
                <a:latin typeface="Times New Roman"/>
                <a:cs typeface="Times New Roman"/>
              </a:rPr>
              <a:t>would hae  learned</a:t>
            </a:r>
            <a:r>
              <a:rPr dirty="0" sz="1450" spc="95">
                <a:latin typeface="Times New Roman"/>
                <a:cs typeface="Times New Roman"/>
              </a:rPr>
              <a:t> </a:t>
            </a:r>
            <a:r>
              <a:rPr dirty="0" sz="1450" spc="-10">
                <a:latin typeface="Times New Roman"/>
                <a:cs typeface="Times New Roman"/>
              </a:rPr>
              <a:t>the</a:t>
            </a:r>
            <a:r>
              <a:rPr dirty="0" sz="1450" spc="100">
                <a:latin typeface="Times New Roman"/>
                <a:cs typeface="Times New Roman"/>
              </a:rPr>
              <a:t> </a:t>
            </a:r>
            <a:r>
              <a:rPr dirty="0" sz="1450" spc="-10">
                <a:latin typeface="Times New Roman"/>
                <a:cs typeface="Times New Roman"/>
              </a:rPr>
              <a:t>wickedness</a:t>
            </a:r>
            <a:r>
              <a:rPr dirty="0" sz="1450" spc="100">
                <a:latin typeface="Times New Roman"/>
                <a:cs typeface="Times New Roman"/>
              </a:rPr>
              <a:t> </a:t>
            </a:r>
            <a:r>
              <a:rPr dirty="0" sz="1450" spc="-5">
                <a:latin typeface="Times New Roman"/>
                <a:cs typeface="Times New Roman"/>
              </a:rPr>
              <a:t>o’</a:t>
            </a:r>
            <a:r>
              <a:rPr dirty="0" sz="1450" spc="-10">
                <a:latin typeface="Times New Roman"/>
                <a:cs typeface="Times New Roman"/>
              </a:rPr>
              <a:t> that</a:t>
            </a:r>
            <a:r>
              <a:rPr dirty="0" sz="1450" spc="100">
                <a:latin typeface="Times New Roman"/>
                <a:cs typeface="Times New Roman"/>
              </a:rPr>
              <a:t> </a:t>
            </a:r>
            <a:r>
              <a:rPr dirty="0" sz="1450" spc="-10">
                <a:latin typeface="Times New Roman"/>
                <a:cs typeface="Times New Roman"/>
              </a:rPr>
              <a:t>fause,</a:t>
            </a:r>
            <a:r>
              <a:rPr dirty="0" sz="1450" spc="100">
                <a:latin typeface="Times New Roman"/>
                <a:cs typeface="Times New Roman"/>
              </a:rPr>
              <a:t> </a:t>
            </a:r>
            <a:r>
              <a:rPr dirty="0" sz="1450" spc="-10">
                <a:latin typeface="Times New Roman"/>
                <a:cs typeface="Times New Roman"/>
              </a:rPr>
              <a:t>saut,</a:t>
            </a:r>
            <a:r>
              <a:rPr dirty="0" sz="1450" spc="100">
                <a:latin typeface="Times New Roman"/>
                <a:cs typeface="Times New Roman"/>
              </a:rPr>
              <a:t> </a:t>
            </a:r>
            <a:r>
              <a:rPr dirty="0" sz="1450" spc="-10">
                <a:latin typeface="Times New Roman"/>
                <a:cs typeface="Times New Roman"/>
              </a:rPr>
              <a:t>cauld,</a:t>
            </a:r>
            <a:r>
              <a:rPr dirty="0" sz="1450" spc="100">
                <a:latin typeface="Times New Roman"/>
                <a:cs typeface="Times New Roman"/>
              </a:rPr>
              <a:t> </a:t>
            </a:r>
            <a:r>
              <a:rPr dirty="0" sz="1450" spc="-10">
                <a:latin typeface="Times New Roman"/>
                <a:cs typeface="Times New Roman"/>
              </a:rPr>
              <a:t>bullering</a:t>
            </a:r>
            <a:r>
              <a:rPr dirty="0" sz="1450" spc="95">
                <a:latin typeface="Times New Roman"/>
                <a:cs typeface="Times New Roman"/>
              </a:rPr>
              <a:t> </a:t>
            </a:r>
            <a:r>
              <a:rPr dirty="0" sz="1450" spc="-10">
                <a:latin typeface="Times New Roman"/>
                <a:cs typeface="Times New Roman"/>
              </a:rPr>
              <a:t>creature,</a:t>
            </a:r>
            <a:r>
              <a:rPr dirty="0" sz="1450" spc="100">
                <a:latin typeface="Times New Roman"/>
                <a:cs typeface="Times New Roman"/>
              </a:rPr>
              <a:t> </a:t>
            </a:r>
            <a:r>
              <a:rPr dirty="0" sz="1450" spc="-10">
                <a:latin typeface="Times New Roman"/>
                <a:cs typeface="Times New Roman"/>
              </a:rPr>
              <a:t>and</a:t>
            </a:r>
            <a:r>
              <a:rPr dirty="0" sz="1450" spc="100">
                <a:latin typeface="Times New Roman"/>
                <a:cs typeface="Times New Roman"/>
              </a:rPr>
              <a:t> </a:t>
            </a:r>
            <a:r>
              <a:rPr dirty="0" sz="1450" spc="-5">
                <a:latin typeface="Times New Roman"/>
                <a:cs typeface="Times New Roman"/>
              </a:rPr>
              <a:t>of</a:t>
            </a:r>
            <a:r>
              <a:rPr dirty="0" sz="1450" spc="100">
                <a:latin typeface="Times New Roman"/>
                <a:cs typeface="Times New Roman"/>
              </a:rPr>
              <a:t> </a:t>
            </a:r>
            <a:r>
              <a:rPr dirty="0" sz="1450" spc="-10">
                <a:latin typeface="Times New Roman"/>
                <a:cs typeface="Times New Roman"/>
              </a:rPr>
              <a:t>a’</a:t>
            </a:r>
            <a:endParaRPr sz="1450">
              <a:latin typeface="Times New Roman"/>
              <a:cs typeface="Times New Roman"/>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came; </a:t>
            </a:r>
            <a:r>
              <a:rPr dirty="0" sz="1450" spc="-5">
                <a:latin typeface="Times New Roman"/>
                <a:cs typeface="Times New Roman"/>
              </a:rPr>
              <a:t>but </a:t>
            </a:r>
            <a:r>
              <a:rPr dirty="0" sz="1450" spc="-10">
                <a:latin typeface="Times New Roman"/>
                <a:cs typeface="Times New Roman"/>
              </a:rPr>
              <a:t>her eyes did </a:t>
            </a:r>
            <a:r>
              <a:rPr dirty="0" sz="1450" spc="-5">
                <a:latin typeface="Times New Roman"/>
                <a:cs typeface="Times New Roman"/>
              </a:rPr>
              <a:t>not </a:t>
            </a:r>
            <a:r>
              <a:rPr dirty="0" sz="1450" spc="-10">
                <a:latin typeface="Times New Roman"/>
                <a:cs typeface="Times New Roman"/>
              </a:rPr>
              <a:t>waver from mine, and these lured me forward.  At last, when </a:t>
            </a:r>
            <a:r>
              <a:rPr dirty="0" sz="1450" spc="-5">
                <a:latin typeface="Times New Roman"/>
                <a:cs typeface="Times New Roman"/>
              </a:rPr>
              <a:t>I </a:t>
            </a:r>
            <a:r>
              <a:rPr dirty="0" sz="1450" spc="-10">
                <a:latin typeface="Times New Roman"/>
                <a:cs typeface="Times New Roman"/>
              </a:rPr>
              <a:t>was already within reach </a:t>
            </a:r>
            <a:r>
              <a:rPr dirty="0" sz="1450" spc="-5">
                <a:latin typeface="Times New Roman"/>
                <a:cs typeface="Times New Roman"/>
              </a:rPr>
              <a:t>of </a:t>
            </a:r>
            <a:r>
              <a:rPr dirty="0" sz="1450" spc="-20">
                <a:latin typeface="Times New Roman"/>
                <a:cs typeface="Times New Roman"/>
              </a:rPr>
              <a:t>her, </a:t>
            </a:r>
            <a:r>
              <a:rPr dirty="0" sz="1450" spc="-5">
                <a:latin typeface="Times New Roman"/>
                <a:cs typeface="Times New Roman"/>
              </a:rPr>
              <a:t>I </a:t>
            </a:r>
            <a:r>
              <a:rPr dirty="0" sz="1450" spc="-10">
                <a:latin typeface="Times New Roman"/>
                <a:cs typeface="Times New Roman"/>
              </a:rPr>
              <a:t>stopped. </a:t>
            </a:r>
            <a:r>
              <a:rPr dirty="0" sz="1450" spc="-30">
                <a:latin typeface="Times New Roman"/>
                <a:cs typeface="Times New Roman"/>
              </a:rPr>
              <a:t>Words </a:t>
            </a:r>
            <a:r>
              <a:rPr dirty="0" sz="1450" spc="-10">
                <a:latin typeface="Times New Roman"/>
                <a:cs typeface="Times New Roman"/>
              </a:rPr>
              <a:t>were denied  me; if </a:t>
            </a:r>
            <a:r>
              <a:rPr dirty="0" sz="1450" spc="-5">
                <a:latin typeface="Times New Roman"/>
                <a:cs typeface="Times New Roman"/>
              </a:rPr>
              <a:t>I </a:t>
            </a:r>
            <a:r>
              <a:rPr dirty="0" sz="1450" spc="-10">
                <a:latin typeface="Times New Roman"/>
                <a:cs typeface="Times New Roman"/>
              </a:rPr>
              <a:t>advanced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but </a:t>
            </a:r>
            <a:r>
              <a:rPr dirty="0" sz="1450" spc="-10">
                <a:latin typeface="Times New Roman"/>
                <a:cs typeface="Times New Roman"/>
              </a:rPr>
              <a:t>clasp her to my heart in silence; and all that was  sane in me, all that was still unconquered, revolted against the </a:t>
            </a:r>
            <a:r>
              <a:rPr dirty="0" sz="1450" spc="-5">
                <a:latin typeface="Times New Roman"/>
                <a:cs typeface="Times New Roman"/>
              </a:rPr>
              <a:t>thought of </a:t>
            </a:r>
            <a:r>
              <a:rPr dirty="0" sz="1450" spc="-10">
                <a:latin typeface="Times New Roman"/>
                <a:cs typeface="Times New Roman"/>
              </a:rPr>
              <a:t>such  an accost. So we stood for </a:t>
            </a:r>
            <a:r>
              <a:rPr dirty="0" sz="1450" spc="-5">
                <a:latin typeface="Times New Roman"/>
                <a:cs typeface="Times New Roman"/>
              </a:rPr>
              <a:t>a </a:t>
            </a:r>
            <a:r>
              <a:rPr dirty="0" sz="1450" spc="-10">
                <a:latin typeface="Times New Roman"/>
                <a:cs typeface="Times New Roman"/>
              </a:rPr>
              <a:t>second, all </a:t>
            </a:r>
            <a:r>
              <a:rPr dirty="0" sz="1450" spc="-5">
                <a:latin typeface="Times New Roman"/>
                <a:cs typeface="Times New Roman"/>
              </a:rPr>
              <a:t>our </a:t>
            </a:r>
            <a:r>
              <a:rPr dirty="0" sz="1450" spc="-10">
                <a:latin typeface="Times New Roman"/>
                <a:cs typeface="Times New Roman"/>
              </a:rPr>
              <a:t>life in </a:t>
            </a:r>
            <a:r>
              <a:rPr dirty="0" sz="1450" spc="-5">
                <a:latin typeface="Times New Roman"/>
                <a:cs typeface="Times New Roman"/>
              </a:rPr>
              <a:t>our </a:t>
            </a:r>
            <a:r>
              <a:rPr dirty="0" sz="1450" spc="-10">
                <a:latin typeface="Times New Roman"/>
                <a:cs typeface="Times New Roman"/>
              </a:rPr>
              <a:t>eyes, exchanging  salvos </a:t>
            </a:r>
            <a:r>
              <a:rPr dirty="0" sz="1450" spc="-5">
                <a:latin typeface="Times New Roman"/>
                <a:cs typeface="Times New Roman"/>
              </a:rPr>
              <a:t>of </a:t>
            </a:r>
            <a:r>
              <a:rPr dirty="0" sz="1450" spc="-10">
                <a:latin typeface="Times New Roman"/>
                <a:cs typeface="Times New Roman"/>
              </a:rPr>
              <a:t>attraction and yet each resisting; and then, with </a:t>
            </a:r>
            <a:r>
              <a:rPr dirty="0" sz="1450" spc="-5">
                <a:latin typeface="Times New Roman"/>
                <a:cs typeface="Times New Roman"/>
              </a:rPr>
              <a:t>a </a:t>
            </a:r>
            <a:r>
              <a:rPr dirty="0" sz="1450" spc="-10">
                <a:latin typeface="Times New Roman"/>
                <a:cs typeface="Times New Roman"/>
              </a:rPr>
              <a:t>great </a:t>
            </a:r>
            <a:r>
              <a:rPr dirty="0" sz="1450" spc="-15">
                <a:latin typeface="Times New Roman"/>
                <a:cs typeface="Times New Roman"/>
              </a:rPr>
              <a:t>effort </a:t>
            </a:r>
            <a:r>
              <a:rPr dirty="0" sz="1450" spc="-5">
                <a:latin typeface="Times New Roman"/>
                <a:cs typeface="Times New Roman"/>
              </a:rPr>
              <a:t>of </a:t>
            </a:r>
            <a:r>
              <a:rPr dirty="0" sz="1450" spc="-10">
                <a:latin typeface="Times New Roman"/>
                <a:cs typeface="Times New Roman"/>
              </a:rPr>
              <a:t>the  will, and conscious at the same time </a:t>
            </a:r>
            <a:r>
              <a:rPr dirty="0" sz="1450" spc="-5">
                <a:latin typeface="Times New Roman"/>
                <a:cs typeface="Times New Roman"/>
              </a:rPr>
              <a:t>of a </a:t>
            </a:r>
            <a:r>
              <a:rPr dirty="0" sz="1450" spc="-10">
                <a:latin typeface="Times New Roman"/>
                <a:cs typeface="Times New Roman"/>
              </a:rPr>
              <a:t>sudden bitterness </a:t>
            </a:r>
            <a:r>
              <a:rPr dirty="0" sz="1450" spc="-5">
                <a:latin typeface="Times New Roman"/>
                <a:cs typeface="Times New Roman"/>
              </a:rPr>
              <a:t>of </a:t>
            </a:r>
            <a:r>
              <a:rPr dirty="0" sz="1450" spc="-10">
                <a:latin typeface="Times New Roman"/>
                <a:cs typeface="Times New Roman"/>
              </a:rPr>
              <a:t>disappointment,  </a:t>
            </a:r>
            <a:r>
              <a:rPr dirty="0" sz="1450" spc="-5">
                <a:latin typeface="Times New Roman"/>
                <a:cs typeface="Times New Roman"/>
              </a:rPr>
              <a:t>I </a:t>
            </a:r>
            <a:r>
              <a:rPr dirty="0" sz="1450" spc="-10">
                <a:latin typeface="Times New Roman"/>
                <a:cs typeface="Times New Roman"/>
              </a:rPr>
              <a:t>turned and went away in the same</a:t>
            </a:r>
            <a:r>
              <a:rPr dirty="0" sz="1450" spc="25">
                <a:latin typeface="Times New Roman"/>
                <a:cs typeface="Times New Roman"/>
              </a:rPr>
              <a:t> </a:t>
            </a:r>
            <a:r>
              <a:rPr dirty="0" sz="1450" spc="-10">
                <a:latin typeface="Times New Roman"/>
                <a:cs typeface="Times New Roman"/>
              </a:rPr>
              <a:t>silence.</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What power lay </a:t>
            </a:r>
            <a:r>
              <a:rPr dirty="0" sz="1450" spc="-5">
                <a:latin typeface="Times New Roman"/>
                <a:cs typeface="Times New Roman"/>
              </a:rPr>
              <a:t>upon </a:t>
            </a:r>
            <a:r>
              <a:rPr dirty="0" sz="1450" spc="-10">
                <a:latin typeface="Times New Roman"/>
                <a:cs typeface="Times New Roman"/>
              </a:rPr>
              <a:t>me that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speak? And she, why was she also  silent? Why did she draw away before me </a:t>
            </a:r>
            <a:r>
              <a:rPr dirty="0" sz="1450" spc="-20">
                <a:latin typeface="Times New Roman"/>
                <a:cs typeface="Times New Roman"/>
              </a:rPr>
              <a:t>dumbly, </a:t>
            </a:r>
            <a:r>
              <a:rPr dirty="0" sz="1450" spc="-10">
                <a:latin typeface="Times New Roman"/>
                <a:cs typeface="Times New Roman"/>
              </a:rPr>
              <a:t>with fascinated eyes? </a:t>
            </a:r>
            <a:r>
              <a:rPr dirty="0" sz="1450" spc="-50">
                <a:latin typeface="Times New Roman"/>
                <a:cs typeface="Times New Roman"/>
              </a:rPr>
              <a:t>Was  </a:t>
            </a:r>
            <a:r>
              <a:rPr dirty="0" sz="1450" spc="-10">
                <a:latin typeface="Times New Roman"/>
                <a:cs typeface="Times New Roman"/>
              </a:rPr>
              <a:t>this love? </a:t>
            </a:r>
            <a:r>
              <a:rPr dirty="0" sz="1450" spc="-5">
                <a:latin typeface="Times New Roman"/>
                <a:cs typeface="Times New Roman"/>
              </a:rPr>
              <a:t>or </a:t>
            </a:r>
            <a:r>
              <a:rPr dirty="0" sz="1450" spc="-10">
                <a:latin typeface="Times New Roman"/>
                <a:cs typeface="Times New Roman"/>
              </a:rPr>
              <a:t>was it </a:t>
            </a:r>
            <a:r>
              <a:rPr dirty="0" sz="1450" spc="-5">
                <a:latin typeface="Times New Roman"/>
                <a:cs typeface="Times New Roman"/>
              </a:rPr>
              <a:t>a </a:t>
            </a:r>
            <a:r>
              <a:rPr dirty="0" sz="1450" spc="-10">
                <a:latin typeface="Times New Roman"/>
                <a:cs typeface="Times New Roman"/>
              </a:rPr>
              <a:t>mere brute attraction, mindless and inevitable, like that </a:t>
            </a:r>
            <a:r>
              <a:rPr dirty="0" sz="1450" spc="-5">
                <a:latin typeface="Times New Roman"/>
                <a:cs typeface="Times New Roman"/>
              </a:rPr>
              <a:t>of  </a:t>
            </a:r>
            <a:r>
              <a:rPr dirty="0" sz="1450" spc="-10">
                <a:latin typeface="Times New Roman"/>
                <a:cs typeface="Times New Roman"/>
              </a:rPr>
              <a:t>the magnet for the steel? </a:t>
            </a:r>
            <a:r>
              <a:rPr dirty="0" sz="1450" spc="-70">
                <a:latin typeface="Times New Roman"/>
                <a:cs typeface="Times New Roman"/>
              </a:rPr>
              <a:t>We </a:t>
            </a:r>
            <a:r>
              <a:rPr dirty="0" sz="1450" spc="-10">
                <a:latin typeface="Times New Roman"/>
                <a:cs typeface="Times New Roman"/>
              </a:rPr>
              <a:t>had never spoken, we were wholly strangers: and  yet an influence, strong as the grasp </a:t>
            </a:r>
            <a:r>
              <a:rPr dirty="0" sz="1450" spc="-5">
                <a:latin typeface="Times New Roman"/>
                <a:cs typeface="Times New Roman"/>
              </a:rPr>
              <a:t>of a </a:t>
            </a:r>
            <a:r>
              <a:rPr dirty="0" sz="1450" spc="-10">
                <a:latin typeface="Times New Roman"/>
                <a:cs typeface="Times New Roman"/>
              </a:rPr>
              <a:t>giant, swept </a:t>
            </a:r>
            <a:r>
              <a:rPr dirty="0" sz="1450" spc="-5">
                <a:latin typeface="Times New Roman"/>
                <a:cs typeface="Times New Roman"/>
              </a:rPr>
              <a:t>us </a:t>
            </a:r>
            <a:r>
              <a:rPr dirty="0" sz="1450" spc="-10">
                <a:latin typeface="Times New Roman"/>
                <a:cs typeface="Times New Roman"/>
              </a:rPr>
              <a:t>silently </a:t>
            </a:r>
            <a:r>
              <a:rPr dirty="0" sz="1450" spc="-20">
                <a:latin typeface="Times New Roman"/>
                <a:cs typeface="Times New Roman"/>
              </a:rPr>
              <a:t>together.</a:t>
            </a:r>
            <a:r>
              <a:rPr dirty="0" sz="1450" spc="320">
                <a:latin typeface="Times New Roman"/>
                <a:cs typeface="Times New Roman"/>
              </a:rPr>
              <a:t> </a:t>
            </a:r>
            <a:r>
              <a:rPr dirty="0" sz="1450" spc="-10">
                <a:latin typeface="Times New Roman"/>
                <a:cs typeface="Times New Roman"/>
              </a:rPr>
              <a:t>On  my side, it filled me with impatience; and yet </a:t>
            </a:r>
            <a:r>
              <a:rPr dirty="0" sz="1450" spc="-5">
                <a:latin typeface="Times New Roman"/>
                <a:cs typeface="Times New Roman"/>
              </a:rPr>
              <a:t>I </a:t>
            </a:r>
            <a:r>
              <a:rPr dirty="0" sz="1450" spc="-10">
                <a:latin typeface="Times New Roman"/>
                <a:cs typeface="Times New Roman"/>
              </a:rPr>
              <a:t>was sure that she was worthy; </a:t>
            </a:r>
            <a:r>
              <a:rPr dirty="0" sz="1450" spc="-5">
                <a:latin typeface="Times New Roman"/>
                <a:cs typeface="Times New Roman"/>
              </a:rPr>
              <a:t>I  </a:t>
            </a:r>
            <a:r>
              <a:rPr dirty="0" sz="1450" spc="-10">
                <a:latin typeface="Times New Roman"/>
                <a:cs typeface="Times New Roman"/>
              </a:rPr>
              <a:t>had seen her </a:t>
            </a:r>
            <a:r>
              <a:rPr dirty="0" sz="1450" spc="-5">
                <a:latin typeface="Times New Roman"/>
                <a:cs typeface="Times New Roman"/>
              </a:rPr>
              <a:t>books, </a:t>
            </a:r>
            <a:r>
              <a:rPr dirty="0" sz="1450" spc="-10">
                <a:latin typeface="Times New Roman"/>
                <a:cs typeface="Times New Roman"/>
              </a:rPr>
              <a:t>read her verses, and thus, in </a:t>
            </a:r>
            <a:r>
              <a:rPr dirty="0" sz="1450" spc="-5">
                <a:latin typeface="Times New Roman"/>
                <a:cs typeface="Times New Roman"/>
              </a:rPr>
              <a:t>a </a:t>
            </a:r>
            <a:r>
              <a:rPr dirty="0" sz="1450" spc="-10">
                <a:latin typeface="Times New Roman"/>
                <a:cs typeface="Times New Roman"/>
              </a:rPr>
              <a:t>sense, divined the soul </a:t>
            </a:r>
            <a:r>
              <a:rPr dirty="0" sz="1450" spc="-5">
                <a:latin typeface="Times New Roman"/>
                <a:cs typeface="Times New Roman"/>
              </a:rPr>
              <a:t>of  </a:t>
            </a:r>
            <a:r>
              <a:rPr dirty="0" sz="1450" spc="-10">
                <a:latin typeface="Times New Roman"/>
                <a:cs typeface="Times New Roman"/>
              </a:rPr>
              <a:t>my mistress. But </a:t>
            </a:r>
            <a:r>
              <a:rPr dirty="0" sz="1450" spc="-5">
                <a:latin typeface="Times New Roman"/>
                <a:cs typeface="Times New Roman"/>
              </a:rPr>
              <a:t>on </a:t>
            </a:r>
            <a:r>
              <a:rPr dirty="0" sz="1450" spc="-10">
                <a:latin typeface="Times New Roman"/>
                <a:cs typeface="Times New Roman"/>
              </a:rPr>
              <a:t>her side, it struck me almost cold. Of me, she knew  nothing </a:t>
            </a:r>
            <a:r>
              <a:rPr dirty="0" sz="1450" spc="-5">
                <a:latin typeface="Times New Roman"/>
                <a:cs typeface="Times New Roman"/>
              </a:rPr>
              <a:t>but </a:t>
            </a:r>
            <a:r>
              <a:rPr dirty="0" sz="1450" spc="-10">
                <a:latin typeface="Times New Roman"/>
                <a:cs typeface="Times New Roman"/>
              </a:rPr>
              <a:t>my bodily favour; she was drawn to me as stones fall to the earth;  the laws that rule the earth conducted </a:t>
            </a:r>
            <a:r>
              <a:rPr dirty="0" sz="1450" spc="-20">
                <a:latin typeface="Times New Roman"/>
                <a:cs typeface="Times New Roman"/>
              </a:rPr>
              <a:t>her, </a:t>
            </a:r>
            <a:r>
              <a:rPr dirty="0" sz="1450" spc="-10">
                <a:latin typeface="Times New Roman"/>
                <a:cs typeface="Times New Roman"/>
              </a:rPr>
              <a:t>unconsenting, to my arms; and </a:t>
            </a:r>
            <a:r>
              <a:rPr dirty="0" sz="1450" spc="-5">
                <a:latin typeface="Times New Roman"/>
                <a:cs typeface="Times New Roman"/>
              </a:rPr>
              <a:t>I  </a:t>
            </a:r>
            <a:r>
              <a:rPr dirty="0" sz="1450" spc="-10">
                <a:latin typeface="Times New Roman"/>
                <a:cs typeface="Times New Roman"/>
              </a:rPr>
              <a:t>drew back at the </a:t>
            </a:r>
            <a:r>
              <a:rPr dirty="0" sz="1450" spc="-5">
                <a:latin typeface="Times New Roman"/>
                <a:cs typeface="Times New Roman"/>
              </a:rPr>
              <a:t>thought of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bridal, and began to </a:t>
            </a:r>
            <a:r>
              <a:rPr dirty="0" sz="1450" spc="-5">
                <a:latin typeface="Times New Roman"/>
                <a:cs typeface="Times New Roman"/>
              </a:rPr>
              <a:t>be </a:t>
            </a:r>
            <a:r>
              <a:rPr dirty="0" sz="1450" spc="-10">
                <a:latin typeface="Times New Roman"/>
                <a:cs typeface="Times New Roman"/>
              </a:rPr>
              <a:t>jealous for myself.  It was </a:t>
            </a:r>
            <a:r>
              <a:rPr dirty="0" sz="1450" spc="-5">
                <a:latin typeface="Times New Roman"/>
                <a:cs typeface="Times New Roman"/>
              </a:rPr>
              <a:t>not </a:t>
            </a:r>
            <a:r>
              <a:rPr dirty="0" sz="1450" spc="-10">
                <a:latin typeface="Times New Roman"/>
                <a:cs typeface="Times New Roman"/>
              </a:rPr>
              <a:t>thus that </a:t>
            </a:r>
            <a:r>
              <a:rPr dirty="0" sz="1450" spc="-5">
                <a:latin typeface="Times New Roman"/>
                <a:cs typeface="Times New Roman"/>
              </a:rPr>
              <a:t>I </a:t>
            </a:r>
            <a:r>
              <a:rPr dirty="0" sz="1450" spc="-10">
                <a:latin typeface="Times New Roman"/>
                <a:cs typeface="Times New Roman"/>
              </a:rPr>
              <a:t>desired to </a:t>
            </a:r>
            <a:r>
              <a:rPr dirty="0" sz="1450" spc="-5">
                <a:latin typeface="Times New Roman"/>
                <a:cs typeface="Times New Roman"/>
              </a:rPr>
              <a:t>be </a:t>
            </a:r>
            <a:r>
              <a:rPr dirty="0" sz="1450" spc="-10">
                <a:latin typeface="Times New Roman"/>
                <a:cs typeface="Times New Roman"/>
              </a:rPr>
              <a:t>loved. And then </a:t>
            </a:r>
            <a:r>
              <a:rPr dirty="0" sz="1450" spc="-5">
                <a:latin typeface="Times New Roman"/>
                <a:cs typeface="Times New Roman"/>
              </a:rPr>
              <a:t>I </a:t>
            </a:r>
            <a:r>
              <a:rPr dirty="0" sz="1450" spc="-10">
                <a:latin typeface="Times New Roman"/>
                <a:cs typeface="Times New Roman"/>
              </a:rPr>
              <a:t>began to fall into </a:t>
            </a:r>
            <a:r>
              <a:rPr dirty="0" sz="1450" spc="-5">
                <a:latin typeface="Times New Roman"/>
                <a:cs typeface="Times New Roman"/>
              </a:rPr>
              <a:t>a </a:t>
            </a:r>
            <a:r>
              <a:rPr dirty="0" sz="1450" spc="-10">
                <a:latin typeface="Times New Roman"/>
                <a:cs typeface="Times New Roman"/>
              </a:rPr>
              <a:t>great  pity for the girl herself. </a:t>
            </a:r>
            <a:r>
              <a:rPr dirty="0" sz="1450" spc="-5">
                <a:latin typeface="Times New Roman"/>
                <a:cs typeface="Times New Roman"/>
              </a:rPr>
              <a:t>I thought </a:t>
            </a:r>
            <a:r>
              <a:rPr dirty="0" sz="1450" spc="-10">
                <a:latin typeface="Times New Roman"/>
                <a:cs typeface="Times New Roman"/>
              </a:rPr>
              <a:t>how sharp must </a:t>
            </a:r>
            <a:r>
              <a:rPr dirty="0" sz="1450" spc="-5">
                <a:latin typeface="Times New Roman"/>
                <a:cs typeface="Times New Roman"/>
              </a:rPr>
              <a:t>be </a:t>
            </a:r>
            <a:r>
              <a:rPr dirty="0" sz="1450" spc="-10">
                <a:latin typeface="Times New Roman"/>
                <a:cs typeface="Times New Roman"/>
              </a:rPr>
              <a:t>her mortification, that  she, the student, the recluse, </a:t>
            </a:r>
            <a:r>
              <a:rPr dirty="0" sz="1450" spc="-20">
                <a:latin typeface="Times New Roman"/>
                <a:cs typeface="Times New Roman"/>
              </a:rPr>
              <a:t>Felipe’s </a:t>
            </a:r>
            <a:r>
              <a:rPr dirty="0" sz="1450" spc="-10">
                <a:latin typeface="Times New Roman"/>
                <a:cs typeface="Times New Roman"/>
              </a:rPr>
              <a:t>saintly monitress, should have thus  confessed an overweening weakness for </a:t>
            </a:r>
            <a:r>
              <a:rPr dirty="0" sz="1450" spc="-5">
                <a:latin typeface="Times New Roman"/>
                <a:cs typeface="Times New Roman"/>
              </a:rPr>
              <a:t>a </a:t>
            </a:r>
            <a:r>
              <a:rPr dirty="0" sz="1450" spc="-10">
                <a:latin typeface="Times New Roman"/>
                <a:cs typeface="Times New Roman"/>
              </a:rPr>
              <a:t>man with whom she had never  exchanged </a:t>
            </a:r>
            <a:r>
              <a:rPr dirty="0" sz="1450" spc="-5">
                <a:latin typeface="Times New Roman"/>
                <a:cs typeface="Times New Roman"/>
              </a:rPr>
              <a:t>a </a:t>
            </a:r>
            <a:r>
              <a:rPr dirty="0" sz="1450" spc="-10">
                <a:latin typeface="Times New Roman"/>
                <a:cs typeface="Times New Roman"/>
              </a:rPr>
              <a:t>word. And at the coming </a:t>
            </a:r>
            <a:r>
              <a:rPr dirty="0" sz="1450" spc="-5">
                <a:latin typeface="Times New Roman"/>
                <a:cs typeface="Times New Roman"/>
              </a:rPr>
              <a:t>of </a:t>
            </a:r>
            <a:r>
              <a:rPr dirty="0" sz="1450" spc="-25">
                <a:latin typeface="Times New Roman"/>
                <a:cs typeface="Times New Roman"/>
              </a:rPr>
              <a:t>pity, </a:t>
            </a:r>
            <a:r>
              <a:rPr dirty="0" sz="1450" spc="-10">
                <a:latin typeface="Times New Roman"/>
                <a:cs typeface="Times New Roman"/>
              </a:rPr>
              <a:t>all other thoughts were  swallowed </a:t>
            </a:r>
            <a:r>
              <a:rPr dirty="0" sz="1450" spc="-5">
                <a:latin typeface="Times New Roman"/>
                <a:cs typeface="Times New Roman"/>
              </a:rPr>
              <a:t>up;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longed only to find and console and reassure her; to tell  her how wholly her love was returned </a:t>
            </a:r>
            <a:r>
              <a:rPr dirty="0" sz="1450" spc="-5">
                <a:latin typeface="Times New Roman"/>
                <a:cs typeface="Times New Roman"/>
              </a:rPr>
              <a:t>on </a:t>
            </a:r>
            <a:r>
              <a:rPr dirty="0" sz="1450" spc="-10">
                <a:latin typeface="Times New Roman"/>
                <a:cs typeface="Times New Roman"/>
              </a:rPr>
              <a:t>my side, and how her choice, even if  blindly made, was </a:t>
            </a:r>
            <a:r>
              <a:rPr dirty="0" sz="1450" spc="-5">
                <a:latin typeface="Times New Roman"/>
                <a:cs typeface="Times New Roman"/>
              </a:rPr>
              <a:t>not</a:t>
            </a:r>
            <a:r>
              <a:rPr dirty="0" sz="1450" spc="5">
                <a:latin typeface="Times New Roman"/>
                <a:cs typeface="Times New Roman"/>
              </a:rPr>
              <a:t> </a:t>
            </a:r>
            <a:r>
              <a:rPr dirty="0" sz="1450" spc="-20">
                <a:latin typeface="Times New Roman"/>
                <a:cs typeface="Times New Roman"/>
              </a:rPr>
              <a:t>unworthy.</a:t>
            </a:r>
            <a:endParaRPr sz="1450">
              <a:latin typeface="Times New Roman"/>
              <a:cs typeface="Times New Roman"/>
            </a:endParaRPr>
          </a:p>
          <a:p>
            <a:pPr algn="just" marL="12700" marR="6350">
              <a:lnSpc>
                <a:spcPts val="1730"/>
              </a:lnSpc>
              <a:spcBef>
                <a:spcPts val="835"/>
              </a:spcBef>
            </a:pPr>
            <a:r>
              <a:rPr dirty="0" sz="1450" spc="-10">
                <a:latin typeface="Times New Roman"/>
                <a:cs typeface="Times New Roman"/>
              </a:rPr>
              <a:t>The next day it was glorious weather; depth </a:t>
            </a:r>
            <a:r>
              <a:rPr dirty="0" sz="1450" spc="-5">
                <a:latin typeface="Times New Roman"/>
                <a:cs typeface="Times New Roman"/>
              </a:rPr>
              <a:t>upon </a:t>
            </a:r>
            <a:r>
              <a:rPr dirty="0" sz="1450" spc="-10">
                <a:latin typeface="Times New Roman"/>
                <a:cs typeface="Times New Roman"/>
              </a:rPr>
              <a:t>depth </a:t>
            </a:r>
            <a:r>
              <a:rPr dirty="0" sz="1450" spc="-5">
                <a:latin typeface="Times New Roman"/>
                <a:cs typeface="Times New Roman"/>
              </a:rPr>
              <a:t>of </a:t>
            </a:r>
            <a:r>
              <a:rPr dirty="0" sz="1450" spc="-10">
                <a:latin typeface="Times New Roman"/>
                <a:cs typeface="Times New Roman"/>
              </a:rPr>
              <a:t>blue over-canopied  the mountains; the sun shone wide; and the wind in the trees and the many  falling torrents in the mountains filled the air with delicate and haunting  music. </a:t>
            </a:r>
            <a:r>
              <a:rPr dirty="0" sz="1450" spc="-60">
                <a:latin typeface="Times New Roman"/>
                <a:cs typeface="Times New Roman"/>
              </a:rPr>
              <a:t>Yet </a:t>
            </a:r>
            <a:r>
              <a:rPr dirty="0" sz="1450" spc="-5">
                <a:latin typeface="Times New Roman"/>
                <a:cs typeface="Times New Roman"/>
              </a:rPr>
              <a:t>I </a:t>
            </a:r>
            <a:r>
              <a:rPr dirty="0" sz="1450" spc="-10">
                <a:latin typeface="Times New Roman"/>
                <a:cs typeface="Times New Roman"/>
              </a:rPr>
              <a:t>was prostrated with sadness. My heart wept for the sight </a:t>
            </a:r>
            <a:r>
              <a:rPr dirty="0" sz="1450" spc="-5">
                <a:latin typeface="Times New Roman"/>
                <a:cs typeface="Times New Roman"/>
              </a:rPr>
              <a:t>of  </a:t>
            </a:r>
            <a:r>
              <a:rPr dirty="0" sz="1450" spc="-10">
                <a:latin typeface="Times New Roman"/>
                <a:cs typeface="Times New Roman"/>
              </a:rPr>
              <a:t>Olalla, as </a:t>
            </a:r>
            <a:r>
              <a:rPr dirty="0" sz="1450" spc="-5">
                <a:latin typeface="Times New Roman"/>
                <a:cs typeface="Times New Roman"/>
              </a:rPr>
              <a:t>a </a:t>
            </a:r>
            <a:r>
              <a:rPr dirty="0" sz="1450" spc="-10">
                <a:latin typeface="Times New Roman"/>
                <a:cs typeface="Times New Roman"/>
              </a:rPr>
              <a:t>child weeps for its </a:t>
            </a:r>
            <a:r>
              <a:rPr dirty="0" sz="1450" spc="-20">
                <a:latin typeface="Times New Roman"/>
                <a:cs typeface="Times New Roman"/>
              </a:rPr>
              <a:t>mother. </a:t>
            </a:r>
            <a:r>
              <a:rPr dirty="0" sz="1450" spc="-5">
                <a:latin typeface="Times New Roman"/>
                <a:cs typeface="Times New Roman"/>
              </a:rPr>
              <a:t>I </a:t>
            </a:r>
            <a:r>
              <a:rPr dirty="0" sz="1450" spc="-10">
                <a:latin typeface="Times New Roman"/>
                <a:cs typeface="Times New Roman"/>
              </a:rPr>
              <a:t>sat down </a:t>
            </a:r>
            <a:r>
              <a:rPr dirty="0" sz="1450" spc="-5">
                <a:latin typeface="Times New Roman"/>
                <a:cs typeface="Times New Roman"/>
              </a:rPr>
              <a:t>on a </a:t>
            </a:r>
            <a:r>
              <a:rPr dirty="0" sz="1450" spc="-10">
                <a:latin typeface="Times New Roman"/>
                <a:cs typeface="Times New Roman"/>
              </a:rPr>
              <a:t>boulder </a:t>
            </a:r>
            <a:r>
              <a:rPr dirty="0" sz="1450" spc="-5">
                <a:latin typeface="Times New Roman"/>
                <a:cs typeface="Times New Roman"/>
              </a:rPr>
              <a:t>on </a:t>
            </a:r>
            <a:r>
              <a:rPr dirty="0" sz="1450" spc="-10">
                <a:latin typeface="Times New Roman"/>
                <a:cs typeface="Times New Roman"/>
              </a:rPr>
              <a:t>the </a:t>
            </a:r>
            <a:r>
              <a:rPr dirty="0" sz="1450" spc="-15">
                <a:latin typeface="Times New Roman"/>
                <a:cs typeface="Times New Roman"/>
              </a:rPr>
              <a:t>verge </a:t>
            </a:r>
            <a:r>
              <a:rPr dirty="0" sz="1450" spc="-5">
                <a:latin typeface="Times New Roman"/>
                <a:cs typeface="Times New Roman"/>
              </a:rPr>
              <a:t>of  </a:t>
            </a:r>
            <a:r>
              <a:rPr dirty="0" sz="1450" spc="-10">
                <a:latin typeface="Times New Roman"/>
                <a:cs typeface="Times New Roman"/>
              </a:rPr>
              <a:t>the low </a:t>
            </a:r>
            <a:r>
              <a:rPr dirty="0" sz="1450" spc="-15">
                <a:latin typeface="Times New Roman"/>
                <a:cs typeface="Times New Roman"/>
              </a:rPr>
              <a:t>cliffs </a:t>
            </a:r>
            <a:r>
              <a:rPr dirty="0" sz="1450" spc="-10">
                <a:latin typeface="Times New Roman"/>
                <a:cs typeface="Times New Roman"/>
              </a:rPr>
              <a:t>that </a:t>
            </a:r>
            <a:r>
              <a:rPr dirty="0" sz="1450" spc="-5">
                <a:latin typeface="Times New Roman"/>
                <a:cs typeface="Times New Roman"/>
              </a:rPr>
              <a:t>bound </a:t>
            </a:r>
            <a:r>
              <a:rPr dirty="0" sz="1450" spc="-10">
                <a:latin typeface="Times New Roman"/>
                <a:cs typeface="Times New Roman"/>
              </a:rPr>
              <a:t>the plateau to the north. Thence </a:t>
            </a:r>
            <a:r>
              <a:rPr dirty="0" sz="1450" spc="-5">
                <a:latin typeface="Times New Roman"/>
                <a:cs typeface="Times New Roman"/>
              </a:rPr>
              <a:t>I </a:t>
            </a:r>
            <a:r>
              <a:rPr dirty="0" sz="1450" spc="-10">
                <a:latin typeface="Times New Roman"/>
                <a:cs typeface="Times New Roman"/>
              </a:rPr>
              <a:t>looked down into  the wooded valley </a:t>
            </a:r>
            <a:r>
              <a:rPr dirty="0" sz="1450" spc="-5">
                <a:latin typeface="Times New Roman"/>
                <a:cs typeface="Times New Roman"/>
              </a:rPr>
              <a:t>of a </a:t>
            </a:r>
            <a:r>
              <a:rPr dirty="0" sz="1450" spc="-10">
                <a:latin typeface="Times New Roman"/>
                <a:cs typeface="Times New Roman"/>
              </a:rPr>
              <a:t>stream, where </a:t>
            </a:r>
            <a:r>
              <a:rPr dirty="0" sz="1450" spc="-5">
                <a:latin typeface="Times New Roman"/>
                <a:cs typeface="Times New Roman"/>
              </a:rPr>
              <a:t>no foot </a:t>
            </a:r>
            <a:r>
              <a:rPr dirty="0" sz="1450" spc="-10">
                <a:latin typeface="Times New Roman"/>
                <a:cs typeface="Times New Roman"/>
              </a:rPr>
              <a:t>came. In the mood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in, </a:t>
            </a:r>
            <a:r>
              <a:rPr dirty="0" sz="1450" spc="-10">
                <a:latin typeface="Times New Roman"/>
                <a:cs typeface="Times New Roman"/>
              </a:rPr>
              <a:t>it  was even touching to behold the place untenanted; it lacked Olalla; and </a:t>
            </a:r>
            <a:r>
              <a:rPr dirty="0" sz="1450" spc="-5">
                <a:latin typeface="Times New Roman"/>
                <a:cs typeface="Times New Roman"/>
              </a:rPr>
              <a:t>I  thought of </a:t>
            </a:r>
            <a:r>
              <a:rPr dirty="0" sz="1450" spc="-10">
                <a:latin typeface="Times New Roman"/>
                <a:cs typeface="Times New Roman"/>
              </a:rPr>
              <a:t>the delight and glory </a:t>
            </a:r>
            <a:r>
              <a:rPr dirty="0" sz="1450" spc="-5">
                <a:latin typeface="Times New Roman"/>
                <a:cs typeface="Times New Roman"/>
              </a:rPr>
              <a:t>of a </a:t>
            </a:r>
            <a:r>
              <a:rPr dirty="0" sz="1450" spc="-10">
                <a:latin typeface="Times New Roman"/>
                <a:cs typeface="Times New Roman"/>
              </a:rPr>
              <a:t>life passed wholly with her in that strong  </a:t>
            </a:r>
            <a:r>
              <a:rPr dirty="0" sz="1450" spc="-25">
                <a:latin typeface="Times New Roman"/>
                <a:cs typeface="Times New Roman"/>
              </a:rPr>
              <a:t>air, </a:t>
            </a:r>
            <a:r>
              <a:rPr dirty="0" sz="1450" spc="-10">
                <a:latin typeface="Times New Roman"/>
                <a:cs typeface="Times New Roman"/>
              </a:rPr>
              <a:t>and among these rugged and lovely surroundings, at first with </a:t>
            </a:r>
            <a:r>
              <a:rPr dirty="0" sz="1450" spc="-5">
                <a:latin typeface="Times New Roman"/>
                <a:cs typeface="Times New Roman"/>
              </a:rPr>
              <a:t>a  </a:t>
            </a:r>
            <a:r>
              <a:rPr dirty="0" sz="1450" spc="-10">
                <a:latin typeface="Times New Roman"/>
                <a:cs typeface="Times New Roman"/>
              </a:rPr>
              <a:t>whimpering sentiment, and then again with such </a:t>
            </a:r>
            <a:r>
              <a:rPr dirty="0" sz="1450" spc="-5">
                <a:latin typeface="Times New Roman"/>
                <a:cs typeface="Times New Roman"/>
              </a:rPr>
              <a:t>a </a:t>
            </a:r>
            <a:r>
              <a:rPr dirty="0" sz="1450" spc="-10">
                <a:latin typeface="Times New Roman"/>
                <a:cs typeface="Times New Roman"/>
              </a:rPr>
              <a:t>fiery joy that </a:t>
            </a:r>
            <a:r>
              <a:rPr dirty="0" sz="1450" spc="-5">
                <a:latin typeface="Times New Roman"/>
                <a:cs typeface="Times New Roman"/>
              </a:rPr>
              <a:t>I </a:t>
            </a:r>
            <a:r>
              <a:rPr dirty="0" sz="1450" spc="-10">
                <a:latin typeface="Times New Roman"/>
                <a:cs typeface="Times New Roman"/>
              </a:rPr>
              <a:t>seemed to  grow in strength and stature, like </a:t>
            </a:r>
            <a:r>
              <a:rPr dirty="0" sz="1450" spc="-5">
                <a:latin typeface="Times New Roman"/>
                <a:cs typeface="Times New Roman"/>
              </a:rPr>
              <a:t>a</a:t>
            </a:r>
            <a:r>
              <a:rPr dirty="0" sz="1450" spc="25">
                <a:latin typeface="Times New Roman"/>
                <a:cs typeface="Times New Roman"/>
              </a:rPr>
              <a:t> </a:t>
            </a:r>
            <a:r>
              <a:rPr dirty="0" sz="1450" spc="-10">
                <a:latin typeface="Times New Roman"/>
                <a:cs typeface="Times New Roman"/>
              </a:rPr>
              <a:t>Samson.</a:t>
            </a:r>
            <a:endParaRPr sz="1450">
              <a:latin typeface="Times New Roman"/>
              <a:cs typeface="Times New Roman"/>
            </a:endParaRPr>
          </a:p>
          <a:p>
            <a:pPr algn="just" marL="12700" marR="13335">
              <a:lnSpc>
                <a:spcPts val="1730"/>
              </a:lnSpc>
              <a:spcBef>
                <a:spcPts val="844"/>
              </a:spcBef>
            </a:pPr>
            <a:r>
              <a:rPr dirty="0" sz="1450" spc="-10">
                <a:latin typeface="Times New Roman"/>
                <a:cs typeface="Times New Roman"/>
              </a:rPr>
              <a:t>And then suddenly </a:t>
            </a:r>
            <a:r>
              <a:rPr dirty="0" sz="1450" spc="-5">
                <a:latin typeface="Times New Roman"/>
                <a:cs typeface="Times New Roman"/>
              </a:rPr>
              <a:t>I </a:t>
            </a:r>
            <a:r>
              <a:rPr dirty="0" sz="1450" spc="-10">
                <a:latin typeface="Times New Roman"/>
                <a:cs typeface="Times New Roman"/>
              </a:rPr>
              <a:t>was aware </a:t>
            </a:r>
            <a:r>
              <a:rPr dirty="0" sz="1450" spc="-5">
                <a:latin typeface="Times New Roman"/>
                <a:cs typeface="Times New Roman"/>
              </a:rPr>
              <a:t>of </a:t>
            </a:r>
            <a:r>
              <a:rPr dirty="0" sz="1450" spc="-10">
                <a:latin typeface="Times New Roman"/>
                <a:cs typeface="Times New Roman"/>
              </a:rPr>
              <a:t>Olalla drawing </a:t>
            </a:r>
            <a:r>
              <a:rPr dirty="0" sz="1450" spc="-25">
                <a:latin typeface="Times New Roman"/>
                <a:cs typeface="Times New Roman"/>
              </a:rPr>
              <a:t>near. </a:t>
            </a:r>
            <a:r>
              <a:rPr dirty="0" sz="1450" spc="-10">
                <a:latin typeface="Times New Roman"/>
                <a:cs typeface="Times New Roman"/>
              </a:rPr>
              <a:t>She appeared </a:t>
            </a:r>
            <a:r>
              <a:rPr dirty="0" sz="1450" spc="-5">
                <a:latin typeface="Times New Roman"/>
                <a:cs typeface="Times New Roman"/>
              </a:rPr>
              <a:t>out of a  </a:t>
            </a:r>
            <a:r>
              <a:rPr dirty="0" sz="1450" spc="-10">
                <a:latin typeface="Times New Roman"/>
                <a:cs typeface="Times New Roman"/>
              </a:rPr>
              <a:t>grove </a:t>
            </a:r>
            <a:r>
              <a:rPr dirty="0" sz="1450" spc="-5">
                <a:latin typeface="Times New Roman"/>
                <a:cs typeface="Times New Roman"/>
              </a:rPr>
              <a:t>of </a:t>
            </a:r>
            <a:r>
              <a:rPr dirty="0" sz="1450" spc="-10">
                <a:latin typeface="Times New Roman"/>
                <a:cs typeface="Times New Roman"/>
              </a:rPr>
              <a:t>cork-trees, and came straight towards me; and </a:t>
            </a:r>
            <a:r>
              <a:rPr dirty="0" sz="1450" spc="-5">
                <a:latin typeface="Times New Roman"/>
                <a:cs typeface="Times New Roman"/>
              </a:rPr>
              <a:t>I </a:t>
            </a:r>
            <a:r>
              <a:rPr dirty="0" sz="1450" spc="-10">
                <a:latin typeface="Times New Roman"/>
                <a:cs typeface="Times New Roman"/>
              </a:rPr>
              <a:t>stood </a:t>
            </a:r>
            <a:r>
              <a:rPr dirty="0" sz="1450" spc="-5">
                <a:latin typeface="Times New Roman"/>
                <a:cs typeface="Times New Roman"/>
              </a:rPr>
              <a:t>up </a:t>
            </a:r>
            <a:r>
              <a:rPr dirty="0" sz="1450" spc="-10">
                <a:latin typeface="Times New Roman"/>
                <a:cs typeface="Times New Roman"/>
              </a:rPr>
              <a:t>and</a:t>
            </a:r>
            <a:r>
              <a:rPr dirty="0" sz="1450" spc="60">
                <a:latin typeface="Times New Roman"/>
                <a:cs typeface="Times New Roman"/>
              </a:rPr>
              <a:t> </a:t>
            </a:r>
            <a:r>
              <a:rPr dirty="0" sz="1450" spc="-10">
                <a:latin typeface="Times New Roman"/>
                <a:cs typeface="Times New Roman"/>
              </a:rPr>
              <a:t>waited.</a:t>
            </a:r>
            <a:endParaRPr sz="1450">
              <a:latin typeface="Times New Roman"/>
              <a:cs typeface="Times New Roman"/>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644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She seemed in her walking </a:t>
            </a:r>
            <a:r>
              <a:rPr dirty="0" sz="1450" spc="-5">
                <a:latin typeface="Times New Roman"/>
                <a:cs typeface="Times New Roman"/>
              </a:rPr>
              <a:t>a </a:t>
            </a:r>
            <a:r>
              <a:rPr dirty="0" sz="1450" spc="-10">
                <a:latin typeface="Times New Roman"/>
                <a:cs typeface="Times New Roman"/>
              </a:rPr>
              <a:t>creature </a:t>
            </a:r>
            <a:r>
              <a:rPr dirty="0" sz="1450" spc="-5">
                <a:latin typeface="Times New Roman"/>
                <a:cs typeface="Times New Roman"/>
              </a:rPr>
              <a:t>of </a:t>
            </a:r>
            <a:r>
              <a:rPr dirty="0" sz="1450" spc="-10">
                <a:latin typeface="Times New Roman"/>
                <a:cs typeface="Times New Roman"/>
              </a:rPr>
              <a:t>such life and fire and lightness as  amazed me; yet she came quietly and </a:t>
            </a:r>
            <a:r>
              <a:rPr dirty="0" sz="1450" spc="-25">
                <a:latin typeface="Times New Roman"/>
                <a:cs typeface="Times New Roman"/>
              </a:rPr>
              <a:t>slowly. </a:t>
            </a:r>
            <a:r>
              <a:rPr dirty="0" sz="1450" spc="-10">
                <a:latin typeface="Times New Roman"/>
                <a:cs typeface="Times New Roman"/>
              </a:rPr>
              <a:t>Her </a:t>
            </a:r>
            <a:r>
              <a:rPr dirty="0" sz="1450" spc="-15">
                <a:latin typeface="Times New Roman"/>
                <a:cs typeface="Times New Roman"/>
              </a:rPr>
              <a:t>energy </a:t>
            </a:r>
            <a:r>
              <a:rPr dirty="0" sz="1450" spc="-10">
                <a:latin typeface="Times New Roman"/>
                <a:cs typeface="Times New Roman"/>
              </a:rPr>
              <a:t>was in the slowness;  </a:t>
            </a:r>
            <a:r>
              <a:rPr dirty="0" sz="1450" spc="-5">
                <a:latin typeface="Times New Roman"/>
                <a:cs typeface="Times New Roman"/>
              </a:rPr>
              <a:t>but </a:t>
            </a:r>
            <a:r>
              <a:rPr dirty="0" sz="1450" spc="-10">
                <a:latin typeface="Times New Roman"/>
                <a:cs typeface="Times New Roman"/>
              </a:rPr>
              <a:t>for inimitable strength, </a:t>
            </a:r>
            <a:r>
              <a:rPr dirty="0" sz="1450" spc="-5">
                <a:latin typeface="Times New Roman"/>
                <a:cs typeface="Times New Roman"/>
              </a:rPr>
              <a:t>I </a:t>
            </a:r>
            <a:r>
              <a:rPr dirty="0" sz="1450" spc="-10">
                <a:latin typeface="Times New Roman"/>
                <a:cs typeface="Times New Roman"/>
              </a:rPr>
              <a:t>felt she would have </a:t>
            </a:r>
            <a:r>
              <a:rPr dirty="0" sz="1450" spc="-5">
                <a:latin typeface="Times New Roman"/>
                <a:cs typeface="Times New Roman"/>
              </a:rPr>
              <a:t>run, </a:t>
            </a:r>
            <a:r>
              <a:rPr dirty="0" sz="1450" spc="-10">
                <a:latin typeface="Times New Roman"/>
                <a:cs typeface="Times New Roman"/>
              </a:rPr>
              <a:t>she would have flown to  me. Still, as she approached, she kept her eyes lowered to the </a:t>
            </a:r>
            <a:r>
              <a:rPr dirty="0" sz="1450" spc="-5">
                <a:latin typeface="Times New Roman"/>
                <a:cs typeface="Times New Roman"/>
              </a:rPr>
              <a:t>ground; </a:t>
            </a:r>
            <a:r>
              <a:rPr dirty="0" sz="1450" spc="-10">
                <a:latin typeface="Times New Roman"/>
                <a:cs typeface="Times New Roman"/>
              </a:rPr>
              <a:t>and  when she had drawn quite </a:t>
            </a:r>
            <a:r>
              <a:rPr dirty="0" sz="1450" spc="-20">
                <a:latin typeface="Times New Roman"/>
                <a:cs typeface="Times New Roman"/>
              </a:rPr>
              <a:t>near, </a:t>
            </a:r>
            <a:r>
              <a:rPr dirty="0" sz="1450" spc="-10">
                <a:latin typeface="Times New Roman"/>
                <a:cs typeface="Times New Roman"/>
              </a:rPr>
              <a:t>it was without </a:t>
            </a:r>
            <a:r>
              <a:rPr dirty="0" sz="1450" spc="-5">
                <a:latin typeface="Times New Roman"/>
                <a:cs typeface="Times New Roman"/>
              </a:rPr>
              <a:t>one </a:t>
            </a:r>
            <a:r>
              <a:rPr dirty="0" sz="1450" spc="-10">
                <a:latin typeface="Times New Roman"/>
                <a:cs typeface="Times New Roman"/>
              </a:rPr>
              <a:t>glance that she addressed  me. At the first note </a:t>
            </a:r>
            <a:r>
              <a:rPr dirty="0" sz="1450" spc="-5">
                <a:latin typeface="Times New Roman"/>
                <a:cs typeface="Times New Roman"/>
              </a:rPr>
              <a:t>of </a:t>
            </a:r>
            <a:r>
              <a:rPr dirty="0" sz="1450" spc="-10">
                <a:latin typeface="Times New Roman"/>
                <a:cs typeface="Times New Roman"/>
              </a:rPr>
              <a:t>her voice </a:t>
            </a:r>
            <a:r>
              <a:rPr dirty="0" sz="1450" spc="-5">
                <a:latin typeface="Times New Roman"/>
                <a:cs typeface="Times New Roman"/>
              </a:rPr>
              <a:t>I </a:t>
            </a:r>
            <a:r>
              <a:rPr dirty="0" sz="1450" spc="-10">
                <a:latin typeface="Times New Roman"/>
                <a:cs typeface="Times New Roman"/>
              </a:rPr>
              <a:t>started. It was for this </a:t>
            </a:r>
            <a:r>
              <a:rPr dirty="0" sz="1450" spc="-5">
                <a:latin typeface="Times New Roman"/>
                <a:cs typeface="Times New Roman"/>
              </a:rPr>
              <a:t>I </a:t>
            </a:r>
            <a:r>
              <a:rPr dirty="0" sz="1450" spc="-10">
                <a:latin typeface="Times New Roman"/>
                <a:cs typeface="Times New Roman"/>
              </a:rPr>
              <a:t>had been waiting;  this was the last test </a:t>
            </a:r>
            <a:r>
              <a:rPr dirty="0" sz="1450" spc="-5">
                <a:latin typeface="Times New Roman"/>
                <a:cs typeface="Times New Roman"/>
              </a:rPr>
              <a:t>of </a:t>
            </a:r>
            <a:r>
              <a:rPr dirty="0" sz="1450" spc="-10">
                <a:latin typeface="Times New Roman"/>
                <a:cs typeface="Times New Roman"/>
              </a:rPr>
              <a:t>my love. And </a:t>
            </a:r>
            <a:r>
              <a:rPr dirty="0" sz="1450" spc="-5">
                <a:latin typeface="Times New Roman"/>
                <a:cs typeface="Times New Roman"/>
              </a:rPr>
              <a:t>lo, </a:t>
            </a:r>
            <a:r>
              <a:rPr dirty="0" sz="1450" spc="-10">
                <a:latin typeface="Times New Roman"/>
                <a:cs typeface="Times New Roman"/>
              </a:rPr>
              <a:t>her enunciation was precise and  </a:t>
            </a:r>
            <a:r>
              <a:rPr dirty="0" sz="1450" spc="-20">
                <a:latin typeface="Times New Roman"/>
                <a:cs typeface="Times New Roman"/>
              </a:rPr>
              <a:t>clear, </a:t>
            </a:r>
            <a:r>
              <a:rPr dirty="0" sz="1450" spc="-5">
                <a:latin typeface="Times New Roman"/>
                <a:cs typeface="Times New Roman"/>
              </a:rPr>
              <a:t>not </a:t>
            </a:r>
            <a:r>
              <a:rPr dirty="0" sz="1450" spc="-10">
                <a:latin typeface="Times New Roman"/>
                <a:cs typeface="Times New Roman"/>
              </a:rPr>
              <a:t>lisping and incomplete like that </a:t>
            </a:r>
            <a:r>
              <a:rPr dirty="0" sz="1450" spc="-5">
                <a:latin typeface="Times New Roman"/>
                <a:cs typeface="Times New Roman"/>
              </a:rPr>
              <a:t>of </a:t>
            </a:r>
            <a:r>
              <a:rPr dirty="0" sz="1450" spc="-10">
                <a:latin typeface="Times New Roman"/>
                <a:cs typeface="Times New Roman"/>
              </a:rPr>
              <a:t>her family; and the voice, though  deeper than usual with women, was still both youthful and </a:t>
            </a:r>
            <a:r>
              <a:rPr dirty="0" sz="1450" spc="-20">
                <a:latin typeface="Times New Roman"/>
                <a:cs typeface="Times New Roman"/>
              </a:rPr>
              <a:t>womanly.</a:t>
            </a:r>
            <a:r>
              <a:rPr dirty="0" sz="1450" spc="320">
                <a:latin typeface="Times New Roman"/>
                <a:cs typeface="Times New Roman"/>
              </a:rPr>
              <a:t> </a:t>
            </a:r>
            <a:r>
              <a:rPr dirty="0" sz="1450" spc="-10">
                <a:latin typeface="Times New Roman"/>
                <a:cs typeface="Times New Roman"/>
              </a:rPr>
              <a:t>She  spoke in </a:t>
            </a:r>
            <a:r>
              <a:rPr dirty="0" sz="1450" spc="-5">
                <a:latin typeface="Times New Roman"/>
                <a:cs typeface="Times New Roman"/>
              </a:rPr>
              <a:t>a </a:t>
            </a:r>
            <a:r>
              <a:rPr dirty="0" sz="1450" spc="-10">
                <a:latin typeface="Times New Roman"/>
                <a:cs typeface="Times New Roman"/>
              </a:rPr>
              <a:t>rich chord; golden contralto strains mingled with hoarseness, as the  red threads were mingled with the brown among her tresses. It was </a:t>
            </a:r>
            <a:r>
              <a:rPr dirty="0" sz="1450" spc="-5">
                <a:latin typeface="Times New Roman"/>
                <a:cs typeface="Times New Roman"/>
              </a:rPr>
              <a:t>not </a:t>
            </a:r>
            <a:r>
              <a:rPr dirty="0" sz="1450" spc="-10">
                <a:latin typeface="Times New Roman"/>
                <a:cs typeface="Times New Roman"/>
              </a:rPr>
              <a:t>only </a:t>
            </a:r>
            <a:r>
              <a:rPr dirty="0" sz="1450" spc="-5">
                <a:latin typeface="Times New Roman"/>
                <a:cs typeface="Times New Roman"/>
              </a:rPr>
              <a:t>a  </a:t>
            </a:r>
            <a:r>
              <a:rPr dirty="0" sz="1450" spc="-10">
                <a:latin typeface="Times New Roman"/>
                <a:cs typeface="Times New Roman"/>
              </a:rPr>
              <a:t>voice that spoke to my heart directly; </a:t>
            </a:r>
            <a:r>
              <a:rPr dirty="0" sz="1450" spc="-5">
                <a:latin typeface="Times New Roman"/>
                <a:cs typeface="Times New Roman"/>
              </a:rPr>
              <a:t>but </a:t>
            </a:r>
            <a:r>
              <a:rPr dirty="0" sz="1450" spc="-10">
                <a:latin typeface="Times New Roman"/>
                <a:cs typeface="Times New Roman"/>
              </a:rPr>
              <a:t>it spoke to me </a:t>
            </a:r>
            <a:r>
              <a:rPr dirty="0" sz="1450" spc="-5">
                <a:latin typeface="Times New Roman"/>
                <a:cs typeface="Times New Roman"/>
              </a:rPr>
              <a:t>of </a:t>
            </a:r>
            <a:r>
              <a:rPr dirty="0" sz="1450" spc="-30">
                <a:latin typeface="Times New Roman"/>
                <a:cs typeface="Times New Roman"/>
              </a:rPr>
              <a:t>her. </a:t>
            </a:r>
            <a:r>
              <a:rPr dirty="0" sz="1450" spc="-10">
                <a:latin typeface="Times New Roman"/>
                <a:cs typeface="Times New Roman"/>
              </a:rPr>
              <a:t>And yet her  words immediately plunged me back </a:t>
            </a:r>
            <a:r>
              <a:rPr dirty="0" sz="1450" spc="-5">
                <a:latin typeface="Times New Roman"/>
                <a:cs typeface="Times New Roman"/>
              </a:rPr>
              <a:t>upon</a:t>
            </a:r>
            <a:r>
              <a:rPr dirty="0" sz="1450" spc="20">
                <a:latin typeface="Times New Roman"/>
                <a:cs typeface="Times New Roman"/>
              </a:rPr>
              <a:t> </a:t>
            </a:r>
            <a:r>
              <a:rPr dirty="0" sz="1450" spc="-20">
                <a:latin typeface="Times New Roman"/>
                <a:cs typeface="Times New Roman"/>
              </a:rPr>
              <a:t>despair.</a:t>
            </a:r>
            <a:endParaRPr sz="1450">
              <a:latin typeface="Times New Roman"/>
              <a:cs typeface="Times New Roman"/>
            </a:endParaRPr>
          </a:p>
          <a:p>
            <a:pPr algn="just" marL="12700">
              <a:lnSpc>
                <a:spcPct val="100000"/>
              </a:lnSpc>
              <a:spcBef>
                <a:spcPts val="780"/>
              </a:spcBef>
            </a:pPr>
            <a:r>
              <a:rPr dirty="0" sz="1450" spc="-45">
                <a:latin typeface="Times New Roman"/>
                <a:cs typeface="Times New Roman"/>
              </a:rPr>
              <a:t>‘You </a:t>
            </a:r>
            <a:r>
              <a:rPr dirty="0" sz="1450" spc="-10">
                <a:latin typeface="Times New Roman"/>
                <a:cs typeface="Times New Roman"/>
              </a:rPr>
              <a:t>will </a:t>
            </a:r>
            <a:r>
              <a:rPr dirty="0" sz="1450" spc="-5">
                <a:latin typeface="Times New Roman"/>
                <a:cs typeface="Times New Roman"/>
              </a:rPr>
              <a:t>go </a:t>
            </a:r>
            <a:r>
              <a:rPr dirty="0" sz="1450" spc="-25">
                <a:latin typeface="Times New Roman"/>
                <a:cs typeface="Times New Roman"/>
              </a:rPr>
              <a:t>away,’ </a:t>
            </a:r>
            <a:r>
              <a:rPr dirty="0" sz="1450" spc="-10">
                <a:latin typeface="Times New Roman"/>
                <a:cs typeface="Times New Roman"/>
              </a:rPr>
              <a:t>she said,</a:t>
            </a:r>
            <a:r>
              <a:rPr dirty="0" sz="1450" spc="-45">
                <a:latin typeface="Times New Roman"/>
                <a:cs typeface="Times New Roman"/>
              </a:rPr>
              <a:t> </a:t>
            </a:r>
            <a:r>
              <a:rPr dirty="0" sz="1450" spc="-20">
                <a:latin typeface="Times New Roman"/>
                <a:cs typeface="Times New Roman"/>
              </a:rPr>
              <a:t>‘to-day.’</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Her example broke the </a:t>
            </a:r>
            <a:r>
              <a:rPr dirty="0" sz="1450" spc="-5">
                <a:latin typeface="Times New Roman"/>
                <a:cs typeface="Times New Roman"/>
              </a:rPr>
              <a:t>bonds of </a:t>
            </a:r>
            <a:r>
              <a:rPr dirty="0" sz="1450" spc="-10">
                <a:latin typeface="Times New Roman"/>
                <a:cs typeface="Times New Roman"/>
              </a:rPr>
              <a:t>my speech; </a:t>
            </a:r>
            <a:r>
              <a:rPr dirty="0" sz="1450" spc="-5">
                <a:latin typeface="Times New Roman"/>
                <a:cs typeface="Times New Roman"/>
              </a:rPr>
              <a:t>I </a:t>
            </a:r>
            <a:r>
              <a:rPr dirty="0" sz="1450" spc="-10">
                <a:latin typeface="Times New Roman"/>
                <a:cs typeface="Times New Roman"/>
              </a:rPr>
              <a:t>felt as lightened </a:t>
            </a:r>
            <a:r>
              <a:rPr dirty="0" sz="1450" spc="-5">
                <a:latin typeface="Times New Roman"/>
                <a:cs typeface="Times New Roman"/>
              </a:rPr>
              <a:t>of a </a:t>
            </a:r>
            <a:r>
              <a:rPr dirty="0" sz="1450" spc="-10">
                <a:latin typeface="Times New Roman"/>
                <a:cs typeface="Times New Roman"/>
              </a:rPr>
              <a:t>weight, </a:t>
            </a:r>
            <a:r>
              <a:rPr dirty="0" sz="1450" spc="-5">
                <a:latin typeface="Times New Roman"/>
                <a:cs typeface="Times New Roman"/>
              </a:rPr>
              <a:t>or  </a:t>
            </a:r>
            <a:r>
              <a:rPr dirty="0" sz="1450" spc="-10">
                <a:latin typeface="Times New Roman"/>
                <a:cs typeface="Times New Roman"/>
              </a:rPr>
              <a:t>as if </a:t>
            </a:r>
            <a:r>
              <a:rPr dirty="0" sz="1450" spc="-5">
                <a:latin typeface="Times New Roman"/>
                <a:cs typeface="Times New Roman"/>
              </a:rPr>
              <a:t>a </a:t>
            </a:r>
            <a:r>
              <a:rPr dirty="0" sz="1450" spc="-10">
                <a:latin typeface="Times New Roman"/>
                <a:cs typeface="Times New Roman"/>
              </a:rPr>
              <a:t>spell had been dissolved.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not </a:t>
            </a:r>
            <a:r>
              <a:rPr dirty="0" sz="1450" spc="-10">
                <a:latin typeface="Times New Roman"/>
                <a:cs typeface="Times New Roman"/>
              </a:rPr>
              <a:t>in what words </a:t>
            </a:r>
            <a:r>
              <a:rPr dirty="0" sz="1450" spc="-5">
                <a:latin typeface="Times New Roman"/>
                <a:cs typeface="Times New Roman"/>
              </a:rPr>
              <a:t>I </a:t>
            </a:r>
            <a:r>
              <a:rPr dirty="0" sz="1450" spc="-10">
                <a:latin typeface="Times New Roman"/>
                <a:cs typeface="Times New Roman"/>
              </a:rPr>
              <a:t>answered; </a:t>
            </a:r>
            <a:r>
              <a:rPr dirty="0" sz="1450" spc="-5">
                <a:latin typeface="Times New Roman"/>
                <a:cs typeface="Times New Roman"/>
              </a:rPr>
              <a:t>but,  </a:t>
            </a:r>
            <a:r>
              <a:rPr dirty="0" sz="1450" spc="-10">
                <a:latin typeface="Times New Roman"/>
                <a:cs typeface="Times New Roman"/>
              </a:rPr>
              <a:t>standing before her </a:t>
            </a:r>
            <a:r>
              <a:rPr dirty="0" sz="1450" spc="-5">
                <a:latin typeface="Times New Roman"/>
                <a:cs typeface="Times New Roman"/>
              </a:rPr>
              <a:t>on </a:t>
            </a:r>
            <a:r>
              <a:rPr dirty="0" sz="1450" spc="-10">
                <a:latin typeface="Times New Roman"/>
                <a:cs typeface="Times New Roman"/>
              </a:rPr>
              <a:t>the </a:t>
            </a:r>
            <a:r>
              <a:rPr dirty="0" sz="1450" spc="-15">
                <a:latin typeface="Times New Roman"/>
                <a:cs typeface="Times New Roman"/>
              </a:rPr>
              <a:t>cliffs, </a:t>
            </a:r>
            <a:r>
              <a:rPr dirty="0" sz="1450" spc="-5">
                <a:latin typeface="Times New Roman"/>
                <a:cs typeface="Times New Roman"/>
              </a:rPr>
              <a:t>I </a:t>
            </a:r>
            <a:r>
              <a:rPr dirty="0" sz="1450" spc="-10">
                <a:latin typeface="Times New Roman"/>
                <a:cs typeface="Times New Roman"/>
              </a:rPr>
              <a:t>poured </a:t>
            </a:r>
            <a:r>
              <a:rPr dirty="0" sz="1450" spc="-5">
                <a:latin typeface="Times New Roman"/>
                <a:cs typeface="Times New Roman"/>
              </a:rPr>
              <a:t>out </a:t>
            </a:r>
            <a:r>
              <a:rPr dirty="0" sz="1450" spc="-10">
                <a:latin typeface="Times New Roman"/>
                <a:cs typeface="Times New Roman"/>
              </a:rPr>
              <a:t>the whole ardour </a:t>
            </a:r>
            <a:r>
              <a:rPr dirty="0" sz="1450" spc="-5">
                <a:latin typeface="Times New Roman"/>
                <a:cs typeface="Times New Roman"/>
              </a:rPr>
              <a:t>of </a:t>
            </a:r>
            <a:r>
              <a:rPr dirty="0" sz="1450" spc="-10">
                <a:latin typeface="Times New Roman"/>
                <a:cs typeface="Times New Roman"/>
              </a:rPr>
              <a:t>my love,  telling her that </a:t>
            </a:r>
            <a:r>
              <a:rPr dirty="0" sz="1450" spc="-5">
                <a:latin typeface="Times New Roman"/>
                <a:cs typeface="Times New Roman"/>
              </a:rPr>
              <a:t>I </a:t>
            </a:r>
            <a:r>
              <a:rPr dirty="0" sz="1450" spc="-10">
                <a:latin typeface="Times New Roman"/>
                <a:cs typeface="Times New Roman"/>
              </a:rPr>
              <a:t>lived </a:t>
            </a:r>
            <a:r>
              <a:rPr dirty="0" sz="1450" spc="-5">
                <a:latin typeface="Times New Roman"/>
                <a:cs typeface="Times New Roman"/>
              </a:rPr>
              <a:t>upon </a:t>
            </a:r>
            <a:r>
              <a:rPr dirty="0" sz="1450" spc="-10">
                <a:latin typeface="Times New Roman"/>
                <a:cs typeface="Times New Roman"/>
              </a:rPr>
              <a:t>the </a:t>
            </a:r>
            <a:r>
              <a:rPr dirty="0" sz="1450" spc="-5">
                <a:latin typeface="Times New Roman"/>
                <a:cs typeface="Times New Roman"/>
              </a:rPr>
              <a:t>thought of </a:t>
            </a:r>
            <a:r>
              <a:rPr dirty="0" sz="1450" spc="-20">
                <a:latin typeface="Times New Roman"/>
                <a:cs typeface="Times New Roman"/>
              </a:rPr>
              <a:t>her, </a:t>
            </a:r>
            <a:r>
              <a:rPr dirty="0" sz="1450" spc="-10">
                <a:latin typeface="Times New Roman"/>
                <a:cs typeface="Times New Roman"/>
              </a:rPr>
              <a:t>slept only to dream </a:t>
            </a:r>
            <a:r>
              <a:rPr dirty="0" sz="1450" spc="-5">
                <a:latin typeface="Times New Roman"/>
                <a:cs typeface="Times New Roman"/>
              </a:rPr>
              <a:t>of </a:t>
            </a:r>
            <a:r>
              <a:rPr dirty="0" sz="1450" spc="-10">
                <a:latin typeface="Times New Roman"/>
                <a:cs typeface="Times New Roman"/>
              </a:rPr>
              <a:t>her  loveliness, and would gladly forswear my </a:t>
            </a:r>
            <a:r>
              <a:rPr dirty="0" sz="1450" spc="-20">
                <a:latin typeface="Times New Roman"/>
                <a:cs typeface="Times New Roman"/>
              </a:rPr>
              <a:t>country, </a:t>
            </a:r>
            <a:r>
              <a:rPr dirty="0" sz="1450" spc="-10">
                <a:latin typeface="Times New Roman"/>
                <a:cs typeface="Times New Roman"/>
              </a:rPr>
              <a:t>my language, and my  friends, to live for ever </a:t>
            </a:r>
            <a:r>
              <a:rPr dirty="0" sz="1450" spc="-5">
                <a:latin typeface="Times New Roman"/>
                <a:cs typeface="Times New Roman"/>
              </a:rPr>
              <a:t>by </a:t>
            </a:r>
            <a:r>
              <a:rPr dirty="0" sz="1450" spc="-10">
                <a:latin typeface="Times New Roman"/>
                <a:cs typeface="Times New Roman"/>
              </a:rPr>
              <a:t>her side. And then, strongly commanding myself, </a:t>
            </a:r>
            <a:r>
              <a:rPr dirty="0" sz="1450" spc="-5">
                <a:latin typeface="Times New Roman"/>
                <a:cs typeface="Times New Roman"/>
              </a:rPr>
              <a:t>I  </a:t>
            </a:r>
            <a:r>
              <a:rPr dirty="0" sz="1450" spc="-10">
                <a:latin typeface="Times New Roman"/>
                <a:cs typeface="Times New Roman"/>
              </a:rPr>
              <a:t>changed the note; </a:t>
            </a:r>
            <a:r>
              <a:rPr dirty="0" sz="1450" spc="-5">
                <a:latin typeface="Times New Roman"/>
                <a:cs typeface="Times New Roman"/>
              </a:rPr>
              <a:t>I </a:t>
            </a:r>
            <a:r>
              <a:rPr dirty="0" sz="1450" spc="-10">
                <a:latin typeface="Times New Roman"/>
                <a:cs typeface="Times New Roman"/>
              </a:rPr>
              <a:t>reassured, </a:t>
            </a:r>
            <a:r>
              <a:rPr dirty="0" sz="1450" spc="-5">
                <a:latin typeface="Times New Roman"/>
                <a:cs typeface="Times New Roman"/>
              </a:rPr>
              <a:t>I </a:t>
            </a:r>
            <a:r>
              <a:rPr dirty="0" sz="1450" spc="-10">
                <a:latin typeface="Times New Roman"/>
                <a:cs typeface="Times New Roman"/>
              </a:rPr>
              <a:t>comforted her; </a:t>
            </a:r>
            <a:r>
              <a:rPr dirty="0" sz="1450" spc="-5">
                <a:latin typeface="Times New Roman"/>
                <a:cs typeface="Times New Roman"/>
              </a:rPr>
              <a:t>I </a:t>
            </a:r>
            <a:r>
              <a:rPr dirty="0" sz="1450" spc="-10">
                <a:latin typeface="Times New Roman"/>
                <a:cs typeface="Times New Roman"/>
              </a:rPr>
              <a:t>told her </a:t>
            </a:r>
            <a:r>
              <a:rPr dirty="0" sz="1450" spc="-5">
                <a:latin typeface="Times New Roman"/>
                <a:cs typeface="Times New Roman"/>
              </a:rPr>
              <a:t>I </a:t>
            </a:r>
            <a:r>
              <a:rPr dirty="0" sz="1450" spc="-10">
                <a:latin typeface="Times New Roman"/>
                <a:cs typeface="Times New Roman"/>
              </a:rPr>
              <a:t>had divined in her </a:t>
            </a:r>
            <a:r>
              <a:rPr dirty="0" sz="1450" spc="-5">
                <a:latin typeface="Times New Roman"/>
                <a:cs typeface="Times New Roman"/>
              </a:rPr>
              <a:t>a  pious </a:t>
            </a:r>
            <a:r>
              <a:rPr dirty="0" sz="1450" spc="-10">
                <a:latin typeface="Times New Roman"/>
                <a:cs typeface="Times New Roman"/>
              </a:rPr>
              <a:t>and heroic spirit, with which </a:t>
            </a:r>
            <a:r>
              <a:rPr dirty="0" sz="1450" spc="-5">
                <a:latin typeface="Times New Roman"/>
                <a:cs typeface="Times New Roman"/>
              </a:rPr>
              <a:t>I </a:t>
            </a:r>
            <a:r>
              <a:rPr dirty="0" sz="1450" spc="-10">
                <a:latin typeface="Times New Roman"/>
                <a:cs typeface="Times New Roman"/>
              </a:rPr>
              <a:t>was worthy to sympathise, and which </a:t>
            </a:r>
            <a:r>
              <a:rPr dirty="0" sz="1450" spc="-5">
                <a:latin typeface="Times New Roman"/>
                <a:cs typeface="Times New Roman"/>
              </a:rPr>
              <a:t>I  </a:t>
            </a:r>
            <a:r>
              <a:rPr dirty="0" sz="1450" spc="-10">
                <a:latin typeface="Times New Roman"/>
                <a:cs typeface="Times New Roman"/>
              </a:rPr>
              <a:t>longed to share and lighten. ‘Nature,’ </a:t>
            </a:r>
            <a:r>
              <a:rPr dirty="0" sz="1450" spc="-5">
                <a:latin typeface="Times New Roman"/>
                <a:cs typeface="Times New Roman"/>
              </a:rPr>
              <a:t>I </a:t>
            </a:r>
            <a:r>
              <a:rPr dirty="0" sz="1450" spc="-10">
                <a:latin typeface="Times New Roman"/>
                <a:cs typeface="Times New Roman"/>
              </a:rPr>
              <a:t>told </a:t>
            </a:r>
            <a:r>
              <a:rPr dirty="0" sz="1450" spc="-20">
                <a:latin typeface="Times New Roman"/>
                <a:cs typeface="Times New Roman"/>
              </a:rPr>
              <a:t>her, </a:t>
            </a:r>
            <a:r>
              <a:rPr dirty="0" sz="1450" spc="-10">
                <a:latin typeface="Times New Roman"/>
                <a:cs typeface="Times New Roman"/>
              </a:rPr>
              <a:t>‘was the voice </a:t>
            </a:r>
            <a:r>
              <a:rPr dirty="0" sz="1450" spc="-5">
                <a:latin typeface="Times New Roman"/>
                <a:cs typeface="Times New Roman"/>
              </a:rPr>
              <a:t>of </a:t>
            </a:r>
            <a:r>
              <a:rPr dirty="0" sz="1450" spc="-10">
                <a:latin typeface="Times New Roman"/>
                <a:cs typeface="Times New Roman"/>
              </a:rPr>
              <a:t>God, which  men disobey at peril; and if we were thus humbly drawn </a:t>
            </a:r>
            <a:r>
              <a:rPr dirty="0" sz="1450" spc="-15">
                <a:latin typeface="Times New Roman"/>
                <a:cs typeface="Times New Roman"/>
              </a:rPr>
              <a:t>together, </a:t>
            </a:r>
            <a:r>
              <a:rPr dirty="0" sz="1450" spc="-40">
                <a:latin typeface="Times New Roman"/>
                <a:cs typeface="Times New Roman"/>
              </a:rPr>
              <a:t>ay, </a:t>
            </a:r>
            <a:r>
              <a:rPr dirty="0" sz="1450" spc="-10">
                <a:latin typeface="Times New Roman"/>
                <a:cs typeface="Times New Roman"/>
              </a:rPr>
              <a:t>even as  </a:t>
            </a:r>
            <a:r>
              <a:rPr dirty="0" sz="1450" spc="-5">
                <a:latin typeface="Times New Roman"/>
                <a:cs typeface="Times New Roman"/>
              </a:rPr>
              <a:t>by a </a:t>
            </a:r>
            <a:r>
              <a:rPr dirty="0" sz="1450" spc="-10">
                <a:latin typeface="Times New Roman"/>
                <a:cs typeface="Times New Roman"/>
              </a:rPr>
              <a:t>miracle </a:t>
            </a:r>
            <a:r>
              <a:rPr dirty="0" sz="1450" spc="-5">
                <a:latin typeface="Times New Roman"/>
                <a:cs typeface="Times New Roman"/>
              </a:rPr>
              <a:t>of </a:t>
            </a:r>
            <a:r>
              <a:rPr dirty="0" sz="1450" spc="-10">
                <a:latin typeface="Times New Roman"/>
                <a:cs typeface="Times New Roman"/>
              </a:rPr>
              <a:t>love, it must imply </a:t>
            </a:r>
            <a:r>
              <a:rPr dirty="0" sz="1450" spc="-5">
                <a:latin typeface="Times New Roman"/>
                <a:cs typeface="Times New Roman"/>
              </a:rPr>
              <a:t>a </a:t>
            </a:r>
            <a:r>
              <a:rPr dirty="0" sz="1450" spc="-10">
                <a:latin typeface="Times New Roman"/>
                <a:cs typeface="Times New Roman"/>
              </a:rPr>
              <a:t>divine fitness in </a:t>
            </a:r>
            <a:r>
              <a:rPr dirty="0" sz="1450" spc="-5">
                <a:latin typeface="Times New Roman"/>
                <a:cs typeface="Times New Roman"/>
              </a:rPr>
              <a:t>our </a:t>
            </a:r>
            <a:r>
              <a:rPr dirty="0" sz="1450" spc="-10">
                <a:latin typeface="Times New Roman"/>
                <a:cs typeface="Times New Roman"/>
              </a:rPr>
              <a:t>souls; we must </a:t>
            </a:r>
            <a:r>
              <a:rPr dirty="0" sz="1450" spc="-5">
                <a:latin typeface="Times New Roman"/>
                <a:cs typeface="Times New Roman"/>
              </a:rPr>
              <a:t>be  </a:t>
            </a:r>
            <a:r>
              <a:rPr dirty="0" sz="1450" spc="-10">
                <a:latin typeface="Times New Roman"/>
                <a:cs typeface="Times New Roman"/>
              </a:rPr>
              <a:t>made,’ </a:t>
            </a:r>
            <a:r>
              <a:rPr dirty="0" sz="1450" spc="-5">
                <a:latin typeface="Times New Roman"/>
                <a:cs typeface="Times New Roman"/>
              </a:rPr>
              <a:t>I</a:t>
            </a:r>
            <a:r>
              <a:rPr dirty="0" sz="1450" spc="100">
                <a:latin typeface="Times New Roman"/>
                <a:cs typeface="Times New Roman"/>
              </a:rPr>
              <a:t> </a:t>
            </a:r>
            <a:r>
              <a:rPr dirty="0" sz="1450" spc="-10">
                <a:latin typeface="Times New Roman"/>
                <a:cs typeface="Times New Roman"/>
              </a:rPr>
              <a:t>said—‘made</a:t>
            </a:r>
            <a:r>
              <a:rPr dirty="0" sz="1450" spc="105">
                <a:latin typeface="Times New Roman"/>
                <a:cs typeface="Times New Roman"/>
              </a:rPr>
              <a:t> </a:t>
            </a:r>
            <a:r>
              <a:rPr dirty="0" sz="1450" spc="-10">
                <a:latin typeface="Times New Roman"/>
                <a:cs typeface="Times New Roman"/>
              </a:rPr>
              <a:t>for</a:t>
            </a:r>
            <a:r>
              <a:rPr dirty="0" sz="1450" spc="100">
                <a:latin typeface="Times New Roman"/>
                <a:cs typeface="Times New Roman"/>
              </a:rPr>
              <a:t> </a:t>
            </a:r>
            <a:r>
              <a:rPr dirty="0" sz="1450" spc="-5">
                <a:latin typeface="Times New Roman"/>
                <a:cs typeface="Times New Roman"/>
              </a:rPr>
              <a:t>one</a:t>
            </a:r>
            <a:r>
              <a:rPr dirty="0" sz="1450" spc="105">
                <a:latin typeface="Times New Roman"/>
                <a:cs typeface="Times New Roman"/>
              </a:rPr>
              <a:t> </a:t>
            </a:r>
            <a:r>
              <a:rPr dirty="0" sz="1450" spc="-20">
                <a:latin typeface="Times New Roman"/>
                <a:cs typeface="Times New Roman"/>
              </a:rPr>
              <a:t>another.</a:t>
            </a:r>
            <a:r>
              <a:rPr dirty="0" sz="1450" spc="229">
                <a:latin typeface="Times New Roman"/>
                <a:cs typeface="Times New Roman"/>
              </a:rPr>
              <a:t> </a:t>
            </a:r>
            <a:r>
              <a:rPr dirty="0" sz="1450" spc="-70">
                <a:latin typeface="Times New Roman"/>
                <a:cs typeface="Times New Roman"/>
              </a:rPr>
              <a:t>We</a:t>
            </a:r>
            <a:r>
              <a:rPr dirty="0" sz="1450" spc="105">
                <a:latin typeface="Times New Roman"/>
                <a:cs typeface="Times New Roman"/>
              </a:rPr>
              <a:t> </a:t>
            </a:r>
            <a:r>
              <a:rPr dirty="0" sz="1450" spc="-10">
                <a:latin typeface="Times New Roman"/>
                <a:cs typeface="Times New Roman"/>
              </a:rPr>
              <a:t>should</a:t>
            </a:r>
            <a:r>
              <a:rPr dirty="0" sz="1450" spc="105">
                <a:latin typeface="Times New Roman"/>
                <a:cs typeface="Times New Roman"/>
              </a:rPr>
              <a:t> </a:t>
            </a:r>
            <a:r>
              <a:rPr dirty="0" sz="1450" spc="-5">
                <a:latin typeface="Times New Roman"/>
                <a:cs typeface="Times New Roman"/>
              </a:rPr>
              <a:t>be</a:t>
            </a:r>
            <a:r>
              <a:rPr dirty="0" sz="1450" spc="105">
                <a:latin typeface="Times New Roman"/>
                <a:cs typeface="Times New Roman"/>
              </a:rPr>
              <a:t> </a:t>
            </a:r>
            <a:r>
              <a:rPr dirty="0" sz="1450" spc="-10">
                <a:latin typeface="Times New Roman"/>
                <a:cs typeface="Times New Roman"/>
              </a:rPr>
              <a:t>mad</a:t>
            </a:r>
            <a:r>
              <a:rPr dirty="0" sz="1450" spc="105">
                <a:latin typeface="Times New Roman"/>
                <a:cs typeface="Times New Roman"/>
              </a:rPr>
              <a:t> </a:t>
            </a:r>
            <a:r>
              <a:rPr dirty="0" sz="1450" spc="-10">
                <a:latin typeface="Times New Roman"/>
                <a:cs typeface="Times New Roman"/>
              </a:rPr>
              <a:t>rebels,’</a:t>
            </a:r>
            <a:r>
              <a:rPr dirty="0" sz="1450" spc="-5">
                <a:latin typeface="Times New Roman"/>
                <a:cs typeface="Times New Roman"/>
              </a:rPr>
              <a:t> I</a:t>
            </a:r>
            <a:r>
              <a:rPr dirty="0" sz="1450" spc="100">
                <a:latin typeface="Times New Roman"/>
                <a:cs typeface="Times New Roman"/>
              </a:rPr>
              <a:t> </a:t>
            </a:r>
            <a:r>
              <a:rPr dirty="0" sz="1450" spc="-10">
                <a:latin typeface="Times New Roman"/>
                <a:cs typeface="Times New Roman"/>
              </a:rPr>
              <a:t>cried</a:t>
            </a:r>
            <a:r>
              <a:rPr dirty="0" sz="1450" spc="105">
                <a:latin typeface="Times New Roman"/>
                <a:cs typeface="Times New Roman"/>
              </a:rPr>
              <a:t> </a:t>
            </a:r>
            <a:r>
              <a:rPr dirty="0" sz="1450" spc="-5">
                <a:latin typeface="Times New Roman"/>
                <a:cs typeface="Times New Roman"/>
              </a:rPr>
              <a:t>out</a:t>
            </a:r>
            <a:endParaRPr sz="1450">
              <a:latin typeface="Times New Roman"/>
              <a:cs typeface="Times New Roman"/>
            </a:endParaRPr>
          </a:p>
          <a:p>
            <a:pPr algn="just" marL="12700">
              <a:lnSpc>
                <a:spcPts val="1655"/>
              </a:lnSpc>
            </a:pPr>
            <a:r>
              <a:rPr dirty="0" sz="1450" spc="-10">
                <a:latin typeface="Times New Roman"/>
                <a:cs typeface="Times New Roman"/>
              </a:rPr>
              <a:t>—‘mad rebels against God, </a:t>
            </a:r>
            <a:r>
              <a:rPr dirty="0" sz="1450" spc="-5">
                <a:latin typeface="Times New Roman"/>
                <a:cs typeface="Times New Roman"/>
              </a:rPr>
              <a:t>not </a:t>
            </a:r>
            <a:r>
              <a:rPr dirty="0" sz="1450" spc="-10">
                <a:latin typeface="Times New Roman"/>
                <a:cs typeface="Times New Roman"/>
              </a:rPr>
              <a:t>to obey this</a:t>
            </a:r>
            <a:r>
              <a:rPr dirty="0" sz="1450" spc="30">
                <a:latin typeface="Times New Roman"/>
                <a:cs typeface="Times New Roman"/>
              </a:rPr>
              <a:t> </a:t>
            </a:r>
            <a:r>
              <a:rPr dirty="0" sz="1450" spc="-10">
                <a:latin typeface="Times New Roman"/>
                <a:cs typeface="Times New Roman"/>
              </a:rPr>
              <a:t>instinct.’</a:t>
            </a:r>
            <a:endParaRPr sz="1450">
              <a:latin typeface="Times New Roman"/>
              <a:cs typeface="Times New Roman"/>
            </a:endParaRPr>
          </a:p>
          <a:p>
            <a:pPr algn="just" marL="12700" marR="10795">
              <a:lnSpc>
                <a:spcPts val="1730"/>
              </a:lnSpc>
              <a:spcBef>
                <a:spcPts val="919"/>
              </a:spcBef>
            </a:pPr>
            <a:r>
              <a:rPr dirty="0" sz="1450" spc="-10">
                <a:latin typeface="Times New Roman"/>
                <a:cs typeface="Times New Roman"/>
              </a:rPr>
              <a:t>She shook her head. </a:t>
            </a:r>
            <a:r>
              <a:rPr dirty="0" sz="1450" spc="-45">
                <a:latin typeface="Times New Roman"/>
                <a:cs typeface="Times New Roman"/>
              </a:rPr>
              <a:t>‘You </a:t>
            </a:r>
            <a:r>
              <a:rPr dirty="0" sz="1450" spc="-10">
                <a:latin typeface="Times New Roman"/>
                <a:cs typeface="Times New Roman"/>
              </a:rPr>
              <a:t>will </a:t>
            </a:r>
            <a:r>
              <a:rPr dirty="0" sz="1450" spc="-5">
                <a:latin typeface="Times New Roman"/>
                <a:cs typeface="Times New Roman"/>
              </a:rPr>
              <a:t>go </a:t>
            </a:r>
            <a:r>
              <a:rPr dirty="0" sz="1450" spc="-20">
                <a:latin typeface="Times New Roman"/>
                <a:cs typeface="Times New Roman"/>
              </a:rPr>
              <a:t>to-day,’ </a:t>
            </a:r>
            <a:r>
              <a:rPr dirty="0" sz="1450" spc="-10">
                <a:latin typeface="Times New Roman"/>
                <a:cs typeface="Times New Roman"/>
              </a:rPr>
              <a:t>she repeated, and then with </a:t>
            </a:r>
            <a:r>
              <a:rPr dirty="0" sz="1450" spc="-5">
                <a:latin typeface="Times New Roman"/>
                <a:cs typeface="Times New Roman"/>
              </a:rPr>
              <a:t>a  </a:t>
            </a:r>
            <a:r>
              <a:rPr dirty="0" sz="1450" spc="-10">
                <a:latin typeface="Times New Roman"/>
                <a:cs typeface="Times New Roman"/>
              </a:rPr>
              <a:t>gesture, and in </a:t>
            </a:r>
            <a:r>
              <a:rPr dirty="0" sz="1450" spc="-5">
                <a:latin typeface="Times New Roman"/>
                <a:cs typeface="Times New Roman"/>
              </a:rPr>
              <a:t>a </a:t>
            </a:r>
            <a:r>
              <a:rPr dirty="0" sz="1450" spc="-10">
                <a:latin typeface="Times New Roman"/>
                <a:cs typeface="Times New Roman"/>
              </a:rPr>
              <a:t>sudden, sharp note—‘no, </a:t>
            </a:r>
            <a:r>
              <a:rPr dirty="0" sz="1450" spc="-5">
                <a:latin typeface="Times New Roman"/>
                <a:cs typeface="Times New Roman"/>
              </a:rPr>
              <a:t>not </a:t>
            </a:r>
            <a:r>
              <a:rPr dirty="0" sz="1450" spc="-20">
                <a:latin typeface="Times New Roman"/>
                <a:cs typeface="Times New Roman"/>
              </a:rPr>
              <a:t>to-day,’ </a:t>
            </a:r>
            <a:r>
              <a:rPr dirty="0" sz="1450" spc="-10">
                <a:latin typeface="Times New Roman"/>
                <a:cs typeface="Times New Roman"/>
              </a:rPr>
              <a:t>she cried,</a:t>
            </a:r>
            <a:r>
              <a:rPr dirty="0" sz="1450" spc="35">
                <a:latin typeface="Times New Roman"/>
                <a:cs typeface="Times New Roman"/>
              </a:rPr>
              <a:t> </a:t>
            </a:r>
            <a:r>
              <a:rPr dirty="0" sz="1450" spc="-10">
                <a:latin typeface="Times New Roman"/>
                <a:cs typeface="Times New Roman"/>
              </a:rPr>
              <a:t>‘to-morrow!’</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But at this sign </a:t>
            </a:r>
            <a:r>
              <a:rPr dirty="0" sz="1450" spc="-5">
                <a:latin typeface="Times New Roman"/>
                <a:cs typeface="Times New Roman"/>
              </a:rPr>
              <a:t>of </a:t>
            </a:r>
            <a:r>
              <a:rPr dirty="0" sz="1450" spc="-10">
                <a:latin typeface="Times New Roman"/>
                <a:cs typeface="Times New Roman"/>
              </a:rPr>
              <a:t>relenting, power came in </a:t>
            </a:r>
            <a:r>
              <a:rPr dirty="0" sz="1450" spc="-5">
                <a:latin typeface="Times New Roman"/>
                <a:cs typeface="Times New Roman"/>
              </a:rPr>
              <a:t>upon </a:t>
            </a:r>
            <a:r>
              <a:rPr dirty="0" sz="1450" spc="-10">
                <a:latin typeface="Times New Roman"/>
                <a:cs typeface="Times New Roman"/>
              </a:rPr>
              <a:t>me in </a:t>
            </a:r>
            <a:r>
              <a:rPr dirty="0" sz="1450" spc="-5">
                <a:latin typeface="Times New Roman"/>
                <a:cs typeface="Times New Roman"/>
              </a:rPr>
              <a:t>a </a:t>
            </a:r>
            <a:r>
              <a:rPr dirty="0" sz="1450" spc="-10">
                <a:latin typeface="Times New Roman"/>
                <a:cs typeface="Times New Roman"/>
              </a:rPr>
              <a:t>tide. </a:t>
            </a:r>
            <a:r>
              <a:rPr dirty="0" sz="1450" spc="-5">
                <a:latin typeface="Times New Roman"/>
                <a:cs typeface="Times New Roman"/>
              </a:rPr>
              <a:t>I </a:t>
            </a:r>
            <a:r>
              <a:rPr dirty="0" sz="1450" spc="-10">
                <a:latin typeface="Times New Roman"/>
                <a:cs typeface="Times New Roman"/>
              </a:rPr>
              <a:t>stretched </a:t>
            </a:r>
            <a:r>
              <a:rPr dirty="0" sz="1450" spc="-5">
                <a:latin typeface="Times New Roman"/>
                <a:cs typeface="Times New Roman"/>
              </a:rPr>
              <a:t>out  </a:t>
            </a:r>
            <a:r>
              <a:rPr dirty="0" sz="1450" spc="-10">
                <a:latin typeface="Times New Roman"/>
                <a:cs typeface="Times New Roman"/>
              </a:rPr>
              <a:t>my arms and called </a:t>
            </a:r>
            <a:r>
              <a:rPr dirty="0" sz="1450" spc="-5">
                <a:latin typeface="Times New Roman"/>
                <a:cs typeface="Times New Roman"/>
              </a:rPr>
              <a:t>upon </a:t>
            </a:r>
            <a:r>
              <a:rPr dirty="0" sz="1450" spc="-10">
                <a:latin typeface="Times New Roman"/>
                <a:cs typeface="Times New Roman"/>
              </a:rPr>
              <a:t>her name; and she leaped to me and clung to me.  The hills rocked about us, the earth quailed; </a:t>
            </a:r>
            <a:r>
              <a:rPr dirty="0" sz="1450" spc="-5">
                <a:latin typeface="Times New Roman"/>
                <a:cs typeface="Times New Roman"/>
              </a:rPr>
              <a:t>a </a:t>
            </a:r>
            <a:r>
              <a:rPr dirty="0" sz="1450" spc="-10">
                <a:latin typeface="Times New Roman"/>
                <a:cs typeface="Times New Roman"/>
              </a:rPr>
              <a:t>shock as </a:t>
            </a:r>
            <a:r>
              <a:rPr dirty="0" sz="1450" spc="-5">
                <a:latin typeface="Times New Roman"/>
                <a:cs typeface="Times New Roman"/>
              </a:rPr>
              <a:t>of a </a:t>
            </a:r>
            <a:r>
              <a:rPr dirty="0" sz="1450" spc="-10">
                <a:latin typeface="Times New Roman"/>
                <a:cs typeface="Times New Roman"/>
              </a:rPr>
              <a:t>blow went through  me and left me blind and </a:t>
            </a:r>
            <a:r>
              <a:rPr dirty="0" sz="1450" spc="-25">
                <a:latin typeface="Times New Roman"/>
                <a:cs typeface="Times New Roman"/>
              </a:rPr>
              <a:t>dizzy. </a:t>
            </a:r>
            <a:r>
              <a:rPr dirty="0" sz="1450" spc="-10">
                <a:latin typeface="Times New Roman"/>
                <a:cs typeface="Times New Roman"/>
              </a:rPr>
              <a:t>And the next moment she had thrust me back,  broken rudely from my arms, and fled with the speed </a:t>
            </a:r>
            <a:r>
              <a:rPr dirty="0" sz="1450" spc="-5">
                <a:latin typeface="Times New Roman"/>
                <a:cs typeface="Times New Roman"/>
              </a:rPr>
              <a:t>of a </a:t>
            </a:r>
            <a:r>
              <a:rPr dirty="0" sz="1450" spc="-10">
                <a:latin typeface="Times New Roman"/>
                <a:cs typeface="Times New Roman"/>
              </a:rPr>
              <a:t>deer among the  cork-trees.</a:t>
            </a:r>
            <a:endParaRPr sz="1450">
              <a:latin typeface="Times New Roman"/>
              <a:cs typeface="Times New Roman"/>
            </a:endParaRPr>
          </a:p>
          <a:p>
            <a:pPr algn="just" marL="12700" marR="5715">
              <a:lnSpc>
                <a:spcPts val="1730"/>
              </a:lnSpc>
              <a:spcBef>
                <a:spcPts val="855"/>
              </a:spcBef>
            </a:pPr>
            <a:r>
              <a:rPr dirty="0" sz="1450" spc="-5">
                <a:latin typeface="Times New Roman"/>
                <a:cs typeface="Times New Roman"/>
              </a:rPr>
              <a:t>I </a:t>
            </a:r>
            <a:r>
              <a:rPr dirty="0" sz="1450" spc="-10">
                <a:latin typeface="Times New Roman"/>
                <a:cs typeface="Times New Roman"/>
              </a:rPr>
              <a:t>stood and shouted to the mountains; </a:t>
            </a:r>
            <a:r>
              <a:rPr dirty="0" sz="1450" spc="-5">
                <a:latin typeface="Times New Roman"/>
                <a:cs typeface="Times New Roman"/>
              </a:rPr>
              <a:t>I </a:t>
            </a:r>
            <a:r>
              <a:rPr dirty="0" sz="1450" spc="-10">
                <a:latin typeface="Times New Roman"/>
                <a:cs typeface="Times New Roman"/>
              </a:rPr>
              <a:t>turned and went back towards the  residencia, waltzing </a:t>
            </a:r>
            <a:r>
              <a:rPr dirty="0" sz="1450" spc="-5">
                <a:latin typeface="Times New Roman"/>
                <a:cs typeface="Times New Roman"/>
              </a:rPr>
              <a:t>upon </a:t>
            </a:r>
            <a:r>
              <a:rPr dirty="0" sz="1450" spc="-30">
                <a:latin typeface="Times New Roman"/>
                <a:cs typeface="Times New Roman"/>
              </a:rPr>
              <a:t>air. </a:t>
            </a:r>
            <a:r>
              <a:rPr dirty="0" sz="1450" spc="-10">
                <a:latin typeface="Times New Roman"/>
                <a:cs typeface="Times New Roman"/>
              </a:rPr>
              <a:t>She sent me </a:t>
            </a:r>
            <a:r>
              <a:rPr dirty="0" sz="1450" spc="-30">
                <a:latin typeface="Times New Roman"/>
                <a:cs typeface="Times New Roman"/>
              </a:rPr>
              <a:t>away, </a:t>
            </a:r>
            <a:r>
              <a:rPr dirty="0" sz="1450" spc="-10">
                <a:latin typeface="Times New Roman"/>
                <a:cs typeface="Times New Roman"/>
              </a:rPr>
              <a:t>and yet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but </a:t>
            </a:r>
            <a:r>
              <a:rPr dirty="0" sz="1450" spc="-10">
                <a:latin typeface="Times New Roman"/>
                <a:cs typeface="Times New Roman"/>
              </a:rPr>
              <a:t>to call </a:t>
            </a:r>
            <a:r>
              <a:rPr dirty="0" sz="1450" spc="-5">
                <a:latin typeface="Times New Roman"/>
                <a:cs typeface="Times New Roman"/>
              </a:rPr>
              <a:t>upon  </a:t>
            </a:r>
            <a:r>
              <a:rPr dirty="0" sz="1450" spc="-10">
                <a:latin typeface="Times New Roman"/>
                <a:cs typeface="Times New Roman"/>
              </a:rPr>
              <a:t>her name and she came to me. These were </a:t>
            </a:r>
            <a:r>
              <a:rPr dirty="0" sz="1450" spc="-5">
                <a:latin typeface="Times New Roman"/>
                <a:cs typeface="Times New Roman"/>
              </a:rPr>
              <a:t>but </a:t>
            </a:r>
            <a:r>
              <a:rPr dirty="0" sz="1450" spc="-10">
                <a:latin typeface="Times New Roman"/>
                <a:cs typeface="Times New Roman"/>
              </a:rPr>
              <a:t>the weaknesses </a:t>
            </a:r>
            <a:r>
              <a:rPr dirty="0" sz="1450" spc="-5">
                <a:latin typeface="Times New Roman"/>
                <a:cs typeface="Times New Roman"/>
              </a:rPr>
              <a:t>of </a:t>
            </a:r>
            <a:r>
              <a:rPr dirty="0" sz="1450" spc="-10">
                <a:latin typeface="Times New Roman"/>
                <a:cs typeface="Times New Roman"/>
              </a:rPr>
              <a:t>girls, from  which even she, the strangest </a:t>
            </a:r>
            <a:r>
              <a:rPr dirty="0" sz="1450" spc="-5">
                <a:latin typeface="Times New Roman"/>
                <a:cs typeface="Times New Roman"/>
              </a:rPr>
              <a:t>of </a:t>
            </a:r>
            <a:r>
              <a:rPr dirty="0" sz="1450" spc="-10">
                <a:latin typeface="Times New Roman"/>
                <a:cs typeface="Times New Roman"/>
              </a:rPr>
              <a:t>her sex, was </a:t>
            </a:r>
            <a:r>
              <a:rPr dirty="0" sz="1450" spc="-5">
                <a:latin typeface="Times New Roman"/>
                <a:cs typeface="Times New Roman"/>
              </a:rPr>
              <a:t>not </a:t>
            </a:r>
            <a:r>
              <a:rPr dirty="0" sz="1450" spc="-10">
                <a:latin typeface="Times New Roman"/>
                <a:cs typeface="Times New Roman"/>
              </a:rPr>
              <a:t>exempted.  Go?  Not I,</a:t>
            </a:r>
            <a:r>
              <a:rPr dirty="0" sz="1450" spc="229">
                <a:latin typeface="Times New Roman"/>
                <a:cs typeface="Times New Roman"/>
              </a:rPr>
              <a:t> </a:t>
            </a:r>
            <a:r>
              <a:rPr dirty="0" sz="1450" spc="-10">
                <a:latin typeface="Times New Roman"/>
                <a:cs typeface="Times New Roman"/>
              </a:rPr>
              <a:t>Olalla</a:t>
            </a:r>
            <a:endParaRPr sz="1450">
              <a:latin typeface="Times New Roman"/>
              <a:cs typeface="Times New Roman"/>
            </a:endParaRPr>
          </a:p>
          <a:p>
            <a:pPr algn="just" marL="12700">
              <a:lnSpc>
                <a:spcPts val="1670"/>
              </a:lnSpc>
            </a:pPr>
            <a:r>
              <a:rPr dirty="0" sz="1450" spc="-10">
                <a:latin typeface="Times New Roman"/>
                <a:cs typeface="Times New Roman"/>
              </a:rPr>
              <a:t>—O,</a:t>
            </a:r>
            <a:r>
              <a:rPr dirty="0" sz="1450" spc="114">
                <a:latin typeface="Times New Roman"/>
                <a:cs typeface="Times New Roman"/>
              </a:rPr>
              <a:t> </a:t>
            </a:r>
            <a:r>
              <a:rPr dirty="0" sz="1450" spc="-5">
                <a:latin typeface="Times New Roman"/>
                <a:cs typeface="Times New Roman"/>
              </a:rPr>
              <a:t>not</a:t>
            </a:r>
            <a:r>
              <a:rPr dirty="0" sz="1450" spc="110">
                <a:latin typeface="Times New Roman"/>
                <a:cs typeface="Times New Roman"/>
              </a:rPr>
              <a:t> </a:t>
            </a:r>
            <a:r>
              <a:rPr dirty="0" sz="1450" spc="-10">
                <a:latin typeface="Times New Roman"/>
                <a:cs typeface="Times New Roman"/>
              </a:rPr>
              <a:t>I,</a:t>
            </a:r>
            <a:r>
              <a:rPr dirty="0" sz="1450" spc="114">
                <a:latin typeface="Times New Roman"/>
                <a:cs typeface="Times New Roman"/>
              </a:rPr>
              <a:t> </a:t>
            </a:r>
            <a:r>
              <a:rPr dirty="0" sz="1450" spc="-10">
                <a:latin typeface="Times New Roman"/>
                <a:cs typeface="Times New Roman"/>
              </a:rPr>
              <a:t>Olalla,</a:t>
            </a:r>
            <a:r>
              <a:rPr dirty="0" sz="1450" spc="114">
                <a:latin typeface="Times New Roman"/>
                <a:cs typeface="Times New Roman"/>
              </a:rPr>
              <a:t> </a:t>
            </a:r>
            <a:r>
              <a:rPr dirty="0" sz="1450" spc="-10">
                <a:latin typeface="Times New Roman"/>
                <a:cs typeface="Times New Roman"/>
              </a:rPr>
              <a:t>my</a:t>
            </a:r>
            <a:r>
              <a:rPr dirty="0" sz="1450" spc="114">
                <a:latin typeface="Times New Roman"/>
                <a:cs typeface="Times New Roman"/>
              </a:rPr>
              <a:t> </a:t>
            </a:r>
            <a:r>
              <a:rPr dirty="0" sz="1450" spc="-10">
                <a:latin typeface="Times New Roman"/>
                <a:cs typeface="Times New Roman"/>
              </a:rPr>
              <a:t>Olalla! </a:t>
            </a:r>
            <a:r>
              <a:rPr dirty="0" sz="1450" spc="235">
                <a:latin typeface="Times New Roman"/>
                <a:cs typeface="Times New Roman"/>
              </a:rPr>
              <a:t> </a:t>
            </a:r>
            <a:r>
              <a:rPr dirty="0" sz="1450" spc="-10">
                <a:latin typeface="Times New Roman"/>
                <a:cs typeface="Times New Roman"/>
              </a:rPr>
              <a:t>A</a:t>
            </a:r>
            <a:r>
              <a:rPr dirty="0" sz="1450" spc="30">
                <a:latin typeface="Times New Roman"/>
                <a:cs typeface="Times New Roman"/>
              </a:rPr>
              <a:t> </a:t>
            </a:r>
            <a:r>
              <a:rPr dirty="0" sz="1450" spc="-10">
                <a:latin typeface="Times New Roman"/>
                <a:cs typeface="Times New Roman"/>
              </a:rPr>
              <a:t>bird</a:t>
            </a:r>
            <a:r>
              <a:rPr dirty="0" sz="1450" spc="114">
                <a:latin typeface="Times New Roman"/>
                <a:cs typeface="Times New Roman"/>
              </a:rPr>
              <a:t> </a:t>
            </a:r>
            <a:r>
              <a:rPr dirty="0" sz="1450" spc="-10">
                <a:latin typeface="Times New Roman"/>
                <a:cs typeface="Times New Roman"/>
              </a:rPr>
              <a:t>sang</a:t>
            </a:r>
            <a:r>
              <a:rPr dirty="0" sz="1450" spc="114">
                <a:latin typeface="Times New Roman"/>
                <a:cs typeface="Times New Roman"/>
              </a:rPr>
              <a:t> </a:t>
            </a:r>
            <a:r>
              <a:rPr dirty="0" sz="1450" spc="-10">
                <a:latin typeface="Times New Roman"/>
                <a:cs typeface="Times New Roman"/>
              </a:rPr>
              <a:t>near</a:t>
            </a:r>
            <a:r>
              <a:rPr dirty="0" sz="1450" spc="114">
                <a:latin typeface="Times New Roman"/>
                <a:cs typeface="Times New Roman"/>
              </a:rPr>
              <a:t> </a:t>
            </a:r>
            <a:r>
              <a:rPr dirty="0" sz="1450" spc="-5">
                <a:latin typeface="Times New Roman"/>
                <a:cs typeface="Times New Roman"/>
              </a:rPr>
              <a:t>by;</a:t>
            </a:r>
            <a:r>
              <a:rPr dirty="0" sz="1450" spc="110">
                <a:latin typeface="Times New Roman"/>
                <a:cs typeface="Times New Roman"/>
              </a:rPr>
              <a:t> </a:t>
            </a:r>
            <a:r>
              <a:rPr dirty="0" sz="1450" spc="-10">
                <a:latin typeface="Times New Roman"/>
                <a:cs typeface="Times New Roman"/>
              </a:rPr>
              <a:t>and</a:t>
            </a:r>
            <a:r>
              <a:rPr dirty="0" sz="1450" spc="114">
                <a:latin typeface="Times New Roman"/>
                <a:cs typeface="Times New Roman"/>
              </a:rPr>
              <a:t> </a:t>
            </a:r>
            <a:r>
              <a:rPr dirty="0" sz="1450" spc="-10">
                <a:latin typeface="Times New Roman"/>
                <a:cs typeface="Times New Roman"/>
              </a:rPr>
              <a:t>in</a:t>
            </a:r>
            <a:r>
              <a:rPr dirty="0" sz="1450" spc="114">
                <a:latin typeface="Times New Roman"/>
                <a:cs typeface="Times New Roman"/>
              </a:rPr>
              <a:t> </a:t>
            </a:r>
            <a:r>
              <a:rPr dirty="0" sz="1450" spc="-10">
                <a:latin typeface="Times New Roman"/>
                <a:cs typeface="Times New Roman"/>
              </a:rPr>
              <a:t>that</a:t>
            </a:r>
            <a:r>
              <a:rPr dirty="0" sz="1450" spc="110">
                <a:latin typeface="Times New Roman"/>
                <a:cs typeface="Times New Roman"/>
              </a:rPr>
              <a:t> </a:t>
            </a:r>
            <a:r>
              <a:rPr dirty="0" sz="1450" spc="-10">
                <a:latin typeface="Times New Roman"/>
                <a:cs typeface="Times New Roman"/>
              </a:rPr>
              <a:t>season,</a:t>
            </a:r>
            <a:r>
              <a:rPr dirty="0" sz="1450" spc="114">
                <a:latin typeface="Times New Roman"/>
                <a:cs typeface="Times New Roman"/>
              </a:rPr>
              <a:t> </a:t>
            </a:r>
            <a:r>
              <a:rPr dirty="0" sz="1450" spc="-10">
                <a:latin typeface="Times New Roman"/>
                <a:cs typeface="Times New Roman"/>
              </a:rPr>
              <a:t>birds</a:t>
            </a:r>
            <a:endParaRPr sz="1450">
              <a:latin typeface="Times New Roman"/>
              <a:cs typeface="Times New Roman"/>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were rare. It bade me </a:t>
            </a:r>
            <a:r>
              <a:rPr dirty="0" sz="1450" spc="-5">
                <a:latin typeface="Times New Roman"/>
                <a:cs typeface="Times New Roman"/>
              </a:rPr>
              <a:t>be of good </a:t>
            </a:r>
            <a:r>
              <a:rPr dirty="0" sz="1450" spc="-25">
                <a:latin typeface="Times New Roman"/>
                <a:cs typeface="Times New Roman"/>
              </a:rPr>
              <a:t>cheer. </a:t>
            </a:r>
            <a:r>
              <a:rPr dirty="0" sz="1450" spc="-10">
                <a:latin typeface="Times New Roman"/>
                <a:cs typeface="Times New Roman"/>
              </a:rPr>
              <a:t>And once more the whole  countenance </a:t>
            </a:r>
            <a:r>
              <a:rPr dirty="0" sz="1450" spc="-5">
                <a:latin typeface="Times New Roman"/>
                <a:cs typeface="Times New Roman"/>
              </a:rPr>
              <a:t>of </a:t>
            </a:r>
            <a:r>
              <a:rPr dirty="0" sz="1450" spc="-10">
                <a:latin typeface="Times New Roman"/>
                <a:cs typeface="Times New Roman"/>
              </a:rPr>
              <a:t>nature, from the ponderous and stable mountains down to the  lightest leaf and the smallest darting fly in the shadow </a:t>
            </a:r>
            <a:r>
              <a:rPr dirty="0" sz="1450" spc="-5">
                <a:latin typeface="Times New Roman"/>
                <a:cs typeface="Times New Roman"/>
              </a:rPr>
              <a:t>of </a:t>
            </a:r>
            <a:r>
              <a:rPr dirty="0" sz="1450" spc="-10">
                <a:latin typeface="Times New Roman"/>
                <a:cs typeface="Times New Roman"/>
              </a:rPr>
              <a:t>the groves, began to  stir before me and to </a:t>
            </a:r>
            <a:r>
              <a:rPr dirty="0" sz="1450" spc="-5">
                <a:latin typeface="Times New Roman"/>
                <a:cs typeface="Times New Roman"/>
              </a:rPr>
              <a:t>put on </a:t>
            </a:r>
            <a:r>
              <a:rPr dirty="0" sz="1450" spc="-10">
                <a:latin typeface="Times New Roman"/>
                <a:cs typeface="Times New Roman"/>
              </a:rPr>
              <a:t>the lineaments </a:t>
            </a:r>
            <a:r>
              <a:rPr dirty="0" sz="1450" spc="-5">
                <a:latin typeface="Times New Roman"/>
                <a:cs typeface="Times New Roman"/>
              </a:rPr>
              <a:t>of </a:t>
            </a:r>
            <a:r>
              <a:rPr dirty="0" sz="1450" spc="-10">
                <a:latin typeface="Times New Roman"/>
                <a:cs typeface="Times New Roman"/>
              </a:rPr>
              <a:t>life and wear </a:t>
            </a:r>
            <a:r>
              <a:rPr dirty="0" sz="1450" spc="-5">
                <a:latin typeface="Times New Roman"/>
                <a:cs typeface="Times New Roman"/>
              </a:rPr>
              <a:t>a </a:t>
            </a:r>
            <a:r>
              <a:rPr dirty="0" sz="1450" spc="-10">
                <a:latin typeface="Times New Roman"/>
                <a:cs typeface="Times New Roman"/>
              </a:rPr>
              <a:t>face </a:t>
            </a:r>
            <a:r>
              <a:rPr dirty="0" sz="1450" spc="-5">
                <a:latin typeface="Times New Roman"/>
                <a:cs typeface="Times New Roman"/>
              </a:rPr>
              <a:t>of </a:t>
            </a:r>
            <a:r>
              <a:rPr dirty="0" sz="1450" spc="-10">
                <a:latin typeface="Times New Roman"/>
                <a:cs typeface="Times New Roman"/>
              </a:rPr>
              <a:t>awful  </a:t>
            </a:r>
            <a:r>
              <a:rPr dirty="0" sz="1450" spc="-30">
                <a:latin typeface="Times New Roman"/>
                <a:cs typeface="Times New Roman"/>
              </a:rPr>
              <a:t>joy. </a:t>
            </a:r>
            <a:r>
              <a:rPr dirty="0" sz="1450" spc="-10">
                <a:latin typeface="Times New Roman"/>
                <a:cs typeface="Times New Roman"/>
              </a:rPr>
              <a:t>The sunshine struck </a:t>
            </a:r>
            <a:r>
              <a:rPr dirty="0" sz="1450" spc="-5">
                <a:latin typeface="Times New Roman"/>
                <a:cs typeface="Times New Roman"/>
              </a:rPr>
              <a:t>upon </a:t>
            </a:r>
            <a:r>
              <a:rPr dirty="0" sz="1450" spc="-10">
                <a:latin typeface="Times New Roman"/>
                <a:cs typeface="Times New Roman"/>
              </a:rPr>
              <a:t>the hills, strong as </a:t>
            </a:r>
            <a:r>
              <a:rPr dirty="0" sz="1450" spc="-5">
                <a:latin typeface="Times New Roman"/>
                <a:cs typeface="Times New Roman"/>
              </a:rPr>
              <a:t>a </a:t>
            </a:r>
            <a:r>
              <a:rPr dirty="0" sz="1450" spc="-10">
                <a:latin typeface="Times New Roman"/>
                <a:cs typeface="Times New Roman"/>
              </a:rPr>
              <a:t>hammer </a:t>
            </a:r>
            <a:r>
              <a:rPr dirty="0" sz="1450" spc="-5">
                <a:latin typeface="Times New Roman"/>
                <a:cs typeface="Times New Roman"/>
              </a:rPr>
              <a:t>on </a:t>
            </a:r>
            <a:r>
              <a:rPr dirty="0" sz="1450" spc="-10">
                <a:latin typeface="Times New Roman"/>
                <a:cs typeface="Times New Roman"/>
              </a:rPr>
              <a:t>the anvil, and  the hills </a:t>
            </a:r>
            <a:r>
              <a:rPr dirty="0" sz="1450" spc="-5">
                <a:latin typeface="Times New Roman"/>
                <a:cs typeface="Times New Roman"/>
              </a:rPr>
              <a:t>shook; </a:t>
            </a:r>
            <a:r>
              <a:rPr dirty="0" sz="1450" spc="-10">
                <a:latin typeface="Times New Roman"/>
                <a:cs typeface="Times New Roman"/>
              </a:rPr>
              <a:t>the earth, under that vigorous insulation, yielded </a:t>
            </a:r>
            <a:r>
              <a:rPr dirty="0" sz="1450" spc="-5">
                <a:latin typeface="Times New Roman"/>
                <a:cs typeface="Times New Roman"/>
              </a:rPr>
              <a:t>up </a:t>
            </a:r>
            <a:r>
              <a:rPr dirty="0" sz="1450" spc="-10">
                <a:latin typeface="Times New Roman"/>
                <a:cs typeface="Times New Roman"/>
              </a:rPr>
              <a:t>heady  scents; the woods smouldered in the blaze. </a:t>
            </a:r>
            <a:r>
              <a:rPr dirty="0" sz="1450" spc="-5">
                <a:latin typeface="Times New Roman"/>
                <a:cs typeface="Times New Roman"/>
              </a:rPr>
              <a:t>I </a:t>
            </a:r>
            <a:r>
              <a:rPr dirty="0" sz="1450" spc="-10">
                <a:latin typeface="Times New Roman"/>
                <a:cs typeface="Times New Roman"/>
              </a:rPr>
              <a:t>felt the thrill </a:t>
            </a:r>
            <a:r>
              <a:rPr dirty="0" sz="1450" spc="-5">
                <a:latin typeface="Times New Roman"/>
                <a:cs typeface="Times New Roman"/>
              </a:rPr>
              <a:t>of </a:t>
            </a:r>
            <a:r>
              <a:rPr dirty="0" sz="1450" spc="-10">
                <a:latin typeface="Times New Roman"/>
                <a:cs typeface="Times New Roman"/>
              </a:rPr>
              <a:t>travail and  delight run through the earth. Something elemental, something rude, violent,  and savage, in the love that sang in my heart, was like </a:t>
            </a:r>
            <a:r>
              <a:rPr dirty="0" sz="1450" spc="-5">
                <a:latin typeface="Times New Roman"/>
                <a:cs typeface="Times New Roman"/>
              </a:rPr>
              <a:t>a </a:t>
            </a:r>
            <a:r>
              <a:rPr dirty="0" sz="1450" spc="-10">
                <a:latin typeface="Times New Roman"/>
                <a:cs typeface="Times New Roman"/>
              </a:rPr>
              <a:t>key to </a:t>
            </a:r>
            <a:r>
              <a:rPr dirty="0" sz="1450" spc="-20">
                <a:latin typeface="Times New Roman"/>
                <a:cs typeface="Times New Roman"/>
              </a:rPr>
              <a:t>nature’s  </a:t>
            </a:r>
            <a:r>
              <a:rPr dirty="0" sz="1450" spc="-10">
                <a:latin typeface="Times New Roman"/>
                <a:cs typeface="Times New Roman"/>
              </a:rPr>
              <a:t>secrets; and the very stones that rattled under my feet appeared alive and  </a:t>
            </a:r>
            <a:r>
              <a:rPr dirty="0" sz="1450" spc="-20">
                <a:latin typeface="Times New Roman"/>
                <a:cs typeface="Times New Roman"/>
              </a:rPr>
              <a:t>friendly.</a:t>
            </a:r>
            <a:r>
              <a:rPr dirty="0" sz="1450" spc="320">
                <a:latin typeface="Times New Roman"/>
                <a:cs typeface="Times New Roman"/>
              </a:rPr>
              <a:t> </a:t>
            </a:r>
            <a:r>
              <a:rPr dirty="0" sz="1450" spc="-10">
                <a:latin typeface="Times New Roman"/>
                <a:cs typeface="Times New Roman"/>
              </a:rPr>
              <a:t>Olalla! Her touch had quickened, and renewed, and strung me </a:t>
            </a:r>
            <a:r>
              <a:rPr dirty="0" sz="1450" spc="-5">
                <a:latin typeface="Times New Roman"/>
                <a:cs typeface="Times New Roman"/>
              </a:rPr>
              <a:t>up </a:t>
            </a:r>
            <a:r>
              <a:rPr dirty="0" sz="1450" spc="-10">
                <a:latin typeface="Times New Roman"/>
                <a:cs typeface="Times New Roman"/>
              </a:rPr>
              <a:t>to  the old pitch </a:t>
            </a:r>
            <a:r>
              <a:rPr dirty="0" sz="1450" spc="-5">
                <a:latin typeface="Times New Roman"/>
                <a:cs typeface="Times New Roman"/>
              </a:rPr>
              <a:t>of </a:t>
            </a:r>
            <a:r>
              <a:rPr dirty="0" sz="1450" spc="-10">
                <a:latin typeface="Times New Roman"/>
                <a:cs typeface="Times New Roman"/>
              </a:rPr>
              <a:t>concert with the rugged earth, to </a:t>
            </a:r>
            <a:r>
              <a:rPr dirty="0" sz="1450" spc="-5">
                <a:latin typeface="Times New Roman"/>
                <a:cs typeface="Times New Roman"/>
              </a:rPr>
              <a:t>a </a:t>
            </a:r>
            <a:r>
              <a:rPr dirty="0" sz="1450" spc="-10">
                <a:latin typeface="Times New Roman"/>
                <a:cs typeface="Times New Roman"/>
              </a:rPr>
              <a:t>swelling </a:t>
            </a:r>
            <a:r>
              <a:rPr dirty="0" sz="1450" spc="-5">
                <a:latin typeface="Times New Roman"/>
                <a:cs typeface="Times New Roman"/>
              </a:rPr>
              <a:t>of </a:t>
            </a:r>
            <a:r>
              <a:rPr dirty="0" sz="1450" spc="-10">
                <a:latin typeface="Times New Roman"/>
                <a:cs typeface="Times New Roman"/>
              </a:rPr>
              <a:t>the soul that  men learn to </a:t>
            </a:r>
            <a:r>
              <a:rPr dirty="0" sz="1450" spc="-15">
                <a:latin typeface="Times New Roman"/>
                <a:cs typeface="Times New Roman"/>
              </a:rPr>
              <a:t>forget </a:t>
            </a:r>
            <a:r>
              <a:rPr dirty="0" sz="1450" spc="-10">
                <a:latin typeface="Times New Roman"/>
                <a:cs typeface="Times New Roman"/>
              </a:rPr>
              <a:t>in their polite assemblies. Love burned in me like rage;  tenderness waxed fierce; </a:t>
            </a:r>
            <a:r>
              <a:rPr dirty="0" sz="1450" spc="-5">
                <a:latin typeface="Times New Roman"/>
                <a:cs typeface="Times New Roman"/>
              </a:rPr>
              <a:t>I </a:t>
            </a:r>
            <a:r>
              <a:rPr dirty="0" sz="1450" spc="-10">
                <a:latin typeface="Times New Roman"/>
                <a:cs typeface="Times New Roman"/>
              </a:rPr>
              <a:t>hated, </a:t>
            </a:r>
            <a:r>
              <a:rPr dirty="0" sz="1450" spc="-5">
                <a:latin typeface="Times New Roman"/>
                <a:cs typeface="Times New Roman"/>
              </a:rPr>
              <a:t>I </a:t>
            </a:r>
            <a:r>
              <a:rPr dirty="0" sz="1450" spc="-10">
                <a:latin typeface="Times New Roman"/>
                <a:cs typeface="Times New Roman"/>
              </a:rPr>
              <a:t>adored, </a:t>
            </a:r>
            <a:r>
              <a:rPr dirty="0" sz="1450" spc="-5">
                <a:latin typeface="Times New Roman"/>
                <a:cs typeface="Times New Roman"/>
              </a:rPr>
              <a:t>I </a:t>
            </a:r>
            <a:r>
              <a:rPr dirty="0" sz="1450" spc="-10">
                <a:latin typeface="Times New Roman"/>
                <a:cs typeface="Times New Roman"/>
              </a:rPr>
              <a:t>pitied, </a:t>
            </a:r>
            <a:r>
              <a:rPr dirty="0" sz="1450" spc="-5">
                <a:latin typeface="Times New Roman"/>
                <a:cs typeface="Times New Roman"/>
              </a:rPr>
              <a:t>I </a:t>
            </a:r>
            <a:r>
              <a:rPr dirty="0" sz="1450" spc="-10">
                <a:latin typeface="Times New Roman"/>
                <a:cs typeface="Times New Roman"/>
              </a:rPr>
              <a:t>revered her with </a:t>
            </a:r>
            <a:r>
              <a:rPr dirty="0" sz="1450" spc="-20">
                <a:latin typeface="Times New Roman"/>
                <a:cs typeface="Times New Roman"/>
              </a:rPr>
              <a:t>ecstasy.  </a:t>
            </a:r>
            <a:r>
              <a:rPr dirty="0" sz="1450" spc="-10">
                <a:latin typeface="Times New Roman"/>
                <a:cs typeface="Times New Roman"/>
              </a:rPr>
              <a:t>She seemed the link that </a:t>
            </a:r>
            <a:r>
              <a:rPr dirty="0" sz="1450" spc="-5">
                <a:latin typeface="Times New Roman"/>
                <a:cs typeface="Times New Roman"/>
              </a:rPr>
              <a:t>bound </a:t>
            </a:r>
            <a:r>
              <a:rPr dirty="0" sz="1450" spc="-10">
                <a:latin typeface="Times New Roman"/>
                <a:cs typeface="Times New Roman"/>
              </a:rPr>
              <a:t>me in with dead things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one </a:t>
            </a:r>
            <a:r>
              <a:rPr dirty="0" sz="1450" spc="-10">
                <a:latin typeface="Times New Roman"/>
                <a:cs typeface="Times New Roman"/>
              </a:rPr>
              <a:t>hand, and  with </a:t>
            </a:r>
            <a:r>
              <a:rPr dirty="0" sz="1450" spc="-5">
                <a:latin typeface="Times New Roman"/>
                <a:cs typeface="Times New Roman"/>
              </a:rPr>
              <a:t>our </a:t>
            </a:r>
            <a:r>
              <a:rPr dirty="0" sz="1450" spc="-10">
                <a:latin typeface="Times New Roman"/>
                <a:cs typeface="Times New Roman"/>
              </a:rPr>
              <a:t>pure and pitying God </a:t>
            </a:r>
            <a:r>
              <a:rPr dirty="0" sz="1450" spc="-5">
                <a:latin typeface="Times New Roman"/>
                <a:cs typeface="Times New Roman"/>
              </a:rPr>
              <a:t>upon </a:t>
            </a:r>
            <a:r>
              <a:rPr dirty="0" sz="1450" spc="-10">
                <a:latin typeface="Times New Roman"/>
                <a:cs typeface="Times New Roman"/>
              </a:rPr>
              <a:t>the other: </a:t>
            </a:r>
            <a:r>
              <a:rPr dirty="0" sz="1450" spc="-5">
                <a:latin typeface="Times New Roman"/>
                <a:cs typeface="Times New Roman"/>
              </a:rPr>
              <a:t>a </a:t>
            </a:r>
            <a:r>
              <a:rPr dirty="0" sz="1450" spc="-10">
                <a:latin typeface="Times New Roman"/>
                <a:cs typeface="Times New Roman"/>
              </a:rPr>
              <a:t>thing brutal and divine, and  akin at once to the innocence and to the unbridled forces </a:t>
            </a:r>
            <a:r>
              <a:rPr dirty="0" sz="1450" spc="-5">
                <a:latin typeface="Times New Roman"/>
                <a:cs typeface="Times New Roman"/>
              </a:rPr>
              <a:t>of </a:t>
            </a:r>
            <a:r>
              <a:rPr dirty="0" sz="1450" spc="-10">
                <a:latin typeface="Times New Roman"/>
                <a:cs typeface="Times New Roman"/>
              </a:rPr>
              <a:t>the</a:t>
            </a:r>
            <a:r>
              <a:rPr dirty="0" sz="1450" spc="100">
                <a:latin typeface="Times New Roman"/>
                <a:cs typeface="Times New Roman"/>
              </a:rPr>
              <a:t> </a:t>
            </a:r>
            <a:r>
              <a:rPr dirty="0" sz="1450" spc="-10">
                <a:latin typeface="Times New Roman"/>
                <a:cs typeface="Times New Roman"/>
              </a:rPr>
              <a:t>earth.</a:t>
            </a:r>
            <a:endParaRPr sz="1450">
              <a:latin typeface="Times New Roman"/>
              <a:cs typeface="Times New Roman"/>
            </a:endParaRPr>
          </a:p>
          <a:p>
            <a:pPr algn="just" marL="12700" marR="6350">
              <a:lnSpc>
                <a:spcPts val="1730"/>
              </a:lnSpc>
              <a:spcBef>
                <a:spcPts val="835"/>
              </a:spcBef>
            </a:pPr>
            <a:r>
              <a:rPr dirty="0" sz="1450" spc="-10">
                <a:latin typeface="Times New Roman"/>
                <a:cs typeface="Times New Roman"/>
              </a:rPr>
              <a:t>My head thus reeling, </a:t>
            </a:r>
            <a:r>
              <a:rPr dirty="0" sz="1450" spc="-5">
                <a:latin typeface="Times New Roman"/>
                <a:cs typeface="Times New Roman"/>
              </a:rPr>
              <a:t>I </a:t>
            </a:r>
            <a:r>
              <a:rPr dirty="0" sz="1450" spc="-10">
                <a:latin typeface="Times New Roman"/>
                <a:cs typeface="Times New Roman"/>
              </a:rPr>
              <a:t>came into the courtyard </a:t>
            </a:r>
            <a:r>
              <a:rPr dirty="0" sz="1450" spc="-5">
                <a:latin typeface="Times New Roman"/>
                <a:cs typeface="Times New Roman"/>
              </a:rPr>
              <a:t>of </a:t>
            </a:r>
            <a:r>
              <a:rPr dirty="0" sz="1450" spc="-10">
                <a:latin typeface="Times New Roman"/>
                <a:cs typeface="Times New Roman"/>
              </a:rPr>
              <a:t>the residencia, and the sight  </a:t>
            </a:r>
            <a:r>
              <a:rPr dirty="0" sz="1450" spc="-5">
                <a:latin typeface="Times New Roman"/>
                <a:cs typeface="Times New Roman"/>
              </a:rPr>
              <a:t>of </a:t>
            </a:r>
            <a:r>
              <a:rPr dirty="0" sz="1450" spc="-10">
                <a:latin typeface="Times New Roman"/>
                <a:cs typeface="Times New Roman"/>
              </a:rPr>
              <a:t>the mother struck me like </a:t>
            </a:r>
            <a:r>
              <a:rPr dirty="0" sz="1450" spc="-5">
                <a:latin typeface="Times New Roman"/>
                <a:cs typeface="Times New Roman"/>
              </a:rPr>
              <a:t>a </a:t>
            </a:r>
            <a:r>
              <a:rPr dirty="0" sz="1450" spc="-10">
                <a:latin typeface="Times New Roman"/>
                <a:cs typeface="Times New Roman"/>
              </a:rPr>
              <a:t>revelation. She sat there, all sloth and  contentment, blinking under the strong sunshine, branded with </a:t>
            </a:r>
            <a:r>
              <a:rPr dirty="0" sz="1450" spc="-5">
                <a:latin typeface="Times New Roman"/>
                <a:cs typeface="Times New Roman"/>
              </a:rPr>
              <a:t>a </a:t>
            </a:r>
            <a:r>
              <a:rPr dirty="0" sz="1450" spc="-10">
                <a:latin typeface="Times New Roman"/>
                <a:cs typeface="Times New Roman"/>
              </a:rPr>
              <a:t>passive  enjoyment, </a:t>
            </a:r>
            <a:r>
              <a:rPr dirty="0" sz="1450" spc="-5">
                <a:latin typeface="Times New Roman"/>
                <a:cs typeface="Times New Roman"/>
              </a:rPr>
              <a:t>a </a:t>
            </a:r>
            <a:r>
              <a:rPr dirty="0" sz="1450" spc="-10">
                <a:latin typeface="Times New Roman"/>
                <a:cs typeface="Times New Roman"/>
              </a:rPr>
              <a:t>creature set quite apart, before whom my ardour fell away like </a:t>
            </a:r>
            <a:r>
              <a:rPr dirty="0" sz="1450" spc="-5">
                <a:latin typeface="Times New Roman"/>
                <a:cs typeface="Times New Roman"/>
              </a:rPr>
              <a:t>a  </a:t>
            </a:r>
            <a:r>
              <a:rPr dirty="0" sz="1450" spc="-10">
                <a:latin typeface="Times New Roman"/>
                <a:cs typeface="Times New Roman"/>
              </a:rPr>
              <a:t>thing ashamed. </a:t>
            </a:r>
            <a:r>
              <a:rPr dirty="0" sz="1450" spc="-5">
                <a:latin typeface="Times New Roman"/>
                <a:cs typeface="Times New Roman"/>
              </a:rPr>
              <a:t>I </a:t>
            </a:r>
            <a:r>
              <a:rPr dirty="0" sz="1450" spc="-10">
                <a:latin typeface="Times New Roman"/>
                <a:cs typeface="Times New Roman"/>
              </a:rPr>
              <a:t>stopped </a:t>
            </a:r>
            <a:r>
              <a:rPr dirty="0" sz="1450" spc="-5">
                <a:latin typeface="Times New Roman"/>
                <a:cs typeface="Times New Roman"/>
              </a:rPr>
              <a:t>a </a:t>
            </a:r>
            <a:r>
              <a:rPr dirty="0" sz="1450" spc="-10">
                <a:latin typeface="Times New Roman"/>
                <a:cs typeface="Times New Roman"/>
              </a:rPr>
              <a:t>moment, and, commanding such shaken tones as </a:t>
            </a:r>
            <a:r>
              <a:rPr dirty="0" sz="1450" spc="-5">
                <a:latin typeface="Times New Roman"/>
                <a:cs typeface="Times New Roman"/>
              </a:rPr>
              <a:t>I  </a:t>
            </a:r>
            <a:r>
              <a:rPr dirty="0" sz="1450" spc="-10">
                <a:latin typeface="Times New Roman"/>
                <a:cs typeface="Times New Roman"/>
              </a:rPr>
              <a:t>was able, said </a:t>
            </a:r>
            <a:r>
              <a:rPr dirty="0" sz="1450" spc="-5">
                <a:latin typeface="Times New Roman"/>
                <a:cs typeface="Times New Roman"/>
              </a:rPr>
              <a:t>a </a:t>
            </a:r>
            <a:r>
              <a:rPr dirty="0" sz="1450" spc="-10">
                <a:latin typeface="Times New Roman"/>
                <a:cs typeface="Times New Roman"/>
              </a:rPr>
              <a:t>word </a:t>
            </a:r>
            <a:r>
              <a:rPr dirty="0" sz="1450" spc="-5">
                <a:latin typeface="Times New Roman"/>
                <a:cs typeface="Times New Roman"/>
              </a:rPr>
              <a:t>or </a:t>
            </a:r>
            <a:r>
              <a:rPr dirty="0" sz="1450" spc="-10">
                <a:latin typeface="Times New Roman"/>
                <a:cs typeface="Times New Roman"/>
              </a:rPr>
              <a:t>two. She looked at me with her unfathomable  kindness; her voice in reply sounded vaguely </a:t>
            </a:r>
            <a:r>
              <a:rPr dirty="0" sz="1450" spc="-5">
                <a:latin typeface="Times New Roman"/>
                <a:cs typeface="Times New Roman"/>
              </a:rPr>
              <a:t>out of </a:t>
            </a:r>
            <a:r>
              <a:rPr dirty="0" sz="1450" spc="-10">
                <a:latin typeface="Times New Roman"/>
                <a:cs typeface="Times New Roman"/>
              </a:rPr>
              <a:t>the realm </a:t>
            </a:r>
            <a:r>
              <a:rPr dirty="0" sz="1450" spc="-5">
                <a:latin typeface="Times New Roman"/>
                <a:cs typeface="Times New Roman"/>
              </a:rPr>
              <a:t>of </a:t>
            </a:r>
            <a:r>
              <a:rPr dirty="0" sz="1450" spc="-10">
                <a:latin typeface="Times New Roman"/>
                <a:cs typeface="Times New Roman"/>
              </a:rPr>
              <a:t>peace in  which she slumbered, and there fell </a:t>
            </a:r>
            <a:r>
              <a:rPr dirty="0" sz="1450" spc="-5">
                <a:latin typeface="Times New Roman"/>
                <a:cs typeface="Times New Roman"/>
              </a:rPr>
              <a:t>on </a:t>
            </a:r>
            <a:r>
              <a:rPr dirty="0" sz="1450" spc="-10">
                <a:latin typeface="Times New Roman"/>
                <a:cs typeface="Times New Roman"/>
              </a:rPr>
              <a:t>my mind, for the first time, </a:t>
            </a:r>
            <a:r>
              <a:rPr dirty="0" sz="1450" spc="-5">
                <a:latin typeface="Times New Roman"/>
                <a:cs typeface="Times New Roman"/>
              </a:rPr>
              <a:t>a </a:t>
            </a:r>
            <a:r>
              <a:rPr dirty="0" sz="1450" spc="-10">
                <a:latin typeface="Times New Roman"/>
                <a:cs typeface="Times New Roman"/>
              </a:rPr>
              <a:t>sense </a:t>
            </a:r>
            <a:r>
              <a:rPr dirty="0" sz="1450" spc="-5">
                <a:latin typeface="Times New Roman"/>
                <a:cs typeface="Times New Roman"/>
              </a:rPr>
              <a:t>of  </a:t>
            </a:r>
            <a:r>
              <a:rPr dirty="0" sz="1450" spc="-10">
                <a:latin typeface="Times New Roman"/>
                <a:cs typeface="Times New Roman"/>
              </a:rPr>
              <a:t>respect for </a:t>
            </a:r>
            <a:r>
              <a:rPr dirty="0" sz="1450" spc="-5">
                <a:latin typeface="Times New Roman"/>
                <a:cs typeface="Times New Roman"/>
              </a:rPr>
              <a:t>one </a:t>
            </a:r>
            <a:r>
              <a:rPr dirty="0" sz="1450" spc="-10">
                <a:latin typeface="Times New Roman"/>
                <a:cs typeface="Times New Roman"/>
              </a:rPr>
              <a:t>so uniformly innocent and </a:t>
            </a:r>
            <a:r>
              <a:rPr dirty="0" sz="1450" spc="-25">
                <a:latin typeface="Times New Roman"/>
                <a:cs typeface="Times New Roman"/>
              </a:rPr>
              <a:t>happy,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passed </a:t>
            </a:r>
            <a:r>
              <a:rPr dirty="0" sz="1450" spc="-5">
                <a:latin typeface="Times New Roman"/>
                <a:cs typeface="Times New Roman"/>
              </a:rPr>
              <a:t>on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wonder at myself, that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so much</a:t>
            </a:r>
            <a:r>
              <a:rPr dirty="0" sz="1450" spc="30">
                <a:latin typeface="Times New Roman"/>
                <a:cs typeface="Times New Roman"/>
              </a:rPr>
              <a:t> </a:t>
            </a:r>
            <a:r>
              <a:rPr dirty="0" sz="1450" spc="-10">
                <a:latin typeface="Times New Roman"/>
                <a:cs typeface="Times New Roman"/>
              </a:rPr>
              <a:t>disquieted.</a:t>
            </a:r>
            <a:endParaRPr sz="1450">
              <a:latin typeface="Times New Roman"/>
              <a:cs typeface="Times New Roman"/>
            </a:endParaRPr>
          </a:p>
          <a:p>
            <a:pPr algn="just" marL="12700" marR="5715">
              <a:lnSpc>
                <a:spcPts val="1730"/>
              </a:lnSpc>
              <a:spcBef>
                <a:spcPts val="850"/>
              </a:spcBef>
            </a:pPr>
            <a:r>
              <a:rPr dirty="0" sz="1450" spc="-10">
                <a:latin typeface="Times New Roman"/>
                <a:cs typeface="Times New Roman"/>
              </a:rPr>
              <a:t>On my table there lay </a:t>
            </a:r>
            <a:r>
              <a:rPr dirty="0" sz="1450" spc="-5">
                <a:latin typeface="Times New Roman"/>
                <a:cs typeface="Times New Roman"/>
              </a:rPr>
              <a:t>a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the same yellow paper </a:t>
            </a:r>
            <a:r>
              <a:rPr dirty="0" sz="1450" spc="-5">
                <a:latin typeface="Times New Roman"/>
                <a:cs typeface="Times New Roman"/>
              </a:rPr>
              <a:t>I </a:t>
            </a:r>
            <a:r>
              <a:rPr dirty="0" sz="1450" spc="-10">
                <a:latin typeface="Times New Roman"/>
                <a:cs typeface="Times New Roman"/>
              </a:rPr>
              <a:t>had seen in the north  room; it was written </a:t>
            </a:r>
            <a:r>
              <a:rPr dirty="0" sz="1450" spc="-5">
                <a:latin typeface="Times New Roman"/>
                <a:cs typeface="Times New Roman"/>
              </a:rPr>
              <a:t>on </a:t>
            </a:r>
            <a:r>
              <a:rPr dirty="0" sz="1450" spc="-10">
                <a:latin typeface="Times New Roman"/>
                <a:cs typeface="Times New Roman"/>
              </a:rPr>
              <a:t>with pencil in the same hand, </a:t>
            </a:r>
            <a:r>
              <a:rPr dirty="0" sz="1450" spc="-20">
                <a:latin typeface="Times New Roman"/>
                <a:cs typeface="Times New Roman"/>
              </a:rPr>
              <a:t>Olalla’s </a:t>
            </a:r>
            <a:r>
              <a:rPr dirty="0" sz="1450" spc="-10">
                <a:latin typeface="Times New Roman"/>
                <a:cs typeface="Times New Roman"/>
              </a:rPr>
              <a:t>hand, and </a:t>
            </a:r>
            <a:r>
              <a:rPr dirty="0" sz="1450" spc="-5">
                <a:latin typeface="Times New Roman"/>
                <a:cs typeface="Times New Roman"/>
              </a:rPr>
              <a:t>I  </a:t>
            </a:r>
            <a:r>
              <a:rPr dirty="0" sz="1450" spc="-10">
                <a:latin typeface="Times New Roman"/>
                <a:cs typeface="Times New Roman"/>
              </a:rPr>
              <a:t>picked it </a:t>
            </a:r>
            <a:r>
              <a:rPr dirty="0" sz="1450" spc="-5">
                <a:latin typeface="Times New Roman"/>
                <a:cs typeface="Times New Roman"/>
              </a:rPr>
              <a:t>up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sudden sinking </a:t>
            </a:r>
            <a:r>
              <a:rPr dirty="0" sz="1450" spc="-5">
                <a:latin typeface="Times New Roman"/>
                <a:cs typeface="Times New Roman"/>
              </a:rPr>
              <a:t>of </a:t>
            </a:r>
            <a:r>
              <a:rPr dirty="0" sz="1450" spc="-10">
                <a:latin typeface="Times New Roman"/>
                <a:cs typeface="Times New Roman"/>
              </a:rPr>
              <a:t>alarm, and read, ‘If </a:t>
            </a:r>
            <a:r>
              <a:rPr dirty="0" sz="1450" spc="-5">
                <a:latin typeface="Times New Roman"/>
                <a:cs typeface="Times New Roman"/>
              </a:rPr>
              <a:t>you </a:t>
            </a:r>
            <a:r>
              <a:rPr dirty="0" sz="1450" spc="-10">
                <a:latin typeface="Times New Roman"/>
                <a:cs typeface="Times New Roman"/>
              </a:rPr>
              <a:t>have any  kindness for Olalla, if </a:t>
            </a:r>
            <a:r>
              <a:rPr dirty="0" sz="1450" spc="-5">
                <a:latin typeface="Times New Roman"/>
                <a:cs typeface="Times New Roman"/>
              </a:rPr>
              <a:t>you </a:t>
            </a:r>
            <a:r>
              <a:rPr dirty="0" sz="1450" spc="-10">
                <a:latin typeface="Times New Roman"/>
                <a:cs typeface="Times New Roman"/>
              </a:rPr>
              <a:t>have any chivalry for </a:t>
            </a:r>
            <a:r>
              <a:rPr dirty="0" sz="1450" spc="-5">
                <a:latin typeface="Times New Roman"/>
                <a:cs typeface="Times New Roman"/>
              </a:rPr>
              <a:t>a </a:t>
            </a:r>
            <a:r>
              <a:rPr dirty="0" sz="1450" spc="-10">
                <a:latin typeface="Times New Roman"/>
                <a:cs typeface="Times New Roman"/>
              </a:rPr>
              <a:t>creature sorely wrought, </a:t>
            </a:r>
            <a:r>
              <a:rPr dirty="0" sz="1450" spc="-5">
                <a:latin typeface="Times New Roman"/>
                <a:cs typeface="Times New Roman"/>
              </a:rPr>
              <a:t>go  </a:t>
            </a:r>
            <a:r>
              <a:rPr dirty="0" sz="1450" spc="-10">
                <a:latin typeface="Times New Roman"/>
                <a:cs typeface="Times New Roman"/>
              </a:rPr>
              <a:t>from here to-day; in </a:t>
            </a:r>
            <a:r>
              <a:rPr dirty="0" sz="1450" spc="-25">
                <a:latin typeface="Times New Roman"/>
                <a:cs typeface="Times New Roman"/>
              </a:rPr>
              <a:t>pity, </a:t>
            </a:r>
            <a:r>
              <a:rPr dirty="0" sz="1450" spc="-10">
                <a:latin typeface="Times New Roman"/>
                <a:cs typeface="Times New Roman"/>
              </a:rPr>
              <a:t>in </a:t>
            </a:r>
            <a:r>
              <a:rPr dirty="0" sz="1450" spc="-15">
                <a:latin typeface="Times New Roman"/>
                <a:cs typeface="Times New Roman"/>
              </a:rPr>
              <a:t>honour, </a:t>
            </a:r>
            <a:r>
              <a:rPr dirty="0" sz="1450" spc="-10">
                <a:latin typeface="Times New Roman"/>
                <a:cs typeface="Times New Roman"/>
              </a:rPr>
              <a:t>for the sake </a:t>
            </a:r>
            <a:r>
              <a:rPr dirty="0" sz="1450" spc="-5">
                <a:latin typeface="Times New Roman"/>
                <a:cs typeface="Times New Roman"/>
              </a:rPr>
              <a:t>of </a:t>
            </a:r>
            <a:r>
              <a:rPr dirty="0" sz="1450" spc="-10">
                <a:latin typeface="Times New Roman"/>
                <a:cs typeface="Times New Roman"/>
              </a:rPr>
              <a:t>Him who died, </a:t>
            </a:r>
            <a:r>
              <a:rPr dirty="0" sz="1450" spc="-5">
                <a:latin typeface="Times New Roman"/>
                <a:cs typeface="Times New Roman"/>
              </a:rPr>
              <a:t>I </a:t>
            </a:r>
            <a:r>
              <a:rPr dirty="0" sz="1450" spc="-10">
                <a:latin typeface="Times New Roman"/>
                <a:cs typeface="Times New Roman"/>
              </a:rPr>
              <a:t>supplicate  that </a:t>
            </a:r>
            <a:r>
              <a:rPr dirty="0" sz="1450" spc="-5">
                <a:latin typeface="Times New Roman"/>
                <a:cs typeface="Times New Roman"/>
              </a:rPr>
              <a:t>you </a:t>
            </a:r>
            <a:r>
              <a:rPr dirty="0" sz="1450" spc="-10">
                <a:latin typeface="Times New Roman"/>
                <a:cs typeface="Times New Roman"/>
              </a:rPr>
              <a:t>shall </a:t>
            </a:r>
            <a:r>
              <a:rPr dirty="0" sz="1450" spc="-5">
                <a:latin typeface="Times New Roman"/>
                <a:cs typeface="Times New Roman"/>
              </a:rPr>
              <a:t>go.’ I </a:t>
            </a:r>
            <a:r>
              <a:rPr dirty="0" sz="1450" spc="-10">
                <a:latin typeface="Times New Roman"/>
                <a:cs typeface="Times New Roman"/>
              </a:rPr>
              <a:t>looked at this awhile in mere </a:t>
            </a:r>
            <a:r>
              <a:rPr dirty="0" sz="1450" spc="-20">
                <a:latin typeface="Times New Roman"/>
                <a:cs typeface="Times New Roman"/>
              </a:rPr>
              <a:t>stupidity, </a:t>
            </a:r>
            <a:r>
              <a:rPr dirty="0" sz="1450" spc="-10">
                <a:latin typeface="Times New Roman"/>
                <a:cs typeface="Times New Roman"/>
              </a:rPr>
              <a:t>then </a:t>
            </a:r>
            <a:r>
              <a:rPr dirty="0" sz="1450" spc="-5">
                <a:latin typeface="Times New Roman"/>
                <a:cs typeface="Times New Roman"/>
              </a:rPr>
              <a:t>I </a:t>
            </a:r>
            <a:r>
              <a:rPr dirty="0" sz="1450" spc="-10">
                <a:latin typeface="Times New Roman"/>
                <a:cs typeface="Times New Roman"/>
              </a:rPr>
              <a:t>began to  awaken to </a:t>
            </a:r>
            <a:r>
              <a:rPr dirty="0" sz="1450" spc="-5">
                <a:latin typeface="Times New Roman"/>
                <a:cs typeface="Times New Roman"/>
              </a:rPr>
              <a:t>a </a:t>
            </a:r>
            <a:r>
              <a:rPr dirty="0" sz="1450" spc="-10">
                <a:latin typeface="Times New Roman"/>
                <a:cs typeface="Times New Roman"/>
              </a:rPr>
              <a:t>weariness and horror </a:t>
            </a:r>
            <a:r>
              <a:rPr dirty="0" sz="1450" spc="-5">
                <a:latin typeface="Times New Roman"/>
                <a:cs typeface="Times New Roman"/>
              </a:rPr>
              <a:t>of </a:t>
            </a:r>
            <a:r>
              <a:rPr dirty="0" sz="1450" spc="-10">
                <a:latin typeface="Times New Roman"/>
                <a:cs typeface="Times New Roman"/>
              </a:rPr>
              <a:t>life; the sunshine darkened outside </a:t>
            </a:r>
            <a:r>
              <a:rPr dirty="0" sz="1450" spc="-5">
                <a:latin typeface="Times New Roman"/>
                <a:cs typeface="Times New Roman"/>
              </a:rPr>
              <a:t>on </a:t>
            </a:r>
            <a:r>
              <a:rPr dirty="0" sz="1450" spc="-10">
                <a:latin typeface="Times New Roman"/>
                <a:cs typeface="Times New Roman"/>
              </a:rPr>
              <a:t>the  bare hills, and </a:t>
            </a:r>
            <a:r>
              <a:rPr dirty="0" sz="1450" spc="-5">
                <a:latin typeface="Times New Roman"/>
                <a:cs typeface="Times New Roman"/>
              </a:rPr>
              <a:t>I </a:t>
            </a:r>
            <a:r>
              <a:rPr dirty="0" sz="1450" spc="-10">
                <a:latin typeface="Times New Roman"/>
                <a:cs typeface="Times New Roman"/>
              </a:rPr>
              <a:t>began to shake like </a:t>
            </a:r>
            <a:r>
              <a:rPr dirty="0" sz="1450" spc="-5">
                <a:latin typeface="Times New Roman"/>
                <a:cs typeface="Times New Roman"/>
              </a:rPr>
              <a:t>a </a:t>
            </a:r>
            <a:r>
              <a:rPr dirty="0" sz="1450" spc="-10">
                <a:latin typeface="Times New Roman"/>
                <a:cs typeface="Times New Roman"/>
              </a:rPr>
              <a:t>man in </a:t>
            </a:r>
            <a:r>
              <a:rPr dirty="0" sz="1450" spc="-20">
                <a:latin typeface="Times New Roman"/>
                <a:cs typeface="Times New Roman"/>
              </a:rPr>
              <a:t>terror. </a:t>
            </a:r>
            <a:r>
              <a:rPr dirty="0" sz="1450" spc="-10">
                <a:latin typeface="Times New Roman"/>
                <a:cs typeface="Times New Roman"/>
              </a:rPr>
              <a:t>The vacancy thus  suddenly opened in my life unmanned me like </a:t>
            </a:r>
            <a:r>
              <a:rPr dirty="0" sz="1450" spc="-5">
                <a:latin typeface="Times New Roman"/>
                <a:cs typeface="Times New Roman"/>
              </a:rPr>
              <a:t>a </a:t>
            </a:r>
            <a:r>
              <a:rPr dirty="0" sz="1450" spc="-10">
                <a:latin typeface="Times New Roman"/>
                <a:cs typeface="Times New Roman"/>
              </a:rPr>
              <a:t>physical </a:t>
            </a:r>
            <a:r>
              <a:rPr dirty="0" sz="1450" spc="-5">
                <a:latin typeface="Times New Roman"/>
                <a:cs typeface="Times New Roman"/>
              </a:rPr>
              <a:t>void. </a:t>
            </a:r>
            <a:r>
              <a:rPr dirty="0" sz="1450" spc="-10">
                <a:latin typeface="Times New Roman"/>
                <a:cs typeface="Times New Roman"/>
              </a:rPr>
              <a:t>It was </a:t>
            </a:r>
            <a:r>
              <a:rPr dirty="0" sz="1450" spc="-5">
                <a:latin typeface="Times New Roman"/>
                <a:cs typeface="Times New Roman"/>
              </a:rPr>
              <a:t>not </a:t>
            </a:r>
            <a:r>
              <a:rPr dirty="0" sz="1450" spc="-10">
                <a:latin typeface="Times New Roman"/>
                <a:cs typeface="Times New Roman"/>
              </a:rPr>
              <a:t>my  heart, it was </a:t>
            </a:r>
            <a:r>
              <a:rPr dirty="0" sz="1450" spc="-5">
                <a:latin typeface="Times New Roman"/>
                <a:cs typeface="Times New Roman"/>
              </a:rPr>
              <a:t>not </a:t>
            </a:r>
            <a:r>
              <a:rPr dirty="0" sz="1450" spc="-10">
                <a:latin typeface="Times New Roman"/>
                <a:cs typeface="Times New Roman"/>
              </a:rPr>
              <a:t>my happiness, it was life itself that was involved.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lose </a:t>
            </a:r>
            <a:r>
              <a:rPr dirty="0" sz="1450" spc="-30">
                <a:latin typeface="Times New Roman"/>
                <a:cs typeface="Times New Roman"/>
              </a:rPr>
              <a:t>her. </a:t>
            </a:r>
            <a:r>
              <a:rPr dirty="0" sz="1450" spc="-5">
                <a:latin typeface="Times New Roman"/>
                <a:cs typeface="Times New Roman"/>
              </a:rPr>
              <a:t>I </a:t>
            </a:r>
            <a:r>
              <a:rPr dirty="0" sz="1450" spc="-10">
                <a:latin typeface="Times New Roman"/>
                <a:cs typeface="Times New Roman"/>
              </a:rPr>
              <a:t>said so, and stood repeating it. And then, like </a:t>
            </a:r>
            <a:r>
              <a:rPr dirty="0" sz="1450" spc="-5">
                <a:latin typeface="Times New Roman"/>
                <a:cs typeface="Times New Roman"/>
              </a:rPr>
              <a:t>one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dream, </a:t>
            </a:r>
            <a:r>
              <a:rPr dirty="0" sz="1450" spc="-5">
                <a:latin typeface="Times New Roman"/>
                <a:cs typeface="Times New Roman"/>
              </a:rPr>
              <a:t>I  </a:t>
            </a:r>
            <a:r>
              <a:rPr dirty="0" sz="1450" spc="-10">
                <a:latin typeface="Times New Roman"/>
                <a:cs typeface="Times New Roman"/>
              </a:rPr>
              <a:t>moved to the </a:t>
            </a:r>
            <a:r>
              <a:rPr dirty="0" sz="1450" spc="-20">
                <a:latin typeface="Times New Roman"/>
                <a:cs typeface="Times New Roman"/>
              </a:rPr>
              <a:t>window, </a:t>
            </a:r>
            <a:r>
              <a:rPr dirty="0" sz="1450" spc="-5">
                <a:latin typeface="Times New Roman"/>
                <a:cs typeface="Times New Roman"/>
              </a:rPr>
              <a:t>put </a:t>
            </a:r>
            <a:r>
              <a:rPr dirty="0" sz="1450" spc="-10">
                <a:latin typeface="Times New Roman"/>
                <a:cs typeface="Times New Roman"/>
              </a:rPr>
              <a:t>forth my hand to open the casement, and thrust it  through the pane. The blood spurted from my wrist; and with an instantaneous  quietude</a:t>
            </a:r>
            <a:r>
              <a:rPr dirty="0" sz="1450" spc="215">
                <a:latin typeface="Times New Roman"/>
                <a:cs typeface="Times New Roman"/>
              </a:rPr>
              <a:t> </a:t>
            </a:r>
            <a:r>
              <a:rPr dirty="0" sz="1450" spc="-10">
                <a:latin typeface="Times New Roman"/>
                <a:cs typeface="Times New Roman"/>
              </a:rPr>
              <a:t>and</a:t>
            </a:r>
            <a:r>
              <a:rPr dirty="0" sz="1450" spc="220">
                <a:latin typeface="Times New Roman"/>
                <a:cs typeface="Times New Roman"/>
              </a:rPr>
              <a:t> </a:t>
            </a:r>
            <a:r>
              <a:rPr dirty="0" sz="1450" spc="-10">
                <a:latin typeface="Times New Roman"/>
                <a:cs typeface="Times New Roman"/>
              </a:rPr>
              <a:t>command</a:t>
            </a:r>
            <a:r>
              <a:rPr dirty="0" sz="1450" spc="220">
                <a:latin typeface="Times New Roman"/>
                <a:cs typeface="Times New Roman"/>
              </a:rPr>
              <a:t> </a:t>
            </a:r>
            <a:r>
              <a:rPr dirty="0" sz="1450" spc="-5">
                <a:latin typeface="Times New Roman"/>
                <a:cs typeface="Times New Roman"/>
              </a:rPr>
              <a:t>of</a:t>
            </a:r>
            <a:r>
              <a:rPr dirty="0" sz="1450" spc="215">
                <a:latin typeface="Times New Roman"/>
                <a:cs typeface="Times New Roman"/>
              </a:rPr>
              <a:t> </a:t>
            </a:r>
            <a:r>
              <a:rPr dirty="0" sz="1450" spc="-10">
                <a:latin typeface="Times New Roman"/>
                <a:cs typeface="Times New Roman"/>
              </a:rPr>
              <a:t>myself,</a:t>
            </a:r>
            <a:r>
              <a:rPr dirty="0" sz="1450" spc="220">
                <a:latin typeface="Times New Roman"/>
                <a:cs typeface="Times New Roman"/>
              </a:rPr>
              <a:t> </a:t>
            </a:r>
            <a:r>
              <a:rPr dirty="0" sz="1450" spc="-5">
                <a:latin typeface="Times New Roman"/>
                <a:cs typeface="Times New Roman"/>
              </a:rPr>
              <a:t>I</a:t>
            </a:r>
            <a:r>
              <a:rPr dirty="0" sz="1450" spc="220">
                <a:latin typeface="Times New Roman"/>
                <a:cs typeface="Times New Roman"/>
              </a:rPr>
              <a:t> </a:t>
            </a:r>
            <a:r>
              <a:rPr dirty="0" sz="1450" spc="-10">
                <a:latin typeface="Times New Roman"/>
                <a:cs typeface="Times New Roman"/>
              </a:rPr>
              <a:t>pressed</a:t>
            </a:r>
            <a:r>
              <a:rPr dirty="0" sz="1450" spc="215">
                <a:latin typeface="Times New Roman"/>
                <a:cs typeface="Times New Roman"/>
              </a:rPr>
              <a:t> </a:t>
            </a:r>
            <a:r>
              <a:rPr dirty="0" sz="1450" spc="-10">
                <a:latin typeface="Times New Roman"/>
                <a:cs typeface="Times New Roman"/>
              </a:rPr>
              <a:t>my</a:t>
            </a:r>
            <a:r>
              <a:rPr dirty="0" sz="1450" spc="220">
                <a:latin typeface="Times New Roman"/>
                <a:cs typeface="Times New Roman"/>
              </a:rPr>
              <a:t> </a:t>
            </a:r>
            <a:r>
              <a:rPr dirty="0" sz="1450" spc="-10">
                <a:latin typeface="Times New Roman"/>
                <a:cs typeface="Times New Roman"/>
              </a:rPr>
              <a:t>thumb</a:t>
            </a:r>
            <a:r>
              <a:rPr dirty="0" sz="1450" spc="220">
                <a:latin typeface="Times New Roman"/>
                <a:cs typeface="Times New Roman"/>
              </a:rPr>
              <a:t> </a:t>
            </a:r>
            <a:r>
              <a:rPr dirty="0" sz="1450" spc="-5">
                <a:latin typeface="Times New Roman"/>
                <a:cs typeface="Times New Roman"/>
              </a:rPr>
              <a:t>on</a:t>
            </a:r>
            <a:r>
              <a:rPr dirty="0" sz="1450" spc="215">
                <a:latin typeface="Times New Roman"/>
                <a:cs typeface="Times New Roman"/>
              </a:rPr>
              <a:t> </a:t>
            </a:r>
            <a:r>
              <a:rPr dirty="0" sz="1450" spc="-10">
                <a:latin typeface="Times New Roman"/>
                <a:cs typeface="Times New Roman"/>
              </a:rPr>
              <a:t>the</a:t>
            </a:r>
            <a:r>
              <a:rPr dirty="0" sz="1450" spc="220">
                <a:latin typeface="Times New Roman"/>
                <a:cs typeface="Times New Roman"/>
              </a:rPr>
              <a:t> </a:t>
            </a:r>
            <a:r>
              <a:rPr dirty="0" sz="1450" spc="-10">
                <a:latin typeface="Times New Roman"/>
                <a:cs typeface="Times New Roman"/>
              </a:rPr>
              <a:t>little</a:t>
            </a:r>
            <a:r>
              <a:rPr dirty="0" sz="1450" spc="220">
                <a:latin typeface="Times New Roman"/>
                <a:cs typeface="Times New Roman"/>
              </a:rPr>
              <a:t> </a:t>
            </a:r>
            <a:r>
              <a:rPr dirty="0" sz="1450" spc="-10">
                <a:latin typeface="Times New Roman"/>
                <a:cs typeface="Times New Roman"/>
              </a:rPr>
              <a:t>leaping</a:t>
            </a:r>
            <a:endParaRPr sz="1450">
              <a:latin typeface="Times New Roman"/>
              <a:cs typeface="Times New Roman"/>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8255">
              <a:lnSpc>
                <a:spcPts val="1730"/>
              </a:lnSpc>
              <a:spcBef>
                <a:spcPts val="155"/>
              </a:spcBef>
            </a:pPr>
            <a:r>
              <a:rPr dirty="0" sz="1450" spc="-10">
                <a:latin typeface="Times New Roman"/>
                <a:cs typeface="Times New Roman"/>
              </a:rPr>
              <a:t>fountain, and reflected what to </a:t>
            </a:r>
            <a:r>
              <a:rPr dirty="0" sz="1450" spc="-5">
                <a:latin typeface="Times New Roman"/>
                <a:cs typeface="Times New Roman"/>
              </a:rPr>
              <a:t>do. </a:t>
            </a:r>
            <a:r>
              <a:rPr dirty="0" sz="1450" spc="-10">
                <a:latin typeface="Times New Roman"/>
                <a:cs typeface="Times New Roman"/>
              </a:rPr>
              <a:t>In that empty room there was nothing to  my purpose; </a:t>
            </a:r>
            <a:r>
              <a:rPr dirty="0" sz="1450" spc="-5">
                <a:latin typeface="Times New Roman"/>
                <a:cs typeface="Times New Roman"/>
              </a:rPr>
              <a:t>I </a:t>
            </a:r>
            <a:r>
              <a:rPr dirty="0" sz="1450" spc="-10">
                <a:latin typeface="Times New Roman"/>
                <a:cs typeface="Times New Roman"/>
              </a:rPr>
              <a:t>felt, besides, that </a:t>
            </a:r>
            <a:r>
              <a:rPr dirty="0" sz="1450" spc="-5">
                <a:latin typeface="Times New Roman"/>
                <a:cs typeface="Times New Roman"/>
              </a:rPr>
              <a:t>I </a:t>
            </a:r>
            <a:r>
              <a:rPr dirty="0" sz="1450" spc="-10">
                <a:latin typeface="Times New Roman"/>
                <a:cs typeface="Times New Roman"/>
              </a:rPr>
              <a:t>required assistance. There shot into my  mind </a:t>
            </a:r>
            <a:r>
              <a:rPr dirty="0" sz="1450" spc="-5">
                <a:latin typeface="Times New Roman"/>
                <a:cs typeface="Times New Roman"/>
              </a:rPr>
              <a:t>a hope </a:t>
            </a:r>
            <a:r>
              <a:rPr dirty="0" sz="1450" spc="-10">
                <a:latin typeface="Times New Roman"/>
                <a:cs typeface="Times New Roman"/>
              </a:rPr>
              <a:t>that Olalla herself might </a:t>
            </a:r>
            <a:r>
              <a:rPr dirty="0" sz="1450" spc="-5">
                <a:latin typeface="Times New Roman"/>
                <a:cs typeface="Times New Roman"/>
              </a:rPr>
              <a:t>be </a:t>
            </a:r>
            <a:r>
              <a:rPr dirty="0" sz="1450" spc="-10">
                <a:latin typeface="Times New Roman"/>
                <a:cs typeface="Times New Roman"/>
              </a:rPr>
              <a:t>my </a:t>
            </a:r>
            <a:r>
              <a:rPr dirty="0" sz="1450" spc="-15">
                <a:latin typeface="Times New Roman"/>
                <a:cs typeface="Times New Roman"/>
              </a:rPr>
              <a:t>helper,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turned and went  down stairs, still keeping my thumb </a:t>
            </a:r>
            <a:r>
              <a:rPr dirty="0" sz="1450" spc="-5">
                <a:latin typeface="Times New Roman"/>
                <a:cs typeface="Times New Roman"/>
              </a:rPr>
              <a:t>upon </a:t>
            </a:r>
            <a:r>
              <a:rPr dirty="0" sz="1450" spc="-10">
                <a:latin typeface="Times New Roman"/>
                <a:cs typeface="Times New Roman"/>
              </a:rPr>
              <a:t>the</a:t>
            </a:r>
            <a:r>
              <a:rPr dirty="0" sz="1450" spc="30">
                <a:latin typeface="Times New Roman"/>
                <a:cs typeface="Times New Roman"/>
              </a:rPr>
              <a:t> </a:t>
            </a:r>
            <a:r>
              <a:rPr dirty="0" sz="1450" spc="-10">
                <a:latin typeface="Times New Roman"/>
                <a:cs typeface="Times New Roman"/>
              </a:rPr>
              <a:t>wound.</a:t>
            </a:r>
            <a:endParaRPr sz="1450">
              <a:latin typeface="Times New Roman"/>
              <a:cs typeface="Times New Roman"/>
            </a:endParaRPr>
          </a:p>
          <a:p>
            <a:pPr algn="just" marL="12700" marR="9525">
              <a:lnSpc>
                <a:spcPts val="1730"/>
              </a:lnSpc>
              <a:spcBef>
                <a:spcPts val="860"/>
              </a:spcBef>
            </a:pPr>
            <a:r>
              <a:rPr dirty="0" sz="1450" spc="-10">
                <a:latin typeface="Times New Roman"/>
                <a:cs typeface="Times New Roman"/>
              </a:rPr>
              <a:t>There was </a:t>
            </a:r>
            <a:r>
              <a:rPr dirty="0" sz="1450" spc="-5">
                <a:latin typeface="Times New Roman"/>
                <a:cs typeface="Times New Roman"/>
              </a:rPr>
              <a:t>no </a:t>
            </a:r>
            <a:r>
              <a:rPr dirty="0" sz="1450" spc="-10">
                <a:latin typeface="Times New Roman"/>
                <a:cs typeface="Times New Roman"/>
              </a:rPr>
              <a:t>sign </a:t>
            </a:r>
            <a:r>
              <a:rPr dirty="0" sz="1450" spc="-5">
                <a:latin typeface="Times New Roman"/>
                <a:cs typeface="Times New Roman"/>
              </a:rPr>
              <a:t>of </a:t>
            </a:r>
            <a:r>
              <a:rPr dirty="0" sz="1450" spc="-10">
                <a:latin typeface="Times New Roman"/>
                <a:cs typeface="Times New Roman"/>
              </a:rPr>
              <a:t>either Olalla </a:t>
            </a:r>
            <a:r>
              <a:rPr dirty="0" sz="1450" spc="-5">
                <a:latin typeface="Times New Roman"/>
                <a:cs typeface="Times New Roman"/>
              </a:rPr>
              <a:t>or </a:t>
            </a:r>
            <a:r>
              <a:rPr dirty="0" sz="1450" spc="-10">
                <a:latin typeface="Times New Roman"/>
                <a:cs typeface="Times New Roman"/>
              </a:rPr>
              <a:t>Felipe, and </a:t>
            </a:r>
            <a:r>
              <a:rPr dirty="0" sz="1450" spc="-5">
                <a:latin typeface="Times New Roman"/>
                <a:cs typeface="Times New Roman"/>
              </a:rPr>
              <a:t>I </a:t>
            </a:r>
            <a:r>
              <a:rPr dirty="0" sz="1450" spc="-10">
                <a:latin typeface="Times New Roman"/>
                <a:cs typeface="Times New Roman"/>
              </a:rPr>
              <a:t>addressed myself to the  recess, whither the Senora had now drawn quite back and sat dozing close  before the fire, for </a:t>
            </a:r>
            <a:r>
              <a:rPr dirty="0" sz="1450" spc="-5">
                <a:latin typeface="Times New Roman"/>
                <a:cs typeface="Times New Roman"/>
              </a:rPr>
              <a:t>no </a:t>
            </a:r>
            <a:r>
              <a:rPr dirty="0" sz="1450" spc="-10">
                <a:latin typeface="Times New Roman"/>
                <a:cs typeface="Times New Roman"/>
              </a:rPr>
              <a:t>degree </a:t>
            </a:r>
            <a:r>
              <a:rPr dirty="0" sz="1450" spc="-5">
                <a:latin typeface="Times New Roman"/>
                <a:cs typeface="Times New Roman"/>
              </a:rPr>
              <a:t>of </a:t>
            </a:r>
            <a:r>
              <a:rPr dirty="0" sz="1450" spc="-10">
                <a:latin typeface="Times New Roman"/>
                <a:cs typeface="Times New Roman"/>
              </a:rPr>
              <a:t>heat appeared too much for</a:t>
            </a:r>
            <a:r>
              <a:rPr dirty="0" sz="1450" spc="60">
                <a:latin typeface="Times New Roman"/>
                <a:cs typeface="Times New Roman"/>
              </a:rPr>
              <a:t> </a:t>
            </a:r>
            <a:r>
              <a:rPr dirty="0" sz="1450" spc="-30">
                <a:latin typeface="Times New Roman"/>
                <a:cs typeface="Times New Roman"/>
              </a:rPr>
              <a:t>her.</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‘Pardon me,’ said I, ‘if </a:t>
            </a:r>
            <a:r>
              <a:rPr dirty="0" sz="1450" spc="-5">
                <a:latin typeface="Times New Roman"/>
                <a:cs typeface="Times New Roman"/>
              </a:rPr>
              <a:t>I </a:t>
            </a:r>
            <a:r>
              <a:rPr dirty="0" sz="1450" spc="-10">
                <a:latin typeface="Times New Roman"/>
                <a:cs typeface="Times New Roman"/>
              </a:rPr>
              <a:t>disturb </a:t>
            </a:r>
            <a:r>
              <a:rPr dirty="0" sz="1450" spc="-5">
                <a:latin typeface="Times New Roman"/>
                <a:cs typeface="Times New Roman"/>
              </a:rPr>
              <a:t>you, but I </a:t>
            </a:r>
            <a:r>
              <a:rPr dirty="0" sz="1450" spc="-10">
                <a:latin typeface="Times New Roman"/>
                <a:cs typeface="Times New Roman"/>
              </a:rPr>
              <a:t>must apply to </a:t>
            </a:r>
            <a:r>
              <a:rPr dirty="0" sz="1450" spc="-5">
                <a:latin typeface="Times New Roman"/>
                <a:cs typeface="Times New Roman"/>
              </a:rPr>
              <a:t>you </a:t>
            </a:r>
            <a:r>
              <a:rPr dirty="0" sz="1450" spc="-10">
                <a:latin typeface="Times New Roman"/>
                <a:cs typeface="Times New Roman"/>
              </a:rPr>
              <a:t>for</a:t>
            </a:r>
            <a:r>
              <a:rPr dirty="0" sz="1450" spc="-25">
                <a:latin typeface="Times New Roman"/>
                <a:cs typeface="Times New Roman"/>
              </a:rPr>
              <a:t> </a:t>
            </a:r>
            <a:r>
              <a:rPr dirty="0" sz="1450" spc="-10">
                <a:latin typeface="Times New Roman"/>
                <a:cs typeface="Times New Roman"/>
              </a:rPr>
              <a:t>help.’</a:t>
            </a:r>
            <a:endParaRPr sz="1450">
              <a:latin typeface="Times New Roman"/>
              <a:cs typeface="Times New Roman"/>
            </a:endParaRPr>
          </a:p>
          <a:p>
            <a:pPr algn="just" marL="12700" marR="5715">
              <a:lnSpc>
                <a:spcPts val="1730"/>
              </a:lnSpc>
              <a:spcBef>
                <a:spcPts val="919"/>
              </a:spcBef>
            </a:pPr>
            <a:r>
              <a:rPr dirty="0" sz="1450" spc="-10">
                <a:latin typeface="Times New Roman"/>
                <a:cs typeface="Times New Roman"/>
              </a:rPr>
              <a:t>She looked </a:t>
            </a:r>
            <a:r>
              <a:rPr dirty="0" sz="1450" spc="-5">
                <a:latin typeface="Times New Roman"/>
                <a:cs typeface="Times New Roman"/>
              </a:rPr>
              <a:t>up </a:t>
            </a:r>
            <a:r>
              <a:rPr dirty="0" sz="1450" spc="-10">
                <a:latin typeface="Times New Roman"/>
                <a:cs typeface="Times New Roman"/>
              </a:rPr>
              <a:t>sleepily and asked me what it was, and with the very words </a:t>
            </a:r>
            <a:r>
              <a:rPr dirty="0" sz="1450" spc="-5">
                <a:latin typeface="Times New Roman"/>
                <a:cs typeface="Times New Roman"/>
              </a:rPr>
              <a:t>I  thought </a:t>
            </a:r>
            <a:r>
              <a:rPr dirty="0" sz="1450" spc="-10">
                <a:latin typeface="Times New Roman"/>
                <a:cs typeface="Times New Roman"/>
              </a:rPr>
              <a:t>she drew in her breath with </a:t>
            </a:r>
            <a:r>
              <a:rPr dirty="0" sz="1450" spc="-5">
                <a:latin typeface="Times New Roman"/>
                <a:cs typeface="Times New Roman"/>
              </a:rPr>
              <a:t>a </a:t>
            </a:r>
            <a:r>
              <a:rPr dirty="0" sz="1450" spc="-10">
                <a:latin typeface="Times New Roman"/>
                <a:cs typeface="Times New Roman"/>
              </a:rPr>
              <a:t>widening </a:t>
            </a:r>
            <a:r>
              <a:rPr dirty="0" sz="1450" spc="-5">
                <a:latin typeface="Times New Roman"/>
                <a:cs typeface="Times New Roman"/>
              </a:rPr>
              <a:t>of </a:t>
            </a:r>
            <a:r>
              <a:rPr dirty="0" sz="1450" spc="-10">
                <a:latin typeface="Times New Roman"/>
                <a:cs typeface="Times New Roman"/>
              </a:rPr>
              <a:t>the nostrils and seemed to  come suddenly and fully</a:t>
            </a:r>
            <a:r>
              <a:rPr dirty="0" sz="1450" spc="5">
                <a:latin typeface="Times New Roman"/>
                <a:cs typeface="Times New Roman"/>
              </a:rPr>
              <a:t> </a:t>
            </a:r>
            <a:r>
              <a:rPr dirty="0" sz="1450" spc="-10">
                <a:latin typeface="Times New Roman"/>
                <a:cs typeface="Times New Roman"/>
              </a:rPr>
              <a:t>alive.</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‘I have cut myself,’ </a:t>
            </a:r>
            <a:r>
              <a:rPr dirty="0" sz="1450" spc="-5">
                <a:latin typeface="Times New Roman"/>
                <a:cs typeface="Times New Roman"/>
              </a:rPr>
              <a:t>I </a:t>
            </a:r>
            <a:r>
              <a:rPr dirty="0" sz="1450" spc="-10">
                <a:latin typeface="Times New Roman"/>
                <a:cs typeface="Times New Roman"/>
              </a:rPr>
              <a:t>said, ‘and rather </a:t>
            </a:r>
            <a:r>
              <a:rPr dirty="0" sz="1450" spc="-25">
                <a:latin typeface="Times New Roman"/>
                <a:cs typeface="Times New Roman"/>
              </a:rPr>
              <a:t>badly. </a:t>
            </a:r>
            <a:r>
              <a:rPr dirty="0" sz="1450" spc="-10">
                <a:latin typeface="Times New Roman"/>
                <a:cs typeface="Times New Roman"/>
              </a:rPr>
              <a:t>See!’ And </a:t>
            </a:r>
            <a:r>
              <a:rPr dirty="0" sz="1450" spc="-5">
                <a:latin typeface="Times New Roman"/>
                <a:cs typeface="Times New Roman"/>
              </a:rPr>
              <a:t>I </a:t>
            </a:r>
            <a:r>
              <a:rPr dirty="0" sz="1450" spc="-10">
                <a:latin typeface="Times New Roman"/>
                <a:cs typeface="Times New Roman"/>
              </a:rPr>
              <a:t>held </a:t>
            </a:r>
            <a:r>
              <a:rPr dirty="0" sz="1450" spc="-5">
                <a:latin typeface="Times New Roman"/>
                <a:cs typeface="Times New Roman"/>
              </a:rPr>
              <a:t>out </a:t>
            </a:r>
            <a:r>
              <a:rPr dirty="0" sz="1450" spc="-10">
                <a:latin typeface="Times New Roman"/>
                <a:cs typeface="Times New Roman"/>
              </a:rPr>
              <a:t>my two  hands from which the blood was oozing and</a:t>
            </a:r>
            <a:r>
              <a:rPr dirty="0" sz="1450" spc="40">
                <a:latin typeface="Times New Roman"/>
                <a:cs typeface="Times New Roman"/>
              </a:rPr>
              <a:t> </a:t>
            </a:r>
            <a:r>
              <a:rPr dirty="0" sz="1450" spc="-10">
                <a:latin typeface="Times New Roman"/>
                <a:cs typeface="Times New Roman"/>
              </a:rPr>
              <a:t>dripping.</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Her great eyes opened wide, the pupils shrank into points; </a:t>
            </a:r>
            <a:r>
              <a:rPr dirty="0" sz="1450" spc="-5">
                <a:latin typeface="Times New Roman"/>
                <a:cs typeface="Times New Roman"/>
              </a:rPr>
              <a:t>a </a:t>
            </a:r>
            <a:r>
              <a:rPr dirty="0" sz="1450" spc="-10">
                <a:latin typeface="Times New Roman"/>
                <a:cs typeface="Times New Roman"/>
              </a:rPr>
              <a:t>veil seemed to fall  from her face, and leave it sharply expressive and yet inscrutable. And as </a:t>
            </a:r>
            <a:r>
              <a:rPr dirty="0" sz="1450" spc="-5">
                <a:latin typeface="Times New Roman"/>
                <a:cs typeface="Times New Roman"/>
              </a:rPr>
              <a:t>I  </a:t>
            </a:r>
            <a:r>
              <a:rPr dirty="0" sz="1450" spc="-10">
                <a:latin typeface="Times New Roman"/>
                <a:cs typeface="Times New Roman"/>
              </a:rPr>
              <a:t>still stood, marvelling </a:t>
            </a:r>
            <a:r>
              <a:rPr dirty="0" sz="1450" spc="-5">
                <a:latin typeface="Times New Roman"/>
                <a:cs typeface="Times New Roman"/>
              </a:rPr>
              <a:t>a </a:t>
            </a:r>
            <a:r>
              <a:rPr dirty="0" sz="1450" spc="-10">
                <a:latin typeface="Times New Roman"/>
                <a:cs typeface="Times New Roman"/>
              </a:rPr>
              <a:t>little at her disturbance, she came swiftly </a:t>
            </a:r>
            <a:r>
              <a:rPr dirty="0" sz="1450" spc="-5">
                <a:latin typeface="Times New Roman"/>
                <a:cs typeface="Times New Roman"/>
              </a:rPr>
              <a:t>up </a:t>
            </a:r>
            <a:r>
              <a:rPr dirty="0" sz="1450" spc="-10">
                <a:latin typeface="Times New Roman"/>
                <a:cs typeface="Times New Roman"/>
              </a:rPr>
              <a:t>to me,  and stooped and caught me </a:t>
            </a:r>
            <a:r>
              <a:rPr dirty="0" sz="1450" spc="-5">
                <a:latin typeface="Times New Roman"/>
                <a:cs typeface="Times New Roman"/>
              </a:rPr>
              <a:t>by </a:t>
            </a:r>
            <a:r>
              <a:rPr dirty="0" sz="1450" spc="-10">
                <a:latin typeface="Times New Roman"/>
                <a:cs typeface="Times New Roman"/>
              </a:rPr>
              <a:t>the hand; and the next moment my hand was at  her mouth, and she had bitten me to the bone. The pang </a:t>
            </a:r>
            <a:r>
              <a:rPr dirty="0" sz="1450" spc="-5">
                <a:latin typeface="Times New Roman"/>
                <a:cs typeface="Times New Roman"/>
              </a:rPr>
              <a:t>of </a:t>
            </a:r>
            <a:r>
              <a:rPr dirty="0" sz="1450" spc="-10">
                <a:latin typeface="Times New Roman"/>
                <a:cs typeface="Times New Roman"/>
              </a:rPr>
              <a:t>the bite, the sudden  spurting </a:t>
            </a:r>
            <a:r>
              <a:rPr dirty="0" sz="1450" spc="-5">
                <a:latin typeface="Times New Roman"/>
                <a:cs typeface="Times New Roman"/>
              </a:rPr>
              <a:t>of blood, </a:t>
            </a:r>
            <a:r>
              <a:rPr dirty="0" sz="1450" spc="-10">
                <a:latin typeface="Times New Roman"/>
                <a:cs typeface="Times New Roman"/>
              </a:rPr>
              <a:t>and the monstrous horror </a:t>
            </a:r>
            <a:r>
              <a:rPr dirty="0" sz="1450" spc="-5">
                <a:latin typeface="Times New Roman"/>
                <a:cs typeface="Times New Roman"/>
              </a:rPr>
              <a:t>of </a:t>
            </a:r>
            <a:r>
              <a:rPr dirty="0" sz="1450" spc="-10">
                <a:latin typeface="Times New Roman"/>
                <a:cs typeface="Times New Roman"/>
              </a:rPr>
              <a:t>the act, flashed through me all  in one, and </a:t>
            </a:r>
            <a:r>
              <a:rPr dirty="0" sz="1450" spc="-5">
                <a:latin typeface="Times New Roman"/>
                <a:cs typeface="Times New Roman"/>
              </a:rPr>
              <a:t>I </a:t>
            </a:r>
            <a:r>
              <a:rPr dirty="0" sz="1450" spc="-10">
                <a:latin typeface="Times New Roman"/>
                <a:cs typeface="Times New Roman"/>
              </a:rPr>
              <a:t>beat her back; and she sprang at me again and again, with bestial  cries, cries that </a:t>
            </a:r>
            <a:r>
              <a:rPr dirty="0" sz="1450" spc="-5">
                <a:latin typeface="Times New Roman"/>
                <a:cs typeface="Times New Roman"/>
              </a:rPr>
              <a:t>I </a:t>
            </a:r>
            <a:r>
              <a:rPr dirty="0" sz="1450" spc="-10">
                <a:latin typeface="Times New Roman"/>
                <a:cs typeface="Times New Roman"/>
              </a:rPr>
              <a:t>recognised, such cries as had awakened me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night of  </a:t>
            </a:r>
            <a:r>
              <a:rPr dirty="0" sz="1450" spc="-10">
                <a:latin typeface="Times New Roman"/>
                <a:cs typeface="Times New Roman"/>
              </a:rPr>
              <a:t>the high wind. Her strength was like that </a:t>
            </a:r>
            <a:r>
              <a:rPr dirty="0" sz="1450" spc="-5">
                <a:latin typeface="Times New Roman"/>
                <a:cs typeface="Times New Roman"/>
              </a:rPr>
              <a:t>of </a:t>
            </a:r>
            <a:r>
              <a:rPr dirty="0" sz="1450" spc="-10">
                <a:latin typeface="Times New Roman"/>
                <a:cs typeface="Times New Roman"/>
              </a:rPr>
              <a:t>madness; mine was rapidly  ebbing with the loss </a:t>
            </a:r>
            <a:r>
              <a:rPr dirty="0" sz="1450" spc="-5">
                <a:latin typeface="Times New Roman"/>
                <a:cs typeface="Times New Roman"/>
              </a:rPr>
              <a:t>of blood; </a:t>
            </a:r>
            <a:r>
              <a:rPr dirty="0" sz="1450" spc="-10">
                <a:latin typeface="Times New Roman"/>
                <a:cs typeface="Times New Roman"/>
              </a:rPr>
              <a:t>my mind besides was whirling with the  abhorrent strangeness </a:t>
            </a:r>
            <a:r>
              <a:rPr dirty="0" sz="1450" spc="-5">
                <a:latin typeface="Times New Roman"/>
                <a:cs typeface="Times New Roman"/>
              </a:rPr>
              <a:t>of </a:t>
            </a:r>
            <a:r>
              <a:rPr dirty="0" sz="1450" spc="-10">
                <a:latin typeface="Times New Roman"/>
                <a:cs typeface="Times New Roman"/>
              </a:rPr>
              <a:t>the onslaught, and </a:t>
            </a:r>
            <a:r>
              <a:rPr dirty="0" sz="1450" spc="-5">
                <a:latin typeface="Times New Roman"/>
                <a:cs typeface="Times New Roman"/>
              </a:rPr>
              <a:t>I </a:t>
            </a:r>
            <a:r>
              <a:rPr dirty="0" sz="1450" spc="-10">
                <a:latin typeface="Times New Roman"/>
                <a:cs typeface="Times New Roman"/>
              </a:rPr>
              <a:t>was already forced against the  wall, when Olalla ran betwixt us, and Felipe, following at </a:t>
            </a:r>
            <a:r>
              <a:rPr dirty="0" sz="1450" spc="-5">
                <a:latin typeface="Times New Roman"/>
                <a:cs typeface="Times New Roman"/>
              </a:rPr>
              <a:t>a bound, </a:t>
            </a:r>
            <a:r>
              <a:rPr dirty="0" sz="1450" spc="-10">
                <a:latin typeface="Times New Roman"/>
                <a:cs typeface="Times New Roman"/>
              </a:rPr>
              <a:t>pinned  down his mother </a:t>
            </a:r>
            <a:r>
              <a:rPr dirty="0" sz="1450" spc="-5">
                <a:latin typeface="Times New Roman"/>
                <a:cs typeface="Times New Roman"/>
              </a:rPr>
              <a:t>on </a:t>
            </a:r>
            <a:r>
              <a:rPr dirty="0" sz="1450" spc="-10">
                <a:latin typeface="Times New Roman"/>
                <a:cs typeface="Times New Roman"/>
              </a:rPr>
              <a:t>the</a:t>
            </a:r>
            <a:r>
              <a:rPr dirty="0" sz="1450" spc="5">
                <a:latin typeface="Times New Roman"/>
                <a:cs typeface="Times New Roman"/>
              </a:rPr>
              <a:t> </a:t>
            </a:r>
            <a:r>
              <a:rPr dirty="0" sz="1450" spc="-20">
                <a:latin typeface="Times New Roman"/>
                <a:cs typeface="Times New Roman"/>
              </a:rPr>
              <a:t>floor.</a:t>
            </a:r>
            <a:endParaRPr sz="1450">
              <a:latin typeface="Times New Roman"/>
              <a:cs typeface="Times New Roman"/>
            </a:endParaRPr>
          </a:p>
          <a:p>
            <a:pPr algn="just" marL="12700" marR="5080">
              <a:lnSpc>
                <a:spcPts val="1730"/>
              </a:lnSpc>
              <a:spcBef>
                <a:spcPts val="844"/>
              </a:spcBef>
            </a:pPr>
            <a:r>
              <a:rPr dirty="0" sz="1450" spc="-10">
                <a:latin typeface="Times New Roman"/>
                <a:cs typeface="Times New Roman"/>
              </a:rPr>
              <a:t>A trance-like weakness fell </a:t>
            </a:r>
            <a:r>
              <a:rPr dirty="0" sz="1450" spc="-5">
                <a:latin typeface="Times New Roman"/>
                <a:cs typeface="Times New Roman"/>
              </a:rPr>
              <a:t>upon </a:t>
            </a:r>
            <a:r>
              <a:rPr dirty="0" sz="1450" spc="-10">
                <a:latin typeface="Times New Roman"/>
                <a:cs typeface="Times New Roman"/>
              </a:rPr>
              <a:t>me; </a:t>
            </a:r>
            <a:r>
              <a:rPr dirty="0" sz="1450" spc="-5">
                <a:latin typeface="Times New Roman"/>
                <a:cs typeface="Times New Roman"/>
              </a:rPr>
              <a:t>I </a:t>
            </a:r>
            <a:r>
              <a:rPr dirty="0" sz="1450" spc="-35">
                <a:latin typeface="Times New Roman"/>
                <a:cs typeface="Times New Roman"/>
              </a:rPr>
              <a:t>saw, </a:t>
            </a:r>
            <a:r>
              <a:rPr dirty="0" sz="1450" spc="-10">
                <a:latin typeface="Times New Roman"/>
                <a:cs typeface="Times New Roman"/>
              </a:rPr>
              <a:t>heard, and felt, </a:t>
            </a:r>
            <a:r>
              <a:rPr dirty="0" sz="1450" spc="-5">
                <a:latin typeface="Times New Roman"/>
                <a:cs typeface="Times New Roman"/>
              </a:rPr>
              <a:t>but I </a:t>
            </a:r>
            <a:r>
              <a:rPr dirty="0" sz="1450" spc="-10">
                <a:latin typeface="Times New Roman"/>
                <a:cs typeface="Times New Roman"/>
              </a:rPr>
              <a:t>was  incapable </a:t>
            </a:r>
            <a:r>
              <a:rPr dirty="0" sz="1450" spc="-5">
                <a:latin typeface="Times New Roman"/>
                <a:cs typeface="Times New Roman"/>
              </a:rPr>
              <a:t>of </a:t>
            </a:r>
            <a:r>
              <a:rPr dirty="0" sz="1450" spc="-10">
                <a:latin typeface="Times New Roman"/>
                <a:cs typeface="Times New Roman"/>
              </a:rPr>
              <a:t>movement. </a:t>
            </a:r>
            <a:r>
              <a:rPr dirty="0" sz="1450" spc="-5">
                <a:latin typeface="Times New Roman"/>
                <a:cs typeface="Times New Roman"/>
              </a:rPr>
              <a:t>I </a:t>
            </a:r>
            <a:r>
              <a:rPr dirty="0" sz="1450" spc="-10">
                <a:latin typeface="Times New Roman"/>
                <a:cs typeface="Times New Roman"/>
              </a:rPr>
              <a:t>heard the struggle roll to and fro </a:t>
            </a:r>
            <a:r>
              <a:rPr dirty="0" sz="1450" spc="-5">
                <a:latin typeface="Times New Roman"/>
                <a:cs typeface="Times New Roman"/>
              </a:rPr>
              <a:t>upon </a:t>
            </a:r>
            <a:r>
              <a:rPr dirty="0" sz="1450" spc="-10">
                <a:latin typeface="Times New Roman"/>
                <a:cs typeface="Times New Roman"/>
              </a:rPr>
              <a:t>the </a:t>
            </a:r>
            <a:r>
              <a:rPr dirty="0" sz="1450" spc="-15">
                <a:latin typeface="Times New Roman"/>
                <a:cs typeface="Times New Roman"/>
              </a:rPr>
              <a:t>floor, </a:t>
            </a:r>
            <a:r>
              <a:rPr dirty="0" sz="1450" spc="-10">
                <a:latin typeface="Times New Roman"/>
                <a:cs typeface="Times New Roman"/>
              </a:rPr>
              <a:t>the  yells </a:t>
            </a:r>
            <a:r>
              <a:rPr dirty="0" sz="1450" spc="-5">
                <a:latin typeface="Times New Roman"/>
                <a:cs typeface="Times New Roman"/>
              </a:rPr>
              <a:t>of </a:t>
            </a:r>
            <a:r>
              <a:rPr dirty="0" sz="1450" spc="-10">
                <a:latin typeface="Times New Roman"/>
                <a:cs typeface="Times New Roman"/>
              </a:rPr>
              <a:t>that catamount ringing </a:t>
            </a:r>
            <a:r>
              <a:rPr dirty="0" sz="1450" spc="-5">
                <a:latin typeface="Times New Roman"/>
                <a:cs typeface="Times New Roman"/>
              </a:rPr>
              <a:t>up </a:t>
            </a:r>
            <a:r>
              <a:rPr dirty="0" sz="1450" spc="-10">
                <a:latin typeface="Times New Roman"/>
                <a:cs typeface="Times New Roman"/>
              </a:rPr>
              <a:t>to Heaven as she strove to reach me. </a:t>
            </a:r>
            <a:r>
              <a:rPr dirty="0" sz="1450" spc="-5">
                <a:latin typeface="Times New Roman"/>
                <a:cs typeface="Times New Roman"/>
              </a:rPr>
              <a:t>I </a:t>
            </a:r>
            <a:r>
              <a:rPr dirty="0" sz="1450" spc="-10">
                <a:latin typeface="Times New Roman"/>
                <a:cs typeface="Times New Roman"/>
              </a:rPr>
              <a:t>felt  Olalla clasp me in her arms, her hair falling </a:t>
            </a:r>
            <a:r>
              <a:rPr dirty="0" sz="1450" spc="-5">
                <a:latin typeface="Times New Roman"/>
                <a:cs typeface="Times New Roman"/>
              </a:rPr>
              <a:t>on </a:t>
            </a:r>
            <a:r>
              <a:rPr dirty="0" sz="1450" spc="-10">
                <a:latin typeface="Times New Roman"/>
                <a:cs typeface="Times New Roman"/>
              </a:rPr>
              <a:t>my face, and, with the strength  </a:t>
            </a:r>
            <a:r>
              <a:rPr dirty="0" sz="1450" spc="-5">
                <a:latin typeface="Times New Roman"/>
                <a:cs typeface="Times New Roman"/>
              </a:rPr>
              <a:t>of a </a:t>
            </a:r>
            <a:r>
              <a:rPr dirty="0" sz="1450" spc="-10">
                <a:latin typeface="Times New Roman"/>
                <a:cs typeface="Times New Roman"/>
              </a:rPr>
              <a:t>man, raise and half drag, half carry me upstairs into my own room, where  she cast me down </a:t>
            </a:r>
            <a:r>
              <a:rPr dirty="0" sz="1450" spc="-5">
                <a:latin typeface="Times New Roman"/>
                <a:cs typeface="Times New Roman"/>
              </a:rPr>
              <a:t>upon </a:t>
            </a:r>
            <a:r>
              <a:rPr dirty="0" sz="1450" spc="-10">
                <a:latin typeface="Times New Roman"/>
                <a:cs typeface="Times New Roman"/>
              </a:rPr>
              <a:t>the bed. Then </a:t>
            </a:r>
            <a:r>
              <a:rPr dirty="0" sz="1450" spc="-5">
                <a:latin typeface="Times New Roman"/>
                <a:cs typeface="Times New Roman"/>
              </a:rPr>
              <a:t>I </a:t>
            </a:r>
            <a:r>
              <a:rPr dirty="0" sz="1450" spc="-10">
                <a:latin typeface="Times New Roman"/>
                <a:cs typeface="Times New Roman"/>
              </a:rPr>
              <a:t>saw her hasten to the </a:t>
            </a:r>
            <a:r>
              <a:rPr dirty="0" sz="1450" spc="-5">
                <a:latin typeface="Times New Roman"/>
                <a:cs typeface="Times New Roman"/>
              </a:rPr>
              <a:t>door </a:t>
            </a:r>
            <a:r>
              <a:rPr dirty="0" sz="1450" spc="-10">
                <a:latin typeface="Times New Roman"/>
                <a:cs typeface="Times New Roman"/>
              </a:rPr>
              <a:t>and lock it,  and stand an instant listening to the savage cries that shook the residencia.  And then, swift and light as </a:t>
            </a:r>
            <a:r>
              <a:rPr dirty="0" sz="1450" spc="-5">
                <a:latin typeface="Times New Roman"/>
                <a:cs typeface="Times New Roman"/>
              </a:rPr>
              <a:t>a </a:t>
            </a:r>
            <a:r>
              <a:rPr dirty="0" sz="1450" spc="-10">
                <a:latin typeface="Times New Roman"/>
                <a:cs typeface="Times New Roman"/>
              </a:rPr>
              <a:t>thought, she was again beside me, binding </a:t>
            </a:r>
            <a:r>
              <a:rPr dirty="0" sz="1450" spc="-5">
                <a:latin typeface="Times New Roman"/>
                <a:cs typeface="Times New Roman"/>
              </a:rPr>
              <a:t>up  </a:t>
            </a:r>
            <a:r>
              <a:rPr dirty="0" sz="1450" spc="-10">
                <a:latin typeface="Times New Roman"/>
                <a:cs typeface="Times New Roman"/>
              </a:rPr>
              <a:t>my hand, laying it in her bosom, moaning and mourning over it with dove-like  sounds. They were </a:t>
            </a:r>
            <a:r>
              <a:rPr dirty="0" sz="1450" spc="-5">
                <a:latin typeface="Times New Roman"/>
                <a:cs typeface="Times New Roman"/>
              </a:rPr>
              <a:t>not </a:t>
            </a:r>
            <a:r>
              <a:rPr dirty="0" sz="1450" spc="-10">
                <a:latin typeface="Times New Roman"/>
                <a:cs typeface="Times New Roman"/>
              </a:rPr>
              <a:t>words that came to </a:t>
            </a:r>
            <a:r>
              <a:rPr dirty="0" sz="1450" spc="-20">
                <a:latin typeface="Times New Roman"/>
                <a:cs typeface="Times New Roman"/>
              </a:rPr>
              <a:t>her, </a:t>
            </a:r>
            <a:r>
              <a:rPr dirty="0" sz="1450" spc="-10">
                <a:latin typeface="Times New Roman"/>
                <a:cs typeface="Times New Roman"/>
              </a:rPr>
              <a:t>they were sounds more  beautiful than speech, infinitely touching, infinitely tender; and yet as </a:t>
            </a:r>
            <a:r>
              <a:rPr dirty="0" sz="1450" spc="-5">
                <a:latin typeface="Times New Roman"/>
                <a:cs typeface="Times New Roman"/>
              </a:rPr>
              <a:t>I </a:t>
            </a:r>
            <a:r>
              <a:rPr dirty="0" sz="1450" spc="-10">
                <a:latin typeface="Times New Roman"/>
                <a:cs typeface="Times New Roman"/>
              </a:rPr>
              <a:t>lay  there, </a:t>
            </a:r>
            <a:r>
              <a:rPr dirty="0" sz="1450" spc="-5">
                <a:latin typeface="Times New Roman"/>
                <a:cs typeface="Times New Roman"/>
              </a:rPr>
              <a:t>a thought </a:t>
            </a:r>
            <a:r>
              <a:rPr dirty="0" sz="1450" spc="-10">
                <a:latin typeface="Times New Roman"/>
                <a:cs typeface="Times New Roman"/>
              </a:rPr>
              <a:t>stung to my heart, </a:t>
            </a:r>
            <a:r>
              <a:rPr dirty="0" sz="1450" spc="-5">
                <a:latin typeface="Times New Roman"/>
                <a:cs typeface="Times New Roman"/>
              </a:rPr>
              <a:t>a thought </a:t>
            </a:r>
            <a:r>
              <a:rPr dirty="0" sz="1450" spc="-10">
                <a:latin typeface="Times New Roman"/>
                <a:cs typeface="Times New Roman"/>
              </a:rPr>
              <a:t>wounded me like </a:t>
            </a:r>
            <a:r>
              <a:rPr dirty="0" sz="1450" spc="-5">
                <a:latin typeface="Times New Roman"/>
                <a:cs typeface="Times New Roman"/>
              </a:rPr>
              <a:t>a </a:t>
            </a:r>
            <a:r>
              <a:rPr dirty="0" sz="1450" spc="-10">
                <a:latin typeface="Times New Roman"/>
                <a:cs typeface="Times New Roman"/>
              </a:rPr>
              <a:t>sword, </a:t>
            </a:r>
            <a:r>
              <a:rPr dirty="0" sz="1450" spc="-5">
                <a:latin typeface="Times New Roman"/>
                <a:cs typeface="Times New Roman"/>
              </a:rPr>
              <a:t>a  </a:t>
            </a:r>
            <a:r>
              <a:rPr dirty="0" sz="1450" spc="-10">
                <a:latin typeface="Times New Roman"/>
                <a:cs typeface="Times New Roman"/>
              </a:rPr>
              <a:t>thought, like </a:t>
            </a:r>
            <a:r>
              <a:rPr dirty="0" sz="1450" spc="-5">
                <a:latin typeface="Times New Roman"/>
                <a:cs typeface="Times New Roman"/>
              </a:rPr>
              <a:t>a </a:t>
            </a:r>
            <a:r>
              <a:rPr dirty="0" sz="1450" spc="-10">
                <a:latin typeface="Times New Roman"/>
                <a:cs typeface="Times New Roman"/>
              </a:rPr>
              <a:t>worm in </a:t>
            </a:r>
            <a:r>
              <a:rPr dirty="0" sz="1450" spc="-5">
                <a:latin typeface="Times New Roman"/>
                <a:cs typeface="Times New Roman"/>
              </a:rPr>
              <a:t>a </a:t>
            </a:r>
            <a:r>
              <a:rPr dirty="0" sz="1450" spc="-20">
                <a:latin typeface="Times New Roman"/>
                <a:cs typeface="Times New Roman"/>
              </a:rPr>
              <a:t>flower, </a:t>
            </a:r>
            <a:r>
              <a:rPr dirty="0" sz="1450" spc="-10">
                <a:latin typeface="Times New Roman"/>
                <a:cs typeface="Times New Roman"/>
              </a:rPr>
              <a:t>profaned the holiness </a:t>
            </a:r>
            <a:r>
              <a:rPr dirty="0" sz="1450" spc="-5">
                <a:latin typeface="Times New Roman"/>
                <a:cs typeface="Times New Roman"/>
              </a:rPr>
              <a:t>of </a:t>
            </a:r>
            <a:r>
              <a:rPr dirty="0" sz="1450" spc="-10">
                <a:latin typeface="Times New Roman"/>
                <a:cs typeface="Times New Roman"/>
              </a:rPr>
              <a:t>my</a:t>
            </a:r>
            <a:r>
              <a:rPr dirty="0" sz="1450" spc="130">
                <a:latin typeface="Times New Roman"/>
                <a:cs typeface="Times New Roman"/>
              </a:rPr>
              <a:t> </a:t>
            </a:r>
            <a:r>
              <a:rPr dirty="0" sz="1450" spc="-10">
                <a:latin typeface="Times New Roman"/>
                <a:cs typeface="Times New Roman"/>
              </a:rPr>
              <a:t>love. </a:t>
            </a:r>
            <a:r>
              <a:rPr dirty="0" sz="1450" spc="-45">
                <a:latin typeface="Times New Roman"/>
                <a:cs typeface="Times New Roman"/>
              </a:rPr>
              <a:t>Yes, </a:t>
            </a:r>
            <a:r>
              <a:rPr dirty="0" sz="1450" spc="-10">
                <a:latin typeface="Times New Roman"/>
                <a:cs typeface="Times New Roman"/>
              </a:rPr>
              <a:t>they</a:t>
            </a:r>
            <a:endParaRPr sz="1450">
              <a:latin typeface="Times New Roman"/>
              <a:cs typeface="Times New Roman"/>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were beautiful sounds, and they were inspired </a:t>
            </a:r>
            <a:r>
              <a:rPr dirty="0" sz="1450" spc="-5">
                <a:latin typeface="Times New Roman"/>
                <a:cs typeface="Times New Roman"/>
              </a:rPr>
              <a:t>by </a:t>
            </a:r>
            <a:r>
              <a:rPr dirty="0" sz="1450" spc="-10">
                <a:latin typeface="Times New Roman"/>
                <a:cs typeface="Times New Roman"/>
              </a:rPr>
              <a:t>human tenderness; </a:t>
            </a:r>
            <a:r>
              <a:rPr dirty="0" sz="1450" spc="-5">
                <a:latin typeface="Times New Roman"/>
                <a:cs typeface="Times New Roman"/>
              </a:rPr>
              <a:t>but </a:t>
            </a:r>
            <a:r>
              <a:rPr dirty="0" sz="1450" spc="-10">
                <a:latin typeface="Times New Roman"/>
                <a:cs typeface="Times New Roman"/>
              </a:rPr>
              <a:t>was  their beauty</a:t>
            </a:r>
            <a:r>
              <a:rPr dirty="0" sz="1450" spc="-5">
                <a:latin typeface="Times New Roman"/>
                <a:cs typeface="Times New Roman"/>
              </a:rPr>
              <a:t> </a:t>
            </a:r>
            <a:r>
              <a:rPr dirty="0" sz="1450" spc="-10">
                <a:latin typeface="Times New Roman"/>
                <a:cs typeface="Times New Roman"/>
              </a:rPr>
              <a:t>human?</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All day </a:t>
            </a:r>
            <a:r>
              <a:rPr dirty="0" sz="1450" spc="-5">
                <a:latin typeface="Times New Roman"/>
                <a:cs typeface="Times New Roman"/>
              </a:rPr>
              <a:t>I </a:t>
            </a:r>
            <a:r>
              <a:rPr dirty="0" sz="1450" spc="-10">
                <a:latin typeface="Times New Roman"/>
                <a:cs typeface="Times New Roman"/>
              </a:rPr>
              <a:t>lay there. For </a:t>
            </a:r>
            <a:r>
              <a:rPr dirty="0" sz="1450" spc="-5">
                <a:latin typeface="Times New Roman"/>
                <a:cs typeface="Times New Roman"/>
              </a:rPr>
              <a:t>a </a:t>
            </a:r>
            <a:r>
              <a:rPr dirty="0" sz="1450" spc="-10">
                <a:latin typeface="Times New Roman"/>
                <a:cs typeface="Times New Roman"/>
              </a:rPr>
              <a:t>long time the cries </a:t>
            </a:r>
            <a:r>
              <a:rPr dirty="0" sz="1450" spc="-5">
                <a:latin typeface="Times New Roman"/>
                <a:cs typeface="Times New Roman"/>
              </a:rPr>
              <a:t>of </a:t>
            </a:r>
            <a:r>
              <a:rPr dirty="0" sz="1450" spc="-10">
                <a:latin typeface="Times New Roman"/>
                <a:cs typeface="Times New Roman"/>
              </a:rPr>
              <a:t>that nameless female thing, as  she struggled with her half-witted whelp, resounded through the house, and  pierced me with despairing sorrow and disgust. They were the death-cry </a:t>
            </a:r>
            <a:r>
              <a:rPr dirty="0" sz="1450" spc="-5">
                <a:latin typeface="Times New Roman"/>
                <a:cs typeface="Times New Roman"/>
              </a:rPr>
              <a:t>of  </a:t>
            </a:r>
            <a:r>
              <a:rPr dirty="0" sz="1450" spc="-10">
                <a:latin typeface="Times New Roman"/>
                <a:cs typeface="Times New Roman"/>
              </a:rPr>
              <a:t>my love; my love was murdered; was </a:t>
            </a:r>
            <a:r>
              <a:rPr dirty="0" sz="1450" spc="-5">
                <a:latin typeface="Times New Roman"/>
                <a:cs typeface="Times New Roman"/>
              </a:rPr>
              <a:t>not </a:t>
            </a:r>
            <a:r>
              <a:rPr dirty="0" sz="1450" spc="-10">
                <a:latin typeface="Times New Roman"/>
                <a:cs typeface="Times New Roman"/>
              </a:rPr>
              <a:t>only dead, </a:t>
            </a:r>
            <a:r>
              <a:rPr dirty="0" sz="1450" spc="-5">
                <a:latin typeface="Times New Roman"/>
                <a:cs typeface="Times New Roman"/>
              </a:rPr>
              <a:t>but </a:t>
            </a:r>
            <a:r>
              <a:rPr dirty="0" sz="1450" spc="-10">
                <a:latin typeface="Times New Roman"/>
                <a:cs typeface="Times New Roman"/>
              </a:rPr>
              <a:t>an </a:t>
            </a:r>
            <a:r>
              <a:rPr dirty="0" sz="1450" spc="-15">
                <a:latin typeface="Times New Roman"/>
                <a:cs typeface="Times New Roman"/>
              </a:rPr>
              <a:t>offence </a:t>
            </a:r>
            <a:r>
              <a:rPr dirty="0" sz="1450" spc="-10">
                <a:latin typeface="Times New Roman"/>
                <a:cs typeface="Times New Roman"/>
              </a:rPr>
              <a:t>to me; and  yet, think as </a:t>
            </a:r>
            <a:r>
              <a:rPr dirty="0" sz="1450" spc="-5">
                <a:latin typeface="Times New Roman"/>
                <a:cs typeface="Times New Roman"/>
              </a:rPr>
              <a:t>I </a:t>
            </a:r>
            <a:r>
              <a:rPr dirty="0" sz="1450" spc="-10">
                <a:latin typeface="Times New Roman"/>
                <a:cs typeface="Times New Roman"/>
              </a:rPr>
              <a:t>pleased, feel as </a:t>
            </a:r>
            <a:r>
              <a:rPr dirty="0" sz="1450" spc="-5">
                <a:latin typeface="Times New Roman"/>
                <a:cs typeface="Times New Roman"/>
              </a:rPr>
              <a:t>I </a:t>
            </a:r>
            <a:r>
              <a:rPr dirty="0" sz="1450" spc="-10">
                <a:latin typeface="Times New Roman"/>
                <a:cs typeface="Times New Roman"/>
              </a:rPr>
              <a:t>must, it still swelled within me like </a:t>
            </a:r>
            <a:r>
              <a:rPr dirty="0" sz="1450" spc="-5">
                <a:latin typeface="Times New Roman"/>
                <a:cs typeface="Times New Roman"/>
              </a:rPr>
              <a:t>a </a:t>
            </a:r>
            <a:r>
              <a:rPr dirty="0" sz="1450" spc="-10">
                <a:latin typeface="Times New Roman"/>
                <a:cs typeface="Times New Roman"/>
              </a:rPr>
              <a:t>storm </a:t>
            </a:r>
            <a:r>
              <a:rPr dirty="0" sz="1450" spc="-5">
                <a:latin typeface="Times New Roman"/>
                <a:cs typeface="Times New Roman"/>
              </a:rPr>
              <a:t>of  </a:t>
            </a:r>
            <a:r>
              <a:rPr dirty="0" sz="1450" spc="-10">
                <a:latin typeface="Times New Roman"/>
                <a:cs typeface="Times New Roman"/>
              </a:rPr>
              <a:t>sweetness, and my heart melted at her </a:t>
            </a:r>
            <a:r>
              <a:rPr dirty="0" sz="1450" spc="-5">
                <a:latin typeface="Times New Roman"/>
                <a:cs typeface="Times New Roman"/>
              </a:rPr>
              <a:t>looks </a:t>
            </a:r>
            <a:r>
              <a:rPr dirty="0" sz="1450" spc="-10">
                <a:latin typeface="Times New Roman"/>
                <a:cs typeface="Times New Roman"/>
              </a:rPr>
              <a:t>and touch. This horror that had  sprung </a:t>
            </a:r>
            <a:r>
              <a:rPr dirty="0" sz="1450" spc="-5">
                <a:latin typeface="Times New Roman"/>
                <a:cs typeface="Times New Roman"/>
              </a:rPr>
              <a:t>out, </a:t>
            </a:r>
            <a:r>
              <a:rPr dirty="0" sz="1450" spc="-10">
                <a:latin typeface="Times New Roman"/>
                <a:cs typeface="Times New Roman"/>
              </a:rPr>
              <a:t>this </a:t>
            </a:r>
            <a:r>
              <a:rPr dirty="0" sz="1450" spc="-5">
                <a:latin typeface="Times New Roman"/>
                <a:cs typeface="Times New Roman"/>
              </a:rPr>
              <a:t>doubt upon </a:t>
            </a:r>
            <a:r>
              <a:rPr dirty="0" sz="1450" spc="-10">
                <a:latin typeface="Times New Roman"/>
                <a:cs typeface="Times New Roman"/>
              </a:rPr>
              <a:t>Olalla, this savage and bestial strain that ran </a:t>
            </a:r>
            <a:r>
              <a:rPr dirty="0" sz="1450" spc="-5">
                <a:latin typeface="Times New Roman"/>
                <a:cs typeface="Times New Roman"/>
              </a:rPr>
              <a:t>not  </a:t>
            </a:r>
            <a:r>
              <a:rPr dirty="0" sz="1450" spc="-10">
                <a:latin typeface="Times New Roman"/>
                <a:cs typeface="Times New Roman"/>
              </a:rPr>
              <a:t>only through the whole behaviour </a:t>
            </a:r>
            <a:r>
              <a:rPr dirty="0" sz="1450" spc="-5">
                <a:latin typeface="Times New Roman"/>
                <a:cs typeface="Times New Roman"/>
              </a:rPr>
              <a:t>of </a:t>
            </a:r>
            <a:r>
              <a:rPr dirty="0" sz="1450" spc="-10">
                <a:latin typeface="Times New Roman"/>
                <a:cs typeface="Times New Roman"/>
              </a:rPr>
              <a:t>her </a:t>
            </a:r>
            <a:r>
              <a:rPr dirty="0" sz="1450" spc="-25">
                <a:latin typeface="Times New Roman"/>
                <a:cs typeface="Times New Roman"/>
              </a:rPr>
              <a:t>family, </a:t>
            </a:r>
            <a:r>
              <a:rPr dirty="0" sz="1450" spc="-5">
                <a:latin typeface="Times New Roman"/>
                <a:cs typeface="Times New Roman"/>
              </a:rPr>
              <a:t>but </a:t>
            </a:r>
            <a:r>
              <a:rPr dirty="0" sz="1450" spc="-10">
                <a:latin typeface="Times New Roman"/>
                <a:cs typeface="Times New Roman"/>
              </a:rPr>
              <a:t>found </a:t>
            </a:r>
            <a:r>
              <a:rPr dirty="0" sz="1450" spc="-5">
                <a:latin typeface="Times New Roman"/>
                <a:cs typeface="Times New Roman"/>
              </a:rPr>
              <a:t>a </a:t>
            </a:r>
            <a:r>
              <a:rPr dirty="0" sz="1450" spc="-10">
                <a:latin typeface="Times New Roman"/>
                <a:cs typeface="Times New Roman"/>
              </a:rPr>
              <a:t>place in the very  foundations and story </a:t>
            </a:r>
            <a:r>
              <a:rPr dirty="0" sz="1450" spc="-5">
                <a:latin typeface="Times New Roman"/>
                <a:cs typeface="Times New Roman"/>
              </a:rPr>
              <a:t>of our </a:t>
            </a:r>
            <a:r>
              <a:rPr dirty="0" sz="1450" spc="-10">
                <a:latin typeface="Times New Roman"/>
                <a:cs typeface="Times New Roman"/>
              </a:rPr>
              <a:t>love—though it appalled, though it shocked and  sickened me, was yet </a:t>
            </a:r>
            <a:r>
              <a:rPr dirty="0" sz="1450" spc="-5">
                <a:latin typeface="Times New Roman"/>
                <a:cs typeface="Times New Roman"/>
              </a:rPr>
              <a:t>not of </a:t>
            </a:r>
            <a:r>
              <a:rPr dirty="0" sz="1450" spc="-10">
                <a:latin typeface="Times New Roman"/>
                <a:cs typeface="Times New Roman"/>
              </a:rPr>
              <a:t>power to break the </a:t>
            </a:r>
            <a:r>
              <a:rPr dirty="0" sz="1450" spc="-5">
                <a:latin typeface="Times New Roman"/>
                <a:cs typeface="Times New Roman"/>
              </a:rPr>
              <a:t>knot of </a:t>
            </a:r>
            <a:r>
              <a:rPr dirty="0" sz="1450" spc="-10">
                <a:latin typeface="Times New Roman"/>
                <a:cs typeface="Times New Roman"/>
              </a:rPr>
              <a:t>my</a:t>
            </a:r>
            <a:r>
              <a:rPr dirty="0" sz="1450" spc="60">
                <a:latin typeface="Times New Roman"/>
                <a:cs typeface="Times New Roman"/>
              </a:rPr>
              <a:t> </a:t>
            </a:r>
            <a:r>
              <a:rPr dirty="0" sz="1450" spc="-10">
                <a:latin typeface="Times New Roman"/>
                <a:cs typeface="Times New Roman"/>
              </a:rPr>
              <a:t>infatuation.</a:t>
            </a:r>
            <a:endParaRPr sz="1450">
              <a:latin typeface="Times New Roman"/>
              <a:cs typeface="Times New Roman"/>
            </a:endParaRPr>
          </a:p>
          <a:p>
            <a:pPr algn="just" marL="12700" marR="5715">
              <a:lnSpc>
                <a:spcPts val="1730"/>
              </a:lnSpc>
              <a:spcBef>
                <a:spcPts val="850"/>
              </a:spcBef>
            </a:pPr>
            <a:r>
              <a:rPr dirty="0" sz="1450" spc="-10">
                <a:latin typeface="Times New Roman"/>
                <a:cs typeface="Times New Roman"/>
              </a:rPr>
              <a:t>When the cries had ceased, there came </a:t>
            </a:r>
            <a:r>
              <a:rPr dirty="0" sz="1450" spc="-5">
                <a:latin typeface="Times New Roman"/>
                <a:cs typeface="Times New Roman"/>
              </a:rPr>
              <a:t>a </a:t>
            </a:r>
            <a:r>
              <a:rPr dirty="0" sz="1450" spc="-10">
                <a:latin typeface="Times New Roman"/>
                <a:cs typeface="Times New Roman"/>
              </a:rPr>
              <a:t>scraping at the </a:t>
            </a:r>
            <a:r>
              <a:rPr dirty="0" sz="1450" spc="-20">
                <a:latin typeface="Times New Roman"/>
                <a:cs typeface="Times New Roman"/>
              </a:rPr>
              <a:t>door, </a:t>
            </a:r>
            <a:r>
              <a:rPr dirty="0" sz="1450" spc="-5">
                <a:latin typeface="Times New Roman"/>
                <a:cs typeface="Times New Roman"/>
              </a:rPr>
              <a:t>by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knew  Felipe was without; and Olalla went and spoke to him—I know </a:t>
            </a:r>
            <a:r>
              <a:rPr dirty="0" sz="1450" spc="-5">
                <a:latin typeface="Times New Roman"/>
                <a:cs typeface="Times New Roman"/>
              </a:rPr>
              <a:t>not </a:t>
            </a:r>
            <a:r>
              <a:rPr dirty="0" sz="1450" spc="-10">
                <a:latin typeface="Times New Roman"/>
                <a:cs typeface="Times New Roman"/>
              </a:rPr>
              <a:t>what.  </a:t>
            </a:r>
            <a:r>
              <a:rPr dirty="0" sz="1450" spc="-25">
                <a:latin typeface="Times New Roman"/>
                <a:cs typeface="Times New Roman"/>
              </a:rPr>
              <a:t>With </a:t>
            </a:r>
            <a:r>
              <a:rPr dirty="0" sz="1450" spc="-10">
                <a:latin typeface="Times New Roman"/>
                <a:cs typeface="Times New Roman"/>
              </a:rPr>
              <a:t>that exception, she stayed close beside me, now kneeling </a:t>
            </a:r>
            <a:r>
              <a:rPr dirty="0" sz="1450" spc="-5">
                <a:latin typeface="Times New Roman"/>
                <a:cs typeface="Times New Roman"/>
              </a:rPr>
              <a:t>by </a:t>
            </a:r>
            <a:r>
              <a:rPr dirty="0" sz="1450" spc="-10">
                <a:latin typeface="Times New Roman"/>
                <a:cs typeface="Times New Roman"/>
              </a:rPr>
              <a:t>my bed and  fervently praying, now sitting with her eyes </a:t>
            </a:r>
            <a:r>
              <a:rPr dirty="0" sz="1450" spc="-5">
                <a:latin typeface="Times New Roman"/>
                <a:cs typeface="Times New Roman"/>
              </a:rPr>
              <a:t>upon </a:t>
            </a:r>
            <a:r>
              <a:rPr dirty="0" sz="1450" spc="-10">
                <a:latin typeface="Times New Roman"/>
                <a:cs typeface="Times New Roman"/>
              </a:rPr>
              <a:t>mine. So then, for these six  hours </a:t>
            </a:r>
            <a:r>
              <a:rPr dirty="0" sz="1450" spc="-5">
                <a:latin typeface="Times New Roman"/>
                <a:cs typeface="Times New Roman"/>
              </a:rPr>
              <a:t>I </a:t>
            </a:r>
            <a:r>
              <a:rPr dirty="0" sz="1450" spc="-10">
                <a:latin typeface="Times New Roman"/>
                <a:cs typeface="Times New Roman"/>
              </a:rPr>
              <a:t>drank in her </a:t>
            </a:r>
            <a:r>
              <a:rPr dirty="0" sz="1450" spc="-20">
                <a:latin typeface="Times New Roman"/>
                <a:cs typeface="Times New Roman"/>
              </a:rPr>
              <a:t>beauty, </a:t>
            </a:r>
            <a:r>
              <a:rPr dirty="0" sz="1450" spc="-10">
                <a:latin typeface="Times New Roman"/>
                <a:cs typeface="Times New Roman"/>
              </a:rPr>
              <a:t>and silently perused the story in her face. </a:t>
            </a:r>
            <a:r>
              <a:rPr dirty="0" sz="1450" spc="-5">
                <a:latin typeface="Times New Roman"/>
                <a:cs typeface="Times New Roman"/>
              </a:rPr>
              <a:t>I </a:t>
            </a:r>
            <a:r>
              <a:rPr dirty="0" sz="1450" spc="-10">
                <a:latin typeface="Times New Roman"/>
                <a:cs typeface="Times New Roman"/>
              </a:rPr>
              <a:t>saw  the golden coin hover </a:t>
            </a:r>
            <a:r>
              <a:rPr dirty="0" sz="1450" spc="-5">
                <a:latin typeface="Times New Roman"/>
                <a:cs typeface="Times New Roman"/>
              </a:rPr>
              <a:t>on </a:t>
            </a:r>
            <a:r>
              <a:rPr dirty="0" sz="1450" spc="-10">
                <a:latin typeface="Times New Roman"/>
                <a:cs typeface="Times New Roman"/>
              </a:rPr>
              <a:t>her breaths; </a:t>
            </a:r>
            <a:r>
              <a:rPr dirty="0" sz="1450" spc="-5">
                <a:latin typeface="Times New Roman"/>
                <a:cs typeface="Times New Roman"/>
              </a:rPr>
              <a:t>I </a:t>
            </a:r>
            <a:r>
              <a:rPr dirty="0" sz="1450" spc="-10">
                <a:latin typeface="Times New Roman"/>
                <a:cs typeface="Times New Roman"/>
              </a:rPr>
              <a:t>saw her eyes darken and </a:t>
            </a:r>
            <a:r>
              <a:rPr dirty="0" sz="1450" spc="-15">
                <a:latin typeface="Times New Roman"/>
                <a:cs typeface="Times New Roman"/>
              </a:rPr>
              <a:t>brighter, </a:t>
            </a:r>
            <a:r>
              <a:rPr dirty="0" sz="1450" spc="-10">
                <a:latin typeface="Times New Roman"/>
                <a:cs typeface="Times New Roman"/>
              </a:rPr>
              <a:t>and  still speak </a:t>
            </a:r>
            <a:r>
              <a:rPr dirty="0" sz="1450" spc="-5">
                <a:latin typeface="Times New Roman"/>
                <a:cs typeface="Times New Roman"/>
              </a:rPr>
              <a:t>no </a:t>
            </a:r>
            <a:r>
              <a:rPr dirty="0" sz="1450" spc="-10">
                <a:latin typeface="Times New Roman"/>
                <a:cs typeface="Times New Roman"/>
              </a:rPr>
              <a:t>language </a:t>
            </a:r>
            <a:r>
              <a:rPr dirty="0" sz="1450" spc="-5">
                <a:latin typeface="Times New Roman"/>
                <a:cs typeface="Times New Roman"/>
              </a:rPr>
              <a:t>but </a:t>
            </a:r>
            <a:r>
              <a:rPr dirty="0" sz="1450" spc="-10">
                <a:latin typeface="Times New Roman"/>
                <a:cs typeface="Times New Roman"/>
              </a:rPr>
              <a:t>that </a:t>
            </a:r>
            <a:r>
              <a:rPr dirty="0" sz="1450" spc="-5">
                <a:latin typeface="Times New Roman"/>
                <a:cs typeface="Times New Roman"/>
              </a:rPr>
              <a:t>of </a:t>
            </a:r>
            <a:r>
              <a:rPr dirty="0" sz="1450" spc="-10">
                <a:latin typeface="Times New Roman"/>
                <a:cs typeface="Times New Roman"/>
              </a:rPr>
              <a:t>an unfathomable kindness; </a:t>
            </a:r>
            <a:r>
              <a:rPr dirty="0" sz="1450" spc="-5">
                <a:latin typeface="Times New Roman"/>
                <a:cs typeface="Times New Roman"/>
              </a:rPr>
              <a:t>I </a:t>
            </a:r>
            <a:r>
              <a:rPr dirty="0" sz="1450" spc="-10">
                <a:latin typeface="Times New Roman"/>
                <a:cs typeface="Times New Roman"/>
              </a:rPr>
              <a:t>saw the  faultless face, and, through the robe, the lines </a:t>
            </a:r>
            <a:r>
              <a:rPr dirty="0" sz="1450" spc="-5">
                <a:latin typeface="Times New Roman"/>
                <a:cs typeface="Times New Roman"/>
              </a:rPr>
              <a:t>of </a:t>
            </a:r>
            <a:r>
              <a:rPr dirty="0" sz="1450" spc="-10">
                <a:latin typeface="Times New Roman"/>
                <a:cs typeface="Times New Roman"/>
              </a:rPr>
              <a:t>the faultless </a:t>
            </a:r>
            <a:r>
              <a:rPr dirty="0" sz="1450" spc="-25">
                <a:latin typeface="Times New Roman"/>
                <a:cs typeface="Times New Roman"/>
              </a:rPr>
              <a:t>body. </a:t>
            </a:r>
            <a:r>
              <a:rPr dirty="0" sz="1450" spc="-10">
                <a:latin typeface="Times New Roman"/>
                <a:cs typeface="Times New Roman"/>
              </a:rPr>
              <a:t>Night  came at last, and in the growing darkness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chamber, </a:t>
            </a:r>
            <a:r>
              <a:rPr dirty="0" sz="1450" spc="-10">
                <a:latin typeface="Times New Roman"/>
                <a:cs typeface="Times New Roman"/>
              </a:rPr>
              <a:t>the sight </a:t>
            </a:r>
            <a:r>
              <a:rPr dirty="0" sz="1450" spc="-5">
                <a:latin typeface="Times New Roman"/>
                <a:cs typeface="Times New Roman"/>
              </a:rPr>
              <a:t>of </a:t>
            </a:r>
            <a:r>
              <a:rPr dirty="0" sz="1450" spc="-10">
                <a:latin typeface="Times New Roman"/>
                <a:cs typeface="Times New Roman"/>
              </a:rPr>
              <a:t>her  slowly melted; </a:t>
            </a:r>
            <a:r>
              <a:rPr dirty="0" sz="1450" spc="-5">
                <a:latin typeface="Times New Roman"/>
                <a:cs typeface="Times New Roman"/>
              </a:rPr>
              <a:t>but </a:t>
            </a:r>
            <a:r>
              <a:rPr dirty="0" sz="1450" spc="-10">
                <a:latin typeface="Times New Roman"/>
                <a:cs typeface="Times New Roman"/>
              </a:rPr>
              <a:t>even then the touch </a:t>
            </a:r>
            <a:r>
              <a:rPr dirty="0" sz="1450" spc="-5">
                <a:latin typeface="Times New Roman"/>
                <a:cs typeface="Times New Roman"/>
              </a:rPr>
              <a:t>of </a:t>
            </a:r>
            <a:r>
              <a:rPr dirty="0" sz="1450" spc="-10">
                <a:latin typeface="Times New Roman"/>
                <a:cs typeface="Times New Roman"/>
              </a:rPr>
              <a:t>her smooth hand lingered in mine  and talked with me. </a:t>
            </a:r>
            <a:r>
              <a:rPr dirty="0" sz="1450" spc="-60">
                <a:latin typeface="Times New Roman"/>
                <a:cs typeface="Times New Roman"/>
              </a:rPr>
              <a:t>To </a:t>
            </a:r>
            <a:r>
              <a:rPr dirty="0" sz="1450" spc="-10">
                <a:latin typeface="Times New Roman"/>
                <a:cs typeface="Times New Roman"/>
              </a:rPr>
              <a:t>lie thus in deadly weakness and drink in the traits </a:t>
            </a:r>
            <a:r>
              <a:rPr dirty="0" sz="1450" spc="-5">
                <a:latin typeface="Times New Roman"/>
                <a:cs typeface="Times New Roman"/>
              </a:rPr>
              <a:t>of  </a:t>
            </a:r>
            <a:r>
              <a:rPr dirty="0" sz="1450" spc="-10">
                <a:latin typeface="Times New Roman"/>
                <a:cs typeface="Times New Roman"/>
              </a:rPr>
              <a:t>the beloved, is to reawake to love from whatever shock </a:t>
            </a:r>
            <a:r>
              <a:rPr dirty="0" sz="1450" spc="-5">
                <a:latin typeface="Times New Roman"/>
                <a:cs typeface="Times New Roman"/>
              </a:rPr>
              <a:t>of </a:t>
            </a:r>
            <a:r>
              <a:rPr dirty="0" sz="1450" spc="-10">
                <a:latin typeface="Times New Roman"/>
                <a:cs typeface="Times New Roman"/>
              </a:rPr>
              <a:t>disillusion. </a:t>
            </a:r>
            <a:r>
              <a:rPr dirty="0" sz="1450" spc="-5">
                <a:latin typeface="Times New Roman"/>
                <a:cs typeface="Times New Roman"/>
              </a:rPr>
              <a:t>I  </a:t>
            </a:r>
            <a:r>
              <a:rPr dirty="0" sz="1450" spc="-10">
                <a:latin typeface="Times New Roman"/>
                <a:cs typeface="Times New Roman"/>
              </a:rPr>
              <a:t>reasoned with myself; and </a:t>
            </a:r>
            <a:r>
              <a:rPr dirty="0" sz="1450" spc="-5">
                <a:latin typeface="Times New Roman"/>
                <a:cs typeface="Times New Roman"/>
              </a:rPr>
              <a:t>I </a:t>
            </a:r>
            <a:r>
              <a:rPr dirty="0" sz="1450" spc="-10">
                <a:latin typeface="Times New Roman"/>
                <a:cs typeface="Times New Roman"/>
              </a:rPr>
              <a:t>shut my eyes </a:t>
            </a:r>
            <a:r>
              <a:rPr dirty="0" sz="1450" spc="-5">
                <a:latin typeface="Times New Roman"/>
                <a:cs typeface="Times New Roman"/>
              </a:rPr>
              <a:t>on </a:t>
            </a:r>
            <a:r>
              <a:rPr dirty="0" sz="1450" spc="-10">
                <a:latin typeface="Times New Roman"/>
                <a:cs typeface="Times New Roman"/>
              </a:rPr>
              <a:t>horrors, and again </a:t>
            </a:r>
            <a:r>
              <a:rPr dirty="0" sz="1450" spc="-5">
                <a:latin typeface="Times New Roman"/>
                <a:cs typeface="Times New Roman"/>
              </a:rPr>
              <a:t>I </a:t>
            </a:r>
            <a:r>
              <a:rPr dirty="0" sz="1450" spc="-10">
                <a:latin typeface="Times New Roman"/>
                <a:cs typeface="Times New Roman"/>
              </a:rPr>
              <a:t>was very  bold to accept the worst. What mattered it, if that imperious sentiment  survived; if her eyes still beckoned and attached me; if </a:t>
            </a:r>
            <a:r>
              <a:rPr dirty="0" sz="1450" spc="-30">
                <a:latin typeface="Times New Roman"/>
                <a:cs typeface="Times New Roman"/>
              </a:rPr>
              <a:t>now, </a:t>
            </a:r>
            <a:r>
              <a:rPr dirty="0" sz="1450" spc="-10">
                <a:latin typeface="Times New Roman"/>
                <a:cs typeface="Times New Roman"/>
              </a:rPr>
              <a:t>even as before,  every fibre </a:t>
            </a:r>
            <a:r>
              <a:rPr dirty="0" sz="1450" spc="-5">
                <a:latin typeface="Times New Roman"/>
                <a:cs typeface="Times New Roman"/>
              </a:rPr>
              <a:t>of </a:t>
            </a:r>
            <a:r>
              <a:rPr dirty="0" sz="1450" spc="-10">
                <a:latin typeface="Times New Roman"/>
                <a:cs typeface="Times New Roman"/>
              </a:rPr>
              <a:t>my </a:t>
            </a:r>
            <a:r>
              <a:rPr dirty="0" sz="1450" spc="-5">
                <a:latin typeface="Times New Roman"/>
                <a:cs typeface="Times New Roman"/>
              </a:rPr>
              <a:t>dull body </a:t>
            </a:r>
            <a:r>
              <a:rPr dirty="0" sz="1450" spc="-10">
                <a:latin typeface="Times New Roman"/>
                <a:cs typeface="Times New Roman"/>
              </a:rPr>
              <a:t>yearned and turned to her? Late </a:t>
            </a:r>
            <a:r>
              <a:rPr dirty="0" sz="1450" spc="-5">
                <a:latin typeface="Times New Roman"/>
                <a:cs typeface="Times New Roman"/>
              </a:rPr>
              <a:t>on </a:t>
            </a:r>
            <a:r>
              <a:rPr dirty="0" sz="1450" spc="-10">
                <a:latin typeface="Times New Roman"/>
                <a:cs typeface="Times New Roman"/>
              </a:rPr>
              <a:t>in the </a:t>
            </a:r>
            <a:r>
              <a:rPr dirty="0" sz="1450" spc="-5">
                <a:latin typeface="Times New Roman"/>
                <a:cs typeface="Times New Roman"/>
              </a:rPr>
              <a:t>night  </a:t>
            </a:r>
            <a:r>
              <a:rPr dirty="0" sz="1450" spc="-10">
                <a:latin typeface="Times New Roman"/>
                <a:cs typeface="Times New Roman"/>
              </a:rPr>
              <a:t>some strength revived in me, and </a:t>
            </a:r>
            <a:r>
              <a:rPr dirty="0" sz="1450" spc="-5">
                <a:latin typeface="Times New Roman"/>
                <a:cs typeface="Times New Roman"/>
              </a:rPr>
              <a:t>I</a:t>
            </a:r>
            <a:r>
              <a:rPr dirty="0" sz="1450" spc="25">
                <a:latin typeface="Times New Roman"/>
                <a:cs typeface="Times New Roman"/>
              </a:rPr>
              <a:t> </a:t>
            </a:r>
            <a:r>
              <a:rPr dirty="0" sz="1450" spc="-10">
                <a:latin typeface="Times New Roman"/>
                <a:cs typeface="Times New Roman"/>
              </a:rPr>
              <a:t>spoke:—</a:t>
            </a:r>
            <a:endParaRPr sz="1450">
              <a:latin typeface="Times New Roman"/>
              <a:cs typeface="Times New Roman"/>
            </a:endParaRPr>
          </a:p>
          <a:p>
            <a:pPr algn="just" marL="12700">
              <a:lnSpc>
                <a:spcPct val="100000"/>
              </a:lnSpc>
              <a:spcBef>
                <a:spcPts val="770"/>
              </a:spcBef>
            </a:pPr>
            <a:r>
              <a:rPr dirty="0" sz="1450" spc="-10">
                <a:latin typeface="Times New Roman"/>
                <a:cs typeface="Times New Roman"/>
              </a:rPr>
              <a:t>‘Olalla,’ </a:t>
            </a:r>
            <a:r>
              <a:rPr dirty="0" sz="1450" spc="-5">
                <a:latin typeface="Times New Roman"/>
                <a:cs typeface="Times New Roman"/>
              </a:rPr>
              <a:t>I </a:t>
            </a:r>
            <a:r>
              <a:rPr dirty="0" sz="1450" spc="-10">
                <a:latin typeface="Times New Roman"/>
                <a:cs typeface="Times New Roman"/>
              </a:rPr>
              <a:t>said, ‘nothing matters; </a:t>
            </a:r>
            <a:r>
              <a:rPr dirty="0" sz="1450" spc="-5">
                <a:latin typeface="Times New Roman"/>
                <a:cs typeface="Times New Roman"/>
              </a:rPr>
              <a:t>I </a:t>
            </a:r>
            <a:r>
              <a:rPr dirty="0" sz="1450" spc="-10">
                <a:latin typeface="Times New Roman"/>
                <a:cs typeface="Times New Roman"/>
              </a:rPr>
              <a:t>ask nothing; </a:t>
            </a:r>
            <a:r>
              <a:rPr dirty="0" sz="1450" spc="-5">
                <a:latin typeface="Times New Roman"/>
                <a:cs typeface="Times New Roman"/>
              </a:rPr>
              <a:t>I </a:t>
            </a:r>
            <a:r>
              <a:rPr dirty="0" sz="1450" spc="-10">
                <a:latin typeface="Times New Roman"/>
                <a:cs typeface="Times New Roman"/>
              </a:rPr>
              <a:t>am content; </a:t>
            </a:r>
            <a:r>
              <a:rPr dirty="0" sz="1450" spc="-5">
                <a:latin typeface="Times New Roman"/>
                <a:cs typeface="Times New Roman"/>
              </a:rPr>
              <a:t>I </a:t>
            </a:r>
            <a:r>
              <a:rPr dirty="0" sz="1450" spc="-10">
                <a:latin typeface="Times New Roman"/>
                <a:cs typeface="Times New Roman"/>
              </a:rPr>
              <a:t>love</a:t>
            </a:r>
            <a:r>
              <a:rPr dirty="0" sz="1450" spc="-1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11430">
              <a:lnSpc>
                <a:spcPts val="1730"/>
              </a:lnSpc>
              <a:spcBef>
                <a:spcPts val="919"/>
              </a:spcBef>
            </a:pPr>
            <a:r>
              <a:rPr dirty="0" sz="1450" spc="-10">
                <a:latin typeface="Times New Roman"/>
                <a:cs typeface="Times New Roman"/>
              </a:rPr>
              <a:t>She knelt down awhile and prayed, and </a:t>
            </a:r>
            <a:r>
              <a:rPr dirty="0" sz="1450" spc="-5">
                <a:latin typeface="Times New Roman"/>
                <a:cs typeface="Times New Roman"/>
              </a:rPr>
              <a:t>I </a:t>
            </a:r>
            <a:r>
              <a:rPr dirty="0" sz="1450" spc="-10">
                <a:latin typeface="Times New Roman"/>
                <a:cs typeface="Times New Roman"/>
              </a:rPr>
              <a:t>devoutly respected her devotions.  The moon had begun to shine in </a:t>
            </a:r>
            <a:r>
              <a:rPr dirty="0" sz="1450" spc="-5">
                <a:latin typeface="Times New Roman"/>
                <a:cs typeface="Times New Roman"/>
              </a:rPr>
              <a:t>upon one </a:t>
            </a:r>
            <a:r>
              <a:rPr dirty="0" sz="1450" spc="-10">
                <a:latin typeface="Times New Roman"/>
                <a:cs typeface="Times New Roman"/>
              </a:rPr>
              <a:t>side </a:t>
            </a:r>
            <a:r>
              <a:rPr dirty="0" sz="1450" spc="-5">
                <a:latin typeface="Times New Roman"/>
                <a:cs typeface="Times New Roman"/>
              </a:rPr>
              <a:t>of </a:t>
            </a:r>
            <a:r>
              <a:rPr dirty="0" sz="1450" spc="-10">
                <a:latin typeface="Times New Roman"/>
                <a:cs typeface="Times New Roman"/>
              </a:rPr>
              <a:t>each </a:t>
            </a:r>
            <a:r>
              <a:rPr dirty="0" sz="1450" spc="-5">
                <a:latin typeface="Times New Roman"/>
                <a:cs typeface="Times New Roman"/>
              </a:rPr>
              <a:t>of </a:t>
            </a:r>
            <a:r>
              <a:rPr dirty="0" sz="1450" spc="-10">
                <a:latin typeface="Times New Roman"/>
                <a:cs typeface="Times New Roman"/>
              </a:rPr>
              <a:t>the three windows,  and make </a:t>
            </a:r>
            <a:r>
              <a:rPr dirty="0" sz="1450" spc="-5">
                <a:latin typeface="Times New Roman"/>
                <a:cs typeface="Times New Roman"/>
              </a:rPr>
              <a:t>a </a:t>
            </a:r>
            <a:r>
              <a:rPr dirty="0" sz="1450" spc="-10">
                <a:latin typeface="Times New Roman"/>
                <a:cs typeface="Times New Roman"/>
              </a:rPr>
              <a:t>misty clearness in the room, </a:t>
            </a:r>
            <a:r>
              <a:rPr dirty="0" sz="1450" spc="-5">
                <a:latin typeface="Times New Roman"/>
                <a:cs typeface="Times New Roman"/>
              </a:rPr>
              <a:t>by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saw her </a:t>
            </a:r>
            <a:r>
              <a:rPr dirty="0" sz="1450" spc="-15">
                <a:latin typeface="Times New Roman"/>
                <a:cs typeface="Times New Roman"/>
              </a:rPr>
              <a:t>indistinctly.  </a:t>
            </a:r>
            <a:r>
              <a:rPr dirty="0" sz="1450" spc="-10">
                <a:latin typeface="Times New Roman"/>
                <a:cs typeface="Times New Roman"/>
              </a:rPr>
              <a:t>When she rearose she made the sign </a:t>
            </a:r>
            <a:r>
              <a:rPr dirty="0" sz="1450" spc="-5">
                <a:latin typeface="Times New Roman"/>
                <a:cs typeface="Times New Roman"/>
              </a:rPr>
              <a:t>of </a:t>
            </a:r>
            <a:r>
              <a:rPr dirty="0" sz="1450" spc="-10">
                <a:latin typeface="Times New Roman"/>
                <a:cs typeface="Times New Roman"/>
              </a:rPr>
              <a:t>the</a:t>
            </a:r>
            <a:r>
              <a:rPr dirty="0" sz="1450" spc="30">
                <a:latin typeface="Times New Roman"/>
                <a:cs typeface="Times New Roman"/>
              </a:rPr>
              <a:t> </a:t>
            </a:r>
            <a:r>
              <a:rPr dirty="0" sz="1450" spc="-10">
                <a:latin typeface="Times New Roman"/>
                <a:cs typeface="Times New Roman"/>
              </a:rPr>
              <a:t>cross.</a:t>
            </a:r>
            <a:endParaRPr sz="1450">
              <a:latin typeface="Times New Roman"/>
              <a:cs typeface="Times New Roman"/>
            </a:endParaRPr>
          </a:p>
          <a:p>
            <a:pPr algn="just" marL="12700" marR="8255">
              <a:lnSpc>
                <a:spcPts val="1730"/>
              </a:lnSpc>
              <a:spcBef>
                <a:spcPts val="860"/>
              </a:spcBef>
            </a:pPr>
            <a:r>
              <a:rPr dirty="0" sz="1450" spc="-10">
                <a:latin typeface="Times New Roman"/>
                <a:cs typeface="Times New Roman"/>
              </a:rPr>
              <a:t>‘It is for me to speak,’ she said, ‘and for </a:t>
            </a:r>
            <a:r>
              <a:rPr dirty="0" sz="1450" spc="-5">
                <a:latin typeface="Times New Roman"/>
                <a:cs typeface="Times New Roman"/>
              </a:rPr>
              <a:t>you </a:t>
            </a:r>
            <a:r>
              <a:rPr dirty="0" sz="1450" spc="-10">
                <a:latin typeface="Times New Roman"/>
                <a:cs typeface="Times New Roman"/>
              </a:rPr>
              <a:t>to listen.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you </a:t>
            </a:r>
            <a:r>
              <a:rPr dirty="0" sz="1450" spc="-10">
                <a:latin typeface="Times New Roman"/>
                <a:cs typeface="Times New Roman"/>
              </a:rPr>
              <a:t>can </a:t>
            </a:r>
            <a:r>
              <a:rPr dirty="0" sz="1450" spc="-5">
                <a:latin typeface="Times New Roman"/>
                <a:cs typeface="Times New Roman"/>
              </a:rPr>
              <a:t>but  </a:t>
            </a:r>
            <a:r>
              <a:rPr dirty="0" sz="1450" spc="-10">
                <a:latin typeface="Times New Roman"/>
                <a:cs typeface="Times New Roman"/>
              </a:rPr>
              <a:t>guess. </a:t>
            </a:r>
            <a:r>
              <a:rPr dirty="0" sz="1450" spc="-5">
                <a:latin typeface="Times New Roman"/>
                <a:cs typeface="Times New Roman"/>
              </a:rPr>
              <a:t>I </a:t>
            </a:r>
            <a:r>
              <a:rPr dirty="0" sz="1450" spc="-10">
                <a:latin typeface="Times New Roman"/>
                <a:cs typeface="Times New Roman"/>
              </a:rPr>
              <a:t>prayed, how </a:t>
            </a:r>
            <a:r>
              <a:rPr dirty="0" sz="1450" spc="-5">
                <a:latin typeface="Times New Roman"/>
                <a:cs typeface="Times New Roman"/>
              </a:rPr>
              <a:t>I </a:t>
            </a:r>
            <a:r>
              <a:rPr dirty="0" sz="1450" spc="-10">
                <a:latin typeface="Times New Roman"/>
                <a:cs typeface="Times New Roman"/>
              </a:rPr>
              <a:t>prayed for </a:t>
            </a:r>
            <a:r>
              <a:rPr dirty="0" sz="1450" spc="-5">
                <a:latin typeface="Times New Roman"/>
                <a:cs typeface="Times New Roman"/>
              </a:rPr>
              <a:t>you </a:t>
            </a:r>
            <a:r>
              <a:rPr dirty="0" sz="1450" spc="-10">
                <a:latin typeface="Times New Roman"/>
                <a:cs typeface="Times New Roman"/>
              </a:rPr>
              <a:t>to leave this place. </a:t>
            </a:r>
            <a:r>
              <a:rPr dirty="0" sz="1450" spc="-5">
                <a:latin typeface="Times New Roman"/>
                <a:cs typeface="Times New Roman"/>
              </a:rPr>
              <a:t>I </a:t>
            </a:r>
            <a:r>
              <a:rPr dirty="0" sz="1450" spc="-10">
                <a:latin typeface="Times New Roman"/>
                <a:cs typeface="Times New Roman"/>
              </a:rPr>
              <a:t>begged it </a:t>
            </a:r>
            <a:r>
              <a:rPr dirty="0" sz="1450" spc="-5">
                <a:latin typeface="Times New Roman"/>
                <a:cs typeface="Times New Roman"/>
              </a:rPr>
              <a:t>of you,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you </a:t>
            </a:r>
            <a:r>
              <a:rPr dirty="0" sz="1450" spc="-10">
                <a:latin typeface="Times New Roman"/>
                <a:cs typeface="Times New Roman"/>
              </a:rPr>
              <a:t>would have granted me even this; </a:t>
            </a:r>
            <a:r>
              <a:rPr dirty="0" sz="1450" spc="-5">
                <a:latin typeface="Times New Roman"/>
                <a:cs typeface="Times New Roman"/>
              </a:rPr>
              <a:t>or </a:t>
            </a:r>
            <a:r>
              <a:rPr dirty="0" sz="1450" spc="-10">
                <a:latin typeface="Times New Roman"/>
                <a:cs typeface="Times New Roman"/>
              </a:rPr>
              <a:t>if </a:t>
            </a:r>
            <a:r>
              <a:rPr dirty="0" sz="1450" spc="-5">
                <a:latin typeface="Times New Roman"/>
                <a:cs typeface="Times New Roman"/>
              </a:rPr>
              <a:t>not, </a:t>
            </a:r>
            <a:r>
              <a:rPr dirty="0" sz="1450" spc="-10">
                <a:latin typeface="Times New Roman"/>
                <a:cs typeface="Times New Roman"/>
              </a:rPr>
              <a:t>O let me think</a:t>
            </a:r>
            <a:r>
              <a:rPr dirty="0" sz="1450" spc="140">
                <a:latin typeface="Times New Roman"/>
                <a:cs typeface="Times New Roman"/>
              </a:rPr>
              <a:t> </a:t>
            </a:r>
            <a:r>
              <a:rPr dirty="0" sz="1450" spc="-10">
                <a:latin typeface="Times New Roman"/>
                <a:cs typeface="Times New Roman"/>
              </a:rPr>
              <a:t>so!’</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‘I love </a:t>
            </a:r>
            <a:r>
              <a:rPr dirty="0" sz="1450" spc="-5">
                <a:latin typeface="Times New Roman"/>
                <a:cs typeface="Times New Roman"/>
              </a:rPr>
              <a:t>you,’ I</a:t>
            </a:r>
            <a:r>
              <a:rPr dirty="0" sz="1450" spc="-105">
                <a:latin typeface="Times New Roman"/>
                <a:cs typeface="Times New Roman"/>
              </a:rPr>
              <a:t> </a:t>
            </a:r>
            <a:r>
              <a:rPr dirty="0" sz="1450" spc="-10">
                <a:latin typeface="Times New Roman"/>
                <a:cs typeface="Times New Roman"/>
              </a:rPr>
              <a:t>said.</a:t>
            </a:r>
            <a:endParaRPr sz="1450">
              <a:latin typeface="Times New Roman"/>
              <a:cs typeface="Times New Roman"/>
            </a:endParaRPr>
          </a:p>
          <a:p>
            <a:pPr algn="just" marL="12700">
              <a:lnSpc>
                <a:spcPct val="100000"/>
              </a:lnSpc>
              <a:spcBef>
                <a:spcPts val="855"/>
              </a:spcBef>
            </a:pPr>
            <a:r>
              <a:rPr dirty="0" sz="1450" spc="-10">
                <a:latin typeface="Times New Roman"/>
                <a:cs typeface="Times New Roman"/>
              </a:rPr>
              <a:t>‘And</a:t>
            </a:r>
            <a:r>
              <a:rPr dirty="0" sz="1450" spc="75">
                <a:latin typeface="Times New Roman"/>
                <a:cs typeface="Times New Roman"/>
              </a:rPr>
              <a:t> </a:t>
            </a:r>
            <a:r>
              <a:rPr dirty="0" sz="1450" spc="-10">
                <a:latin typeface="Times New Roman"/>
                <a:cs typeface="Times New Roman"/>
              </a:rPr>
              <a:t>yet</a:t>
            </a:r>
            <a:r>
              <a:rPr dirty="0" sz="1450" spc="75">
                <a:latin typeface="Times New Roman"/>
                <a:cs typeface="Times New Roman"/>
              </a:rPr>
              <a:t> </a:t>
            </a:r>
            <a:r>
              <a:rPr dirty="0" sz="1450" spc="-5">
                <a:latin typeface="Times New Roman"/>
                <a:cs typeface="Times New Roman"/>
              </a:rPr>
              <a:t>you</a:t>
            </a:r>
            <a:r>
              <a:rPr dirty="0" sz="1450" spc="75">
                <a:latin typeface="Times New Roman"/>
                <a:cs typeface="Times New Roman"/>
              </a:rPr>
              <a:t> </a:t>
            </a:r>
            <a:r>
              <a:rPr dirty="0" sz="1450" spc="-10">
                <a:latin typeface="Times New Roman"/>
                <a:cs typeface="Times New Roman"/>
              </a:rPr>
              <a:t>have</a:t>
            </a:r>
            <a:r>
              <a:rPr dirty="0" sz="1450" spc="80">
                <a:latin typeface="Times New Roman"/>
                <a:cs typeface="Times New Roman"/>
              </a:rPr>
              <a:t> </a:t>
            </a:r>
            <a:r>
              <a:rPr dirty="0" sz="1450" spc="-10">
                <a:latin typeface="Times New Roman"/>
                <a:cs typeface="Times New Roman"/>
              </a:rPr>
              <a:t>lived</a:t>
            </a:r>
            <a:r>
              <a:rPr dirty="0" sz="1450" spc="75">
                <a:latin typeface="Times New Roman"/>
                <a:cs typeface="Times New Roman"/>
              </a:rPr>
              <a:t> </a:t>
            </a:r>
            <a:r>
              <a:rPr dirty="0" sz="1450" spc="-10">
                <a:latin typeface="Times New Roman"/>
                <a:cs typeface="Times New Roman"/>
              </a:rPr>
              <a:t>in</a:t>
            </a:r>
            <a:r>
              <a:rPr dirty="0" sz="1450" spc="75">
                <a:latin typeface="Times New Roman"/>
                <a:cs typeface="Times New Roman"/>
              </a:rPr>
              <a:t> </a:t>
            </a:r>
            <a:r>
              <a:rPr dirty="0" sz="1450" spc="-10">
                <a:latin typeface="Times New Roman"/>
                <a:cs typeface="Times New Roman"/>
              </a:rPr>
              <a:t>the</a:t>
            </a:r>
            <a:r>
              <a:rPr dirty="0" sz="1450" spc="80">
                <a:latin typeface="Times New Roman"/>
                <a:cs typeface="Times New Roman"/>
              </a:rPr>
              <a:t> </a:t>
            </a:r>
            <a:r>
              <a:rPr dirty="0" sz="1450" spc="-10">
                <a:latin typeface="Times New Roman"/>
                <a:cs typeface="Times New Roman"/>
              </a:rPr>
              <a:t>world,’</a:t>
            </a:r>
            <a:r>
              <a:rPr dirty="0" sz="1450" spc="-30">
                <a:latin typeface="Times New Roman"/>
                <a:cs typeface="Times New Roman"/>
              </a:rPr>
              <a:t> </a:t>
            </a:r>
            <a:r>
              <a:rPr dirty="0" sz="1450" spc="-10">
                <a:latin typeface="Times New Roman"/>
                <a:cs typeface="Times New Roman"/>
              </a:rPr>
              <a:t>she</a:t>
            </a:r>
            <a:r>
              <a:rPr dirty="0" sz="1450" spc="75">
                <a:latin typeface="Times New Roman"/>
                <a:cs typeface="Times New Roman"/>
              </a:rPr>
              <a:t> </a:t>
            </a:r>
            <a:r>
              <a:rPr dirty="0" sz="1450" spc="-10">
                <a:latin typeface="Times New Roman"/>
                <a:cs typeface="Times New Roman"/>
              </a:rPr>
              <a:t>said;</a:t>
            </a:r>
            <a:r>
              <a:rPr dirty="0" sz="1450" spc="75">
                <a:latin typeface="Times New Roman"/>
                <a:cs typeface="Times New Roman"/>
              </a:rPr>
              <a:t> </a:t>
            </a:r>
            <a:r>
              <a:rPr dirty="0" sz="1450" spc="-10">
                <a:latin typeface="Times New Roman"/>
                <a:cs typeface="Times New Roman"/>
              </a:rPr>
              <a:t>after</a:t>
            </a:r>
            <a:r>
              <a:rPr dirty="0" sz="1450" spc="75">
                <a:latin typeface="Times New Roman"/>
                <a:cs typeface="Times New Roman"/>
              </a:rPr>
              <a:t> </a:t>
            </a:r>
            <a:r>
              <a:rPr dirty="0" sz="1450" spc="-5">
                <a:latin typeface="Times New Roman"/>
                <a:cs typeface="Times New Roman"/>
              </a:rPr>
              <a:t>a</a:t>
            </a:r>
            <a:r>
              <a:rPr dirty="0" sz="1450" spc="80">
                <a:latin typeface="Times New Roman"/>
                <a:cs typeface="Times New Roman"/>
              </a:rPr>
              <a:t> </a:t>
            </a:r>
            <a:r>
              <a:rPr dirty="0" sz="1450" spc="-10">
                <a:latin typeface="Times New Roman"/>
                <a:cs typeface="Times New Roman"/>
              </a:rPr>
              <a:t>pause,</a:t>
            </a:r>
            <a:r>
              <a:rPr dirty="0" sz="1450" spc="75">
                <a:latin typeface="Times New Roman"/>
                <a:cs typeface="Times New Roman"/>
              </a:rPr>
              <a:t> </a:t>
            </a:r>
            <a:r>
              <a:rPr dirty="0" sz="1450" spc="-10">
                <a:latin typeface="Times New Roman"/>
                <a:cs typeface="Times New Roman"/>
              </a:rPr>
              <a:t>‘you</a:t>
            </a:r>
            <a:r>
              <a:rPr dirty="0" sz="1450" spc="75">
                <a:latin typeface="Times New Roman"/>
                <a:cs typeface="Times New Roman"/>
              </a:rPr>
              <a:t> </a:t>
            </a:r>
            <a:r>
              <a:rPr dirty="0" sz="1450" spc="-10">
                <a:latin typeface="Times New Roman"/>
                <a:cs typeface="Times New Roman"/>
              </a:rPr>
              <a:t>are</a:t>
            </a:r>
            <a:r>
              <a:rPr dirty="0" sz="1450" spc="80">
                <a:latin typeface="Times New Roman"/>
                <a:cs typeface="Times New Roman"/>
              </a:rPr>
              <a:t> </a:t>
            </a:r>
            <a:r>
              <a:rPr dirty="0" sz="1450" spc="-5">
                <a:latin typeface="Times New Roman"/>
                <a:cs typeface="Times New Roman"/>
              </a:rPr>
              <a:t>a</a:t>
            </a:r>
            <a:r>
              <a:rPr dirty="0" sz="1450" spc="75">
                <a:latin typeface="Times New Roman"/>
                <a:cs typeface="Times New Roman"/>
              </a:rPr>
              <a:t> </a:t>
            </a:r>
            <a:r>
              <a:rPr dirty="0" sz="1450" spc="-10">
                <a:latin typeface="Times New Roman"/>
                <a:cs typeface="Times New Roman"/>
              </a:rPr>
              <a:t>man</a:t>
            </a:r>
            <a:endParaRPr sz="1450">
              <a:latin typeface="Times New Roman"/>
              <a:cs typeface="Times New Roman"/>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6985">
              <a:lnSpc>
                <a:spcPts val="1730"/>
              </a:lnSpc>
              <a:spcBef>
                <a:spcPts val="155"/>
              </a:spcBef>
            </a:pPr>
            <a:r>
              <a:rPr dirty="0" sz="1450" spc="-10">
                <a:latin typeface="Times New Roman"/>
                <a:cs typeface="Times New Roman"/>
              </a:rPr>
              <a:t>and wise; and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but a </a:t>
            </a:r>
            <a:r>
              <a:rPr dirty="0" sz="1450" spc="-10">
                <a:latin typeface="Times New Roman"/>
                <a:cs typeface="Times New Roman"/>
              </a:rPr>
              <a:t>child. Forgive me, if </a:t>
            </a:r>
            <a:r>
              <a:rPr dirty="0" sz="1450" spc="-5">
                <a:latin typeface="Times New Roman"/>
                <a:cs typeface="Times New Roman"/>
              </a:rPr>
              <a:t>I </a:t>
            </a:r>
            <a:r>
              <a:rPr dirty="0" sz="1450" spc="-10">
                <a:latin typeface="Times New Roman"/>
                <a:cs typeface="Times New Roman"/>
              </a:rPr>
              <a:t>seem to teach, who am as  ignorant as the trees </a:t>
            </a:r>
            <a:r>
              <a:rPr dirty="0" sz="1450" spc="-5">
                <a:latin typeface="Times New Roman"/>
                <a:cs typeface="Times New Roman"/>
              </a:rPr>
              <a:t>of </a:t>
            </a:r>
            <a:r>
              <a:rPr dirty="0" sz="1450" spc="-10">
                <a:latin typeface="Times New Roman"/>
                <a:cs typeface="Times New Roman"/>
              </a:rPr>
              <a:t>the mountain; </a:t>
            </a:r>
            <a:r>
              <a:rPr dirty="0" sz="1450" spc="-5">
                <a:latin typeface="Times New Roman"/>
                <a:cs typeface="Times New Roman"/>
              </a:rPr>
              <a:t>but </a:t>
            </a:r>
            <a:r>
              <a:rPr dirty="0" sz="1450" spc="-10">
                <a:latin typeface="Times New Roman"/>
                <a:cs typeface="Times New Roman"/>
              </a:rPr>
              <a:t>those who learn much </a:t>
            </a:r>
            <a:r>
              <a:rPr dirty="0" sz="1450" spc="-5">
                <a:latin typeface="Times New Roman"/>
                <a:cs typeface="Times New Roman"/>
              </a:rPr>
              <a:t>do but </a:t>
            </a:r>
            <a:r>
              <a:rPr dirty="0" sz="1450" spc="-10">
                <a:latin typeface="Times New Roman"/>
                <a:cs typeface="Times New Roman"/>
              </a:rPr>
              <a:t>skim  the face </a:t>
            </a:r>
            <a:r>
              <a:rPr dirty="0" sz="1450" spc="-5">
                <a:latin typeface="Times New Roman"/>
                <a:cs typeface="Times New Roman"/>
              </a:rPr>
              <a:t>of </a:t>
            </a:r>
            <a:r>
              <a:rPr dirty="0" sz="1450" spc="-10">
                <a:latin typeface="Times New Roman"/>
                <a:cs typeface="Times New Roman"/>
              </a:rPr>
              <a:t>knowledge; they seize the laws, they conceive the dignity </a:t>
            </a:r>
            <a:r>
              <a:rPr dirty="0" sz="1450" spc="-5">
                <a:latin typeface="Times New Roman"/>
                <a:cs typeface="Times New Roman"/>
              </a:rPr>
              <a:t>of </a:t>
            </a:r>
            <a:r>
              <a:rPr dirty="0" sz="1450" spc="-10">
                <a:latin typeface="Times New Roman"/>
                <a:cs typeface="Times New Roman"/>
              </a:rPr>
              <a:t>the  design—the horror </a:t>
            </a:r>
            <a:r>
              <a:rPr dirty="0" sz="1450" spc="-5">
                <a:latin typeface="Times New Roman"/>
                <a:cs typeface="Times New Roman"/>
              </a:rPr>
              <a:t>of </a:t>
            </a:r>
            <a:r>
              <a:rPr dirty="0" sz="1450" spc="-10">
                <a:latin typeface="Times New Roman"/>
                <a:cs typeface="Times New Roman"/>
              </a:rPr>
              <a:t>the living fact fades from their </a:t>
            </a:r>
            <a:r>
              <a:rPr dirty="0" sz="1450" spc="-25">
                <a:latin typeface="Times New Roman"/>
                <a:cs typeface="Times New Roman"/>
              </a:rPr>
              <a:t>memory. </a:t>
            </a:r>
            <a:r>
              <a:rPr dirty="0" sz="1450" spc="-10">
                <a:latin typeface="Times New Roman"/>
                <a:cs typeface="Times New Roman"/>
              </a:rPr>
              <a:t>It is we who sit  at home with evil who </a:t>
            </a:r>
            <a:r>
              <a:rPr dirty="0" sz="1450" spc="-15">
                <a:latin typeface="Times New Roman"/>
                <a:cs typeface="Times New Roman"/>
              </a:rPr>
              <a:t>remember, </a:t>
            </a:r>
            <a:r>
              <a:rPr dirty="0" sz="1450" spc="-5">
                <a:latin typeface="Times New Roman"/>
                <a:cs typeface="Times New Roman"/>
              </a:rPr>
              <a:t>I </a:t>
            </a:r>
            <a:r>
              <a:rPr dirty="0" sz="1450" spc="-10">
                <a:latin typeface="Times New Roman"/>
                <a:cs typeface="Times New Roman"/>
              </a:rPr>
              <a:t>think, and are warned and </a:t>
            </a:r>
            <a:r>
              <a:rPr dirty="0" sz="1450" spc="-25">
                <a:latin typeface="Times New Roman"/>
                <a:cs typeface="Times New Roman"/>
              </a:rPr>
              <a:t>pity. </a:t>
            </a:r>
            <a:r>
              <a:rPr dirty="0" sz="1450" spc="-10">
                <a:latin typeface="Times New Roman"/>
                <a:cs typeface="Times New Roman"/>
              </a:rPr>
              <a:t>Go, </a:t>
            </a:r>
            <a:r>
              <a:rPr dirty="0" sz="1450" spc="-15">
                <a:latin typeface="Times New Roman"/>
                <a:cs typeface="Times New Roman"/>
              </a:rPr>
              <a:t>rather,  </a:t>
            </a:r>
            <a:r>
              <a:rPr dirty="0" sz="1450" spc="-5">
                <a:latin typeface="Times New Roman"/>
                <a:cs typeface="Times New Roman"/>
              </a:rPr>
              <a:t>go </a:t>
            </a:r>
            <a:r>
              <a:rPr dirty="0" sz="1450" spc="-30">
                <a:latin typeface="Times New Roman"/>
                <a:cs typeface="Times New Roman"/>
              </a:rPr>
              <a:t>now, </a:t>
            </a:r>
            <a:r>
              <a:rPr dirty="0" sz="1450" spc="-10">
                <a:latin typeface="Times New Roman"/>
                <a:cs typeface="Times New Roman"/>
              </a:rPr>
              <a:t>and keep me in mind. So </a:t>
            </a:r>
            <a:r>
              <a:rPr dirty="0" sz="1450" spc="-5">
                <a:latin typeface="Times New Roman"/>
                <a:cs typeface="Times New Roman"/>
              </a:rPr>
              <a:t>I </a:t>
            </a:r>
            <a:r>
              <a:rPr dirty="0" sz="1450" spc="-10">
                <a:latin typeface="Times New Roman"/>
                <a:cs typeface="Times New Roman"/>
              </a:rPr>
              <a:t>shall have </a:t>
            </a:r>
            <a:r>
              <a:rPr dirty="0" sz="1450" spc="-5">
                <a:latin typeface="Times New Roman"/>
                <a:cs typeface="Times New Roman"/>
              </a:rPr>
              <a:t>a </a:t>
            </a:r>
            <a:r>
              <a:rPr dirty="0" sz="1450" spc="-10">
                <a:latin typeface="Times New Roman"/>
                <a:cs typeface="Times New Roman"/>
              </a:rPr>
              <a:t>life in the cherished places </a:t>
            </a:r>
            <a:r>
              <a:rPr dirty="0" sz="1450" spc="-5">
                <a:latin typeface="Times New Roman"/>
                <a:cs typeface="Times New Roman"/>
              </a:rPr>
              <a:t>of  your </a:t>
            </a:r>
            <a:r>
              <a:rPr dirty="0" sz="1450" spc="-10">
                <a:latin typeface="Times New Roman"/>
                <a:cs typeface="Times New Roman"/>
              </a:rPr>
              <a:t>memory: </a:t>
            </a:r>
            <a:r>
              <a:rPr dirty="0" sz="1450" spc="-5">
                <a:latin typeface="Times New Roman"/>
                <a:cs typeface="Times New Roman"/>
              </a:rPr>
              <a:t>a </a:t>
            </a:r>
            <a:r>
              <a:rPr dirty="0" sz="1450" spc="-10">
                <a:latin typeface="Times New Roman"/>
                <a:cs typeface="Times New Roman"/>
              </a:rPr>
              <a:t>life as much my own, as that which </a:t>
            </a:r>
            <a:r>
              <a:rPr dirty="0" sz="1450" spc="-5">
                <a:latin typeface="Times New Roman"/>
                <a:cs typeface="Times New Roman"/>
              </a:rPr>
              <a:t>I </a:t>
            </a:r>
            <a:r>
              <a:rPr dirty="0" sz="1450" spc="-10">
                <a:latin typeface="Times New Roman"/>
                <a:cs typeface="Times New Roman"/>
              </a:rPr>
              <a:t>lead in this</a:t>
            </a:r>
            <a:r>
              <a:rPr dirty="0" sz="1450" spc="70">
                <a:latin typeface="Times New Roman"/>
                <a:cs typeface="Times New Roman"/>
              </a:rPr>
              <a:t> </a:t>
            </a:r>
            <a:r>
              <a:rPr dirty="0" sz="1450" spc="-20">
                <a:latin typeface="Times New Roman"/>
                <a:cs typeface="Times New Roman"/>
              </a:rPr>
              <a:t>body.’</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‘I love </a:t>
            </a:r>
            <a:r>
              <a:rPr dirty="0" sz="1450" spc="-5">
                <a:latin typeface="Times New Roman"/>
                <a:cs typeface="Times New Roman"/>
              </a:rPr>
              <a:t>you,’ I </a:t>
            </a:r>
            <a:r>
              <a:rPr dirty="0" sz="1450" spc="-10">
                <a:latin typeface="Times New Roman"/>
                <a:cs typeface="Times New Roman"/>
              </a:rPr>
              <a:t>said once more; and reaching </a:t>
            </a:r>
            <a:r>
              <a:rPr dirty="0" sz="1450" spc="-5">
                <a:latin typeface="Times New Roman"/>
                <a:cs typeface="Times New Roman"/>
              </a:rPr>
              <a:t>out </a:t>
            </a:r>
            <a:r>
              <a:rPr dirty="0" sz="1450" spc="-10">
                <a:latin typeface="Times New Roman"/>
                <a:cs typeface="Times New Roman"/>
              </a:rPr>
              <a:t>my weak hand, took hers, and  carried it to my lips, and kissed it. Nor did she resist, </a:t>
            </a:r>
            <a:r>
              <a:rPr dirty="0" sz="1450" spc="-5">
                <a:latin typeface="Times New Roman"/>
                <a:cs typeface="Times New Roman"/>
              </a:rPr>
              <a:t>but </a:t>
            </a:r>
            <a:r>
              <a:rPr dirty="0" sz="1450" spc="-10">
                <a:latin typeface="Times New Roman"/>
                <a:cs typeface="Times New Roman"/>
              </a:rPr>
              <a:t>winced </a:t>
            </a:r>
            <a:r>
              <a:rPr dirty="0" sz="1450" spc="-5">
                <a:latin typeface="Times New Roman"/>
                <a:cs typeface="Times New Roman"/>
              </a:rPr>
              <a:t>a </a:t>
            </a:r>
            <a:r>
              <a:rPr dirty="0" sz="1450" spc="-10">
                <a:latin typeface="Times New Roman"/>
                <a:cs typeface="Times New Roman"/>
              </a:rPr>
              <a:t>little; and </a:t>
            </a:r>
            <a:r>
              <a:rPr dirty="0" sz="1450" spc="-5">
                <a:latin typeface="Times New Roman"/>
                <a:cs typeface="Times New Roman"/>
              </a:rPr>
              <a:t>I  </a:t>
            </a:r>
            <a:r>
              <a:rPr dirty="0" sz="1450" spc="-10">
                <a:latin typeface="Times New Roman"/>
                <a:cs typeface="Times New Roman"/>
              </a:rPr>
              <a:t>could see her look </a:t>
            </a:r>
            <a:r>
              <a:rPr dirty="0" sz="1450" spc="-5">
                <a:latin typeface="Times New Roman"/>
                <a:cs typeface="Times New Roman"/>
              </a:rPr>
              <a:t>upon </a:t>
            </a:r>
            <a:r>
              <a:rPr dirty="0" sz="1450" spc="-10">
                <a:latin typeface="Times New Roman"/>
                <a:cs typeface="Times New Roman"/>
              </a:rPr>
              <a:t>me with </a:t>
            </a:r>
            <a:r>
              <a:rPr dirty="0" sz="1450" spc="-5">
                <a:latin typeface="Times New Roman"/>
                <a:cs typeface="Times New Roman"/>
              </a:rPr>
              <a:t>a </a:t>
            </a:r>
            <a:r>
              <a:rPr dirty="0" sz="1450" spc="-10">
                <a:latin typeface="Times New Roman"/>
                <a:cs typeface="Times New Roman"/>
              </a:rPr>
              <a:t>frown that was </a:t>
            </a:r>
            <a:r>
              <a:rPr dirty="0" sz="1450" spc="-5">
                <a:latin typeface="Times New Roman"/>
                <a:cs typeface="Times New Roman"/>
              </a:rPr>
              <a:t>not </a:t>
            </a:r>
            <a:r>
              <a:rPr dirty="0" sz="1450" spc="-20">
                <a:latin typeface="Times New Roman"/>
                <a:cs typeface="Times New Roman"/>
              </a:rPr>
              <a:t>unkindly, </a:t>
            </a:r>
            <a:r>
              <a:rPr dirty="0" sz="1450" spc="-10">
                <a:latin typeface="Times New Roman"/>
                <a:cs typeface="Times New Roman"/>
              </a:rPr>
              <a:t>only sad and  baffled. And then it seemed she made </a:t>
            </a:r>
            <a:r>
              <a:rPr dirty="0" sz="1450" spc="-5">
                <a:latin typeface="Times New Roman"/>
                <a:cs typeface="Times New Roman"/>
              </a:rPr>
              <a:t>a </a:t>
            </a:r>
            <a:r>
              <a:rPr dirty="0" sz="1450" spc="-10">
                <a:latin typeface="Times New Roman"/>
                <a:cs typeface="Times New Roman"/>
              </a:rPr>
              <a:t>call </a:t>
            </a:r>
            <a:r>
              <a:rPr dirty="0" sz="1450" spc="-5">
                <a:latin typeface="Times New Roman"/>
                <a:cs typeface="Times New Roman"/>
              </a:rPr>
              <a:t>upon </a:t>
            </a:r>
            <a:r>
              <a:rPr dirty="0" sz="1450" spc="-10">
                <a:latin typeface="Times New Roman"/>
                <a:cs typeface="Times New Roman"/>
              </a:rPr>
              <a:t>her resolution; plucked my  hand towards </a:t>
            </a:r>
            <a:r>
              <a:rPr dirty="0" sz="1450" spc="-20">
                <a:latin typeface="Times New Roman"/>
                <a:cs typeface="Times New Roman"/>
              </a:rPr>
              <a:t>her, </a:t>
            </a:r>
            <a:r>
              <a:rPr dirty="0" sz="1450" spc="-10">
                <a:latin typeface="Times New Roman"/>
                <a:cs typeface="Times New Roman"/>
              </a:rPr>
              <a:t>herself at the same time leaning somewhat forward, and laid  it </a:t>
            </a:r>
            <a:r>
              <a:rPr dirty="0" sz="1450" spc="-5">
                <a:latin typeface="Times New Roman"/>
                <a:cs typeface="Times New Roman"/>
              </a:rPr>
              <a:t>on </a:t>
            </a:r>
            <a:r>
              <a:rPr dirty="0" sz="1450" spc="-10">
                <a:latin typeface="Times New Roman"/>
                <a:cs typeface="Times New Roman"/>
              </a:rPr>
              <a:t>the beating </a:t>
            </a:r>
            <a:r>
              <a:rPr dirty="0" sz="1450" spc="-5">
                <a:latin typeface="Times New Roman"/>
                <a:cs typeface="Times New Roman"/>
              </a:rPr>
              <a:t>of </a:t>
            </a:r>
            <a:r>
              <a:rPr dirty="0" sz="1450" spc="-10">
                <a:latin typeface="Times New Roman"/>
                <a:cs typeface="Times New Roman"/>
              </a:rPr>
              <a:t>her heart. ‘There,’ she cried, ‘you feel the very footfall </a:t>
            </a:r>
            <a:r>
              <a:rPr dirty="0" sz="1450" spc="-5">
                <a:latin typeface="Times New Roman"/>
                <a:cs typeface="Times New Roman"/>
              </a:rPr>
              <a:t>of  </a:t>
            </a:r>
            <a:r>
              <a:rPr dirty="0" sz="1450" spc="-10">
                <a:latin typeface="Times New Roman"/>
                <a:cs typeface="Times New Roman"/>
              </a:rPr>
              <a:t>my life. It only moves for </a:t>
            </a:r>
            <a:r>
              <a:rPr dirty="0" sz="1450" spc="-5">
                <a:latin typeface="Times New Roman"/>
                <a:cs typeface="Times New Roman"/>
              </a:rPr>
              <a:t>you; </a:t>
            </a:r>
            <a:r>
              <a:rPr dirty="0" sz="1450" spc="-10">
                <a:latin typeface="Times New Roman"/>
                <a:cs typeface="Times New Roman"/>
              </a:rPr>
              <a:t>it is yours. But is it even mine? It is mine  indeed to </a:t>
            </a:r>
            <a:r>
              <a:rPr dirty="0" sz="1450" spc="-15">
                <a:latin typeface="Times New Roman"/>
                <a:cs typeface="Times New Roman"/>
              </a:rPr>
              <a:t>offer </a:t>
            </a:r>
            <a:r>
              <a:rPr dirty="0" sz="1450" spc="-5">
                <a:latin typeface="Times New Roman"/>
                <a:cs typeface="Times New Roman"/>
              </a:rPr>
              <a:t>you,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might take the coin from my neck, as </a:t>
            </a:r>
            <a:r>
              <a:rPr dirty="0" sz="1450" spc="-5">
                <a:latin typeface="Times New Roman"/>
                <a:cs typeface="Times New Roman"/>
              </a:rPr>
              <a:t>I </a:t>
            </a:r>
            <a:r>
              <a:rPr dirty="0" sz="1450" spc="-10">
                <a:latin typeface="Times New Roman"/>
                <a:cs typeface="Times New Roman"/>
              </a:rPr>
              <a:t>might break </a:t>
            </a:r>
            <a:r>
              <a:rPr dirty="0" sz="1450" spc="-5">
                <a:latin typeface="Times New Roman"/>
                <a:cs typeface="Times New Roman"/>
              </a:rPr>
              <a:t>a  </a:t>
            </a:r>
            <a:r>
              <a:rPr dirty="0" sz="1450" spc="-10">
                <a:latin typeface="Times New Roman"/>
                <a:cs typeface="Times New Roman"/>
              </a:rPr>
              <a:t>live branch from </a:t>
            </a:r>
            <a:r>
              <a:rPr dirty="0" sz="1450" spc="-5">
                <a:latin typeface="Times New Roman"/>
                <a:cs typeface="Times New Roman"/>
              </a:rPr>
              <a:t>a </a:t>
            </a:r>
            <a:r>
              <a:rPr dirty="0" sz="1450" spc="-10">
                <a:latin typeface="Times New Roman"/>
                <a:cs typeface="Times New Roman"/>
              </a:rPr>
              <a:t>tree, and give it </a:t>
            </a:r>
            <a:r>
              <a:rPr dirty="0" sz="1450" spc="-5">
                <a:latin typeface="Times New Roman"/>
                <a:cs typeface="Times New Roman"/>
              </a:rPr>
              <a:t>you. </a:t>
            </a:r>
            <a:r>
              <a:rPr dirty="0" sz="1450" spc="-10">
                <a:latin typeface="Times New Roman"/>
                <a:cs typeface="Times New Roman"/>
              </a:rPr>
              <a:t>And yet </a:t>
            </a:r>
            <a:r>
              <a:rPr dirty="0" sz="1450" spc="-5">
                <a:latin typeface="Times New Roman"/>
                <a:cs typeface="Times New Roman"/>
              </a:rPr>
              <a:t>not </a:t>
            </a:r>
            <a:r>
              <a:rPr dirty="0" sz="1450" spc="-10">
                <a:latin typeface="Times New Roman"/>
                <a:cs typeface="Times New Roman"/>
              </a:rPr>
              <a:t>mine! </a:t>
            </a:r>
            <a:r>
              <a:rPr dirty="0" sz="1450" spc="-5">
                <a:latin typeface="Times New Roman"/>
                <a:cs typeface="Times New Roman"/>
              </a:rPr>
              <a:t>I </a:t>
            </a:r>
            <a:r>
              <a:rPr dirty="0" sz="1450" spc="-10">
                <a:latin typeface="Times New Roman"/>
                <a:cs typeface="Times New Roman"/>
              </a:rPr>
              <a:t>dwell, </a:t>
            </a:r>
            <a:r>
              <a:rPr dirty="0" sz="1450" spc="-5">
                <a:latin typeface="Times New Roman"/>
                <a:cs typeface="Times New Roman"/>
              </a:rPr>
              <a:t>or 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dwell (if </a:t>
            </a:r>
            <a:r>
              <a:rPr dirty="0" sz="1450" spc="-5">
                <a:latin typeface="Times New Roman"/>
                <a:cs typeface="Times New Roman"/>
              </a:rPr>
              <a:t>I </a:t>
            </a:r>
            <a:r>
              <a:rPr dirty="0" sz="1450" spc="-10">
                <a:latin typeface="Times New Roman"/>
                <a:cs typeface="Times New Roman"/>
              </a:rPr>
              <a:t>exist at all), somewhere apart, an impotent </a:t>
            </a:r>
            <a:r>
              <a:rPr dirty="0" sz="1450" spc="-15">
                <a:latin typeface="Times New Roman"/>
                <a:cs typeface="Times New Roman"/>
              </a:rPr>
              <a:t>prisoner, </a:t>
            </a:r>
            <a:r>
              <a:rPr dirty="0" sz="1450" spc="-10">
                <a:latin typeface="Times New Roman"/>
                <a:cs typeface="Times New Roman"/>
              </a:rPr>
              <a:t>and carried  about and deafened </a:t>
            </a:r>
            <a:r>
              <a:rPr dirty="0" sz="1450" spc="-5">
                <a:latin typeface="Times New Roman"/>
                <a:cs typeface="Times New Roman"/>
              </a:rPr>
              <a:t>by a </a:t>
            </a:r>
            <a:r>
              <a:rPr dirty="0" sz="1450" spc="-10">
                <a:latin typeface="Times New Roman"/>
                <a:cs typeface="Times New Roman"/>
              </a:rPr>
              <a:t>mob that </a:t>
            </a:r>
            <a:r>
              <a:rPr dirty="0" sz="1450" spc="-5">
                <a:latin typeface="Times New Roman"/>
                <a:cs typeface="Times New Roman"/>
              </a:rPr>
              <a:t>I </a:t>
            </a:r>
            <a:r>
              <a:rPr dirty="0" sz="1450" spc="-10">
                <a:latin typeface="Times New Roman"/>
                <a:cs typeface="Times New Roman"/>
              </a:rPr>
              <a:t>disown. This capsule, such as throbs  against the sides </a:t>
            </a:r>
            <a:r>
              <a:rPr dirty="0" sz="1450" spc="-5">
                <a:latin typeface="Times New Roman"/>
                <a:cs typeface="Times New Roman"/>
              </a:rPr>
              <a:t>of </a:t>
            </a:r>
            <a:r>
              <a:rPr dirty="0" sz="1450" spc="-10">
                <a:latin typeface="Times New Roman"/>
                <a:cs typeface="Times New Roman"/>
              </a:rPr>
              <a:t>animals, knows </a:t>
            </a:r>
            <a:r>
              <a:rPr dirty="0" sz="1450" spc="-5">
                <a:latin typeface="Times New Roman"/>
                <a:cs typeface="Times New Roman"/>
              </a:rPr>
              <a:t>you </a:t>
            </a:r>
            <a:r>
              <a:rPr dirty="0" sz="1450" spc="-10">
                <a:latin typeface="Times New Roman"/>
                <a:cs typeface="Times New Roman"/>
              </a:rPr>
              <a:t>at </a:t>
            </a:r>
            <a:r>
              <a:rPr dirty="0" sz="1450" spc="-5">
                <a:latin typeface="Times New Roman"/>
                <a:cs typeface="Times New Roman"/>
              </a:rPr>
              <a:t>a </a:t>
            </a:r>
            <a:r>
              <a:rPr dirty="0" sz="1450" spc="-10">
                <a:latin typeface="Times New Roman"/>
                <a:cs typeface="Times New Roman"/>
              </a:rPr>
              <a:t>touch for its master; </a:t>
            </a:r>
            <a:r>
              <a:rPr dirty="0" sz="1450" spc="-40">
                <a:latin typeface="Times New Roman"/>
                <a:cs typeface="Times New Roman"/>
              </a:rPr>
              <a:t>ay, </a:t>
            </a:r>
            <a:r>
              <a:rPr dirty="0" sz="1450" spc="-10">
                <a:latin typeface="Times New Roman"/>
                <a:cs typeface="Times New Roman"/>
              </a:rPr>
              <a:t>it loves  </a:t>
            </a:r>
            <a:r>
              <a:rPr dirty="0" sz="1450" spc="-5">
                <a:latin typeface="Times New Roman"/>
                <a:cs typeface="Times New Roman"/>
              </a:rPr>
              <a:t>you! </a:t>
            </a:r>
            <a:r>
              <a:rPr dirty="0" sz="1450" spc="-10">
                <a:latin typeface="Times New Roman"/>
                <a:cs typeface="Times New Roman"/>
              </a:rPr>
              <a:t>But my soul, does my soul?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not; I </a:t>
            </a:r>
            <a:r>
              <a:rPr dirty="0" sz="1450" spc="-10">
                <a:latin typeface="Times New Roman"/>
                <a:cs typeface="Times New Roman"/>
              </a:rPr>
              <a:t>know </a:t>
            </a:r>
            <a:r>
              <a:rPr dirty="0" sz="1450" spc="-5">
                <a:latin typeface="Times New Roman"/>
                <a:cs typeface="Times New Roman"/>
              </a:rPr>
              <a:t>not, </a:t>
            </a:r>
            <a:r>
              <a:rPr dirty="0" sz="1450" spc="-10">
                <a:latin typeface="Times New Roman"/>
                <a:cs typeface="Times New Roman"/>
              </a:rPr>
              <a:t>fearing to ask. </a:t>
            </a:r>
            <a:r>
              <a:rPr dirty="0" sz="1450" spc="-60">
                <a:latin typeface="Times New Roman"/>
                <a:cs typeface="Times New Roman"/>
              </a:rPr>
              <a:t>Yet  </a:t>
            </a:r>
            <a:r>
              <a:rPr dirty="0" sz="1450" spc="-10">
                <a:latin typeface="Times New Roman"/>
                <a:cs typeface="Times New Roman"/>
              </a:rPr>
              <a:t>when </a:t>
            </a:r>
            <a:r>
              <a:rPr dirty="0" sz="1450" spc="-5">
                <a:latin typeface="Times New Roman"/>
                <a:cs typeface="Times New Roman"/>
              </a:rPr>
              <a:t>you </a:t>
            </a:r>
            <a:r>
              <a:rPr dirty="0" sz="1450" spc="-10">
                <a:latin typeface="Times New Roman"/>
                <a:cs typeface="Times New Roman"/>
              </a:rPr>
              <a:t>spoke to me </a:t>
            </a:r>
            <a:r>
              <a:rPr dirty="0" sz="1450" spc="-5">
                <a:latin typeface="Times New Roman"/>
                <a:cs typeface="Times New Roman"/>
              </a:rPr>
              <a:t>your </a:t>
            </a:r>
            <a:r>
              <a:rPr dirty="0" sz="1450" spc="-10">
                <a:latin typeface="Times New Roman"/>
                <a:cs typeface="Times New Roman"/>
              </a:rPr>
              <a:t>words were </a:t>
            </a:r>
            <a:r>
              <a:rPr dirty="0" sz="1450" spc="-5">
                <a:latin typeface="Times New Roman"/>
                <a:cs typeface="Times New Roman"/>
              </a:rPr>
              <a:t>of </a:t>
            </a:r>
            <a:r>
              <a:rPr dirty="0" sz="1450" spc="-10">
                <a:latin typeface="Times New Roman"/>
                <a:cs typeface="Times New Roman"/>
              </a:rPr>
              <a:t>the soul; it is </a:t>
            </a:r>
            <a:r>
              <a:rPr dirty="0" sz="1450" spc="-5">
                <a:latin typeface="Times New Roman"/>
                <a:cs typeface="Times New Roman"/>
              </a:rPr>
              <a:t>of </a:t>
            </a:r>
            <a:r>
              <a:rPr dirty="0" sz="1450" spc="-10">
                <a:latin typeface="Times New Roman"/>
                <a:cs typeface="Times New Roman"/>
              </a:rPr>
              <a:t>the soul that </a:t>
            </a:r>
            <a:r>
              <a:rPr dirty="0" sz="1450" spc="-5">
                <a:latin typeface="Times New Roman"/>
                <a:cs typeface="Times New Roman"/>
              </a:rPr>
              <a:t>you  </a:t>
            </a:r>
            <a:r>
              <a:rPr dirty="0" sz="1450" spc="-10">
                <a:latin typeface="Times New Roman"/>
                <a:cs typeface="Times New Roman"/>
              </a:rPr>
              <a:t>ask—it is only from the soul that </a:t>
            </a:r>
            <a:r>
              <a:rPr dirty="0" sz="1450" spc="-5">
                <a:latin typeface="Times New Roman"/>
                <a:cs typeface="Times New Roman"/>
              </a:rPr>
              <a:t>you </a:t>
            </a:r>
            <a:r>
              <a:rPr dirty="0" sz="1450" spc="-10">
                <a:latin typeface="Times New Roman"/>
                <a:cs typeface="Times New Roman"/>
              </a:rPr>
              <a:t>would take</a:t>
            </a:r>
            <a:r>
              <a:rPr dirty="0" sz="1450" spc="4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715">
              <a:lnSpc>
                <a:spcPts val="1730"/>
              </a:lnSpc>
              <a:spcBef>
                <a:spcPts val="840"/>
              </a:spcBef>
            </a:pPr>
            <a:r>
              <a:rPr dirty="0" sz="1450" spc="-10">
                <a:latin typeface="Times New Roman"/>
                <a:cs typeface="Times New Roman"/>
              </a:rPr>
              <a:t>‘Olalla,’ </a:t>
            </a:r>
            <a:r>
              <a:rPr dirty="0" sz="1450" spc="-5">
                <a:latin typeface="Times New Roman"/>
                <a:cs typeface="Times New Roman"/>
              </a:rPr>
              <a:t>I </a:t>
            </a:r>
            <a:r>
              <a:rPr dirty="0" sz="1450" spc="-10">
                <a:latin typeface="Times New Roman"/>
                <a:cs typeface="Times New Roman"/>
              </a:rPr>
              <a:t>said, ‘the soul and the </a:t>
            </a:r>
            <a:r>
              <a:rPr dirty="0" sz="1450" spc="-5">
                <a:latin typeface="Times New Roman"/>
                <a:cs typeface="Times New Roman"/>
              </a:rPr>
              <a:t>body </a:t>
            </a:r>
            <a:r>
              <a:rPr dirty="0" sz="1450" spc="-10">
                <a:latin typeface="Times New Roman"/>
                <a:cs typeface="Times New Roman"/>
              </a:rPr>
              <a:t>are one, and mostly so in love. What  the </a:t>
            </a:r>
            <a:r>
              <a:rPr dirty="0" sz="1450" spc="-5">
                <a:latin typeface="Times New Roman"/>
                <a:cs typeface="Times New Roman"/>
              </a:rPr>
              <a:t>body </a:t>
            </a:r>
            <a:r>
              <a:rPr dirty="0" sz="1450" spc="-10">
                <a:latin typeface="Times New Roman"/>
                <a:cs typeface="Times New Roman"/>
              </a:rPr>
              <a:t>chooses, the soul loves; where the </a:t>
            </a:r>
            <a:r>
              <a:rPr dirty="0" sz="1450" spc="-5">
                <a:latin typeface="Times New Roman"/>
                <a:cs typeface="Times New Roman"/>
              </a:rPr>
              <a:t>body </a:t>
            </a:r>
            <a:r>
              <a:rPr dirty="0" sz="1450" spc="-10">
                <a:latin typeface="Times New Roman"/>
                <a:cs typeface="Times New Roman"/>
              </a:rPr>
              <a:t>clings, the soul cleaves; </a:t>
            </a:r>
            <a:r>
              <a:rPr dirty="0" sz="1450" spc="-5">
                <a:latin typeface="Times New Roman"/>
                <a:cs typeface="Times New Roman"/>
              </a:rPr>
              <a:t>body  </a:t>
            </a:r>
            <a:r>
              <a:rPr dirty="0" sz="1450" spc="-10">
                <a:latin typeface="Times New Roman"/>
                <a:cs typeface="Times New Roman"/>
              </a:rPr>
              <a:t>for </a:t>
            </a:r>
            <a:r>
              <a:rPr dirty="0" sz="1450" spc="-25">
                <a:latin typeface="Times New Roman"/>
                <a:cs typeface="Times New Roman"/>
              </a:rPr>
              <a:t>body, </a:t>
            </a:r>
            <a:r>
              <a:rPr dirty="0" sz="1450" spc="-10">
                <a:latin typeface="Times New Roman"/>
                <a:cs typeface="Times New Roman"/>
              </a:rPr>
              <a:t>soul to soul, they come together at </a:t>
            </a:r>
            <a:r>
              <a:rPr dirty="0" sz="1450" spc="-25">
                <a:latin typeface="Times New Roman"/>
                <a:cs typeface="Times New Roman"/>
              </a:rPr>
              <a:t>God’s </a:t>
            </a:r>
            <a:r>
              <a:rPr dirty="0" sz="1450" spc="-10">
                <a:latin typeface="Times New Roman"/>
                <a:cs typeface="Times New Roman"/>
              </a:rPr>
              <a:t>signal; and the lower part  (if we can call aught low) is only the footstool and foundation </a:t>
            </a:r>
            <a:r>
              <a:rPr dirty="0" sz="1450" spc="-5">
                <a:latin typeface="Times New Roman"/>
                <a:cs typeface="Times New Roman"/>
              </a:rPr>
              <a:t>of </a:t>
            </a:r>
            <a:r>
              <a:rPr dirty="0" sz="1450" spc="-10">
                <a:latin typeface="Times New Roman"/>
                <a:cs typeface="Times New Roman"/>
              </a:rPr>
              <a:t>the</a:t>
            </a:r>
            <a:r>
              <a:rPr dirty="0" sz="1450" spc="180">
                <a:latin typeface="Times New Roman"/>
                <a:cs typeface="Times New Roman"/>
              </a:rPr>
              <a:t> </a:t>
            </a:r>
            <a:r>
              <a:rPr dirty="0" sz="1450" spc="-10">
                <a:latin typeface="Times New Roman"/>
                <a:cs typeface="Times New Roman"/>
              </a:rPr>
              <a:t>highest.’</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‘Have </a:t>
            </a:r>
            <a:r>
              <a:rPr dirty="0" sz="1450" spc="-5">
                <a:latin typeface="Times New Roman"/>
                <a:cs typeface="Times New Roman"/>
              </a:rPr>
              <a:t>you,’ </a:t>
            </a:r>
            <a:r>
              <a:rPr dirty="0" sz="1450" spc="-10">
                <a:latin typeface="Times New Roman"/>
                <a:cs typeface="Times New Roman"/>
              </a:rPr>
              <a:t>she said, ‘seen the portraits in the house </a:t>
            </a:r>
            <a:r>
              <a:rPr dirty="0" sz="1450" spc="-5">
                <a:latin typeface="Times New Roman"/>
                <a:cs typeface="Times New Roman"/>
              </a:rPr>
              <a:t>of </a:t>
            </a:r>
            <a:r>
              <a:rPr dirty="0" sz="1450" spc="-10">
                <a:latin typeface="Times New Roman"/>
                <a:cs typeface="Times New Roman"/>
              </a:rPr>
              <a:t>my fathers? Have </a:t>
            </a:r>
            <a:r>
              <a:rPr dirty="0" sz="1450" spc="-5">
                <a:latin typeface="Times New Roman"/>
                <a:cs typeface="Times New Roman"/>
              </a:rPr>
              <a:t>you  </a:t>
            </a:r>
            <a:r>
              <a:rPr dirty="0" sz="1450" spc="-10">
                <a:latin typeface="Times New Roman"/>
                <a:cs typeface="Times New Roman"/>
              </a:rPr>
              <a:t>looked at my mother </a:t>
            </a:r>
            <a:r>
              <a:rPr dirty="0" sz="1450" spc="-5">
                <a:latin typeface="Times New Roman"/>
                <a:cs typeface="Times New Roman"/>
              </a:rPr>
              <a:t>or </a:t>
            </a:r>
            <a:r>
              <a:rPr dirty="0" sz="1450" spc="-10">
                <a:latin typeface="Times New Roman"/>
                <a:cs typeface="Times New Roman"/>
              </a:rPr>
              <a:t>at Felipe? Have </a:t>
            </a:r>
            <a:r>
              <a:rPr dirty="0" sz="1450" spc="-5">
                <a:latin typeface="Times New Roman"/>
                <a:cs typeface="Times New Roman"/>
              </a:rPr>
              <a:t>your </a:t>
            </a:r>
            <a:r>
              <a:rPr dirty="0" sz="1450" spc="-10">
                <a:latin typeface="Times New Roman"/>
                <a:cs typeface="Times New Roman"/>
              </a:rPr>
              <a:t>eyes never rested </a:t>
            </a:r>
            <a:r>
              <a:rPr dirty="0" sz="1450" spc="-5">
                <a:latin typeface="Times New Roman"/>
                <a:cs typeface="Times New Roman"/>
              </a:rPr>
              <a:t>on </a:t>
            </a:r>
            <a:r>
              <a:rPr dirty="0" sz="1450" spc="-10">
                <a:latin typeface="Times New Roman"/>
                <a:cs typeface="Times New Roman"/>
              </a:rPr>
              <a:t>that picture  that hangs </a:t>
            </a:r>
            <a:r>
              <a:rPr dirty="0" sz="1450" spc="-5">
                <a:latin typeface="Times New Roman"/>
                <a:cs typeface="Times New Roman"/>
              </a:rPr>
              <a:t>by your </a:t>
            </a:r>
            <a:r>
              <a:rPr dirty="0" sz="1450" spc="-10">
                <a:latin typeface="Times New Roman"/>
                <a:cs typeface="Times New Roman"/>
              </a:rPr>
              <a:t>bed? She who sat for it died ages ago; and she did evil in  her life. But, look-again: there is my hand to the least line, there are my eyes  and my </a:t>
            </a:r>
            <a:r>
              <a:rPr dirty="0" sz="1450" spc="-25">
                <a:latin typeface="Times New Roman"/>
                <a:cs typeface="Times New Roman"/>
              </a:rPr>
              <a:t>hair. </a:t>
            </a:r>
            <a:r>
              <a:rPr dirty="0" sz="1450" spc="-10">
                <a:latin typeface="Times New Roman"/>
                <a:cs typeface="Times New Roman"/>
              </a:rPr>
              <a:t>What is mine, then, and what am I? If </a:t>
            </a:r>
            <a:r>
              <a:rPr dirty="0" sz="1450" spc="-5">
                <a:latin typeface="Times New Roman"/>
                <a:cs typeface="Times New Roman"/>
              </a:rPr>
              <a:t>not a </a:t>
            </a:r>
            <a:r>
              <a:rPr dirty="0" sz="1450" spc="-10">
                <a:latin typeface="Times New Roman"/>
                <a:cs typeface="Times New Roman"/>
              </a:rPr>
              <a:t>curve in this </a:t>
            </a:r>
            <a:r>
              <a:rPr dirty="0" sz="1450" spc="-5">
                <a:latin typeface="Times New Roman"/>
                <a:cs typeface="Times New Roman"/>
              </a:rPr>
              <a:t>poor  body of </a:t>
            </a:r>
            <a:r>
              <a:rPr dirty="0" sz="1450" spc="-10">
                <a:latin typeface="Times New Roman"/>
                <a:cs typeface="Times New Roman"/>
              </a:rPr>
              <a:t>mine (which </a:t>
            </a:r>
            <a:r>
              <a:rPr dirty="0" sz="1450" spc="-5">
                <a:latin typeface="Times New Roman"/>
                <a:cs typeface="Times New Roman"/>
              </a:rPr>
              <a:t>you </a:t>
            </a:r>
            <a:r>
              <a:rPr dirty="0" sz="1450" spc="-10">
                <a:latin typeface="Times New Roman"/>
                <a:cs typeface="Times New Roman"/>
              </a:rPr>
              <a:t>love, and for the sake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you </a:t>
            </a:r>
            <a:r>
              <a:rPr dirty="0" sz="1450" spc="-10">
                <a:latin typeface="Times New Roman"/>
                <a:cs typeface="Times New Roman"/>
              </a:rPr>
              <a:t>dotingly dream  that </a:t>
            </a:r>
            <a:r>
              <a:rPr dirty="0" sz="1450" spc="-5">
                <a:latin typeface="Times New Roman"/>
                <a:cs typeface="Times New Roman"/>
              </a:rPr>
              <a:t>you </a:t>
            </a:r>
            <a:r>
              <a:rPr dirty="0" sz="1450" spc="-10">
                <a:latin typeface="Times New Roman"/>
                <a:cs typeface="Times New Roman"/>
              </a:rPr>
              <a:t>love me) </a:t>
            </a:r>
            <a:r>
              <a:rPr dirty="0" sz="1450" spc="-5">
                <a:latin typeface="Times New Roman"/>
                <a:cs typeface="Times New Roman"/>
              </a:rPr>
              <a:t>not a </a:t>
            </a:r>
            <a:r>
              <a:rPr dirty="0" sz="1450" spc="-10">
                <a:latin typeface="Times New Roman"/>
                <a:cs typeface="Times New Roman"/>
              </a:rPr>
              <a:t>gesture that </a:t>
            </a:r>
            <a:r>
              <a:rPr dirty="0" sz="1450" spc="-5">
                <a:latin typeface="Times New Roman"/>
                <a:cs typeface="Times New Roman"/>
              </a:rPr>
              <a:t>I </a:t>
            </a:r>
            <a:r>
              <a:rPr dirty="0" sz="1450" spc="-10">
                <a:latin typeface="Times New Roman"/>
                <a:cs typeface="Times New Roman"/>
              </a:rPr>
              <a:t>can frame, </a:t>
            </a:r>
            <a:r>
              <a:rPr dirty="0" sz="1450" spc="-5">
                <a:latin typeface="Times New Roman"/>
                <a:cs typeface="Times New Roman"/>
              </a:rPr>
              <a:t>not a </a:t>
            </a:r>
            <a:r>
              <a:rPr dirty="0" sz="1450" spc="-10">
                <a:latin typeface="Times New Roman"/>
                <a:cs typeface="Times New Roman"/>
              </a:rPr>
              <a:t>tone </a:t>
            </a:r>
            <a:r>
              <a:rPr dirty="0" sz="1450" spc="-5">
                <a:latin typeface="Times New Roman"/>
                <a:cs typeface="Times New Roman"/>
              </a:rPr>
              <a:t>of </a:t>
            </a:r>
            <a:r>
              <a:rPr dirty="0" sz="1450" spc="-10">
                <a:latin typeface="Times New Roman"/>
                <a:cs typeface="Times New Roman"/>
              </a:rPr>
              <a:t>my voice, </a:t>
            </a:r>
            <a:r>
              <a:rPr dirty="0" sz="1450" spc="-5">
                <a:latin typeface="Times New Roman"/>
                <a:cs typeface="Times New Roman"/>
              </a:rPr>
              <a:t>not  </a:t>
            </a:r>
            <a:r>
              <a:rPr dirty="0" sz="1450" spc="-10">
                <a:latin typeface="Times New Roman"/>
                <a:cs typeface="Times New Roman"/>
              </a:rPr>
              <a:t>any look from my eyes, </a:t>
            </a:r>
            <a:r>
              <a:rPr dirty="0" sz="1450" spc="-5">
                <a:latin typeface="Times New Roman"/>
                <a:cs typeface="Times New Roman"/>
              </a:rPr>
              <a:t>no, not </a:t>
            </a:r>
            <a:r>
              <a:rPr dirty="0" sz="1450" spc="-10">
                <a:latin typeface="Times New Roman"/>
                <a:cs typeface="Times New Roman"/>
              </a:rPr>
              <a:t>even now when </a:t>
            </a:r>
            <a:r>
              <a:rPr dirty="0" sz="1450" spc="-5">
                <a:latin typeface="Times New Roman"/>
                <a:cs typeface="Times New Roman"/>
              </a:rPr>
              <a:t>I </a:t>
            </a:r>
            <a:r>
              <a:rPr dirty="0" sz="1450" spc="-10">
                <a:latin typeface="Times New Roman"/>
                <a:cs typeface="Times New Roman"/>
              </a:rPr>
              <a:t>speak to him </a:t>
            </a:r>
            <a:r>
              <a:rPr dirty="0" sz="1450" spc="-5">
                <a:latin typeface="Times New Roman"/>
                <a:cs typeface="Times New Roman"/>
              </a:rPr>
              <a:t>I </a:t>
            </a:r>
            <a:r>
              <a:rPr dirty="0" sz="1450" spc="-10">
                <a:latin typeface="Times New Roman"/>
                <a:cs typeface="Times New Roman"/>
              </a:rPr>
              <a:t>love, </a:t>
            </a:r>
            <a:r>
              <a:rPr dirty="0" sz="1450" spc="-5">
                <a:latin typeface="Times New Roman"/>
                <a:cs typeface="Times New Roman"/>
              </a:rPr>
              <a:t>but </a:t>
            </a:r>
            <a:r>
              <a:rPr dirty="0" sz="1450" spc="-10">
                <a:latin typeface="Times New Roman"/>
                <a:cs typeface="Times New Roman"/>
              </a:rPr>
              <a:t>has  belonged to others? Others, ages dead, have wooed other men with my eyes;  other men have heard the pleading </a:t>
            </a:r>
            <a:r>
              <a:rPr dirty="0" sz="1450" spc="-5">
                <a:latin typeface="Times New Roman"/>
                <a:cs typeface="Times New Roman"/>
              </a:rPr>
              <a:t>of </a:t>
            </a:r>
            <a:r>
              <a:rPr dirty="0" sz="1450" spc="-10">
                <a:latin typeface="Times New Roman"/>
                <a:cs typeface="Times New Roman"/>
              </a:rPr>
              <a:t>the same voice that now sounds in </a:t>
            </a:r>
            <a:r>
              <a:rPr dirty="0" sz="1450" spc="-5">
                <a:latin typeface="Times New Roman"/>
                <a:cs typeface="Times New Roman"/>
              </a:rPr>
              <a:t>your  </a:t>
            </a:r>
            <a:r>
              <a:rPr dirty="0" sz="1450" spc="-10">
                <a:latin typeface="Times New Roman"/>
                <a:cs typeface="Times New Roman"/>
              </a:rPr>
              <a:t>ears. The hands </a:t>
            </a:r>
            <a:r>
              <a:rPr dirty="0" sz="1450" spc="-5">
                <a:latin typeface="Times New Roman"/>
                <a:cs typeface="Times New Roman"/>
              </a:rPr>
              <a:t>of </a:t>
            </a:r>
            <a:r>
              <a:rPr dirty="0" sz="1450" spc="-10">
                <a:latin typeface="Times New Roman"/>
                <a:cs typeface="Times New Roman"/>
              </a:rPr>
              <a:t>the dead are in my bosom; they move me, they pluck me,  they guide me;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a puppet </a:t>
            </a:r>
            <a:r>
              <a:rPr dirty="0" sz="1450" spc="-10">
                <a:latin typeface="Times New Roman"/>
                <a:cs typeface="Times New Roman"/>
              </a:rPr>
              <a:t>at their command; and </a:t>
            </a:r>
            <a:r>
              <a:rPr dirty="0" sz="1450" spc="-5">
                <a:latin typeface="Times New Roman"/>
                <a:cs typeface="Times New Roman"/>
              </a:rPr>
              <a:t>I but </a:t>
            </a:r>
            <a:r>
              <a:rPr dirty="0" sz="1450" spc="-10">
                <a:latin typeface="Times New Roman"/>
                <a:cs typeface="Times New Roman"/>
              </a:rPr>
              <a:t>reinform features  and attributes that have long been laid aside from evil in the quiet </a:t>
            </a:r>
            <a:r>
              <a:rPr dirty="0" sz="1450" spc="-5">
                <a:latin typeface="Times New Roman"/>
                <a:cs typeface="Times New Roman"/>
              </a:rPr>
              <a:t>of </a:t>
            </a:r>
            <a:r>
              <a:rPr dirty="0" sz="1450" spc="-10">
                <a:latin typeface="Times New Roman"/>
                <a:cs typeface="Times New Roman"/>
              </a:rPr>
              <a:t>the  grave. Is it me </a:t>
            </a:r>
            <a:r>
              <a:rPr dirty="0" sz="1450" spc="-5">
                <a:latin typeface="Times New Roman"/>
                <a:cs typeface="Times New Roman"/>
              </a:rPr>
              <a:t>you </a:t>
            </a:r>
            <a:r>
              <a:rPr dirty="0" sz="1450" spc="-10">
                <a:latin typeface="Times New Roman"/>
                <a:cs typeface="Times New Roman"/>
              </a:rPr>
              <a:t>love, friend? </a:t>
            </a:r>
            <a:r>
              <a:rPr dirty="0" sz="1450" spc="-5">
                <a:latin typeface="Times New Roman"/>
                <a:cs typeface="Times New Roman"/>
              </a:rPr>
              <a:t>or </a:t>
            </a:r>
            <a:r>
              <a:rPr dirty="0" sz="1450" spc="-10">
                <a:latin typeface="Times New Roman"/>
                <a:cs typeface="Times New Roman"/>
              </a:rPr>
              <a:t>the race that made me? The girl who does  </a:t>
            </a:r>
            <a:r>
              <a:rPr dirty="0" sz="1450" spc="-5">
                <a:latin typeface="Times New Roman"/>
                <a:cs typeface="Times New Roman"/>
              </a:rPr>
              <a:t>not</a:t>
            </a:r>
            <a:r>
              <a:rPr dirty="0" sz="1450" spc="100">
                <a:latin typeface="Times New Roman"/>
                <a:cs typeface="Times New Roman"/>
              </a:rPr>
              <a:t> </a:t>
            </a:r>
            <a:r>
              <a:rPr dirty="0" sz="1450" spc="-10">
                <a:latin typeface="Times New Roman"/>
                <a:cs typeface="Times New Roman"/>
              </a:rPr>
              <a:t>know</a:t>
            </a:r>
            <a:r>
              <a:rPr dirty="0" sz="1450" spc="100">
                <a:latin typeface="Times New Roman"/>
                <a:cs typeface="Times New Roman"/>
              </a:rPr>
              <a:t> </a:t>
            </a:r>
            <a:r>
              <a:rPr dirty="0" sz="1450" spc="-10">
                <a:latin typeface="Times New Roman"/>
                <a:cs typeface="Times New Roman"/>
              </a:rPr>
              <a:t>and</a:t>
            </a:r>
            <a:r>
              <a:rPr dirty="0" sz="1450" spc="105">
                <a:latin typeface="Times New Roman"/>
                <a:cs typeface="Times New Roman"/>
              </a:rPr>
              <a:t> </a:t>
            </a:r>
            <a:r>
              <a:rPr dirty="0" sz="1450" spc="-10">
                <a:latin typeface="Times New Roman"/>
                <a:cs typeface="Times New Roman"/>
              </a:rPr>
              <a:t>cannot</a:t>
            </a:r>
            <a:r>
              <a:rPr dirty="0" sz="1450" spc="105">
                <a:latin typeface="Times New Roman"/>
                <a:cs typeface="Times New Roman"/>
              </a:rPr>
              <a:t> </a:t>
            </a:r>
            <a:r>
              <a:rPr dirty="0" sz="1450" spc="-10">
                <a:latin typeface="Times New Roman"/>
                <a:cs typeface="Times New Roman"/>
              </a:rPr>
              <a:t>answer</a:t>
            </a:r>
            <a:r>
              <a:rPr dirty="0" sz="1450" spc="105">
                <a:latin typeface="Times New Roman"/>
                <a:cs typeface="Times New Roman"/>
              </a:rPr>
              <a:t> </a:t>
            </a:r>
            <a:r>
              <a:rPr dirty="0" sz="1450" spc="-10">
                <a:latin typeface="Times New Roman"/>
                <a:cs typeface="Times New Roman"/>
              </a:rPr>
              <a:t>for</a:t>
            </a:r>
            <a:r>
              <a:rPr dirty="0" sz="1450" spc="100">
                <a:latin typeface="Times New Roman"/>
                <a:cs typeface="Times New Roman"/>
              </a:rPr>
              <a:t> </a:t>
            </a:r>
            <a:r>
              <a:rPr dirty="0" sz="1450" spc="-10">
                <a:latin typeface="Times New Roman"/>
                <a:cs typeface="Times New Roman"/>
              </a:rPr>
              <a:t>the</a:t>
            </a:r>
            <a:r>
              <a:rPr dirty="0" sz="1450" spc="110">
                <a:latin typeface="Times New Roman"/>
                <a:cs typeface="Times New Roman"/>
              </a:rPr>
              <a:t> </a:t>
            </a:r>
            <a:r>
              <a:rPr dirty="0" sz="1450" spc="-10">
                <a:latin typeface="Times New Roman"/>
                <a:cs typeface="Times New Roman"/>
              </a:rPr>
              <a:t>least</a:t>
            </a:r>
            <a:r>
              <a:rPr dirty="0" sz="1450" spc="100">
                <a:latin typeface="Times New Roman"/>
                <a:cs typeface="Times New Roman"/>
              </a:rPr>
              <a:t> </a:t>
            </a:r>
            <a:r>
              <a:rPr dirty="0" sz="1450" spc="-10">
                <a:latin typeface="Times New Roman"/>
                <a:cs typeface="Times New Roman"/>
              </a:rPr>
              <a:t>portion</a:t>
            </a:r>
            <a:r>
              <a:rPr dirty="0" sz="1450" spc="105">
                <a:latin typeface="Times New Roman"/>
                <a:cs typeface="Times New Roman"/>
              </a:rPr>
              <a:t> </a:t>
            </a:r>
            <a:r>
              <a:rPr dirty="0" sz="1450" spc="-5">
                <a:latin typeface="Times New Roman"/>
                <a:cs typeface="Times New Roman"/>
              </a:rPr>
              <a:t>of</a:t>
            </a:r>
            <a:r>
              <a:rPr dirty="0" sz="1450" spc="110">
                <a:latin typeface="Times New Roman"/>
                <a:cs typeface="Times New Roman"/>
              </a:rPr>
              <a:t> </a:t>
            </a:r>
            <a:r>
              <a:rPr dirty="0" sz="1450" spc="-10">
                <a:latin typeface="Times New Roman"/>
                <a:cs typeface="Times New Roman"/>
              </a:rPr>
              <a:t>herself?</a:t>
            </a:r>
            <a:r>
              <a:rPr dirty="0" sz="1450" spc="105">
                <a:latin typeface="Times New Roman"/>
                <a:cs typeface="Times New Roman"/>
              </a:rPr>
              <a:t> </a:t>
            </a:r>
            <a:r>
              <a:rPr dirty="0" sz="1450" spc="-5">
                <a:latin typeface="Times New Roman"/>
                <a:cs typeface="Times New Roman"/>
              </a:rPr>
              <a:t>or</a:t>
            </a:r>
            <a:r>
              <a:rPr dirty="0" sz="1450" spc="105">
                <a:latin typeface="Times New Roman"/>
                <a:cs typeface="Times New Roman"/>
              </a:rPr>
              <a:t> </a:t>
            </a:r>
            <a:r>
              <a:rPr dirty="0" sz="1450" spc="-10">
                <a:latin typeface="Times New Roman"/>
                <a:cs typeface="Times New Roman"/>
              </a:rPr>
              <a:t>the</a:t>
            </a:r>
            <a:r>
              <a:rPr dirty="0" sz="1450" spc="110">
                <a:latin typeface="Times New Roman"/>
                <a:cs typeface="Times New Roman"/>
              </a:rPr>
              <a:t> </a:t>
            </a:r>
            <a:r>
              <a:rPr dirty="0" sz="1450" spc="-10">
                <a:latin typeface="Times New Roman"/>
                <a:cs typeface="Times New Roman"/>
              </a:rPr>
              <a:t>stream</a:t>
            </a:r>
            <a:r>
              <a:rPr dirty="0" sz="1450" spc="105">
                <a:latin typeface="Times New Roman"/>
                <a:cs typeface="Times New Roman"/>
              </a:rPr>
              <a:t> </a:t>
            </a:r>
            <a:r>
              <a:rPr dirty="0" sz="1450" spc="-5">
                <a:latin typeface="Times New Roman"/>
                <a:cs typeface="Times New Roman"/>
              </a:rPr>
              <a:t>of</a:t>
            </a:r>
            <a:endParaRPr sz="1450">
              <a:latin typeface="Times New Roman"/>
              <a:cs typeface="Times New Roman"/>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which she is </a:t>
            </a:r>
            <a:r>
              <a:rPr dirty="0" sz="1450" spc="-5">
                <a:latin typeface="Times New Roman"/>
                <a:cs typeface="Times New Roman"/>
              </a:rPr>
              <a:t>a </a:t>
            </a:r>
            <a:r>
              <a:rPr dirty="0" sz="1450" spc="-10">
                <a:latin typeface="Times New Roman"/>
                <a:cs typeface="Times New Roman"/>
              </a:rPr>
              <a:t>transitory </a:t>
            </a:r>
            <a:r>
              <a:rPr dirty="0" sz="1450" spc="-25">
                <a:latin typeface="Times New Roman"/>
                <a:cs typeface="Times New Roman"/>
              </a:rPr>
              <a:t>eddy, </a:t>
            </a:r>
            <a:r>
              <a:rPr dirty="0" sz="1450" spc="-10">
                <a:latin typeface="Times New Roman"/>
                <a:cs typeface="Times New Roman"/>
              </a:rPr>
              <a:t>the tree </a:t>
            </a:r>
            <a:r>
              <a:rPr dirty="0" sz="1450" spc="-5">
                <a:latin typeface="Times New Roman"/>
                <a:cs typeface="Times New Roman"/>
              </a:rPr>
              <a:t>of </a:t>
            </a:r>
            <a:r>
              <a:rPr dirty="0" sz="1450" spc="-10">
                <a:latin typeface="Times New Roman"/>
                <a:cs typeface="Times New Roman"/>
              </a:rPr>
              <a:t>which she is the passing fruit? The  race exists; it is </a:t>
            </a:r>
            <a:r>
              <a:rPr dirty="0" sz="1450" spc="-5">
                <a:latin typeface="Times New Roman"/>
                <a:cs typeface="Times New Roman"/>
              </a:rPr>
              <a:t>old, </a:t>
            </a:r>
            <a:r>
              <a:rPr dirty="0" sz="1450" spc="-10">
                <a:latin typeface="Times New Roman"/>
                <a:cs typeface="Times New Roman"/>
              </a:rPr>
              <a:t>it is ever </a:t>
            </a:r>
            <a:r>
              <a:rPr dirty="0" sz="1450" spc="-5">
                <a:latin typeface="Times New Roman"/>
                <a:cs typeface="Times New Roman"/>
              </a:rPr>
              <a:t>young, </a:t>
            </a:r>
            <a:r>
              <a:rPr dirty="0" sz="1450" spc="-10">
                <a:latin typeface="Times New Roman"/>
                <a:cs typeface="Times New Roman"/>
              </a:rPr>
              <a:t>it carries its eternal destiny in its bosom;  </a:t>
            </a:r>
            <a:r>
              <a:rPr dirty="0" sz="1450" spc="-5">
                <a:latin typeface="Times New Roman"/>
                <a:cs typeface="Times New Roman"/>
              </a:rPr>
              <a:t>upon </a:t>
            </a:r>
            <a:r>
              <a:rPr dirty="0" sz="1450" spc="-10">
                <a:latin typeface="Times New Roman"/>
                <a:cs typeface="Times New Roman"/>
              </a:rPr>
              <a:t>it, like waves </a:t>
            </a:r>
            <a:r>
              <a:rPr dirty="0" sz="1450" spc="-5">
                <a:latin typeface="Times New Roman"/>
                <a:cs typeface="Times New Roman"/>
              </a:rPr>
              <a:t>upon </a:t>
            </a:r>
            <a:r>
              <a:rPr dirty="0" sz="1450" spc="-10">
                <a:latin typeface="Times New Roman"/>
                <a:cs typeface="Times New Roman"/>
              </a:rPr>
              <a:t>the sea, individual succeeds to individual, mocked  with </a:t>
            </a:r>
            <a:r>
              <a:rPr dirty="0" sz="1450" spc="-5">
                <a:latin typeface="Times New Roman"/>
                <a:cs typeface="Times New Roman"/>
              </a:rPr>
              <a:t>a </a:t>
            </a:r>
            <a:r>
              <a:rPr dirty="0" sz="1450" spc="-10">
                <a:latin typeface="Times New Roman"/>
                <a:cs typeface="Times New Roman"/>
              </a:rPr>
              <a:t>semblance </a:t>
            </a:r>
            <a:r>
              <a:rPr dirty="0" sz="1450" spc="-5">
                <a:latin typeface="Times New Roman"/>
                <a:cs typeface="Times New Roman"/>
              </a:rPr>
              <a:t>of </a:t>
            </a:r>
            <a:r>
              <a:rPr dirty="0" sz="1450" spc="-10">
                <a:latin typeface="Times New Roman"/>
                <a:cs typeface="Times New Roman"/>
              </a:rPr>
              <a:t>self-control, </a:t>
            </a:r>
            <a:r>
              <a:rPr dirty="0" sz="1450" spc="-5">
                <a:latin typeface="Times New Roman"/>
                <a:cs typeface="Times New Roman"/>
              </a:rPr>
              <a:t>but </a:t>
            </a:r>
            <a:r>
              <a:rPr dirty="0" sz="1450" spc="-10">
                <a:latin typeface="Times New Roman"/>
                <a:cs typeface="Times New Roman"/>
              </a:rPr>
              <a:t>they are nothing. </a:t>
            </a:r>
            <a:r>
              <a:rPr dirty="0" sz="1450" spc="-70">
                <a:latin typeface="Times New Roman"/>
                <a:cs typeface="Times New Roman"/>
              </a:rPr>
              <a:t>We </a:t>
            </a:r>
            <a:r>
              <a:rPr dirty="0" sz="1450" spc="-10">
                <a:latin typeface="Times New Roman"/>
                <a:cs typeface="Times New Roman"/>
              </a:rPr>
              <a:t>speak </a:t>
            </a:r>
            <a:r>
              <a:rPr dirty="0" sz="1450" spc="-5">
                <a:latin typeface="Times New Roman"/>
                <a:cs typeface="Times New Roman"/>
              </a:rPr>
              <a:t>of </a:t>
            </a:r>
            <a:r>
              <a:rPr dirty="0" sz="1450" spc="-10">
                <a:latin typeface="Times New Roman"/>
                <a:cs typeface="Times New Roman"/>
              </a:rPr>
              <a:t>the soul,  </a:t>
            </a:r>
            <a:r>
              <a:rPr dirty="0" sz="1450" spc="-5">
                <a:latin typeface="Times New Roman"/>
                <a:cs typeface="Times New Roman"/>
              </a:rPr>
              <a:t>but </a:t>
            </a:r>
            <a:r>
              <a:rPr dirty="0" sz="1450" spc="-10">
                <a:latin typeface="Times New Roman"/>
                <a:cs typeface="Times New Roman"/>
              </a:rPr>
              <a:t>the soul is in the</a:t>
            </a:r>
            <a:r>
              <a:rPr dirty="0" sz="1450" spc="10">
                <a:latin typeface="Times New Roman"/>
                <a:cs typeface="Times New Roman"/>
              </a:rPr>
              <a:t> </a:t>
            </a:r>
            <a:r>
              <a:rPr dirty="0" sz="1450" spc="-10">
                <a:latin typeface="Times New Roman"/>
                <a:cs typeface="Times New Roman"/>
              </a:rPr>
              <a:t>race.’</a:t>
            </a:r>
            <a:endParaRPr sz="1450">
              <a:latin typeface="Times New Roman"/>
              <a:cs typeface="Times New Roman"/>
            </a:endParaRPr>
          </a:p>
          <a:p>
            <a:pPr algn="just" marL="12700" marR="5080">
              <a:lnSpc>
                <a:spcPts val="1730"/>
              </a:lnSpc>
              <a:spcBef>
                <a:spcPts val="855"/>
              </a:spcBef>
            </a:pPr>
            <a:r>
              <a:rPr dirty="0" sz="1450" spc="-45">
                <a:latin typeface="Times New Roman"/>
                <a:cs typeface="Times New Roman"/>
              </a:rPr>
              <a:t>‘You </a:t>
            </a:r>
            <a:r>
              <a:rPr dirty="0" sz="1450" spc="-10">
                <a:latin typeface="Times New Roman"/>
                <a:cs typeface="Times New Roman"/>
              </a:rPr>
              <a:t>fret against the common </a:t>
            </a:r>
            <a:r>
              <a:rPr dirty="0" sz="1450" spc="-25">
                <a:latin typeface="Times New Roman"/>
                <a:cs typeface="Times New Roman"/>
              </a:rPr>
              <a:t>law,’ </a:t>
            </a:r>
            <a:r>
              <a:rPr dirty="0" sz="1450" spc="-5">
                <a:latin typeface="Times New Roman"/>
                <a:cs typeface="Times New Roman"/>
              </a:rPr>
              <a:t>I </a:t>
            </a:r>
            <a:r>
              <a:rPr dirty="0" sz="1450" spc="-10">
                <a:latin typeface="Times New Roman"/>
                <a:cs typeface="Times New Roman"/>
              </a:rPr>
              <a:t>said. </a:t>
            </a:r>
            <a:r>
              <a:rPr dirty="0" sz="1450" spc="-45">
                <a:latin typeface="Times New Roman"/>
                <a:cs typeface="Times New Roman"/>
              </a:rPr>
              <a:t>‘You </a:t>
            </a:r>
            <a:r>
              <a:rPr dirty="0" sz="1450" spc="-10">
                <a:latin typeface="Times New Roman"/>
                <a:cs typeface="Times New Roman"/>
              </a:rPr>
              <a:t>rebel against the voice </a:t>
            </a:r>
            <a:r>
              <a:rPr dirty="0" sz="1450" spc="-5">
                <a:latin typeface="Times New Roman"/>
                <a:cs typeface="Times New Roman"/>
              </a:rPr>
              <a:t>of  </a:t>
            </a:r>
            <a:r>
              <a:rPr dirty="0" sz="1450" spc="-10">
                <a:latin typeface="Times New Roman"/>
                <a:cs typeface="Times New Roman"/>
              </a:rPr>
              <a:t>God, which </a:t>
            </a:r>
            <a:r>
              <a:rPr dirty="0" sz="1450" spc="-5">
                <a:latin typeface="Times New Roman"/>
                <a:cs typeface="Times New Roman"/>
              </a:rPr>
              <a:t>he </a:t>
            </a:r>
            <a:r>
              <a:rPr dirty="0" sz="1450" spc="-10">
                <a:latin typeface="Times New Roman"/>
                <a:cs typeface="Times New Roman"/>
              </a:rPr>
              <a:t>has made so winning to convince, so imperious to command.  Hear it, and how it speaks between us! </a:t>
            </a:r>
            <a:r>
              <a:rPr dirty="0" sz="1450" spc="-45">
                <a:latin typeface="Times New Roman"/>
                <a:cs typeface="Times New Roman"/>
              </a:rPr>
              <a:t>Your </a:t>
            </a:r>
            <a:r>
              <a:rPr dirty="0" sz="1450" spc="-10">
                <a:latin typeface="Times New Roman"/>
                <a:cs typeface="Times New Roman"/>
              </a:rPr>
              <a:t>hand clings to mine, </a:t>
            </a:r>
            <a:r>
              <a:rPr dirty="0" sz="1450" spc="-5">
                <a:latin typeface="Times New Roman"/>
                <a:cs typeface="Times New Roman"/>
              </a:rPr>
              <a:t>your </a:t>
            </a:r>
            <a:r>
              <a:rPr dirty="0" sz="1450" spc="-10">
                <a:latin typeface="Times New Roman"/>
                <a:cs typeface="Times New Roman"/>
              </a:rPr>
              <a:t>heart  leaps at my touch, the unknown elements </a:t>
            </a:r>
            <a:r>
              <a:rPr dirty="0" sz="1450" spc="-5">
                <a:latin typeface="Times New Roman"/>
                <a:cs typeface="Times New Roman"/>
              </a:rPr>
              <a:t>of </a:t>
            </a:r>
            <a:r>
              <a:rPr dirty="0" sz="1450" spc="-10">
                <a:latin typeface="Times New Roman"/>
                <a:cs typeface="Times New Roman"/>
              </a:rPr>
              <a:t>which we are compounded awake  and run together at </a:t>
            </a:r>
            <a:r>
              <a:rPr dirty="0" sz="1450" spc="-5">
                <a:latin typeface="Times New Roman"/>
                <a:cs typeface="Times New Roman"/>
              </a:rPr>
              <a:t>a look; </a:t>
            </a:r>
            <a:r>
              <a:rPr dirty="0" sz="1450" spc="-10">
                <a:latin typeface="Times New Roman"/>
                <a:cs typeface="Times New Roman"/>
              </a:rPr>
              <a:t>the clay </a:t>
            </a:r>
            <a:r>
              <a:rPr dirty="0" sz="1450" spc="-5">
                <a:latin typeface="Times New Roman"/>
                <a:cs typeface="Times New Roman"/>
              </a:rPr>
              <a:t>of </a:t>
            </a:r>
            <a:r>
              <a:rPr dirty="0" sz="1450" spc="-10">
                <a:latin typeface="Times New Roman"/>
                <a:cs typeface="Times New Roman"/>
              </a:rPr>
              <a:t>the earth remembers its independent life  and yearns to join us; we are drawn together as the stars are turned about in  space, </a:t>
            </a:r>
            <a:r>
              <a:rPr dirty="0" sz="1450" spc="-5">
                <a:latin typeface="Times New Roman"/>
                <a:cs typeface="Times New Roman"/>
              </a:rPr>
              <a:t>or </a:t>
            </a:r>
            <a:r>
              <a:rPr dirty="0" sz="1450" spc="-10">
                <a:latin typeface="Times New Roman"/>
                <a:cs typeface="Times New Roman"/>
              </a:rPr>
              <a:t>as the tides ebb and </a:t>
            </a:r>
            <a:r>
              <a:rPr dirty="0" sz="1450" spc="-25">
                <a:latin typeface="Times New Roman"/>
                <a:cs typeface="Times New Roman"/>
              </a:rPr>
              <a:t>flow, </a:t>
            </a:r>
            <a:r>
              <a:rPr dirty="0" sz="1450" spc="-5">
                <a:latin typeface="Times New Roman"/>
                <a:cs typeface="Times New Roman"/>
              </a:rPr>
              <a:t>by </a:t>
            </a:r>
            <a:r>
              <a:rPr dirty="0" sz="1450" spc="-10">
                <a:latin typeface="Times New Roman"/>
                <a:cs typeface="Times New Roman"/>
              </a:rPr>
              <a:t>things older and greater than we  ourselves.’</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‘Alas!’ she said, ‘what can </a:t>
            </a:r>
            <a:r>
              <a:rPr dirty="0" sz="1450" spc="-5">
                <a:latin typeface="Times New Roman"/>
                <a:cs typeface="Times New Roman"/>
              </a:rPr>
              <a:t>I </a:t>
            </a:r>
            <a:r>
              <a:rPr dirty="0" sz="1450" spc="-10">
                <a:latin typeface="Times New Roman"/>
                <a:cs typeface="Times New Roman"/>
              </a:rPr>
              <a:t>say to </a:t>
            </a:r>
            <a:r>
              <a:rPr dirty="0" sz="1450" spc="-5">
                <a:latin typeface="Times New Roman"/>
                <a:cs typeface="Times New Roman"/>
              </a:rPr>
              <a:t>you? </a:t>
            </a:r>
            <a:r>
              <a:rPr dirty="0" sz="1450" spc="-10">
                <a:latin typeface="Times New Roman"/>
                <a:cs typeface="Times New Roman"/>
              </a:rPr>
              <a:t>My fathers, eight hundred years ago,  ruled all this province: they were wise, great, cunning, and cruel; they were </a:t>
            </a:r>
            <a:r>
              <a:rPr dirty="0" sz="1450" spc="-5">
                <a:latin typeface="Times New Roman"/>
                <a:cs typeface="Times New Roman"/>
              </a:rPr>
              <a:t>a  </a:t>
            </a:r>
            <a:r>
              <a:rPr dirty="0" sz="1450" spc="-10">
                <a:latin typeface="Times New Roman"/>
                <a:cs typeface="Times New Roman"/>
              </a:rPr>
              <a:t>picked race </a:t>
            </a:r>
            <a:r>
              <a:rPr dirty="0" sz="1450" spc="-5">
                <a:latin typeface="Times New Roman"/>
                <a:cs typeface="Times New Roman"/>
              </a:rPr>
              <a:t>of </a:t>
            </a:r>
            <a:r>
              <a:rPr dirty="0" sz="1450" spc="-10">
                <a:latin typeface="Times New Roman"/>
                <a:cs typeface="Times New Roman"/>
              </a:rPr>
              <a:t>the Spanish; their flags led in war; the king called them his  cousin; the people, when the rope was slung for them </a:t>
            </a:r>
            <a:r>
              <a:rPr dirty="0" sz="1450" spc="-5">
                <a:latin typeface="Times New Roman"/>
                <a:cs typeface="Times New Roman"/>
              </a:rPr>
              <a:t>or </a:t>
            </a:r>
            <a:r>
              <a:rPr dirty="0" sz="1450" spc="-10">
                <a:latin typeface="Times New Roman"/>
                <a:cs typeface="Times New Roman"/>
              </a:rPr>
              <a:t>when they returned  and found their hovels smoking, blasphemed their name. Presently </a:t>
            </a:r>
            <a:r>
              <a:rPr dirty="0" sz="1450" spc="-5">
                <a:latin typeface="Times New Roman"/>
                <a:cs typeface="Times New Roman"/>
              </a:rPr>
              <a:t>a </a:t>
            </a:r>
            <a:r>
              <a:rPr dirty="0" sz="1450" spc="-10">
                <a:latin typeface="Times New Roman"/>
                <a:cs typeface="Times New Roman"/>
              </a:rPr>
              <a:t>change  began. Man has risen; if </a:t>
            </a:r>
            <a:r>
              <a:rPr dirty="0" sz="1450" spc="-5">
                <a:latin typeface="Times New Roman"/>
                <a:cs typeface="Times New Roman"/>
              </a:rPr>
              <a:t>he </a:t>
            </a:r>
            <a:r>
              <a:rPr dirty="0" sz="1450" spc="-10">
                <a:latin typeface="Times New Roman"/>
                <a:cs typeface="Times New Roman"/>
              </a:rPr>
              <a:t>has sprung from the brutes, </a:t>
            </a:r>
            <a:r>
              <a:rPr dirty="0" sz="1450" spc="-5">
                <a:latin typeface="Times New Roman"/>
                <a:cs typeface="Times New Roman"/>
              </a:rPr>
              <a:t>he </a:t>
            </a:r>
            <a:r>
              <a:rPr dirty="0" sz="1450" spc="-10">
                <a:latin typeface="Times New Roman"/>
                <a:cs typeface="Times New Roman"/>
              </a:rPr>
              <a:t>can descend again  to the same level. The breath </a:t>
            </a:r>
            <a:r>
              <a:rPr dirty="0" sz="1450" spc="-5">
                <a:latin typeface="Times New Roman"/>
                <a:cs typeface="Times New Roman"/>
              </a:rPr>
              <a:t>of </a:t>
            </a:r>
            <a:r>
              <a:rPr dirty="0" sz="1450" spc="-10">
                <a:latin typeface="Times New Roman"/>
                <a:cs typeface="Times New Roman"/>
              </a:rPr>
              <a:t>weariness blew </a:t>
            </a:r>
            <a:r>
              <a:rPr dirty="0" sz="1450" spc="-5">
                <a:latin typeface="Times New Roman"/>
                <a:cs typeface="Times New Roman"/>
              </a:rPr>
              <a:t>on </a:t>
            </a:r>
            <a:r>
              <a:rPr dirty="0" sz="1450" spc="-10">
                <a:latin typeface="Times New Roman"/>
                <a:cs typeface="Times New Roman"/>
              </a:rPr>
              <a:t>their humanity and the  cords relaxed; they began to </a:t>
            </a:r>
            <a:r>
              <a:rPr dirty="0" sz="1450" spc="-5">
                <a:latin typeface="Times New Roman"/>
                <a:cs typeface="Times New Roman"/>
              </a:rPr>
              <a:t>go </a:t>
            </a:r>
            <a:r>
              <a:rPr dirty="0" sz="1450" spc="-10">
                <a:latin typeface="Times New Roman"/>
                <a:cs typeface="Times New Roman"/>
              </a:rPr>
              <a:t>down; their minds fell </a:t>
            </a:r>
            <a:r>
              <a:rPr dirty="0" sz="1450" spc="-5">
                <a:latin typeface="Times New Roman"/>
                <a:cs typeface="Times New Roman"/>
              </a:rPr>
              <a:t>on </a:t>
            </a:r>
            <a:r>
              <a:rPr dirty="0" sz="1450" spc="-10">
                <a:latin typeface="Times New Roman"/>
                <a:cs typeface="Times New Roman"/>
              </a:rPr>
              <a:t>sleep, their passions  awoke in gusts, heady and senseless like the wind in the gutters </a:t>
            </a:r>
            <a:r>
              <a:rPr dirty="0" sz="1450" spc="-5">
                <a:latin typeface="Times New Roman"/>
                <a:cs typeface="Times New Roman"/>
              </a:rPr>
              <a:t>of </a:t>
            </a:r>
            <a:r>
              <a:rPr dirty="0" sz="1450" spc="-10">
                <a:latin typeface="Times New Roman"/>
                <a:cs typeface="Times New Roman"/>
              </a:rPr>
              <a:t>the  mountains; beauty was still handed down, </a:t>
            </a:r>
            <a:r>
              <a:rPr dirty="0" sz="1450" spc="-5">
                <a:latin typeface="Times New Roman"/>
                <a:cs typeface="Times New Roman"/>
              </a:rPr>
              <a:t>but no </a:t>
            </a:r>
            <a:r>
              <a:rPr dirty="0" sz="1450" spc="-10">
                <a:latin typeface="Times New Roman"/>
                <a:cs typeface="Times New Roman"/>
              </a:rPr>
              <a:t>longer the guiding wit </a:t>
            </a:r>
            <a:r>
              <a:rPr dirty="0" sz="1450" spc="-5">
                <a:latin typeface="Times New Roman"/>
                <a:cs typeface="Times New Roman"/>
              </a:rPr>
              <a:t>nor  </a:t>
            </a:r>
            <a:r>
              <a:rPr dirty="0" sz="1450" spc="-10">
                <a:latin typeface="Times New Roman"/>
                <a:cs typeface="Times New Roman"/>
              </a:rPr>
              <a:t>the human heart; the seed passed </a:t>
            </a:r>
            <a:r>
              <a:rPr dirty="0" sz="1450" spc="-5">
                <a:latin typeface="Times New Roman"/>
                <a:cs typeface="Times New Roman"/>
              </a:rPr>
              <a:t>on, </a:t>
            </a:r>
            <a:r>
              <a:rPr dirty="0" sz="1450" spc="-10">
                <a:latin typeface="Times New Roman"/>
                <a:cs typeface="Times New Roman"/>
              </a:rPr>
              <a:t>it was wrapped in flesh, the flesh covered  the bones, </a:t>
            </a:r>
            <a:r>
              <a:rPr dirty="0" sz="1450" spc="-5">
                <a:latin typeface="Times New Roman"/>
                <a:cs typeface="Times New Roman"/>
              </a:rPr>
              <a:t>but </a:t>
            </a:r>
            <a:r>
              <a:rPr dirty="0" sz="1450" spc="-10">
                <a:latin typeface="Times New Roman"/>
                <a:cs typeface="Times New Roman"/>
              </a:rPr>
              <a:t>they were the bones and the flesh </a:t>
            </a:r>
            <a:r>
              <a:rPr dirty="0" sz="1450" spc="-5">
                <a:latin typeface="Times New Roman"/>
                <a:cs typeface="Times New Roman"/>
              </a:rPr>
              <a:t>of </a:t>
            </a:r>
            <a:r>
              <a:rPr dirty="0" sz="1450" spc="-10">
                <a:latin typeface="Times New Roman"/>
                <a:cs typeface="Times New Roman"/>
              </a:rPr>
              <a:t>brutes, and their mind was  as the mind </a:t>
            </a:r>
            <a:r>
              <a:rPr dirty="0" sz="1450" spc="-5">
                <a:latin typeface="Times New Roman"/>
                <a:cs typeface="Times New Roman"/>
              </a:rPr>
              <a:t>of </a:t>
            </a:r>
            <a:r>
              <a:rPr dirty="0" sz="1450" spc="-10">
                <a:latin typeface="Times New Roman"/>
                <a:cs typeface="Times New Roman"/>
              </a:rPr>
              <a:t>flies. </a:t>
            </a:r>
            <a:r>
              <a:rPr dirty="0" sz="1450" spc="-5">
                <a:latin typeface="Times New Roman"/>
                <a:cs typeface="Times New Roman"/>
              </a:rPr>
              <a:t>I </a:t>
            </a:r>
            <a:r>
              <a:rPr dirty="0" sz="1450" spc="-10">
                <a:latin typeface="Times New Roman"/>
                <a:cs typeface="Times New Roman"/>
              </a:rPr>
              <a:t>speak to </a:t>
            </a:r>
            <a:r>
              <a:rPr dirty="0" sz="1450" spc="-5">
                <a:latin typeface="Times New Roman"/>
                <a:cs typeface="Times New Roman"/>
              </a:rPr>
              <a:t>you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dare; </a:t>
            </a:r>
            <a:r>
              <a:rPr dirty="0" sz="1450" spc="-5">
                <a:latin typeface="Times New Roman"/>
                <a:cs typeface="Times New Roman"/>
              </a:rPr>
              <a:t>but you </a:t>
            </a:r>
            <a:r>
              <a:rPr dirty="0" sz="1450" spc="-10">
                <a:latin typeface="Times New Roman"/>
                <a:cs typeface="Times New Roman"/>
              </a:rPr>
              <a:t>have seen for yourself  how the wheel has </a:t>
            </a:r>
            <a:r>
              <a:rPr dirty="0" sz="1450" spc="-5">
                <a:latin typeface="Times New Roman"/>
                <a:cs typeface="Times New Roman"/>
              </a:rPr>
              <a:t>gone </a:t>
            </a:r>
            <a:r>
              <a:rPr dirty="0" sz="1450" spc="-10">
                <a:latin typeface="Times New Roman"/>
                <a:cs typeface="Times New Roman"/>
              </a:rPr>
              <a:t>backward with my doomed race. </a:t>
            </a:r>
            <a:r>
              <a:rPr dirty="0" sz="1450" spc="-5">
                <a:latin typeface="Times New Roman"/>
                <a:cs typeface="Times New Roman"/>
              </a:rPr>
              <a:t>I </a:t>
            </a:r>
            <a:r>
              <a:rPr dirty="0" sz="1450" spc="-10">
                <a:latin typeface="Times New Roman"/>
                <a:cs typeface="Times New Roman"/>
              </a:rPr>
              <a:t>stand, as it were,  </a:t>
            </a:r>
            <a:r>
              <a:rPr dirty="0" sz="1450" spc="-5">
                <a:latin typeface="Times New Roman"/>
                <a:cs typeface="Times New Roman"/>
              </a:rPr>
              <a:t>upon a </a:t>
            </a:r>
            <a:r>
              <a:rPr dirty="0" sz="1450" spc="-10">
                <a:latin typeface="Times New Roman"/>
                <a:cs typeface="Times New Roman"/>
              </a:rPr>
              <a:t>little rising ground in this desperate descent, and see both before and  behind, both what we have lost and to what we are condemned to </a:t>
            </a:r>
            <a:r>
              <a:rPr dirty="0" sz="1450" spc="-5">
                <a:latin typeface="Times New Roman"/>
                <a:cs typeface="Times New Roman"/>
              </a:rPr>
              <a:t>go </a:t>
            </a:r>
            <a:r>
              <a:rPr dirty="0" sz="1450" spc="-10">
                <a:latin typeface="Times New Roman"/>
                <a:cs typeface="Times New Roman"/>
              </a:rPr>
              <a:t>farther  downward. And shall I—I that dwell apart in the house </a:t>
            </a:r>
            <a:r>
              <a:rPr dirty="0" sz="1450" spc="-5">
                <a:latin typeface="Times New Roman"/>
                <a:cs typeface="Times New Roman"/>
              </a:rPr>
              <a:t>of </a:t>
            </a:r>
            <a:r>
              <a:rPr dirty="0" sz="1450" spc="-10">
                <a:latin typeface="Times New Roman"/>
                <a:cs typeface="Times New Roman"/>
              </a:rPr>
              <a:t>the dead, my </a:t>
            </a:r>
            <a:r>
              <a:rPr dirty="0" sz="1450" spc="-25">
                <a:latin typeface="Times New Roman"/>
                <a:cs typeface="Times New Roman"/>
              </a:rPr>
              <a:t>body,  </a:t>
            </a:r>
            <a:r>
              <a:rPr dirty="0" sz="1450" spc="-10">
                <a:latin typeface="Times New Roman"/>
                <a:cs typeface="Times New Roman"/>
              </a:rPr>
              <a:t>loathing its ways—shall </a:t>
            </a:r>
            <a:r>
              <a:rPr dirty="0" sz="1450" spc="-5">
                <a:latin typeface="Times New Roman"/>
                <a:cs typeface="Times New Roman"/>
              </a:rPr>
              <a:t>I </a:t>
            </a:r>
            <a:r>
              <a:rPr dirty="0" sz="1450" spc="-10">
                <a:latin typeface="Times New Roman"/>
                <a:cs typeface="Times New Roman"/>
              </a:rPr>
              <a:t>repeat the spell? Shall </a:t>
            </a:r>
            <a:r>
              <a:rPr dirty="0" sz="1450" spc="-5">
                <a:latin typeface="Times New Roman"/>
                <a:cs typeface="Times New Roman"/>
              </a:rPr>
              <a:t>I </a:t>
            </a:r>
            <a:r>
              <a:rPr dirty="0" sz="1450" spc="-10">
                <a:latin typeface="Times New Roman"/>
                <a:cs typeface="Times New Roman"/>
              </a:rPr>
              <a:t>bind another spirit,  reluctant as my own, into this bewitched and tempest-broken tenement that </a:t>
            </a:r>
            <a:r>
              <a:rPr dirty="0" sz="1450" spc="-5">
                <a:latin typeface="Times New Roman"/>
                <a:cs typeface="Times New Roman"/>
              </a:rPr>
              <a:t>I  </a:t>
            </a:r>
            <a:r>
              <a:rPr dirty="0" sz="1450" spc="-10">
                <a:latin typeface="Times New Roman"/>
                <a:cs typeface="Times New Roman"/>
              </a:rPr>
              <a:t>now </a:t>
            </a:r>
            <a:r>
              <a:rPr dirty="0" sz="1450" spc="-15">
                <a:latin typeface="Times New Roman"/>
                <a:cs typeface="Times New Roman"/>
              </a:rPr>
              <a:t>suffer </a:t>
            </a:r>
            <a:r>
              <a:rPr dirty="0" sz="1450" spc="-10">
                <a:latin typeface="Times New Roman"/>
                <a:cs typeface="Times New Roman"/>
              </a:rPr>
              <a:t>in? Shall </a:t>
            </a:r>
            <a:r>
              <a:rPr dirty="0" sz="1450" spc="-5">
                <a:latin typeface="Times New Roman"/>
                <a:cs typeface="Times New Roman"/>
              </a:rPr>
              <a:t>I </a:t>
            </a:r>
            <a:r>
              <a:rPr dirty="0" sz="1450" spc="-10">
                <a:latin typeface="Times New Roman"/>
                <a:cs typeface="Times New Roman"/>
              </a:rPr>
              <a:t>hand down this cursed vessel </a:t>
            </a:r>
            <a:r>
              <a:rPr dirty="0" sz="1450" spc="-5">
                <a:latin typeface="Times New Roman"/>
                <a:cs typeface="Times New Roman"/>
              </a:rPr>
              <a:t>of </a:t>
            </a:r>
            <a:r>
              <a:rPr dirty="0" sz="1450" spc="-20">
                <a:latin typeface="Times New Roman"/>
                <a:cs typeface="Times New Roman"/>
              </a:rPr>
              <a:t>humanity, </a:t>
            </a:r>
            <a:r>
              <a:rPr dirty="0" sz="1450" spc="-15">
                <a:latin typeface="Times New Roman"/>
                <a:cs typeface="Times New Roman"/>
              </a:rPr>
              <a:t>charge </a:t>
            </a:r>
            <a:r>
              <a:rPr dirty="0" sz="1450" spc="-10">
                <a:latin typeface="Times New Roman"/>
                <a:cs typeface="Times New Roman"/>
              </a:rPr>
              <a:t>it  with fresh life as with fresh poison, and dash it, like </a:t>
            </a:r>
            <a:r>
              <a:rPr dirty="0" sz="1450" spc="-5">
                <a:latin typeface="Times New Roman"/>
                <a:cs typeface="Times New Roman"/>
              </a:rPr>
              <a:t>a </a:t>
            </a:r>
            <a:r>
              <a:rPr dirty="0" sz="1450" spc="-10">
                <a:latin typeface="Times New Roman"/>
                <a:cs typeface="Times New Roman"/>
              </a:rPr>
              <a:t>fire, in the faces </a:t>
            </a:r>
            <a:r>
              <a:rPr dirty="0" sz="1450" spc="-5">
                <a:latin typeface="Times New Roman"/>
                <a:cs typeface="Times New Roman"/>
              </a:rPr>
              <a:t>of  </a:t>
            </a:r>
            <a:r>
              <a:rPr dirty="0" sz="1450" spc="-10">
                <a:latin typeface="Times New Roman"/>
                <a:cs typeface="Times New Roman"/>
              </a:rPr>
              <a:t>posterity? But my vow has been given; the race shall cease from </a:t>
            </a:r>
            <a:r>
              <a:rPr dirty="0" sz="1450" spc="-15">
                <a:latin typeface="Times New Roman"/>
                <a:cs typeface="Times New Roman"/>
              </a:rPr>
              <a:t>off </a:t>
            </a:r>
            <a:r>
              <a:rPr dirty="0" sz="1450" spc="-10">
                <a:latin typeface="Times New Roman"/>
                <a:cs typeface="Times New Roman"/>
              </a:rPr>
              <a:t>the earth.  At this </a:t>
            </a:r>
            <a:r>
              <a:rPr dirty="0" sz="1450" spc="-5">
                <a:latin typeface="Times New Roman"/>
                <a:cs typeface="Times New Roman"/>
              </a:rPr>
              <a:t>hour </a:t>
            </a:r>
            <a:r>
              <a:rPr dirty="0" sz="1450" spc="-10">
                <a:latin typeface="Times New Roman"/>
                <a:cs typeface="Times New Roman"/>
              </a:rPr>
              <a:t>my brother is making ready; his </a:t>
            </a:r>
            <a:r>
              <a:rPr dirty="0" sz="1450" spc="-5">
                <a:latin typeface="Times New Roman"/>
                <a:cs typeface="Times New Roman"/>
              </a:rPr>
              <a:t>foot </a:t>
            </a:r>
            <a:r>
              <a:rPr dirty="0" sz="1450" spc="-10">
                <a:latin typeface="Times New Roman"/>
                <a:cs typeface="Times New Roman"/>
              </a:rPr>
              <a:t>will soon </a:t>
            </a:r>
            <a:r>
              <a:rPr dirty="0" sz="1450" spc="-5">
                <a:latin typeface="Times New Roman"/>
                <a:cs typeface="Times New Roman"/>
              </a:rPr>
              <a:t>be on </a:t>
            </a:r>
            <a:r>
              <a:rPr dirty="0" sz="1450" spc="-10">
                <a:latin typeface="Times New Roman"/>
                <a:cs typeface="Times New Roman"/>
              </a:rPr>
              <a:t>the stair; and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go </a:t>
            </a:r>
            <a:r>
              <a:rPr dirty="0" sz="1450" spc="-10">
                <a:latin typeface="Times New Roman"/>
                <a:cs typeface="Times New Roman"/>
              </a:rPr>
              <a:t>with him and pass </a:t>
            </a:r>
            <a:r>
              <a:rPr dirty="0" sz="1450" spc="-5">
                <a:latin typeface="Times New Roman"/>
                <a:cs typeface="Times New Roman"/>
              </a:rPr>
              <a:t>out of </a:t>
            </a:r>
            <a:r>
              <a:rPr dirty="0" sz="1450" spc="-10">
                <a:latin typeface="Times New Roman"/>
                <a:cs typeface="Times New Roman"/>
              </a:rPr>
              <a:t>my sight for </a:t>
            </a:r>
            <a:r>
              <a:rPr dirty="0" sz="1450" spc="-25">
                <a:latin typeface="Times New Roman"/>
                <a:cs typeface="Times New Roman"/>
              </a:rPr>
              <a:t>ever. </a:t>
            </a:r>
            <a:r>
              <a:rPr dirty="0" sz="1450" spc="-10">
                <a:latin typeface="Times New Roman"/>
                <a:cs typeface="Times New Roman"/>
              </a:rPr>
              <a:t>Think </a:t>
            </a:r>
            <a:r>
              <a:rPr dirty="0" sz="1450" spc="-5">
                <a:latin typeface="Times New Roman"/>
                <a:cs typeface="Times New Roman"/>
              </a:rPr>
              <a:t>of </a:t>
            </a:r>
            <a:r>
              <a:rPr dirty="0" sz="1450" spc="-10">
                <a:latin typeface="Times New Roman"/>
                <a:cs typeface="Times New Roman"/>
              </a:rPr>
              <a:t>me  sometimes as </a:t>
            </a:r>
            <a:r>
              <a:rPr dirty="0" sz="1450" spc="-5">
                <a:latin typeface="Times New Roman"/>
                <a:cs typeface="Times New Roman"/>
              </a:rPr>
              <a:t>one </a:t>
            </a:r>
            <a:r>
              <a:rPr dirty="0" sz="1450" spc="-10">
                <a:latin typeface="Times New Roman"/>
                <a:cs typeface="Times New Roman"/>
              </a:rPr>
              <a:t>to whom the lesson </a:t>
            </a:r>
            <a:r>
              <a:rPr dirty="0" sz="1450" spc="-5">
                <a:latin typeface="Times New Roman"/>
                <a:cs typeface="Times New Roman"/>
              </a:rPr>
              <a:t>of </a:t>
            </a:r>
            <a:r>
              <a:rPr dirty="0" sz="1450" spc="-10">
                <a:latin typeface="Times New Roman"/>
                <a:cs typeface="Times New Roman"/>
              </a:rPr>
              <a:t>life was very harshly told, </a:t>
            </a:r>
            <a:r>
              <a:rPr dirty="0" sz="1450" spc="-5">
                <a:latin typeface="Times New Roman"/>
                <a:cs typeface="Times New Roman"/>
              </a:rPr>
              <a:t>but </a:t>
            </a:r>
            <a:r>
              <a:rPr dirty="0" sz="1450" spc="-10">
                <a:latin typeface="Times New Roman"/>
                <a:cs typeface="Times New Roman"/>
              </a:rPr>
              <a:t>who  heard it with courage; as </a:t>
            </a:r>
            <a:r>
              <a:rPr dirty="0" sz="1450" spc="-5">
                <a:latin typeface="Times New Roman"/>
                <a:cs typeface="Times New Roman"/>
              </a:rPr>
              <a:t>one </a:t>
            </a:r>
            <a:r>
              <a:rPr dirty="0" sz="1450" spc="-10">
                <a:latin typeface="Times New Roman"/>
                <a:cs typeface="Times New Roman"/>
              </a:rPr>
              <a:t>who loved </a:t>
            </a:r>
            <a:r>
              <a:rPr dirty="0" sz="1450" spc="-5">
                <a:latin typeface="Times New Roman"/>
                <a:cs typeface="Times New Roman"/>
              </a:rPr>
              <a:t>you </a:t>
            </a:r>
            <a:r>
              <a:rPr dirty="0" sz="1450" spc="-10">
                <a:latin typeface="Times New Roman"/>
                <a:cs typeface="Times New Roman"/>
              </a:rPr>
              <a:t>indeed, </a:t>
            </a:r>
            <a:r>
              <a:rPr dirty="0" sz="1450" spc="-5">
                <a:latin typeface="Times New Roman"/>
                <a:cs typeface="Times New Roman"/>
              </a:rPr>
              <a:t>but </a:t>
            </a:r>
            <a:r>
              <a:rPr dirty="0" sz="1450" spc="-10">
                <a:latin typeface="Times New Roman"/>
                <a:cs typeface="Times New Roman"/>
              </a:rPr>
              <a:t>who hated herself so  deeply that her love was hateful to her; as </a:t>
            </a:r>
            <a:r>
              <a:rPr dirty="0" sz="1450" spc="-5">
                <a:latin typeface="Times New Roman"/>
                <a:cs typeface="Times New Roman"/>
              </a:rPr>
              <a:t>one </a:t>
            </a:r>
            <a:r>
              <a:rPr dirty="0" sz="1450" spc="-10">
                <a:latin typeface="Times New Roman"/>
                <a:cs typeface="Times New Roman"/>
              </a:rPr>
              <a:t>who sent </a:t>
            </a:r>
            <a:r>
              <a:rPr dirty="0" sz="1450" spc="-5">
                <a:latin typeface="Times New Roman"/>
                <a:cs typeface="Times New Roman"/>
              </a:rPr>
              <a:t>you </a:t>
            </a:r>
            <a:r>
              <a:rPr dirty="0" sz="1450" spc="-10">
                <a:latin typeface="Times New Roman"/>
                <a:cs typeface="Times New Roman"/>
              </a:rPr>
              <a:t>away and yet  would</a:t>
            </a:r>
            <a:r>
              <a:rPr dirty="0" sz="1450" spc="260">
                <a:latin typeface="Times New Roman"/>
                <a:cs typeface="Times New Roman"/>
              </a:rPr>
              <a:t> </a:t>
            </a:r>
            <a:r>
              <a:rPr dirty="0" sz="1450" spc="-10">
                <a:latin typeface="Times New Roman"/>
                <a:cs typeface="Times New Roman"/>
              </a:rPr>
              <a:t>have</a:t>
            </a:r>
            <a:r>
              <a:rPr dirty="0" sz="1450" spc="265">
                <a:latin typeface="Times New Roman"/>
                <a:cs typeface="Times New Roman"/>
              </a:rPr>
              <a:t> </a:t>
            </a:r>
            <a:r>
              <a:rPr dirty="0" sz="1450" spc="-10">
                <a:latin typeface="Times New Roman"/>
                <a:cs typeface="Times New Roman"/>
              </a:rPr>
              <a:t>longed</a:t>
            </a:r>
            <a:r>
              <a:rPr dirty="0" sz="1450" spc="260">
                <a:latin typeface="Times New Roman"/>
                <a:cs typeface="Times New Roman"/>
              </a:rPr>
              <a:t> </a:t>
            </a:r>
            <a:r>
              <a:rPr dirty="0" sz="1450" spc="-10">
                <a:latin typeface="Times New Roman"/>
                <a:cs typeface="Times New Roman"/>
              </a:rPr>
              <a:t>to</a:t>
            </a:r>
            <a:r>
              <a:rPr dirty="0" sz="1450" spc="265">
                <a:latin typeface="Times New Roman"/>
                <a:cs typeface="Times New Roman"/>
              </a:rPr>
              <a:t> </a:t>
            </a:r>
            <a:r>
              <a:rPr dirty="0" sz="1450" spc="-10">
                <a:latin typeface="Times New Roman"/>
                <a:cs typeface="Times New Roman"/>
              </a:rPr>
              <a:t>keep</a:t>
            </a:r>
            <a:r>
              <a:rPr dirty="0" sz="1450" spc="260">
                <a:latin typeface="Times New Roman"/>
                <a:cs typeface="Times New Roman"/>
              </a:rPr>
              <a:t> </a:t>
            </a:r>
            <a:r>
              <a:rPr dirty="0" sz="1450" spc="-5">
                <a:latin typeface="Times New Roman"/>
                <a:cs typeface="Times New Roman"/>
              </a:rPr>
              <a:t>you</a:t>
            </a:r>
            <a:r>
              <a:rPr dirty="0" sz="1450" spc="265">
                <a:latin typeface="Times New Roman"/>
                <a:cs typeface="Times New Roman"/>
              </a:rPr>
              <a:t> </a:t>
            </a:r>
            <a:r>
              <a:rPr dirty="0" sz="1450" spc="-10">
                <a:latin typeface="Times New Roman"/>
                <a:cs typeface="Times New Roman"/>
              </a:rPr>
              <a:t>for</a:t>
            </a:r>
            <a:r>
              <a:rPr dirty="0" sz="1450" spc="260">
                <a:latin typeface="Times New Roman"/>
                <a:cs typeface="Times New Roman"/>
              </a:rPr>
              <a:t> </a:t>
            </a:r>
            <a:r>
              <a:rPr dirty="0" sz="1450" spc="-10">
                <a:latin typeface="Times New Roman"/>
                <a:cs typeface="Times New Roman"/>
              </a:rPr>
              <a:t>ever;</a:t>
            </a:r>
            <a:r>
              <a:rPr dirty="0" sz="1450" spc="265">
                <a:latin typeface="Times New Roman"/>
                <a:cs typeface="Times New Roman"/>
              </a:rPr>
              <a:t> </a:t>
            </a:r>
            <a:r>
              <a:rPr dirty="0" sz="1450" spc="-10">
                <a:latin typeface="Times New Roman"/>
                <a:cs typeface="Times New Roman"/>
              </a:rPr>
              <a:t>who</a:t>
            </a:r>
            <a:r>
              <a:rPr dirty="0" sz="1450" spc="260">
                <a:latin typeface="Times New Roman"/>
                <a:cs typeface="Times New Roman"/>
              </a:rPr>
              <a:t> </a:t>
            </a:r>
            <a:r>
              <a:rPr dirty="0" sz="1450" spc="-10">
                <a:latin typeface="Times New Roman"/>
                <a:cs typeface="Times New Roman"/>
              </a:rPr>
              <a:t>had</a:t>
            </a:r>
            <a:r>
              <a:rPr dirty="0" sz="1450" spc="265">
                <a:latin typeface="Times New Roman"/>
                <a:cs typeface="Times New Roman"/>
              </a:rPr>
              <a:t> </a:t>
            </a:r>
            <a:r>
              <a:rPr dirty="0" sz="1450" spc="-5">
                <a:latin typeface="Times New Roman"/>
                <a:cs typeface="Times New Roman"/>
              </a:rPr>
              <a:t>no</a:t>
            </a:r>
            <a:r>
              <a:rPr dirty="0" sz="1450" spc="260">
                <a:latin typeface="Times New Roman"/>
                <a:cs typeface="Times New Roman"/>
              </a:rPr>
              <a:t> </a:t>
            </a:r>
            <a:r>
              <a:rPr dirty="0" sz="1450" spc="-10">
                <a:latin typeface="Times New Roman"/>
                <a:cs typeface="Times New Roman"/>
              </a:rPr>
              <a:t>dearer</a:t>
            </a:r>
            <a:r>
              <a:rPr dirty="0" sz="1450" spc="265">
                <a:latin typeface="Times New Roman"/>
                <a:cs typeface="Times New Roman"/>
              </a:rPr>
              <a:t> </a:t>
            </a:r>
            <a:r>
              <a:rPr dirty="0" sz="1450" spc="-5">
                <a:latin typeface="Times New Roman"/>
                <a:cs typeface="Times New Roman"/>
              </a:rPr>
              <a:t>hope</a:t>
            </a:r>
            <a:r>
              <a:rPr dirty="0" sz="1450" spc="260">
                <a:latin typeface="Times New Roman"/>
                <a:cs typeface="Times New Roman"/>
              </a:rPr>
              <a:t> </a:t>
            </a:r>
            <a:r>
              <a:rPr dirty="0" sz="1450" spc="-10">
                <a:latin typeface="Times New Roman"/>
                <a:cs typeface="Times New Roman"/>
              </a:rPr>
              <a:t>than</a:t>
            </a:r>
            <a:r>
              <a:rPr dirty="0" sz="1450" spc="265">
                <a:latin typeface="Times New Roman"/>
                <a:cs typeface="Times New Roman"/>
              </a:rPr>
              <a:t> </a:t>
            </a:r>
            <a:r>
              <a:rPr dirty="0" sz="1450" spc="-10">
                <a:latin typeface="Times New Roman"/>
                <a:cs typeface="Times New Roman"/>
              </a:rPr>
              <a:t>to</a:t>
            </a:r>
            <a:endParaRPr sz="1450">
              <a:latin typeface="Times New Roman"/>
              <a:cs typeface="Times New Roman"/>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464675"/>
          </a:xfrm>
          <a:prstGeom prst="rect">
            <a:avLst/>
          </a:prstGeom>
        </p:spPr>
        <p:txBody>
          <a:bodyPr wrap="square" lIns="0" tIns="121285" rIns="0" bIns="0" rtlCol="0" vert="horz">
            <a:spAutoFit/>
          </a:bodyPr>
          <a:lstStyle/>
          <a:p>
            <a:pPr algn="just" marL="12700">
              <a:lnSpc>
                <a:spcPct val="100000"/>
              </a:lnSpc>
              <a:spcBef>
                <a:spcPts val="955"/>
              </a:spcBef>
            </a:pPr>
            <a:r>
              <a:rPr dirty="0" sz="1450" spc="-15">
                <a:latin typeface="Times New Roman"/>
                <a:cs typeface="Times New Roman"/>
              </a:rPr>
              <a:t>forget </a:t>
            </a:r>
            <a:r>
              <a:rPr dirty="0" sz="1450" spc="-5">
                <a:latin typeface="Times New Roman"/>
                <a:cs typeface="Times New Roman"/>
              </a:rPr>
              <a:t>you, </a:t>
            </a:r>
            <a:r>
              <a:rPr dirty="0" sz="1450" spc="-10">
                <a:latin typeface="Times New Roman"/>
                <a:cs typeface="Times New Roman"/>
              </a:rPr>
              <a:t>and </a:t>
            </a:r>
            <a:r>
              <a:rPr dirty="0" sz="1450" spc="-5">
                <a:latin typeface="Times New Roman"/>
                <a:cs typeface="Times New Roman"/>
              </a:rPr>
              <a:t>no </a:t>
            </a:r>
            <a:r>
              <a:rPr dirty="0" sz="1450" spc="-10">
                <a:latin typeface="Times New Roman"/>
                <a:cs typeface="Times New Roman"/>
              </a:rPr>
              <a:t>greater fear than to </a:t>
            </a:r>
            <a:r>
              <a:rPr dirty="0" sz="1450" spc="-5">
                <a:latin typeface="Times New Roman"/>
                <a:cs typeface="Times New Roman"/>
              </a:rPr>
              <a:t>be</a:t>
            </a:r>
            <a:r>
              <a:rPr dirty="0" sz="1450" spc="30">
                <a:latin typeface="Times New Roman"/>
                <a:cs typeface="Times New Roman"/>
              </a:rPr>
              <a:t> </a:t>
            </a:r>
            <a:r>
              <a:rPr dirty="0" sz="1450" spc="-10">
                <a:latin typeface="Times New Roman"/>
                <a:cs typeface="Times New Roman"/>
              </a:rPr>
              <a:t>forgotten.’</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She had drawn towards the </a:t>
            </a:r>
            <a:r>
              <a:rPr dirty="0" sz="1450" spc="-5">
                <a:latin typeface="Times New Roman"/>
                <a:cs typeface="Times New Roman"/>
              </a:rPr>
              <a:t>door </a:t>
            </a:r>
            <a:r>
              <a:rPr dirty="0" sz="1450" spc="-10">
                <a:latin typeface="Times New Roman"/>
                <a:cs typeface="Times New Roman"/>
              </a:rPr>
              <a:t>as she spoke, her rich voice sounding softer  and farther away; and with the last word she was gone, and </a:t>
            </a:r>
            <a:r>
              <a:rPr dirty="0" sz="1450" spc="-5">
                <a:latin typeface="Times New Roman"/>
                <a:cs typeface="Times New Roman"/>
              </a:rPr>
              <a:t>I </a:t>
            </a:r>
            <a:r>
              <a:rPr dirty="0" sz="1450" spc="-10">
                <a:latin typeface="Times New Roman"/>
                <a:cs typeface="Times New Roman"/>
              </a:rPr>
              <a:t>lay alone in the  moonlit </a:t>
            </a:r>
            <a:r>
              <a:rPr dirty="0" sz="1450" spc="-20">
                <a:latin typeface="Times New Roman"/>
                <a:cs typeface="Times New Roman"/>
              </a:rPr>
              <a:t>chamber.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might have </a:t>
            </a:r>
            <a:r>
              <a:rPr dirty="0" sz="1450" spc="-5">
                <a:latin typeface="Times New Roman"/>
                <a:cs typeface="Times New Roman"/>
              </a:rPr>
              <a:t>done </a:t>
            </a:r>
            <a:r>
              <a:rPr dirty="0" sz="1450" spc="-10">
                <a:latin typeface="Times New Roman"/>
                <a:cs typeface="Times New Roman"/>
              </a:rPr>
              <a:t>had </a:t>
            </a:r>
            <a:r>
              <a:rPr dirty="0" sz="1450" spc="-5">
                <a:latin typeface="Times New Roman"/>
                <a:cs typeface="Times New Roman"/>
              </a:rPr>
              <a:t>not I </a:t>
            </a:r>
            <a:r>
              <a:rPr dirty="0" sz="1450" spc="-10">
                <a:latin typeface="Times New Roman"/>
                <a:cs typeface="Times New Roman"/>
              </a:rPr>
              <a:t>lain </a:t>
            </a:r>
            <a:r>
              <a:rPr dirty="0" sz="1450" spc="-5">
                <a:latin typeface="Times New Roman"/>
                <a:cs typeface="Times New Roman"/>
              </a:rPr>
              <a:t>bound by </a:t>
            </a:r>
            <a:r>
              <a:rPr dirty="0" sz="1450" spc="-10">
                <a:latin typeface="Times New Roman"/>
                <a:cs typeface="Times New Roman"/>
              </a:rPr>
              <a:t>my  extreme weakness,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not; but </a:t>
            </a:r>
            <a:r>
              <a:rPr dirty="0" sz="1450" spc="-10">
                <a:latin typeface="Times New Roman"/>
                <a:cs typeface="Times New Roman"/>
              </a:rPr>
              <a:t>as it was there fell </a:t>
            </a:r>
            <a:r>
              <a:rPr dirty="0" sz="1450" spc="-5">
                <a:latin typeface="Times New Roman"/>
                <a:cs typeface="Times New Roman"/>
              </a:rPr>
              <a:t>upon </a:t>
            </a:r>
            <a:r>
              <a:rPr dirty="0" sz="1450" spc="-10">
                <a:latin typeface="Times New Roman"/>
                <a:cs typeface="Times New Roman"/>
              </a:rPr>
              <a:t>me </a:t>
            </a:r>
            <a:r>
              <a:rPr dirty="0" sz="1450" spc="-5">
                <a:latin typeface="Times New Roman"/>
                <a:cs typeface="Times New Roman"/>
              </a:rPr>
              <a:t>a </a:t>
            </a:r>
            <a:r>
              <a:rPr dirty="0" sz="1450" spc="-10">
                <a:latin typeface="Times New Roman"/>
                <a:cs typeface="Times New Roman"/>
              </a:rPr>
              <a:t>great and  blank </a:t>
            </a:r>
            <a:r>
              <a:rPr dirty="0" sz="1450" spc="-20">
                <a:latin typeface="Times New Roman"/>
                <a:cs typeface="Times New Roman"/>
              </a:rPr>
              <a:t>despair.</a:t>
            </a:r>
            <a:r>
              <a:rPr dirty="0" sz="1450" spc="320">
                <a:latin typeface="Times New Roman"/>
                <a:cs typeface="Times New Roman"/>
              </a:rPr>
              <a:t> </a:t>
            </a:r>
            <a:r>
              <a:rPr dirty="0" sz="1450" spc="-10">
                <a:latin typeface="Times New Roman"/>
                <a:cs typeface="Times New Roman"/>
              </a:rPr>
              <a:t>It was </a:t>
            </a:r>
            <a:r>
              <a:rPr dirty="0" sz="1450" spc="-5">
                <a:latin typeface="Times New Roman"/>
                <a:cs typeface="Times New Roman"/>
              </a:rPr>
              <a:t>not </a:t>
            </a:r>
            <a:r>
              <a:rPr dirty="0" sz="1450" spc="-10">
                <a:latin typeface="Times New Roman"/>
                <a:cs typeface="Times New Roman"/>
              </a:rPr>
              <a:t>long before there shone in at the </a:t>
            </a:r>
            <a:r>
              <a:rPr dirty="0" sz="1450" spc="-5">
                <a:latin typeface="Times New Roman"/>
                <a:cs typeface="Times New Roman"/>
              </a:rPr>
              <a:t>door </a:t>
            </a:r>
            <a:r>
              <a:rPr dirty="0" sz="1450" spc="-10">
                <a:latin typeface="Times New Roman"/>
                <a:cs typeface="Times New Roman"/>
              </a:rPr>
              <a:t>the ruddy  glimmer </a:t>
            </a:r>
            <a:r>
              <a:rPr dirty="0" sz="1450" spc="-5">
                <a:latin typeface="Times New Roman"/>
                <a:cs typeface="Times New Roman"/>
              </a:rPr>
              <a:t>of a </a:t>
            </a:r>
            <a:r>
              <a:rPr dirty="0" sz="1450" spc="-10">
                <a:latin typeface="Times New Roman"/>
                <a:cs typeface="Times New Roman"/>
              </a:rPr>
              <a:t>lantern, and Felipe coming, </a:t>
            </a:r>
            <a:r>
              <a:rPr dirty="0" sz="1450" spc="-15">
                <a:latin typeface="Times New Roman"/>
                <a:cs typeface="Times New Roman"/>
              </a:rPr>
              <a:t>charged </a:t>
            </a:r>
            <a:r>
              <a:rPr dirty="0" sz="1450" spc="-10">
                <a:latin typeface="Times New Roman"/>
                <a:cs typeface="Times New Roman"/>
              </a:rPr>
              <a:t>me without </a:t>
            </a:r>
            <a:r>
              <a:rPr dirty="0" sz="1450" spc="-5">
                <a:latin typeface="Times New Roman"/>
                <a:cs typeface="Times New Roman"/>
              </a:rPr>
              <a:t>a </a:t>
            </a:r>
            <a:r>
              <a:rPr dirty="0" sz="1450" spc="-10">
                <a:latin typeface="Times New Roman"/>
                <a:cs typeface="Times New Roman"/>
              </a:rPr>
              <a:t>word </a:t>
            </a:r>
            <a:r>
              <a:rPr dirty="0" sz="1450" spc="-5">
                <a:latin typeface="Times New Roman"/>
                <a:cs typeface="Times New Roman"/>
              </a:rPr>
              <a:t>upon </a:t>
            </a:r>
            <a:r>
              <a:rPr dirty="0" sz="1450" spc="-10">
                <a:latin typeface="Times New Roman"/>
                <a:cs typeface="Times New Roman"/>
              </a:rPr>
              <a:t>his  shoulders, and carried me down to the great gate, where the cart was waiting.  In the moonlight the hills stood </a:t>
            </a:r>
            <a:r>
              <a:rPr dirty="0" sz="1450" spc="-5">
                <a:latin typeface="Times New Roman"/>
                <a:cs typeface="Times New Roman"/>
              </a:rPr>
              <a:t>out </a:t>
            </a:r>
            <a:r>
              <a:rPr dirty="0" sz="1450" spc="-20">
                <a:latin typeface="Times New Roman"/>
                <a:cs typeface="Times New Roman"/>
              </a:rPr>
              <a:t>sharply, </a:t>
            </a:r>
            <a:r>
              <a:rPr dirty="0" sz="1450" spc="-10">
                <a:latin typeface="Times New Roman"/>
                <a:cs typeface="Times New Roman"/>
              </a:rPr>
              <a:t>as if they were </a:t>
            </a:r>
            <a:r>
              <a:rPr dirty="0" sz="1450" spc="-5">
                <a:latin typeface="Times New Roman"/>
                <a:cs typeface="Times New Roman"/>
              </a:rPr>
              <a:t>of </a:t>
            </a:r>
            <a:r>
              <a:rPr dirty="0" sz="1450" spc="-10">
                <a:latin typeface="Times New Roman"/>
                <a:cs typeface="Times New Roman"/>
              </a:rPr>
              <a:t>cardboard; </a:t>
            </a:r>
            <a:r>
              <a:rPr dirty="0" sz="1450" spc="-5">
                <a:latin typeface="Times New Roman"/>
                <a:cs typeface="Times New Roman"/>
              </a:rPr>
              <a:t>on  </a:t>
            </a:r>
            <a:r>
              <a:rPr dirty="0" sz="1450" spc="-10">
                <a:latin typeface="Times New Roman"/>
                <a:cs typeface="Times New Roman"/>
              </a:rPr>
              <a:t>the glimmering surface </a:t>
            </a:r>
            <a:r>
              <a:rPr dirty="0" sz="1450" spc="-5">
                <a:latin typeface="Times New Roman"/>
                <a:cs typeface="Times New Roman"/>
              </a:rPr>
              <a:t>of </a:t>
            </a:r>
            <a:r>
              <a:rPr dirty="0" sz="1450" spc="-10">
                <a:latin typeface="Times New Roman"/>
                <a:cs typeface="Times New Roman"/>
              </a:rPr>
              <a:t>the plateau, and from among the low trees which  swung together and sparkled in the wind, the great black cube </a:t>
            </a:r>
            <a:r>
              <a:rPr dirty="0" sz="1450" spc="-5">
                <a:latin typeface="Times New Roman"/>
                <a:cs typeface="Times New Roman"/>
              </a:rPr>
              <a:t>of </a:t>
            </a:r>
            <a:r>
              <a:rPr dirty="0" sz="1450" spc="-10">
                <a:latin typeface="Times New Roman"/>
                <a:cs typeface="Times New Roman"/>
              </a:rPr>
              <a:t>the residencia  stood </a:t>
            </a:r>
            <a:r>
              <a:rPr dirty="0" sz="1450" spc="-5">
                <a:latin typeface="Times New Roman"/>
                <a:cs typeface="Times New Roman"/>
              </a:rPr>
              <a:t>out </a:t>
            </a:r>
            <a:r>
              <a:rPr dirty="0" sz="1450" spc="-20">
                <a:latin typeface="Times New Roman"/>
                <a:cs typeface="Times New Roman"/>
              </a:rPr>
              <a:t>bulkily, </a:t>
            </a:r>
            <a:r>
              <a:rPr dirty="0" sz="1450" spc="-10">
                <a:latin typeface="Times New Roman"/>
                <a:cs typeface="Times New Roman"/>
              </a:rPr>
              <a:t>its mass only broken </a:t>
            </a:r>
            <a:r>
              <a:rPr dirty="0" sz="1450" spc="-5">
                <a:latin typeface="Times New Roman"/>
                <a:cs typeface="Times New Roman"/>
              </a:rPr>
              <a:t>by </a:t>
            </a:r>
            <a:r>
              <a:rPr dirty="0" sz="1450" spc="-10">
                <a:latin typeface="Times New Roman"/>
                <a:cs typeface="Times New Roman"/>
              </a:rPr>
              <a:t>three dimly lighted windows in the  northern front above the gate. They were </a:t>
            </a:r>
            <a:r>
              <a:rPr dirty="0" sz="1450" spc="-20">
                <a:latin typeface="Times New Roman"/>
                <a:cs typeface="Times New Roman"/>
              </a:rPr>
              <a:t>Olalla’s </a:t>
            </a:r>
            <a:r>
              <a:rPr dirty="0" sz="1450" spc="-10">
                <a:latin typeface="Times New Roman"/>
                <a:cs typeface="Times New Roman"/>
              </a:rPr>
              <a:t>windows, and as the cart  jolted onwards </a:t>
            </a:r>
            <a:r>
              <a:rPr dirty="0" sz="1450" spc="-5">
                <a:latin typeface="Times New Roman"/>
                <a:cs typeface="Times New Roman"/>
              </a:rPr>
              <a:t>I </a:t>
            </a:r>
            <a:r>
              <a:rPr dirty="0" sz="1450" spc="-10">
                <a:latin typeface="Times New Roman"/>
                <a:cs typeface="Times New Roman"/>
              </a:rPr>
              <a:t>kept my eyes fixed </a:t>
            </a:r>
            <a:r>
              <a:rPr dirty="0" sz="1450" spc="-5">
                <a:latin typeface="Times New Roman"/>
                <a:cs typeface="Times New Roman"/>
              </a:rPr>
              <a:t>upon </a:t>
            </a:r>
            <a:r>
              <a:rPr dirty="0" sz="1450" spc="-10">
                <a:latin typeface="Times New Roman"/>
                <a:cs typeface="Times New Roman"/>
              </a:rPr>
              <a:t>them till, where the road dipped into  </a:t>
            </a:r>
            <a:r>
              <a:rPr dirty="0" sz="1450" spc="-5">
                <a:latin typeface="Times New Roman"/>
                <a:cs typeface="Times New Roman"/>
              </a:rPr>
              <a:t>a </a:t>
            </a:r>
            <a:r>
              <a:rPr dirty="0" sz="1450" spc="-20">
                <a:latin typeface="Times New Roman"/>
                <a:cs typeface="Times New Roman"/>
              </a:rPr>
              <a:t>valley, </a:t>
            </a:r>
            <a:r>
              <a:rPr dirty="0" sz="1450" spc="-10">
                <a:latin typeface="Times New Roman"/>
                <a:cs typeface="Times New Roman"/>
              </a:rPr>
              <a:t>they were lost to my view </a:t>
            </a:r>
            <a:r>
              <a:rPr dirty="0" sz="1450" spc="-20">
                <a:latin typeface="Times New Roman"/>
                <a:cs typeface="Times New Roman"/>
              </a:rPr>
              <a:t>forever.</a:t>
            </a:r>
            <a:r>
              <a:rPr dirty="0" sz="1450" spc="320">
                <a:latin typeface="Times New Roman"/>
                <a:cs typeface="Times New Roman"/>
              </a:rPr>
              <a:t> </a:t>
            </a:r>
            <a:r>
              <a:rPr dirty="0" sz="1450" spc="-10">
                <a:latin typeface="Times New Roman"/>
                <a:cs typeface="Times New Roman"/>
              </a:rPr>
              <a:t>Felipe walked in silence beside  the shafts, </a:t>
            </a:r>
            <a:r>
              <a:rPr dirty="0" sz="1450" spc="-5">
                <a:latin typeface="Times New Roman"/>
                <a:cs typeface="Times New Roman"/>
              </a:rPr>
              <a:t>but </a:t>
            </a:r>
            <a:r>
              <a:rPr dirty="0" sz="1450" spc="-10">
                <a:latin typeface="Times New Roman"/>
                <a:cs typeface="Times New Roman"/>
              </a:rPr>
              <a:t>from time to time </a:t>
            </a:r>
            <a:r>
              <a:rPr dirty="0" sz="1450" spc="-5">
                <a:latin typeface="Times New Roman"/>
                <a:cs typeface="Times New Roman"/>
              </a:rPr>
              <a:t>he </a:t>
            </a:r>
            <a:r>
              <a:rPr dirty="0" sz="1450" spc="-10">
                <a:latin typeface="Times New Roman"/>
                <a:cs typeface="Times New Roman"/>
              </a:rPr>
              <a:t>would cheek the mule and seem to look  back </a:t>
            </a:r>
            <a:r>
              <a:rPr dirty="0" sz="1450" spc="-5">
                <a:latin typeface="Times New Roman"/>
                <a:cs typeface="Times New Roman"/>
              </a:rPr>
              <a:t>upon </a:t>
            </a:r>
            <a:r>
              <a:rPr dirty="0" sz="1450" spc="-10">
                <a:latin typeface="Times New Roman"/>
                <a:cs typeface="Times New Roman"/>
              </a:rPr>
              <a:t>me; and at length drew quite near and laid his hand </a:t>
            </a:r>
            <a:r>
              <a:rPr dirty="0" sz="1450" spc="-5">
                <a:latin typeface="Times New Roman"/>
                <a:cs typeface="Times New Roman"/>
              </a:rPr>
              <a:t>upon </a:t>
            </a:r>
            <a:r>
              <a:rPr dirty="0" sz="1450" spc="-10">
                <a:latin typeface="Times New Roman"/>
                <a:cs typeface="Times New Roman"/>
              </a:rPr>
              <a:t>my head.  There was such kindness in the touch, and such </a:t>
            </a:r>
            <a:r>
              <a:rPr dirty="0" sz="1450" spc="-5">
                <a:latin typeface="Times New Roman"/>
                <a:cs typeface="Times New Roman"/>
              </a:rPr>
              <a:t>a </a:t>
            </a:r>
            <a:r>
              <a:rPr dirty="0" sz="1450" spc="-20">
                <a:latin typeface="Times New Roman"/>
                <a:cs typeface="Times New Roman"/>
              </a:rPr>
              <a:t>simplicity, </a:t>
            </a:r>
            <a:r>
              <a:rPr dirty="0" sz="1450" spc="-10">
                <a:latin typeface="Times New Roman"/>
                <a:cs typeface="Times New Roman"/>
              </a:rPr>
              <a:t>as </a:t>
            </a:r>
            <a:r>
              <a:rPr dirty="0" sz="1450" spc="-5">
                <a:latin typeface="Times New Roman"/>
                <a:cs typeface="Times New Roman"/>
              </a:rPr>
              <a:t>of </a:t>
            </a:r>
            <a:r>
              <a:rPr dirty="0" sz="1450" spc="-10">
                <a:latin typeface="Times New Roman"/>
                <a:cs typeface="Times New Roman"/>
              </a:rPr>
              <a:t>the brutes,  that tears broke from me like the bursting </a:t>
            </a:r>
            <a:r>
              <a:rPr dirty="0" sz="1450" spc="-5">
                <a:latin typeface="Times New Roman"/>
                <a:cs typeface="Times New Roman"/>
              </a:rPr>
              <a:t>of </a:t>
            </a:r>
            <a:r>
              <a:rPr dirty="0" sz="1450" spc="-10">
                <a:latin typeface="Times New Roman"/>
                <a:cs typeface="Times New Roman"/>
              </a:rPr>
              <a:t>an</a:t>
            </a:r>
            <a:r>
              <a:rPr dirty="0" sz="1450" spc="45">
                <a:latin typeface="Times New Roman"/>
                <a:cs typeface="Times New Roman"/>
              </a:rPr>
              <a:t> </a:t>
            </a:r>
            <a:r>
              <a:rPr dirty="0" sz="1450" spc="-25">
                <a:latin typeface="Times New Roman"/>
                <a:cs typeface="Times New Roman"/>
              </a:rPr>
              <a:t>artery.</a:t>
            </a:r>
            <a:endParaRPr sz="1450">
              <a:latin typeface="Times New Roman"/>
              <a:cs typeface="Times New Roman"/>
            </a:endParaRPr>
          </a:p>
          <a:p>
            <a:pPr algn="just" marL="12700">
              <a:lnSpc>
                <a:spcPct val="100000"/>
              </a:lnSpc>
              <a:spcBef>
                <a:spcPts val="770"/>
              </a:spcBef>
            </a:pPr>
            <a:r>
              <a:rPr dirty="0" sz="1450" spc="-10">
                <a:latin typeface="Times New Roman"/>
                <a:cs typeface="Times New Roman"/>
              </a:rPr>
              <a:t>‘Felipe,’ </a:t>
            </a:r>
            <a:r>
              <a:rPr dirty="0" sz="1450" spc="-5">
                <a:latin typeface="Times New Roman"/>
                <a:cs typeface="Times New Roman"/>
              </a:rPr>
              <a:t>I </a:t>
            </a:r>
            <a:r>
              <a:rPr dirty="0" sz="1450" spc="-10">
                <a:latin typeface="Times New Roman"/>
                <a:cs typeface="Times New Roman"/>
              </a:rPr>
              <a:t>said, ‘take me where they will ask </a:t>
            </a:r>
            <a:r>
              <a:rPr dirty="0" sz="1450" spc="-5">
                <a:latin typeface="Times New Roman"/>
                <a:cs typeface="Times New Roman"/>
              </a:rPr>
              <a:t>no</a:t>
            </a:r>
            <a:r>
              <a:rPr dirty="0" sz="1450" spc="-60">
                <a:latin typeface="Times New Roman"/>
                <a:cs typeface="Times New Roman"/>
              </a:rPr>
              <a:t> </a:t>
            </a:r>
            <a:r>
              <a:rPr dirty="0" sz="1450" spc="-10">
                <a:latin typeface="Times New Roman"/>
                <a:cs typeface="Times New Roman"/>
              </a:rPr>
              <a:t>questions.’</a:t>
            </a:r>
            <a:endParaRPr sz="1450">
              <a:latin typeface="Times New Roman"/>
              <a:cs typeface="Times New Roman"/>
            </a:endParaRPr>
          </a:p>
          <a:p>
            <a:pPr algn="just" marL="12700" marR="6350">
              <a:lnSpc>
                <a:spcPts val="1730"/>
              </a:lnSpc>
              <a:spcBef>
                <a:spcPts val="919"/>
              </a:spcBef>
            </a:pPr>
            <a:r>
              <a:rPr dirty="0" sz="1450" spc="-10">
                <a:latin typeface="Times New Roman"/>
                <a:cs typeface="Times New Roman"/>
              </a:rPr>
              <a:t>He said never </a:t>
            </a:r>
            <a:r>
              <a:rPr dirty="0" sz="1450" spc="-5">
                <a:latin typeface="Times New Roman"/>
                <a:cs typeface="Times New Roman"/>
              </a:rPr>
              <a:t>a </a:t>
            </a:r>
            <a:r>
              <a:rPr dirty="0" sz="1450" spc="-10">
                <a:latin typeface="Times New Roman"/>
                <a:cs typeface="Times New Roman"/>
              </a:rPr>
              <a:t>word, </a:t>
            </a:r>
            <a:r>
              <a:rPr dirty="0" sz="1450" spc="-5">
                <a:latin typeface="Times New Roman"/>
                <a:cs typeface="Times New Roman"/>
              </a:rPr>
              <a:t>but he </a:t>
            </a:r>
            <a:r>
              <a:rPr dirty="0" sz="1450" spc="-10">
                <a:latin typeface="Times New Roman"/>
                <a:cs typeface="Times New Roman"/>
              </a:rPr>
              <a:t>turned his mule about, end for end, retraced some  part </a:t>
            </a:r>
            <a:r>
              <a:rPr dirty="0" sz="1450" spc="-5">
                <a:latin typeface="Times New Roman"/>
                <a:cs typeface="Times New Roman"/>
              </a:rPr>
              <a:t>of </a:t>
            </a:r>
            <a:r>
              <a:rPr dirty="0" sz="1450" spc="-10">
                <a:latin typeface="Times New Roman"/>
                <a:cs typeface="Times New Roman"/>
              </a:rPr>
              <a:t>the way we had gone, and, striking into another path, led me to the  mountain village, which was, as we say in Scotland, the kirkton </a:t>
            </a:r>
            <a:r>
              <a:rPr dirty="0" sz="1450" spc="-5">
                <a:latin typeface="Times New Roman"/>
                <a:cs typeface="Times New Roman"/>
              </a:rPr>
              <a:t>of </a:t>
            </a:r>
            <a:r>
              <a:rPr dirty="0" sz="1450" spc="-10">
                <a:latin typeface="Times New Roman"/>
                <a:cs typeface="Times New Roman"/>
              </a:rPr>
              <a:t>that thinly  peopled district. Some broken memories dwell in my mind </a:t>
            </a:r>
            <a:r>
              <a:rPr dirty="0" sz="1450" spc="-5">
                <a:latin typeface="Times New Roman"/>
                <a:cs typeface="Times New Roman"/>
              </a:rPr>
              <a:t>of </a:t>
            </a:r>
            <a:r>
              <a:rPr dirty="0" sz="1450" spc="-10">
                <a:latin typeface="Times New Roman"/>
                <a:cs typeface="Times New Roman"/>
              </a:rPr>
              <a:t>the day  breaking over the plain, </a:t>
            </a:r>
            <a:r>
              <a:rPr dirty="0" sz="1450" spc="-5">
                <a:latin typeface="Times New Roman"/>
                <a:cs typeface="Times New Roman"/>
              </a:rPr>
              <a:t>of </a:t>
            </a:r>
            <a:r>
              <a:rPr dirty="0" sz="1450" spc="-10">
                <a:latin typeface="Times New Roman"/>
                <a:cs typeface="Times New Roman"/>
              </a:rPr>
              <a:t>the cart stopping, </a:t>
            </a:r>
            <a:r>
              <a:rPr dirty="0" sz="1450" spc="-5">
                <a:latin typeface="Times New Roman"/>
                <a:cs typeface="Times New Roman"/>
              </a:rPr>
              <a:t>of </a:t>
            </a:r>
            <a:r>
              <a:rPr dirty="0" sz="1450" spc="-10">
                <a:latin typeface="Times New Roman"/>
                <a:cs typeface="Times New Roman"/>
              </a:rPr>
              <a:t>arms that helped me down, </a:t>
            </a:r>
            <a:r>
              <a:rPr dirty="0" sz="1450" spc="-5">
                <a:latin typeface="Times New Roman"/>
                <a:cs typeface="Times New Roman"/>
              </a:rPr>
              <a:t>of  a </a:t>
            </a:r>
            <a:r>
              <a:rPr dirty="0" sz="1450" spc="-10">
                <a:latin typeface="Times New Roman"/>
                <a:cs typeface="Times New Roman"/>
              </a:rPr>
              <a:t>bare room into which </a:t>
            </a:r>
            <a:r>
              <a:rPr dirty="0" sz="1450" spc="-5">
                <a:latin typeface="Times New Roman"/>
                <a:cs typeface="Times New Roman"/>
              </a:rPr>
              <a:t>I </a:t>
            </a:r>
            <a:r>
              <a:rPr dirty="0" sz="1450" spc="-10">
                <a:latin typeface="Times New Roman"/>
                <a:cs typeface="Times New Roman"/>
              </a:rPr>
              <a:t>was carried, and </a:t>
            </a:r>
            <a:r>
              <a:rPr dirty="0" sz="1450" spc="-5">
                <a:latin typeface="Times New Roman"/>
                <a:cs typeface="Times New Roman"/>
              </a:rPr>
              <a:t>of a </a:t>
            </a:r>
            <a:r>
              <a:rPr dirty="0" sz="1450" spc="-10">
                <a:latin typeface="Times New Roman"/>
                <a:cs typeface="Times New Roman"/>
              </a:rPr>
              <a:t>swoon that fell </a:t>
            </a:r>
            <a:r>
              <a:rPr dirty="0" sz="1450" spc="-5">
                <a:latin typeface="Times New Roman"/>
                <a:cs typeface="Times New Roman"/>
              </a:rPr>
              <a:t>upon </a:t>
            </a:r>
            <a:r>
              <a:rPr dirty="0" sz="1450" spc="-10">
                <a:latin typeface="Times New Roman"/>
                <a:cs typeface="Times New Roman"/>
              </a:rPr>
              <a:t>me like  sleep.</a:t>
            </a:r>
            <a:endParaRPr sz="1450">
              <a:latin typeface="Times New Roman"/>
              <a:cs typeface="Times New Roman"/>
            </a:endParaRPr>
          </a:p>
          <a:p>
            <a:pPr algn="just" marL="12700" marR="6350">
              <a:lnSpc>
                <a:spcPts val="1730"/>
              </a:lnSpc>
              <a:spcBef>
                <a:spcPts val="855"/>
              </a:spcBef>
            </a:pPr>
            <a:r>
              <a:rPr dirty="0" sz="1450" spc="-10">
                <a:latin typeface="Times New Roman"/>
                <a:cs typeface="Times New Roman"/>
              </a:rPr>
              <a:t>The next day and the days following the old priest was often at my side with  his snuff-box and prayer </a:t>
            </a:r>
            <a:r>
              <a:rPr dirty="0" sz="1450" spc="-5">
                <a:latin typeface="Times New Roman"/>
                <a:cs typeface="Times New Roman"/>
              </a:rPr>
              <a:t>book, </a:t>
            </a:r>
            <a:r>
              <a:rPr dirty="0" sz="1450" spc="-10">
                <a:latin typeface="Times New Roman"/>
                <a:cs typeface="Times New Roman"/>
              </a:rPr>
              <a:t>and after </a:t>
            </a:r>
            <a:r>
              <a:rPr dirty="0" sz="1450" spc="-5">
                <a:latin typeface="Times New Roman"/>
                <a:cs typeface="Times New Roman"/>
              </a:rPr>
              <a:t>a </a:t>
            </a:r>
            <a:r>
              <a:rPr dirty="0" sz="1450" spc="-10">
                <a:latin typeface="Times New Roman"/>
                <a:cs typeface="Times New Roman"/>
              </a:rPr>
              <a:t>while, when </a:t>
            </a:r>
            <a:r>
              <a:rPr dirty="0" sz="1450" spc="-5">
                <a:latin typeface="Times New Roman"/>
                <a:cs typeface="Times New Roman"/>
              </a:rPr>
              <a:t>I </a:t>
            </a:r>
            <a:r>
              <a:rPr dirty="0" sz="1450" spc="-10">
                <a:latin typeface="Times New Roman"/>
                <a:cs typeface="Times New Roman"/>
              </a:rPr>
              <a:t>began to pick </a:t>
            </a:r>
            <a:r>
              <a:rPr dirty="0" sz="1450" spc="-5">
                <a:latin typeface="Times New Roman"/>
                <a:cs typeface="Times New Roman"/>
              </a:rPr>
              <a:t>up  </a:t>
            </a:r>
            <a:r>
              <a:rPr dirty="0" sz="1450" spc="-10">
                <a:latin typeface="Times New Roman"/>
                <a:cs typeface="Times New Roman"/>
              </a:rPr>
              <a:t>strength, </a:t>
            </a:r>
            <a:r>
              <a:rPr dirty="0" sz="1450" spc="-5">
                <a:latin typeface="Times New Roman"/>
                <a:cs typeface="Times New Roman"/>
              </a:rPr>
              <a:t>he </a:t>
            </a:r>
            <a:r>
              <a:rPr dirty="0" sz="1450" spc="-10">
                <a:latin typeface="Times New Roman"/>
                <a:cs typeface="Times New Roman"/>
              </a:rPr>
              <a:t>told me that </a:t>
            </a:r>
            <a:r>
              <a:rPr dirty="0" sz="1450" spc="-5">
                <a:latin typeface="Times New Roman"/>
                <a:cs typeface="Times New Roman"/>
              </a:rPr>
              <a:t>I </a:t>
            </a:r>
            <a:r>
              <a:rPr dirty="0" sz="1450" spc="-10">
                <a:latin typeface="Times New Roman"/>
                <a:cs typeface="Times New Roman"/>
              </a:rPr>
              <a:t>was now </a:t>
            </a:r>
            <a:r>
              <a:rPr dirty="0" sz="1450" spc="-5">
                <a:latin typeface="Times New Roman"/>
                <a:cs typeface="Times New Roman"/>
              </a:rPr>
              <a:t>on a </a:t>
            </a:r>
            <a:r>
              <a:rPr dirty="0" sz="1450" spc="-10">
                <a:latin typeface="Times New Roman"/>
                <a:cs typeface="Times New Roman"/>
              </a:rPr>
              <a:t>fair way to </a:t>
            </a:r>
            <a:r>
              <a:rPr dirty="0" sz="1450" spc="-20">
                <a:latin typeface="Times New Roman"/>
                <a:cs typeface="Times New Roman"/>
              </a:rPr>
              <a:t>recovery, </a:t>
            </a:r>
            <a:r>
              <a:rPr dirty="0" sz="1450" spc="-10">
                <a:latin typeface="Times New Roman"/>
                <a:cs typeface="Times New Roman"/>
              </a:rPr>
              <a:t>and must as  soon as possible hurry my departure; whereupon, without naming any reason,  </a:t>
            </a:r>
            <a:r>
              <a:rPr dirty="0" sz="1450" spc="-5">
                <a:latin typeface="Times New Roman"/>
                <a:cs typeface="Times New Roman"/>
              </a:rPr>
              <a:t>he </a:t>
            </a:r>
            <a:r>
              <a:rPr dirty="0" sz="1450" spc="-10">
                <a:latin typeface="Times New Roman"/>
                <a:cs typeface="Times New Roman"/>
              </a:rPr>
              <a:t>took </a:t>
            </a:r>
            <a:r>
              <a:rPr dirty="0" sz="1450" spc="-15">
                <a:latin typeface="Times New Roman"/>
                <a:cs typeface="Times New Roman"/>
              </a:rPr>
              <a:t>snuff </a:t>
            </a:r>
            <a:r>
              <a:rPr dirty="0" sz="1450" spc="-10">
                <a:latin typeface="Times New Roman"/>
                <a:cs typeface="Times New Roman"/>
              </a:rPr>
              <a:t>and looked at me sideways.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5">
                <a:latin typeface="Times New Roman"/>
                <a:cs typeface="Times New Roman"/>
              </a:rPr>
              <a:t>affect </a:t>
            </a:r>
            <a:r>
              <a:rPr dirty="0" sz="1450" spc="-10">
                <a:latin typeface="Times New Roman"/>
                <a:cs typeface="Times New Roman"/>
              </a:rPr>
              <a:t>ignorance; </a:t>
            </a:r>
            <a:r>
              <a:rPr dirty="0" sz="1450" spc="-5">
                <a:latin typeface="Times New Roman"/>
                <a:cs typeface="Times New Roman"/>
              </a:rPr>
              <a:t>I </a:t>
            </a:r>
            <a:r>
              <a:rPr dirty="0" sz="1450" spc="-10">
                <a:latin typeface="Times New Roman"/>
                <a:cs typeface="Times New Roman"/>
              </a:rPr>
              <a:t>knew </a:t>
            </a:r>
            <a:r>
              <a:rPr dirty="0" sz="1450" spc="-5">
                <a:latin typeface="Times New Roman"/>
                <a:cs typeface="Times New Roman"/>
              </a:rPr>
              <a:t>he  </a:t>
            </a:r>
            <a:r>
              <a:rPr dirty="0" sz="1450" spc="-10">
                <a:latin typeface="Times New Roman"/>
                <a:cs typeface="Times New Roman"/>
              </a:rPr>
              <a:t>must have seen Olalla. </a:t>
            </a:r>
            <a:r>
              <a:rPr dirty="0" sz="1450" spc="-20">
                <a:latin typeface="Times New Roman"/>
                <a:cs typeface="Times New Roman"/>
              </a:rPr>
              <a:t>‘Sir,’ </a:t>
            </a:r>
            <a:r>
              <a:rPr dirty="0" sz="1450" spc="-10">
                <a:latin typeface="Times New Roman"/>
                <a:cs typeface="Times New Roman"/>
              </a:rPr>
              <a:t>said I, ‘you know that </a:t>
            </a:r>
            <a:r>
              <a:rPr dirty="0" sz="1450" spc="-5">
                <a:latin typeface="Times New Roman"/>
                <a:cs typeface="Times New Roman"/>
              </a:rPr>
              <a:t>I do not </a:t>
            </a:r>
            <a:r>
              <a:rPr dirty="0" sz="1450" spc="-10">
                <a:latin typeface="Times New Roman"/>
                <a:cs typeface="Times New Roman"/>
              </a:rPr>
              <a:t>ask in  wantonness. What </a:t>
            </a:r>
            <a:r>
              <a:rPr dirty="0" sz="1450" spc="-5">
                <a:latin typeface="Times New Roman"/>
                <a:cs typeface="Times New Roman"/>
              </a:rPr>
              <a:t>of </a:t>
            </a:r>
            <a:r>
              <a:rPr dirty="0" sz="1450" spc="-10">
                <a:latin typeface="Times New Roman"/>
                <a:cs typeface="Times New Roman"/>
              </a:rPr>
              <a:t>that</a:t>
            </a:r>
            <a:r>
              <a:rPr dirty="0" sz="1450" spc="10">
                <a:latin typeface="Times New Roman"/>
                <a:cs typeface="Times New Roman"/>
              </a:rPr>
              <a:t> </a:t>
            </a:r>
            <a:r>
              <a:rPr dirty="0" sz="1450" spc="-10">
                <a:latin typeface="Times New Roman"/>
                <a:cs typeface="Times New Roman"/>
              </a:rPr>
              <a:t>family?’</a:t>
            </a:r>
            <a:endParaRPr sz="1450">
              <a:latin typeface="Times New Roman"/>
              <a:cs typeface="Times New Roman"/>
            </a:endParaRPr>
          </a:p>
          <a:p>
            <a:pPr algn="just" marL="12700" marR="9525">
              <a:lnSpc>
                <a:spcPts val="1730"/>
              </a:lnSpc>
              <a:spcBef>
                <a:spcPts val="850"/>
              </a:spcBef>
            </a:pPr>
            <a:r>
              <a:rPr dirty="0" sz="1450" spc="-10">
                <a:latin typeface="Times New Roman"/>
                <a:cs typeface="Times New Roman"/>
              </a:rPr>
              <a:t>He said they were very unfortunate; that it seemed </a:t>
            </a:r>
            <a:r>
              <a:rPr dirty="0" sz="1450" spc="-5">
                <a:latin typeface="Times New Roman"/>
                <a:cs typeface="Times New Roman"/>
              </a:rPr>
              <a:t>a </a:t>
            </a:r>
            <a:r>
              <a:rPr dirty="0" sz="1450" spc="-10">
                <a:latin typeface="Times New Roman"/>
                <a:cs typeface="Times New Roman"/>
              </a:rPr>
              <a:t>declining race, and that  they were very </a:t>
            </a:r>
            <a:r>
              <a:rPr dirty="0" sz="1450" spc="-5">
                <a:latin typeface="Times New Roman"/>
                <a:cs typeface="Times New Roman"/>
              </a:rPr>
              <a:t>poor </a:t>
            </a:r>
            <a:r>
              <a:rPr dirty="0" sz="1450" spc="-10">
                <a:latin typeface="Times New Roman"/>
                <a:cs typeface="Times New Roman"/>
              </a:rPr>
              <a:t>and had been much</a:t>
            </a:r>
            <a:r>
              <a:rPr dirty="0" sz="1450" spc="25">
                <a:latin typeface="Times New Roman"/>
                <a:cs typeface="Times New Roman"/>
              </a:rPr>
              <a:t> </a:t>
            </a:r>
            <a:r>
              <a:rPr dirty="0" sz="1450" spc="-10">
                <a:latin typeface="Times New Roman"/>
                <a:cs typeface="Times New Roman"/>
              </a:rPr>
              <a:t>neglected.</a:t>
            </a:r>
            <a:endParaRPr sz="1450">
              <a:latin typeface="Times New Roman"/>
              <a:cs typeface="Times New Roman"/>
            </a:endParaRPr>
          </a:p>
          <a:p>
            <a:pPr algn="just" marL="12700" marR="11430">
              <a:lnSpc>
                <a:spcPts val="1730"/>
              </a:lnSpc>
              <a:spcBef>
                <a:spcPts val="865"/>
              </a:spcBef>
            </a:pPr>
            <a:r>
              <a:rPr dirty="0" sz="1450" spc="-10">
                <a:latin typeface="Times New Roman"/>
                <a:cs typeface="Times New Roman"/>
              </a:rPr>
              <a:t>‘But she has </a:t>
            </a:r>
            <a:r>
              <a:rPr dirty="0" sz="1450" spc="-5">
                <a:latin typeface="Times New Roman"/>
                <a:cs typeface="Times New Roman"/>
              </a:rPr>
              <a:t>not,’ I </a:t>
            </a:r>
            <a:r>
              <a:rPr dirty="0" sz="1450" spc="-10">
                <a:latin typeface="Times New Roman"/>
                <a:cs typeface="Times New Roman"/>
              </a:rPr>
              <a:t>said. ‘Thanks, doubtless, to yourself, she is instructed and  wise beyond the use </a:t>
            </a:r>
            <a:r>
              <a:rPr dirty="0" sz="1450" spc="-5">
                <a:latin typeface="Times New Roman"/>
                <a:cs typeface="Times New Roman"/>
              </a:rPr>
              <a:t>of</a:t>
            </a:r>
            <a:r>
              <a:rPr dirty="0" sz="1450" spc="10">
                <a:latin typeface="Times New Roman"/>
                <a:cs typeface="Times New Roman"/>
              </a:rPr>
              <a:t> </a:t>
            </a:r>
            <a:r>
              <a:rPr dirty="0" sz="1450" spc="-10">
                <a:latin typeface="Times New Roman"/>
                <a:cs typeface="Times New Roman"/>
              </a:rPr>
              <a:t>women.’</a:t>
            </a:r>
            <a:endParaRPr sz="1450">
              <a:latin typeface="Times New Roman"/>
              <a:cs typeface="Times New Roman"/>
            </a:endParaRPr>
          </a:p>
          <a:p>
            <a:pPr algn="just" marL="12700">
              <a:lnSpc>
                <a:spcPct val="100000"/>
              </a:lnSpc>
              <a:spcBef>
                <a:spcPts val="795"/>
              </a:spcBef>
            </a:pPr>
            <a:r>
              <a:rPr dirty="0" sz="1450" spc="-35">
                <a:latin typeface="Times New Roman"/>
                <a:cs typeface="Times New Roman"/>
              </a:rPr>
              <a:t>‘Yes,’ </a:t>
            </a:r>
            <a:r>
              <a:rPr dirty="0" sz="1450" spc="-5">
                <a:latin typeface="Times New Roman"/>
                <a:cs typeface="Times New Roman"/>
              </a:rPr>
              <a:t>he </a:t>
            </a:r>
            <a:r>
              <a:rPr dirty="0" sz="1450" spc="-10">
                <a:latin typeface="Times New Roman"/>
                <a:cs typeface="Times New Roman"/>
              </a:rPr>
              <a:t>said; ‘the Senorita is well-informed. But the family has</a:t>
            </a:r>
            <a:r>
              <a:rPr dirty="0" sz="1450" spc="85">
                <a:latin typeface="Times New Roman"/>
                <a:cs typeface="Times New Roman"/>
              </a:rPr>
              <a:t> </a:t>
            </a:r>
            <a:r>
              <a:rPr dirty="0" sz="1450" spc="-10">
                <a:latin typeface="Times New Roman"/>
                <a:cs typeface="Times New Roman"/>
              </a:rPr>
              <a:t>been</a:t>
            </a:r>
            <a:endParaRPr sz="1450">
              <a:latin typeface="Times New Roman"/>
              <a:cs typeface="Times New Roman"/>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70217" y="1258631"/>
            <a:ext cx="1705610" cy="245110"/>
          </a:xfrm>
          <a:prstGeom prst="rect">
            <a:avLst/>
          </a:prstGeom>
        </p:spPr>
        <p:txBody>
          <a:bodyPr wrap="square" lIns="0" tIns="11430" rIns="0" bIns="0" rtlCol="0" vert="horz">
            <a:spAutoFit/>
          </a:bodyPr>
          <a:lstStyle/>
          <a:p>
            <a:pPr marL="12700">
              <a:lnSpc>
                <a:spcPct val="100000"/>
              </a:lnSpc>
              <a:spcBef>
                <a:spcPts val="90"/>
              </a:spcBef>
            </a:pPr>
            <a:r>
              <a:rPr dirty="0" sz="1450" spc="-10">
                <a:latin typeface="Times New Roman"/>
                <a:cs typeface="Times New Roman"/>
              </a:rPr>
              <a:t>‘But Felipe is </a:t>
            </a:r>
            <a:r>
              <a:rPr dirty="0" sz="1450" spc="-5">
                <a:latin typeface="Times New Roman"/>
                <a:cs typeface="Times New Roman"/>
              </a:rPr>
              <a:t>a</a:t>
            </a:r>
            <a:r>
              <a:rPr dirty="0" sz="1450" spc="-25">
                <a:latin typeface="Times New Roman"/>
                <a:cs typeface="Times New Roman"/>
              </a:rPr>
              <a:t> </a:t>
            </a:r>
            <a:r>
              <a:rPr dirty="0" sz="1450" spc="-10">
                <a:latin typeface="Times New Roman"/>
                <a:cs typeface="Times New Roman"/>
              </a:rPr>
              <a:t>well-</a:t>
            </a:r>
            <a:endParaRPr sz="1450">
              <a:latin typeface="Times New Roman"/>
              <a:cs typeface="Times New Roman"/>
            </a:endParaRPr>
          </a:p>
        </p:txBody>
      </p:sp>
      <p:sp>
        <p:nvSpPr>
          <p:cNvPr id="3" name="object 3"/>
          <p:cNvSpPr txBox="1"/>
          <p:nvPr/>
        </p:nvSpPr>
        <p:spPr>
          <a:xfrm>
            <a:off x="876300" y="490344"/>
            <a:ext cx="3959860" cy="1891664"/>
          </a:xfrm>
          <a:prstGeom prst="rect">
            <a:avLst/>
          </a:prstGeom>
        </p:spPr>
        <p:txBody>
          <a:bodyPr wrap="square" lIns="0" tIns="121285" rIns="0" bIns="0" rtlCol="0" vert="horz">
            <a:spAutoFit/>
          </a:bodyPr>
          <a:lstStyle/>
          <a:p>
            <a:pPr marL="12700">
              <a:lnSpc>
                <a:spcPct val="100000"/>
              </a:lnSpc>
              <a:spcBef>
                <a:spcPts val="955"/>
              </a:spcBef>
            </a:pPr>
            <a:r>
              <a:rPr dirty="0" sz="1450" spc="-10">
                <a:latin typeface="Times New Roman"/>
                <a:cs typeface="Times New Roman"/>
              </a:rPr>
              <a:t>neglected.’</a:t>
            </a:r>
            <a:endParaRPr sz="1450">
              <a:latin typeface="Times New Roman"/>
              <a:cs typeface="Times New Roman"/>
            </a:endParaRPr>
          </a:p>
          <a:p>
            <a:pPr marL="12700">
              <a:lnSpc>
                <a:spcPct val="100000"/>
              </a:lnSpc>
              <a:spcBef>
                <a:spcPts val="850"/>
              </a:spcBef>
            </a:pPr>
            <a:r>
              <a:rPr dirty="0" sz="1450" spc="-10">
                <a:latin typeface="Times New Roman"/>
                <a:cs typeface="Times New Roman"/>
              </a:rPr>
              <a:t>‘The mother?’ </a:t>
            </a:r>
            <a:r>
              <a:rPr dirty="0" sz="1450" spc="-5">
                <a:latin typeface="Times New Roman"/>
                <a:cs typeface="Times New Roman"/>
              </a:rPr>
              <a:t>I</a:t>
            </a:r>
            <a:r>
              <a:rPr dirty="0" sz="1450" spc="-105">
                <a:latin typeface="Times New Roman"/>
                <a:cs typeface="Times New Roman"/>
              </a:rPr>
              <a:t> </a:t>
            </a:r>
            <a:r>
              <a:rPr dirty="0" sz="1450" spc="-10">
                <a:latin typeface="Times New Roman"/>
                <a:cs typeface="Times New Roman"/>
              </a:rPr>
              <a:t>queried.</a:t>
            </a:r>
            <a:endParaRPr sz="1450">
              <a:latin typeface="Times New Roman"/>
              <a:cs typeface="Times New Roman"/>
            </a:endParaRPr>
          </a:p>
          <a:p>
            <a:pPr marL="12700" marR="5080">
              <a:lnSpc>
                <a:spcPts val="1730"/>
              </a:lnSpc>
              <a:spcBef>
                <a:spcPts val="919"/>
              </a:spcBef>
            </a:pPr>
            <a:r>
              <a:rPr dirty="0" sz="1450" spc="-40">
                <a:latin typeface="Times New Roman"/>
                <a:cs typeface="Times New Roman"/>
              </a:rPr>
              <a:t>‘Yes, </a:t>
            </a:r>
            <a:r>
              <a:rPr dirty="0" sz="1450" spc="-10">
                <a:latin typeface="Times New Roman"/>
                <a:cs typeface="Times New Roman"/>
              </a:rPr>
              <a:t>the mother </a:t>
            </a:r>
            <a:r>
              <a:rPr dirty="0" sz="1450" spc="-5">
                <a:latin typeface="Times New Roman"/>
                <a:cs typeface="Times New Roman"/>
              </a:rPr>
              <a:t>too,’ </a:t>
            </a:r>
            <a:r>
              <a:rPr dirty="0" sz="1450" spc="-10">
                <a:latin typeface="Times New Roman"/>
                <a:cs typeface="Times New Roman"/>
              </a:rPr>
              <a:t>said the Padre, taking </a:t>
            </a:r>
            <a:r>
              <a:rPr dirty="0" sz="1450" spc="-15">
                <a:latin typeface="Times New Roman"/>
                <a:cs typeface="Times New Roman"/>
              </a:rPr>
              <a:t>snuff.  </a:t>
            </a:r>
            <a:r>
              <a:rPr dirty="0" sz="1450" spc="-10">
                <a:latin typeface="Times New Roman"/>
                <a:cs typeface="Times New Roman"/>
              </a:rPr>
              <a:t>intentioned lad.’</a:t>
            </a:r>
            <a:endParaRPr sz="1450">
              <a:latin typeface="Times New Roman"/>
              <a:cs typeface="Times New Roman"/>
            </a:endParaRPr>
          </a:p>
          <a:p>
            <a:pPr marL="12700" marR="1798955">
              <a:lnSpc>
                <a:spcPts val="2590"/>
              </a:lnSpc>
              <a:spcBef>
                <a:spcPts val="170"/>
              </a:spcBef>
            </a:pPr>
            <a:r>
              <a:rPr dirty="0" sz="1450" spc="-10">
                <a:latin typeface="Times New Roman"/>
                <a:cs typeface="Times New Roman"/>
              </a:rPr>
              <a:t>‘The mother is odd?’ </a:t>
            </a:r>
            <a:r>
              <a:rPr dirty="0" sz="1450" spc="-5">
                <a:latin typeface="Times New Roman"/>
                <a:cs typeface="Times New Roman"/>
              </a:rPr>
              <a:t>I</a:t>
            </a:r>
            <a:r>
              <a:rPr dirty="0" sz="1450" spc="-105">
                <a:latin typeface="Times New Roman"/>
                <a:cs typeface="Times New Roman"/>
              </a:rPr>
              <a:t> </a:t>
            </a:r>
            <a:r>
              <a:rPr dirty="0" sz="1450" spc="-10">
                <a:latin typeface="Times New Roman"/>
                <a:cs typeface="Times New Roman"/>
              </a:rPr>
              <a:t>asked.  </a:t>
            </a:r>
            <a:r>
              <a:rPr dirty="0" sz="1450" spc="-45">
                <a:latin typeface="Times New Roman"/>
                <a:cs typeface="Times New Roman"/>
              </a:rPr>
              <a:t>‘Very </a:t>
            </a:r>
            <a:r>
              <a:rPr dirty="0" sz="1450" spc="-5">
                <a:latin typeface="Times New Roman"/>
                <a:cs typeface="Times New Roman"/>
              </a:rPr>
              <a:t>odd,’ </a:t>
            </a:r>
            <a:r>
              <a:rPr dirty="0" sz="1450" spc="-10">
                <a:latin typeface="Times New Roman"/>
                <a:cs typeface="Times New Roman"/>
              </a:rPr>
              <a:t>replied the</a:t>
            </a:r>
            <a:r>
              <a:rPr dirty="0" sz="1450" spc="-80">
                <a:latin typeface="Times New Roman"/>
                <a:cs typeface="Times New Roman"/>
              </a:rPr>
              <a:t> </a:t>
            </a:r>
            <a:r>
              <a:rPr dirty="0" sz="1450" spc="-10">
                <a:latin typeface="Times New Roman"/>
                <a:cs typeface="Times New Roman"/>
              </a:rPr>
              <a:t>priest.</a:t>
            </a:r>
            <a:endParaRPr sz="1450">
              <a:latin typeface="Times New Roman"/>
              <a:cs typeface="Times New Roman"/>
            </a:endParaRPr>
          </a:p>
        </p:txBody>
      </p:sp>
      <p:sp>
        <p:nvSpPr>
          <p:cNvPr id="4" name="object 4"/>
          <p:cNvSpPr txBox="1"/>
          <p:nvPr/>
        </p:nvSpPr>
        <p:spPr>
          <a:xfrm>
            <a:off x="876300" y="2465939"/>
            <a:ext cx="5807710" cy="7379334"/>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‘I think, </a:t>
            </a:r>
            <a:r>
              <a:rPr dirty="0" sz="1450" spc="-25">
                <a:latin typeface="Times New Roman"/>
                <a:cs typeface="Times New Roman"/>
              </a:rPr>
              <a:t>sir, </a:t>
            </a:r>
            <a:r>
              <a:rPr dirty="0" sz="1450" spc="-10">
                <a:latin typeface="Times New Roman"/>
                <a:cs typeface="Times New Roman"/>
              </a:rPr>
              <a:t>we beat about the </a:t>
            </a:r>
            <a:r>
              <a:rPr dirty="0" sz="1450" spc="-5">
                <a:latin typeface="Times New Roman"/>
                <a:cs typeface="Times New Roman"/>
              </a:rPr>
              <a:t>bush,’ </a:t>
            </a:r>
            <a:r>
              <a:rPr dirty="0" sz="1450" spc="-10">
                <a:latin typeface="Times New Roman"/>
                <a:cs typeface="Times New Roman"/>
              </a:rPr>
              <a:t>said I. </a:t>
            </a:r>
            <a:r>
              <a:rPr dirty="0" sz="1450" spc="-45">
                <a:latin typeface="Times New Roman"/>
                <a:cs typeface="Times New Roman"/>
              </a:rPr>
              <a:t>‘You </a:t>
            </a:r>
            <a:r>
              <a:rPr dirty="0" sz="1450" spc="-10">
                <a:latin typeface="Times New Roman"/>
                <a:cs typeface="Times New Roman"/>
              </a:rPr>
              <a:t>must know more </a:t>
            </a:r>
            <a:r>
              <a:rPr dirty="0" sz="1450" spc="-5">
                <a:latin typeface="Times New Roman"/>
                <a:cs typeface="Times New Roman"/>
              </a:rPr>
              <a:t>of </a:t>
            </a:r>
            <a:r>
              <a:rPr dirty="0" sz="1450" spc="-10">
                <a:latin typeface="Times New Roman"/>
                <a:cs typeface="Times New Roman"/>
              </a:rPr>
              <a:t>my  </a:t>
            </a:r>
            <a:r>
              <a:rPr dirty="0" sz="1450" spc="-15">
                <a:latin typeface="Times New Roman"/>
                <a:cs typeface="Times New Roman"/>
              </a:rPr>
              <a:t>affairs </a:t>
            </a:r>
            <a:r>
              <a:rPr dirty="0" sz="1450" spc="-10">
                <a:latin typeface="Times New Roman"/>
                <a:cs typeface="Times New Roman"/>
              </a:rPr>
              <a:t>than </a:t>
            </a:r>
            <a:r>
              <a:rPr dirty="0" sz="1450" spc="-5">
                <a:latin typeface="Times New Roman"/>
                <a:cs typeface="Times New Roman"/>
              </a:rPr>
              <a:t>you </a:t>
            </a:r>
            <a:r>
              <a:rPr dirty="0" sz="1450" spc="-25">
                <a:latin typeface="Times New Roman"/>
                <a:cs typeface="Times New Roman"/>
              </a:rPr>
              <a:t>allow. </a:t>
            </a:r>
            <a:r>
              <a:rPr dirty="0" sz="1450" spc="-60">
                <a:latin typeface="Times New Roman"/>
                <a:cs typeface="Times New Roman"/>
              </a:rPr>
              <a:t>You </a:t>
            </a:r>
            <a:r>
              <a:rPr dirty="0" sz="1450" spc="-10">
                <a:latin typeface="Times New Roman"/>
                <a:cs typeface="Times New Roman"/>
              </a:rPr>
              <a:t>must know my curiosity to </a:t>
            </a:r>
            <a:r>
              <a:rPr dirty="0" sz="1450" spc="-5">
                <a:latin typeface="Times New Roman"/>
                <a:cs typeface="Times New Roman"/>
              </a:rPr>
              <a:t>be </a:t>
            </a:r>
            <a:r>
              <a:rPr dirty="0" sz="1450" spc="-10">
                <a:latin typeface="Times New Roman"/>
                <a:cs typeface="Times New Roman"/>
              </a:rPr>
              <a:t>justified </a:t>
            </a:r>
            <a:r>
              <a:rPr dirty="0" sz="1450" spc="-5">
                <a:latin typeface="Times New Roman"/>
                <a:cs typeface="Times New Roman"/>
              </a:rPr>
              <a:t>on </a:t>
            </a:r>
            <a:r>
              <a:rPr dirty="0" sz="1450" spc="-10">
                <a:latin typeface="Times New Roman"/>
                <a:cs typeface="Times New Roman"/>
              </a:rPr>
              <a:t>many  grounds. </a:t>
            </a:r>
            <a:r>
              <a:rPr dirty="0" sz="1450" spc="-25">
                <a:latin typeface="Times New Roman"/>
                <a:cs typeface="Times New Roman"/>
              </a:rPr>
              <a:t>Will </a:t>
            </a:r>
            <a:r>
              <a:rPr dirty="0" sz="1450" spc="-5">
                <a:latin typeface="Times New Roman"/>
                <a:cs typeface="Times New Roman"/>
              </a:rPr>
              <a:t>you not be </a:t>
            </a:r>
            <a:r>
              <a:rPr dirty="0" sz="1450" spc="-10">
                <a:latin typeface="Times New Roman"/>
                <a:cs typeface="Times New Roman"/>
              </a:rPr>
              <a:t>frank with</a:t>
            </a:r>
            <a:r>
              <a:rPr dirty="0" sz="1450" spc="3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‘My </a:t>
            </a:r>
            <a:r>
              <a:rPr dirty="0" sz="1450" spc="-5">
                <a:latin typeface="Times New Roman"/>
                <a:cs typeface="Times New Roman"/>
              </a:rPr>
              <a:t>son,’ </a:t>
            </a:r>
            <a:r>
              <a:rPr dirty="0" sz="1450" spc="-10">
                <a:latin typeface="Times New Roman"/>
                <a:cs typeface="Times New Roman"/>
              </a:rPr>
              <a:t>said the old gentleman, ‘I will </a:t>
            </a:r>
            <a:r>
              <a:rPr dirty="0" sz="1450" spc="-5">
                <a:latin typeface="Times New Roman"/>
                <a:cs typeface="Times New Roman"/>
              </a:rPr>
              <a:t>be </a:t>
            </a:r>
            <a:r>
              <a:rPr dirty="0" sz="1450" spc="-10">
                <a:latin typeface="Times New Roman"/>
                <a:cs typeface="Times New Roman"/>
              </a:rPr>
              <a:t>very frank with </a:t>
            </a:r>
            <a:r>
              <a:rPr dirty="0" sz="1450" spc="-5">
                <a:latin typeface="Times New Roman"/>
                <a:cs typeface="Times New Roman"/>
              </a:rPr>
              <a:t>you on </a:t>
            </a:r>
            <a:r>
              <a:rPr dirty="0" sz="1450" spc="-10">
                <a:latin typeface="Times New Roman"/>
                <a:cs typeface="Times New Roman"/>
              </a:rPr>
              <a:t>matters  within my competence; </a:t>
            </a:r>
            <a:r>
              <a:rPr dirty="0" sz="1450" spc="-5">
                <a:latin typeface="Times New Roman"/>
                <a:cs typeface="Times New Roman"/>
              </a:rPr>
              <a:t>on </a:t>
            </a:r>
            <a:r>
              <a:rPr dirty="0" sz="1450" spc="-10">
                <a:latin typeface="Times New Roman"/>
                <a:cs typeface="Times New Roman"/>
              </a:rPr>
              <a:t>those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know nothing it does </a:t>
            </a:r>
            <a:r>
              <a:rPr dirty="0" sz="1450" spc="-5">
                <a:latin typeface="Times New Roman"/>
                <a:cs typeface="Times New Roman"/>
              </a:rPr>
              <a:t>not </a:t>
            </a:r>
            <a:r>
              <a:rPr dirty="0" sz="1450" spc="-10">
                <a:latin typeface="Times New Roman"/>
                <a:cs typeface="Times New Roman"/>
              </a:rPr>
              <a:t>require  much discretion to </a:t>
            </a:r>
            <a:r>
              <a:rPr dirty="0" sz="1450" spc="-5">
                <a:latin typeface="Times New Roman"/>
                <a:cs typeface="Times New Roman"/>
              </a:rPr>
              <a:t>be </a:t>
            </a:r>
            <a:r>
              <a:rPr dirty="0" sz="1450" spc="-10">
                <a:latin typeface="Times New Roman"/>
                <a:cs typeface="Times New Roman"/>
              </a:rPr>
              <a:t>silent.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fence with </a:t>
            </a:r>
            <a:r>
              <a:rPr dirty="0" sz="1450" spc="-5">
                <a:latin typeface="Times New Roman"/>
                <a:cs typeface="Times New Roman"/>
              </a:rPr>
              <a:t>you, I </a:t>
            </a:r>
            <a:r>
              <a:rPr dirty="0" sz="1450" spc="-10">
                <a:latin typeface="Times New Roman"/>
                <a:cs typeface="Times New Roman"/>
              </a:rPr>
              <a:t>take </a:t>
            </a:r>
            <a:r>
              <a:rPr dirty="0" sz="1450" spc="-5">
                <a:latin typeface="Times New Roman"/>
                <a:cs typeface="Times New Roman"/>
              </a:rPr>
              <a:t>your </a:t>
            </a:r>
            <a:r>
              <a:rPr dirty="0" sz="1450" spc="-10">
                <a:latin typeface="Times New Roman"/>
                <a:cs typeface="Times New Roman"/>
              </a:rPr>
              <a:t>meaning  perfectly; and what can </a:t>
            </a:r>
            <a:r>
              <a:rPr dirty="0" sz="1450" spc="-5">
                <a:latin typeface="Times New Roman"/>
                <a:cs typeface="Times New Roman"/>
              </a:rPr>
              <a:t>I </a:t>
            </a:r>
            <a:r>
              <a:rPr dirty="0" sz="1450" spc="-30">
                <a:latin typeface="Times New Roman"/>
                <a:cs typeface="Times New Roman"/>
              </a:rPr>
              <a:t>say, </a:t>
            </a:r>
            <a:r>
              <a:rPr dirty="0" sz="1450" spc="-5">
                <a:latin typeface="Times New Roman"/>
                <a:cs typeface="Times New Roman"/>
              </a:rPr>
              <a:t>but </a:t>
            </a:r>
            <a:r>
              <a:rPr dirty="0" sz="1450" spc="-10">
                <a:latin typeface="Times New Roman"/>
                <a:cs typeface="Times New Roman"/>
              </a:rPr>
              <a:t>that we are all in </a:t>
            </a:r>
            <a:r>
              <a:rPr dirty="0" sz="1450" spc="-25">
                <a:latin typeface="Times New Roman"/>
                <a:cs typeface="Times New Roman"/>
              </a:rPr>
              <a:t>God’s </a:t>
            </a:r>
            <a:r>
              <a:rPr dirty="0" sz="1450" spc="-10">
                <a:latin typeface="Times New Roman"/>
                <a:cs typeface="Times New Roman"/>
              </a:rPr>
              <a:t>hands, and that His  ways are </a:t>
            </a:r>
            <a:r>
              <a:rPr dirty="0" sz="1450" spc="-5">
                <a:latin typeface="Times New Roman"/>
                <a:cs typeface="Times New Roman"/>
              </a:rPr>
              <a:t>not </a:t>
            </a:r>
            <a:r>
              <a:rPr dirty="0" sz="1450" spc="-10">
                <a:latin typeface="Times New Roman"/>
                <a:cs typeface="Times New Roman"/>
              </a:rPr>
              <a:t>as </a:t>
            </a:r>
            <a:r>
              <a:rPr dirty="0" sz="1450" spc="-5">
                <a:latin typeface="Times New Roman"/>
                <a:cs typeface="Times New Roman"/>
              </a:rPr>
              <a:t>our </a:t>
            </a:r>
            <a:r>
              <a:rPr dirty="0" sz="1450" spc="-10">
                <a:latin typeface="Times New Roman"/>
                <a:cs typeface="Times New Roman"/>
              </a:rPr>
              <a:t>ways? </a:t>
            </a:r>
            <a:r>
              <a:rPr dirty="0" sz="1450" spc="-5">
                <a:latin typeface="Times New Roman"/>
                <a:cs typeface="Times New Roman"/>
              </a:rPr>
              <a:t>I </a:t>
            </a:r>
            <a:r>
              <a:rPr dirty="0" sz="1450" spc="-10">
                <a:latin typeface="Times New Roman"/>
                <a:cs typeface="Times New Roman"/>
              </a:rPr>
              <a:t>have even advised with my superiors in the  church, </a:t>
            </a:r>
            <a:r>
              <a:rPr dirty="0" sz="1450" spc="-5">
                <a:latin typeface="Times New Roman"/>
                <a:cs typeface="Times New Roman"/>
              </a:rPr>
              <a:t>but </a:t>
            </a:r>
            <a:r>
              <a:rPr dirty="0" sz="1450" spc="-25">
                <a:latin typeface="Times New Roman"/>
                <a:cs typeface="Times New Roman"/>
              </a:rPr>
              <a:t>they, </a:t>
            </a:r>
            <a:r>
              <a:rPr dirty="0" sz="1450" spc="-5">
                <a:latin typeface="Times New Roman"/>
                <a:cs typeface="Times New Roman"/>
              </a:rPr>
              <a:t>too, </a:t>
            </a:r>
            <a:r>
              <a:rPr dirty="0" sz="1450" spc="-10">
                <a:latin typeface="Times New Roman"/>
                <a:cs typeface="Times New Roman"/>
              </a:rPr>
              <a:t>were dumb. It is </a:t>
            </a:r>
            <a:r>
              <a:rPr dirty="0" sz="1450" spc="-5">
                <a:latin typeface="Times New Roman"/>
                <a:cs typeface="Times New Roman"/>
              </a:rPr>
              <a:t>a </a:t>
            </a:r>
            <a:r>
              <a:rPr dirty="0" sz="1450" spc="-10">
                <a:latin typeface="Times New Roman"/>
                <a:cs typeface="Times New Roman"/>
              </a:rPr>
              <a:t>great</a:t>
            </a:r>
            <a:r>
              <a:rPr dirty="0" sz="1450" spc="55">
                <a:latin typeface="Times New Roman"/>
                <a:cs typeface="Times New Roman"/>
              </a:rPr>
              <a:t> </a:t>
            </a:r>
            <a:r>
              <a:rPr dirty="0" sz="1450" spc="-20">
                <a:latin typeface="Times New Roman"/>
                <a:cs typeface="Times New Roman"/>
              </a:rPr>
              <a:t>mystery.’</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‘Is she mad?’ </a:t>
            </a:r>
            <a:r>
              <a:rPr dirty="0" sz="1450" spc="-5">
                <a:latin typeface="Times New Roman"/>
                <a:cs typeface="Times New Roman"/>
              </a:rPr>
              <a:t>I</a:t>
            </a:r>
            <a:r>
              <a:rPr dirty="0" sz="1450" spc="-100">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algn="just" marL="12700" marR="6350">
              <a:lnSpc>
                <a:spcPts val="1730"/>
              </a:lnSpc>
              <a:spcBef>
                <a:spcPts val="915"/>
              </a:spcBef>
            </a:pPr>
            <a:r>
              <a:rPr dirty="0" sz="1450" spc="-10">
                <a:latin typeface="Times New Roman"/>
                <a:cs typeface="Times New Roman"/>
              </a:rPr>
              <a:t>‘I will answer </a:t>
            </a:r>
            <a:r>
              <a:rPr dirty="0" sz="1450" spc="-5">
                <a:latin typeface="Times New Roman"/>
                <a:cs typeface="Times New Roman"/>
              </a:rPr>
              <a:t>you </a:t>
            </a:r>
            <a:r>
              <a:rPr dirty="0" sz="1450" spc="-10">
                <a:latin typeface="Times New Roman"/>
                <a:cs typeface="Times New Roman"/>
              </a:rPr>
              <a:t>according to my belief. She is </a:t>
            </a:r>
            <a:r>
              <a:rPr dirty="0" sz="1450" spc="-5">
                <a:latin typeface="Times New Roman"/>
                <a:cs typeface="Times New Roman"/>
              </a:rPr>
              <a:t>not,’ </a:t>
            </a:r>
            <a:r>
              <a:rPr dirty="0" sz="1450" spc="-10">
                <a:latin typeface="Times New Roman"/>
                <a:cs typeface="Times New Roman"/>
              </a:rPr>
              <a:t>returned the Padre, ‘or  she was </a:t>
            </a:r>
            <a:r>
              <a:rPr dirty="0" sz="1450" spc="-5">
                <a:latin typeface="Times New Roman"/>
                <a:cs typeface="Times New Roman"/>
              </a:rPr>
              <a:t>not. </a:t>
            </a:r>
            <a:r>
              <a:rPr dirty="0" sz="1450" spc="-10">
                <a:latin typeface="Times New Roman"/>
                <a:cs typeface="Times New Roman"/>
              </a:rPr>
              <a:t>When she was young—God help me, </a:t>
            </a:r>
            <a:r>
              <a:rPr dirty="0" sz="1450" spc="-5">
                <a:latin typeface="Times New Roman"/>
                <a:cs typeface="Times New Roman"/>
              </a:rPr>
              <a:t>I </a:t>
            </a:r>
            <a:r>
              <a:rPr dirty="0" sz="1450" spc="-10">
                <a:latin typeface="Times New Roman"/>
                <a:cs typeface="Times New Roman"/>
              </a:rPr>
              <a:t>fear </a:t>
            </a:r>
            <a:r>
              <a:rPr dirty="0" sz="1450" spc="-5">
                <a:latin typeface="Times New Roman"/>
                <a:cs typeface="Times New Roman"/>
              </a:rPr>
              <a:t>I </a:t>
            </a:r>
            <a:r>
              <a:rPr dirty="0" sz="1450" spc="-10">
                <a:latin typeface="Times New Roman"/>
                <a:cs typeface="Times New Roman"/>
              </a:rPr>
              <a:t>neglected that wild  lamb—she was surely sane; and yet, although it did </a:t>
            </a:r>
            <a:r>
              <a:rPr dirty="0" sz="1450" spc="-5">
                <a:latin typeface="Times New Roman"/>
                <a:cs typeface="Times New Roman"/>
              </a:rPr>
              <a:t>not </a:t>
            </a:r>
            <a:r>
              <a:rPr dirty="0" sz="1450" spc="-10">
                <a:latin typeface="Times New Roman"/>
                <a:cs typeface="Times New Roman"/>
              </a:rPr>
              <a:t>run to such heights,  the same strain was already notable; it had been so before her in her </a:t>
            </a:r>
            <a:r>
              <a:rPr dirty="0" sz="1450" spc="-15">
                <a:latin typeface="Times New Roman"/>
                <a:cs typeface="Times New Roman"/>
              </a:rPr>
              <a:t>father, </a:t>
            </a:r>
            <a:r>
              <a:rPr dirty="0" sz="1450" spc="-40">
                <a:latin typeface="Times New Roman"/>
                <a:cs typeface="Times New Roman"/>
              </a:rPr>
              <a:t>ay,  </a:t>
            </a:r>
            <a:r>
              <a:rPr dirty="0" sz="1450" spc="-10">
                <a:latin typeface="Times New Roman"/>
                <a:cs typeface="Times New Roman"/>
              </a:rPr>
              <a:t>and before him, and this inclined me, perhaps, to think too lightly </a:t>
            </a:r>
            <a:r>
              <a:rPr dirty="0" sz="1450" spc="-5">
                <a:latin typeface="Times New Roman"/>
                <a:cs typeface="Times New Roman"/>
              </a:rPr>
              <a:t>of </a:t>
            </a:r>
            <a:r>
              <a:rPr dirty="0" sz="1450" spc="-10">
                <a:latin typeface="Times New Roman"/>
                <a:cs typeface="Times New Roman"/>
              </a:rPr>
              <a:t>it. But  these things </a:t>
            </a:r>
            <a:r>
              <a:rPr dirty="0" sz="1450" spc="-5">
                <a:latin typeface="Times New Roman"/>
                <a:cs typeface="Times New Roman"/>
              </a:rPr>
              <a:t>go on </a:t>
            </a:r>
            <a:r>
              <a:rPr dirty="0" sz="1450" spc="-10">
                <a:latin typeface="Times New Roman"/>
                <a:cs typeface="Times New Roman"/>
              </a:rPr>
              <a:t>growing, </a:t>
            </a:r>
            <a:r>
              <a:rPr dirty="0" sz="1450" spc="-5">
                <a:latin typeface="Times New Roman"/>
                <a:cs typeface="Times New Roman"/>
              </a:rPr>
              <a:t>not </a:t>
            </a:r>
            <a:r>
              <a:rPr dirty="0" sz="1450" spc="-10">
                <a:latin typeface="Times New Roman"/>
                <a:cs typeface="Times New Roman"/>
              </a:rPr>
              <a:t>only in the individual </a:t>
            </a:r>
            <a:r>
              <a:rPr dirty="0" sz="1450" spc="-5">
                <a:latin typeface="Times New Roman"/>
                <a:cs typeface="Times New Roman"/>
              </a:rPr>
              <a:t>but </a:t>
            </a:r>
            <a:r>
              <a:rPr dirty="0" sz="1450" spc="-10">
                <a:latin typeface="Times New Roman"/>
                <a:cs typeface="Times New Roman"/>
              </a:rPr>
              <a:t>in the</a:t>
            </a:r>
            <a:r>
              <a:rPr dirty="0" sz="1450" spc="80">
                <a:latin typeface="Times New Roman"/>
                <a:cs typeface="Times New Roman"/>
              </a:rPr>
              <a:t> </a:t>
            </a:r>
            <a:r>
              <a:rPr dirty="0" sz="1450" spc="-10">
                <a:latin typeface="Times New Roman"/>
                <a:cs typeface="Times New Roman"/>
              </a:rPr>
              <a:t>race.’</a:t>
            </a:r>
            <a:endParaRPr sz="1450">
              <a:latin typeface="Times New Roman"/>
              <a:cs typeface="Times New Roman"/>
            </a:endParaRPr>
          </a:p>
          <a:p>
            <a:pPr algn="just" marL="12700" marR="13335">
              <a:lnSpc>
                <a:spcPts val="1730"/>
              </a:lnSpc>
              <a:spcBef>
                <a:spcPts val="855"/>
              </a:spcBef>
            </a:pPr>
            <a:r>
              <a:rPr dirty="0" sz="1450" spc="-10">
                <a:latin typeface="Times New Roman"/>
                <a:cs typeface="Times New Roman"/>
              </a:rPr>
              <a:t>‘When she was </a:t>
            </a:r>
            <a:r>
              <a:rPr dirty="0" sz="1450" spc="-5">
                <a:latin typeface="Times New Roman"/>
                <a:cs typeface="Times New Roman"/>
              </a:rPr>
              <a:t>young,’ I </a:t>
            </a:r>
            <a:r>
              <a:rPr dirty="0" sz="1450" spc="-10">
                <a:latin typeface="Times New Roman"/>
                <a:cs typeface="Times New Roman"/>
              </a:rPr>
              <a:t>began, and my voice failed me for </a:t>
            </a:r>
            <a:r>
              <a:rPr dirty="0" sz="1450" spc="-5">
                <a:latin typeface="Times New Roman"/>
                <a:cs typeface="Times New Roman"/>
              </a:rPr>
              <a:t>a </a:t>
            </a:r>
            <a:r>
              <a:rPr dirty="0" sz="1450" spc="-10">
                <a:latin typeface="Times New Roman"/>
                <a:cs typeface="Times New Roman"/>
              </a:rPr>
              <a:t>moment, and it  was only with </a:t>
            </a:r>
            <a:r>
              <a:rPr dirty="0" sz="1450" spc="-5">
                <a:latin typeface="Times New Roman"/>
                <a:cs typeface="Times New Roman"/>
              </a:rPr>
              <a:t>a </a:t>
            </a:r>
            <a:r>
              <a:rPr dirty="0" sz="1450" spc="-10">
                <a:latin typeface="Times New Roman"/>
                <a:cs typeface="Times New Roman"/>
              </a:rPr>
              <a:t>great </a:t>
            </a:r>
            <a:r>
              <a:rPr dirty="0" sz="1450" spc="-15">
                <a:latin typeface="Times New Roman"/>
                <a:cs typeface="Times New Roman"/>
              </a:rPr>
              <a:t>effort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was able to add, ‘was she like</a:t>
            </a:r>
            <a:r>
              <a:rPr dirty="0" sz="1450" spc="110">
                <a:latin typeface="Times New Roman"/>
                <a:cs typeface="Times New Roman"/>
              </a:rPr>
              <a:t> </a:t>
            </a:r>
            <a:r>
              <a:rPr dirty="0" sz="1450" spc="-10">
                <a:latin typeface="Times New Roman"/>
                <a:cs typeface="Times New Roman"/>
              </a:rPr>
              <a:t>Olalla?’</a:t>
            </a:r>
            <a:endParaRPr sz="1450">
              <a:latin typeface="Times New Roman"/>
              <a:cs typeface="Times New Roman"/>
            </a:endParaRPr>
          </a:p>
          <a:p>
            <a:pPr algn="just" marL="12700" marR="5080">
              <a:lnSpc>
                <a:spcPts val="1730"/>
              </a:lnSpc>
              <a:spcBef>
                <a:spcPts val="865"/>
              </a:spcBef>
            </a:pPr>
            <a:r>
              <a:rPr dirty="0" sz="1450" spc="-10">
                <a:latin typeface="Times New Roman"/>
                <a:cs typeface="Times New Roman"/>
              </a:rPr>
              <a:t>‘Now God forbid!’ exclaimed the Padre. ‘God forbid that any man should  think so slightingly </a:t>
            </a:r>
            <a:r>
              <a:rPr dirty="0" sz="1450" spc="-5">
                <a:latin typeface="Times New Roman"/>
                <a:cs typeface="Times New Roman"/>
              </a:rPr>
              <a:t>of </a:t>
            </a:r>
            <a:r>
              <a:rPr dirty="0" sz="1450" spc="-10">
                <a:latin typeface="Times New Roman"/>
                <a:cs typeface="Times New Roman"/>
              </a:rPr>
              <a:t>my favourite penitent. No, </a:t>
            </a:r>
            <a:r>
              <a:rPr dirty="0" sz="1450" spc="-5">
                <a:latin typeface="Times New Roman"/>
                <a:cs typeface="Times New Roman"/>
              </a:rPr>
              <a:t>no; </a:t>
            </a:r>
            <a:r>
              <a:rPr dirty="0" sz="1450" spc="-10">
                <a:latin typeface="Times New Roman"/>
                <a:cs typeface="Times New Roman"/>
              </a:rPr>
              <a:t>the Senorita </a:t>
            </a:r>
            <a:r>
              <a:rPr dirty="0" sz="1450" spc="-5">
                <a:latin typeface="Times New Roman"/>
                <a:cs typeface="Times New Roman"/>
              </a:rPr>
              <a:t>(but </a:t>
            </a:r>
            <a:r>
              <a:rPr dirty="0" sz="1450" spc="-10">
                <a:latin typeface="Times New Roman"/>
                <a:cs typeface="Times New Roman"/>
              </a:rPr>
              <a:t>for her  </a:t>
            </a:r>
            <a:r>
              <a:rPr dirty="0" sz="1450" spc="-20">
                <a:latin typeface="Times New Roman"/>
                <a:cs typeface="Times New Roman"/>
              </a:rPr>
              <a:t>beauty,</a:t>
            </a:r>
            <a:r>
              <a:rPr dirty="0" sz="1450" spc="320">
                <a:latin typeface="Times New Roman"/>
                <a:cs typeface="Times New Roman"/>
              </a:rPr>
              <a:t>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wish most honestly she had less of) has </a:t>
            </a:r>
            <a:r>
              <a:rPr dirty="0" sz="1450" spc="-5">
                <a:latin typeface="Times New Roman"/>
                <a:cs typeface="Times New Roman"/>
              </a:rPr>
              <a:t>not a </a:t>
            </a:r>
            <a:r>
              <a:rPr dirty="0" sz="1450" spc="-15">
                <a:latin typeface="Times New Roman"/>
                <a:cs typeface="Times New Roman"/>
              </a:rPr>
              <a:t>hair’s  </a:t>
            </a:r>
            <a:r>
              <a:rPr dirty="0" sz="1450" spc="-10">
                <a:latin typeface="Times New Roman"/>
                <a:cs typeface="Times New Roman"/>
              </a:rPr>
              <a:t>resemblance to what her mother was at the same age.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bear to have  </a:t>
            </a:r>
            <a:r>
              <a:rPr dirty="0" sz="1450" spc="-5">
                <a:latin typeface="Times New Roman"/>
                <a:cs typeface="Times New Roman"/>
              </a:rPr>
              <a:t>you </a:t>
            </a:r>
            <a:r>
              <a:rPr dirty="0" sz="1450" spc="-10">
                <a:latin typeface="Times New Roman"/>
                <a:cs typeface="Times New Roman"/>
              </a:rPr>
              <a:t>think so; </a:t>
            </a:r>
            <a:r>
              <a:rPr dirty="0" sz="1450" spc="-5">
                <a:latin typeface="Times New Roman"/>
                <a:cs typeface="Times New Roman"/>
              </a:rPr>
              <a:t>though, </a:t>
            </a:r>
            <a:r>
              <a:rPr dirty="0" sz="1450" spc="-10">
                <a:latin typeface="Times New Roman"/>
                <a:cs typeface="Times New Roman"/>
              </a:rPr>
              <a:t>Heaven knows, it were, perhaps, better that </a:t>
            </a:r>
            <a:r>
              <a:rPr dirty="0" sz="1450" spc="-5">
                <a:latin typeface="Times New Roman"/>
                <a:cs typeface="Times New Roman"/>
              </a:rPr>
              <a:t>you</a:t>
            </a:r>
            <a:r>
              <a:rPr dirty="0" sz="1450" spc="90">
                <a:latin typeface="Times New Roman"/>
                <a:cs typeface="Times New Roman"/>
              </a:rPr>
              <a:t> </a:t>
            </a:r>
            <a:r>
              <a:rPr dirty="0" sz="1450" spc="-5">
                <a:latin typeface="Times New Roman"/>
                <a:cs typeface="Times New Roman"/>
              </a:rPr>
              <a:t>should.’</a:t>
            </a:r>
            <a:endParaRPr sz="1450">
              <a:latin typeface="Times New Roman"/>
              <a:cs typeface="Times New Roman"/>
            </a:endParaRPr>
          </a:p>
          <a:p>
            <a:pPr algn="just" marL="12700" marR="5715">
              <a:lnSpc>
                <a:spcPts val="1730"/>
              </a:lnSpc>
              <a:spcBef>
                <a:spcPts val="855"/>
              </a:spcBef>
            </a:pPr>
            <a:r>
              <a:rPr dirty="0" sz="1450" spc="-10">
                <a:latin typeface="Times New Roman"/>
                <a:cs typeface="Times New Roman"/>
              </a:rPr>
              <a:t>At this, </a:t>
            </a:r>
            <a:r>
              <a:rPr dirty="0" sz="1450" spc="-5">
                <a:latin typeface="Times New Roman"/>
                <a:cs typeface="Times New Roman"/>
              </a:rPr>
              <a:t>I </a:t>
            </a:r>
            <a:r>
              <a:rPr dirty="0" sz="1450" spc="-10">
                <a:latin typeface="Times New Roman"/>
                <a:cs typeface="Times New Roman"/>
              </a:rPr>
              <a:t>raised myself in bed, and opened my heart to the old man; telling him  </a:t>
            </a:r>
            <a:r>
              <a:rPr dirty="0" sz="1450" spc="-5">
                <a:latin typeface="Times New Roman"/>
                <a:cs typeface="Times New Roman"/>
              </a:rPr>
              <a:t>of our </a:t>
            </a:r>
            <a:r>
              <a:rPr dirty="0" sz="1450" spc="-10">
                <a:latin typeface="Times New Roman"/>
                <a:cs typeface="Times New Roman"/>
              </a:rPr>
              <a:t>love and </a:t>
            </a:r>
            <a:r>
              <a:rPr dirty="0" sz="1450" spc="-5">
                <a:latin typeface="Times New Roman"/>
                <a:cs typeface="Times New Roman"/>
              </a:rPr>
              <a:t>of </a:t>
            </a:r>
            <a:r>
              <a:rPr dirty="0" sz="1450" spc="-10">
                <a:latin typeface="Times New Roman"/>
                <a:cs typeface="Times New Roman"/>
              </a:rPr>
              <a:t>her decision, owning my own horrors, my own passing  fancies, </a:t>
            </a:r>
            <a:r>
              <a:rPr dirty="0" sz="1450" spc="-5">
                <a:latin typeface="Times New Roman"/>
                <a:cs typeface="Times New Roman"/>
              </a:rPr>
              <a:t>but </a:t>
            </a:r>
            <a:r>
              <a:rPr dirty="0" sz="1450" spc="-10">
                <a:latin typeface="Times New Roman"/>
                <a:cs typeface="Times New Roman"/>
              </a:rPr>
              <a:t>telling him that these were at an end; and with something more  than </a:t>
            </a:r>
            <a:r>
              <a:rPr dirty="0" sz="1450" spc="-5">
                <a:latin typeface="Times New Roman"/>
                <a:cs typeface="Times New Roman"/>
              </a:rPr>
              <a:t>a </a:t>
            </a:r>
            <a:r>
              <a:rPr dirty="0" sz="1450" spc="-10">
                <a:latin typeface="Times New Roman"/>
                <a:cs typeface="Times New Roman"/>
              </a:rPr>
              <a:t>purely formal submission, appealing to his</a:t>
            </a:r>
            <a:r>
              <a:rPr dirty="0" sz="1450" spc="35">
                <a:latin typeface="Times New Roman"/>
                <a:cs typeface="Times New Roman"/>
              </a:rPr>
              <a:t> </a:t>
            </a:r>
            <a:r>
              <a:rPr dirty="0" sz="1450" spc="-10">
                <a:latin typeface="Times New Roman"/>
                <a:cs typeface="Times New Roman"/>
              </a:rPr>
              <a:t>judgment.</a:t>
            </a:r>
            <a:endParaRPr sz="1450">
              <a:latin typeface="Times New Roman"/>
              <a:cs typeface="Times New Roman"/>
            </a:endParaRPr>
          </a:p>
          <a:p>
            <a:pPr algn="just" marL="12700" marR="11430">
              <a:lnSpc>
                <a:spcPts val="1730"/>
              </a:lnSpc>
              <a:spcBef>
                <a:spcPts val="855"/>
              </a:spcBef>
            </a:pPr>
            <a:r>
              <a:rPr dirty="0" sz="1450" spc="-10">
                <a:latin typeface="Times New Roman"/>
                <a:cs typeface="Times New Roman"/>
              </a:rPr>
              <a:t>He heard me very patiently and without surprise; and when </a:t>
            </a:r>
            <a:r>
              <a:rPr dirty="0" sz="1450" spc="-5">
                <a:latin typeface="Times New Roman"/>
                <a:cs typeface="Times New Roman"/>
              </a:rPr>
              <a:t>I </a:t>
            </a:r>
            <a:r>
              <a:rPr dirty="0" sz="1450" spc="-10">
                <a:latin typeface="Times New Roman"/>
                <a:cs typeface="Times New Roman"/>
              </a:rPr>
              <a:t>had done, </a:t>
            </a:r>
            <a:r>
              <a:rPr dirty="0" sz="1450" spc="-5">
                <a:latin typeface="Times New Roman"/>
                <a:cs typeface="Times New Roman"/>
              </a:rPr>
              <a:t>he </a:t>
            </a:r>
            <a:r>
              <a:rPr dirty="0" sz="1450" spc="-10">
                <a:latin typeface="Times New Roman"/>
                <a:cs typeface="Times New Roman"/>
              </a:rPr>
              <a:t>sat  for some time silent. Then </a:t>
            </a:r>
            <a:r>
              <a:rPr dirty="0" sz="1450" spc="-5">
                <a:latin typeface="Times New Roman"/>
                <a:cs typeface="Times New Roman"/>
              </a:rPr>
              <a:t>he </a:t>
            </a:r>
            <a:r>
              <a:rPr dirty="0" sz="1450" spc="-10">
                <a:latin typeface="Times New Roman"/>
                <a:cs typeface="Times New Roman"/>
              </a:rPr>
              <a:t>began: ‘The church,’ and instantly broke </a:t>
            </a:r>
            <a:r>
              <a:rPr dirty="0" sz="1450" spc="-15">
                <a:latin typeface="Times New Roman"/>
                <a:cs typeface="Times New Roman"/>
              </a:rPr>
              <a:t>off  </a:t>
            </a:r>
            <a:r>
              <a:rPr dirty="0" sz="1450" spc="-10">
                <a:latin typeface="Times New Roman"/>
                <a:cs typeface="Times New Roman"/>
              </a:rPr>
              <a:t>again</a:t>
            </a:r>
            <a:r>
              <a:rPr dirty="0" sz="1450" spc="60">
                <a:latin typeface="Times New Roman"/>
                <a:cs typeface="Times New Roman"/>
              </a:rPr>
              <a:t> </a:t>
            </a:r>
            <a:r>
              <a:rPr dirty="0" sz="1450" spc="-10">
                <a:latin typeface="Times New Roman"/>
                <a:cs typeface="Times New Roman"/>
              </a:rPr>
              <a:t>to</a:t>
            </a:r>
            <a:r>
              <a:rPr dirty="0" sz="1450" spc="60">
                <a:latin typeface="Times New Roman"/>
                <a:cs typeface="Times New Roman"/>
              </a:rPr>
              <a:t> </a:t>
            </a:r>
            <a:r>
              <a:rPr dirty="0" sz="1450" spc="-10">
                <a:latin typeface="Times New Roman"/>
                <a:cs typeface="Times New Roman"/>
              </a:rPr>
              <a:t>apologise.</a:t>
            </a:r>
            <a:r>
              <a:rPr dirty="0" sz="1450" spc="135">
                <a:latin typeface="Times New Roman"/>
                <a:cs typeface="Times New Roman"/>
              </a:rPr>
              <a:t> </a:t>
            </a:r>
            <a:r>
              <a:rPr dirty="0" sz="1450" spc="-10">
                <a:latin typeface="Times New Roman"/>
                <a:cs typeface="Times New Roman"/>
              </a:rPr>
              <a:t>‘I</a:t>
            </a:r>
            <a:r>
              <a:rPr dirty="0" sz="1450" spc="60">
                <a:latin typeface="Times New Roman"/>
                <a:cs typeface="Times New Roman"/>
              </a:rPr>
              <a:t> </a:t>
            </a:r>
            <a:r>
              <a:rPr dirty="0" sz="1450" spc="-10">
                <a:latin typeface="Times New Roman"/>
                <a:cs typeface="Times New Roman"/>
              </a:rPr>
              <a:t>had</a:t>
            </a:r>
            <a:r>
              <a:rPr dirty="0" sz="1450" spc="65">
                <a:latin typeface="Times New Roman"/>
                <a:cs typeface="Times New Roman"/>
              </a:rPr>
              <a:t> </a:t>
            </a:r>
            <a:r>
              <a:rPr dirty="0" sz="1450" spc="-10">
                <a:latin typeface="Times New Roman"/>
                <a:cs typeface="Times New Roman"/>
              </a:rPr>
              <a:t>forgotten,</a:t>
            </a:r>
            <a:r>
              <a:rPr dirty="0" sz="1450" spc="60">
                <a:latin typeface="Times New Roman"/>
                <a:cs typeface="Times New Roman"/>
              </a:rPr>
              <a:t> </a:t>
            </a:r>
            <a:r>
              <a:rPr dirty="0" sz="1450" spc="-10">
                <a:latin typeface="Times New Roman"/>
                <a:cs typeface="Times New Roman"/>
              </a:rPr>
              <a:t>my</a:t>
            </a:r>
            <a:r>
              <a:rPr dirty="0" sz="1450" spc="60">
                <a:latin typeface="Times New Roman"/>
                <a:cs typeface="Times New Roman"/>
              </a:rPr>
              <a:t> </a:t>
            </a:r>
            <a:r>
              <a:rPr dirty="0" sz="1450" spc="-10">
                <a:latin typeface="Times New Roman"/>
                <a:cs typeface="Times New Roman"/>
              </a:rPr>
              <a:t>child,</a:t>
            </a:r>
            <a:r>
              <a:rPr dirty="0" sz="1450" spc="60">
                <a:latin typeface="Times New Roman"/>
                <a:cs typeface="Times New Roman"/>
              </a:rPr>
              <a:t> </a:t>
            </a:r>
            <a:r>
              <a:rPr dirty="0" sz="1450" spc="-10">
                <a:latin typeface="Times New Roman"/>
                <a:cs typeface="Times New Roman"/>
              </a:rPr>
              <a:t>that</a:t>
            </a:r>
            <a:r>
              <a:rPr dirty="0" sz="1450" spc="60">
                <a:latin typeface="Times New Roman"/>
                <a:cs typeface="Times New Roman"/>
              </a:rPr>
              <a:t> </a:t>
            </a:r>
            <a:r>
              <a:rPr dirty="0" sz="1450" spc="-5">
                <a:latin typeface="Times New Roman"/>
                <a:cs typeface="Times New Roman"/>
              </a:rPr>
              <a:t>you</a:t>
            </a:r>
            <a:r>
              <a:rPr dirty="0" sz="1450" spc="60">
                <a:latin typeface="Times New Roman"/>
                <a:cs typeface="Times New Roman"/>
              </a:rPr>
              <a:t> </a:t>
            </a:r>
            <a:r>
              <a:rPr dirty="0" sz="1450" spc="-10">
                <a:latin typeface="Times New Roman"/>
                <a:cs typeface="Times New Roman"/>
              </a:rPr>
              <a:t>were</a:t>
            </a:r>
            <a:r>
              <a:rPr dirty="0" sz="1450" spc="65">
                <a:latin typeface="Times New Roman"/>
                <a:cs typeface="Times New Roman"/>
              </a:rPr>
              <a:t> </a:t>
            </a:r>
            <a:r>
              <a:rPr dirty="0" sz="1450" spc="-5">
                <a:latin typeface="Times New Roman"/>
                <a:cs typeface="Times New Roman"/>
              </a:rPr>
              <a:t>not</a:t>
            </a:r>
            <a:r>
              <a:rPr dirty="0" sz="1450" spc="60">
                <a:latin typeface="Times New Roman"/>
                <a:cs typeface="Times New Roman"/>
              </a:rPr>
              <a:t> </a:t>
            </a:r>
            <a:r>
              <a:rPr dirty="0" sz="1450" spc="-5">
                <a:latin typeface="Times New Roman"/>
                <a:cs typeface="Times New Roman"/>
              </a:rPr>
              <a:t>a</a:t>
            </a:r>
            <a:r>
              <a:rPr dirty="0" sz="1450" spc="60">
                <a:latin typeface="Times New Roman"/>
                <a:cs typeface="Times New Roman"/>
              </a:rPr>
              <a:t> </a:t>
            </a:r>
            <a:r>
              <a:rPr dirty="0" sz="1450" spc="-10">
                <a:latin typeface="Times New Roman"/>
                <a:cs typeface="Times New Roman"/>
              </a:rPr>
              <a:t>Christian,’</a:t>
            </a:r>
            <a:endParaRPr sz="1450">
              <a:latin typeface="Times New Roman"/>
              <a:cs typeface="Times New Roman"/>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said he. ‘And indeed, </a:t>
            </a:r>
            <a:r>
              <a:rPr dirty="0" sz="1450" spc="-5">
                <a:latin typeface="Times New Roman"/>
                <a:cs typeface="Times New Roman"/>
              </a:rPr>
              <a:t>upon a point </a:t>
            </a:r>
            <a:r>
              <a:rPr dirty="0" sz="1450" spc="-10">
                <a:latin typeface="Times New Roman"/>
                <a:cs typeface="Times New Roman"/>
              </a:rPr>
              <a:t>so highly unusual, even the church can  scarce </a:t>
            </a:r>
            <a:r>
              <a:rPr dirty="0" sz="1450" spc="-5">
                <a:latin typeface="Times New Roman"/>
                <a:cs typeface="Times New Roman"/>
              </a:rPr>
              <a:t>be </a:t>
            </a:r>
            <a:r>
              <a:rPr dirty="0" sz="1450" spc="-10">
                <a:latin typeface="Times New Roman"/>
                <a:cs typeface="Times New Roman"/>
              </a:rPr>
              <a:t>said to have decided. But would </a:t>
            </a:r>
            <a:r>
              <a:rPr dirty="0" sz="1450" spc="-5">
                <a:latin typeface="Times New Roman"/>
                <a:cs typeface="Times New Roman"/>
              </a:rPr>
              <a:t>you </a:t>
            </a:r>
            <a:r>
              <a:rPr dirty="0" sz="1450" spc="-10">
                <a:latin typeface="Times New Roman"/>
                <a:cs typeface="Times New Roman"/>
              </a:rPr>
              <a:t>have my opinion? The  Senorita is, in </a:t>
            </a:r>
            <a:r>
              <a:rPr dirty="0" sz="1450" spc="-5">
                <a:latin typeface="Times New Roman"/>
                <a:cs typeface="Times New Roman"/>
              </a:rPr>
              <a:t>a </a:t>
            </a:r>
            <a:r>
              <a:rPr dirty="0" sz="1450" spc="-10">
                <a:latin typeface="Times New Roman"/>
                <a:cs typeface="Times New Roman"/>
              </a:rPr>
              <a:t>matter </a:t>
            </a:r>
            <a:r>
              <a:rPr dirty="0" sz="1450" spc="-5">
                <a:latin typeface="Times New Roman"/>
                <a:cs typeface="Times New Roman"/>
              </a:rPr>
              <a:t>of </a:t>
            </a:r>
            <a:r>
              <a:rPr dirty="0" sz="1450" spc="-10">
                <a:latin typeface="Times New Roman"/>
                <a:cs typeface="Times New Roman"/>
              </a:rPr>
              <a:t>this </a:t>
            </a:r>
            <a:r>
              <a:rPr dirty="0" sz="1450" spc="-5">
                <a:latin typeface="Times New Roman"/>
                <a:cs typeface="Times New Roman"/>
              </a:rPr>
              <a:t>kind, </a:t>
            </a:r>
            <a:r>
              <a:rPr dirty="0" sz="1450" spc="-10">
                <a:latin typeface="Times New Roman"/>
                <a:cs typeface="Times New Roman"/>
              </a:rPr>
              <a:t>the best judge; </a:t>
            </a:r>
            <a:r>
              <a:rPr dirty="0" sz="1450" spc="-5">
                <a:latin typeface="Times New Roman"/>
                <a:cs typeface="Times New Roman"/>
              </a:rPr>
              <a:t>I </a:t>
            </a:r>
            <a:r>
              <a:rPr dirty="0" sz="1450" spc="-10">
                <a:latin typeface="Times New Roman"/>
                <a:cs typeface="Times New Roman"/>
              </a:rPr>
              <a:t>would accept her  judgment.’</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On the back </a:t>
            </a:r>
            <a:r>
              <a:rPr dirty="0" sz="1450" spc="-5">
                <a:latin typeface="Times New Roman"/>
                <a:cs typeface="Times New Roman"/>
              </a:rPr>
              <a:t>of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went </a:t>
            </a:r>
            <a:r>
              <a:rPr dirty="0" sz="1450" spc="-30">
                <a:latin typeface="Times New Roman"/>
                <a:cs typeface="Times New Roman"/>
              </a:rPr>
              <a:t>away, </a:t>
            </a:r>
            <a:r>
              <a:rPr dirty="0" sz="1450" spc="-5">
                <a:latin typeface="Times New Roman"/>
                <a:cs typeface="Times New Roman"/>
              </a:rPr>
              <a:t>nor </a:t>
            </a:r>
            <a:r>
              <a:rPr dirty="0" sz="1450" spc="-10">
                <a:latin typeface="Times New Roman"/>
                <a:cs typeface="Times New Roman"/>
              </a:rPr>
              <a:t>was </a:t>
            </a:r>
            <a:r>
              <a:rPr dirty="0" sz="1450" spc="-5">
                <a:latin typeface="Times New Roman"/>
                <a:cs typeface="Times New Roman"/>
              </a:rPr>
              <a:t>he </a:t>
            </a:r>
            <a:r>
              <a:rPr dirty="0" sz="1450" spc="-10">
                <a:latin typeface="Times New Roman"/>
                <a:cs typeface="Times New Roman"/>
              </a:rPr>
              <a:t>thenceforward so assiduous in  his visits; indeed, even when </a:t>
            </a:r>
            <a:r>
              <a:rPr dirty="0" sz="1450" spc="-5">
                <a:latin typeface="Times New Roman"/>
                <a:cs typeface="Times New Roman"/>
              </a:rPr>
              <a:t>I </a:t>
            </a:r>
            <a:r>
              <a:rPr dirty="0" sz="1450" spc="-10">
                <a:latin typeface="Times New Roman"/>
                <a:cs typeface="Times New Roman"/>
              </a:rPr>
              <a:t>began to get about again, </a:t>
            </a:r>
            <a:r>
              <a:rPr dirty="0" sz="1450" spc="-5">
                <a:latin typeface="Times New Roman"/>
                <a:cs typeface="Times New Roman"/>
              </a:rPr>
              <a:t>he </a:t>
            </a:r>
            <a:r>
              <a:rPr dirty="0" sz="1450" spc="-10">
                <a:latin typeface="Times New Roman"/>
                <a:cs typeface="Times New Roman"/>
              </a:rPr>
              <a:t>plainly feared and  deprecated my </a:t>
            </a:r>
            <a:r>
              <a:rPr dirty="0" sz="1450" spc="-20">
                <a:latin typeface="Times New Roman"/>
                <a:cs typeface="Times New Roman"/>
              </a:rPr>
              <a:t>society, </a:t>
            </a:r>
            <a:r>
              <a:rPr dirty="0" sz="1450" spc="-5">
                <a:latin typeface="Times New Roman"/>
                <a:cs typeface="Times New Roman"/>
              </a:rPr>
              <a:t>not </a:t>
            </a:r>
            <a:r>
              <a:rPr dirty="0" sz="1450" spc="-10">
                <a:latin typeface="Times New Roman"/>
                <a:cs typeface="Times New Roman"/>
              </a:rPr>
              <a:t>as in distaste </a:t>
            </a:r>
            <a:r>
              <a:rPr dirty="0" sz="1450" spc="-5">
                <a:latin typeface="Times New Roman"/>
                <a:cs typeface="Times New Roman"/>
              </a:rPr>
              <a:t>but </a:t>
            </a:r>
            <a:r>
              <a:rPr dirty="0" sz="1450" spc="-10">
                <a:latin typeface="Times New Roman"/>
                <a:cs typeface="Times New Roman"/>
              </a:rPr>
              <a:t>much as </a:t>
            </a:r>
            <a:r>
              <a:rPr dirty="0" sz="1450" spc="-5">
                <a:latin typeface="Times New Roman"/>
                <a:cs typeface="Times New Roman"/>
              </a:rPr>
              <a:t>a </a:t>
            </a:r>
            <a:r>
              <a:rPr dirty="0" sz="1450" spc="-10">
                <a:latin typeface="Times New Roman"/>
                <a:cs typeface="Times New Roman"/>
              </a:rPr>
              <a:t>man might </a:t>
            </a:r>
            <a:r>
              <a:rPr dirty="0" sz="1450" spc="-5">
                <a:latin typeface="Times New Roman"/>
                <a:cs typeface="Times New Roman"/>
              </a:rPr>
              <a:t>be </a:t>
            </a:r>
            <a:r>
              <a:rPr dirty="0" sz="1450" spc="-10">
                <a:latin typeface="Times New Roman"/>
                <a:cs typeface="Times New Roman"/>
              </a:rPr>
              <a:t>disposed  to flee from the riddling </a:t>
            </a:r>
            <a:r>
              <a:rPr dirty="0" sz="1450" spc="-5">
                <a:latin typeface="Times New Roman"/>
                <a:cs typeface="Times New Roman"/>
              </a:rPr>
              <a:t>sphynx. </a:t>
            </a:r>
            <a:r>
              <a:rPr dirty="0" sz="1450" spc="-10">
                <a:latin typeface="Times New Roman"/>
                <a:cs typeface="Times New Roman"/>
              </a:rPr>
              <a:t>The villagers, </a:t>
            </a:r>
            <a:r>
              <a:rPr dirty="0" sz="1450" spc="-5">
                <a:latin typeface="Times New Roman"/>
                <a:cs typeface="Times New Roman"/>
              </a:rPr>
              <a:t>too, </a:t>
            </a:r>
            <a:r>
              <a:rPr dirty="0" sz="1450" spc="-10">
                <a:latin typeface="Times New Roman"/>
                <a:cs typeface="Times New Roman"/>
              </a:rPr>
              <a:t>avoided me; they were  unwilling to </a:t>
            </a:r>
            <a:r>
              <a:rPr dirty="0" sz="1450" spc="-5">
                <a:latin typeface="Times New Roman"/>
                <a:cs typeface="Times New Roman"/>
              </a:rPr>
              <a:t>be </a:t>
            </a:r>
            <a:r>
              <a:rPr dirty="0" sz="1450" spc="-10">
                <a:latin typeface="Times New Roman"/>
                <a:cs typeface="Times New Roman"/>
              </a:rPr>
              <a:t>my guides </a:t>
            </a:r>
            <a:r>
              <a:rPr dirty="0" sz="1450" spc="-5">
                <a:latin typeface="Times New Roman"/>
                <a:cs typeface="Times New Roman"/>
              </a:rPr>
              <a:t>upon </a:t>
            </a:r>
            <a:r>
              <a:rPr dirty="0" sz="1450" spc="-10">
                <a:latin typeface="Times New Roman"/>
                <a:cs typeface="Times New Roman"/>
              </a:rPr>
              <a:t>the mountain. </a:t>
            </a:r>
            <a:r>
              <a:rPr dirty="0" sz="1450" spc="-5">
                <a:latin typeface="Times New Roman"/>
                <a:cs typeface="Times New Roman"/>
              </a:rPr>
              <a:t>I thought </a:t>
            </a:r>
            <a:r>
              <a:rPr dirty="0" sz="1450" spc="-10">
                <a:latin typeface="Times New Roman"/>
                <a:cs typeface="Times New Roman"/>
              </a:rPr>
              <a:t>they looked at me  askance, and </a:t>
            </a:r>
            <a:r>
              <a:rPr dirty="0" sz="1450" spc="-5">
                <a:latin typeface="Times New Roman"/>
                <a:cs typeface="Times New Roman"/>
              </a:rPr>
              <a:t>I </a:t>
            </a:r>
            <a:r>
              <a:rPr dirty="0" sz="1450" spc="-10">
                <a:latin typeface="Times New Roman"/>
                <a:cs typeface="Times New Roman"/>
              </a:rPr>
              <a:t>made sure that the more superstitious crossed themselves </a:t>
            </a:r>
            <a:r>
              <a:rPr dirty="0" sz="1450" spc="-5">
                <a:latin typeface="Times New Roman"/>
                <a:cs typeface="Times New Roman"/>
              </a:rPr>
              <a:t>on </a:t>
            </a:r>
            <a:r>
              <a:rPr dirty="0" sz="1450" spc="-10">
                <a:latin typeface="Times New Roman"/>
                <a:cs typeface="Times New Roman"/>
              </a:rPr>
              <a:t>my  approach. At first </a:t>
            </a:r>
            <a:r>
              <a:rPr dirty="0" sz="1450" spc="-5">
                <a:latin typeface="Times New Roman"/>
                <a:cs typeface="Times New Roman"/>
              </a:rPr>
              <a:t>I </a:t>
            </a:r>
            <a:r>
              <a:rPr dirty="0" sz="1450" spc="-10">
                <a:latin typeface="Times New Roman"/>
                <a:cs typeface="Times New Roman"/>
              </a:rPr>
              <a:t>set this down to my heretical opinions; </a:t>
            </a:r>
            <a:r>
              <a:rPr dirty="0" sz="1450" spc="-5">
                <a:latin typeface="Times New Roman"/>
                <a:cs typeface="Times New Roman"/>
              </a:rPr>
              <a:t>but </a:t>
            </a:r>
            <a:r>
              <a:rPr dirty="0" sz="1450" spc="-10">
                <a:latin typeface="Times New Roman"/>
                <a:cs typeface="Times New Roman"/>
              </a:rPr>
              <a:t>it began at  length to dawn </a:t>
            </a:r>
            <a:r>
              <a:rPr dirty="0" sz="1450" spc="-5">
                <a:latin typeface="Times New Roman"/>
                <a:cs typeface="Times New Roman"/>
              </a:rPr>
              <a:t>upon </a:t>
            </a:r>
            <a:r>
              <a:rPr dirty="0" sz="1450" spc="-10">
                <a:latin typeface="Times New Roman"/>
                <a:cs typeface="Times New Roman"/>
              </a:rPr>
              <a:t>me that if </a:t>
            </a:r>
            <a:r>
              <a:rPr dirty="0" sz="1450" spc="-5">
                <a:latin typeface="Times New Roman"/>
                <a:cs typeface="Times New Roman"/>
              </a:rPr>
              <a:t>I </a:t>
            </a:r>
            <a:r>
              <a:rPr dirty="0" sz="1450" spc="-10">
                <a:latin typeface="Times New Roman"/>
                <a:cs typeface="Times New Roman"/>
              </a:rPr>
              <a:t>was thus redoubted it was because </a:t>
            </a:r>
            <a:r>
              <a:rPr dirty="0" sz="1450" spc="-5">
                <a:latin typeface="Times New Roman"/>
                <a:cs typeface="Times New Roman"/>
              </a:rPr>
              <a:t>I </a:t>
            </a:r>
            <a:r>
              <a:rPr dirty="0" sz="1450" spc="-10">
                <a:latin typeface="Times New Roman"/>
                <a:cs typeface="Times New Roman"/>
              </a:rPr>
              <a:t>had  stayed at the residencia. All men despise the savage notions </a:t>
            </a:r>
            <a:r>
              <a:rPr dirty="0" sz="1450" spc="-5">
                <a:latin typeface="Times New Roman"/>
                <a:cs typeface="Times New Roman"/>
              </a:rPr>
              <a:t>of </a:t>
            </a:r>
            <a:r>
              <a:rPr dirty="0" sz="1450" spc="-10">
                <a:latin typeface="Times New Roman"/>
                <a:cs typeface="Times New Roman"/>
              </a:rPr>
              <a:t>such  peasantry; and yet </a:t>
            </a:r>
            <a:r>
              <a:rPr dirty="0" sz="1450" spc="-5">
                <a:latin typeface="Times New Roman"/>
                <a:cs typeface="Times New Roman"/>
              </a:rPr>
              <a:t>I </a:t>
            </a:r>
            <a:r>
              <a:rPr dirty="0" sz="1450" spc="-10">
                <a:latin typeface="Times New Roman"/>
                <a:cs typeface="Times New Roman"/>
              </a:rPr>
              <a:t>was conscious </a:t>
            </a:r>
            <a:r>
              <a:rPr dirty="0" sz="1450" spc="-5">
                <a:latin typeface="Times New Roman"/>
                <a:cs typeface="Times New Roman"/>
              </a:rPr>
              <a:t>of a </a:t>
            </a:r>
            <a:r>
              <a:rPr dirty="0" sz="1450" spc="-10">
                <a:latin typeface="Times New Roman"/>
                <a:cs typeface="Times New Roman"/>
              </a:rPr>
              <a:t>chill shadow that seemed to fall and  dwell </a:t>
            </a:r>
            <a:r>
              <a:rPr dirty="0" sz="1450" spc="-5">
                <a:latin typeface="Times New Roman"/>
                <a:cs typeface="Times New Roman"/>
              </a:rPr>
              <a:t>upon </a:t>
            </a:r>
            <a:r>
              <a:rPr dirty="0" sz="1450" spc="-10">
                <a:latin typeface="Times New Roman"/>
                <a:cs typeface="Times New Roman"/>
              </a:rPr>
              <a:t>my love. It did </a:t>
            </a:r>
            <a:r>
              <a:rPr dirty="0" sz="1450" spc="-5">
                <a:latin typeface="Times New Roman"/>
                <a:cs typeface="Times New Roman"/>
              </a:rPr>
              <a:t>not </a:t>
            </a:r>
            <a:r>
              <a:rPr dirty="0" sz="1450" spc="-15">
                <a:latin typeface="Times New Roman"/>
                <a:cs typeface="Times New Roman"/>
              </a:rPr>
              <a:t>conquer, </a:t>
            </a:r>
            <a:r>
              <a:rPr dirty="0" sz="1450" spc="-5">
                <a:latin typeface="Times New Roman"/>
                <a:cs typeface="Times New Roman"/>
              </a:rPr>
              <a:t>but I </a:t>
            </a:r>
            <a:r>
              <a:rPr dirty="0" sz="1450" spc="-10">
                <a:latin typeface="Times New Roman"/>
                <a:cs typeface="Times New Roman"/>
              </a:rPr>
              <a:t>may </a:t>
            </a:r>
            <a:r>
              <a:rPr dirty="0" sz="1450" spc="-5">
                <a:latin typeface="Times New Roman"/>
                <a:cs typeface="Times New Roman"/>
              </a:rPr>
              <a:t>not </a:t>
            </a:r>
            <a:r>
              <a:rPr dirty="0" sz="1450" spc="-10">
                <a:latin typeface="Times New Roman"/>
                <a:cs typeface="Times New Roman"/>
              </a:rPr>
              <a:t>deify that it restrained  my </a:t>
            </a:r>
            <a:r>
              <a:rPr dirty="0" sz="1450" spc="-20">
                <a:latin typeface="Times New Roman"/>
                <a:cs typeface="Times New Roman"/>
              </a:rPr>
              <a:t>ardour.</a:t>
            </a:r>
            <a:endParaRPr sz="1450">
              <a:latin typeface="Times New Roman"/>
              <a:cs typeface="Times New Roman"/>
            </a:endParaRPr>
          </a:p>
          <a:p>
            <a:pPr algn="just" marL="12700" marR="5080">
              <a:lnSpc>
                <a:spcPts val="1730"/>
              </a:lnSpc>
              <a:spcBef>
                <a:spcPts val="845"/>
              </a:spcBef>
            </a:pPr>
            <a:r>
              <a:rPr dirty="0" sz="1450" spc="-10">
                <a:latin typeface="Times New Roman"/>
                <a:cs typeface="Times New Roman"/>
              </a:rPr>
              <a:t>Some miles westward </a:t>
            </a:r>
            <a:r>
              <a:rPr dirty="0" sz="1450" spc="-5">
                <a:latin typeface="Times New Roman"/>
                <a:cs typeface="Times New Roman"/>
              </a:rPr>
              <a:t>of </a:t>
            </a:r>
            <a:r>
              <a:rPr dirty="0" sz="1450" spc="-10">
                <a:latin typeface="Times New Roman"/>
                <a:cs typeface="Times New Roman"/>
              </a:rPr>
              <a:t>the village there was </a:t>
            </a:r>
            <a:r>
              <a:rPr dirty="0" sz="1450" spc="-5">
                <a:latin typeface="Times New Roman"/>
                <a:cs typeface="Times New Roman"/>
              </a:rPr>
              <a:t>a </a:t>
            </a:r>
            <a:r>
              <a:rPr dirty="0" sz="1450" spc="-10">
                <a:latin typeface="Times New Roman"/>
                <a:cs typeface="Times New Roman"/>
              </a:rPr>
              <a:t>gap in the sierra, from which  the eye plunged direct </a:t>
            </a:r>
            <a:r>
              <a:rPr dirty="0" sz="1450" spc="-5">
                <a:latin typeface="Times New Roman"/>
                <a:cs typeface="Times New Roman"/>
              </a:rPr>
              <a:t>upon </a:t>
            </a:r>
            <a:r>
              <a:rPr dirty="0" sz="1450" spc="-10">
                <a:latin typeface="Times New Roman"/>
                <a:cs typeface="Times New Roman"/>
              </a:rPr>
              <a:t>the residencia; and thither it became my daily  habit to </a:t>
            </a:r>
            <a:r>
              <a:rPr dirty="0" sz="1450" spc="-20">
                <a:latin typeface="Times New Roman"/>
                <a:cs typeface="Times New Roman"/>
              </a:rPr>
              <a:t>repair.</a:t>
            </a:r>
            <a:r>
              <a:rPr dirty="0" sz="1450" spc="320">
                <a:latin typeface="Times New Roman"/>
                <a:cs typeface="Times New Roman"/>
              </a:rPr>
              <a:t> </a:t>
            </a:r>
            <a:r>
              <a:rPr dirty="0" sz="1450" spc="-10">
                <a:latin typeface="Times New Roman"/>
                <a:cs typeface="Times New Roman"/>
              </a:rPr>
              <a:t>A wood crowned the summit; and just where the pathway  issued from its fringes, it was overhung </a:t>
            </a:r>
            <a:r>
              <a:rPr dirty="0" sz="1450" spc="-5">
                <a:latin typeface="Times New Roman"/>
                <a:cs typeface="Times New Roman"/>
              </a:rPr>
              <a:t>by a </a:t>
            </a:r>
            <a:r>
              <a:rPr dirty="0" sz="1450" spc="-10">
                <a:latin typeface="Times New Roman"/>
                <a:cs typeface="Times New Roman"/>
              </a:rPr>
              <a:t>considerable shelf </a:t>
            </a:r>
            <a:r>
              <a:rPr dirty="0" sz="1450" spc="-5">
                <a:latin typeface="Times New Roman"/>
                <a:cs typeface="Times New Roman"/>
              </a:rPr>
              <a:t>of </a:t>
            </a:r>
            <a:r>
              <a:rPr dirty="0" sz="1450" spc="-10">
                <a:latin typeface="Times New Roman"/>
                <a:cs typeface="Times New Roman"/>
              </a:rPr>
              <a:t>rock, and  that, in its turn, was surmounted </a:t>
            </a:r>
            <a:r>
              <a:rPr dirty="0" sz="1450" spc="-5">
                <a:latin typeface="Times New Roman"/>
                <a:cs typeface="Times New Roman"/>
              </a:rPr>
              <a:t>by a </a:t>
            </a:r>
            <a:r>
              <a:rPr dirty="0" sz="1450" spc="-10">
                <a:latin typeface="Times New Roman"/>
                <a:cs typeface="Times New Roman"/>
              </a:rPr>
              <a:t>crucifix </a:t>
            </a:r>
            <a:r>
              <a:rPr dirty="0" sz="1450" spc="-5">
                <a:latin typeface="Times New Roman"/>
                <a:cs typeface="Times New Roman"/>
              </a:rPr>
              <a:t>of </a:t>
            </a:r>
            <a:r>
              <a:rPr dirty="0" sz="1450" spc="-10">
                <a:latin typeface="Times New Roman"/>
                <a:cs typeface="Times New Roman"/>
              </a:rPr>
              <a:t>the size </a:t>
            </a:r>
            <a:r>
              <a:rPr dirty="0" sz="1450" spc="-5">
                <a:latin typeface="Times New Roman"/>
                <a:cs typeface="Times New Roman"/>
              </a:rPr>
              <a:t>of </a:t>
            </a:r>
            <a:r>
              <a:rPr dirty="0" sz="1450" spc="-10">
                <a:latin typeface="Times New Roman"/>
                <a:cs typeface="Times New Roman"/>
              </a:rPr>
              <a:t>life and more than  usually painful in design. This was my perch; thence, day after </a:t>
            </a:r>
            <a:r>
              <a:rPr dirty="0" sz="1450" spc="-30">
                <a:latin typeface="Times New Roman"/>
                <a:cs typeface="Times New Roman"/>
              </a:rPr>
              <a:t>day, </a:t>
            </a:r>
            <a:r>
              <a:rPr dirty="0" sz="1450" spc="-5">
                <a:latin typeface="Times New Roman"/>
                <a:cs typeface="Times New Roman"/>
              </a:rPr>
              <a:t>I </a:t>
            </a:r>
            <a:r>
              <a:rPr dirty="0" sz="1450" spc="-10">
                <a:latin typeface="Times New Roman"/>
                <a:cs typeface="Times New Roman"/>
              </a:rPr>
              <a:t>looked  down </a:t>
            </a:r>
            <a:r>
              <a:rPr dirty="0" sz="1450" spc="-5">
                <a:latin typeface="Times New Roman"/>
                <a:cs typeface="Times New Roman"/>
              </a:rPr>
              <a:t>upon </a:t>
            </a:r>
            <a:r>
              <a:rPr dirty="0" sz="1450" spc="-10">
                <a:latin typeface="Times New Roman"/>
                <a:cs typeface="Times New Roman"/>
              </a:rPr>
              <a:t>the plateau, and the great old house, and could see Felipe, </a:t>
            </a:r>
            <a:r>
              <a:rPr dirty="0" sz="1450" spc="-5">
                <a:latin typeface="Times New Roman"/>
                <a:cs typeface="Times New Roman"/>
              </a:rPr>
              <a:t>no  </a:t>
            </a:r>
            <a:r>
              <a:rPr dirty="0" sz="1450" spc="-10">
                <a:latin typeface="Times New Roman"/>
                <a:cs typeface="Times New Roman"/>
              </a:rPr>
              <a:t>bigger than </a:t>
            </a:r>
            <a:r>
              <a:rPr dirty="0" sz="1450" spc="-5">
                <a:latin typeface="Times New Roman"/>
                <a:cs typeface="Times New Roman"/>
              </a:rPr>
              <a:t>a </a:t>
            </a:r>
            <a:r>
              <a:rPr dirty="0" sz="1450" spc="-30">
                <a:latin typeface="Times New Roman"/>
                <a:cs typeface="Times New Roman"/>
              </a:rPr>
              <a:t>fly, </a:t>
            </a:r>
            <a:r>
              <a:rPr dirty="0" sz="1450" spc="-10">
                <a:latin typeface="Times New Roman"/>
                <a:cs typeface="Times New Roman"/>
              </a:rPr>
              <a:t>going to and fro about the garden. Sometimes mists would  draw across the </a:t>
            </a:r>
            <a:r>
              <a:rPr dirty="0" sz="1450" spc="-30">
                <a:latin typeface="Times New Roman"/>
                <a:cs typeface="Times New Roman"/>
              </a:rPr>
              <a:t>view, </a:t>
            </a:r>
            <a:r>
              <a:rPr dirty="0" sz="1450" spc="-10">
                <a:latin typeface="Times New Roman"/>
                <a:cs typeface="Times New Roman"/>
              </a:rPr>
              <a:t>and </a:t>
            </a:r>
            <a:r>
              <a:rPr dirty="0" sz="1450" spc="-5">
                <a:latin typeface="Times New Roman"/>
                <a:cs typeface="Times New Roman"/>
              </a:rPr>
              <a:t>be </a:t>
            </a:r>
            <a:r>
              <a:rPr dirty="0" sz="1450" spc="-10">
                <a:latin typeface="Times New Roman"/>
                <a:cs typeface="Times New Roman"/>
              </a:rPr>
              <a:t>broken </a:t>
            </a:r>
            <a:r>
              <a:rPr dirty="0" sz="1450" spc="-5">
                <a:latin typeface="Times New Roman"/>
                <a:cs typeface="Times New Roman"/>
              </a:rPr>
              <a:t>up </a:t>
            </a:r>
            <a:r>
              <a:rPr dirty="0" sz="1450" spc="-10">
                <a:latin typeface="Times New Roman"/>
                <a:cs typeface="Times New Roman"/>
              </a:rPr>
              <a:t>again </a:t>
            </a:r>
            <a:r>
              <a:rPr dirty="0" sz="1450" spc="-5">
                <a:latin typeface="Times New Roman"/>
                <a:cs typeface="Times New Roman"/>
              </a:rPr>
              <a:t>by </a:t>
            </a:r>
            <a:r>
              <a:rPr dirty="0" sz="1450" spc="-10">
                <a:latin typeface="Times New Roman"/>
                <a:cs typeface="Times New Roman"/>
              </a:rPr>
              <a:t>mountain winds; sometimes  the plain slumbered below me in unbroken sunshine; it would sometimes </a:t>
            </a:r>
            <a:r>
              <a:rPr dirty="0" sz="1450" spc="-5">
                <a:latin typeface="Times New Roman"/>
                <a:cs typeface="Times New Roman"/>
              </a:rPr>
              <a:t>be  </a:t>
            </a:r>
            <a:r>
              <a:rPr dirty="0" sz="1450" spc="-10">
                <a:latin typeface="Times New Roman"/>
                <a:cs typeface="Times New Roman"/>
              </a:rPr>
              <a:t>all blotted </a:t>
            </a:r>
            <a:r>
              <a:rPr dirty="0" sz="1450" spc="-5">
                <a:latin typeface="Times New Roman"/>
                <a:cs typeface="Times New Roman"/>
              </a:rPr>
              <a:t>out by </a:t>
            </a:r>
            <a:r>
              <a:rPr dirty="0" sz="1450" spc="-10">
                <a:latin typeface="Times New Roman"/>
                <a:cs typeface="Times New Roman"/>
              </a:rPr>
              <a:t>rain. This distant post, these interrupted sights </a:t>
            </a:r>
            <a:r>
              <a:rPr dirty="0" sz="1450" spc="-5">
                <a:latin typeface="Times New Roman"/>
                <a:cs typeface="Times New Roman"/>
              </a:rPr>
              <a:t>of </a:t>
            </a:r>
            <a:r>
              <a:rPr dirty="0" sz="1450" spc="-10">
                <a:latin typeface="Times New Roman"/>
                <a:cs typeface="Times New Roman"/>
              </a:rPr>
              <a:t>the place  where my life had been so strangely changed, suited the indecision </a:t>
            </a:r>
            <a:r>
              <a:rPr dirty="0" sz="1450" spc="-5">
                <a:latin typeface="Times New Roman"/>
                <a:cs typeface="Times New Roman"/>
              </a:rPr>
              <a:t>of </a:t>
            </a:r>
            <a:r>
              <a:rPr dirty="0" sz="1450" spc="-10">
                <a:latin typeface="Times New Roman"/>
                <a:cs typeface="Times New Roman"/>
              </a:rPr>
              <a:t>my  </a:t>
            </a:r>
            <a:r>
              <a:rPr dirty="0" sz="1450" spc="-20">
                <a:latin typeface="Times New Roman"/>
                <a:cs typeface="Times New Roman"/>
              </a:rPr>
              <a:t>humour. </a:t>
            </a:r>
            <a:r>
              <a:rPr dirty="0" sz="1450" spc="-5">
                <a:latin typeface="Times New Roman"/>
                <a:cs typeface="Times New Roman"/>
              </a:rPr>
              <a:t>I </a:t>
            </a:r>
            <a:r>
              <a:rPr dirty="0" sz="1450" spc="-10">
                <a:latin typeface="Times New Roman"/>
                <a:cs typeface="Times New Roman"/>
              </a:rPr>
              <a:t>passed whole days there, debating with myself the various elements  </a:t>
            </a:r>
            <a:r>
              <a:rPr dirty="0" sz="1450" spc="-5">
                <a:latin typeface="Times New Roman"/>
                <a:cs typeface="Times New Roman"/>
              </a:rPr>
              <a:t>of our </a:t>
            </a:r>
            <a:r>
              <a:rPr dirty="0" sz="1450" spc="-10">
                <a:latin typeface="Times New Roman"/>
                <a:cs typeface="Times New Roman"/>
              </a:rPr>
              <a:t>position; now leaning to the suggestions </a:t>
            </a:r>
            <a:r>
              <a:rPr dirty="0" sz="1450" spc="-5">
                <a:latin typeface="Times New Roman"/>
                <a:cs typeface="Times New Roman"/>
              </a:rPr>
              <a:t>of </a:t>
            </a:r>
            <a:r>
              <a:rPr dirty="0" sz="1450" spc="-10">
                <a:latin typeface="Times New Roman"/>
                <a:cs typeface="Times New Roman"/>
              </a:rPr>
              <a:t>love, now giving an ear to  prudence, and in the end halting irresolute between the</a:t>
            </a:r>
            <a:r>
              <a:rPr dirty="0" sz="1450" spc="50">
                <a:latin typeface="Times New Roman"/>
                <a:cs typeface="Times New Roman"/>
              </a:rPr>
              <a:t> </a:t>
            </a:r>
            <a:r>
              <a:rPr dirty="0" sz="1450" spc="-10">
                <a:latin typeface="Times New Roman"/>
                <a:cs typeface="Times New Roman"/>
              </a:rPr>
              <a:t>two.</a:t>
            </a:r>
            <a:endParaRPr sz="1450">
              <a:latin typeface="Times New Roman"/>
              <a:cs typeface="Times New Roman"/>
            </a:endParaRPr>
          </a:p>
          <a:p>
            <a:pPr algn="just" marL="12700" marR="6350">
              <a:lnSpc>
                <a:spcPts val="1730"/>
              </a:lnSpc>
              <a:spcBef>
                <a:spcPts val="840"/>
              </a:spcBef>
            </a:pPr>
            <a:r>
              <a:rPr dirty="0" sz="1450" spc="-10">
                <a:latin typeface="Times New Roman"/>
                <a:cs typeface="Times New Roman"/>
              </a:rPr>
              <a:t>One </a:t>
            </a:r>
            <a:r>
              <a:rPr dirty="0" sz="1450" spc="-30">
                <a:latin typeface="Times New Roman"/>
                <a:cs typeface="Times New Roman"/>
              </a:rPr>
              <a:t>day,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was sitting </a:t>
            </a:r>
            <a:r>
              <a:rPr dirty="0" sz="1450" spc="-5">
                <a:latin typeface="Times New Roman"/>
                <a:cs typeface="Times New Roman"/>
              </a:rPr>
              <a:t>on </a:t>
            </a:r>
            <a:r>
              <a:rPr dirty="0" sz="1450" spc="-10">
                <a:latin typeface="Times New Roman"/>
                <a:cs typeface="Times New Roman"/>
              </a:rPr>
              <a:t>my rock, there came </a:t>
            </a:r>
            <a:r>
              <a:rPr dirty="0" sz="1450" spc="-5">
                <a:latin typeface="Times New Roman"/>
                <a:cs typeface="Times New Roman"/>
              </a:rPr>
              <a:t>by </a:t>
            </a:r>
            <a:r>
              <a:rPr dirty="0" sz="1450" spc="-10">
                <a:latin typeface="Times New Roman"/>
                <a:cs typeface="Times New Roman"/>
              </a:rPr>
              <a:t>that way </a:t>
            </a:r>
            <a:r>
              <a:rPr dirty="0" sz="1450" spc="-5">
                <a:latin typeface="Times New Roman"/>
                <a:cs typeface="Times New Roman"/>
              </a:rPr>
              <a:t>a </a:t>
            </a:r>
            <a:r>
              <a:rPr dirty="0" sz="1450" spc="-10">
                <a:latin typeface="Times New Roman"/>
                <a:cs typeface="Times New Roman"/>
              </a:rPr>
              <a:t>somewhat  gaunt peasant wrapped in </a:t>
            </a:r>
            <a:r>
              <a:rPr dirty="0" sz="1450" spc="-5">
                <a:latin typeface="Times New Roman"/>
                <a:cs typeface="Times New Roman"/>
              </a:rPr>
              <a:t>a </a:t>
            </a:r>
            <a:r>
              <a:rPr dirty="0" sz="1450" spc="-10">
                <a:latin typeface="Times New Roman"/>
                <a:cs typeface="Times New Roman"/>
              </a:rPr>
              <a:t>mantle. He was </a:t>
            </a:r>
            <a:r>
              <a:rPr dirty="0" sz="1450" spc="-5">
                <a:latin typeface="Times New Roman"/>
                <a:cs typeface="Times New Roman"/>
              </a:rPr>
              <a:t>a </a:t>
            </a:r>
            <a:r>
              <a:rPr dirty="0" sz="1450" spc="-15">
                <a:latin typeface="Times New Roman"/>
                <a:cs typeface="Times New Roman"/>
              </a:rPr>
              <a:t>stranger, </a:t>
            </a:r>
            <a:r>
              <a:rPr dirty="0" sz="1450" spc="-10">
                <a:latin typeface="Times New Roman"/>
                <a:cs typeface="Times New Roman"/>
              </a:rPr>
              <a:t>and plainly did </a:t>
            </a:r>
            <a:r>
              <a:rPr dirty="0" sz="1450" spc="-5">
                <a:latin typeface="Times New Roman"/>
                <a:cs typeface="Times New Roman"/>
              </a:rPr>
              <a:t>not  </a:t>
            </a:r>
            <a:r>
              <a:rPr dirty="0" sz="1450" spc="-10">
                <a:latin typeface="Times New Roman"/>
                <a:cs typeface="Times New Roman"/>
              </a:rPr>
              <a:t>know me even </a:t>
            </a:r>
            <a:r>
              <a:rPr dirty="0" sz="1450" spc="-5">
                <a:latin typeface="Times New Roman"/>
                <a:cs typeface="Times New Roman"/>
              </a:rPr>
              <a:t>by </a:t>
            </a:r>
            <a:r>
              <a:rPr dirty="0" sz="1450" spc="-10">
                <a:latin typeface="Times New Roman"/>
                <a:cs typeface="Times New Roman"/>
              </a:rPr>
              <a:t>repute; </a:t>
            </a:r>
            <a:r>
              <a:rPr dirty="0" sz="1450" spc="-20">
                <a:latin typeface="Times New Roman"/>
                <a:cs typeface="Times New Roman"/>
              </a:rPr>
              <a:t>for, </a:t>
            </a:r>
            <a:r>
              <a:rPr dirty="0" sz="1450" spc="-10">
                <a:latin typeface="Times New Roman"/>
                <a:cs typeface="Times New Roman"/>
              </a:rPr>
              <a:t>instead </a:t>
            </a:r>
            <a:r>
              <a:rPr dirty="0" sz="1450" spc="-5">
                <a:latin typeface="Times New Roman"/>
                <a:cs typeface="Times New Roman"/>
              </a:rPr>
              <a:t>of </a:t>
            </a:r>
            <a:r>
              <a:rPr dirty="0" sz="1450" spc="-10">
                <a:latin typeface="Times New Roman"/>
                <a:cs typeface="Times New Roman"/>
              </a:rPr>
              <a:t>keeping the other side, </a:t>
            </a:r>
            <a:r>
              <a:rPr dirty="0" sz="1450" spc="-5">
                <a:latin typeface="Times New Roman"/>
                <a:cs typeface="Times New Roman"/>
              </a:rPr>
              <a:t>he </a:t>
            </a:r>
            <a:r>
              <a:rPr dirty="0" sz="1450" spc="-10">
                <a:latin typeface="Times New Roman"/>
                <a:cs typeface="Times New Roman"/>
              </a:rPr>
              <a:t>drew near  and sat down beside me, and we had soon fallen in talk. Among other things  </a:t>
            </a:r>
            <a:r>
              <a:rPr dirty="0" sz="1450" spc="-5">
                <a:latin typeface="Times New Roman"/>
                <a:cs typeface="Times New Roman"/>
              </a:rPr>
              <a:t>he </a:t>
            </a:r>
            <a:r>
              <a:rPr dirty="0" sz="1450" spc="-10">
                <a:latin typeface="Times New Roman"/>
                <a:cs typeface="Times New Roman"/>
              </a:rPr>
              <a:t>told me </a:t>
            </a:r>
            <a:r>
              <a:rPr dirty="0" sz="1450" spc="-5">
                <a:latin typeface="Times New Roman"/>
                <a:cs typeface="Times New Roman"/>
              </a:rPr>
              <a:t>he </a:t>
            </a:r>
            <a:r>
              <a:rPr dirty="0" sz="1450" spc="-10">
                <a:latin typeface="Times New Roman"/>
                <a:cs typeface="Times New Roman"/>
              </a:rPr>
              <a:t>had been </a:t>
            </a:r>
            <a:r>
              <a:rPr dirty="0" sz="1450" spc="-5">
                <a:latin typeface="Times New Roman"/>
                <a:cs typeface="Times New Roman"/>
              </a:rPr>
              <a:t>a </a:t>
            </a:r>
            <a:r>
              <a:rPr dirty="0" sz="1450" spc="-15">
                <a:latin typeface="Times New Roman"/>
                <a:cs typeface="Times New Roman"/>
              </a:rPr>
              <a:t>muleteer, </a:t>
            </a:r>
            <a:r>
              <a:rPr dirty="0" sz="1450" spc="-10">
                <a:latin typeface="Times New Roman"/>
                <a:cs typeface="Times New Roman"/>
              </a:rPr>
              <a:t>and in former years had much frequented  these mountains; later </a:t>
            </a:r>
            <a:r>
              <a:rPr dirty="0" sz="1450" spc="-5">
                <a:latin typeface="Times New Roman"/>
                <a:cs typeface="Times New Roman"/>
              </a:rPr>
              <a:t>on, he </a:t>
            </a:r>
            <a:r>
              <a:rPr dirty="0" sz="1450" spc="-10">
                <a:latin typeface="Times New Roman"/>
                <a:cs typeface="Times New Roman"/>
              </a:rPr>
              <a:t>had followed the army with his mules, had  realised </a:t>
            </a:r>
            <a:r>
              <a:rPr dirty="0" sz="1450" spc="-5">
                <a:latin typeface="Times New Roman"/>
                <a:cs typeface="Times New Roman"/>
              </a:rPr>
              <a:t>a </a:t>
            </a:r>
            <a:r>
              <a:rPr dirty="0" sz="1450" spc="-10">
                <a:latin typeface="Times New Roman"/>
                <a:cs typeface="Times New Roman"/>
              </a:rPr>
              <a:t>competence, and was now living retired with his</a:t>
            </a:r>
            <a:r>
              <a:rPr dirty="0" sz="1450" spc="55">
                <a:latin typeface="Times New Roman"/>
                <a:cs typeface="Times New Roman"/>
              </a:rPr>
              <a:t> </a:t>
            </a:r>
            <a:r>
              <a:rPr dirty="0" sz="1450" spc="-25">
                <a:latin typeface="Times New Roman"/>
                <a:cs typeface="Times New Roman"/>
              </a:rPr>
              <a:t>family.</a:t>
            </a:r>
            <a:endParaRPr sz="1450">
              <a:latin typeface="Times New Roman"/>
              <a:cs typeface="Times New Roman"/>
            </a:endParaRPr>
          </a:p>
          <a:p>
            <a:pPr algn="just" marL="12700" marR="10795">
              <a:lnSpc>
                <a:spcPts val="1730"/>
              </a:lnSpc>
              <a:spcBef>
                <a:spcPts val="850"/>
              </a:spcBef>
            </a:pP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know that house?’ </a:t>
            </a:r>
            <a:r>
              <a:rPr dirty="0" sz="1450" spc="-5">
                <a:latin typeface="Times New Roman"/>
                <a:cs typeface="Times New Roman"/>
              </a:rPr>
              <a:t>I </a:t>
            </a:r>
            <a:r>
              <a:rPr dirty="0" sz="1450" spc="-10">
                <a:latin typeface="Times New Roman"/>
                <a:cs typeface="Times New Roman"/>
              </a:rPr>
              <a:t>inquired, at last, pointing to the residencia, for </a:t>
            </a:r>
            <a:r>
              <a:rPr dirty="0" sz="1450" spc="-5">
                <a:latin typeface="Times New Roman"/>
                <a:cs typeface="Times New Roman"/>
              </a:rPr>
              <a:t>I  </a:t>
            </a:r>
            <a:r>
              <a:rPr dirty="0" sz="1450" spc="-10">
                <a:latin typeface="Times New Roman"/>
                <a:cs typeface="Times New Roman"/>
              </a:rPr>
              <a:t>readily wearied </a:t>
            </a:r>
            <a:r>
              <a:rPr dirty="0" sz="1450" spc="-5">
                <a:latin typeface="Times New Roman"/>
                <a:cs typeface="Times New Roman"/>
              </a:rPr>
              <a:t>of </a:t>
            </a:r>
            <a:r>
              <a:rPr dirty="0" sz="1450" spc="-10">
                <a:latin typeface="Times New Roman"/>
                <a:cs typeface="Times New Roman"/>
              </a:rPr>
              <a:t>any talk that kept me from the </a:t>
            </a:r>
            <a:r>
              <a:rPr dirty="0" sz="1450" spc="-5">
                <a:latin typeface="Times New Roman"/>
                <a:cs typeface="Times New Roman"/>
              </a:rPr>
              <a:t>thought of</a:t>
            </a:r>
            <a:r>
              <a:rPr dirty="0" sz="1450" spc="50">
                <a:latin typeface="Times New Roman"/>
                <a:cs typeface="Times New Roman"/>
              </a:rPr>
              <a:t> </a:t>
            </a:r>
            <a:r>
              <a:rPr dirty="0" sz="1450" spc="-10">
                <a:latin typeface="Times New Roman"/>
                <a:cs typeface="Times New Roman"/>
              </a:rPr>
              <a:t>Olalla.</a:t>
            </a:r>
            <a:endParaRPr sz="145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7269480"/>
          </a:xfrm>
          <a:prstGeom prst="rect">
            <a:avLst/>
          </a:prstGeom>
        </p:spPr>
        <p:txBody>
          <a:bodyPr wrap="square" lIns="0" tIns="19685" rIns="0" bIns="0" rtlCol="0" vert="horz">
            <a:spAutoFit/>
          </a:bodyPr>
          <a:lstStyle/>
          <a:p>
            <a:pPr algn="just" marL="12700" marR="5715">
              <a:lnSpc>
                <a:spcPts val="1730"/>
              </a:lnSpc>
              <a:spcBef>
                <a:spcPts val="155"/>
              </a:spcBef>
            </a:pPr>
            <a:r>
              <a:rPr dirty="0" sz="1450" spc="-25">
                <a:latin typeface="Times New Roman"/>
                <a:cs typeface="Times New Roman"/>
              </a:rPr>
              <a:t>that’s </a:t>
            </a:r>
            <a:r>
              <a:rPr dirty="0" sz="1450" spc="-10">
                <a:latin typeface="Times New Roman"/>
                <a:cs typeface="Times New Roman"/>
              </a:rPr>
              <a:t>in it </a:t>
            </a:r>
            <a:r>
              <a:rPr dirty="0" sz="1450" spc="-5">
                <a:latin typeface="Times New Roman"/>
                <a:cs typeface="Times New Roman"/>
              </a:rPr>
              <a:t>by </a:t>
            </a:r>
            <a:r>
              <a:rPr dirty="0" sz="1450" spc="-10">
                <a:latin typeface="Times New Roman"/>
                <a:cs typeface="Times New Roman"/>
              </a:rPr>
              <a:t>the </a:t>
            </a:r>
            <a:r>
              <a:rPr dirty="0" sz="1450" spc="-20">
                <a:latin typeface="Times New Roman"/>
                <a:cs typeface="Times New Roman"/>
              </a:rPr>
              <a:t>Lord’s </a:t>
            </a:r>
            <a:r>
              <a:rPr dirty="0" sz="1450" spc="-10">
                <a:latin typeface="Times New Roman"/>
                <a:cs typeface="Times New Roman"/>
              </a:rPr>
              <a:t>permission: labsters an’ partans, an’ sic like, howking  in the deid; muckle, </a:t>
            </a:r>
            <a:r>
              <a:rPr dirty="0" sz="1450" spc="-25">
                <a:latin typeface="Times New Roman"/>
                <a:cs typeface="Times New Roman"/>
              </a:rPr>
              <a:t>gutsy, </a:t>
            </a:r>
            <a:r>
              <a:rPr dirty="0" sz="1450" spc="-10">
                <a:latin typeface="Times New Roman"/>
                <a:cs typeface="Times New Roman"/>
              </a:rPr>
              <a:t>blawing whales; an’ fish—the hale clan </a:t>
            </a:r>
            <a:r>
              <a:rPr dirty="0" sz="1450" spc="-5">
                <a:latin typeface="Times New Roman"/>
                <a:cs typeface="Times New Roman"/>
              </a:rPr>
              <a:t>o’ </a:t>
            </a:r>
            <a:r>
              <a:rPr dirty="0" sz="1450" spc="-10">
                <a:latin typeface="Times New Roman"/>
                <a:cs typeface="Times New Roman"/>
              </a:rPr>
              <a:t>them—  cauld-wamed, blind-eed uncanny ferlies. O, sirs,’ </a:t>
            </a:r>
            <a:r>
              <a:rPr dirty="0" sz="1450" spc="-5">
                <a:latin typeface="Times New Roman"/>
                <a:cs typeface="Times New Roman"/>
              </a:rPr>
              <a:t>he </a:t>
            </a:r>
            <a:r>
              <a:rPr dirty="0" sz="1450" spc="-10">
                <a:latin typeface="Times New Roman"/>
                <a:cs typeface="Times New Roman"/>
              </a:rPr>
              <a:t>cried, ‘the horror—the  horror </a:t>
            </a:r>
            <a:r>
              <a:rPr dirty="0" sz="1450" spc="-5">
                <a:latin typeface="Times New Roman"/>
                <a:cs typeface="Times New Roman"/>
              </a:rPr>
              <a:t>o’ </a:t>
            </a:r>
            <a:r>
              <a:rPr dirty="0" sz="1450" spc="-10">
                <a:latin typeface="Times New Roman"/>
                <a:cs typeface="Times New Roman"/>
              </a:rPr>
              <a:t>the</a:t>
            </a:r>
            <a:r>
              <a:rPr dirty="0" sz="1450" spc="-110">
                <a:latin typeface="Times New Roman"/>
                <a:cs typeface="Times New Roman"/>
              </a:rPr>
              <a:t> </a:t>
            </a:r>
            <a:r>
              <a:rPr dirty="0" sz="1450" spc="-10">
                <a:latin typeface="Times New Roman"/>
                <a:cs typeface="Times New Roman"/>
              </a:rPr>
              <a:t>sea!’</a:t>
            </a:r>
            <a:endParaRPr sz="1450">
              <a:latin typeface="Times New Roman"/>
              <a:cs typeface="Times New Roman"/>
            </a:endParaRPr>
          </a:p>
          <a:p>
            <a:pPr algn="just" marL="12700" marR="5715">
              <a:lnSpc>
                <a:spcPts val="1730"/>
              </a:lnSpc>
              <a:spcBef>
                <a:spcPts val="860"/>
              </a:spcBef>
            </a:pPr>
            <a:r>
              <a:rPr dirty="0" sz="1450" spc="-70">
                <a:latin typeface="Times New Roman"/>
                <a:cs typeface="Times New Roman"/>
              </a:rPr>
              <a:t>We </a:t>
            </a:r>
            <a:r>
              <a:rPr dirty="0" sz="1450" spc="-10">
                <a:latin typeface="Times New Roman"/>
                <a:cs typeface="Times New Roman"/>
              </a:rPr>
              <a:t>were all somewhat staggered </a:t>
            </a:r>
            <a:r>
              <a:rPr dirty="0" sz="1450" spc="-5">
                <a:latin typeface="Times New Roman"/>
                <a:cs typeface="Times New Roman"/>
              </a:rPr>
              <a:t>by </a:t>
            </a:r>
            <a:r>
              <a:rPr dirty="0" sz="1450" spc="-10">
                <a:latin typeface="Times New Roman"/>
                <a:cs typeface="Times New Roman"/>
              </a:rPr>
              <a:t>this outburst; and the speaker himself,  after that last hoarse apostrophe, appeared to sink gloomily into his own  thoughts. But Rorie, who was greedy </a:t>
            </a:r>
            <a:r>
              <a:rPr dirty="0" sz="1450" spc="-5">
                <a:latin typeface="Times New Roman"/>
                <a:cs typeface="Times New Roman"/>
              </a:rPr>
              <a:t>of </a:t>
            </a:r>
            <a:r>
              <a:rPr dirty="0" sz="1450" spc="-10">
                <a:latin typeface="Times New Roman"/>
                <a:cs typeface="Times New Roman"/>
              </a:rPr>
              <a:t>superstitious lore, recalled him to the  subject </a:t>
            </a:r>
            <a:r>
              <a:rPr dirty="0" sz="1450" spc="-5">
                <a:latin typeface="Times New Roman"/>
                <a:cs typeface="Times New Roman"/>
              </a:rPr>
              <a:t>by a </a:t>
            </a:r>
            <a:r>
              <a:rPr dirty="0" sz="1450" spc="-10">
                <a:latin typeface="Times New Roman"/>
                <a:cs typeface="Times New Roman"/>
              </a:rPr>
              <a:t>question.</a:t>
            </a:r>
            <a:endParaRPr sz="1450">
              <a:latin typeface="Times New Roman"/>
              <a:cs typeface="Times New Roman"/>
            </a:endParaRPr>
          </a:p>
          <a:p>
            <a:pPr algn="just" marL="12700">
              <a:lnSpc>
                <a:spcPct val="100000"/>
              </a:lnSpc>
              <a:spcBef>
                <a:spcPts val="790"/>
              </a:spcBef>
            </a:pPr>
            <a:r>
              <a:rPr dirty="0" sz="1450" spc="-45">
                <a:latin typeface="Times New Roman"/>
                <a:cs typeface="Times New Roman"/>
              </a:rPr>
              <a:t>‘You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ever have seen </a:t>
            </a:r>
            <a:r>
              <a:rPr dirty="0" sz="1450" spc="-5">
                <a:latin typeface="Times New Roman"/>
                <a:cs typeface="Times New Roman"/>
              </a:rPr>
              <a:t>a </a:t>
            </a:r>
            <a:r>
              <a:rPr dirty="0" sz="1450" spc="-10">
                <a:latin typeface="Times New Roman"/>
                <a:cs typeface="Times New Roman"/>
              </a:rPr>
              <a:t>teevil </a:t>
            </a:r>
            <a:r>
              <a:rPr dirty="0" sz="1450" spc="-5">
                <a:latin typeface="Times New Roman"/>
                <a:cs typeface="Times New Roman"/>
              </a:rPr>
              <a:t>of </a:t>
            </a:r>
            <a:r>
              <a:rPr dirty="0" sz="1450" spc="-10">
                <a:latin typeface="Times New Roman"/>
                <a:cs typeface="Times New Roman"/>
              </a:rPr>
              <a:t>the sea?’ </a:t>
            </a:r>
            <a:r>
              <a:rPr dirty="0" sz="1450" spc="-5">
                <a:latin typeface="Times New Roman"/>
                <a:cs typeface="Times New Roman"/>
              </a:rPr>
              <a:t>he</a:t>
            </a:r>
            <a:r>
              <a:rPr dirty="0" sz="1450" spc="-30">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algn="just" marL="12700" marR="5080">
              <a:lnSpc>
                <a:spcPts val="1730"/>
              </a:lnSpc>
              <a:spcBef>
                <a:spcPts val="920"/>
              </a:spcBef>
            </a:pPr>
            <a:r>
              <a:rPr dirty="0" sz="1450" spc="-10">
                <a:latin typeface="Times New Roman"/>
                <a:cs typeface="Times New Roman"/>
              </a:rPr>
              <a:t>‘No </a:t>
            </a:r>
            <a:r>
              <a:rPr dirty="0" sz="1450" spc="-20">
                <a:latin typeface="Times New Roman"/>
                <a:cs typeface="Times New Roman"/>
              </a:rPr>
              <a:t>clearly,’ </a:t>
            </a:r>
            <a:r>
              <a:rPr dirty="0" sz="1450" spc="-10">
                <a:latin typeface="Times New Roman"/>
                <a:cs typeface="Times New Roman"/>
              </a:rPr>
              <a:t>replied the </a:t>
            </a:r>
            <a:r>
              <a:rPr dirty="0" sz="1450" spc="-20">
                <a:latin typeface="Times New Roman"/>
                <a:cs typeface="Times New Roman"/>
              </a:rPr>
              <a:t>other. </a:t>
            </a:r>
            <a:r>
              <a:rPr dirty="0" sz="1450" spc="-10">
                <a:latin typeface="Times New Roman"/>
                <a:cs typeface="Times New Roman"/>
              </a:rPr>
              <a:t>‘I misdoobt if </a:t>
            </a:r>
            <a:r>
              <a:rPr dirty="0" sz="1450" spc="-5">
                <a:latin typeface="Times New Roman"/>
                <a:cs typeface="Times New Roman"/>
              </a:rPr>
              <a:t>a </a:t>
            </a:r>
            <a:r>
              <a:rPr dirty="0" sz="1450" spc="-10">
                <a:latin typeface="Times New Roman"/>
                <a:cs typeface="Times New Roman"/>
              </a:rPr>
              <a:t>mere man could see ane clearly  and conteenue in the </a:t>
            </a:r>
            <a:r>
              <a:rPr dirty="0" sz="1450" spc="-25">
                <a:latin typeface="Times New Roman"/>
                <a:cs typeface="Times New Roman"/>
              </a:rPr>
              <a:t>body. </a:t>
            </a:r>
            <a:r>
              <a:rPr dirty="0" sz="1450" spc="-5">
                <a:latin typeface="Times New Roman"/>
                <a:cs typeface="Times New Roman"/>
              </a:rPr>
              <a:t>I </a:t>
            </a:r>
            <a:r>
              <a:rPr dirty="0" sz="1450" spc="-10">
                <a:latin typeface="Times New Roman"/>
                <a:cs typeface="Times New Roman"/>
              </a:rPr>
              <a:t>hae sailed wi’ </a:t>
            </a:r>
            <a:r>
              <a:rPr dirty="0" sz="1450" spc="-5">
                <a:latin typeface="Times New Roman"/>
                <a:cs typeface="Times New Roman"/>
              </a:rPr>
              <a:t>a </a:t>
            </a:r>
            <a:r>
              <a:rPr dirty="0" sz="1450" spc="-10">
                <a:latin typeface="Times New Roman"/>
                <a:cs typeface="Times New Roman"/>
              </a:rPr>
              <a:t>lad—they ca’d him Sandy  Gabart; </a:t>
            </a:r>
            <a:r>
              <a:rPr dirty="0" sz="1450" spc="-5">
                <a:latin typeface="Times New Roman"/>
                <a:cs typeface="Times New Roman"/>
              </a:rPr>
              <a:t>he </a:t>
            </a:r>
            <a:r>
              <a:rPr dirty="0" sz="1450" spc="-10">
                <a:latin typeface="Times New Roman"/>
                <a:cs typeface="Times New Roman"/>
              </a:rPr>
              <a:t>saw ane, shure eneueh, an’ shure eneueh it was the end </a:t>
            </a:r>
            <a:r>
              <a:rPr dirty="0" sz="1450" spc="-5">
                <a:latin typeface="Times New Roman"/>
                <a:cs typeface="Times New Roman"/>
              </a:rPr>
              <a:t>of </a:t>
            </a:r>
            <a:r>
              <a:rPr dirty="0" sz="1450" spc="-10">
                <a:latin typeface="Times New Roman"/>
                <a:cs typeface="Times New Roman"/>
              </a:rPr>
              <a:t>him. </a:t>
            </a:r>
            <a:r>
              <a:rPr dirty="0" sz="1450" spc="-70">
                <a:latin typeface="Times New Roman"/>
                <a:cs typeface="Times New Roman"/>
              </a:rPr>
              <a:t>We  </a:t>
            </a:r>
            <a:r>
              <a:rPr dirty="0" sz="1450" spc="-10">
                <a:latin typeface="Times New Roman"/>
                <a:cs typeface="Times New Roman"/>
              </a:rPr>
              <a:t>were seeven days </a:t>
            </a:r>
            <a:r>
              <a:rPr dirty="0" sz="1450" spc="-5">
                <a:latin typeface="Times New Roman"/>
                <a:cs typeface="Times New Roman"/>
              </a:rPr>
              <a:t>oot </a:t>
            </a:r>
            <a:r>
              <a:rPr dirty="0" sz="1450" spc="-10">
                <a:latin typeface="Times New Roman"/>
                <a:cs typeface="Times New Roman"/>
              </a:rPr>
              <a:t>frae the Clyde—a sair wark we had had—gaun north wi’  seeds an’ braws an’ things for the Macleod. </a:t>
            </a:r>
            <a:r>
              <a:rPr dirty="0" sz="1450" spc="-70">
                <a:latin typeface="Times New Roman"/>
                <a:cs typeface="Times New Roman"/>
              </a:rPr>
              <a:t>We </a:t>
            </a:r>
            <a:r>
              <a:rPr dirty="0" sz="1450" spc="-10">
                <a:latin typeface="Times New Roman"/>
                <a:cs typeface="Times New Roman"/>
              </a:rPr>
              <a:t>had </a:t>
            </a:r>
            <a:r>
              <a:rPr dirty="0" sz="1450" spc="-5">
                <a:latin typeface="Times New Roman"/>
                <a:cs typeface="Times New Roman"/>
              </a:rPr>
              <a:t>got </a:t>
            </a:r>
            <a:r>
              <a:rPr dirty="0" sz="1450" spc="-10">
                <a:latin typeface="Times New Roman"/>
                <a:cs typeface="Times New Roman"/>
              </a:rPr>
              <a:t>in ower near under the  Cutchull’ns, an’ had just gane about </a:t>
            </a:r>
            <a:r>
              <a:rPr dirty="0" sz="1450" spc="-5">
                <a:latin typeface="Times New Roman"/>
                <a:cs typeface="Times New Roman"/>
              </a:rPr>
              <a:t>by </a:t>
            </a:r>
            <a:r>
              <a:rPr dirty="0" sz="1450" spc="-10">
                <a:latin typeface="Times New Roman"/>
                <a:cs typeface="Times New Roman"/>
              </a:rPr>
              <a:t>soa, an’ were </a:t>
            </a:r>
            <a:r>
              <a:rPr dirty="0" sz="1450" spc="-15">
                <a:latin typeface="Times New Roman"/>
                <a:cs typeface="Times New Roman"/>
              </a:rPr>
              <a:t>off </a:t>
            </a:r>
            <a:r>
              <a:rPr dirty="0" sz="1450" spc="-5">
                <a:latin typeface="Times New Roman"/>
                <a:cs typeface="Times New Roman"/>
              </a:rPr>
              <a:t>on a </a:t>
            </a:r>
            <a:r>
              <a:rPr dirty="0" sz="1450" spc="-10">
                <a:latin typeface="Times New Roman"/>
                <a:cs typeface="Times New Roman"/>
              </a:rPr>
              <a:t>lang tack, we  thocht would maybe hauld as </a:t>
            </a:r>
            <a:r>
              <a:rPr dirty="0" sz="1450" spc="-15">
                <a:latin typeface="Times New Roman"/>
                <a:cs typeface="Times New Roman"/>
              </a:rPr>
              <a:t>far’s </a:t>
            </a:r>
            <a:r>
              <a:rPr dirty="0" sz="1450" spc="-20">
                <a:latin typeface="Times New Roman"/>
                <a:cs typeface="Times New Roman"/>
              </a:rPr>
              <a:t>Copnahow.</a:t>
            </a:r>
            <a:r>
              <a:rPr dirty="0" sz="1450" spc="320">
                <a:latin typeface="Times New Roman"/>
                <a:cs typeface="Times New Roman"/>
              </a:rPr>
              <a:t> </a:t>
            </a:r>
            <a:r>
              <a:rPr dirty="0" sz="1450" spc="-5">
                <a:latin typeface="Times New Roman"/>
                <a:cs typeface="Times New Roman"/>
              </a:rPr>
              <a:t>I </a:t>
            </a:r>
            <a:r>
              <a:rPr dirty="0" sz="1450" spc="-10">
                <a:latin typeface="Times New Roman"/>
                <a:cs typeface="Times New Roman"/>
              </a:rPr>
              <a:t>mind the nicht weel; </a:t>
            </a:r>
            <a:r>
              <a:rPr dirty="0" sz="1450" spc="-5">
                <a:latin typeface="Times New Roman"/>
                <a:cs typeface="Times New Roman"/>
              </a:rPr>
              <a:t>a </a:t>
            </a:r>
            <a:r>
              <a:rPr dirty="0" sz="1450" spc="-10">
                <a:latin typeface="Times New Roman"/>
                <a:cs typeface="Times New Roman"/>
              </a:rPr>
              <a:t>mune  smoored wi’ mist; </a:t>
            </a:r>
            <a:r>
              <a:rPr dirty="0" sz="1450" spc="-5">
                <a:latin typeface="Times New Roman"/>
                <a:cs typeface="Times New Roman"/>
              </a:rPr>
              <a:t>a </a:t>
            </a:r>
            <a:r>
              <a:rPr dirty="0" sz="1450" spc="-10">
                <a:latin typeface="Times New Roman"/>
                <a:cs typeface="Times New Roman"/>
              </a:rPr>
              <a:t>fine gaun breeze </a:t>
            </a:r>
            <a:r>
              <a:rPr dirty="0" sz="1450" spc="-5">
                <a:latin typeface="Times New Roman"/>
                <a:cs typeface="Times New Roman"/>
              </a:rPr>
              <a:t>upon </a:t>
            </a:r>
            <a:r>
              <a:rPr dirty="0" sz="1450" spc="-10">
                <a:latin typeface="Times New Roman"/>
                <a:cs typeface="Times New Roman"/>
              </a:rPr>
              <a:t>the </a:t>
            </a:r>
            <a:r>
              <a:rPr dirty="0" sz="1450" spc="-20">
                <a:latin typeface="Times New Roman"/>
                <a:cs typeface="Times New Roman"/>
              </a:rPr>
              <a:t>water, </a:t>
            </a:r>
            <a:r>
              <a:rPr dirty="0" sz="1450" spc="-5">
                <a:latin typeface="Times New Roman"/>
                <a:cs typeface="Times New Roman"/>
              </a:rPr>
              <a:t>but no </a:t>
            </a:r>
            <a:r>
              <a:rPr dirty="0" sz="1450" spc="-10">
                <a:latin typeface="Times New Roman"/>
                <a:cs typeface="Times New Roman"/>
              </a:rPr>
              <a:t>steedy; an’—what  nane </a:t>
            </a:r>
            <a:r>
              <a:rPr dirty="0" sz="1450" spc="-5">
                <a:latin typeface="Times New Roman"/>
                <a:cs typeface="Times New Roman"/>
              </a:rPr>
              <a:t>o’ us </a:t>
            </a:r>
            <a:r>
              <a:rPr dirty="0" sz="1450" spc="-10">
                <a:latin typeface="Times New Roman"/>
                <a:cs typeface="Times New Roman"/>
              </a:rPr>
              <a:t>likit to hear—anither wund gurlin’ owerheid, amang thae fearsome,  auld stane craigs </a:t>
            </a:r>
            <a:r>
              <a:rPr dirty="0" sz="1450" spc="-5">
                <a:latin typeface="Times New Roman"/>
                <a:cs typeface="Times New Roman"/>
              </a:rPr>
              <a:t>o’ </a:t>
            </a:r>
            <a:r>
              <a:rPr dirty="0" sz="1450" spc="-10">
                <a:latin typeface="Times New Roman"/>
                <a:cs typeface="Times New Roman"/>
              </a:rPr>
              <a:t>the Cutchull’ns. </a:t>
            </a:r>
            <a:r>
              <a:rPr dirty="0" sz="1450" spc="-35">
                <a:latin typeface="Times New Roman"/>
                <a:cs typeface="Times New Roman"/>
              </a:rPr>
              <a:t>Weel, </a:t>
            </a:r>
            <a:r>
              <a:rPr dirty="0" sz="1450" spc="-10">
                <a:latin typeface="Times New Roman"/>
                <a:cs typeface="Times New Roman"/>
              </a:rPr>
              <a:t>Sandy was forrit wi’ the jib sheet;  we couldnae see him for the mains’l, that had just begude to </a:t>
            </a:r>
            <a:r>
              <a:rPr dirty="0" sz="1450" spc="-30">
                <a:latin typeface="Times New Roman"/>
                <a:cs typeface="Times New Roman"/>
              </a:rPr>
              <a:t>draw, </a:t>
            </a:r>
            <a:r>
              <a:rPr dirty="0" sz="1450" spc="-10">
                <a:latin typeface="Times New Roman"/>
                <a:cs typeface="Times New Roman"/>
              </a:rPr>
              <a:t>when a’ at  ance </a:t>
            </a:r>
            <a:r>
              <a:rPr dirty="0" sz="1450" spc="-5">
                <a:latin typeface="Times New Roman"/>
                <a:cs typeface="Times New Roman"/>
              </a:rPr>
              <a:t>he </a:t>
            </a:r>
            <a:r>
              <a:rPr dirty="0" sz="1450" spc="-10">
                <a:latin typeface="Times New Roman"/>
                <a:cs typeface="Times New Roman"/>
              </a:rPr>
              <a:t>gied </a:t>
            </a:r>
            <a:r>
              <a:rPr dirty="0" sz="1450" spc="-5">
                <a:latin typeface="Times New Roman"/>
                <a:cs typeface="Times New Roman"/>
              </a:rPr>
              <a:t>a </a:t>
            </a:r>
            <a:r>
              <a:rPr dirty="0" sz="1450" spc="-10">
                <a:latin typeface="Times New Roman"/>
                <a:cs typeface="Times New Roman"/>
              </a:rPr>
              <a:t>skirl. </a:t>
            </a:r>
            <a:r>
              <a:rPr dirty="0" sz="1450" spc="-5">
                <a:latin typeface="Times New Roman"/>
                <a:cs typeface="Times New Roman"/>
              </a:rPr>
              <a:t>I </a:t>
            </a:r>
            <a:r>
              <a:rPr dirty="0" sz="1450" spc="-15">
                <a:latin typeface="Times New Roman"/>
                <a:cs typeface="Times New Roman"/>
              </a:rPr>
              <a:t>luffed </a:t>
            </a:r>
            <a:r>
              <a:rPr dirty="0" sz="1450" spc="-10">
                <a:latin typeface="Times New Roman"/>
                <a:cs typeface="Times New Roman"/>
              </a:rPr>
              <a:t>for my life, for </a:t>
            </a:r>
            <a:r>
              <a:rPr dirty="0" sz="1450" spc="-5">
                <a:latin typeface="Times New Roman"/>
                <a:cs typeface="Times New Roman"/>
              </a:rPr>
              <a:t>I </a:t>
            </a:r>
            <a:r>
              <a:rPr dirty="0" sz="1450" spc="-10">
                <a:latin typeface="Times New Roman"/>
                <a:cs typeface="Times New Roman"/>
              </a:rPr>
              <a:t>thocht we were ower near Soa;  </a:t>
            </a:r>
            <a:r>
              <a:rPr dirty="0" sz="1450" spc="-5">
                <a:latin typeface="Times New Roman"/>
                <a:cs typeface="Times New Roman"/>
              </a:rPr>
              <a:t>but </a:t>
            </a:r>
            <a:r>
              <a:rPr dirty="0" sz="1450" spc="-10">
                <a:latin typeface="Times New Roman"/>
                <a:cs typeface="Times New Roman"/>
              </a:rPr>
              <a:t>na, it wasnae that, it was </a:t>
            </a:r>
            <a:r>
              <a:rPr dirty="0" sz="1450" spc="-5">
                <a:latin typeface="Times New Roman"/>
                <a:cs typeface="Times New Roman"/>
              </a:rPr>
              <a:t>puir </a:t>
            </a:r>
            <a:r>
              <a:rPr dirty="0" sz="1450" spc="-10">
                <a:latin typeface="Times New Roman"/>
                <a:cs typeface="Times New Roman"/>
              </a:rPr>
              <a:t>Sandy </a:t>
            </a:r>
            <a:r>
              <a:rPr dirty="0" sz="1450" spc="-20">
                <a:latin typeface="Times New Roman"/>
                <a:cs typeface="Times New Roman"/>
              </a:rPr>
              <a:t>Gabart’s </a:t>
            </a:r>
            <a:r>
              <a:rPr dirty="0" sz="1450" spc="-10">
                <a:latin typeface="Times New Roman"/>
                <a:cs typeface="Times New Roman"/>
              </a:rPr>
              <a:t>deid skreigh, </a:t>
            </a:r>
            <a:r>
              <a:rPr dirty="0" sz="1450" spc="-5">
                <a:latin typeface="Times New Roman"/>
                <a:cs typeface="Times New Roman"/>
              </a:rPr>
              <a:t>or </a:t>
            </a:r>
            <a:r>
              <a:rPr dirty="0" sz="1450" spc="-10">
                <a:latin typeface="Times New Roman"/>
                <a:cs typeface="Times New Roman"/>
              </a:rPr>
              <a:t>near hand,  for </a:t>
            </a:r>
            <a:r>
              <a:rPr dirty="0" sz="1450" spc="-5">
                <a:latin typeface="Times New Roman"/>
                <a:cs typeface="Times New Roman"/>
              </a:rPr>
              <a:t>he </a:t>
            </a:r>
            <a:r>
              <a:rPr dirty="0" sz="1450" spc="-10">
                <a:latin typeface="Times New Roman"/>
                <a:cs typeface="Times New Roman"/>
              </a:rPr>
              <a:t>was deid in half an </a:t>
            </a:r>
            <a:r>
              <a:rPr dirty="0" sz="1450" spc="-25">
                <a:latin typeface="Times New Roman"/>
                <a:cs typeface="Times New Roman"/>
              </a:rPr>
              <a:t>hour. </a:t>
            </a:r>
            <a:r>
              <a:rPr dirty="0" sz="1450" spc="-70">
                <a:latin typeface="Times New Roman"/>
                <a:cs typeface="Times New Roman"/>
              </a:rPr>
              <a:t>A’t </a:t>
            </a:r>
            <a:r>
              <a:rPr dirty="0" sz="1450" spc="-5">
                <a:latin typeface="Times New Roman"/>
                <a:cs typeface="Times New Roman"/>
              </a:rPr>
              <a:t>he </a:t>
            </a:r>
            <a:r>
              <a:rPr dirty="0" sz="1450" spc="-10">
                <a:latin typeface="Times New Roman"/>
                <a:cs typeface="Times New Roman"/>
              </a:rPr>
              <a:t>could tell was that </a:t>
            </a:r>
            <a:r>
              <a:rPr dirty="0" sz="1450" spc="-5">
                <a:latin typeface="Times New Roman"/>
                <a:cs typeface="Times New Roman"/>
              </a:rPr>
              <a:t>a </a:t>
            </a:r>
            <a:r>
              <a:rPr dirty="0" sz="1450" spc="-10">
                <a:latin typeface="Times New Roman"/>
                <a:cs typeface="Times New Roman"/>
              </a:rPr>
              <a:t>sea deil, </a:t>
            </a:r>
            <a:r>
              <a:rPr dirty="0" sz="1450" spc="-5">
                <a:latin typeface="Times New Roman"/>
                <a:cs typeface="Times New Roman"/>
              </a:rPr>
              <a:t>or </a:t>
            </a:r>
            <a:r>
              <a:rPr dirty="0" sz="1450" spc="-10">
                <a:latin typeface="Times New Roman"/>
                <a:cs typeface="Times New Roman"/>
              </a:rPr>
              <a:t>sea  bogle, </a:t>
            </a:r>
            <a:r>
              <a:rPr dirty="0" sz="1450" spc="-5">
                <a:latin typeface="Times New Roman"/>
                <a:cs typeface="Times New Roman"/>
              </a:rPr>
              <a:t>or </a:t>
            </a:r>
            <a:r>
              <a:rPr dirty="0" sz="1450" spc="-10">
                <a:latin typeface="Times New Roman"/>
                <a:cs typeface="Times New Roman"/>
              </a:rPr>
              <a:t>sea </a:t>
            </a:r>
            <a:r>
              <a:rPr dirty="0" sz="1450" spc="-15">
                <a:latin typeface="Times New Roman"/>
                <a:cs typeface="Times New Roman"/>
              </a:rPr>
              <a:t>spenster, </a:t>
            </a:r>
            <a:r>
              <a:rPr dirty="0" sz="1450" spc="-5">
                <a:latin typeface="Times New Roman"/>
                <a:cs typeface="Times New Roman"/>
              </a:rPr>
              <a:t>or </a:t>
            </a:r>
            <a:r>
              <a:rPr dirty="0" sz="1450" spc="-10">
                <a:latin typeface="Times New Roman"/>
                <a:cs typeface="Times New Roman"/>
              </a:rPr>
              <a:t>sic-like, had clum </a:t>
            </a:r>
            <a:r>
              <a:rPr dirty="0" sz="1450" spc="-5">
                <a:latin typeface="Times New Roman"/>
                <a:cs typeface="Times New Roman"/>
              </a:rPr>
              <a:t>up by </a:t>
            </a:r>
            <a:r>
              <a:rPr dirty="0" sz="1450" spc="-10">
                <a:latin typeface="Times New Roman"/>
                <a:cs typeface="Times New Roman"/>
              </a:rPr>
              <a:t>the bowsprit, an’ gi’en him  ae cauld, uncanny </a:t>
            </a:r>
            <a:r>
              <a:rPr dirty="0" sz="1450" spc="-5">
                <a:latin typeface="Times New Roman"/>
                <a:cs typeface="Times New Roman"/>
              </a:rPr>
              <a:t>look. </a:t>
            </a:r>
            <a:r>
              <a:rPr dirty="0" sz="1450" spc="-10">
                <a:latin typeface="Times New Roman"/>
                <a:cs typeface="Times New Roman"/>
              </a:rPr>
              <a:t>An’, </a:t>
            </a:r>
            <a:r>
              <a:rPr dirty="0" sz="1450" spc="-5">
                <a:latin typeface="Times New Roman"/>
                <a:cs typeface="Times New Roman"/>
              </a:rPr>
              <a:t>or </a:t>
            </a:r>
            <a:r>
              <a:rPr dirty="0" sz="1450" spc="-10">
                <a:latin typeface="Times New Roman"/>
                <a:cs typeface="Times New Roman"/>
              </a:rPr>
              <a:t>the life was </a:t>
            </a:r>
            <a:r>
              <a:rPr dirty="0" sz="1450" spc="-5">
                <a:latin typeface="Times New Roman"/>
                <a:cs typeface="Times New Roman"/>
              </a:rPr>
              <a:t>oot o’ </a:t>
            </a:r>
            <a:r>
              <a:rPr dirty="0" sz="1450" spc="-20">
                <a:latin typeface="Times New Roman"/>
                <a:cs typeface="Times New Roman"/>
              </a:rPr>
              <a:t>Sandy’s </a:t>
            </a:r>
            <a:r>
              <a:rPr dirty="0" sz="1450" spc="-25">
                <a:latin typeface="Times New Roman"/>
                <a:cs typeface="Times New Roman"/>
              </a:rPr>
              <a:t>body, </a:t>
            </a:r>
            <a:r>
              <a:rPr dirty="0" sz="1450" spc="-10">
                <a:latin typeface="Times New Roman"/>
                <a:cs typeface="Times New Roman"/>
              </a:rPr>
              <a:t>we kent  weel what the thing betokened, and why the wund gurled in the taps </a:t>
            </a:r>
            <a:r>
              <a:rPr dirty="0" sz="1450" spc="-5">
                <a:latin typeface="Times New Roman"/>
                <a:cs typeface="Times New Roman"/>
              </a:rPr>
              <a:t>o’ </a:t>
            </a:r>
            <a:r>
              <a:rPr dirty="0" sz="1450" spc="-10">
                <a:latin typeface="Times New Roman"/>
                <a:cs typeface="Times New Roman"/>
              </a:rPr>
              <a:t>the  Cutchull’ns; for </a:t>
            </a:r>
            <a:r>
              <a:rPr dirty="0" sz="1450" spc="-5">
                <a:latin typeface="Times New Roman"/>
                <a:cs typeface="Times New Roman"/>
              </a:rPr>
              <a:t>doon </a:t>
            </a:r>
            <a:r>
              <a:rPr dirty="0" sz="1450" spc="-10">
                <a:latin typeface="Times New Roman"/>
                <a:cs typeface="Times New Roman"/>
              </a:rPr>
              <a:t>it cam’—a wund </a:t>
            </a:r>
            <a:r>
              <a:rPr dirty="0" sz="1450" spc="-5">
                <a:latin typeface="Times New Roman"/>
                <a:cs typeface="Times New Roman"/>
              </a:rPr>
              <a:t>do I </a:t>
            </a:r>
            <a:r>
              <a:rPr dirty="0" sz="1450" spc="-10">
                <a:latin typeface="Times New Roman"/>
                <a:cs typeface="Times New Roman"/>
              </a:rPr>
              <a:t>ca’ it! it was the wund </a:t>
            </a:r>
            <a:r>
              <a:rPr dirty="0" sz="1450" spc="-5">
                <a:latin typeface="Times New Roman"/>
                <a:cs typeface="Times New Roman"/>
              </a:rPr>
              <a:t>o’ </a:t>
            </a:r>
            <a:r>
              <a:rPr dirty="0" sz="1450" spc="-10">
                <a:latin typeface="Times New Roman"/>
                <a:cs typeface="Times New Roman"/>
              </a:rPr>
              <a:t>the  </a:t>
            </a:r>
            <a:r>
              <a:rPr dirty="0" sz="1450" spc="-20">
                <a:latin typeface="Times New Roman"/>
                <a:cs typeface="Times New Roman"/>
              </a:rPr>
              <a:t>Lord’s </a:t>
            </a:r>
            <a:r>
              <a:rPr dirty="0" sz="1450" spc="-10">
                <a:latin typeface="Times New Roman"/>
                <a:cs typeface="Times New Roman"/>
              </a:rPr>
              <a:t>anger—an’ a’ that nicht we foucht like men dementit, and the niest that  we kenned we were ashore in Loch Uskevagh, an’ the cocks were crawin’ in  Benbecula.’</a:t>
            </a:r>
            <a:endParaRPr sz="1450">
              <a:latin typeface="Times New Roman"/>
              <a:cs typeface="Times New Roman"/>
            </a:endParaRPr>
          </a:p>
          <a:p>
            <a:pPr algn="just" marL="12700">
              <a:lnSpc>
                <a:spcPct val="100000"/>
              </a:lnSpc>
              <a:spcBef>
                <a:spcPts val="765"/>
              </a:spcBef>
            </a:pPr>
            <a:r>
              <a:rPr dirty="0" sz="1450" spc="-10">
                <a:latin typeface="Times New Roman"/>
                <a:cs typeface="Times New Roman"/>
              </a:rPr>
              <a:t>‘It will have been </a:t>
            </a:r>
            <a:r>
              <a:rPr dirty="0" sz="1450" spc="-5">
                <a:latin typeface="Times New Roman"/>
                <a:cs typeface="Times New Roman"/>
              </a:rPr>
              <a:t>a </a:t>
            </a:r>
            <a:r>
              <a:rPr dirty="0" sz="1450" spc="-10">
                <a:latin typeface="Times New Roman"/>
                <a:cs typeface="Times New Roman"/>
              </a:rPr>
              <a:t>merman,’ Rorie</a:t>
            </a:r>
            <a:r>
              <a:rPr dirty="0" sz="1450" spc="-85">
                <a:latin typeface="Times New Roman"/>
                <a:cs typeface="Times New Roman"/>
              </a:rPr>
              <a:t> </a:t>
            </a:r>
            <a:r>
              <a:rPr dirty="0" sz="1450" spc="-10">
                <a:latin typeface="Times New Roman"/>
                <a:cs typeface="Times New Roman"/>
              </a:rPr>
              <a:t>said.</a:t>
            </a:r>
            <a:endParaRPr sz="1450">
              <a:latin typeface="Times New Roman"/>
              <a:cs typeface="Times New Roman"/>
            </a:endParaRPr>
          </a:p>
        </p:txBody>
      </p:sp>
      <p:sp>
        <p:nvSpPr>
          <p:cNvPr id="3" name="object 3"/>
          <p:cNvSpPr txBox="1"/>
          <p:nvPr/>
        </p:nvSpPr>
        <p:spPr>
          <a:xfrm>
            <a:off x="5653799" y="7953703"/>
            <a:ext cx="1026160" cy="245110"/>
          </a:xfrm>
          <a:prstGeom prst="rect">
            <a:avLst/>
          </a:prstGeom>
        </p:spPr>
        <p:txBody>
          <a:bodyPr wrap="square" lIns="0" tIns="11430" rIns="0" bIns="0" rtlCol="0" vert="horz">
            <a:spAutoFit/>
          </a:bodyPr>
          <a:lstStyle/>
          <a:p>
            <a:pPr marL="12700">
              <a:lnSpc>
                <a:spcPct val="100000"/>
              </a:lnSpc>
              <a:spcBef>
                <a:spcPts val="90"/>
              </a:spcBef>
            </a:pPr>
            <a:r>
              <a:rPr dirty="0" sz="1450" spc="-10">
                <a:latin typeface="Times New Roman"/>
                <a:cs typeface="Times New Roman"/>
              </a:rPr>
              <a:t>‘Auld</a:t>
            </a:r>
            <a:r>
              <a:rPr dirty="0" sz="1450" spc="250">
                <a:latin typeface="Times New Roman"/>
                <a:cs typeface="Times New Roman"/>
              </a:rPr>
              <a:t> </a:t>
            </a:r>
            <a:r>
              <a:rPr dirty="0" sz="1450" spc="-10">
                <a:latin typeface="Times New Roman"/>
                <a:cs typeface="Times New Roman"/>
              </a:rPr>
              <a:t>wives’</a:t>
            </a:r>
            <a:endParaRPr sz="1450">
              <a:latin typeface="Times New Roman"/>
              <a:cs typeface="Times New Roman"/>
            </a:endParaRPr>
          </a:p>
        </p:txBody>
      </p:sp>
      <p:sp>
        <p:nvSpPr>
          <p:cNvPr id="4" name="object 4"/>
          <p:cNvSpPr txBox="1"/>
          <p:nvPr/>
        </p:nvSpPr>
        <p:spPr>
          <a:xfrm>
            <a:off x="876300" y="7953703"/>
            <a:ext cx="4631055" cy="793750"/>
          </a:xfrm>
          <a:prstGeom prst="rect">
            <a:avLst/>
          </a:prstGeom>
        </p:spPr>
        <p:txBody>
          <a:bodyPr wrap="square" lIns="0" tIns="19685" rIns="0" bIns="0" rtlCol="0" vert="horz">
            <a:spAutoFit/>
          </a:bodyPr>
          <a:lstStyle/>
          <a:p>
            <a:pPr marL="12700" marR="5080">
              <a:lnSpc>
                <a:spcPts val="1730"/>
              </a:lnSpc>
              <a:spcBef>
                <a:spcPts val="155"/>
              </a:spcBef>
            </a:pPr>
            <a:r>
              <a:rPr dirty="0" sz="1450" spc="-10">
                <a:latin typeface="Times New Roman"/>
                <a:cs typeface="Times New Roman"/>
              </a:rPr>
              <a:t>‘A merman!’ screamed my uncle with immeasurable scorn.  clavers! </a:t>
            </a:r>
            <a:r>
              <a:rPr dirty="0" sz="1450" spc="-20">
                <a:latin typeface="Times New Roman"/>
                <a:cs typeface="Times New Roman"/>
              </a:rPr>
              <a:t>There’s </a:t>
            </a:r>
            <a:r>
              <a:rPr dirty="0" sz="1450" spc="-10">
                <a:latin typeface="Times New Roman"/>
                <a:cs typeface="Times New Roman"/>
              </a:rPr>
              <a:t>nae sic things as</a:t>
            </a:r>
            <a:r>
              <a:rPr dirty="0" sz="1450" spc="40">
                <a:latin typeface="Times New Roman"/>
                <a:cs typeface="Times New Roman"/>
              </a:rPr>
              <a:t> </a:t>
            </a:r>
            <a:r>
              <a:rPr dirty="0" sz="1450" spc="-10">
                <a:latin typeface="Times New Roman"/>
                <a:cs typeface="Times New Roman"/>
              </a:rPr>
              <a:t>mermen.’</a:t>
            </a:r>
            <a:endParaRPr sz="1450">
              <a:latin typeface="Times New Roman"/>
              <a:cs typeface="Times New Roman"/>
            </a:endParaRPr>
          </a:p>
          <a:p>
            <a:pPr marL="12700">
              <a:lnSpc>
                <a:spcPct val="100000"/>
              </a:lnSpc>
              <a:spcBef>
                <a:spcPts val="795"/>
              </a:spcBef>
            </a:pPr>
            <a:r>
              <a:rPr dirty="0" sz="1450" spc="-10">
                <a:latin typeface="Times New Roman"/>
                <a:cs typeface="Times New Roman"/>
              </a:rPr>
              <a:t>‘But what was the creature like?’ </a:t>
            </a:r>
            <a:r>
              <a:rPr dirty="0" sz="1450" spc="-5">
                <a:latin typeface="Times New Roman"/>
                <a:cs typeface="Times New Roman"/>
              </a:rPr>
              <a:t>I</a:t>
            </a:r>
            <a:r>
              <a:rPr dirty="0" sz="1450" spc="-80">
                <a:latin typeface="Times New Roman"/>
                <a:cs typeface="Times New Roman"/>
              </a:rPr>
              <a:t> </a:t>
            </a:r>
            <a:r>
              <a:rPr dirty="0" sz="1450" spc="-10">
                <a:latin typeface="Times New Roman"/>
                <a:cs typeface="Times New Roman"/>
              </a:rPr>
              <a:t>asked.</a:t>
            </a:r>
            <a:endParaRPr sz="1450">
              <a:latin typeface="Times New Roman"/>
              <a:cs typeface="Times New Roman"/>
            </a:endParaRPr>
          </a:p>
        </p:txBody>
      </p:sp>
      <p:sp>
        <p:nvSpPr>
          <p:cNvPr id="5" name="object 5"/>
          <p:cNvSpPr txBox="1"/>
          <p:nvPr/>
        </p:nvSpPr>
        <p:spPr>
          <a:xfrm>
            <a:off x="876300" y="8831746"/>
            <a:ext cx="5807075" cy="1013460"/>
          </a:xfrm>
          <a:prstGeom prst="rect">
            <a:avLst/>
          </a:prstGeom>
        </p:spPr>
        <p:txBody>
          <a:bodyPr wrap="square" lIns="0" tIns="19685" rIns="0" bIns="0" rtlCol="0" vert="horz">
            <a:spAutoFit/>
          </a:bodyPr>
          <a:lstStyle/>
          <a:p>
            <a:pPr marL="12700" marR="10795">
              <a:lnSpc>
                <a:spcPts val="1730"/>
              </a:lnSpc>
              <a:spcBef>
                <a:spcPts val="155"/>
              </a:spcBef>
              <a:tabLst>
                <a:tab pos="1528445" algn="l"/>
              </a:tabLst>
            </a:pPr>
            <a:r>
              <a:rPr dirty="0" sz="1450" spc="-10">
                <a:latin typeface="Times New Roman"/>
                <a:cs typeface="Times New Roman"/>
              </a:rPr>
              <a:t>‘What  like</a:t>
            </a:r>
            <a:r>
              <a:rPr dirty="0" sz="1450" spc="-55">
                <a:latin typeface="Times New Roman"/>
                <a:cs typeface="Times New Roman"/>
              </a:rPr>
              <a:t> </a:t>
            </a:r>
            <a:r>
              <a:rPr dirty="0" sz="1450" spc="-10">
                <a:latin typeface="Times New Roman"/>
                <a:cs typeface="Times New Roman"/>
              </a:rPr>
              <a:t>was</a:t>
            </a:r>
            <a:r>
              <a:rPr dirty="0" sz="1450" spc="145">
                <a:latin typeface="Times New Roman"/>
                <a:cs typeface="Times New Roman"/>
              </a:rPr>
              <a:t> </a:t>
            </a:r>
            <a:r>
              <a:rPr dirty="0" sz="1450" spc="-10">
                <a:latin typeface="Times New Roman"/>
                <a:cs typeface="Times New Roman"/>
              </a:rPr>
              <a:t>it?	Gude forbid that we suld ken what like it was! It had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 </a:t>
            </a:r>
            <a:r>
              <a:rPr dirty="0" sz="1450" spc="-10">
                <a:latin typeface="Times New Roman"/>
                <a:cs typeface="Times New Roman"/>
              </a:rPr>
              <a:t>heid </a:t>
            </a:r>
            <a:r>
              <a:rPr dirty="0" sz="1450" spc="-5">
                <a:latin typeface="Times New Roman"/>
                <a:cs typeface="Times New Roman"/>
              </a:rPr>
              <a:t>upon </a:t>
            </a:r>
            <a:r>
              <a:rPr dirty="0" sz="1450" spc="-10">
                <a:latin typeface="Times New Roman"/>
                <a:cs typeface="Times New Roman"/>
              </a:rPr>
              <a:t>it—man could say nae</a:t>
            </a:r>
            <a:r>
              <a:rPr dirty="0" sz="1450" spc="20">
                <a:latin typeface="Times New Roman"/>
                <a:cs typeface="Times New Roman"/>
              </a:rPr>
              <a:t> </a:t>
            </a:r>
            <a:r>
              <a:rPr dirty="0" sz="1450" spc="-25">
                <a:latin typeface="Times New Roman"/>
                <a:cs typeface="Times New Roman"/>
              </a:rPr>
              <a:t>mair.’</a:t>
            </a:r>
            <a:endParaRPr sz="1450">
              <a:latin typeface="Times New Roman"/>
              <a:cs typeface="Times New Roman"/>
            </a:endParaRPr>
          </a:p>
          <a:p>
            <a:pPr marL="12700" marR="5080">
              <a:lnSpc>
                <a:spcPts val="1730"/>
              </a:lnSpc>
              <a:spcBef>
                <a:spcPts val="860"/>
              </a:spcBef>
            </a:pPr>
            <a:r>
              <a:rPr dirty="0" sz="1450" spc="-10">
                <a:latin typeface="Times New Roman"/>
                <a:cs typeface="Times New Roman"/>
              </a:rPr>
              <a:t>Then Rorie, smarting under the affront, told several tales </a:t>
            </a:r>
            <a:r>
              <a:rPr dirty="0" sz="1450" spc="-5">
                <a:latin typeface="Times New Roman"/>
                <a:cs typeface="Times New Roman"/>
              </a:rPr>
              <a:t>of </a:t>
            </a:r>
            <a:r>
              <a:rPr dirty="0" sz="1450" spc="-10">
                <a:latin typeface="Times New Roman"/>
                <a:cs typeface="Times New Roman"/>
              </a:rPr>
              <a:t>mermen,  mermaids,</a:t>
            </a:r>
            <a:r>
              <a:rPr dirty="0" sz="1450" spc="70">
                <a:latin typeface="Times New Roman"/>
                <a:cs typeface="Times New Roman"/>
              </a:rPr>
              <a:t> </a:t>
            </a:r>
            <a:r>
              <a:rPr dirty="0" sz="1450" spc="-10">
                <a:latin typeface="Times New Roman"/>
                <a:cs typeface="Times New Roman"/>
              </a:rPr>
              <a:t>and</a:t>
            </a:r>
            <a:r>
              <a:rPr dirty="0" sz="1450" spc="70">
                <a:latin typeface="Times New Roman"/>
                <a:cs typeface="Times New Roman"/>
              </a:rPr>
              <a:t> </a:t>
            </a:r>
            <a:r>
              <a:rPr dirty="0" sz="1450" spc="-10">
                <a:latin typeface="Times New Roman"/>
                <a:cs typeface="Times New Roman"/>
              </a:rPr>
              <a:t>sea-horses</a:t>
            </a:r>
            <a:r>
              <a:rPr dirty="0" sz="1450" spc="75">
                <a:latin typeface="Times New Roman"/>
                <a:cs typeface="Times New Roman"/>
              </a:rPr>
              <a:t> </a:t>
            </a:r>
            <a:r>
              <a:rPr dirty="0" sz="1450" spc="-10">
                <a:latin typeface="Times New Roman"/>
                <a:cs typeface="Times New Roman"/>
              </a:rPr>
              <a:t>that</a:t>
            </a:r>
            <a:r>
              <a:rPr dirty="0" sz="1450" spc="70">
                <a:latin typeface="Times New Roman"/>
                <a:cs typeface="Times New Roman"/>
              </a:rPr>
              <a:t> </a:t>
            </a:r>
            <a:r>
              <a:rPr dirty="0" sz="1450" spc="-10">
                <a:latin typeface="Times New Roman"/>
                <a:cs typeface="Times New Roman"/>
              </a:rPr>
              <a:t>had</a:t>
            </a:r>
            <a:r>
              <a:rPr dirty="0" sz="1450" spc="75">
                <a:latin typeface="Times New Roman"/>
                <a:cs typeface="Times New Roman"/>
              </a:rPr>
              <a:t> </a:t>
            </a:r>
            <a:r>
              <a:rPr dirty="0" sz="1450" spc="-10">
                <a:latin typeface="Times New Roman"/>
                <a:cs typeface="Times New Roman"/>
              </a:rPr>
              <a:t>come</a:t>
            </a:r>
            <a:r>
              <a:rPr dirty="0" sz="1450" spc="70">
                <a:latin typeface="Times New Roman"/>
                <a:cs typeface="Times New Roman"/>
              </a:rPr>
              <a:t> </a:t>
            </a:r>
            <a:r>
              <a:rPr dirty="0" sz="1450" spc="-10">
                <a:latin typeface="Times New Roman"/>
                <a:cs typeface="Times New Roman"/>
              </a:rPr>
              <a:t>ashore</a:t>
            </a:r>
            <a:r>
              <a:rPr dirty="0" sz="1450" spc="75">
                <a:latin typeface="Times New Roman"/>
                <a:cs typeface="Times New Roman"/>
              </a:rPr>
              <a:t> </a:t>
            </a:r>
            <a:r>
              <a:rPr dirty="0" sz="1450" spc="-5">
                <a:latin typeface="Times New Roman"/>
                <a:cs typeface="Times New Roman"/>
              </a:rPr>
              <a:t>upon</a:t>
            </a:r>
            <a:r>
              <a:rPr dirty="0" sz="1450" spc="70">
                <a:latin typeface="Times New Roman"/>
                <a:cs typeface="Times New Roman"/>
              </a:rPr>
              <a:t> </a:t>
            </a:r>
            <a:r>
              <a:rPr dirty="0" sz="1450" spc="-10">
                <a:latin typeface="Times New Roman"/>
                <a:cs typeface="Times New Roman"/>
              </a:rPr>
              <a:t>the</a:t>
            </a:r>
            <a:r>
              <a:rPr dirty="0" sz="1450" spc="70">
                <a:latin typeface="Times New Roman"/>
                <a:cs typeface="Times New Roman"/>
              </a:rPr>
              <a:t> </a:t>
            </a:r>
            <a:r>
              <a:rPr dirty="0" sz="1450" spc="-10">
                <a:latin typeface="Times New Roman"/>
                <a:cs typeface="Times New Roman"/>
              </a:rPr>
              <a:t>islands</a:t>
            </a:r>
            <a:r>
              <a:rPr dirty="0" sz="1450" spc="75">
                <a:latin typeface="Times New Roman"/>
                <a:cs typeface="Times New Roman"/>
              </a:rPr>
              <a:t> </a:t>
            </a:r>
            <a:r>
              <a:rPr dirty="0" sz="1450" spc="-10">
                <a:latin typeface="Times New Roman"/>
                <a:cs typeface="Times New Roman"/>
              </a:rPr>
              <a:t>and</a:t>
            </a:r>
            <a:r>
              <a:rPr dirty="0" sz="1450" spc="70">
                <a:latin typeface="Times New Roman"/>
                <a:cs typeface="Times New Roman"/>
              </a:rPr>
              <a:t> </a:t>
            </a:r>
            <a:r>
              <a:rPr dirty="0" sz="1450" spc="-10">
                <a:latin typeface="Times New Roman"/>
                <a:cs typeface="Times New Roman"/>
              </a:rPr>
              <a:t>attacked</a:t>
            </a:r>
            <a:endParaRPr sz="1450">
              <a:latin typeface="Times New Roman"/>
              <a:cs typeface="Times New Roman"/>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075" cy="9464675"/>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He looked at me darkly and crossed</a:t>
            </a:r>
            <a:r>
              <a:rPr dirty="0" sz="1450" spc="25">
                <a:latin typeface="Times New Roman"/>
                <a:cs typeface="Times New Roman"/>
              </a:rPr>
              <a:t> </a:t>
            </a:r>
            <a:r>
              <a:rPr dirty="0" sz="1450" spc="-10">
                <a:latin typeface="Times New Roman"/>
                <a:cs typeface="Times New Roman"/>
              </a:rPr>
              <a:t>himself.</a:t>
            </a:r>
            <a:endParaRPr sz="1450">
              <a:latin typeface="Times New Roman"/>
              <a:cs typeface="Times New Roman"/>
            </a:endParaRPr>
          </a:p>
          <a:p>
            <a:pPr algn="just" marL="12700" marR="9525">
              <a:lnSpc>
                <a:spcPts val="1730"/>
              </a:lnSpc>
              <a:spcBef>
                <a:spcPts val="915"/>
              </a:spcBef>
            </a:pPr>
            <a:r>
              <a:rPr dirty="0" sz="1450" spc="-35">
                <a:latin typeface="Times New Roman"/>
                <a:cs typeface="Times New Roman"/>
              </a:rPr>
              <a:t>‘Too </a:t>
            </a:r>
            <a:r>
              <a:rPr dirty="0" sz="1450" spc="-10">
                <a:latin typeface="Times New Roman"/>
                <a:cs typeface="Times New Roman"/>
              </a:rPr>
              <a:t>well,’ </a:t>
            </a:r>
            <a:r>
              <a:rPr dirty="0" sz="1450" spc="-5">
                <a:latin typeface="Times New Roman"/>
                <a:cs typeface="Times New Roman"/>
              </a:rPr>
              <a:t>he </a:t>
            </a:r>
            <a:r>
              <a:rPr dirty="0" sz="1450" spc="-10">
                <a:latin typeface="Times New Roman"/>
                <a:cs typeface="Times New Roman"/>
              </a:rPr>
              <a:t>said, ‘it was there that </a:t>
            </a:r>
            <a:r>
              <a:rPr dirty="0" sz="1450" spc="-5">
                <a:latin typeface="Times New Roman"/>
                <a:cs typeface="Times New Roman"/>
              </a:rPr>
              <a:t>one of </a:t>
            </a:r>
            <a:r>
              <a:rPr dirty="0" sz="1450" spc="-10">
                <a:latin typeface="Times New Roman"/>
                <a:cs typeface="Times New Roman"/>
              </a:rPr>
              <a:t>my comrades sold himself to  Satan; the </a:t>
            </a:r>
            <a:r>
              <a:rPr dirty="0" sz="1450" spc="-30">
                <a:latin typeface="Times New Roman"/>
                <a:cs typeface="Times New Roman"/>
              </a:rPr>
              <a:t>Virgin </a:t>
            </a:r>
            <a:r>
              <a:rPr dirty="0" sz="1450" spc="-10">
                <a:latin typeface="Times New Roman"/>
                <a:cs typeface="Times New Roman"/>
              </a:rPr>
              <a:t>shield </a:t>
            </a:r>
            <a:r>
              <a:rPr dirty="0" sz="1450" spc="-5">
                <a:latin typeface="Times New Roman"/>
                <a:cs typeface="Times New Roman"/>
              </a:rPr>
              <a:t>us </a:t>
            </a:r>
            <a:r>
              <a:rPr dirty="0" sz="1450" spc="-10">
                <a:latin typeface="Times New Roman"/>
                <a:cs typeface="Times New Roman"/>
              </a:rPr>
              <a:t>from temptations! He has paid the price; </a:t>
            </a:r>
            <a:r>
              <a:rPr dirty="0" sz="1450" spc="-5">
                <a:latin typeface="Times New Roman"/>
                <a:cs typeface="Times New Roman"/>
              </a:rPr>
              <a:t>he </a:t>
            </a:r>
            <a:r>
              <a:rPr dirty="0" sz="1450" spc="-10">
                <a:latin typeface="Times New Roman"/>
                <a:cs typeface="Times New Roman"/>
              </a:rPr>
              <a:t>is now  burning in the reddest place in</a:t>
            </a:r>
            <a:r>
              <a:rPr dirty="0" sz="1450" spc="20">
                <a:latin typeface="Times New Roman"/>
                <a:cs typeface="Times New Roman"/>
              </a:rPr>
              <a:t> </a:t>
            </a:r>
            <a:r>
              <a:rPr dirty="0" sz="1450" spc="-10">
                <a:latin typeface="Times New Roman"/>
                <a:cs typeface="Times New Roman"/>
              </a:rPr>
              <a:t>Hell!’</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A fear came </a:t>
            </a:r>
            <a:r>
              <a:rPr dirty="0" sz="1450" spc="-5">
                <a:latin typeface="Times New Roman"/>
                <a:cs typeface="Times New Roman"/>
              </a:rPr>
              <a:t>upon </a:t>
            </a:r>
            <a:r>
              <a:rPr dirty="0" sz="1450" spc="-10">
                <a:latin typeface="Times New Roman"/>
                <a:cs typeface="Times New Roman"/>
              </a:rPr>
              <a:t>me; </a:t>
            </a:r>
            <a:r>
              <a:rPr dirty="0" sz="1450" spc="-5">
                <a:latin typeface="Times New Roman"/>
                <a:cs typeface="Times New Roman"/>
              </a:rPr>
              <a:t>I </a:t>
            </a:r>
            <a:r>
              <a:rPr dirty="0" sz="1450" spc="-10">
                <a:latin typeface="Times New Roman"/>
                <a:cs typeface="Times New Roman"/>
              </a:rPr>
              <a:t>could answer nothing; and presently the man resumed,  as if to himself: </a:t>
            </a:r>
            <a:r>
              <a:rPr dirty="0" sz="1450" spc="-35">
                <a:latin typeface="Times New Roman"/>
                <a:cs typeface="Times New Roman"/>
              </a:rPr>
              <a:t>‘Yes,’ </a:t>
            </a:r>
            <a:r>
              <a:rPr dirty="0" sz="1450" spc="-5">
                <a:latin typeface="Times New Roman"/>
                <a:cs typeface="Times New Roman"/>
              </a:rPr>
              <a:t>he </a:t>
            </a:r>
            <a:r>
              <a:rPr dirty="0" sz="1450" spc="-10">
                <a:latin typeface="Times New Roman"/>
                <a:cs typeface="Times New Roman"/>
              </a:rPr>
              <a:t>said, ‘O yes, </a:t>
            </a:r>
            <a:r>
              <a:rPr dirty="0" sz="1450" spc="-5">
                <a:latin typeface="Times New Roman"/>
                <a:cs typeface="Times New Roman"/>
              </a:rPr>
              <a:t>I </a:t>
            </a:r>
            <a:r>
              <a:rPr dirty="0" sz="1450" spc="-10">
                <a:latin typeface="Times New Roman"/>
                <a:cs typeface="Times New Roman"/>
              </a:rPr>
              <a:t>know it. </a:t>
            </a:r>
            <a:r>
              <a:rPr dirty="0" sz="1450" spc="-5">
                <a:latin typeface="Times New Roman"/>
                <a:cs typeface="Times New Roman"/>
              </a:rPr>
              <a:t>I </a:t>
            </a:r>
            <a:r>
              <a:rPr dirty="0" sz="1450" spc="-10">
                <a:latin typeface="Times New Roman"/>
                <a:cs typeface="Times New Roman"/>
              </a:rPr>
              <a:t>have passed its doors.  There was snow </a:t>
            </a:r>
            <a:r>
              <a:rPr dirty="0" sz="1450" spc="-5">
                <a:latin typeface="Times New Roman"/>
                <a:cs typeface="Times New Roman"/>
              </a:rPr>
              <a:t>upon </a:t>
            </a:r>
            <a:r>
              <a:rPr dirty="0" sz="1450" spc="-10">
                <a:latin typeface="Times New Roman"/>
                <a:cs typeface="Times New Roman"/>
              </a:rPr>
              <a:t>the pass, the wind was driving it; sure enough there was  death that </a:t>
            </a:r>
            <a:r>
              <a:rPr dirty="0" sz="1450" spc="-5">
                <a:latin typeface="Times New Roman"/>
                <a:cs typeface="Times New Roman"/>
              </a:rPr>
              <a:t>night upon </a:t>
            </a:r>
            <a:r>
              <a:rPr dirty="0" sz="1450" spc="-10">
                <a:latin typeface="Times New Roman"/>
                <a:cs typeface="Times New Roman"/>
              </a:rPr>
              <a:t>the mountains, </a:t>
            </a:r>
            <a:r>
              <a:rPr dirty="0" sz="1450" spc="-5">
                <a:latin typeface="Times New Roman"/>
                <a:cs typeface="Times New Roman"/>
              </a:rPr>
              <a:t>but </a:t>
            </a:r>
            <a:r>
              <a:rPr dirty="0" sz="1450" spc="-10">
                <a:latin typeface="Times New Roman"/>
                <a:cs typeface="Times New Roman"/>
              </a:rPr>
              <a:t>there was worse beside the hearth. </a:t>
            </a:r>
            <a:r>
              <a:rPr dirty="0" sz="1450" spc="-5">
                <a:latin typeface="Times New Roman"/>
                <a:cs typeface="Times New Roman"/>
              </a:rPr>
              <a:t>I  </a:t>
            </a:r>
            <a:r>
              <a:rPr dirty="0" sz="1450" spc="-10">
                <a:latin typeface="Times New Roman"/>
                <a:cs typeface="Times New Roman"/>
              </a:rPr>
              <a:t>took him </a:t>
            </a:r>
            <a:r>
              <a:rPr dirty="0" sz="1450" spc="-5">
                <a:latin typeface="Times New Roman"/>
                <a:cs typeface="Times New Roman"/>
              </a:rPr>
              <a:t>by </a:t>
            </a:r>
            <a:r>
              <a:rPr dirty="0" sz="1450" spc="-10">
                <a:latin typeface="Times New Roman"/>
                <a:cs typeface="Times New Roman"/>
              </a:rPr>
              <a:t>the arm, </a:t>
            </a:r>
            <a:r>
              <a:rPr dirty="0" sz="1450" spc="-20">
                <a:latin typeface="Times New Roman"/>
                <a:cs typeface="Times New Roman"/>
              </a:rPr>
              <a:t>Senor, </a:t>
            </a:r>
            <a:r>
              <a:rPr dirty="0" sz="1450" spc="-10">
                <a:latin typeface="Times New Roman"/>
                <a:cs typeface="Times New Roman"/>
              </a:rPr>
              <a:t>and dragged him to the gate; </a:t>
            </a:r>
            <a:r>
              <a:rPr dirty="0" sz="1450" spc="-5">
                <a:latin typeface="Times New Roman"/>
                <a:cs typeface="Times New Roman"/>
              </a:rPr>
              <a:t>I </a:t>
            </a:r>
            <a:r>
              <a:rPr dirty="0" sz="1450" spc="-10">
                <a:latin typeface="Times New Roman"/>
                <a:cs typeface="Times New Roman"/>
              </a:rPr>
              <a:t>conjured him, </a:t>
            </a:r>
            <a:r>
              <a:rPr dirty="0" sz="1450" spc="-5">
                <a:latin typeface="Times New Roman"/>
                <a:cs typeface="Times New Roman"/>
              </a:rPr>
              <a:t>by  </a:t>
            </a:r>
            <a:r>
              <a:rPr dirty="0" sz="1450" spc="-10">
                <a:latin typeface="Times New Roman"/>
                <a:cs typeface="Times New Roman"/>
              </a:rPr>
              <a:t>all </a:t>
            </a:r>
            <a:r>
              <a:rPr dirty="0" sz="1450" spc="-5">
                <a:latin typeface="Times New Roman"/>
                <a:cs typeface="Times New Roman"/>
              </a:rPr>
              <a:t>he </a:t>
            </a:r>
            <a:r>
              <a:rPr dirty="0" sz="1450" spc="-10">
                <a:latin typeface="Times New Roman"/>
                <a:cs typeface="Times New Roman"/>
              </a:rPr>
              <a:t>loved and respected, to </a:t>
            </a:r>
            <a:r>
              <a:rPr dirty="0" sz="1450" spc="-5">
                <a:latin typeface="Times New Roman"/>
                <a:cs typeface="Times New Roman"/>
              </a:rPr>
              <a:t>go </a:t>
            </a:r>
            <a:r>
              <a:rPr dirty="0" sz="1450" spc="-10">
                <a:latin typeface="Times New Roman"/>
                <a:cs typeface="Times New Roman"/>
              </a:rPr>
              <a:t>forth with me; </a:t>
            </a:r>
            <a:r>
              <a:rPr dirty="0" sz="1450" spc="-5">
                <a:latin typeface="Times New Roman"/>
                <a:cs typeface="Times New Roman"/>
              </a:rPr>
              <a:t>I </a:t>
            </a:r>
            <a:r>
              <a:rPr dirty="0" sz="1450" spc="-10">
                <a:latin typeface="Times New Roman"/>
                <a:cs typeface="Times New Roman"/>
              </a:rPr>
              <a:t>went </a:t>
            </a:r>
            <a:r>
              <a:rPr dirty="0" sz="1450" spc="-5">
                <a:latin typeface="Times New Roman"/>
                <a:cs typeface="Times New Roman"/>
              </a:rPr>
              <a:t>on </a:t>
            </a:r>
            <a:r>
              <a:rPr dirty="0" sz="1450" spc="-10">
                <a:latin typeface="Times New Roman"/>
                <a:cs typeface="Times New Roman"/>
              </a:rPr>
              <a:t>my knees before him  in the snow; and </a:t>
            </a:r>
            <a:r>
              <a:rPr dirty="0" sz="1450" spc="-5">
                <a:latin typeface="Times New Roman"/>
                <a:cs typeface="Times New Roman"/>
              </a:rPr>
              <a:t>I </a:t>
            </a:r>
            <a:r>
              <a:rPr dirty="0" sz="1450" spc="-10">
                <a:latin typeface="Times New Roman"/>
                <a:cs typeface="Times New Roman"/>
              </a:rPr>
              <a:t>could see </a:t>
            </a:r>
            <a:r>
              <a:rPr dirty="0" sz="1450" spc="-5">
                <a:latin typeface="Times New Roman"/>
                <a:cs typeface="Times New Roman"/>
              </a:rPr>
              <a:t>he </a:t>
            </a:r>
            <a:r>
              <a:rPr dirty="0" sz="1450" spc="-10">
                <a:latin typeface="Times New Roman"/>
                <a:cs typeface="Times New Roman"/>
              </a:rPr>
              <a:t>was moved </a:t>
            </a:r>
            <a:r>
              <a:rPr dirty="0" sz="1450" spc="-5">
                <a:latin typeface="Times New Roman"/>
                <a:cs typeface="Times New Roman"/>
              </a:rPr>
              <a:t>by </a:t>
            </a:r>
            <a:r>
              <a:rPr dirty="0" sz="1450" spc="-10">
                <a:latin typeface="Times New Roman"/>
                <a:cs typeface="Times New Roman"/>
              </a:rPr>
              <a:t>my </a:t>
            </a:r>
            <a:r>
              <a:rPr dirty="0" sz="1450" spc="-20">
                <a:latin typeface="Times New Roman"/>
                <a:cs typeface="Times New Roman"/>
              </a:rPr>
              <a:t>entreaty.</a:t>
            </a:r>
            <a:r>
              <a:rPr dirty="0" sz="1450" spc="320">
                <a:latin typeface="Times New Roman"/>
                <a:cs typeface="Times New Roman"/>
              </a:rPr>
              <a:t> </a:t>
            </a:r>
            <a:r>
              <a:rPr dirty="0" sz="1450" spc="-10">
                <a:latin typeface="Times New Roman"/>
                <a:cs typeface="Times New Roman"/>
              </a:rPr>
              <a:t>And just then she  came </a:t>
            </a:r>
            <a:r>
              <a:rPr dirty="0" sz="1450" spc="-5">
                <a:latin typeface="Times New Roman"/>
                <a:cs typeface="Times New Roman"/>
              </a:rPr>
              <a:t>out on </a:t>
            </a:r>
            <a:r>
              <a:rPr dirty="0" sz="1450" spc="-10">
                <a:latin typeface="Times New Roman"/>
                <a:cs typeface="Times New Roman"/>
              </a:rPr>
              <a:t>the </a:t>
            </a:r>
            <a:r>
              <a:rPr dirty="0" sz="1450" spc="-20">
                <a:latin typeface="Times New Roman"/>
                <a:cs typeface="Times New Roman"/>
              </a:rPr>
              <a:t>gallery, </a:t>
            </a:r>
            <a:r>
              <a:rPr dirty="0" sz="1450" spc="-10">
                <a:latin typeface="Times New Roman"/>
                <a:cs typeface="Times New Roman"/>
              </a:rPr>
              <a:t>and called him </a:t>
            </a:r>
            <a:r>
              <a:rPr dirty="0" sz="1450" spc="-5">
                <a:latin typeface="Times New Roman"/>
                <a:cs typeface="Times New Roman"/>
              </a:rPr>
              <a:t>by </a:t>
            </a:r>
            <a:r>
              <a:rPr dirty="0" sz="1450" spc="-10">
                <a:latin typeface="Times New Roman"/>
                <a:cs typeface="Times New Roman"/>
              </a:rPr>
              <a:t>his name; and </a:t>
            </a:r>
            <a:r>
              <a:rPr dirty="0" sz="1450" spc="-5">
                <a:latin typeface="Times New Roman"/>
                <a:cs typeface="Times New Roman"/>
              </a:rPr>
              <a:t>he </a:t>
            </a:r>
            <a:r>
              <a:rPr dirty="0" sz="1450" spc="-10">
                <a:latin typeface="Times New Roman"/>
                <a:cs typeface="Times New Roman"/>
              </a:rPr>
              <a:t>turned, and there  was she standing with </a:t>
            </a:r>
            <a:r>
              <a:rPr dirty="0" sz="1450" spc="-5">
                <a:latin typeface="Times New Roman"/>
                <a:cs typeface="Times New Roman"/>
              </a:rPr>
              <a:t>a </a:t>
            </a:r>
            <a:r>
              <a:rPr dirty="0" sz="1450" spc="-10">
                <a:latin typeface="Times New Roman"/>
                <a:cs typeface="Times New Roman"/>
              </a:rPr>
              <a:t>lamp in her hand and smiling </a:t>
            </a:r>
            <a:r>
              <a:rPr dirty="0" sz="1450" spc="-5">
                <a:latin typeface="Times New Roman"/>
                <a:cs typeface="Times New Roman"/>
              </a:rPr>
              <a:t>on </a:t>
            </a:r>
            <a:r>
              <a:rPr dirty="0" sz="1450" spc="-10">
                <a:latin typeface="Times New Roman"/>
                <a:cs typeface="Times New Roman"/>
              </a:rPr>
              <a:t>him to come back. </a:t>
            </a:r>
            <a:r>
              <a:rPr dirty="0" sz="1450" spc="-5">
                <a:latin typeface="Times New Roman"/>
                <a:cs typeface="Times New Roman"/>
              </a:rPr>
              <a:t>I  </a:t>
            </a:r>
            <a:r>
              <a:rPr dirty="0" sz="1450" spc="-10">
                <a:latin typeface="Times New Roman"/>
                <a:cs typeface="Times New Roman"/>
              </a:rPr>
              <a:t>cried </a:t>
            </a:r>
            <a:r>
              <a:rPr dirty="0" sz="1450" spc="-5">
                <a:latin typeface="Times New Roman"/>
                <a:cs typeface="Times New Roman"/>
              </a:rPr>
              <a:t>out </a:t>
            </a:r>
            <a:r>
              <a:rPr dirty="0" sz="1450" spc="-10">
                <a:latin typeface="Times New Roman"/>
                <a:cs typeface="Times New Roman"/>
              </a:rPr>
              <a:t>aloud to God, and threw my arms about him, </a:t>
            </a:r>
            <a:r>
              <a:rPr dirty="0" sz="1450" spc="-5">
                <a:latin typeface="Times New Roman"/>
                <a:cs typeface="Times New Roman"/>
              </a:rPr>
              <a:t>but he put </a:t>
            </a:r>
            <a:r>
              <a:rPr dirty="0" sz="1450" spc="-10">
                <a:latin typeface="Times New Roman"/>
                <a:cs typeface="Times New Roman"/>
              </a:rPr>
              <a:t>me </a:t>
            </a:r>
            <a:r>
              <a:rPr dirty="0" sz="1450" spc="-40">
                <a:latin typeface="Times New Roman"/>
                <a:cs typeface="Times New Roman"/>
              </a:rPr>
              <a:t>by, </a:t>
            </a:r>
            <a:r>
              <a:rPr dirty="0" sz="1450" spc="-10">
                <a:latin typeface="Times New Roman"/>
                <a:cs typeface="Times New Roman"/>
              </a:rPr>
              <a:t>and  left me alone. He had made his choice; God help us. </a:t>
            </a:r>
            <a:r>
              <a:rPr dirty="0" sz="1450" spc="-5">
                <a:latin typeface="Times New Roman"/>
                <a:cs typeface="Times New Roman"/>
              </a:rPr>
              <a:t>I </a:t>
            </a:r>
            <a:r>
              <a:rPr dirty="0" sz="1450" spc="-10">
                <a:latin typeface="Times New Roman"/>
                <a:cs typeface="Times New Roman"/>
              </a:rPr>
              <a:t>would pray for him,  </a:t>
            </a:r>
            <a:r>
              <a:rPr dirty="0" sz="1450" spc="-5">
                <a:latin typeface="Times New Roman"/>
                <a:cs typeface="Times New Roman"/>
              </a:rPr>
              <a:t>but </a:t>
            </a:r>
            <a:r>
              <a:rPr dirty="0" sz="1450" spc="-10">
                <a:latin typeface="Times New Roman"/>
                <a:cs typeface="Times New Roman"/>
              </a:rPr>
              <a:t>to what end? there are sins that </a:t>
            </a:r>
            <a:r>
              <a:rPr dirty="0" sz="1450" spc="-5">
                <a:latin typeface="Times New Roman"/>
                <a:cs typeface="Times New Roman"/>
              </a:rPr>
              <a:t>not </a:t>
            </a:r>
            <a:r>
              <a:rPr dirty="0" sz="1450" spc="-10">
                <a:latin typeface="Times New Roman"/>
                <a:cs typeface="Times New Roman"/>
              </a:rPr>
              <a:t>even the Pope can</a:t>
            </a:r>
            <a:r>
              <a:rPr dirty="0" sz="1450" spc="70">
                <a:latin typeface="Times New Roman"/>
                <a:cs typeface="Times New Roman"/>
              </a:rPr>
              <a:t> </a:t>
            </a:r>
            <a:r>
              <a:rPr dirty="0" sz="1450" spc="-10">
                <a:latin typeface="Times New Roman"/>
                <a:cs typeface="Times New Roman"/>
              </a:rPr>
              <a:t>loose.’</a:t>
            </a:r>
            <a:endParaRPr sz="1450">
              <a:latin typeface="Times New Roman"/>
              <a:cs typeface="Times New Roman"/>
            </a:endParaRPr>
          </a:p>
          <a:p>
            <a:pPr algn="just" marL="12700">
              <a:lnSpc>
                <a:spcPct val="100000"/>
              </a:lnSpc>
              <a:spcBef>
                <a:spcPts val="780"/>
              </a:spcBef>
            </a:pPr>
            <a:r>
              <a:rPr dirty="0" sz="1450" spc="-10">
                <a:latin typeface="Times New Roman"/>
                <a:cs typeface="Times New Roman"/>
              </a:rPr>
              <a:t>‘And </a:t>
            </a:r>
            <a:r>
              <a:rPr dirty="0" sz="1450" spc="-5">
                <a:latin typeface="Times New Roman"/>
                <a:cs typeface="Times New Roman"/>
              </a:rPr>
              <a:t>your </a:t>
            </a:r>
            <a:r>
              <a:rPr dirty="0" sz="1450" spc="-10">
                <a:latin typeface="Times New Roman"/>
                <a:cs typeface="Times New Roman"/>
              </a:rPr>
              <a:t>friend,’ </a:t>
            </a:r>
            <a:r>
              <a:rPr dirty="0" sz="1450" spc="-5">
                <a:latin typeface="Times New Roman"/>
                <a:cs typeface="Times New Roman"/>
              </a:rPr>
              <a:t>I </a:t>
            </a:r>
            <a:r>
              <a:rPr dirty="0" sz="1450" spc="-10">
                <a:latin typeface="Times New Roman"/>
                <a:cs typeface="Times New Roman"/>
              </a:rPr>
              <a:t>asked, ‘what became </a:t>
            </a:r>
            <a:r>
              <a:rPr dirty="0" sz="1450" spc="-5">
                <a:latin typeface="Times New Roman"/>
                <a:cs typeface="Times New Roman"/>
              </a:rPr>
              <a:t>of</a:t>
            </a:r>
            <a:r>
              <a:rPr dirty="0" sz="1450" spc="-8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12700">
              <a:lnSpc>
                <a:spcPts val="1730"/>
              </a:lnSpc>
              <a:spcBef>
                <a:spcPts val="919"/>
              </a:spcBef>
            </a:pPr>
            <a:r>
              <a:rPr dirty="0" sz="1450" spc="-30">
                <a:latin typeface="Times New Roman"/>
                <a:cs typeface="Times New Roman"/>
              </a:rPr>
              <a:t>‘Nay, </a:t>
            </a:r>
            <a:r>
              <a:rPr dirty="0" sz="1450" spc="-10">
                <a:latin typeface="Times New Roman"/>
                <a:cs typeface="Times New Roman"/>
              </a:rPr>
              <a:t>God knows,’ said the </a:t>
            </a:r>
            <a:r>
              <a:rPr dirty="0" sz="1450" spc="-20">
                <a:latin typeface="Times New Roman"/>
                <a:cs typeface="Times New Roman"/>
              </a:rPr>
              <a:t>muleteer.</a:t>
            </a:r>
            <a:r>
              <a:rPr dirty="0" sz="1450" spc="320">
                <a:latin typeface="Times New Roman"/>
                <a:cs typeface="Times New Roman"/>
              </a:rPr>
              <a:t> </a:t>
            </a:r>
            <a:r>
              <a:rPr dirty="0" sz="1450" spc="-10">
                <a:latin typeface="Times New Roman"/>
                <a:cs typeface="Times New Roman"/>
              </a:rPr>
              <a:t>‘If all </a:t>
            </a:r>
            <a:r>
              <a:rPr dirty="0" sz="1450" spc="-5">
                <a:latin typeface="Times New Roman"/>
                <a:cs typeface="Times New Roman"/>
              </a:rPr>
              <a:t>be </a:t>
            </a:r>
            <a:r>
              <a:rPr dirty="0" sz="1450" spc="-10">
                <a:latin typeface="Times New Roman"/>
                <a:cs typeface="Times New Roman"/>
              </a:rPr>
              <a:t>true that we </a:t>
            </a:r>
            <a:r>
              <a:rPr dirty="0" sz="1450" spc="-20">
                <a:latin typeface="Times New Roman"/>
                <a:cs typeface="Times New Roman"/>
              </a:rPr>
              <a:t>hear, </a:t>
            </a:r>
            <a:r>
              <a:rPr dirty="0" sz="1450" spc="-10">
                <a:latin typeface="Times New Roman"/>
                <a:cs typeface="Times New Roman"/>
              </a:rPr>
              <a:t>his end was  like his sin, </a:t>
            </a:r>
            <a:r>
              <a:rPr dirty="0" sz="1450" spc="-5">
                <a:latin typeface="Times New Roman"/>
                <a:cs typeface="Times New Roman"/>
              </a:rPr>
              <a:t>a </a:t>
            </a:r>
            <a:r>
              <a:rPr dirty="0" sz="1450" spc="-10">
                <a:latin typeface="Times New Roman"/>
                <a:cs typeface="Times New Roman"/>
              </a:rPr>
              <a:t>thing to raise the</a:t>
            </a:r>
            <a:r>
              <a:rPr dirty="0" sz="1450" spc="25">
                <a:latin typeface="Times New Roman"/>
                <a:cs typeface="Times New Roman"/>
              </a:rPr>
              <a:t> </a:t>
            </a:r>
            <a:r>
              <a:rPr dirty="0" sz="1450" spc="-20">
                <a:latin typeface="Times New Roman"/>
                <a:cs typeface="Times New Roman"/>
              </a:rPr>
              <a:t>hair.’</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mean that </a:t>
            </a:r>
            <a:r>
              <a:rPr dirty="0" sz="1450" spc="-5">
                <a:latin typeface="Times New Roman"/>
                <a:cs typeface="Times New Roman"/>
              </a:rPr>
              <a:t>he </a:t>
            </a:r>
            <a:r>
              <a:rPr dirty="0" sz="1450" spc="-10">
                <a:latin typeface="Times New Roman"/>
                <a:cs typeface="Times New Roman"/>
              </a:rPr>
              <a:t>was killed?’ </a:t>
            </a:r>
            <a:r>
              <a:rPr dirty="0" sz="1450" spc="-5">
                <a:latin typeface="Times New Roman"/>
                <a:cs typeface="Times New Roman"/>
              </a:rPr>
              <a:t>I</a:t>
            </a:r>
            <a:r>
              <a:rPr dirty="0" sz="1450" spc="-90">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algn="just" marL="12700" marR="7620">
              <a:lnSpc>
                <a:spcPts val="1730"/>
              </a:lnSpc>
              <a:spcBef>
                <a:spcPts val="920"/>
              </a:spcBef>
            </a:pPr>
            <a:r>
              <a:rPr dirty="0" sz="1450" spc="-10">
                <a:latin typeface="Times New Roman"/>
                <a:cs typeface="Times New Roman"/>
              </a:rPr>
              <a:t>‘Sure </a:t>
            </a:r>
            <a:r>
              <a:rPr dirty="0" sz="1450" spc="-5">
                <a:latin typeface="Times New Roman"/>
                <a:cs typeface="Times New Roman"/>
              </a:rPr>
              <a:t>enough, he </a:t>
            </a:r>
            <a:r>
              <a:rPr dirty="0" sz="1450" spc="-10">
                <a:latin typeface="Times New Roman"/>
                <a:cs typeface="Times New Roman"/>
              </a:rPr>
              <a:t>was killed,’ returned the man. ‘But how? </a:t>
            </a:r>
            <a:r>
              <a:rPr dirty="0" sz="1450" spc="-85">
                <a:latin typeface="Times New Roman"/>
                <a:cs typeface="Times New Roman"/>
              </a:rPr>
              <a:t>Ay, </a:t>
            </a:r>
            <a:r>
              <a:rPr dirty="0" sz="1450" spc="-10">
                <a:latin typeface="Times New Roman"/>
                <a:cs typeface="Times New Roman"/>
              </a:rPr>
              <a:t>how? But  these are things that it is sin to speak</a:t>
            </a:r>
            <a:r>
              <a:rPr dirty="0" sz="1450" spc="35">
                <a:latin typeface="Times New Roman"/>
                <a:cs typeface="Times New Roman"/>
              </a:rPr>
              <a:t> </a:t>
            </a:r>
            <a:r>
              <a:rPr dirty="0" sz="1450" spc="-5">
                <a:latin typeface="Times New Roman"/>
                <a:cs typeface="Times New Roman"/>
              </a:rPr>
              <a:t>of.’</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‘The people </a:t>
            </a:r>
            <a:r>
              <a:rPr dirty="0" sz="1450" spc="-5">
                <a:latin typeface="Times New Roman"/>
                <a:cs typeface="Times New Roman"/>
              </a:rPr>
              <a:t>of </a:t>
            </a:r>
            <a:r>
              <a:rPr dirty="0" sz="1450" spc="-10">
                <a:latin typeface="Times New Roman"/>
                <a:cs typeface="Times New Roman"/>
              </a:rPr>
              <a:t>that house </a:t>
            </a:r>
            <a:r>
              <a:rPr dirty="0" sz="1450" spc="-5">
                <a:latin typeface="Times New Roman"/>
                <a:cs typeface="Times New Roman"/>
              </a:rPr>
              <a:t>. . . ’ I</a:t>
            </a:r>
            <a:r>
              <a:rPr dirty="0" sz="1450" spc="-90">
                <a:latin typeface="Times New Roman"/>
                <a:cs typeface="Times New Roman"/>
              </a:rPr>
              <a:t> </a:t>
            </a:r>
            <a:r>
              <a:rPr dirty="0" sz="1450" spc="-10">
                <a:latin typeface="Times New Roman"/>
                <a:cs typeface="Times New Roman"/>
              </a:rPr>
              <a:t>began.</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But </a:t>
            </a:r>
            <a:r>
              <a:rPr dirty="0" sz="1450" spc="-5">
                <a:latin typeface="Times New Roman"/>
                <a:cs typeface="Times New Roman"/>
              </a:rPr>
              <a:t>he </a:t>
            </a:r>
            <a:r>
              <a:rPr dirty="0" sz="1450" spc="-10">
                <a:latin typeface="Times New Roman"/>
                <a:cs typeface="Times New Roman"/>
              </a:rPr>
              <a:t>interrupted me with </a:t>
            </a:r>
            <a:r>
              <a:rPr dirty="0" sz="1450" spc="-5">
                <a:latin typeface="Times New Roman"/>
                <a:cs typeface="Times New Roman"/>
              </a:rPr>
              <a:t>a </a:t>
            </a:r>
            <a:r>
              <a:rPr dirty="0" sz="1450" spc="-10">
                <a:latin typeface="Times New Roman"/>
                <a:cs typeface="Times New Roman"/>
              </a:rPr>
              <a:t>savage outburst. ‘The people?’ </a:t>
            </a:r>
            <a:r>
              <a:rPr dirty="0" sz="1450" spc="-5">
                <a:latin typeface="Times New Roman"/>
                <a:cs typeface="Times New Roman"/>
              </a:rPr>
              <a:t>he </a:t>
            </a:r>
            <a:r>
              <a:rPr dirty="0" sz="1450" spc="-10">
                <a:latin typeface="Times New Roman"/>
                <a:cs typeface="Times New Roman"/>
              </a:rPr>
              <a:t>cried. ‘What  people? There are neither men </a:t>
            </a:r>
            <a:r>
              <a:rPr dirty="0" sz="1450" spc="-5">
                <a:latin typeface="Times New Roman"/>
                <a:cs typeface="Times New Roman"/>
              </a:rPr>
              <a:t>nor </a:t>
            </a:r>
            <a:r>
              <a:rPr dirty="0" sz="1450" spc="-10">
                <a:latin typeface="Times New Roman"/>
                <a:cs typeface="Times New Roman"/>
              </a:rPr>
              <a:t>women in that house </a:t>
            </a:r>
            <a:r>
              <a:rPr dirty="0" sz="1450" spc="-5">
                <a:latin typeface="Times New Roman"/>
                <a:cs typeface="Times New Roman"/>
              </a:rPr>
              <a:t>of </a:t>
            </a:r>
            <a:r>
              <a:rPr dirty="0" sz="1450" spc="-20">
                <a:latin typeface="Times New Roman"/>
                <a:cs typeface="Times New Roman"/>
              </a:rPr>
              <a:t>Satan’s!</a:t>
            </a:r>
            <a:r>
              <a:rPr dirty="0" sz="1450" spc="320">
                <a:latin typeface="Times New Roman"/>
                <a:cs typeface="Times New Roman"/>
              </a:rPr>
              <a:t> </a:t>
            </a:r>
            <a:r>
              <a:rPr dirty="0" sz="1450" spc="-10">
                <a:latin typeface="Times New Roman"/>
                <a:cs typeface="Times New Roman"/>
              </a:rPr>
              <a:t>What?  have </a:t>
            </a:r>
            <a:r>
              <a:rPr dirty="0" sz="1450" spc="-5">
                <a:latin typeface="Times New Roman"/>
                <a:cs typeface="Times New Roman"/>
              </a:rPr>
              <a:t>you </a:t>
            </a:r>
            <a:r>
              <a:rPr dirty="0" sz="1450" spc="-10">
                <a:latin typeface="Times New Roman"/>
                <a:cs typeface="Times New Roman"/>
              </a:rPr>
              <a:t>lived here so </a:t>
            </a:r>
            <a:r>
              <a:rPr dirty="0" sz="1450" spc="-5">
                <a:latin typeface="Times New Roman"/>
                <a:cs typeface="Times New Roman"/>
              </a:rPr>
              <a:t>long, </a:t>
            </a:r>
            <a:r>
              <a:rPr dirty="0" sz="1450" spc="-10">
                <a:latin typeface="Times New Roman"/>
                <a:cs typeface="Times New Roman"/>
              </a:rPr>
              <a:t>and never heard?’ And here </a:t>
            </a:r>
            <a:r>
              <a:rPr dirty="0" sz="1450" spc="-5">
                <a:latin typeface="Times New Roman"/>
                <a:cs typeface="Times New Roman"/>
              </a:rPr>
              <a:t>he put </a:t>
            </a:r>
            <a:r>
              <a:rPr dirty="0" sz="1450" spc="-10">
                <a:latin typeface="Times New Roman"/>
                <a:cs typeface="Times New Roman"/>
              </a:rPr>
              <a:t>his mouth to  my ear and whispered, as if even the fowls </a:t>
            </a:r>
            <a:r>
              <a:rPr dirty="0" sz="1450" spc="-5">
                <a:latin typeface="Times New Roman"/>
                <a:cs typeface="Times New Roman"/>
              </a:rPr>
              <a:t>of </a:t>
            </a:r>
            <a:r>
              <a:rPr dirty="0" sz="1450" spc="-10">
                <a:latin typeface="Times New Roman"/>
                <a:cs typeface="Times New Roman"/>
              </a:rPr>
              <a:t>the mountain might have </a:t>
            </a:r>
            <a:r>
              <a:rPr dirty="0" sz="1450" spc="-15">
                <a:latin typeface="Times New Roman"/>
                <a:cs typeface="Times New Roman"/>
              </a:rPr>
              <a:t>over-  </a:t>
            </a:r>
            <a:r>
              <a:rPr dirty="0" sz="1450" spc="-10">
                <a:latin typeface="Times New Roman"/>
                <a:cs typeface="Times New Roman"/>
              </a:rPr>
              <a:t>heard and been stricken with</a:t>
            </a:r>
            <a:r>
              <a:rPr dirty="0" sz="1450" spc="10">
                <a:latin typeface="Times New Roman"/>
                <a:cs typeface="Times New Roman"/>
              </a:rPr>
              <a:t> </a:t>
            </a:r>
            <a:r>
              <a:rPr dirty="0" sz="1450" spc="-20">
                <a:latin typeface="Times New Roman"/>
                <a:cs typeface="Times New Roman"/>
              </a:rPr>
              <a:t>horror.</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What </a:t>
            </a:r>
            <a:r>
              <a:rPr dirty="0" sz="1450" spc="-5">
                <a:latin typeface="Times New Roman"/>
                <a:cs typeface="Times New Roman"/>
              </a:rPr>
              <a:t>he </a:t>
            </a:r>
            <a:r>
              <a:rPr dirty="0" sz="1450" spc="-10">
                <a:latin typeface="Times New Roman"/>
                <a:cs typeface="Times New Roman"/>
              </a:rPr>
              <a:t>told me was </a:t>
            </a:r>
            <a:r>
              <a:rPr dirty="0" sz="1450" spc="-5">
                <a:latin typeface="Times New Roman"/>
                <a:cs typeface="Times New Roman"/>
              </a:rPr>
              <a:t>not </a:t>
            </a:r>
            <a:r>
              <a:rPr dirty="0" sz="1450" spc="-10">
                <a:latin typeface="Times New Roman"/>
                <a:cs typeface="Times New Roman"/>
              </a:rPr>
              <a:t>true, </a:t>
            </a:r>
            <a:r>
              <a:rPr dirty="0" sz="1450" spc="-5">
                <a:latin typeface="Times New Roman"/>
                <a:cs typeface="Times New Roman"/>
              </a:rPr>
              <a:t>nor </a:t>
            </a:r>
            <a:r>
              <a:rPr dirty="0" sz="1450" spc="-10">
                <a:latin typeface="Times New Roman"/>
                <a:cs typeface="Times New Roman"/>
              </a:rPr>
              <a:t>was it even original; being, indeed, </a:t>
            </a:r>
            <a:r>
              <a:rPr dirty="0" sz="1450" spc="-5">
                <a:latin typeface="Times New Roman"/>
                <a:cs typeface="Times New Roman"/>
              </a:rPr>
              <a:t>but a  </a:t>
            </a:r>
            <a:r>
              <a:rPr dirty="0" sz="1450" spc="-10">
                <a:latin typeface="Times New Roman"/>
                <a:cs typeface="Times New Roman"/>
              </a:rPr>
              <a:t>new edition, vamped </a:t>
            </a:r>
            <a:r>
              <a:rPr dirty="0" sz="1450" spc="-5">
                <a:latin typeface="Times New Roman"/>
                <a:cs typeface="Times New Roman"/>
              </a:rPr>
              <a:t>up </a:t>
            </a:r>
            <a:r>
              <a:rPr dirty="0" sz="1450" spc="-10">
                <a:latin typeface="Times New Roman"/>
                <a:cs typeface="Times New Roman"/>
              </a:rPr>
              <a:t>again </a:t>
            </a:r>
            <a:r>
              <a:rPr dirty="0" sz="1450" spc="-5">
                <a:latin typeface="Times New Roman"/>
                <a:cs typeface="Times New Roman"/>
              </a:rPr>
              <a:t>by </a:t>
            </a:r>
            <a:r>
              <a:rPr dirty="0" sz="1450" spc="-10">
                <a:latin typeface="Times New Roman"/>
                <a:cs typeface="Times New Roman"/>
              </a:rPr>
              <a:t>village ignorance and superstition, </a:t>
            </a:r>
            <a:r>
              <a:rPr dirty="0" sz="1450" spc="-5">
                <a:latin typeface="Times New Roman"/>
                <a:cs typeface="Times New Roman"/>
              </a:rPr>
              <a:t>of </a:t>
            </a:r>
            <a:r>
              <a:rPr dirty="0" sz="1450" spc="-10">
                <a:latin typeface="Times New Roman"/>
                <a:cs typeface="Times New Roman"/>
              </a:rPr>
              <a:t>stories  nearly as ancient as the race </a:t>
            </a:r>
            <a:r>
              <a:rPr dirty="0" sz="1450" spc="-5">
                <a:latin typeface="Times New Roman"/>
                <a:cs typeface="Times New Roman"/>
              </a:rPr>
              <a:t>of </a:t>
            </a:r>
            <a:r>
              <a:rPr dirty="0" sz="1450" spc="-10">
                <a:latin typeface="Times New Roman"/>
                <a:cs typeface="Times New Roman"/>
              </a:rPr>
              <a:t>man. It was rather the application that appalled  me. In the old days, </a:t>
            </a:r>
            <a:r>
              <a:rPr dirty="0" sz="1450" spc="-5">
                <a:latin typeface="Times New Roman"/>
                <a:cs typeface="Times New Roman"/>
              </a:rPr>
              <a:t>he </a:t>
            </a:r>
            <a:r>
              <a:rPr dirty="0" sz="1450" spc="-10">
                <a:latin typeface="Times New Roman"/>
                <a:cs typeface="Times New Roman"/>
              </a:rPr>
              <a:t>said, the church would have burned </a:t>
            </a:r>
            <a:r>
              <a:rPr dirty="0" sz="1450" spc="-5">
                <a:latin typeface="Times New Roman"/>
                <a:cs typeface="Times New Roman"/>
              </a:rPr>
              <a:t>out </a:t>
            </a:r>
            <a:r>
              <a:rPr dirty="0" sz="1450" spc="-10">
                <a:latin typeface="Times New Roman"/>
                <a:cs typeface="Times New Roman"/>
              </a:rPr>
              <a:t>that nest </a:t>
            </a:r>
            <a:r>
              <a:rPr dirty="0" sz="1450" spc="-5">
                <a:latin typeface="Times New Roman"/>
                <a:cs typeface="Times New Roman"/>
              </a:rPr>
              <a:t>of  </a:t>
            </a:r>
            <a:r>
              <a:rPr dirty="0" sz="1450" spc="-10">
                <a:latin typeface="Times New Roman"/>
                <a:cs typeface="Times New Roman"/>
              </a:rPr>
              <a:t>basilisks; </a:t>
            </a:r>
            <a:r>
              <a:rPr dirty="0" sz="1450" spc="-5">
                <a:latin typeface="Times New Roman"/>
                <a:cs typeface="Times New Roman"/>
              </a:rPr>
              <a:t>but </a:t>
            </a:r>
            <a:r>
              <a:rPr dirty="0" sz="1450" spc="-10">
                <a:latin typeface="Times New Roman"/>
                <a:cs typeface="Times New Roman"/>
              </a:rPr>
              <a:t>the arm </a:t>
            </a:r>
            <a:r>
              <a:rPr dirty="0" sz="1450" spc="-5">
                <a:latin typeface="Times New Roman"/>
                <a:cs typeface="Times New Roman"/>
              </a:rPr>
              <a:t>of </a:t>
            </a:r>
            <a:r>
              <a:rPr dirty="0" sz="1450" spc="-10">
                <a:latin typeface="Times New Roman"/>
                <a:cs typeface="Times New Roman"/>
              </a:rPr>
              <a:t>the church was now shortened; his friend Miguel had  been unpunished </a:t>
            </a:r>
            <a:r>
              <a:rPr dirty="0" sz="1450" spc="-5">
                <a:latin typeface="Times New Roman"/>
                <a:cs typeface="Times New Roman"/>
              </a:rPr>
              <a:t>by </a:t>
            </a:r>
            <a:r>
              <a:rPr dirty="0" sz="1450" spc="-10">
                <a:latin typeface="Times New Roman"/>
                <a:cs typeface="Times New Roman"/>
              </a:rPr>
              <a:t>the hands </a:t>
            </a:r>
            <a:r>
              <a:rPr dirty="0" sz="1450" spc="-5">
                <a:latin typeface="Times New Roman"/>
                <a:cs typeface="Times New Roman"/>
              </a:rPr>
              <a:t>of </a:t>
            </a:r>
            <a:r>
              <a:rPr dirty="0" sz="1450" spc="-10">
                <a:latin typeface="Times New Roman"/>
                <a:cs typeface="Times New Roman"/>
              </a:rPr>
              <a:t>men, and left to the more awful judgment </a:t>
            </a:r>
            <a:r>
              <a:rPr dirty="0" sz="1450" spc="-5">
                <a:latin typeface="Times New Roman"/>
                <a:cs typeface="Times New Roman"/>
              </a:rPr>
              <a:t>of  </a:t>
            </a:r>
            <a:r>
              <a:rPr dirty="0" sz="1450" spc="-10">
                <a:latin typeface="Times New Roman"/>
                <a:cs typeface="Times New Roman"/>
              </a:rPr>
              <a:t>an offended God. This was wrong; </a:t>
            </a:r>
            <a:r>
              <a:rPr dirty="0" sz="1450" spc="-5">
                <a:latin typeface="Times New Roman"/>
                <a:cs typeface="Times New Roman"/>
              </a:rPr>
              <a:t>but </a:t>
            </a:r>
            <a:r>
              <a:rPr dirty="0" sz="1450" spc="-10">
                <a:latin typeface="Times New Roman"/>
                <a:cs typeface="Times New Roman"/>
              </a:rPr>
              <a:t>it should </a:t>
            </a:r>
            <a:r>
              <a:rPr dirty="0" sz="1450" spc="-5">
                <a:latin typeface="Times New Roman"/>
                <a:cs typeface="Times New Roman"/>
              </a:rPr>
              <a:t>be </a:t>
            </a:r>
            <a:r>
              <a:rPr dirty="0" sz="1450" spc="-10">
                <a:latin typeface="Times New Roman"/>
                <a:cs typeface="Times New Roman"/>
              </a:rPr>
              <a:t>so </a:t>
            </a:r>
            <a:r>
              <a:rPr dirty="0" sz="1450" spc="-5">
                <a:latin typeface="Times New Roman"/>
                <a:cs typeface="Times New Roman"/>
              </a:rPr>
              <a:t>no </a:t>
            </a:r>
            <a:r>
              <a:rPr dirty="0" sz="1450" spc="-10">
                <a:latin typeface="Times New Roman"/>
                <a:cs typeface="Times New Roman"/>
              </a:rPr>
              <a:t>more. The Padre  was sunk in age; </a:t>
            </a:r>
            <a:r>
              <a:rPr dirty="0" sz="1450" spc="-5">
                <a:latin typeface="Times New Roman"/>
                <a:cs typeface="Times New Roman"/>
              </a:rPr>
              <a:t>he </a:t>
            </a:r>
            <a:r>
              <a:rPr dirty="0" sz="1450" spc="-10">
                <a:latin typeface="Times New Roman"/>
                <a:cs typeface="Times New Roman"/>
              </a:rPr>
              <a:t>was even bewitched himself; </a:t>
            </a:r>
            <a:r>
              <a:rPr dirty="0" sz="1450" spc="-5">
                <a:latin typeface="Times New Roman"/>
                <a:cs typeface="Times New Roman"/>
              </a:rPr>
              <a:t>but </a:t>
            </a:r>
            <a:r>
              <a:rPr dirty="0" sz="1450" spc="-10">
                <a:latin typeface="Times New Roman"/>
                <a:cs typeface="Times New Roman"/>
              </a:rPr>
              <a:t>the eyes </a:t>
            </a:r>
            <a:r>
              <a:rPr dirty="0" sz="1450" spc="-5">
                <a:latin typeface="Times New Roman"/>
                <a:cs typeface="Times New Roman"/>
              </a:rPr>
              <a:t>of </a:t>
            </a:r>
            <a:r>
              <a:rPr dirty="0" sz="1450" spc="-10">
                <a:latin typeface="Times New Roman"/>
                <a:cs typeface="Times New Roman"/>
              </a:rPr>
              <a:t>his flock  were now awake to their own danger; and some </a:t>
            </a:r>
            <a:r>
              <a:rPr dirty="0" sz="1450" spc="-20">
                <a:latin typeface="Times New Roman"/>
                <a:cs typeface="Times New Roman"/>
              </a:rPr>
              <a:t>day—ay, </a:t>
            </a:r>
            <a:r>
              <a:rPr dirty="0" sz="1450" spc="-10">
                <a:latin typeface="Times New Roman"/>
                <a:cs typeface="Times New Roman"/>
              </a:rPr>
              <a:t>and before long—  the smoke </a:t>
            </a:r>
            <a:r>
              <a:rPr dirty="0" sz="1450" spc="-5">
                <a:latin typeface="Times New Roman"/>
                <a:cs typeface="Times New Roman"/>
              </a:rPr>
              <a:t>of </a:t>
            </a:r>
            <a:r>
              <a:rPr dirty="0" sz="1450" spc="-10">
                <a:latin typeface="Times New Roman"/>
                <a:cs typeface="Times New Roman"/>
              </a:rPr>
              <a:t>that house should </a:t>
            </a:r>
            <a:r>
              <a:rPr dirty="0" sz="1450" spc="-5">
                <a:latin typeface="Times New Roman"/>
                <a:cs typeface="Times New Roman"/>
              </a:rPr>
              <a:t>go up </a:t>
            </a:r>
            <a:r>
              <a:rPr dirty="0" sz="1450" spc="-10">
                <a:latin typeface="Times New Roman"/>
                <a:cs typeface="Times New Roman"/>
              </a:rPr>
              <a:t>to</a:t>
            </a:r>
            <a:r>
              <a:rPr dirty="0" sz="1450" spc="25">
                <a:latin typeface="Times New Roman"/>
                <a:cs typeface="Times New Roman"/>
              </a:rPr>
              <a:t> </a:t>
            </a:r>
            <a:r>
              <a:rPr dirty="0" sz="1450" spc="-10">
                <a:latin typeface="Times New Roman"/>
                <a:cs typeface="Times New Roman"/>
              </a:rPr>
              <a:t>heaven.</a:t>
            </a:r>
            <a:endParaRPr sz="1450">
              <a:latin typeface="Times New Roman"/>
              <a:cs typeface="Times New Roman"/>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He left me filled with horror and </a:t>
            </a:r>
            <a:r>
              <a:rPr dirty="0" sz="1450" spc="-25">
                <a:latin typeface="Times New Roman"/>
                <a:cs typeface="Times New Roman"/>
              </a:rPr>
              <a:t>fear. </a:t>
            </a:r>
            <a:r>
              <a:rPr dirty="0" sz="1450" spc="-10">
                <a:latin typeface="Times New Roman"/>
                <a:cs typeface="Times New Roman"/>
              </a:rPr>
              <a:t>Which way to turn </a:t>
            </a:r>
            <a:r>
              <a:rPr dirty="0" sz="1450" spc="-5">
                <a:latin typeface="Times New Roman"/>
                <a:cs typeface="Times New Roman"/>
              </a:rPr>
              <a:t>I </a:t>
            </a:r>
            <a:r>
              <a:rPr dirty="0" sz="1450" spc="-10">
                <a:latin typeface="Times New Roman"/>
                <a:cs typeface="Times New Roman"/>
              </a:rPr>
              <a:t>knew </a:t>
            </a:r>
            <a:r>
              <a:rPr dirty="0" sz="1450" spc="-5">
                <a:latin typeface="Times New Roman"/>
                <a:cs typeface="Times New Roman"/>
              </a:rPr>
              <a:t>not; </a:t>
            </a:r>
            <a:r>
              <a:rPr dirty="0" sz="1450" spc="-10">
                <a:latin typeface="Times New Roman"/>
                <a:cs typeface="Times New Roman"/>
              </a:rPr>
              <a:t>whether  first to warn the Padre, </a:t>
            </a:r>
            <a:r>
              <a:rPr dirty="0" sz="1450" spc="-5">
                <a:latin typeface="Times New Roman"/>
                <a:cs typeface="Times New Roman"/>
              </a:rPr>
              <a:t>or </a:t>
            </a:r>
            <a:r>
              <a:rPr dirty="0" sz="1450" spc="-10">
                <a:latin typeface="Times New Roman"/>
                <a:cs typeface="Times New Roman"/>
              </a:rPr>
              <a:t>to carry my ill-news direct to the threatened  inhabitants </a:t>
            </a:r>
            <a:r>
              <a:rPr dirty="0" sz="1450" spc="-5">
                <a:latin typeface="Times New Roman"/>
                <a:cs typeface="Times New Roman"/>
              </a:rPr>
              <a:t>of </a:t>
            </a:r>
            <a:r>
              <a:rPr dirty="0" sz="1450" spc="-10">
                <a:latin typeface="Times New Roman"/>
                <a:cs typeface="Times New Roman"/>
              </a:rPr>
              <a:t>the residencia. Fate was to decide for me; </a:t>
            </a:r>
            <a:r>
              <a:rPr dirty="0" sz="1450" spc="-20">
                <a:latin typeface="Times New Roman"/>
                <a:cs typeface="Times New Roman"/>
              </a:rPr>
              <a:t>for, </a:t>
            </a:r>
            <a:r>
              <a:rPr dirty="0" sz="1450" spc="-10">
                <a:latin typeface="Times New Roman"/>
                <a:cs typeface="Times New Roman"/>
              </a:rPr>
              <a:t>while </a:t>
            </a:r>
            <a:r>
              <a:rPr dirty="0" sz="1450" spc="-5">
                <a:latin typeface="Times New Roman"/>
                <a:cs typeface="Times New Roman"/>
              </a:rPr>
              <a:t>I </a:t>
            </a:r>
            <a:r>
              <a:rPr dirty="0" sz="1450" spc="-10">
                <a:latin typeface="Times New Roman"/>
                <a:cs typeface="Times New Roman"/>
              </a:rPr>
              <a:t>was still  hesitating, </a:t>
            </a:r>
            <a:r>
              <a:rPr dirty="0" sz="1450" spc="-5">
                <a:latin typeface="Times New Roman"/>
                <a:cs typeface="Times New Roman"/>
              </a:rPr>
              <a:t>I </a:t>
            </a:r>
            <a:r>
              <a:rPr dirty="0" sz="1450" spc="-10">
                <a:latin typeface="Times New Roman"/>
                <a:cs typeface="Times New Roman"/>
              </a:rPr>
              <a:t>beheld the veiled figure </a:t>
            </a:r>
            <a:r>
              <a:rPr dirty="0" sz="1450" spc="-5">
                <a:latin typeface="Times New Roman"/>
                <a:cs typeface="Times New Roman"/>
              </a:rPr>
              <a:t>of a </a:t>
            </a:r>
            <a:r>
              <a:rPr dirty="0" sz="1450" spc="-10">
                <a:latin typeface="Times New Roman"/>
                <a:cs typeface="Times New Roman"/>
              </a:rPr>
              <a:t>woman drawing near to me </a:t>
            </a:r>
            <a:r>
              <a:rPr dirty="0" sz="1450" spc="-5">
                <a:latin typeface="Times New Roman"/>
                <a:cs typeface="Times New Roman"/>
              </a:rPr>
              <a:t>up </a:t>
            </a:r>
            <a:r>
              <a:rPr dirty="0" sz="1450" spc="-10">
                <a:latin typeface="Times New Roman"/>
                <a:cs typeface="Times New Roman"/>
              </a:rPr>
              <a:t>the  </a:t>
            </a:r>
            <a:r>
              <a:rPr dirty="0" sz="1450" spc="-20">
                <a:latin typeface="Times New Roman"/>
                <a:cs typeface="Times New Roman"/>
              </a:rPr>
              <a:t>pathway. </a:t>
            </a:r>
            <a:r>
              <a:rPr dirty="0" sz="1450" spc="-10">
                <a:latin typeface="Times New Roman"/>
                <a:cs typeface="Times New Roman"/>
              </a:rPr>
              <a:t>No veil could deceive my penetration; </a:t>
            </a:r>
            <a:r>
              <a:rPr dirty="0" sz="1450" spc="-5">
                <a:latin typeface="Times New Roman"/>
                <a:cs typeface="Times New Roman"/>
              </a:rPr>
              <a:t>by </a:t>
            </a:r>
            <a:r>
              <a:rPr dirty="0" sz="1450" spc="-10">
                <a:latin typeface="Times New Roman"/>
                <a:cs typeface="Times New Roman"/>
              </a:rPr>
              <a:t>every line and every  movement </a:t>
            </a:r>
            <a:r>
              <a:rPr dirty="0" sz="1450" spc="-5">
                <a:latin typeface="Times New Roman"/>
                <a:cs typeface="Times New Roman"/>
              </a:rPr>
              <a:t>I </a:t>
            </a:r>
            <a:r>
              <a:rPr dirty="0" sz="1450" spc="-10">
                <a:latin typeface="Times New Roman"/>
                <a:cs typeface="Times New Roman"/>
              </a:rPr>
              <a:t>recognised Olalla; and keeping hidden behind </a:t>
            </a:r>
            <a:r>
              <a:rPr dirty="0" sz="1450" spc="-5">
                <a:latin typeface="Times New Roman"/>
                <a:cs typeface="Times New Roman"/>
              </a:rPr>
              <a:t>a </a:t>
            </a:r>
            <a:r>
              <a:rPr dirty="0" sz="1450" spc="-10">
                <a:latin typeface="Times New Roman"/>
                <a:cs typeface="Times New Roman"/>
              </a:rPr>
              <a:t>corner </a:t>
            </a:r>
            <a:r>
              <a:rPr dirty="0" sz="1450" spc="-5">
                <a:latin typeface="Times New Roman"/>
                <a:cs typeface="Times New Roman"/>
              </a:rPr>
              <a:t>of </a:t>
            </a:r>
            <a:r>
              <a:rPr dirty="0" sz="1450" spc="-10">
                <a:latin typeface="Times New Roman"/>
                <a:cs typeface="Times New Roman"/>
              </a:rPr>
              <a:t>the  rock, </a:t>
            </a:r>
            <a:r>
              <a:rPr dirty="0" sz="1450" spc="-5">
                <a:latin typeface="Times New Roman"/>
                <a:cs typeface="Times New Roman"/>
              </a:rPr>
              <a:t>I </a:t>
            </a:r>
            <a:r>
              <a:rPr dirty="0" sz="1450" spc="-15">
                <a:latin typeface="Times New Roman"/>
                <a:cs typeface="Times New Roman"/>
              </a:rPr>
              <a:t>suffered </a:t>
            </a:r>
            <a:r>
              <a:rPr dirty="0" sz="1450" spc="-10">
                <a:latin typeface="Times New Roman"/>
                <a:cs typeface="Times New Roman"/>
              </a:rPr>
              <a:t>her to gain the summit. Then </a:t>
            </a:r>
            <a:r>
              <a:rPr dirty="0" sz="1450" spc="-5">
                <a:latin typeface="Times New Roman"/>
                <a:cs typeface="Times New Roman"/>
              </a:rPr>
              <a:t>I </a:t>
            </a:r>
            <a:r>
              <a:rPr dirty="0" sz="1450" spc="-10">
                <a:latin typeface="Times New Roman"/>
                <a:cs typeface="Times New Roman"/>
              </a:rPr>
              <a:t>came forward. She knew me  and paused, </a:t>
            </a:r>
            <a:r>
              <a:rPr dirty="0" sz="1450" spc="-5">
                <a:latin typeface="Times New Roman"/>
                <a:cs typeface="Times New Roman"/>
              </a:rPr>
              <a:t>but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speak; I, </a:t>
            </a:r>
            <a:r>
              <a:rPr dirty="0" sz="1450" spc="-5">
                <a:latin typeface="Times New Roman"/>
                <a:cs typeface="Times New Roman"/>
              </a:rPr>
              <a:t>too, </a:t>
            </a:r>
            <a:r>
              <a:rPr dirty="0" sz="1450" spc="-10">
                <a:latin typeface="Times New Roman"/>
                <a:cs typeface="Times New Roman"/>
              </a:rPr>
              <a:t>remained silent; and we continued for  some time to gaze </a:t>
            </a:r>
            <a:r>
              <a:rPr dirty="0" sz="1450" spc="-5">
                <a:latin typeface="Times New Roman"/>
                <a:cs typeface="Times New Roman"/>
              </a:rPr>
              <a:t>upon </a:t>
            </a:r>
            <a:r>
              <a:rPr dirty="0" sz="1450" spc="-10">
                <a:latin typeface="Times New Roman"/>
                <a:cs typeface="Times New Roman"/>
              </a:rPr>
              <a:t>each other with </a:t>
            </a:r>
            <a:r>
              <a:rPr dirty="0" sz="1450" spc="-5">
                <a:latin typeface="Times New Roman"/>
                <a:cs typeface="Times New Roman"/>
              </a:rPr>
              <a:t>a </a:t>
            </a:r>
            <a:r>
              <a:rPr dirty="0" sz="1450" spc="-10">
                <a:latin typeface="Times New Roman"/>
                <a:cs typeface="Times New Roman"/>
              </a:rPr>
              <a:t>passionate</a:t>
            </a:r>
            <a:r>
              <a:rPr dirty="0" sz="1450" spc="35">
                <a:latin typeface="Times New Roman"/>
                <a:cs typeface="Times New Roman"/>
              </a:rPr>
              <a:t> </a:t>
            </a:r>
            <a:r>
              <a:rPr dirty="0" sz="1450" spc="-10">
                <a:latin typeface="Times New Roman"/>
                <a:cs typeface="Times New Roman"/>
              </a:rPr>
              <a:t>sadness.</a:t>
            </a:r>
            <a:endParaRPr sz="1450">
              <a:latin typeface="Times New Roman"/>
              <a:cs typeface="Times New Roman"/>
            </a:endParaRPr>
          </a:p>
          <a:p>
            <a:pPr algn="just" marL="12700" marR="8255">
              <a:lnSpc>
                <a:spcPts val="1730"/>
              </a:lnSpc>
              <a:spcBef>
                <a:spcPts val="850"/>
              </a:spcBef>
            </a:pPr>
            <a:r>
              <a:rPr dirty="0" sz="1450" spc="-10">
                <a:latin typeface="Times New Roman"/>
                <a:cs typeface="Times New Roman"/>
              </a:rPr>
              <a:t>‘I </a:t>
            </a:r>
            <a:r>
              <a:rPr dirty="0" sz="1450" spc="-5">
                <a:latin typeface="Times New Roman"/>
                <a:cs typeface="Times New Roman"/>
              </a:rPr>
              <a:t>thought you </a:t>
            </a:r>
            <a:r>
              <a:rPr dirty="0" sz="1450" spc="-10">
                <a:latin typeface="Times New Roman"/>
                <a:cs typeface="Times New Roman"/>
              </a:rPr>
              <a:t>had </a:t>
            </a:r>
            <a:r>
              <a:rPr dirty="0" sz="1450" spc="-5">
                <a:latin typeface="Times New Roman"/>
                <a:cs typeface="Times New Roman"/>
              </a:rPr>
              <a:t>gone,’ </a:t>
            </a:r>
            <a:r>
              <a:rPr dirty="0" sz="1450" spc="-10">
                <a:latin typeface="Times New Roman"/>
                <a:cs typeface="Times New Roman"/>
              </a:rPr>
              <a:t>she said at length. ‘It is all that </a:t>
            </a:r>
            <a:r>
              <a:rPr dirty="0" sz="1450" spc="-5">
                <a:latin typeface="Times New Roman"/>
                <a:cs typeface="Times New Roman"/>
              </a:rPr>
              <a:t>you </a:t>
            </a:r>
            <a:r>
              <a:rPr dirty="0" sz="1450" spc="-10">
                <a:latin typeface="Times New Roman"/>
                <a:cs typeface="Times New Roman"/>
              </a:rPr>
              <a:t>can </a:t>
            </a:r>
            <a:r>
              <a:rPr dirty="0" sz="1450" spc="-5">
                <a:latin typeface="Times New Roman"/>
                <a:cs typeface="Times New Roman"/>
              </a:rPr>
              <a:t>do </a:t>
            </a:r>
            <a:r>
              <a:rPr dirty="0" sz="1450" spc="-10">
                <a:latin typeface="Times New Roman"/>
                <a:cs typeface="Times New Roman"/>
              </a:rPr>
              <a:t>for </a:t>
            </a:r>
            <a:r>
              <a:rPr dirty="0" sz="1450" spc="-15">
                <a:latin typeface="Times New Roman"/>
                <a:cs typeface="Times New Roman"/>
              </a:rPr>
              <a:t>me—  </a:t>
            </a:r>
            <a:r>
              <a:rPr dirty="0" sz="1450" spc="-10">
                <a:latin typeface="Times New Roman"/>
                <a:cs typeface="Times New Roman"/>
              </a:rPr>
              <a:t>to </a:t>
            </a:r>
            <a:r>
              <a:rPr dirty="0" sz="1450" spc="-5">
                <a:latin typeface="Times New Roman"/>
                <a:cs typeface="Times New Roman"/>
              </a:rPr>
              <a:t>go. </a:t>
            </a:r>
            <a:r>
              <a:rPr dirty="0" sz="1450" spc="-10">
                <a:latin typeface="Times New Roman"/>
                <a:cs typeface="Times New Roman"/>
              </a:rPr>
              <a:t>It is all </a:t>
            </a:r>
            <a:r>
              <a:rPr dirty="0" sz="1450" spc="-5">
                <a:latin typeface="Times New Roman"/>
                <a:cs typeface="Times New Roman"/>
              </a:rPr>
              <a:t>I </a:t>
            </a:r>
            <a:r>
              <a:rPr dirty="0" sz="1450" spc="-10">
                <a:latin typeface="Times New Roman"/>
                <a:cs typeface="Times New Roman"/>
              </a:rPr>
              <a:t>ever asked </a:t>
            </a:r>
            <a:r>
              <a:rPr dirty="0" sz="1450" spc="-5">
                <a:latin typeface="Times New Roman"/>
                <a:cs typeface="Times New Roman"/>
              </a:rPr>
              <a:t>of you. </a:t>
            </a:r>
            <a:r>
              <a:rPr dirty="0" sz="1450" spc="-10">
                <a:latin typeface="Times New Roman"/>
                <a:cs typeface="Times New Roman"/>
              </a:rPr>
              <a:t>And </a:t>
            </a:r>
            <a:r>
              <a:rPr dirty="0" sz="1450" spc="-5">
                <a:latin typeface="Times New Roman"/>
                <a:cs typeface="Times New Roman"/>
              </a:rPr>
              <a:t>you </a:t>
            </a:r>
            <a:r>
              <a:rPr dirty="0" sz="1450" spc="-10">
                <a:latin typeface="Times New Roman"/>
                <a:cs typeface="Times New Roman"/>
              </a:rPr>
              <a:t>still </a:t>
            </a:r>
            <a:r>
              <a:rPr dirty="0" sz="1450" spc="-30">
                <a:latin typeface="Times New Roman"/>
                <a:cs typeface="Times New Roman"/>
              </a:rPr>
              <a:t>stay. </a:t>
            </a:r>
            <a:r>
              <a:rPr dirty="0" sz="1450" spc="-10">
                <a:latin typeface="Times New Roman"/>
                <a:cs typeface="Times New Roman"/>
              </a:rPr>
              <a:t>But </a:t>
            </a:r>
            <a:r>
              <a:rPr dirty="0" sz="1450" spc="-5">
                <a:latin typeface="Times New Roman"/>
                <a:cs typeface="Times New Roman"/>
              </a:rPr>
              <a:t>do you </a:t>
            </a:r>
            <a:r>
              <a:rPr dirty="0" sz="1450" spc="-25">
                <a:latin typeface="Times New Roman"/>
                <a:cs typeface="Times New Roman"/>
              </a:rPr>
              <a:t>know, </a:t>
            </a:r>
            <a:r>
              <a:rPr dirty="0" sz="1450" spc="-10">
                <a:latin typeface="Times New Roman"/>
                <a:cs typeface="Times New Roman"/>
              </a:rPr>
              <a:t>that  every day heaps </a:t>
            </a:r>
            <a:r>
              <a:rPr dirty="0" sz="1450" spc="-5">
                <a:latin typeface="Times New Roman"/>
                <a:cs typeface="Times New Roman"/>
              </a:rPr>
              <a:t>up </a:t>
            </a:r>
            <a:r>
              <a:rPr dirty="0" sz="1450" spc="-10">
                <a:latin typeface="Times New Roman"/>
                <a:cs typeface="Times New Roman"/>
              </a:rPr>
              <a:t>the peril </a:t>
            </a:r>
            <a:r>
              <a:rPr dirty="0" sz="1450" spc="-5">
                <a:latin typeface="Times New Roman"/>
                <a:cs typeface="Times New Roman"/>
              </a:rPr>
              <a:t>of </a:t>
            </a:r>
            <a:r>
              <a:rPr dirty="0" sz="1450" spc="-10">
                <a:latin typeface="Times New Roman"/>
                <a:cs typeface="Times New Roman"/>
              </a:rPr>
              <a:t>death, </a:t>
            </a:r>
            <a:r>
              <a:rPr dirty="0" sz="1450" spc="-5">
                <a:latin typeface="Times New Roman"/>
                <a:cs typeface="Times New Roman"/>
              </a:rPr>
              <a:t>not </a:t>
            </a:r>
            <a:r>
              <a:rPr dirty="0" sz="1450" spc="-10">
                <a:latin typeface="Times New Roman"/>
                <a:cs typeface="Times New Roman"/>
              </a:rPr>
              <a:t>only </a:t>
            </a:r>
            <a:r>
              <a:rPr dirty="0" sz="1450" spc="-5">
                <a:latin typeface="Times New Roman"/>
                <a:cs typeface="Times New Roman"/>
              </a:rPr>
              <a:t>on your </a:t>
            </a:r>
            <a:r>
              <a:rPr dirty="0" sz="1450" spc="-10">
                <a:latin typeface="Times New Roman"/>
                <a:cs typeface="Times New Roman"/>
              </a:rPr>
              <a:t>head, </a:t>
            </a:r>
            <a:r>
              <a:rPr dirty="0" sz="1450" spc="-5">
                <a:latin typeface="Times New Roman"/>
                <a:cs typeface="Times New Roman"/>
              </a:rPr>
              <a:t>but on </a:t>
            </a:r>
            <a:r>
              <a:rPr dirty="0" sz="1450" spc="-10">
                <a:latin typeface="Times New Roman"/>
                <a:cs typeface="Times New Roman"/>
              </a:rPr>
              <a:t>ours? A  report has </a:t>
            </a:r>
            <a:r>
              <a:rPr dirty="0" sz="1450" spc="-5">
                <a:latin typeface="Times New Roman"/>
                <a:cs typeface="Times New Roman"/>
              </a:rPr>
              <a:t>gone </a:t>
            </a:r>
            <a:r>
              <a:rPr dirty="0" sz="1450" spc="-10">
                <a:latin typeface="Times New Roman"/>
                <a:cs typeface="Times New Roman"/>
              </a:rPr>
              <a:t>about the mountain; it is </a:t>
            </a:r>
            <a:r>
              <a:rPr dirty="0" sz="1450" spc="-5">
                <a:latin typeface="Times New Roman"/>
                <a:cs typeface="Times New Roman"/>
              </a:rPr>
              <a:t>thought you </a:t>
            </a:r>
            <a:r>
              <a:rPr dirty="0" sz="1450" spc="-10">
                <a:latin typeface="Times New Roman"/>
                <a:cs typeface="Times New Roman"/>
              </a:rPr>
              <a:t>love me, and the people  will </a:t>
            </a:r>
            <a:r>
              <a:rPr dirty="0" sz="1450" spc="-5">
                <a:latin typeface="Times New Roman"/>
                <a:cs typeface="Times New Roman"/>
              </a:rPr>
              <a:t>not </a:t>
            </a:r>
            <a:r>
              <a:rPr dirty="0" sz="1450" spc="-15">
                <a:latin typeface="Times New Roman"/>
                <a:cs typeface="Times New Roman"/>
              </a:rPr>
              <a:t>suffer</a:t>
            </a:r>
            <a:r>
              <a:rPr dirty="0" sz="1450" spc="-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12700">
              <a:lnSpc>
                <a:spcPts val="1730"/>
              </a:lnSpc>
              <a:spcBef>
                <a:spcPts val="855"/>
              </a:spcBef>
            </a:pPr>
            <a:r>
              <a:rPr dirty="0" sz="1450" spc="-5">
                <a:latin typeface="Times New Roman"/>
                <a:cs typeface="Times New Roman"/>
              </a:rPr>
              <a:t>I </a:t>
            </a:r>
            <a:r>
              <a:rPr dirty="0" sz="1450" spc="-10">
                <a:latin typeface="Times New Roman"/>
                <a:cs typeface="Times New Roman"/>
              </a:rPr>
              <a:t>saw she was already informed </a:t>
            </a:r>
            <a:r>
              <a:rPr dirty="0" sz="1450" spc="-5">
                <a:latin typeface="Times New Roman"/>
                <a:cs typeface="Times New Roman"/>
              </a:rPr>
              <a:t>of </a:t>
            </a:r>
            <a:r>
              <a:rPr dirty="0" sz="1450" spc="-10">
                <a:latin typeface="Times New Roman"/>
                <a:cs typeface="Times New Roman"/>
              </a:rPr>
              <a:t>her </a:t>
            </a:r>
            <a:r>
              <a:rPr dirty="0" sz="1450" spc="-15">
                <a:latin typeface="Times New Roman"/>
                <a:cs typeface="Times New Roman"/>
              </a:rPr>
              <a:t>danger,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rejoiced at it. ‘Olalla,’ </a:t>
            </a:r>
            <a:r>
              <a:rPr dirty="0" sz="1450" spc="-5">
                <a:latin typeface="Times New Roman"/>
                <a:cs typeface="Times New Roman"/>
              </a:rPr>
              <a:t>I  </a:t>
            </a:r>
            <a:r>
              <a:rPr dirty="0" sz="1450" spc="-10">
                <a:latin typeface="Times New Roman"/>
                <a:cs typeface="Times New Roman"/>
              </a:rPr>
              <a:t>said, ‘I am ready to </a:t>
            </a:r>
            <a:r>
              <a:rPr dirty="0" sz="1450" spc="-5">
                <a:latin typeface="Times New Roman"/>
                <a:cs typeface="Times New Roman"/>
              </a:rPr>
              <a:t>go </a:t>
            </a:r>
            <a:r>
              <a:rPr dirty="0" sz="1450" spc="-10">
                <a:latin typeface="Times New Roman"/>
                <a:cs typeface="Times New Roman"/>
              </a:rPr>
              <a:t>this </a:t>
            </a:r>
            <a:r>
              <a:rPr dirty="0" sz="1450" spc="-30">
                <a:latin typeface="Times New Roman"/>
                <a:cs typeface="Times New Roman"/>
              </a:rPr>
              <a:t>day, </a:t>
            </a:r>
            <a:r>
              <a:rPr dirty="0" sz="1450" spc="-10">
                <a:latin typeface="Times New Roman"/>
                <a:cs typeface="Times New Roman"/>
              </a:rPr>
              <a:t>this very </a:t>
            </a:r>
            <a:r>
              <a:rPr dirty="0" sz="1450" spc="-20">
                <a:latin typeface="Times New Roman"/>
                <a:cs typeface="Times New Roman"/>
              </a:rPr>
              <a:t>hour, </a:t>
            </a:r>
            <a:r>
              <a:rPr dirty="0" sz="1450" spc="-5">
                <a:latin typeface="Times New Roman"/>
                <a:cs typeface="Times New Roman"/>
              </a:rPr>
              <a:t>but not</a:t>
            </a:r>
            <a:r>
              <a:rPr dirty="0" sz="1450" spc="90">
                <a:latin typeface="Times New Roman"/>
                <a:cs typeface="Times New Roman"/>
              </a:rPr>
              <a:t> </a:t>
            </a:r>
            <a:r>
              <a:rPr dirty="0" sz="1450" spc="-10">
                <a:latin typeface="Times New Roman"/>
                <a:cs typeface="Times New Roman"/>
              </a:rPr>
              <a:t>alone.’</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She stepped aside and knelt down before the crucifix to </a:t>
            </a:r>
            <a:r>
              <a:rPr dirty="0" sz="1450" spc="-25">
                <a:latin typeface="Times New Roman"/>
                <a:cs typeface="Times New Roman"/>
              </a:rPr>
              <a:t>pray,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stood </a:t>
            </a:r>
            <a:r>
              <a:rPr dirty="0" sz="1450" spc="-5">
                <a:latin typeface="Times New Roman"/>
                <a:cs typeface="Times New Roman"/>
              </a:rPr>
              <a:t>by  </a:t>
            </a:r>
            <a:r>
              <a:rPr dirty="0" sz="1450" spc="-10">
                <a:latin typeface="Times New Roman"/>
                <a:cs typeface="Times New Roman"/>
              </a:rPr>
              <a:t>and looked now at her and now at the object </a:t>
            </a:r>
            <a:r>
              <a:rPr dirty="0" sz="1450" spc="-5">
                <a:latin typeface="Times New Roman"/>
                <a:cs typeface="Times New Roman"/>
              </a:rPr>
              <a:t>of </a:t>
            </a:r>
            <a:r>
              <a:rPr dirty="0" sz="1450" spc="-10">
                <a:latin typeface="Times New Roman"/>
                <a:cs typeface="Times New Roman"/>
              </a:rPr>
              <a:t>her adoration, now at the living  figure </a:t>
            </a:r>
            <a:r>
              <a:rPr dirty="0" sz="1450" spc="-5">
                <a:latin typeface="Times New Roman"/>
                <a:cs typeface="Times New Roman"/>
              </a:rPr>
              <a:t>of </a:t>
            </a:r>
            <a:r>
              <a:rPr dirty="0" sz="1450" spc="-10">
                <a:latin typeface="Times New Roman"/>
                <a:cs typeface="Times New Roman"/>
              </a:rPr>
              <a:t>the penitent, and now at the </a:t>
            </a:r>
            <a:r>
              <a:rPr dirty="0" sz="1450" spc="-20">
                <a:latin typeface="Times New Roman"/>
                <a:cs typeface="Times New Roman"/>
              </a:rPr>
              <a:t>ghastly, </a:t>
            </a:r>
            <a:r>
              <a:rPr dirty="0" sz="1450" spc="-10">
                <a:latin typeface="Times New Roman"/>
                <a:cs typeface="Times New Roman"/>
              </a:rPr>
              <a:t>daubed countenance, the painted  wounds, and the projected ribs </a:t>
            </a:r>
            <a:r>
              <a:rPr dirty="0" sz="1450" spc="-5">
                <a:latin typeface="Times New Roman"/>
                <a:cs typeface="Times New Roman"/>
              </a:rPr>
              <a:t>of </a:t>
            </a:r>
            <a:r>
              <a:rPr dirty="0" sz="1450" spc="-10">
                <a:latin typeface="Times New Roman"/>
                <a:cs typeface="Times New Roman"/>
              </a:rPr>
              <a:t>the image. The silence was only broken </a:t>
            </a:r>
            <a:r>
              <a:rPr dirty="0" sz="1450" spc="-5">
                <a:latin typeface="Times New Roman"/>
                <a:cs typeface="Times New Roman"/>
              </a:rPr>
              <a:t>by  </a:t>
            </a:r>
            <a:r>
              <a:rPr dirty="0" sz="1450" spc="-10">
                <a:latin typeface="Times New Roman"/>
                <a:cs typeface="Times New Roman"/>
              </a:rPr>
              <a:t>the wailing </a:t>
            </a:r>
            <a:r>
              <a:rPr dirty="0" sz="1450" spc="-5">
                <a:latin typeface="Times New Roman"/>
                <a:cs typeface="Times New Roman"/>
              </a:rPr>
              <a:t>of </a:t>
            </a:r>
            <a:r>
              <a:rPr dirty="0" sz="1450" spc="-10">
                <a:latin typeface="Times New Roman"/>
                <a:cs typeface="Times New Roman"/>
              </a:rPr>
              <a:t>some </a:t>
            </a:r>
            <a:r>
              <a:rPr dirty="0" sz="1450" spc="-15">
                <a:latin typeface="Times New Roman"/>
                <a:cs typeface="Times New Roman"/>
              </a:rPr>
              <a:t>large </a:t>
            </a:r>
            <a:r>
              <a:rPr dirty="0" sz="1450" spc="-10">
                <a:latin typeface="Times New Roman"/>
                <a:cs typeface="Times New Roman"/>
              </a:rPr>
              <a:t>birds that circled sidelong, as if in surprise </a:t>
            </a:r>
            <a:r>
              <a:rPr dirty="0" sz="1450" spc="-5">
                <a:latin typeface="Times New Roman"/>
                <a:cs typeface="Times New Roman"/>
              </a:rPr>
              <a:t>or </a:t>
            </a:r>
            <a:r>
              <a:rPr dirty="0" sz="1450" spc="-10">
                <a:latin typeface="Times New Roman"/>
                <a:cs typeface="Times New Roman"/>
              </a:rPr>
              <a:t>alarm,  about the summit </a:t>
            </a:r>
            <a:r>
              <a:rPr dirty="0" sz="1450" spc="-5">
                <a:latin typeface="Times New Roman"/>
                <a:cs typeface="Times New Roman"/>
              </a:rPr>
              <a:t>of </a:t>
            </a:r>
            <a:r>
              <a:rPr dirty="0" sz="1450" spc="-10">
                <a:latin typeface="Times New Roman"/>
                <a:cs typeface="Times New Roman"/>
              </a:rPr>
              <a:t>the hills. Presently Olalla rose again, turned towards me,  raised her veil, and, still leaning with </a:t>
            </a:r>
            <a:r>
              <a:rPr dirty="0" sz="1450" spc="-5">
                <a:latin typeface="Times New Roman"/>
                <a:cs typeface="Times New Roman"/>
              </a:rPr>
              <a:t>one </a:t>
            </a:r>
            <a:r>
              <a:rPr dirty="0" sz="1450" spc="-10">
                <a:latin typeface="Times New Roman"/>
                <a:cs typeface="Times New Roman"/>
              </a:rPr>
              <a:t>hand </a:t>
            </a:r>
            <a:r>
              <a:rPr dirty="0" sz="1450" spc="-5">
                <a:latin typeface="Times New Roman"/>
                <a:cs typeface="Times New Roman"/>
              </a:rPr>
              <a:t>on </a:t>
            </a:r>
            <a:r>
              <a:rPr dirty="0" sz="1450" spc="-10">
                <a:latin typeface="Times New Roman"/>
                <a:cs typeface="Times New Roman"/>
              </a:rPr>
              <a:t>the shaft </a:t>
            </a:r>
            <a:r>
              <a:rPr dirty="0" sz="1450" spc="-5">
                <a:latin typeface="Times New Roman"/>
                <a:cs typeface="Times New Roman"/>
              </a:rPr>
              <a:t>of </a:t>
            </a:r>
            <a:r>
              <a:rPr dirty="0" sz="1450" spc="-10">
                <a:latin typeface="Times New Roman"/>
                <a:cs typeface="Times New Roman"/>
              </a:rPr>
              <a:t>the crucifix,  looked </a:t>
            </a:r>
            <a:r>
              <a:rPr dirty="0" sz="1450" spc="-5">
                <a:latin typeface="Times New Roman"/>
                <a:cs typeface="Times New Roman"/>
              </a:rPr>
              <a:t>upon </a:t>
            </a:r>
            <a:r>
              <a:rPr dirty="0" sz="1450" spc="-10">
                <a:latin typeface="Times New Roman"/>
                <a:cs typeface="Times New Roman"/>
              </a:rPr>
              <a:t>me with </a:t>
            </a:r>
            <a:r>
              <a:rPr dirty="0" sz="1450" spc="-5">
                <a:latin typeface="Times New Roman"/>
                <a:cs typeface="Times New Roman"/>
              </a:rPr>
              <a:t>a </a:t>
            </a:r>
            <a:r>
              <a:rPr dirty="0" sz="1450" spc="-10">
                <a:latin typeface="Times New Roman"/>
                <a:cs typeface="Times New Roman"/>
              </a:rPr>
              <a:t>pale and sorrowful</a:t>
            </a:r>
            <a:r>
              <a:rPr dirty="0" sz="1450" spc="25">
                <a:latin typeface="Times New Roman"/>
                <a:cs typeface="Times New Roman"/>
              </a:rPr>
              <a:t> </a:t>
            </a:r>
            <a:r>
              <a:rPr dirty="0" sz="1450" spc="-10">
                <a:latin typeface="Times New Roman"/>
                <a:cs typeface="Times New Roman"/>
              </a:rPr>
              <a:t>countenance.</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‘I have laid my hand </a:t>
            </a:r>
            <a:r>
              <a:rPr dirty="0" sz="1450" spc="-5">
                <a:latin typeface="Times New Roman"/>
                <a:cs typeface="Times New Roman"/>
              </a:rPr>
              <a:t>upon </a:t>
            </a:r>
            <a:r>
              <a:rPr dirty="0" sz="1450" spc="-10">
                <a:latin typeface="Times New Roman"/>
                <a:cs typeface="Times New Roman"/>
              </a:rPr>
              <a:t>the cross,’ she said. ‘The Padre says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no  </a:t>
            </a:r>
            <a:r>
              <a:rPr dirty="0" sz="1450" spc="-10">
                <a:latin typeface="Times New Roman"/>
                <a:cs typeface="Times New Roman"/>
              </a:rPr>
              <a:t>Christian; </a:t>
            </a:r>
            <a:r>
              <a:rPr dirty="0" sz="1450" spc="-5">
                <a:latin typeface="Times New Roman"/>
                <a:cs typeface="Times New Roman"/>
              </a:rPr>
              <a:t>but </a:t>
            </a:r>
            <a:r>
              <a:rPr dirty="0" sz="1450" spc="-10">
                <a:latin typeface="Times New Roman"/>
                <a:cs typeface="Times New Roman"/>
              </a:rPr>
              <a:t>look </a:t>
            </a:r>
            <a:r>
              <a:rPr dirty="0" sz="1450" spc="-5">
                <a:latin typeface="Times New Roman"/>
                <a:cs typeface="Times New Roman"/>
              </a:rPr>
              <a:t>up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moment with my eyes, and behold the face </a:t>
            </a:r>
            <a:r>
              <a:rPr dirty="0" sz="1450" spc="-5">
                <a:latin typeface="Times New Roman"/>
                <a:cs typeface="Times New Roman"/>
              </a:rPr>
              <a:t>of </a:t>
            </a:r>
            <a:r>
              <a:rPr dirty="0" sz="1450" spc="-10">
                <a:latin typeface="Times New Roman"/>
                <a:cs typeface="Times New Roman"/>
              </a:rPr>
              <a:t>the  Man </a:t>
            </a:r>
            <a:r>
              <a:rPr dirty="0" sz="1450" spc="-5">
                <a:latin typeface="Times New Roman"/>
                <a:cs typeface="Times New Roman"/>
              </a:rPr>
              <a:t>of </a:t>
            </a:r>
            <a:r>
              <a:rPr dirty="0" sz="1450" spc="-10">
                <a:latin typeface="Times New Roman"/>
                <a:cs typeface="Times New Roman"/>
              </a:rPr>
              <a:t>Sorrows. </a:t>
            </a:r>
            <a:r>
              <a:rPr dirty="0" sz="1450" spc="-70">
                <a:latin typeface="Times New Roman"/>
                <a:cs typeface="Times New Roman"/>
              </a:rPr>
              <a:t>We </a:t>
            </a:r>
            <a:r>
              <a:rPr dirty="0" sz="1450" spc="-10">
                <a:latin typeface="Times New Roman"/>
                <a:cs typeface="Times New Roman"/>
              </a:rPr>
              <a:t>are all such as He was—the inheritors </a:t>
            </a:r>
            <a:r>
              <a:rPr dirty="0" sz="1450" spc="-5">
                <a:latin typeface="Times New Roman"/>
                <a:cs typeface="Times New Roman"/>
              </a:rPr>
              <a:t>of </a:t>
            </a:r>
            <a:r>
              <a:rPr dirty="0" sz="1450" spc="-10">
                <a:latin typeface="Times New Roman"/>
                <a:cs typeface="Times New Roman"/>
              </a:rPr>
              <a:t>sin; we must all  bear and expiate </a:t>
            </a:r>
            <a:r>
              <a:rPr dirty="0" sz="1450" spc="-5">
                <a:latin typeface="Times New Roman"/>
                <a:cs typeface="Times New Roman"/>
              </a:rPr>
              <a:t>a </a:t>
            </a:r>
            <a:r>
              <a:rPr dirty="0" sz="1450" spc="-10">
                <a:latin typeface="Times New Roman"/>
                <a:cs typeface="Times New Roman"/>
              </a:rPr>
              <a:t>past which was </a:t>
            </a:r>
            <a:r>
              <a:rPr dirty="0" sz="1450" spc="-5">
                <a:latin typeface="Times New Roman"/>
                <a:cs typeface="Times New Roman"/>
              </a:rPr>
              <a:t>not </a:t>
            </a:r>
            <a:r>
              <a:rPr dirty="0" sz="1450" spc="-10">
                <a:latin typeface="Times New Roman"/>
                <a:cs typeface="Times New Roman"/>
              </a:rPr>
              <a:t>ours; there is in all </a:t>
            </a:r>
            <a:r>
              <a:rPr dirty="0" sz="1450" spc="-5">
                <a:latin typeface="Times New Roman"/>
                <a:cs typeface="Times New Roman"/>
              </a:rPr>
              <a:t>of </a:t>
            </a:r>
            <a:r>
              <a:rPr dirty="0" sz="1450" spc="-25">
                <a:latin typeface="Times New Roman"/>
                <a:cs typeface="Times New Roman"/>
              </a:rPr>
              <a:t>us—ay, </a:t>
            </a:r>
            <a:r>
              <a:rPr dirty="0" sz="1450" spc="-10">
                <a:latin typeface="Times New Roman"/>
                <a:cs typeface="Times New Roman"/>
              </a:rPr>
              <a:t>even in  me—a sparkle </a:t>
            </a:r>
            <a:r>
              <a:rPr dirty="0" sz="1450" spc="-5">
                <a:latin typeface="Times New Roman"/>
                <a:cs typeface="Times New Roman"/>
              </a:rPr>
              <a:t>of </a:t>
            </a:r>
            <a:r>
              <a:rPr dirty="0" sz="1450" spc="-10">
                <a:latin typeface="Times New Roman"/>
                <a:cs typeface="Times New Roman"/>
              </a:rPr>
              <a:t>the divine. Like Him, we must endure for </a:t>
            </a:r>
            <a:r>
              <a:rPr dirty="0" sz="1450" spc="-5">
                <a:latin typeface="Times New Roman"/>
                <a:cs typeface="Times New Roman"/>
              </a:rPr>
              <a:t>a </a:t>
            </a:r>
            <a:r>
              <a:rPr dirty="0" sz="1450" spc="-10">
                <a:latin typeface="Times New Roman"/>
                <a:cs typeface="Times New Roman"/>
              </a:rPr>
              <a:t>little while, until  morning returns bringing peace. </a:t>
            </a:r>
            <a:r>
              <a:rPr dirty="0" sz="1450" spc="-15">
                <a:latin typeface="Times New Roman"/>
                <a:cs typeface="Times New Roman"/>
              </a:rPr>
              <a:t>Suffer </a:t>
            </a:r>
            <a:r>
              <a:rPr dirty="0" sz="1450" spc="-10">
                <a:latin typeface="Times New Roman"/>
                <a:cs typeface="Times New Roman"/>
              </a:rPr>
              <a:t>me to pass </a:t>
            </a:r>
            <a:r>
              <a:rPr dirty="0" sz="1450" spc="-5">
                <a:latin typeface="Times New Roman"/>
                <a:cs typeface="Times New Roman"/>
              </a:rPr>
              <a:t>on upon </a:t>
            </a:r>
            <a:r>
              <a:rPr dirty="0" sz="1450" spc="-10">
                <a:latin typeface="Times New Roman"/>
                <a:cs typeface="Times New Roman"/>
              </a:rPr>
              <a:t>my way alone; it  is thus that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be </a:t>
            </a:r>
            <a:r>
              <a:rPr dirty="0" sz="1450" spc="-10">
                <a:latin typeface="Times New Roman"/>
                <a:cs typeface="Times New Roman"/>
              </a:rPr>
              <a:t>least </a:t>
            </a:r>
            <a:r>
              <a:rPr dirty="0" sz="1450" spc="-20">
                <a:latin typeface="Times New Roman"/>
                <a:cs typeface="Times New Roman"/>
              </a:rPr>
              <a:t>lonely, </a:t>
            </a:r>
            <a:r>
              <a:rPr dirty="0" sz="1450" spc="-10">
                <a:latin typeface="Times New Roman"/>
                <a:cs typeface="Times New Roman"/>
              </a:rPr>
              <a:t>counting for my friend Him who is the  friend </a:t>
            </a:r>
            <a:r>
              <a:rPr dirty="0" sz="1450" spc="-5">
                <a:latin typeface="Times New Roman"/>
                <a:cs typeface="Times New Roman"/>
              </a:rPr>
              <a:t>of </a:t>
            </a:r>
            <a:r>
              <a:rPr dirty="0" sz="1450" spc="-10">
                <a:latin typeface="Times New Roman"/>
                <a:cs typeface="Times New Roman"/>
              </a:rPr>
              <a:t>all the distressed; it is thus that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be </a:t>
            </a:r>
            <a:r>
              <a:rPr dirty="0" sz="1450" spc="-10">
                <a:latin typeface="Times New Roman"/>
                <a:cs typeface="Times New Roman"/>
              </a:rPr>
              <a:t>the most </a:t>
            </a:r>
            <a:r>
              <a:rPr dirty="0" sz="1450" spc="-25">
                <a:latin typeface="Times New Roman"/>
                <a:cs typeface="Times New Roman"/>
              </a:rPr>
              <a:t>happy, </a:t>
            </a:r>
            <a:r>
              <a:rPr dirty="0" sz="1450" spc="-10">
                <a:latin typeface="Times New Roman"/>
                <a:cs typeface="Times New Roman"/>
              </a:rPr>
              <a:t>having  taken my farewell </a:t>
            </a:r>
            <a:r>
              <a:rPr dirty="0" sz="1450" spc="-5">
                <a:latin typeface="Times New Roman"/>
                <a:cs typeface="Times New Roman"/>
              </a:rPr>
              <a:t>of </a:t>
            </a:r>
            <a:r>
              <a:rPr dirty="0" sz="1450" spc="-10">
                <a:latin typeface="Times New Roman"/>
                <a:cs typeface="Times New Roman"/>
              </a:rPr>
              <a:t>earthly happiness, and willingly accepted sorrow for my  portion.’</a:t>
            </a:r>
            <a:endParaRPr sz="1450">
              <a:latin typeface="Times New Roman"/>
              <a:cs typeface="Times New Roman"/>
            </a:endParaRPr>
          </a:p>
          <a:p>
            <a:pPr algn="just" marL="12700" marR="7620">
              <a:lnSpc>
                <a:spcPts val="1730"/>
              </a:lnSpc>
              <a:spcBef>
                <a:spcPts val="850"/>
              </a:spcBef>
            </a:pPr>
            <a:r>
              <a:rPr dirty="0" sz="1450" spc="-5">
                <a:latin typeface="Times New Roman"/>
                <a:cs typeface="Times New Roman"/>
              </a:rPr>
              <a:t>I </a:t>
            </a:r>
            <a:r>
              <a:rPr dirty="0" sz="1450" spc="-10">
                <a:latin typeface="Times New Roman"/>
                <a:cs typeface="Times New Roman"/>
              </a:rPr>
              <a:t>looked at the face </a:t>
            </a:r>
            <a:r>
              <a:rPr dirty="0" sz="1450" spc="-5">
                <a:latin typeface="Times New Roman"/>
                <a:cs typeface="Times New Roman"/>
              </a:rPr>
              <a:t>of </a:t>
            </a:r>
            <a:r>
              <a:rPr dirty="0" sz="1450" spc="-10">
                <a:latin typeface="Times New Roman"/>
                <a:cs typeface="Times New Roman"/>
              </a:rPr>
              <a:t>the crucifix, and, though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no </a:t>
            </a:r>
            <a:r>
              <a:rPr dirty="0" sz="1450" spc="-10">
                <a:latin typeface="Times New Roman"/>
                <a:cs typeface="Times New Roman"/>
              </a:rPr>
              <a:t>friend to images, and  despised that imitative and grimacing art </a:t>
            </a:r>
            <a:r>
              <a:rPr dirty="0" sz="1450" spc="-5">
                <a:latin typeface="Times New Roman"/>
                <a:cs typeface="Times New Roman"/>
              </a:rPr>
              <a:t>of </a:t>
            </a:r>
            <a:r>
              <a:rPr dirty="0" sz="1450" spc="-10">
                <a:latin typeface="Times New Roman"/>
                <a:cs typeface="Times New Roman"/>
              </a:rPr>
              <a:t>which it was </a:t>
            </a:r>
            <a:r>
              <a:rPr dirty="0" sz="1450" spc="-5">
                <a:latin typeface="Times New Roman"/>
                <a:cs typeface="Times New Roman"/>
              </a:rPr>
              <a:t>a </a:t>
            </a:r>
            <a:r>
              <a:rPr dirty="0" sz="1450" spc="-10">
                <a:latin typeface="Times New Roman"/>
                <a:cs typeface="Times New Roman"/>
              </a:rPr>
              <a:t>rude example,  some sense </a:t>
            </a:r>
            <a:r>
              <a:rPr dirty="0" sz="1450" spc="-5">
                <a:latin typeface="Times New Roman"/>
                <a:cs typeface="Times New Roman"/>
              </a:rPr>
              <a:t>of </a:t>
            </a:r>
            <a:r>
              <a:rPr dirty="0" sz="1450" spc="-10">
                <a:latin typeface="Times New Roman"/>
                <a:cs typeface="Times New Roman"/>
              </a:rPr>
              <a:t>what the thing implied was carried home to my intelligence.  The face looked down </a:t>
            </a:r>
            <a:r>
              <a:rPr dirty="0" sz="1450" spc="-5">
                <a:latin typeface="Times New Roman"/>
                <a:cs typeface="Times New Roman"/>
              </a:rPr>
              <a:t>upon </a:t>
            </a:r>
            <a:r>
              <a:rPr dirty="0" sz="1450" spc="-10">
                <a:latin typeface="Times New Roman"/>
                <a:cs typeface="Times New Roman"/>
              </a:rPr>
              <a:t>me with </a:t>
            </a:r>
            <a:r>
              <a:rPr dirty="0" sz="1450" spc="-5">
                <a:latin typeface="Times New Roman"/>
                <a:cs typeface="Times New Roman"/>
              </a:rPr>
              <a:t>a </a:t>
            </a:r>
            <a:r>
              <a:rPr dirty="0" sz="1450" spc="-10">
                <a:latin typeface="Times New Roman"/>
                <a:cs typeface="Times New Roman"/>
              </a:rPr>
              <a:t>painful and deadly contraction; </a:t>
            </a:r>
            <a:r>
              <a:rPr dirty="0" sz="1450" spc="-5">
                <a:latin typeface="Times New Roman"/>
                <a:cs typeface="Times New Roman"/>
              </a:rPr>
              <a:t>but </a:t>
            </a:r>
            <a:r>
              <a:rPr dirty="0" sz="1450" spc="-10">
                <a:latin typeface="Times New Roman"/>
                <a:cs typeface="Times New Roman"/>
              </a:rPr>
              <a:t>the  rays </a:t>
            </a:r>
            <a:r>
              <a:rPr dirty="0" sz="1450" spc="-5">
                <a:latin typeface="Times New Roman"/>
                <a:cs typeface="Times New Roman"/>
              </a:rPr>
              <a:t>of a </a:t>
            </a:r>
            <a:r>
              <a:rPr dirty="0" sz="1450" spc="-10">
                <a:latin typeface="Times New Roman"/>
                <a:cs typeface="Times New Roman"/>
              </a:rPr>
              <a:t>glory encircled it, and reminded me that the sacrifice was </a:t>
            </a:r>
            <a:r>
              <a:rPr dirty="0" sz="1450" spc="-20">
                <a:latin typeface="Times New Roman"/>
                <a:cs typeface="Times New Roman"/>
              </a:rPr>
              <a:t>voluntary. </a:t>
            </a:r>
            <a:r>
              <a:rPr dirty="0" sz="1450" spc="320">
                <a:latin typeface="Times New Roman"/>
                <a:cs typeface="Times New Roman"/>
              </a:rPr>
              <a:t> </a:t>
            </a:r>
            <a:r>
              <a:rPr dirty="0" sz="1450" spc="-10">
                <a:latin typeface="Times New Roman"/>
                <a:cs typeface="Times New Roman"/>
              </a:rPr>
              <a:t>It</a:t>
            </a:r>
            <a:r>
              <a:rPr dirty="0" sz="1450" spc="85">
                <a:latin typeface="Times New Roman"/>
                <a:cs typeface="Times New Roman"/>
              </a:rPr>
              <a:t> </a:t>
            </a:r>
            <a:r>
              <a:rPr dirty="0" sz="1450" spc="-10">
                <a:latin typeface="Times New Roman"/>
                <a:cs typeface="Times New Roman"/>
              </a:rPr>
              <a:t>stood</a:t>
            </a:r>
            <a:r>
              <a:rPr dirty="0" sz="1450" spc="95">
                <a:latin typeface="Times New Roman"/>
                <a:cs typeface="Times New Roman"/>
              </a:rPr>
              <a:t> </a:t>
            </a:r>
            <a:r>
              <a:rPr dirty="0" sz="1450" spc="-10">
                <a:latin typeface="Times New Roman"/>
                <a:cs typeface="Times New Roman"/>
              </a:rPr>
              <a:t>there,</a:t>
            </a:r>
            <a:r>
              <a:rPr dirty="0" sz="1450" spc="95">
                <a:latin typeface="Times New Roman"/>
                <a:cs typeface="Times New Roman"/>
              </a:rPr>
              <a:t> </a:t>
            </a:r>
            <a:r>
              <a:rPr dirty="0" sz="1450" spc="-10">
                <a:latin typeface="Times New Roman"/>
                <a:cs typeface="Times New Roman"/>
              </a:rPr>
              <a:t>crowning</a:t>
            </a:r>
            <a:r>
              <a:rPr dirty="0" sz="1450" spc="85">
                <a:latin typeface="Times New Roman"/>
                <a:cs typeface="Times New Roman"/>
              </a:rPr>
              <a:t> </a:t>
            </a:r>
            <a:r>
              <a:rPr dirty="0" sz="1450" spc="-10">
                <a:latin typeface="Times New Roman"/>
                <a:cs typeface="Times New Roman"/>
              </a:rPr>
              <a:t>the</a:t>
            </a:r>
            <a:r>
              <a:rPr dirty="0" sz="1450" spc="95">
                <a:latin typeface="Times New Roman"/>
                <a:cs typeface="Times New Roman"/>
              </a:rPr>
              <a:t> </a:t>
            </a:r>
            <a:r>
              <a:rPr dirty="0" sz="1450" spc="-10">
                <a:latin typeface="Times New Roman"/>
                <a:cs typeface="Times New Roman"/>
              </a:rPr>
              <a:t>rock,</a:t>
            </a:r>
            <a:r>
              <a:rPr dirty="0" sz="1450" spc="95">
                <a:latin typeface="Times New Roman"/>
                <a:cs typeface="Times New Roman"/>
              </a:rPr>
              <a:t> </a:t>
            </a:r>
            <a:r>
              <a:rPr dirty="0" sz="1450" spc="-10">
                <a:latin typeface="Times New Roman"/>
                <a:cs typeface="Times New Roman"/>
              </a:rPr>
              <a:t>as</a:t>
            </a:r>
            <a:r>
              <a:rPr dirty="0" sz="1450" spc="90">
                <a:latin typeface="Times New Roman"/>
                <a:cs typeface="Times New Roman"/>
              </a:rPr>
              <a:t> </a:t>
            </a:r>
            <a:r>
              <a:rPr dirty="0" sz="1450" spc="-10">
                <a:latin typeface="Times New Roman"/>
                <a:cs typeface="Times New Roman"/>
              </a:rPr>
              <a:t>it</a:t>
            </a:r>
            <a:r>
              <a:rPr dirty="0" sz="1450" spc="90">
                <a:latin typeface="Times New Roman"/>
                <a:cs typeface="Times New Roman"/>
              </a:rPr>
              <a:t> </a:t>
            </a:r>
            <a:r>
              <a:rPr dirty="0" sz="1450" spc="-10">
                <a:latin typeface="Times New Roman"/>
                <a:cs typeface="Times New Roman"/>
              </a:rPr>
              <a:t>still</a:t>
            </a:r>
            <a:r>
              <a:rPr dirty="0" sz="1450" spc="90">
                <a:latin typeface="Times New Roman"/>
                <a:cs typeface="Times New Roman"/>
              </a:rPr>
              <a:t> </a:t>
            </a:r>
            <a:r>
              <a:rPr dirty="0" sz="1450" spc="-10">
                <a:latin typeface="Times New Roman"/>
                <a:cs typeface="Times New Roman"/>
              </a:rPr>
              <a:t>stands</a:t>
            </a:r>
            <a:r>
              <a:rPr dirty="0" sz="1450" spc="95">
                <a:latin typeface="Times New Roman"/>
                <a:cs typeface="Times New Roman"/>
              </a:rPr>
              <a:t> </a:t>
            </a:r>
            <a:r>
              <a:rPr dirty="0" sz="1450" spc="-5">
                <a:latin typeface="Times New Roman"/>
                <a:cs typeface="Times New Roman"/>
              </a:rPr>
              <a:t>on</a:t>
            </a:r>
            <a:r>
              <a:rPr dirty="0" sz="1450" spc="85">
                <a:latin typeface="Times New Roman"/>
                <a:cs typeface="Times New Roman"/>
              </a:rPr>
              <a:t> </a:t>
            </a:r>
            <a:r>
              <a:rPr dirty="0" sz="1450" spc="-10">
                <a:latin typeface="Times New Roman"/>
                <a:cs typeface="Times New Roman"/>
              </a:rPr>
              <a:t>so</a:t>
            </a:r>
            <a:r>
              <a:rPr dirty="0" sz="1450" spc="95">
                <a:latin typeface="Times New Roman"/>
                <a:cs typeface="Times New Roman"/>
              </a:rPr>
              <a:t> </a:t>
            </a:r>
            <a:r>
              <a:rPr dirty="0" sz="1450" spc="-10">
                <a:latin typeface="Times New Roman"/>
                <a:cs typeface="Times New Roman"/>
              </a:rPr>
              <a:t>many</a:t>
            </a:r>
            <a:r>
              <a:rPr dirty="0" sz="1450" spc="95">
                <a:latin typeface="Times New Roman"/>
                <a:cs typeface="Times New Roman"/>
              </a:rPr>
              <a:t> </a:t>
            </a:r>
            <a:r>
              <a:rPr dirty="0" sz="1450" spc="-10">
                <a:latin typeface="Times New Roman"/>
                <a:cs typeface="Times New Roman"/>
              </a:rPr>
              <a:t>highway</a:t>
            </a:r>
            <a:r>
              <a:rPr dirty="0" sz="1450" spc="90">
                <a:latin typeface="Times New Roman"/>
                <a:cs typeface="Times New Roman"/>
              </a:rPr>
              <a:t> </a:t>
            </a:r>
            <a:r>
              <a:rPr dirty="0" sz="1450" spc="-10">
                <a:latin typeface="Times New Roman"/>
                <a:cs typeface="Times New Roman"/>
              </a:rPr>
              <a:t>sides,</a:t>
            </a:r>
            <a:endParaRPr sz="1450">
              <a:latin typeface="Times New Roman"/>
              <a:cs typeface="Times New Roman"/>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5170" cy="112331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vainly preaching to </a:t>
            </a:r>
            <a:r>
              <a:rPr dirty="0" sz="1450" spc="-20">
                <a:latin typeface="Times New Roman"/>
                <a:cs typeface="Times New Roman"/>
              </a:rPr>
              <a:t>passers-by, </a:t>
            </a:r>
            <a:r>
              <a:rPr dirty="0" sz="1450" spc="-10">
                <a:latin typeface="Times New Roman"/>
                <a:cs typeface="Times New Roman"/>
              </a:rPr>
              <a:t>an emblem </a:t>
            </a:r>
            <a:r>
              <a:rPr dirty="0" sz="1450" spc="-5">
                <a:latin typeface="Times New Roman"/>
                <a:cs typeface="Times New Roman"/>
              </a:rPr>
              <a:t>of </a:t>
            </a:r>
            <a:r>
              <a:rPr dirty="0" sz="1450" spc="-10">
                <a:latin typeface="Times New Roman"/>
                <a:cs typeface="Times New Roman"/>
              </a:rPr>
              <a:t>sad and noble truths; that  pleasure is </a:t>
            </a:r>
            <a:r>
              <a:rPr dirty="0" sz="1450" spc="-5">
                <a:latin typeface="Times New Roman"/>
                <a:cs typeface="Times New Roman"/>
              </a:rPr>
              <a:t>not </a:t>
            </a:r>
            <a:r>
              <a:rPr dirty="0" sz="1450" spc="-10">
                <a:latin typeface="Times New Roman"/>
                <a:cs typeface="Times New Roman"/>
              </a:rPr>
              <a:t>an end, </a:t>
            </a:r>
            <a:r>
              <a:rPr dirty="0" sz="1450" spc="-5">
                <a:latin typeface="Times New Roman"/>
                <a:cs typeface="Times New Roman"/>
              </a:rPr>
              <a:t>but </a:t>
            </a:r>
            <a:r>
              <a:rPr dirty="0" sz="1450" spc="-10">
                <a:latin typeface="Times New Roman"/>
                <a:cs typeface="Times New Roman"/>
              </a:rPr>
              <a:t>an accident; that pain is the choice </a:t>
            </a:r>
            <a:r>
              <a:rPr dirty="0" sz="1450" spc="-5">
                <a:latin typeface="Times New Roman"/>
                <a:cs typeface="Times New Roman"/>
              </a:rPr>
              <a:t>of </a:t>
            </a:r>
            <a:r>
              <a:rPr dirty="0" sz="1450" spc="-10">
                <a:latin typeface="Times New Roman"/>
                <a:cs typeface="Times New Roman"/>
              </a:rPr>
              <a:t>the  magnanimous; that it is best to </a:t>
            </a:r>
            <a:r>
              <a:rPr dirty="0" sz="1450" spc="-15">
                <a:latin typeface="Times New Roman"/>
                <a:cs typeface="Times New Roman"/>
              </a:rPr>
              <a:t>suffer </a:t>
            </a:r>
            <a:r>
              <a:rPr dirty="0" sz="1450" spc="-10">
                <a:latin typeface="Times New Roman"/>
                <a:cs typeface="Times New Roman"/>
              </a:rPr>
              <a:t>all things and </a:t>
            </a:r>
            <a:r>
              <a:rPr dirty="0" sz="1450" spc="-5">
                <a:latin typeface="Times New Roman"/>
                <a:cs typeface="Times New Roman"/>
              </a:rPr>
              <a:t>do </a:t>
            </a:r>
            <a:r>
              <a:rPr dirty="0" sz="1450" spc="-10">
                <a:latin typeface="Times New Roman"/>
                <a:cs typeface="Times New Roman"/>
              </a:rPr>
              <a:t>well. </a:t>
            </a:r>
            <a:r>
              <a:rPr dirty="0" sz="1450" spc="-5">
                <a:latin typeface="Times New Roman"/>
                <a:cs typeface="Times New Roman"/>
              </a:rPr>
              <a:t>I </a:t>
            </a:r>
            <a:r>
              <a:rPr dirty="0" sz="1450" spc="-10">
                <a:latin typeface="Times New Roman"/>
                <a:cs typeface="Times New Roman"/>
              </a:rPr>
              <a:t>turned and went  down the mountain in silence; and when </a:t>
            </a:r>
            <a:r>
              <a:rPr dirty="0" sz="1450" spc="-5">
                <a:latin typeface="Times New Roman"/>
                <a:cs typeface="Times New Roman"/>
              </a:rPr>
              <a:t>I </a:t>
            </a:r>
            <a:r>
              <a:rPr dirty="0" sz="1450" spc="-10">
                <a:latin typeface="Times New Roman"/>
                <a:cs typeface="Times New Roman"/>
              </a:rPr>
              <a:t>looked back for the last time before  the wood closed about my path, </a:t>
            </a:r>
            <a:r>
              <a:rPr dirty="0" sz="1450" spc="-5">
                <a:latin typeface="Times New Roman"/>
                <a:cs typeface="Times New Roman"/>
              </a:rPr>
              <a:t>I </a:t>
            </a:r>
            <a:r>
              <a:rPr dirty="0" sz="1450" spc="-10">
                <a:latin typeface="Times New Roman"/>
                <a:cs typeface="Times New Roman"/>
              </a:rPr>
              <a:t>saw Olalla still leaning </a:t>
            </a:r>
            <a:r>
              <a:rPr dirty="0" sz="1450" spc="-5">
                <a:latin typeface="Times New Roman"/>
                <a:cs typeface="Times New Roman"/>
              </a:rPr>
              <a:t>on </a:t>
            </a:r>
            <a:r>
              <a:rPr dirty="0" sz="1450" spc="-10">
                <a:latin typeface="Times New Roman"/>
                <a:cs typeface="Times New Roman"/>
              </a:rPr>
              <a:t>the</a:t>
            </a:r>
            <a:r>
              <a:rPr dirty="0" sz="1450" spc="95">
                <a:latin typeface="Times New Roman"/>
                <a:cs typeface="Times New Roman"/>
              </a:rPr>
              <a:t> </a:t>
            </a:r>
            <a:r>
              <a:rPr dirty="0" sz="1450" spc="-10">
                <a:latin typeface="Times New Roman"/>
                <a:cs typeface="Times New Roman"/>
              </a:rPr>
              <a:t>crucifix.</a:t>
            </a:r>
            <a:endParaRPr sz="1450">
              <a:latin typeface="Times New Roman"/>
              <a:cs typeface="Times New Roman"/>
            </a:endParaRPr>
          </a:p>
        </p:txBody>
      </p:sp>
      <p:sp>
        <p:nvSpPr>
          <p:cNvPr id="3" name="object 3"/>
          <p:cNvSpPr txBox="1"/>
          <p:nvPr/>
        </p:nvSpPr>
        <p:spPr>
          <a:xfrm>
            <a:off x="876300" y="2539109"/>
            <a:ext cx="5807075" cy="7360920"/>
          </a:xfrm>
          <a:prstGeom prst="rect">
            <a:avLst/>
          </a:prstGeom>
        </p:spPr>
        <p:txBody>
          <a:bodyPr wrap="square" lIns="0" tIns="11430" rIns="0" bIns="0" rtlCol="0" vert="horz">
            <a:spAutoFit/>
          </a:bodyPr>
          <a:lstStyle/>
          <a:p>
            <a:pPr algn="ctr">
              <a:lnSpc>
                <a:spcPct val="100000"/>
              </a:lnSpc>
              <a:spcBef>
                <a:spcPts val="90"/>
              </a:spcBef>
            </a:pPr>
            <a:r>
              <a:rPr dirty="0" sz="1450" spc="-10" b="1">
                <a:latin typeface="Times New Roman"/>
                <a:cs typeface="Times New Roman"/>
              </a:rPr>
              <a:t>THE </a:t>
            </a:r>
            <a:r>
              <a:rPr dirty="0" sz="1450" spc="-15" b="1">
                <a:latin typeface="Times New Roman"/>
                <a:cs typeface="Times New Roman"/>
              </a:rPr>
              <a:t>TREASURE </a:t>
            </a:r>
            <a:r>
              <a:rPr dirty="0" sz="1450" spc="-10" b="1">
                <a:latin typeface="Times New Roman"/>
                <a:cs typeface="Times New Roman"/>
              </a:rPr>
              <a:t>OF</a:t>
            </a:r>
            <a:r>
              <a:rPr dirty="0" sz="1450" spc="-50" b="1">
                <a:latin typeface="Times New Roman"/>
                <a:cs typeface="Times New Roman"/>
              </a:rPr>
              <a:t> </a:t>
            </a:r>
            <a:r>
              <a:rPr dirty="0" sz="1450" spc="-15" b="1">
                <a:latin typeface="Times New Roman"/>
                <a:cs typeface="Times New Roman"/>
              </a:rPr>
              <a:t>FRANCHARD.</a:t>
            </a:r>
            <a:endParaRPr sz="1450">
              <a:latin typeface="Times New Roman"/>
              <a:cs typeface="Times New Roman"/>
            </a:endParaRPr>
          </a:p>
          <a:p>
            <a:pPr>
              <a:lnSpc>
                <a:spcPct val="100000"/>
              </a:lnSpc>
              <a:spcBef>
                <a:spcPts val="50"/>
              </a:spcBef>
            </a:pPr>
            <a:endParaRPr sz="1950">
              <a:latin typeface="Times New Roman"/>
              <a:cs typeface="Times New Roman"/>
            </a:endParaRPr>
          </a:p>
          <a:p>
            <a:pPr algn="ctr" marL="635">
              <a:lnSpc>
                <a:spcPct val="100000"/>
              </a:lnSpc>
            </a:pPr>
            <a:r>
              <a:rPr dirty="0" sz="1450" spc="-15" b="1">
                <a:latin typeface="Times New Roman"/>
                <a:cs typeface="Times New Roman"/>
              </a:rPr>
              <a:t>CHAPTER </a:t>
            </a:r>
            <a:r>
              <a:rPr dirty="0" sz="1450" spc="-10" b="1">
                <a:latin typeface="Times New Roman"/>
                <a:cs typeface="Times New Roman"/>
              </a:rPr>
              <a:t>I. BY THE </a:t>
            </a:r>
            <a:r>
              <a:rPr dirty="0" sz="1450" spc="-15" b="1">
                <a:latin typeface="Times New Roman"/>
                <a:cs typeface="Times New Roman"/>
              </a:rPr>
              <a:t>DYING</a:t>
            </a:r>
            <a:r>
              <a:rPr dirty="0" sz="1450" spc="-25" b="1">
                <a:latin typeface="Times New Roman"/>
                <a:cs typeface="Times New Roman"/>
              </a:rPr>
              <a:t> </a:t>
            </a:r>
            <a:r>
              <a:rPr dirty="0" sz="1450" spc="-15" b="1">
                <a:latin typeface="Times New Roman"/>
                <a:cs typeface="Times New Roman"/>
              </a:rPr>
              <a:t>MOUNTEBANK.</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30"/>
              </a:spcBef>
            </a:pPr>
            <a:endParaRPr sz="1550">
              <a:latin typeface="Times New Roman"/>
              <a:cs typeface="Times New Roman"/>
            </a:endParaRPr>
          </a:p>
          <a:p>
            <a:pPr algn="just" marL="12700" marR="6985">
              <a:lnSpc>
                <a:spcPts val="1730"/>
              </a:lnSpc>
              <a:spcBef>
                <a:spcPts val="5"/>
              </a:spcBef>
            </a:pPr>
            <a:r>
              <a:rPr dirty="0" sz="1450" spc="-10">
                <a:latin typeface="Times New Roman"/>
                <a:cs typeface="Times New Roman"/>
              </a:rPr>
              <a:t>They had sent for the doctor from Bourron before six. About eight some  villagers came round for the performance, and were told how matters stood. It  seemed </a:t>
            </a:r>
            <a:r>
              <a:rPr dirty="0" sz="1450" spc="-5">
                <a:latin typeface="Times New Roman"/>
                <a:cs typeface="Times New Roman"/>
              </a:rPr>
              <a:t>a </a:t>
            </a:r>
            <a:r>
              <a:rPr dirty="0" sz="1450" spc="-10">
                <a:latin typeface="Times New Roman"/>
                <a:cs typeface="Times New Roman"/>
              </a:rPr>
              <a:t>liberty for </a:t>
            </a:r>
            <a:r>
              <a:rPr dirty="0" sz="1450" spc="-5">
                <a:latin typeface="Times New Roman"/>
                <a:cs typeface="Times New Roman"/>
              </a:rPr>
              <a:t>a </a:t>
            </a:r>
            <a:r>
              <a:rPr dirty="0" sz="1450" spc="-10">
                <a:latin typeface="Times New Roman"/>
                <a:cs typeface="Times New Roman"/>
              </a:rPr>
              <a:t>mountebank to fall ill like real people, and they made  </a:t>
            </a:r>
            <a:r>
              <a:rPr dirty="0" sz="1450" spc="-15">
                <a:latin typeface="Times New Roman"/>
                <a:cs typeface="Times New Roman"/>
              </a:rPr>
              <a:t>off </a:t>
            </a:r>
            <a:r>
              <a:rPr dirty="0" sz="1450" spc="-10">
                <a:latin typeface="Times New Roman"/>
                <a:cs typeface="Times New Roman"/>
              </a:rPr>
              <a:t>again in </a:t>
            </a:r>
            <a:r>
              <a:rPr dirty="0" sz="1450" spc="-5">
                <a:latin typeface="Times New Roman"/>
                <a:cs typeface="Times New Roman"/>
              </a:rPr>
              <a:t>dudgeon. </a:t>
            </a:r>
            <a:r>
              <a:rPr dirty="0" sz="1450" spc="-10">
                <a:latin typeface="Times New Roman"/>
                <a:cs typeface="Times New Roman"/>
              </a:rPr>
              <a:t>By ten Madame </a:t>
            </a:r>
            <a:r>
              <a:rPr dirty="0" sz="1450" spc="-20">
                <a:latin typeface="Times New Roman"/>
                <a:cs typeface="Times New Roman"/>
              </a:rPr>
              <a:t>Tentaillon </a:t>
            </a:r>
            <a:r>
              <a:rPr dirty="0" sz="1450" spc="-10">
                <a:latin typeface="Times New Roman"/>
                <a:cs typeface="Times New Roman"/>
              </a:rPr>
              <a:t>was gravely alarmed, and  had sent down the street for Doctor</a:t>
            </a:r>
            <a:r>
              <a:rPr dirty="0" sz="1450" spc="25">
                <a:latin typeface="Times New Roman"/>
                <a:cs typeface="Times New Roman"/>
              </a:rPr>
              <a:t> </a:t>
            </a:r>
            <a:r>
              <a:rPr dirty="0" sz="1450" spc="-10">
                <a:latin typeface="Times New Roman"/>
                <a:cs typeface="Times New Roman"/>
              </a:rPr>
              <a:t>Desprez.</a:t>
            </a:r>
            <a:endParaRPr sz="1450">
              <a:latin typeface="Times New Roman"/>
              <a:cs typeface="Times New Roman"/>
            </a:endParaRPr>
          </a:p>
          <a:p>
            <a:pPr algn="just" marL="12700" marR="7620">
              <a:lnSpc>
                <a:spcPts val="1730"/>
              </a:lnSpc>
              <a:spcBef>
                <a:spcPts val="855"/>
              </a:spcBef>
            </a:pPr>
            <a:r>
              <a:rPr dirty="0" sz="1450" spc="-10">
                <a:latin typeface="Times New Roman"/>
                <a:cs typeface="Times New Roman"/>
              </a:rPr>
              <a:t>The Doctor was at work over his manuscripts in </a:t>
            </a:r>
            <a:r>
              <a:rPr dirty="0" sz="1450" spc="-5">
                <a:latin typeface="Times New Roman"/>
                <a:cs typeface="Times New Roman"/>
              </a:rPr>
              <a:t>one </a:t>
            </a:r>
            <a:r>
              <a:rPr dirty="0" sz="1450" spc="-10">
                <a:latin typeface="Times New Roman"/>
                <a:cs typeface="Times New Roman"/>
              </a:rPr>
              <a:t>corner </a:t>
            </a:r>
            <a:r>
              <a:rPr dirty="0" sz="1450" spc="-5">
                <a:latin typeface="Times New Roman"/>
                <a:cs typeface="Times New Roman"/>
              </a:rPr>
              <a:t>of </a:t>
            </a:r>
            <a:r>
              <a:rPr dirty="0" sz="1450" spc="-10">
                <a:latin typeface="Times New Roman"/>
                <a:cs typeface="Times New Roman"/>
              </a:rPr>
              <a:t>the little dining-  room, and his wife was asleep over the fire in </a:t>
            </a:r>
            <a:r>
              <a:rPr dirty="0" sz="1450" spc="-15">
                <a:latin typeface="Times New Roman"/>
                <a:cs typeface="Times New Roman"/>
              </a:rPr>
              <a:t>another, </a:t>
            </a:r>
            <a:r>
              <a:rPr dirty="0" sz="1450" spc="-10">
                <a:latin typeface="Times New Roman"/>
                <a:cs typeface="Times New Roman"/>
              </a:rPr>
              <a:t>when the messenger  arrived.</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‘Sapristi!’ said the </a:t>
            </a:r>
            <a:r>
              <a:rPr dirty="0" sz="1450" spc="-15">
                <a:latin typeface="Times New Roman"/>
                <a:cs typeface="Times New Roman"/>
              </a:rPr>
              <a:t>Doctor, </a:t>
            </a:r>
            <a:r>
              <a:rPr dirty="0" sz="1450" spc="-10">
                <a:latin typeface="Times New Roman"/>
                <a:cs typeface="Times New Roman"/>
              </a:rPr>
              <a:t>‘you should have sent for me before. It was </a:t>
            </a:r>
            <a:r>
              <a:rPr dirty="0" sz="1450" spc="-5">
                <a:latin typeface="Times New Roman"/>
                <a:cs typeface="Times New Roman"/>
              </a:rPr>
              <a:t>a </a:t>
            </a:r>
            <a:r>
              <a:rPr dirty="0" sz="1450" spc="-10">
                <a:latin typeface="Times New Roman"/>
                <a:cs typeface="Times New Roman"/>
              </a:rPr>
              <a:t>case  for </a:t>
            </a:r>
            <a:r>
              <a:rPr dirty="0" sz="1450" spc="-20">
                <a:latin typeface="Times New Roman"/>
                <a:cs typeface="Times New Roman"/>
              </a:rPr>
              <a:t>hurry.’</a:t>
            </a:r>
            <a:r>
              <a:rPr dirty="0" sz="1450" spc="320">
                <a:latin typeface="Times New Roman"/>
                <a:cs typeface="Times New Roman"/>
              </a:rPr>
              <a:t>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followed the messenger as </a:t>
            </a:r>
            <a:r>
              <a:rPr dirty="0" sz="1450" spc="-5">
                <a:latin typeface="Times New Roman"/>
                <a:cs typeface="Times New Roman"/>
              </a:rPr>
              <a:t>he </a:t>
            </a:r>
            <a:r>
              <a:rPr dirty="0" sz="1450" spc="-10">
                <a:latin typeface="Times New Roman"/>
                <a:cs typeface="Times New Roman"/>
              </a:rPr>
              <a:t>was, in his slippers and  skull-cap.</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The inn was </a:t>
            </a:r>
            <a:r>
              <a:rPr dirty="0" sz="1450" spc="-5">
                <a:latin typeface="Times New Roman"/>
                <a:cs typeface="Times New Roman"/>
              </a:rPr>
              <a:t>not </a:t>
            </a:r>
            <a:r>
              <a:rPr dirty="0" sz="1450" spc="-10">
                <a:latin typeface="Times New Roman"/>
                <a:cs typeface="Times New Roman"/>
              </a:rPr>
              <a:t>thirty yards </a:t>
            </a:r>
            <a:r>
              <a:rPr dirty="0" sz="1450" spc="-30">
                <a:latin typeface="Times New Roman"/>
                <a:cs typeface="Times New Roman"/>
              </a:rPr>
              <a:t>away, </a:t>
            </a:r>
            <a:r>
              <a:rPr dirty="0" sz="1450" spc="-5">
                <a:latin typeface="Times New Roman"/>
                <a:cs typeface="Times New Roman"/>
              </a:rPr>
              <a:t>but </a:t>
            </a:r>
            <a:r>
              <a:rPr dirty="0" sz="1450" spc="-10">
                <a:latin typeface="Times New Roman"/>
                <a:cs typeface="Times New Roman"/>
              </a:rPr>
              <a:t>the messenger did </a:t>
            </a:r>
            <a:r>
              <a:rPr dirty="0" sz="1450" spc="-5">
                <a:latin typeface="Times New Roman"/>
                <a:cs typeface="Times New Roman"/>
              </a:rPr>
              <a:t>not </a:t>
            </a:r>
            <a:r>
              <a:rPr dirty="0" sz="1450" spc="-10">
                <a:latin typeface="Times New Roman"/>
                <a:cs typeface="Times New Roman"/>
              </a:rPr>
              <a:t>stop there; </a:t>
            </a:r>
            <a:r>
              <a:rPr dirty="0" sz="1450" spc="-5">
                <a:latin typeface="Times New Roman"/>
                <a:cs typeface="Times New Roman"/>
              </a:rPr>
              <a:t>he  </a:t>
            </a:r>
            <a:r>
              <a:rPr dirty="0" sz="1450" spc="-10">
                <a:latin typeface="Times New Roman"/>
                <a:cs typeface="Times New Roman"/>
              </a:rPr>
              <a:t>went in at </a:t>
            </a:r>
            <a:r>
              <a:rPr dirty="0" sz="1450" spc="-5">
                <a:latin typeface="Times New Roman"/>
                <a:cs typeface="Times New Roman"/>
              </a:rPr>
              <a:t>one door </a:t>
            </a:r>
            <a:r>
              <a:rPr dirty="0" sz="1450" spc="-10">
                <a:latin typeface="Times New Roman"/>
                <a:cs typeface="Times New Roman"/>
              </a:rPr>
              <a:t>and </a:t>
            </a:r>
            <a:r>
              <a:rPr dirty="0" sz="1450" spc="-5">
                <a:latin typeface="Times New Roman"/>
                <a:cs typeface="Times New Roman"/>
              </a:rPr>
              <a:t>out by </a:t>
            </a:r>
            <a:r>
              <a:rPr dirty="0" sz="1450" spc="-10">
                <a:latin typeface="Times New Roman"/>
                <a:cs typeface="Times New Roman"/>
              </a:rPr>
              <a:t>another into the court, and then led the way </a:t>
            </a:r>
            <a:r>
              <a:rPr dirty="0" sz="1450" spc="-5">
                <a:latin typeface="Times New Roman"/>
                <a:cs typeface="Times New Roman"/>
              </a:rPr>
              <a:t>by  a </a:t>
            </a:r>
            <a:r>
              <a:rPr dirty="0" sz="1450" spc="-10">
                <a:latin typeface="Times New Roman"/>
                <a:cs typeface="Times New Roman"/>
              </a:rPr>
              <a:t>flight </a:t>
            </a:r>
            <a:r>
              <a:rPr dirty="0" sz="1450" spc="-5">
                <a:latin typeface="Times New Roman"/>
                <a:cs typeface="Times New Roman"/>
              </a:rPr>
              <a:t>of </a:t>
            </a:r>
            <a:r>
              <a:rPr dirty="0" sz="1450" spc="-10">
                <a:latin typeface="Times New Roman"/>
                <a:cs typeface="Times New Roman"/>
              </a:rPr>
              <a:t>steps beside the stable, to the loft where the mountebank lay sick. If  Doctor Desprez were to live </a:t>
            </a:r>
            <a:r>
              <a:rPr dirty="0" sz="1450" spc="-5">
                <a:latin typeface="Times New Roman"/>
                <a:cs typeface="Times New Roman"/>
              </a:rPr>
              <a:t>a </a:t>
            </a:r>
            <a:r>
              <a:rPr dirty="0" sz="1450" spc="-10">
                <a:latin typeface="Times New Roman"/>
                <a:cs typeface="Times New Roman"/>
              </a:rPr>
              <a:t>thousand years, </a:t>
            </a:r>
            <a:r>
              <a:rPr dirty="0" sz="1450" spc="-5">
                <a:latin typeface="Times New Roman"/>
                <a:cs typeface="Times New Roman"/>
              </a:rPr>
              <a:t>he </a:t>
            </a:r>
            <a:r>
              <a:rPr dirty="0" sz="1450" spc="-10">
                <a:latin typeface="Times New Roman"/>
                <a:cs typeface="Times New Roman"/>
              </a:rPr>
              <a:t>would never </a:t>
            </a:r>
            <a:r>
              <a:rPr dirty="0" sz="1450" spc="-15">
                <a:latin typeface="Times New Roman"/>
                <a:cs typeface="Times New Roman"/>
              </a:rPr>
              <a:t>forget </a:t>
            </a:r>
            <a:r>
              <a:rPr dirty="0" sz="1450" spc="-10">
                <a:latin typeface="Times New Roman"/>
                <a:cs typeface="Times New Roman"/>
              </a:rPr>
              <a:t>his  arrival in that room; for </a:t>
            </a:r>
            <a:r>
              <a:rPr dirty="0" sz="1450" spc="-5">
                <a:latin typeface="Times New Roman"/>
                <a:cs typeface="Times New Roman"/>
              </a:rPr>
              <a:t>not </a:t>
            </a:r>
            <a:r>
              <a:rPr dirty="0" sz="1450" spc="-10">
                <a:latin typeface="Times New Roman"/>
                <a:cs typeface="Times New Roman"/>
              </a:rPr>
              <a:t>only was the scene picturesque, </a:t>
            </a:r>
            <a:r>
              <a:rPr dirty="0" sz="1450" spc="-5">
                <a:latin typeface="Times New Roman"/>
                <a:cs typeface="Times New Roman"/>
              </a:rPr>
              <a:t>but </a:t>
            </a:r>
            <a:r>
              <a:rPr dirty="0" sz="1450" spc="-10">
                <a:latin typeface="Times New Roman"/>
                <a:cs typeface="Times New Roman"/>
              </a:rPr>
              <a:t>the moment  made </a:t>
            </a:r>
            <a:r>
              <a:rPr dirty="0" sz="1450" spc="-5">
                <a:latin typeface="Times New Roman"/>
                <a:cs typeface="Times New Roman"/>
              </a:rPr>
              <a:t>a </a:t>
            </a:r>
            <a:r>
              <a:rPr dirty="0" sz="1450" spc="-10">
                <a:latin typeface="Times New Roman"/>
                <a:cs typeface="Times New Roman"/>
              </a:rPr>
              <a:t>date in his existence. </a:t>
            </a:r>
            <a:r>
              <a:rPr dirty="0" sz="1450" spc="-70">
                <a:latin typeface="Times New Roman"/>
                <a:cs typeface="Times New Roman"/>
              </a:rPr>
              <a:t>We </a:t>
            </a:r>
            <a:r>
              <a:rPr dirty="0" sz="1450" spc="-10">
                <a:latin typeface="Times New Roman"/>
                <a:cs typeface="Times New Roman"/>
              </a:rPr>
              <a:t>reckon </a:t>
            </a:r>
            <a:r>
              <a:rPr dirty="0" sz="1450" spc="-5">
                <a:latin typeface="Times New Roman"/>
                <a:cs typeface="Times New Roman"/>
              </a:rPr>
              <a:t>our </a:t>
            </a:r>
            <a:r>
              <a:rPr dirty="0" sz="1450" spc="-10">
                <a:latin typeface="Times New Roman"/>
                <a:cs typeface="Times New Roman"/>
              </a:rPr>
              <a:t>lives, </a:t>
            </a:r>
            <a:r>
              <a:rPr dirty="0" sz="1450" spc="-5">
                <a:latin typeface="Times New Roman"/>
                <a:cs typeface="Times New Roman"/>
              </a:rPr>
              <a:t>I </a:t>
            </a:r>
            <a:r>
              <a:rPr dirty="0" sz="1450" spc="-10">
                <a:latin typeface="Times New Roman"/>
                <a:cs typeface="Times New Roman"/>
              </a:rPr>
              <a:t>hardly know </a:t>
            </a:r>
            <a:r>
              <a:rPr dirty="0" sz="1450" spc="-30">
                <a:latin typeface="Times New Roman"/>
                <a:cs typeface="Times New Roman"/>
              </a:rPr>
              <a:t>why, </a:t>
            </a:r>
            <a:r>
              <a:rPr dirty="0" sz="1450" spc="-10">
                <a:latin typeface="Times New Roman"/>
                <a:cs typeface="Times New Roman"/>
              </a:rPr>
              <a:t>from  the date </a:t>
            </a:r>
            <a:r>
              <a:rPr dirty="0" sz="1450" spc="-5">
                <a:latin typeface="Times New Roman"/>
                <a:cs typeface="Times New Roman"/>
              </a:rPr>
              <a:t>of our </a:t>
            </a:r>
            <a:r>
              <a:rPr dirty="0" sz="1450" spc="-10">
                <a:latin typeface="Times New Roman"/>
                <a:cs typeface="Times New Roman"/>
              </a:rPr>
              <a:t>first sorry appearance in </a:t>
            </a:r>
            <a:r>
              <a:rPr dirty="0" sz="1450" spc="-20">
                <a:latin typeface="Times New Roman"/>
                <a:cs typeface="Times New Roman"/>
              </a:rPr>
              <a:t>society, </a:t>
            </a:r>
            <a:r>
              <a:rPr dirty="0" sz="1450" spc="-10">
                <a:latin typeface="Times New Roman"/>
                <a:cs typeface="Times New Roman"/>
              </a:rPr>
              <a:t>as if from </a:t>
            </a:r>
            <a:r>
              <a:rPr dirty="0" sz="1450" spc="-5">
                <a:latin typeface="Times New Roman"/>
                <a:cs typeface="Times New Roman"/>
              </a:rPr>
              <a:t>a </a:t>
            </a:r>
            <a:r>
              <a:rPr dirty="0" sz="1450" spc="-10">
                <a:latin typeface="Times New Roman"/>
                <a:cs typeface="Times New Roman"/>
              </a:rPr>
              <a:t>first humiliation;  for </a:t>
            </a:r>
            <a:r>
              <a:rPr dirty="0" sz="1450" spc="-5">
                <a:latin typeface="Times New Roman"/>
                <a:cs typeface="Times New Roman"/>
              </a:rPr>
              <a:t>no </a:t>
            </a:r>
            <a:r>
              <a:rPr dirty="0" sz="1450" spc="-10">
                <a:latin typeface="Times New Roman"/>
                <a:cs typeface="Times New Roman"/>
              </a:rPr>
              <a:t>actor can come </a:t>
            </a:r>
            <a:r>
              <a:rPr dirty="0" sz="1450" spc="-5">
                <a:latin typeface="Times New Roman"/>
                <a:cs typeface="Times New Roman"/>
              </a:rPr>
              <a:t>upon </a:t>
            </a:r>
            <a:r>
              <a:rPr dirty="0" sz="1450" spc="-10">
                <a:latin typeface="Times New Roman"/>
                <a:cs typeface="Times New Roman"/>
              </a:rPr>
              <a:t>the stage with </a:t>
            </a:r>
            <a:r>
              <a:rPr dirty="0" sz="1450" spc="-5">
                <a:latin typeface="Times New Roman"/>
                <a:cs typeface="Times New Roman"/>
              </a:rPr>
              <a:t>a </a:t>
            </a:r>
            <a:r>
              <a:rPr dirty="0" sz="1450" spc="-10">
                <a:latin typeface="Times New Roman"/>
                <a:cs typeface="Times New Roman"/>
              </a:rPr>
              <a:t>worse grace. Not to </a:t>
            </a:r>
            <a:r>
              <a:rPr dirty="0" sz="1450" spc="-5">
                <a:latin typeface="Times New Roman"/>
                <a:cs typeface="Times New Roman"/>
              </a:rPr>
              <a:t>go </a:t>
            </a:r>
            <a:r>
              <a:rPr dirty="0" sz="1450" spc="-10">
                <a:latin typeface="Times New Roman"/>
                <a:cs typeface="Times New Roman"/>
              </a:rPr>
              <a:t>further  back, which would </a:t>
            </a:r>
            <a:r>
              <a:rPr dirty="0" sz="1450" spc="-5">
                <a:latin typeface="Times New Roman"/>
                <a:cs typeface="Times New Roman"/>
              </a:rPr>
              <a:t>be </a:t>
            </a:r>
            <a:r>
              <a:rPr dirty="0" sz="1450" spc="-10">
                <a:latin typeface="Times New Roman"/>
                <a:cs typeface="Times New Roman"/>
              </a:rPr>
              <a:t>judged too curious, there are subsequently many  moving and decisive accidents in the lives </a:t>
            </a:r>
            <a:r>
              <a:rPr dirty="0" sz="1450" spc="-5">
                <a:latin typeface="Times New Roman"/>
                <a:cs typeface="Times New Roman"/>
              </a:rPr>
              <a:t>of </a:t>
            </a:r>
            <a:r>
              <a:rPr dirty="0" sz="1450" spc="-10">
                <a:latin typeface="Times New Roman"/>
                <a:cs typeface="Times New Roman"/>
              </a:rPr>
              <a:t>all, which would make as logical  </a:t>
            </a:r>
            <a:r>
              <a:rPr dirty="0" sz="1450" spc="-5">
                <a:latin typeface="Times New Roman"/>
                <a:cs typeface="Times New Roman"/>
              </a:rPr>
              <a:t>a </a:t>
            </a:r>
            <a:r>
              <a:rPr dirty="0" sz="1450" spc="-10">
                <a:latin typeface="Times New Roman"/>
                <a:cs typeface="Times New Roman"/>
              </a:rPr>
              <a:t>period as this </a:t>
            </a:r>
            <a:r>
              <a:rPr dirty="0" sz="1450" spc="-5">
                <a:latin typeface="Times New Roman"/>
                <a:cs typeface="Times New Roman"/>
              </a:rPr>
              <a:t>of </a:t>
            </a:r>
            <a:r>
              <a:rPr dirty="0" sz="1450" spc="-10">
                <a:latin typeface="Times New Roman"/>
                <a:cs typeface="Times New Roman"/>
              </a:rPr>
              <a:t>birth. And here, for instance, Doctor Desprez, </a:t>
            </a:r>
            <a:r>
              <a:rPr dirty="0" sz="1450" spc="-5">
                <a:latin typeface="Times New Roman"/>
                <a:cs typeface="Times New Roman"/>
              </a:rPr>
              <a:t>a </a:t>
            </a:r>
            <a:r>
              <a:rPr dirty="0" sz="1450" spc="-10">
                <a:latin typeface="Times New Roman"/>
                <a:cs typeface="Times New Roman"/>
              </a:rPr>
              <a:t>man past  </a:t>
            </a:r>
            <a:r>
              <a:rPr dirty="0" sz="1450" spc="-25">
                <a:latin typeface="Times New Roman"/>
                <a:cs typeface="Times New Roman"/>
              </a:rPr>
              <a:t>forty, </a:t>
            </a:r>
            <a:r>
              <a:rPr dirty="0" sz="1450" spc="-10">
                <a:latin typeface="Times New Roman"/>
                <a:cs typeface="Times New Roman"/>
              </a:rPr>
              <a:t>who had made what is called </a:t>
            </a:r>
            <a:r>
              <a:rPr dirty="0" sz="1450" spc="-5">
                <a:latin typeface="Times New Roman"/>
                <a:cs typeface="Times New Roman"/>
              </a:rPr>
              <a:t>a </a:t>
            </a:r>
            <a:r>
              <a:rPr dirty="0" sz="1450" spc="-10">
                <a:latin typeface="Times New Roman"/>
                <a:cs typeface="Times New Roman"/>
              </a:rPr>
              <a:t>failure in life, and was moreover married,  found himself at </a:t>
            </a:r>
            <a:r>
              <a:rPr dirty="0" sz="1450" spc="-5">
                <a:latin typeface="Times New Roman"/>
                <a:cs typeface="Times New Roman"/>
              </a:rPr>
              <a:t>a </a:t>
            </a:r>
            <a:r>
              <a:rPr dirty="0" sz="1450" spc="-10">
                <a:latin typeface="Times New Roman"/>
                <a:cs typeface="Times New Roman"/>
              </a:rPr>
              <a:t>new </a:t>
            </a:r>
            <a:r>
              <a:rPr dirty="0" sz="1450" spc="-5">
                <a:latin typeface="Times New Roman"/>
                <a:cs typeface="Times New Roman"/>
              </a:rPr>
              <a:t>point of </a:t>
            </a:r>
            <a:r>
              <a:rPr dirty="0" sz="1450" spc="-10">
                <a:latin typeface="Times New Roman"/>
                <a:cs typeface="Times New Roman"/>
              </a:rPr>
              <a:t>departure when </a:t>
            </a:r>
            <a:r>
              <a:rPr dirty="0" sz="1450" spc="-5">
                <a:latin typeface="Times New Roman"/>
                <a:cs typeface="Times New Roman"/>
              </a:rPr>
              <a:t>he </a:t>
            </a:r>
            <a:r>
              <a:rPr dirty="0" sz="1450" spc="-10">
                <a:latin typeface="Times New Roman"/>
                <a:cs typeface="Times New Roman"/>
              </a:rPr>
              <a:t>opened the </a:t>
            </a:r>
            <a:r>
              <a:rPr dirty="0" sz="1450" spc="-5">
                <a:latin typeface="Times New Roman"/>
                <a:cs typeface="Times New Roman"/>
              </a:rPr>
              <a:t>door of </a:t>
            </a:r>
            <a:r>
              <a:rPr dirty="0" sz="1450" spc="-10">
                <a:latin typeface="Times New Roman"/>
                <a:cs typeface="Times New Roman"/>
              </a:rPr>
              <a:t>the loft  above </a:t>
            </a:r>
            <a:r>
              <a:rPr dirty="0" sz="1450" spc="-25">
                <a:latin typeface="Times New Roman"/>
                <a:cs typeface="Times New Roman"/>
              </a:rPr>
              <a:t>Tentaillon’s</a:t>
            </a:r>
            <a:r>
              <a:rPr dirty="0" sz="1450" spc="-5">
                <a:latin typeface="Times New Roman"/>
                <a:cs typeface="Times New Roman"/>
              </a:rPr>
              <a:t> </a:t>
            </a:r>
            <a:r>
              <a:rPr dirty="0" sz="1450" spc="-10">
                <a:latin typeface="Times New Roman"/>
                <a:cs typeface="Times New Roman"/>
              </a:rPr>
              <a:t>stable.</a:t>
            </a:r>
            <a:endParaRPr sz="1450">
              <a:latin typeface="Times New Roman"/>
              <a:cs typeface="Times New Roman"/>
            </a:endParaRPr>
          </a:p>
          <a:p>
            <a:pPr algn="just" marL="12700">
              <a:lnSpc>
                <a:spcPct val="100000"/>
              </a:lnSpc>
              <a:spcBef>
                <a:spcPts val="775"/>
              </a:spcBef>
            </a:pPr>
            <a:r>
              <a:rPr dirty="0" sz="1450" spc="-10">
                <a:latin typeface="Times New Roman"/>
                <a:cs typeface="Times New Roman"/>
              </a:rPr>
              <a:t>It</a:t>
            </a:r>
            <a:r>
              <a:rPr dirty="0" sz="1450" spc="140">
                <a:latin typeface="Times New Roman"/>
                <a:cs typeface="Times New Roman"/>
              </a:rPr>
              <a:t> </a:t>
            </a:r>
            <a:r>
              <a:rPr dirty="0" sz="1450" spc="-10">
                <a:latin typeface="Times New Roman"/>
                <a:cs typeface="Times New Roman"/>
              </a:rPr>
              <a:t>was</a:t>
            </a:r>
            <a:r>
              <a:rPr dirty="0" sz="1450" spc="145">
                <a:latin typeface="Times New Roman"/>
                <a:cs typeface="Times New Roman"/>
              </a:rPr>
              <a:t> </a:t>
            </a:r>
            <a:r>
              <a:rPr dirty="0" sz="1450" spc="-5">
                <a:latin typeface="Times New Roman"/>
                <a:cs typeface="Times New Roman"/>
              </a:rPr>
              <a:t>a</a:t>
            </a:r>
            <a:r>
              <a:rPr dirty="0" sz="1450" spc="145">
                <a:latin typeface="Times New Roman"/>
                <a:cs typeface="Times New Roman"/>
              </a:rPr>
              <a:t> </a:t>
            </a:r>
            <a:r>
              <a:rPr dirty="0" sz="1450" spc="-15">
                <a:latin typeface="Times New Roman"/>
                <a:cs typeface="Times New Roman"/>
              </a:rPr>
              <a:t>large</a:t>
            </a:r>
            <a:r>
              <a:rPr dirty="0" sz="1450" spc="145">
                <a:latin typeface="Times New Roman"/>
                <a:cs typeface="Times New Roman"/>
              </a:rPr>
              <a:t> </a:t>
            </a:r>
            <a:r>
              <a:rPr dirty="0" sz="1450" spc="-10">
                <a:latin typeface="Times New Roman"/>
                <a:cs typeface="Times New Roman"/>
              </a:rPr>
              <a:t>place,</a:t>
            </a:r>
            <a:r>
              <a:rPr dirty="0" sz="1450" spc="145">
                <a:latin typeface="Times New Roman"/>
                <a:cs typeface="Times New Roman"/>
              </a:rPr>
              <a:t> </a:t>
            </a:r>
            <a:r>
              <a:rPr dirty="0" sz="1450" spc="-10">
                <a:latin typeface="Times New Roman"/>
                <a:cs typeface="Times New Roman"/>
              </a:rPr>
              <a:t>lighted</a:t>
            </a:r>
            <a:r>
              <a:rPr dirty="0" sz="1450" spc="145">
                <a:latin typeface="Times New Roman"/>
                <a:cs typeface="Times New Roman"/>
              </a:rPr>
              <a:t> </a:t>
            </a:r>
            <a:r>
              <a:rPr dirty="0" sz="1450" spc="-10">
                <a:latin typeface="Times New Roman"/>
                <a:cs typeface="Times New Roman"/>
              </a:rPr>
              <a:t>only</a:t>
            </a:r>
            <a:r>
              <a:rPr dirty="0" sz="1450" spc="145">
                <a:latin typeface="Times New Roman"/>
                <a:cs typeface="Times New Roman"/>
              </a:rPr>
              <a:t> </a:t>
            </a:r>
            <a:r>
              <a:rPr dirty="0" sz="1450" spc="-5">
                <a:latin typeface="Times New Roman"/>
                <a:cs typeface="Times New Roman"/>
              </a:rPr>
              <a:t>by</a:t>
            </a:r>
            <a:r>
              <a:rPr dirty="0" sz="1450" spc="145">
                <a:latin typeface="Times New Roman"/>
                <a:cs typeface="Times New Roman"/>
              </a:rPr>
              <a:t> </a:t>
            </a:r>
            <a:r>
              <a:rPr dirty="0" sz="1450" spc="-5">
                <a:latin typeface="Times New Roman"/>
                <a:cs typeface="Times New Roman"/>
              </a:rPr>
              <a:t>a</a:t>
            </a:r>
            <a:r>
              <a:rPr dirty="0" sz="1450" spc="145">
                <a:latin typeface="Times New Roman"/>
                <a:cs typeface="Times New Roman"/>
              </a:rPr>
              <a:t> </a:t>
            </a:r>
            <a:r>
              <a:rPr dirty="0" sz="1450" spc="-10">
                <a:latin typeface="Times New Roman"/>
                <a:cs typeface="Times New Roman"/>
              </a:rPr>
              <a:t>single</a:t>
            </a:r>
            <a:r>
              <a:rPr dirty="0" sz="1450" spc="145">
                <a:latin typeface="Times New Roman"/>
                <a:cs typeface="Times New Roman"/>
              </a:rPr>
              <a:t> </a:t>
            </a:r>
            <a:r>
              <a:rPr dirty="0" sz="1450" spc="-10">
                <a:latin typeface="Times New Roman"/>
                <a:cs typeface="Times New Roman"/>
              </a:rPr>
              <a:t>candle</a:t>
            </a:r>
            <a:r>
              <a:rPr dirty="0" sz="1450" spc="145">
                <a:latin typeface="Times New Roman"/>
                <a:cs typeface="Times New Roman"/>
              </a:rPr>
              <a:t> </a:t>
            </a:r>
            <a:r>
              <a:rPr dirty="0" sz="1450" spc="-10">
                <a:latin typeface="Times New Roman"/>
                <a:cs typeface="Times New Roman"/>
              </a:rPr>
              <a:t>set</a:t>
            </a:r>
            <a:r>
              <a:rPr dirty="0" sz="1450" spc="145">
                <a:latin typeface="Times New Roman"/>
                <a:cs typeface="Times New Roman"/>
              </a:rPr>
              <a:t> </a:t>
            </a:r>
            <a:r>
              <a:rPr dirty="0" sz="1450" spc="-5">
                <a:latin typeface="Times New Roman"/>
                <a:cs typeface="Times New Roman"/>
              </a:rPr>
              <a:t>upon</a:t>
            </a:r>
            <a:r>
              <a:rPr dirty="0" sz="1450" spc="145">
                <a:latin typeface="Times New Roman"/>
                <a:cs typeface="Times New Roman"/>
              </a:rPr>
              <a:t> </a:t>
            </a:r>
            <a:r>
              <a:rPr dirty="0" sz="1450" spc="-10">
                <a:latin typeface="Times New Roman"/>
                <a:cs typeface="Times New Roman"/>
              </a:rPr>
              <a:t>the</a:t>
            </a:r>
            <a:r>
              <a:rPr dirty="0" sz="1450" spc="145">
                <a:latin typeface="Times New Roman"/>
                <a:cs typeface="Times New Roman"/>
              </a:rPr>
              <a:t> </a:t>
            </a:r>
            <a:r>
              <a:rPr dirty="0" sz="1450" spc="-20">
                <a:latin typeface="Times New Roman"/>
                <a:cs typeface="Times New Roman"/>
              </a:rPr>
              <a:t>floor.</a:t>
            </a:r>
            <a:r>
              <a:rPr dirty="0" sz="1450" spc="310">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mountebank lay </a:t>
            </a:r>
            <a:r>
              <a:rPr dirty="0" sz="1450" spc="-5">
                <a:latin typeface="Times New Roman"/>
                <a:cs typeface="Times New Roman"/>
              </a:rPr>
              <a:t>on </a:t>
            </a:r>
            <a:r>
              <a:rPr dirty="0" sz="1450" spc="-10">
                <a:latin typeface="Times New Roman"/>
                <a:cs typeface="Times New Roman"/>
              </a:rPr>
              <a:t>his back </a:t>
            </a:r>
            <a:r>
              <a:rPr dirty="0" sz="1450" spc="-5">
                <a:latin typeface="Times New Roman"/>
                <a:cs typeface="Times New Roman"/>
              </a:rPr>
              <a:t>upon a </a:t>
            </a:r>
            <a:r>
              <a:rPr dirty="0" sz="1450" spc="-10">
                <a:latin typeface="Times New Roman"/>
                <a:cs typeface="Times New Roman"/>
              </a:rPr>
              <a:t>pallet;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man, with </a:t>
            </a:r>
            <a:r>
              <a:rPr dirty="0" sz="1450" spc="-5">
                <a:latin typeface="Times New Roman"/>
                <a:cs typeface="Times New Roman"/>
              </a:rPr>
              <a:t>a </a:t>
            </a:r>
            <a:r>
              <a:rPr dirty="0" sz="1450" spc="-10">
                <a:latin typeface="Times New Roman"/>
                <a:cs typeface="Times New Roman"/>
              </a:rPr>
              <a:t>Quixotic nose  inflamed with drinking. Madame </a:t>
            </a:r>
            <a:r>
              <a:rPr dirty="0" sz="1450" spc="-20">
                <a:latin typeface="Times New Roman"/>
                <a:cs typeface="Times New Roman"/>
              </a:rPr>
              <a:t>Tentaillon </a:t>
            </a:r>
            <a:r>
              <a:rPr dirty="0" sz="1450" spc="-10">
                <a:latin typeface="Times New Roman"/>
                <a:cs typeface="Times New Roman"/>
              </a:rPr>
              <a:t>stooped over him, applying </a:t>
            </a:r>
            <a:r>
              <a:rPr dirty="0" sz="1450" spc="-5">
                <a:latin typeface="Times New Roman"/>
                <a:cs typeface="Times New Roman"/>
              </a:rPr>
              <a:t>a hot  </a:t>
            </a:r>
            <a:r>
              <a:rPr dirty="0" sz="1450" spc="-10">
                <a:latin typeface="Times New Roman"/>
                <a:cs typeface="Times New Roman"/>
              </a:rPr>
              <a:t>water and mustard embrocation to his feet; and </a:t>
            </a:r>
            <a:r>
              <a:rPr dirty="0" sz="1450" spc="-5">
                <a:latin typeface="Times New Roman"/>
                <a:cs typeface="Times New Roman"/>
              </a:rPr>
              <a:t>on a </a:t>
            </a:r>
            <a:r>
              <a:rPr dirty="0" sz="1450" spc="-10">
                <a:latin typeface="Times New Roman"/>
                <a:cs typeface="Times New Roman"/>
              </a:rPr>
              <a:t>chair close </a:t>
            </a:r>
            <a:r>
              <a:rPr dirty="0" sz="1450" spc="-5">
                <a:latin typeface="Times New Roman"/>
                <a:cs typeface="Times New Roman"/>
              </a:rPr>
              <a:t>by </a:t>
            </a:r>
            <a:r>
              <a:rPr dirty="0" sz="1450" spc="-10">
                <a:latin typeface="Times New Roman"/>
                <a:cs typeface="Times New Roman"/>
              </a:rPr>
              <a:t>sat </a:t>
            </a:r>
            <a:r>
              <a:rPr dirty="0" sz="1450" spc="-5">
                <a:latin typeface="Times New Roman"/>
                <a:cs typeface="Times New Roman"/>
              </a:rPr>
              <a:t>a </a:t>
            </a:r>
            <a:r>
              <a:rPr dirty="0" sz="1450" spc="-10">
                <a:latin typeface="Times New Roman"/>
                <a:cs typeface="Times New Roman"/>
              </a:rPr>
              <a:t>little  fellow </a:t>
            </a:r>
            <a:r>
              <a:rPr dirty="0" sz="1450" spc="-5">
                <a:latin typeface="Times New Roman"/>
                <a:cs typeface="Times New Roman"/>
              </a:rPr>
              <a:t>of </a:t>
            </a:r>
            <a:r>
              <a:rPr dirty="0" sz="1450" spc="-10">
                <a:latin typeface="Times New Roman"/>
                <a:cs typeface="Times New Roman"/>
              </a:rPr>
              <a:t>eleven </a:t>
            </a:r>
            <a:r>
              <a:rPr dirty="0" sz="1450" spc="-5">
                <a:latin typeface="Times New Roman"/>
                <a:cs typeface="Times New Roman"/>
              </a:rPr>
              <a:t>or </a:t>
            </a:r>
            <a:r>
              <a:rPr dirty="0" sz="1450" spc="-10">
                <a:latin typeface="Times New Roman"/>
                <a:cs typeface="Times New Roman"/>
              </a:rPr>
              <a:t>twelve, with his feet dangling. These three were the only  occupants, except the shadows. But the shadows were </a:t>
            </a:r>
            <a:r>
              <a:rPr dirty="0" sz="1450" spc="-5">
                <a:latin typeface="Times New Roman"/>
                <a:cs typeface="Times New Roman"/>
              </a:rPr>
              <a:t>a </a:t>
            </a:r>
            <a:r>
              <a:rPr dirty="0" sz="1450" spc="-10">
                <a:latin typeface="Times New Roman"/>
                <a:cs typeface="Times New Roman"/>
              </a:rPr>
              <a:t>company in  themselves; the extent </a:t>
            </a:r>
            <a:r>
              <a:rPr dirty="0" sz="1450" spc="-5">
                <a:latin typeface="Times New Roman"/>
                <a:cs typeface="Times New Roman"/>
              </a:rPr>
              <a:t>of </a:t>
            </a:r>
            <a:r>
              <a:rPr dirty="0" sz="1450" spc="-10">
                <a:latin typeface="Times New Roman"/>
                <a:cs typeface="Times New Roman"/>
              </a:rPr>
              <a:t>the room exaggerated them to </a:t>
            </a:r>
            <a:r>
              <a:rPr dirty="0" sz="1450" spc="-5">
                <a:latin typeface="Times New Roman"/>
                <a:cs typeface="Times New Roman"/>
              </a:rPr>
              <a:t>a </a:t>
            </a:r>
            <a:r>
              <a:rPr dirty="0" sz="1450" spc="-10">
                <a:latin typeface="Times New Roman"/>
                <a:cs typeface="Times New Roman"/>
              </a:rPr>
              <a:t>gigantic size, and  from the low position </a:t>
            </a:r>
            <a:r>
              <a:rPr dirty="0" sz="1450" spc="-5">
                <a:latin typeface="Times New Roman"/>
                <a:cs typeface="Times New Roman"/>
              </a:rPr>
              <a:t>of </a:t>
            </a:r>
            <a:r>
              <a:rPr dirty="0" sz="1450" spc="-10">
                <a:latin typeface="Times New Roman"/>
                <a:cs typeface="Times New Roman"/>
              </a:rPr>
              <a:t>the candle the light struck upwards and produced  deformed foreshortenings. The </a:t>
            </a:r>
            <a:r>
              <a:rPr dirty="0" sz="1450" spc="-15">
                <a:latin typeface="Times New Roman"/>
                <a:cs typeface="Times New Roman"/>
              </a:rPr>
              <a:t>mountebank’s </a:t>
            </a:r>
            <a:r>
              <a:rPr dirty="0" sz="1450" spc="-10">
                <a:latin typeface="Times New Roman"/>
                <a:cs typeface="Times New Roman"/>
              </a:rPr>
              <a:t>profile was </a:t>
            </a:r>
            <a:r>
              <a:rPr dirty="0" sz="1450" spc="-15">
                <a:latin typeface="Times New Roman"/>
                <a:cs typeface="Times New Roman"/>
              </a:rPr>
              <a:t>enlarged </a:t>
            </a:r>
            <a:r>
              <a:rPr dirty="0" sz="1450" spc="-5">
                <a:latin typeface="Times New Roman"/>
                <a:cs typeface="Times New Roman"/>
              </a:rPr>
              <a:t>upon </a:t>
            </a:r>
            <a:r>
              <a:rPr dirty="0" sz="1450" spc="-10">
                <a:latin typeface="Times New Roman"/>
                <a:cs typeface="Times New Roman"/>
              </a:rPr>
              <a:t>the  wall in caricature, and it was strange to see his nose shorten and lengthen as  the flame was blown about </a:t>
            </a:r>
            <a:r>
              <a:rPr dirty="0" sz="1450" spc="-5">
                <a:latin typeface="Times New Roman"/>
                <a:cs typeface="Times New Roman"/>
              </a:rPr>
              <a:t>by </a:t>
            </a:r>
            <a:r>
              <a:rPr dirty="0" sz="1450" spc="-10">
                <a:latin typeface="Times New Roman"/>
                <a:cs typeface="Times New Roman"/>
              </a:rPr>
              <a:t>draughts. As for Madame </a:t>
            </a:r>
            <a:r>
              <a:rPr dirty="0" sz="1450" spc="-20">
                <a:latin typeface="Times New Roman"/>
                <a:cs typeface="Times New Roman"/>
              </a:rPr>
              <a:t>Tentaillon, </a:t>
            </a:r>
            <a:r>
              <a:rPr dirty="0" sz="1450" spc="-10">
                <a:latin typeface="Times New Roman"/>
                <a:cs typeface="Times New Roman"/>
              </a:rPr>
              <a:t>her  shadow was </a:t>
            </a:r>
            <a:r>
              <a:rPr dirty="0" sz="1450" spc="-5">
                <a:latin typeface="Times New Roman"/>
                <a:cs typeface="Times New Roman"/>
              </a:rPr>
              <a:t>no </a:t>
            </a:r>
            <a:r>
              <a:rPr dirty="0" sz="1450" spc="-10">
                <a:latin typeface="Times New Roman"/>
                <a:cs typeface="Times New Roman"/>
              </a:rPr>
              <a:t>more than </a:t>
            </a:r>
            <a:r>
              <a:rPr dirty="0" sz="1450" spc="-5">
                <a:latin typeface="Times New Roman"/>
                <a:cs typeface="Times New Roman"/>
              </a:rPr>
              <a:t>a </a:t>
            </a:r>
            <a:r>
              <a:rPr dirty="0" sz="1450" spc="-10">
                <a:latin typeface="Times New Roman"/>
                <a:cs typeface="Times New Roman"/>
              </a:rPr>
              <a:t>gross hump </a:t>
            </a:r>
            <a:r>
              <a:rPr dirty="0" sz="1450" spc="-5">
                <a:latin typeface="Times New Roman"/>
                <a:cs typeface="Times New Roman"/>
              </a:rPr>
              <a:t>of </a:t>
            </a:r>
            <a:r>
              <a:rPr dirty="0" sz="1450" spc="-10">
                <a:latin typeface="Times New Roman"/>
                <a:cs typeface="Times New Roman"/>
              </a:rPr>
              <a:t>shoulders, with now and again </a:t>
            </a:r>
            <a:r>
              <a:rPr dirty="0" sz="1450" spc="-5">
                <a:latin typeface="Times New Roman"/>
                <a:cs typeface="Times New Roman"/>
              </a:rPr>
              <a:t>a  </a:t>
            </a:r>
            <a:r>
              <a:rPr dirty="0" sz="1450" spc="-10">
                <a:latin typeface="Times New Roman"/>
                <a:cs typeface="Times New Roman"/>
              </a:rPr>
              <a:t>hemisphere </a:t>
            </a:r>
            <a:r>
              <a:rPr dirty="0" sz="1450" spc="-5">
                <a:latin typeface="Times New Roman"/>
                <a:cs typeface="Times New Roman"/>
              </a:rPr>
              <a:t>of </a:t>
            </a:r>
            <a:r>
              <a:rPr dirty="0" sz="1450" spc="-10">
                <a:latin typeface="Times New Roman"/>
                <a:cs typeface="Times New Roman"/>
              </a:rPr>
              <a:t>head. The chair legs were spindled </a:t>
            </a:r>
            <a:r>
              <a:rPr dirty="0" sz="1450" spc="-5">
                <a:latin typeface="Times New Roman"/>
                <a:cs typeface="Times New Roman"/>
              </a:rPr>
              <a:t>out </a:t>
            </a:r>
            <a:r>
              <a:rPr dirty="0" sz="1450" spc="-10">
                <a:latin typeface="Times New Roman"/>
                <a:cs typeface="Times New Roman"/>
              </a:rPr>
              <a:t>as long as stilts, and the  </a:t>
            </a:r>
            <a:r>
              <a:rPr dirty="0" sz="1450" spc="-5">
                <a:latin typeface="Times New Roman"/>
                <a:cs typeface="Times New Roman"/>
              </a:rPr>
              <a:t>boy </a:t>
            </a:r>
            <a:r>
              <a:rPr dirty="0" sz="1450" spc="-10">
                <a:latin typeface="Times New Roman"/>
                <a:cs typeface="Times New Roman"/>
              </a:rPr>
              <a:t>set perched atop </a:t>
            </a:r>
            <a:r>
              <a:rPr dirty="0" sz="1450" spc="-5">
                <a:latin typeface="Times New Roman"/>
                <a:cs typeface="Times New Roman"/>
              </a:rPr>
              <a:t>of </a:t>
            </a:r>
            <a:r>
              <a:rPr dirty="0" sz="1450" spc="-10">
                <a:latin typeface="Times New Roman"/>
                <a:cs typeface="Times New Roman"/>
              </a:rPr>
              <a:t>them, like </a:t>
            </a:r>
            <a:r>
              <a:rPr dirty="0" sz="1450" spc="-5">
                <a:latin typeface="Times New Roman"/>
                <a:cs typeface="Times New Roman"/>
              </a:rPr>
              <a:t>a </a:t>
            </a:r>
            <a:r>
              <a:rPr dirty="0" sz="1450" spc="-10">
                <a:latin typeface="Times New Roman"/>
                <a:cs typeface="Times New Roman"/>
              </a:rPr>
              <a:t>cloud, in the corner </a:t>
            </a:r>
            <a:r>
              <a:rPr dirty="0" sz="1450" spc="-5">
                <a:latin typeface="Times New Roman"/>
                <a:cs typeface="Times New Roman"/>
              </a:rPr>
              <a:t>of </a:t>
            </a:r>
            <a:r>
              <a:rPr dirty="0" sz="1450" spc="-10">
                <a:latin typeface="Times New Roman"/>
                <a:cs typeface="Times New Roman"/>
              </a:rPr>
              <a:t>the</a:t>
            </a:r>
            <a:r>
              <a:rPr dirty="0" sz="1450" spc="75">
                <a:latin typeface="Times New Roman"/>
                <a:cs typeface="Times New Roman"/>
              </a:rPr>
              <a:t> </a:t>
            </a:r>
            <a:r>
              <a:rPr dirty="0" sz="1450" spc="-10">
                <a:latin typeface="Times New Roman"/>
                <a:cs typeface="Times New Roman"/>
              </a:rPr>
              <a:t>roof.</a:t>
            </a:r>
            <a:endParaRPr sz="1450">
              <a:latin typeface="Times New Roman"/>
              <a:cs typeface="Times New Roman"/>
            </a:endParaRPr>
          </a:p>
          <a:p>
            <a:pPr algn="just" marL="12700" marR="5080">
              <a:lnSpc>
                <a:spcPts val="1730"/>
              </a:lnSpc>
              <a:spcBef>
                <a:spcPts val="844"/>
              </a:spcBef>
            </a:pPr>
            <a:r>
              <a:rPr dirty="0" sz="1450" spc="-10">
                <a:latin typeface="Times New Roman"/>
                <a:cs typeface="Times New Roman"/>
              </a:rPr>
              <a:t>It was the </a:t>
            </a:r>
            <a:r>
              <a:rPr dirty="0" sz="1450" spc="-5">
                <a:latin typeface="Times New Roman"/>
                <a:cs typeface="Times New Roman"/>
              </a:rPr>
              <a:t>boy </a:t>
            </a:r>
            <a:r>
              <a:rPr dirty="0" sz="1450" spc="-10">
                <a:latin typeface="Times New Roman"/>
                <a:cs typeface="Times New Roman"/>
              </a:rPr>
              <a:t>who took the </a:t>
            </a:r>
            <a:r>
              <a:rPr dirty="0" sz="1450" spc="-15">
                <a:latin typeface="Times New Roman"/>
                <a:cs typeface="Times New Roman"/>
              </a:rPr>
              <a:t>Doctor’s </a:t>
            </a:r>
            <a:r>
              <a:rPr dirty="0" sz="1450" spc="-25">
                <a:latin typeface="Times New Roman"/>
                <a:cs typeface="Times New Roman"/>
              </a:rPr>
              <a:t>fancy. </a:t>
            </a:r>
            <a:r>
              <a:rPr dirty="0" sz="1450" spc="-10">
                <a:latin typeface="Times New Roman"/>
                <a:cs typeface="Times New Roman"/>
              </a:rPr>
              <a:t>He had </a:t>
            </a:r>
            <a:r>
              <a:rPr dirty="0" sz="1450" spc="-5">
                <a:latin typeface="Times New Roman"/>
                <a:cs typeface="Times New Roman"/>
              </a:rPr>
              <a:t>a </a:t>
            </a:r>
            <a:r>
              <a:rPr dirty="0" sz="1450" spc="-10">
                <a:latin typeface="Times New Roman"/>
                <a:cs typeface="Times New Roman"/>
              </a:rPr>
              <a:t>great arched skull, the  forehead and the hands </a:t>
            </a:r>
            <a:r>
              <a:rPr dirty="0" sz="1450" spc="-5">
                <a:latin typeface="Times New Roman"/>
                <a:cs typeface="Times New Roman"/>
              </a:rPr>
              <a:t>of a </a:t>
            </a:r>
            <a:r>
              <a:rPr dirty="0" sz="1450" spc="-10">
                <a:latin typeface="Times New Roman"/>
                <a:cs typeface="Times New Roman"/>
              </a:rPr>
              <a:t>musician, and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haunting eyes. It was </a:t>
            </a:r>
            <a:r>
              <a:rPr dirty="0" sz="1450" spc="-5">
                <a:latin typeface="Times New Roman"/>
                <a:cs typeface="Times New Roman"/>
              </a:rPr>
              <a:t>not  </a:t>
            </a:r>
            <a:r>
              <a:rPr dirty="0" sz="1450" spc="-10">
                <a:latin typeface="Times New Roman"/>
                <a:cs typeface="Times New Roman"/>
              </a:rPr>
              <a:t>merely that these eyes were </a:t>
            </a:r>
            <a:r>
              <a:rPr dirty="0" sz="1450" spc="-15">
                <a:latin typeface="Times New Roman"/>
                <a:cs typeface="Times New Roman"/>
              </a:rPr>
              <a:t>large, </a:t>
            </a:r>
            <a:r>
              <a:rPr dirty="0" sz="1450" spc="-5">
                <a:latin typeface="Times New Roman"/>
                <a:cs typeface="Times New Roman"/>
              </a:rPr>
              <a:t>or </a:t>
            </a:r>
            <a:r>
              <a:rPr dirty="0" sz="1450" spc="-25">
                <a:latin typeface="Times New Roman"/>
                <a:cs typeface="Times New Roman"/>
              </a:rPr>
              <a:t>steady, </a:t>
            </a:r>
            <a:r>
              <a:rPr dirty="0" sz="1450" spc="-5">
                <a:latin typeface="Times New Roman"/>
                <a:cs typeface="Times New Roman"/>
              </a:rPr>
              <a:t>or </a:t>
            </a:r>
            <a:r>
              <a:rPr dirty="0" sz="1450" spc="-10">
                <a:latin typeface="Times New Roman"/>
                <a:cs typeface="Times New Roman"/>
              </a:rPr>
              <a:t>the softest ruddy brown. There  was </a:t>
            </a:r>
            <a:r>
              <a:rPr dirty="0" sz="1450" spc="-5">
                <a:latin typeface="Times New Roman"/>
                <a:cs typeface="Times New Roman"/>
              </a:rPr>
              <a:t>a </a:t>
            </a:r>
            <a:r>
              <a:rPr dirty="0" sz="1450" spc="-10">
                <a:latin typeface="Times New Roman"/>
                <a:cs typeface="Times New Roman"/>
              </a:rPr>
              <a:t>look in them, besides, which thrilled the </a:t>
            </a:r>
            <a:r>
              <a:rPr dirty="0" sz="1450" spc="-15">
                <a:latin typeface="Times New Roman"/>
                <a:cs typeface="Times New Roman"/>
              </a:rPr>
              <a:t>Doctor, </a:t>
            </a:r>
            <a:r>
              <a:rPr dirty="0" sz="1450" spc="-10">
                <a:latin typeface="Times New Roman"/>
                <a:cs typeface="Times New Roman"/>
              </a:rPr>
              <a:t>and made him half  </a:t>
            </a:r>
            <a:r>
              <a:rPr dirty="0" sz="1450" spc="-20">
                <a:latin typeface="Times New Roman"/>
                <a:cs typeface="Times New Roman"/>
              </a:rPr>
              <a:t>uneasy.</a:t>
            </a:r>
            <a:r>
              <a:rPr dirty="0" sz="1450" spc="320">
                <a:latin typeface="Times New Roman"/>
                <a:cs typeface="Times New Roman"/>
              </a:rPr>
              <a:t> </a:t>
            </a:r>
            <a:r>
              <a:rPr dirty="0" sz="1450" spc="-10">
                <a:latin typeface="Times New Roman"/>
                <a:cs typeface="Times New Roman"/>
              </a:rPr>
              <a:t>He was sure </a:t>
            </a:r>
            <a:r>
              <a:rPr dirty="0" sz="1450" spc="-5">
                <a:latin typeface="Times New Roman"/>
                <a:cs typeface="Times New Roman"/>
              </a:rPr>
              <a:t>he </a:t>
            </a:r>
            <a:r>
              <a:rPr dirty="0" sz="1450" spc="-10">
                <a:latin typeface="Times New Roman"/>
                <a:cs typeface="Times New Roman"/>
              </a:rPr>
              <a:t>had seen such </a:t>
            </a:r>
            <a:r>
              <a:rPr dirty="0" sz="1450" spc="-5">
                <a:latin typeface="Times New Roman"/>
                <a:cs typeface="Times New Roman"/>
              </a:rPr>
              <a:t>a </a:t>
            </a:r>
            <a:r>
              <a:rPr dirty="0" sz="1450" spc="-10">
                <a:latin typeface="Times New Roman"/>
                <a:cs typeface="Times New Roman"/>
              </a:rPr>
              <a:t>look before, and yet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remember how </a:t>
            </a:r>
            <a:r>
              <a:rPr dirty="0" sz="1450" spc="-5">
                <a:latin typeface="Times New Roman"/>
                <a:cs typeface="Times New Roman"/>
              </a:rPr>
              <a:t>or </a:t>
            </a:r>
            <a:r>
              <a:rPr dirty="0" sz="1450" spc="-10">
                <a:latin typeface="Times New Roman"/>
                <a:cs typeface="Times New Roman"/>
              </a:rPr>
              <a:t>where. It was as if this </a:t>
            </a:r>
            <a:r>
              <a:rPr dirty="0" sz="1450" spc="-30">
                <a:latin typeface="Times New Roman"/>
                <a:cs typeface="Times New Roman"/>
              </a:rPr>
              <a:t>boy, </a:t>
            </a:r>
            <a:r>
              <a:rPr dirty="0" sz="1450" spc="-10">
                <a:latin typeface="Times New Roman"/>
                <a:cs typeface="Times New Roman"/>
              </a:rPr>
              <a:t>who was quite </a:t>
            </a:r>
            <a:r>
              <a:rPr dirty="0" sz="1450" spc="-5">
                <a:latin typeface="Times New Roman"/>
                <a:cs typeface="Times New Roman"/>
              </a:rPr>
              <a:t>a </a:t>
            </a:r>
            <a:r>
              <a:rPr dirty="0" sz="1450" spc="-10">
                <a:latin typeface="Times New Roman"/>
                <a:cs typeface="Times New Roman"/>
              </a:rPr>
              <a:t>stranger to  him, had the eyes </a:t>
            </a:r>
            <a:r>
              <a:rPr dirty="0" sz="1450" spc="-5">
                <a:latin typeface="Times New Roman"/>
                <a:cs typeface="Times New Roman"/>
              </a:rPr>
              <a:t>of </a:t>
            </a:r>
            <a:r>
              <a:rPr dirty="0" sz="1450" spc="-10">
                <a:latin typeface="Times New Roman"/>
                <a:cs typeface="Times New Roman"/>
              </a:rPr>
              <a:t>an old friend </a:t>
            </a:r>
            <a:r>
              <a:rPr dirty="0" sz="1450" spc="-5">
                <a:latin typeface="Times New Roman"/>
                <a:cs typeface="Times New Roman"/>
              </a:rPr>
              <a:t>or </a:t>
            </a:r>
            <a:r>
              <a:rPr dirty="0" sz="1450" spc="-10">
                <a:latin typeface="Times New Roman"/>
                <a:cs typeface="Times New Roman"/>
              </a:rPr>
              <a:t>an old </a:t>
            </a:r>
            <a:r>
              <a:rPr dirty="0" sz="1450" spc="-25">
                <a:latin typeface="Times New Roman"/>
                <a:cs typeface="Times New Roman"/>
              </a:rPr>
              <a:t>enemy. </a:t>
            </a:r>
            <a:r>
              <a:rPr dirty="0" sz="1450" spc="-10">
                <a:latin typeface="Times New Roman"/>
                <a:cs typeface="Times New Roman"/>
              </a:rPr>
              <a:t>And the </a:t>
            </a:r>
            <a:r>
              <a:rPr dirty="0" sz="1450" spc="-5">
                <a:latin typeface="Times New Roman"/>
                <a:cs typeface="Times New Roman"/>
              </a:rPr>
              <a:t>boy </a:t>
            </a:r>
            <a:r>
              <a:rPr dirty="0" sz="1450" spc="-10">
                <a:latin typeface="Times New Roman"/>
                <a:cs typeface="Times New Roman"/>
              </a:rPr>
              <a:t>would give  him </a:t>
            </a:r>
            <a:r>
              <a:rPr dirty="0" sz="1450" spc="-5">
                <a:latin typeface="Times New Roman"/>
                <a:cs typeface="Times New Roman"/>
              </a:rPr>
              <a:t>no </a:t>
            </a:r>
            <a:r>
              <a:rPr dirty="0" sz="1450" spc="-10">
                <a:latin typeface="Times New Roman"/>
                <a:cs typeface="Times New Roman"/>
              </a:rPr>
              <a:t>peace; </a:t>
            </a:r>
            <a:r>
              <a:rPr dirty="0" sz="1450" spc="-5">
                <a:latin typeface="Times New Roman"/>
                <a:cs typeface="Times New Roman"/>
              </a:rPr>
              <a:t>he </a:t>
            </a:r>
            <a:r>
              <a:rPr dirty="0" sz="1450" spc="-10">
                <a:latin typeface="Times New Roman"/>
                <a:cs typeface="Times New Roman"/>
              </a:rPr>
              <a:t>seemed profoundly indifferent to what was going </a:t>
            </a:r>
            <a:r>
              <a:rPr dirty="0" sz="1450" spc="-5">
                <a:latin typeface="Times New Roman"/>
                <a:cs typeface="Times New Roman"/>
              </a:rPr>
              <a:t>on, or  </a:t>
            </a:r>
            <a:r>
              <a:rPr dirty="0" sz="1450" spc="-10">
                <a:latin typeface="Times New Roman"/>
                <a:cs typeface="Times New Roman"/>
              </a:rPr>
              <a:t>rather abstracted from it in </a:t>
            </a:r>
            <a:r>
              <a:rPr dirty="0" sz="1450" spc="-5">
                <a:latin typeface="Times New Roman"/>
                <a:cs typeface="Times New Roman"/>
              </a:rPr>
              <a:t>a </a:t>
            </a:r>
            <a:r>
              <a:rPr dirty="0" sz="1450" spc="-10">
                <a:latin typeface="Times New Roman"/>
                <a:cs typeface="Times New Roman"/>
              </a:rPr>
              <a:t>superior contemplation, beating gently with his  feet against the bars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chair, </a:t>
            </a:r>
            <a:r>
              <a:rPr dirty="0" sz="1450" spc="-10">
                <a:latin typeface="Times New Roman"/>
                <a:cs typeface="Times New Roman"/>
              </a:rPr>
              <a:t>and holding his hands folded </a:t>
            </a:r>
            <a:r>
              <a:rPr dirty="0" sz="1450" spc="-5">
                <a:latin typeface="Times New Roman"/>
                <a:cs typeface="Times New Roman"/>
              </a:rPr>
              <a:t>on </a:t>
            </a:r>
            <a:r>
              <a:rPr dirty="0" sz="1450" spc="-10">
                <a:latin typeface="Times New Roman"/>
                <a:cs typeface="Times New Roman"/>
              </a:rPr>
              <a:t>his lap. But,  for all that, his eyes kept following the Doctor about the room with </a:t>
            </a:r>
            <a:r>
              <a:rPr dirty="0" sz="1450" spc="-5">
                <a:latin typeface="Times New Roman"/>
                <a:cs typeface="Times New Roman"/>
              </a:rPr>
              <a:t>a  </a:t>
            </a:r>
            <a:r>
              <a:rPr dirty="0" sz="1450" spc="-10">
                <a:latin typeface="Times New Roman"/>
                <a:cs typeface="Times New Roman"/>
              </a:rPr>
              <a:t>thoughtful fixity </a:t>
            </a:r>
            <a:r>
              <a:rPr dirty="0" sz="1450" spc="-5">
                <a:latin typeface="Times New Roman"/>
                <a:cs typeface="Times New Roman"/>
              </a:rPr>
              <a:t>of </a:t>
            </a:r>
            <a:r>
              <a:rPr dirty="0" sz="1450" spc="-10">
                <a:latin typeface="Times New Roman"/>
                <a:cs typeface="Times New Roman"/>
              </a:rPr>
              <a:t>gaze. Desprez could </a:t>
            </a:r>
            <a:r>
              <a:rPr dirty="0" sz="1450" spc="-5">
                <a:latin typeface="Times New Roman"/>
                <a:cs typeface="Times New Roman"/>
              </a:rPr>
              <a:t>not </a:t>
            </a:r>
            <a:r>
              <a:rPr dirty="0" sz="1450" spc="-10">
                <a:latin typeface="Times New Roman"/>
                <a:cs typeface="Times New Roman"/>
              </a:rPr>
              <a:t>tell whether </a:t>
            </a:r>
            <a:r>
              <a:rPr dirty="0" sz="1450" spc="-5">
                <a:latin typeface="Times New Roman"/>
                <a:cs typeface="Times New Roman"/>
              </a:rPr>
              <a:t>he </a:t>
            </a:r>
            <a:r>
              <a:rPr dirty="0" sz="1450" spc="-10">
                <a:latin typeface="Times New Roman"/>
                <a:cs typeface="Times New Roman"/>
              </a:rPr>
              <a:t>was fascinating  the </a:t>
            </a:r>
            <a:r>
              <a:rPr dirty="0" sz="1450" spc="-30">
                <a:latin typeface="Times New Roman"/>
                <a:cs typeface="Times New Roman"/>
              </a:rPr>
              <a:t>boy, </a:t>
            </a:r>
            <a:r>
              <a:rPr dirty="0" sz="1450" spc="-5">
                <a:latin typeface="Times New Roman"/>
                <a:cs typeface="Times New Roman"/>
              </a:rPr>
              <a:t>or </a:t>
            </a:r>
            <a:r>
              <a:rPr dirty="0" sz="1450" spc="-10">
                <a:latin typeface="Times New Roman"/>
                <a:cs typeface="Times New Roman"/>
              </a:rPr>
              <a:t>the </a:t>
            </a:r>
            <a:r>
              <a:rPr dirty="0" sz="1450" spc="-5">
                <a:latin typeface="Times New Roman"/>
                <a:cs typeface="Times New Roman"/>
              </a:rPr>
              <a:t>boy </a:t>
            </a:r>
            <a:r>
              <a:rPr dirty="0" sz="1450" spc="-10">
                <a:latin typeface="Times New Roman"/>
                <a:cs typeface="Times New Roman"/>
              </a:rPr>
              <a:t>was fascinating him. He busied himself over the sick man:  </a:t>
            </a:r>
            <a:r>
              <a:rPr dirty="0" sz="1450" spc="-5">
                <a:latin typeface="Times New Roman"/>
                <a:cs typeface="Times New Roman"/>
              </a:rPr>
              <a:t>he put </a:t>
            </a:r>
            <a:r>
              <a:rPr dirty="0" sz="1450" spc="-10">
                <a:latin typeface="Times New Roman"/>
                <a:cs typeface="Times New Roman"/>
              </a:rPr>
              <a:t>questions, </a:t>
            </a:r>
            <a:r>
              <a:rPr dirty="0" sz="1450" spc="-5">
                <a:latin typeface="Times New Roman"/>
                <a:cs typeface="Times New Roman"/>
              </a:rPr>
              <a:t>he </a:t>
            </a:r>
            <a:r>
              <a:rPr dirty="0" sz="1450" spc="-10">
                <a:latin typeface="Times New Roman"/>
                <a:cs typeface="Times New Roman"/>
              </a:rPr>
              <a:t>felt the pulse, </a:t>
            </a:r>
            <a:r>
              <a:rPr dirty="0" sz="1450" spc="-5">
                <a:latin typeface="Times New Roman"/>
                <a:cs typeface="Times New Roman"/>
              </a:rPr>
              <a:t>he </a:t>
            </a:r>
            <a:r>
              <a:rPr dirty="0" sz="1450" spc="-10">
                <a:latin typeface="Times New Roman"/>
                <a:cs typeface="Times New Roman"/>
              </a:rPr>
              <a:t>jested, </a:t>
            </a:r>
            <a:r>
              <a:rPr dirty="0" sz="1450" spc="-5">
                <a:latin typeface="Times New Roman"/>
                <a:cs typeface="Times New Roman"/>
              </a:rPr>
              <a:t>he </a:t>
            </a:r>
            <a:r>
              <a:rPr dirty="0" sz="1450" spc="-10">
                <a:latin typeface="Times New Roman"/>
                <a:cs typeface="Times New Roman"/>
              </a:rPr>
              <a:t>grew </a:t>
            </a:r>
            <a:r>
              <a:rPr dirty="0" sz="1450" spc="-5">
                <a:latin typeface="Times New Roman"/>
                <a:cs typeface="Times New Roman"/>
              </a:rPr>
              <a:t>a </a:t>
            </a:r>
            <a:r>
              <a:rPr dirty="0" sz="1450" spc="-10">
                <a:latin typeface="Times New Roman"/>
                <a:cs typeface="Times New Roman"/>
              </a:rPr>
              <a:t>little </a:t>
            </a:r>
            <a:r>
              <a:rPr dirty="0" sz="1450" spc="-5">
                <a:latin typeface="Times New Roman"/>
                <a:cs typeface="Times New Roman"/>
              </a:rPr>
              <a:t>hot </a:t>
            </a:r>
            <a:r>
              <a:rPr dirty="0" sz="1450" spc="-10">
                <a:latin typeface="Times New Roman"/>
                <a:cs typeface="Times New Roman"/>
              </a:rPr>
              <a:t>and swore:  and still, whenever </a:t>
            </a:r>
            <a:r>
              <a:rPr dirty="0" sz="1450" spc="-5">
                <a:latin typeface="Times New Roman"/>
                <a:cs typeface="Times New Roman"/>
              </a:rPr>
              <a:t>he </a:t>
            </a:r>
            <a:r>
              <a:rPr dirty="0" sz="1450" spc="-10">
                <a:latin typeface="Times New Roman"/>
                <a:cs typeface="Times New Roman"/>
              </a:rPr>
              <a:t>looked </a:t>
            </a:r>
            <a:r>
              <a:rPr dirty="0" sz="1450" spc="-5">
                <a:latin typeface="Times New Roman"/>
                <a:cs typeface="Times New Roman"/>
              </a:rPr>
              <a:t>round, </a:t>
            </a:r>
            <a:r>
              <a:rPr dirty="0" sz="1450" spc="-10">
                <a:latin typeface="Times New Roman"/>
                <a:cs typeface="Times New Roman"/>
              </a:rPr>
              <a:t>there were the brown eyes waiting for his  with the same inquiring, melancholy</a:t>
            </a:r>
            <a:r>
              <a:rPr dirty="0" sz="1450" spc="15">
                <a:latin typeface="Times New Roman"/>
                <a:cs typeface="Times New Roman"/>
              </a:rPr>
              <a:t> </a:t>
            </a:r>
            <a:r>
              <a:rPr dirty="0" sz="1450" spc="-10">
                <a:latin typeface="Times New Roman"/>
                <a:cs typeface="Times New Roman"/>
              </a:rPr>
              <a:t>gaze.</a:t>
            </a:r>
            <a:endParaRPr sz="1450">
              <a:latin typeface="Times New Roman"/>
              <a:cs typeface="Times New Roman"/>
            </a:endParaRPr>
          </a:p>
          <a:p>
            <a:pPr algn="just" marL="12700" marR="5080">
              <a:lnSpc>
                <a:spcPts val="1730"/>
              </a:lnSpc>
              <a:spcBef>
                <a:spcPts val="840"/>
              </a:spcBef>
            </a:pPr>
            <a:r>
              <a:rPr dirty="0" sz="1450" spc="-10">
                <a:latin typeface="Times New Roman"/>
                <a:cs typeface="Times New Roman"/>
              </a:rPr>
              <a:t>At last the Doctor </a:t>
            </a:r>
            <a:r>
              <a:rPr dirty="0" sz="1450" spc="-5">
                <a:latin typeface="Times New Roman"/>
                <a:cs typeface="Times New Roman"/>
              </a:rPr>
              <a:t>hit on </a:t>
            </a:r>
            <a:r>
              <a:rPr dirty="0" sz="1450" spc="-10">
                <a:latin typeface="Times New Roman"/>
                <a:cs typeface="Times New Roman"/>
              </a:rPr>
              <a:t>the solution at </a:t>
            </a:r>
            <a:r>
              <a:rPr dirty="0" sz="1450" spc="-5">
                <a:latin typeface="Times New Roman"/>
                <a:cs typeface="Times New Roman"/>
              </a:rPr>
              <a:t>a </a:t>
            </a:r>
            <a:r>
              <a:rPr dirty="0" sz="1450" spc="-10">
                <a:latin typeface="Times New Roman"/>
                <a:cs typeface="Times New Roman"/>
              </a:rPr>
              <a:t>leap. He remembered the look </a:t>
            </a:r>
            <a:r>
              <a:rPr dirty="0" sz="1450" spc="-30">
                <a:latin typeface="Times New Roman"/>
                <a:cs typeface="Times New Roman"/>
              </a:rPr>
              <a:t>now.  </a:t>
            </a:r>
            <a:r>
              <a:rPr dirty="0" sz="1450" spc="-10">
                <a:latin typeface="Times New Roman"/>
                <a:cs typeface="Times New Roman"/>
              </a:rPr>
              <a:t>The little </a:t>
            </a:r>
            <a:r>
              <a:rPr dirty="0" sz="1450" spc="-25">
                <a:latin typeface="Times New Roman"/>
                <a:cs typeface="Times New Roman"/>
              </a:rPr>
              <a:t>fellow, </a:t>
            </a:r>
            <a:r>
              <a:rPr dirty="0" sz="1450" spc="-10">
                <a:latin typeface="Times New Roman"/>
                <a:cs typeface="Times New Roman"/>
              </a:rPr>
              <a:t>although </a:t>
            </a:r>
            <a:r>
              <a:rPr dirty="0" sz="1450" spc="-5">
                <a:latin typeface="Times New Roman"/>
                <a:cs typeface="Times New Roman"/>
              </a:rPr>
              <a:t>he </a:t>
            </a:r>
            <a:r>
              <a:rPr dirty="0" sz="1450" spc="-10">
                <a:latin typeface="Times New Roman"/>
                <a:cs typeface="Times New Roman"/>
              </a:rPr>
              <a:t>was as straight as </a:t>
            </a:r>
            <a:r>
              <a:rPr dirty="0" sz="1450" spc="-5">
                <a:latin typeface="Times New Roman"/>
                <a:cs typeface="Times New Roman"/>
              </a:rPr>
              <a:t>a </a:t>
            </a:r>
            <a:r>
              <a:rPr dirty="0" sz="1450" spc="-10">
                <a:latin typeface="Times New Roman"/>
                <a:cs typeface="Times New Roman"/>
              </a:rPr>
              <a:t>dart, had the eyes that </a:t>
            </a:r>
            <a:r>
              <a:rPr dirty="0" sz="1450" spc="-5">
                <a:latin typeface="Times New Roman"/>
                <a:cs typeface="Times New Roman"/>
              </a:rPr>
              <a:t>go  </a:t>
            </a:r>
            <a:r>
              <a:rPr dirty="0" sz="1450" spc="-10">
                <a:latin typeface="Times New Roman"/>
                <a:cs typeface="Times New Roman"/>
              </a:rPr>
              <a:t>usually with </a:t>
            </a:r>
            <a:r>
              <a:rPr dirty="0" sz="1450" spc="-5">
                <a:latin typeface="Times New Roman"/>
                <a:cs typeface="Times New Roman"/>
              </a:rPr>
              <a:t>a </a:t>
            </a:r>
            <a:r>
              <a:rPr dirty="0" sz="1450" spc="-10">
                <a:latin typeface="Times New Roman"/>
                <a:cs typeface="Times New Roman"/>
              </a:rPr>
              <a:t>crooked back;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at all deformed, and yet </a:t>
            </a:r>
            <a:r>
              <a:rPr dirty="0" sz="1450" spc="-5">
                <a:latin typeface="Times New Roman"/>
                <a:cs typeface="Times New Roman"/>
              </a:rPr>
              <a:t>a </a:t>
            </a:r>
            <a:r>
              <a:rPr dirty="0" sz="1450" spc="-10">
                <a:latin typeface="Times New Roman"/>
                <a:cs typeface="Times New Roman"/>
              </a:rPr>
              <a:t>deformed  person seemed to </a:t>
            </a:r>
            <a:r>
              <a:rPr dirty="0" sz="1450" spc="-5">
                <a:latin typeface="Times New Roman"/>
                <a:cs typeface="Times New Roman"/>
              </a:rPr>
              <a:t>be </a:t>
            </a:r>
            <a:r>
              <a:rPr dirty="0" sz="1450" spc="-10">
                <a:latin typeface="Times New Roman"/>
                <a:cs typeface="Times New Roman"/>
              </a:rPr>
              <a:t>looking at </a:t>
            </a:r>
            <a:r>
              <a:rPr dirty="0" sz="1450" spc="-5">
                <a:latin typeface="Times New Roman"/>
                <a:cs typeface="Times New Roman"/>
              </a:rPr>
              <a:t>you </a:t>
            </a:r>
            <a:r>
              <a:rPr dirty="0" sz="1450" spc="-10">
                <a:latin typeface="Times New Roman"/>
                <a:cs typeface="Times New Roman"/>
              </a:rPr>
              <a:t>from below his brows. The Doctor drew </a:t>
            </a:r>
            <a:r>
              <a:rPr dirty="0" sz="1450" spc="-5">
                <a:latin typeface="Times New Roman"/>
                <a:cs typeface="Times New Roman"/>
              </a:rPr>
              <a:t>a  </a:t>
            </a:r>
            <a:r>
              <a:rPr dirty="0" sz="1450" spc="-10">
                <a:latin typeface="Times New Roman"/>
                <a:cs typeface="Times New Roman"/>
              </a:rPr>
              <a:t>long breath, </a:t>
            </a:r>
            <a:r>
              <a:rPr dirty="0" sz="1450" spc="-5">
                <a:latin typeface="Times New Roman"/>
                <a:cs typeface="Times New Roman"/>
              </a:rPr>
              <a:t>he </a:t>
            </a:r>
            <a:r>
              <a:rPr dirty="0" sz="1450" spc="-10">
                <a:latin typeface="Times New Roman"/>
                <a:cs typeface="Times New Roman"/>
              </a:rPr>
              <a:t>was so much relieved to find </a:t>
            </a:r>
            <a:r>
              <a:rPr dirty="0" sz="1450" spc="-5">
                <a:latin typeface="Times New Roman"/>
                <a:cs typeface="Times New Roman"/>
              </a:rPr>
              <a:t>a </a:t>
            </a:r>
            <a:r>
              <a:rPr dirty="0" sz="1450" spc="-10">
                <a:latin typeface="Times New Roman"/>
                <a:cs typeface="Times New Roman"/>
              </a:rPr>
              <a:t>theory (for </a:t>
            </a:r>
            <a:r>
              <a:rPr dirty="0" sz="1450" spc="-5">
                <a:latin typeface="Times New Roman"/>
                <a:cs typeface="Times New Roman"/>
              </a:rPr>
              <a:t>he </a:t>
            </a:r>
            <a:r>
              <a:rPr dirty="0" sz="1450" spc="-10">
                <a:latin typeface="Times New Roman"/>
                <a:cs typeface="Times New Roman"/>
              </a:rPr>
              <a:t>loved theories)  and to explain away his</a:t>
            </a:r>
            <a:r>
              <a:rPr dirty="0" sz="1450" spc="10">
                <a:latin typeface="Times New Roman"/>
                <a:cs typeface="Times New Roman"/>
              </a:rPr>
              <a:t> </a:t>
            </a:r>
            <a:r>
              <a:rPr dirty="0" sz="1450" spc="-10">
                <a:latin typeface="Times New Roman"/>
                <a:cs typeface="Times New Roman"/>
              </a:rPr>
              <a:t>interest.</a:t>
            </a:r>
            <a:endParaRPr sz="1450">
              <a:latin typeface="Times New Roman"/>
              <a:cs typeface="Times New Roman"/>
            </a:endParaRPr>
          </a:p>
          <a:p>
            <a:pPr algn="just" marL="12700" marR="5715">
              <a:lnSpc>
                <a:spcPts val="1730"/>
              </a:lnSpc>
              <a:spcBef>
                <a:spcPts val="855"/>
              </a:spcBef>
            </a:pPr>
            <a:r>
              <a:rPr dirty="0" sz="1450" spc="-10">
                <a:latin typeface="Times New Roman"/>
                <a:cs typeface="Times New Roman"/>
              </a:rPr>
              <a:t>For all that, </a:t>
            </a:r>
            <a:r>
              <a:rPr dirty="0" sz="1450" spc="-5">
                <a:latin typeface="Times New Roman"/>
                <a:cs typeface="Times New Roman"/>
              </a:rPr>
              <a:t>he </a:t>
            </a:r>
            <a:r>
              <a:rPr dirty="0" sz="1450" spc="-10">
                <a:latin typeface="Times New Roman"/>
                <a:cs typeface="Times New Roman"/>
              </a:rPr>
              <a:t>despatched the invalid with unusual haste, and, still kneeling  with </a:t>
            </a:r>
            <a:r>
              <a:rPr dirty="0" sz="1450" spc="-5">
                <a:latin typeface="Times New Roman"/>
                <a:cs typeface="Times New Roman"/>
              </a:rPr>
              <a:t>one </a:t>
            </a:r>
            <a:r>
              <a:rPr dirty="0" sz="1450" spc="-10">
                <a:latin typeface="Times New Roman"/>
                <a:cs typeface="Times New Roman"/>
              </a:rPr>
              <a:t>knee </a:t>
            </a:r>
            <a:r>
              <a:rPr dirty="0" sz="1450" spc="-5">
                <a:latin typeface="Times New Roman"/>
                <a:cs typeface="Times New Roman"/>
              </a:rPr>
              <a:t>on </a:t>
            </a:r>
            <a:r>
              <a:rPr dirty="0" sz="1450" spc="-10">
                <a:latin typeface="Times New Roman"/>
                <a:cs typeface="Times New Roman"/>
              </a:rPr>
              <a:t>the </a:t>
            </a:r>
            <a:r>
              <a:rPr dirty="0" sz="1450" spc="-15">
                <a:latin typeface="Times New Roman"/>
                <a:cs typeface="Times New Roman"/>
              </a:rPr>
              <a:t>floor, </a:t>
            </a:r>
            <a:r>
              <a:rPr dirty="0" sz="1450" spc="-10">
                <a:latin typeface="Times New Roman"/>
                <a:cs typeface="Times New Roman"/>
              </a:rPr>
              <a:t>turned </a:t>
            </a:r>
            <a:r>
              <a:rPr dirty="0" sz="1450" spc="-5">
                <a:latin typeface="Times New Roman"/>
                <a:cs typeface="Times New Roman"/>
              </a:rPr>
              <a:t>a </a:t>
            </a:r>
            <a:r>
              <a:rPr dirty="0" sz="1450" spc="-10">
                <a:latin typeface="Times New Roman"/>
                <a:cs typeface="Times New Roman"/>
              </a:rPr>
              <a:t>little round and looked the </a:t>
            </a:r>
            <a:r>
              <a:rPr dirty="0" sz="1450" spc="-5">
                <a:latin typeface="Times New Roman"/>
                <a:cs typeface="Times New Roman"/>
              </a:rPr>
              <a:t>boy </a:t>
            </a:r>
            <a:r>
              <a:rPr dirty="0" sz="1450" spc="-10">
                <a:latin typeface="Times New Roman"/>
                <a:cs typeface="Times New Roman"/>
              </a:rPr>
              <a:t>over at his  leisure. The </a:t>
            </a:r>
            <a:r>
              <a:rPr dirty="0" sz="1450" spc="-5">
                <a:latin typeface="Times New Roman"/>
                <a:cs typeface="Times New Roman"/>
              </a:rPr>
              <a:t>boy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in the least </a:t>
            </a:r>
            <a:r>
              <a:rPr dirty="0" sz="1450" spc="-5">
                <a:latin typeface="Times New Roman"/>
                <a:cs typeface="Times New Roman"/>
              </a:rPr>
              <a:t>put out, but </a:t>
            </a:r>
            <a:r>
              <a:rPr dirty="0" sz="1450" spc="-10">
                <a:latin typeface="Times New Roman"/>
                <a:cs typeface="Times New Roman"/>
              </a:rPr>
              <a:t>looked placidly back at the  </a:t>
            </a:r>
            <a:r>
              <a:rPr dirty="0" sz="1450" spc="-20">
                <a:latin typeface="Times New Roman"/>
                <a:cs typeface="Times New Roman"/>
              </a:rPr>
              <a:t>Doctor.</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‘Is this </a:t>
            </a:r>
            <a:r>
              <a:rPr dirty="0" sz="1450" spc="-5">
                <a:latin typeface="Times New Roman"/>
                <a:cs typeface="Times New Roman"/>
              </a:rPr>
              <a:t>your </a:t>
            </a:r>
            <a:r>
              <a:rPr dirty="0" sz="1450" spc="-10">
                <a:latin typeface="Times New Roman"/>
                <a:cs typeface="Times New Roman"/>
              </a:rPr>
              <a:t>father?’ asked</a:t>
            </a:r>
            <a:r>
              <a:rPr dirty="0" sz="1450" spc="-100">
                <a:latin typeface="Times New Roman"/>
                <a:cs typeface="Times New Roman"/>
              </a:rPr>
              <a:t> </a:t>
            </a:r>
            <a:r>
              <a:rPr dirty="0" sz="1450" spc="-10">
                <a:latin typeface="Times New Roman"/>
                <a:cs typeface="Times New Roman"/>
              </a:rPr>
              <a:t>Desprez.</a:t>
            </a:r>
            <a:endParaRPr sz="1450">
              <a:latin typeface="Times New Roman"/>
              <a:cs typeface="Times New Roman"/>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6440" cy="9244965"/>
          </a:xfrm>
          <a:prstGeom prst="rect">
            <a:avLst/>
          </a:prstGeom>
        </p:spPr>
        <p:txBody>
          <a:bodyPr wrap="square" lIns="0" tIns="121285" rIns="0" bIns="0" rtlCol="0" vert="horz">
            <a:spAutoFit/>
          </a:bodyPr>
          <a:lstStyle/>
          <a:p>
            <a:pPr marL="12700">
              <a:lnSpc>
                <a:spcPct val="100000"/>
              </a:lnSpc>
              <a:spcBef>
                <a:spcPts val="955"/>
              </a:spcBef>
            </a:pPr>
            <a:r>
              <a:rPr dirty="0" sz="1450" spc="-10">
                <a:latin typeface="Times New Roman"/>
                <a:cs typeface="Times New Roman"/>
              </a:rPr>
              <a:t>‘Oh, </a:t>
            </a:r>
            <a:r>
              <a:rPr dirty="0" sz="1450" spc="-5">
                <a:latin typeface="Times New Roman"/>
                <a:cs typeface="Times New Roman"/>
              </a:rPr>
              <a:t>no,’ </a:t>
            </a:r>
            <a:r>
              <a:rPr dirty="0" sz="1450" spc="-10">
                <a:latin typeface="Times New Roman"/>
                <a:cs typeface="Times New Roman"/>
              </a:rPr>
              <a:t>returned the </a:t>
            </a:r>
            <a:r>
              <a:rPr dirty="0" sz="1450" spc="-5">
                <a:latin typeface="Times New Roman"/>
                <a:cs typeface="Times New Roman"/>
              </a:rPr>
              <a:t>boy; </a:t>
            </a:r>
            <a:r>
              <a:rPr dirty="0" sz="1450" spc="-10">
                <a:latin typeface="Times New Roman"/>
                <a:cs typeface="Times New Roman"/>
              </a:rPr>
              <a:t>‘my</a:t>
            </a:r>
            <a:r>
              <a:rPr dirty="0" sz="1450" spc="-100">
                <a:latin typeface="Times New Roman"/>
                <a:cs typeface="Times New Roman"/>
              </a:rPr>
              <a:t> </a:t>
            </a:r>
            <a:r>
              <a:rPr dirty="0" sz="1450" spc="-20">
                <a:latin typeface="Times New Roman"/>
                <a:cs typeface="Times New Roman"/>
              </a:rPr>
              <a:t>master.’</a:t>
            </a:r>
            <a:endParaRPr sz="1450">
              <a:latin typeface="Times New Roman"/>
              <a:cs typeface="Times New Roman"/>
            </a:endParaRPr>
          </a:p>
          <a:p>
            <a:pPr marL="12700" marR="2466975">
              <a:lnSpc>
                <a:spcPct val="149000"/>
              </a:lnSpc>
            </a:pPr>
            <a:r>
              <a:rPr dirty="0" sz="1450" spc="-10">
                <a:latin typeface="Times New Roman"/>
                <a:cs typeface="Times New Roman"/>
              </a:rPr>
              <a:t>‘Are </a:t>
            </a:r>
            <a:r>
              <a:rPr dirty="0" sz="1450" spc="-5">
                <a:latin typeface="Times New Roman"/>
                <a:cs typeface="Times New Roman"/>
              </a:rPr>
              <a:t>you </a:t>
            </a:r>
            <a:r>
              <a:rPr dirty="0" sz="1450" spc="-10">
                <a:latin typeface="Times New Roman"/>
                <a:cs typeface="Times New Roman"/>
              </a:rPr>
              <a:t>fond </a:t>
            </a:r>
            <a:r>
              <a:rPr dirty="0" sz="1450" spc="-5">
                <a:latin typeface="Times New Roman"/>
                <a:cs typeface="Times New Roman"/>
              </a:rPr>
              <a:t>of </a:t>
            </a:r>
            <a:r>
              <a:rPr dirty="0" sz="1450" spc="-10">
                <a:latin typeface="Times New Roman"/>
                <a:cs typeface="Times New Roman"/>
              </a:rPr>
              <a:t>him?’ continued the </a:t>
            </a:r>
            <a:r>
              <a:rPr dirty="0" sz="1450" spc="-20">
                <a:latin typeface="Times New Roman"/>
                <a:cs typeface="Times New Roman"/>
              </a:rPr>
              <a:t>Doctor.  </a:t>
            </a:r>
            <a:r>
              <a:rPr dirty="0" sz="1450" spc="-10">
                <a:latin typeface="Times New Roman"/>
                <a:cs typeface="Times New Roman"/>
              </a:rPr>
              <a:t>‘No, </a:t>
            </a:r>
            <a:r>
              <a:rPr dirty="0" sz="1450" spc="-20">
                <a:latin typeface="Times New Roman"/>
                <a:cs typeface="Times New Roman"/>
              </a:rPr>
              <a:t>sir,’ </a:t>
            </a:r>
            <a:r>
              <a:rPr dirty="0" sz="1450" spc="-10">
                <a:latin typeface="Times New Roman"/>
                <a:cs typeface="Times New Roman"/>
              </a:rPr>
              <a:t>said the</a:t>
            </a:r>
            <a:r>
              <a:rPr dirty="0" sz="1450" spc="-90">
                <a:latin typeface="Times New Roman"/>
                <a:cs typeface="Times New Roman"/>
              </a:rPr>
              <a:t> </a:t>
            </a:r>
            <a:r>
              <a:rPr dirty="0" sz="1450" spc="-30">
                <a:latin typeface="Times New Roman"/>
                <a:cs typeface="Times New Roman"/>
              </a:rPr>
              <a:t>boy.</a:t>
            </a:r>
            <a:endParaRPr sz="1450">
              <a:latin typeface="Times New Roman"/>
              <a:cs typeface="Times New Roman"/>
            </a:endParaRPr>
          </a:p>
          <a:p>
            <a:pPr marL="12700">
              <a:lnSpc>
                <a:spcPct val="100000"/>
              </a:lnSpc>
              <a:spcBef>
                <a:spcPts val="850"/>
              </a:spcBef>
            </a:pPr>
            <a:r>
              <a:rPr dirty="0" sz="1450" spc="-10">
                <a:latin typeface="Times New Roman"/>
                <a:cs typeface="Times New Roman"/>
              </a:rPr>
              <a:t>Madame </a:t>
            </a:r>
            <a:r>
              <a:rPr dirty="0" sz="1450" spc="-20">
                <a:latin typeface="Times New Roman"/>
                <a:cs typeface="Times New Roman"/>
              </a:rPr>
              <a:t>Tentaillon </a:t>
            </a:r>
            <a:r>
              <a:rPr dirty="0" sz="1450" spc="-10">
                <a:latin typeface="Times New Roman"/>
                <a:cs typeface="Times New Roman"/>
              </a:rPr>
              <a:t>and Desprez exchanged expressive</a:t>
            </a:r>
            <a:r>
              <a:rPr dirty="0" sz="1450" spc="35">
                <a:latin typeface="Times New Roman"/>
                <a:cs typeface="Times New Roman"/>
              </a:rPr>
              <a:t> </a:t>
            </a:r>
            <a:r>
              <a:rPr dirty="0" sz="1450" spc="-10">
                <a:latin typeface="Times New Roman"/>
                <a:cs typeface="Times New Roman"/>
              </a:rPr>
              <a:t>glances.</a:t>
            </a:r>
            <a:endParaRPr sz="1450">
              <a:latin typeface="Times New Roman"/>
              <a:cs typeface="Times New Roman"/>
            </a:endParaRPr>
          </a:p>
          <a:p>
            <a:pPr algn="just" marL="12700" marR="6350">
              <a:lnSpc>
                <a:spcPts val="1730"/>
              </a:lnSpc>
              <a:spcBef>
                <a:spcPts val="919"/>
              </a:spcBef>
            </a:pPr>
            <a:r>
              <a:rPr dirty="0" sz="1450" spc="-10">
                <a:latin typeface="Times New Roman"/>
                <a:cs typeface="Times New Roman"/>
              </a:rPr>
              <a:t>‘That is bad, my man,’ resumed the </a:t>
            </a:r>
            <a:r>
              <a:rPr dirty="0" sz="1450" spc="-20">
                <a:latin typeface="Times New Roman"/>
                <a:cs typeface="Times New Roman"/>
              </a:rPr>
              <a:t>latter,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shade </a:t>
            </a:r>
            <a:r>
              <a:rPr dirty="0" sz="1450" spc="-5">
                <a:latin typeface="Times New Roman"/>
                <a:cs typeface="Times New Roman"/>
              </a:rPr>
              <a:t>of </a:t>
            </a:r>
            <a:r>
              <a:rPr dirty="0" sz="1450" spc="-10">
                <a:latin typeface="Times New Roman"/>
                <a:cs typeface="Times New Roman"/>
              </a:rPr>
              <a:t>sternness. ‘Every  </a:t>
            </a:r>
            <a:r>
              <a:rPr dirty="0" sz="1450" spc="-5">
                <a:latin typeface="Times New Roman"/>
                <a:cs typeface="Times New Roman"/>
              </a:rPr>
              <a:t>one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fond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dying, or </a:t>
            </a:r>
            <a:r>
              <a:rPr dirty="0" sz="1450" spc="-10">
                <a:latin typeface="Times New Roman"/>
                <a:cs typeface="Times New Roman"/>
              </a:rPr>
              <a:t>conceal their sentiments; and </a:t>
            </a:r>
            <a:r>
              <a:rPr dirty="0" sz="1450" spc="-5">
                <a:latin typeface="Times New Roman"/>
                <a:cs typeface="Times New Roman"/>
              </a:rPr>
              <a:t>your </a:t>
            </a:r>
            <a:r>
              <a:rPr dirty="0" sz="1450" spc="-10">
                <a:latin typeface="Times New Roman"/>
                <a:cs typeface="Times New Roman"/>
              </a:rPr>
              <a:t>master  here is </a:t>
            </a:r>
            <a:r>
              <a:rPr dirty="0" sz="1450" spc="-5">
                <a:latin typeface="Times New Roman"/>
                <a:cs typeface="Times New Roman"/>
              </a:rPr>
              <a:t>dying. </a:t>
            </a: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have watched </a:t>
            </a:r>
            <a:r>
              <a:rPr dirty="0" sz="1450" spc="-5">
                <a:latin typeface="Times New Roman"/>
                <a:cs typeface="Times New Roman"/>
              </a:rPr>
              <a:t>a </a:t>
            </a:r>
            <a:r>
              <a:rPr dirty="0" sz="1450" spc="-10">
                <a:latin typeface="Times New Roman"/>
                <a:cs typeface="Times New Roman"/>
              </a:rPr>
              <a:t>bird </a:t>
            </a:r>
            <a:r>
              <a:rPr dirty="0" sz="1450" spc="-5">
                <a:latin typeface="Times New Roman"/>
                <a:cs typeface="Times New Roman"/>
              </a:rPr>
              <a:t>a </a:t>
            </a:r>
            <a:r>
              <a:rPr dirty="0" sz="1450" spc="-10">
                <a:latin typeface="Times New Roman"/>
                <a:cs typeface="Times New Roman"/>
              </a:rPr>
              <a:t>little while stealing my cherries,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a thought of </a:t>
            </a:r>
            <a:r>
              <a:rPr dirty="0" sz="1450" spc="-10">
                <a:latin typeface="Times New Roman"/>
                <a:cs typeface="Times New Roman"/>
              </a:rPr>
              <a:t>disappointment when </a:t>
            </a:r>
            <a:r>
              <a:rPr dirty="0" sz="1450" spc="-5">
                <a:latin typeface="Times New Roman"/>
                <a:cs typeface="Times New Roman"/>
              </a:rPr>
              <a:t>he </a:t>
            </a:r>
            <a:r>
              <a:rPr dirty="0" sz="1450" spc="-10">
                <a:latin typeface="Times New Roman"/>
                <a:cs typeface="Times New Roman"/>
              </a:rPr>
              <a:t>flies away over my garden wall,  and </a:t>
            </a:r>
            <a:r>
              <a:rPr dirty="0" sz="1450" spc="-5">
                <a:latin typeface="Times New Roman"/>
                <a:cs typeface="Times New Roman"/>
              </a:rPr>
              <a:t>I </a:t>
            </a:r>
            <a:r>
              <a:rPr dirty="0" sz="1450" spc="-10">
                <a:latin typeface="Times New Roman"/>
                <a:cs typeface="Times New Roman"/>
              </a:rPr>
              <a:t>see him steer for the forest and vanish. How much more </a:t>
            </a:r>
            <a:r>
              <a:rPr dirty="0" sz="1450" spc="-5">
                <a:latin typeface="Times New Roman"/>
                <a:cs typeface="Times New Roman"/>
              </a:rPr>
              <a:t>a </a:t>
            </a:r>
            <a:r>
              <a:rPr dirty="0" sz="1450" spc="-10">
                <a:latin typeface="Times New Roman"/>
                <a:cs typeface="Times New Roman"/>
              </a:rPr>
              <a:t>creature such  as this, so strong, so astute, so richly endowed with faculties! When </a:t>
            </a:r>
            <a:r>
              <a:rPr dirty="0" sz="1450" spc="-5">
                <a:latin typeface="Times New Roman"/>
                <a:cs typeface="Times New Roman"/>
              </a:rPr>
              <a:t>I </a:t>
            </a:r>
            <a:r>
              <a:rPr dirty="0" sz="1450" spc="-10">
                <a:latin typeface="Times New Roman"/>
                <a:cs typeface="Times New Roman"/>
              </a:rPr>
              <a:t>think  that, in </a:t>
            </a:r>
            <a:r>
              <a:rPr dirty="0" sz="1450" spc="-5">
                <a:latin typeface="Times New Roman"/>
                <a:cs typeface="Times New Roman"/>
              </a:rPr>
              <a:t>a </a:t>
            </a:r>
            <a:r>
              <a:rPr dirty="0" sz="1450" spc="-10">
                <a:latin typeface="Times New Roman"/>
                <a:cs typeface="Times New Roman"/>
              </a:rPr>
              <a:t>few hours, the speech will </a:t>
            </a:r>
            <a:r>
              <a:rPr dirty="0" sz="1450" spc="-5">
                <a:latin typeface="Times New Roman"/>
                <a:cs typeface="Times New Roman"/>
              </a:rPr>
              <a:t>be </a:t>
            </a:r>
            <a:r>
              <a:rPr dirty="0" sz="1450" spc="-10">
                <a:latin typeface="Times New Roman"/>
                <a:cs typeface="Times New Roman"/>
              </a:rPr>
              <a:t>silenced, the breath extinct, and even  the shadow vanished from the wall, </a:t>
            </a:r>
            <a:r>
              <a:rPr dirty="0" sz="1450" spc="-5">
                <a:latin typeface="Times New Roman"/>
                <a:cs typeface="Times New Roman"/>
              </a:rPr>
              <a:t>I </a:t>
            </a:r>
            <a:r>
              <a:rPr dirty="0" sz="1450" spc="-10">
                <a:latin typeface="Times New Roman"/>
                <a:cs typeface="Times New Roman"/>
              </a:rPr>
              <a:t>who never saw him, this lady who knew  him only as </a:t>
            </a:r>
            <a:r>
              <a:rPr dirty="0" sz="1450" spc="-5">
                <a:latin typeface="Times New Roman"/>
                <a:cs typeface="Times New Roman"/>
              </a:rPr>
              <a:t>a </a:t>
            </a:r>
            <a:r>
              <a:rPr dirty="0" sz="1450" spc="-10">
                <a:latin typeface="Times New Roman"/>
                <a:cs typeface="Times New Roman"/>
              </a:rPr>
              <a:t>guest, are touched with some</a:t>
            </a:r>
            <a:r>
              <a:rPr dirty="0" sz="1450" spc="30">
                <a:latin typeface="Times New Roman"/>
                <a:cs typeface="Times New Roman"/>
              </a:rPr>
              <a:t> </a:t>
            </a:r>
            <a:r>
              <a:rPr dirty="0" sz="1450" spc="-10">
                <a:latin typeface="Times New Roman"/>
                <a:cs typeface="Times New Roman"/>
              </a:rPr>
              <a:t>affection.’</a:t>
            </a:r>
            <a:endParaRPr sz="1450">
              <a:latin typeface="Times New Roman"/>
              <a:cs typeface="Times New Roman"/>
            </a:endParaRPr>
          </a:p>
          <a:p>
            <a:pPr marL="12700" marR="1184910">
              <a:lnSpc>
                <a:spcPts val="2590"/>
              </a:lnSpc>
              <a:spcBef>
                <a:spcPts val="160"/>
              </a:spcBef>
            </a:pPr>
            <a:r>
              <a:rPr dirty="0" sz="1450" spc="-10">
                <a:latin typeface="Times New Roman"/>
                <a:cs typeface="Times New Roman"/>
              </a:rPr>
              <a:t>The </a:t>
            </a:r>
            <a:r>
              <a:rPr dirty="0" sz="1450" spc="-5">
                <a:latin typeface="Times New Roman"/>
                <a:cs typeface="Times New Roman"/>
              </a:rPr>
              <a:t>boy </a:t>
            </a:r>
            <a:r>
              <a:rPr dirty="0" sz="1450" spc="-10">
                <a:latin typeface="Times New Roman"/>
                <a:cs typeface="Times New Roman"/>
              </a:rPr>
              <a:t>was silent for </a:t>
            </a:r>
            <a:r>
              <a:rPr dirty="0" sz="1450" spc="-5">
                <a:latin typeface="Times New Roman"/>
                <a:cs typeface="Times New Roman"/>
              </a:rPr>
              <a:t>a </a:t>
            </a:r>
            <a:r>
              <a:rPr dirty="0" sz="1450" spc="-10">
                <a:latin typeface="Times New Roman"/>
                <a:cs typeface="Times New Roman"/>
              </a:rPr>
              <a:t>little, and appeared to </a:t>
            </a:r>
            <a:r>
              <a:rPr dirty="0" sz="1450" spc="-5">
                <a:latin typeface="Times New Roman"/>
                <a:cs typeface="Times New Roman"/>
              </a:rPr>
              <a:t>be </a:t>
            </a:r>
            <a:r>
              <a:rPr dirty="0" sz="1450" spc="-10">
                <a:latin typeface="Times New Roman"/>
                <a:cs typeface="Times New Roman"/>
              </a:rPr>
              <a:t>reflecting.  </a:t>
            </a:r>
            <a:r>
              <a:rPr dirty="0" sz="1450" spc="-45">
                <a:latin typeface="Times New Roman"/>
                <a:cs typeface="Times New Roman"/>
              </a:rPr>
              <a:t>‘You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know him,’ </a:t>
            </a:r>
            <a:r>
              <a:rPr dirty="0" sz="1450" spc="-5">
                <a:latin typeface="Times New Roman"/>
                <a:cs typeface="Times New Roman"/>
              </a:rPr>
              <a:t>he </a:t>
            </a:r>
            <a:r>
              <a:rPr dirty="0" sz="1450" spc="-10">
                <a:latin typeface="Times New Roman"/>
                <a:cs typeface="Times New Roman"/>
              </a:rPr>
              <a:t>replied at last, ‘he was </a:t>
            </a:r>
            <a:r>
              <a:rPr dirty="0" sz="1450" spc="-5">
                <a:latin typeface="Times New Roman"/>
                <a:cs typeface="Times New Roman"/>
              </a:rPr>
              <a:t>a </a:t>
            </a:r>
            <a:r>
              <a:rPr dirty="0" sz="1450" spc="-10">
                <a:latin typeface="Times New Roman"/>
                <a:cs typeface="Times New Roman"/>
              </a:rPr>
              <a:t>bad</a:t>
            </a:r>
            <a:r>
              <a:rPr dirty="0" sz="1450" spc="20">
                <a:latin typeface="Times New Roman"/>
                <a:cs typeface="Times New Roman"/>
              </a:rPr>
              <a:t> </a:t>
            </a:r>
            <a:r>
              <a:rPr dirty="0" sz="1450" spc="-10">
                <a:latin typeface="Times New Roman"/>
                <a:cs typeface="Times New Roman"/>
              </a:rPr>
              <a:t>man.’</a:t>
            </a:r>
            <a:endParaRPr sz="1450">
              <a:latin typeface="Times New Roman"/>
              <a:cs typeface="Times New Roman"/>
            </a:endParaRPr>
          </a:p>
          <a:p>
            <a:pPr marL="12700" marR="5080">
              <a:lnSpc>
                <a:spcPts val="1730"/>
              </a:lnSpc>
              <a:spcBef>
                <a:spcPts val="695"/>
              </a:spcBef>
            </a:pPr>
            <a:r>
              <a:rPr dirty="0" sz="1450" spc="-10">
                <a:latin typeface="Times New Roman"/>
                <a:cs typeface="Times New Roman"/>
              </a:rPr>
              <a:t>‘He is </a:t>
            </a:r>
            <a:r>
              <a:rPr dirty="0" sz="1450" spc="-5">
                <a:latin typeface="Times New Roman"/>
                <a:cs typeface="Times New Roman"/>
              </a:rPr>
              <a:t>a </a:t>
            </a:r>
            <a:r>
              <a:rPr dirty="0" sz="1450" spc="-10">
                <a:latin typeface="Times New Roman"/>
                <a:cs typeface="Times New Roman"/>
              </a:rPr>
              <a:t>little pagan,’ said the </a:t>
            </a:r>
            <a:r>
              <a:rPr dirty="0" sz="1450" spc="-20">
                <a:latin typeface="Times New Roman"/>
                <a:cs typeface="Times New Roman"/>
              </a:rPr>
              <a:t>landlady.</a:t>
            </a:r>
            <a:r>
              <a:rPr dirty="0" sz="1450" spc="320">
                <a:latin typeface="Times New Roman"/>
                <a:cs typeface="Times New Roman"/>
              </a:rPr>
              <a:t> </a:t>
            </a:r>
            <a:r>
              <a:rPr dirty="0" sz="1450" spc="-10">
                <a:latin typeface="Times New Roman"/>
                <a:cs typeface="Times New Roman"/>
              </a:rPr>
              <a:t>‘For that </a:t>
            </a:r>
            <a:r>
              <a:rPr dirty="0" sz="1450" spc="-20">
                <a:latin typeface="Times New Roman"/>
                <a:cs typeface="Times New Roman"/>
              </a:rPr>
              <a:t>matter, </a:t>
            </a:r>
            <a:r>
              <a:rPr dirty="0" sz="1450" spc="-10">
                <a:latin typeface="Times New Roman"/>
                <a:cs typeface="Times New Roman"/>
              </a:rPr>
              <a:t>they are all the same,  these mountebanks, tumblers, artists, and what </a:t>
            </a:r>
            <a:r>
              <a:rPr dirty="0" sz="1450" spc="-5">
                <a:latin typeface="Times New Roman"/>
                <a:cs typeface="Times New Roman"/>
              </a:rPr>
              <a:t>not. </a:t>
            </a:r>
            <a:r>
              <a:rPr dirty="0" sz="1450" spc="-10">
                <a:latin typeface="Times New Roman"/>
                <a:cs typeface="Times New Roman"/>
              </a:rPr>
              <a:t>They have </a:t>
            </a:r>
            <a:r>
              <a:rPr dirty="0" sz="1450" spc="-5">
                <a:latin typeface="Times New Roman"/>
                <a:cs typeface="Times New Roman"/>
              </a:rPr>
              <a:t>no</a:t>
            </a:r>
            <a:r>
              <a:rPr dirty="0" sz="1450" spc="80">
                <a:latin typeface="Times New Roman"/>
                <a:cs typeface="Times New Roman"/>
              </a:rPr>
              <a:t> </a:t>
            </a:r>
            <a:r>
              <a:rPr dirty="0" sz="1450" spc="-15">
                <a:latin typeface="Times New Roman"/>
                <a:cs typeface="Times New Roman"/>
              </a:rPr>
              <a:t>interior.’</a:t>
            </a:r>
            <a:endParaRPr sz="1450">
              <a:latin typeface="Times New Roman"/>
              <a:cs typeface="Times New Roman"/>
            </a:endParaRPr>
          </a:p>
          <a:p>
            <a:pPr marL="12700" marR="5715">
              <a:lnSpc>
                <a:spcPts val="1730"/>
              </a:lnSpc>
              <a:spcBef>
                <a:spcPts val="860"/>
              </a:spcBef>
            </a:pPr>
            <a:r>
              <a:rPr dirty="0" sz="1450" spc="-10">
                <a:latin typeface="Times New Roman"/>
                <a:cs typeface="Times New Roman"/>
              </a:rPr>
              <a:t>But the Doctor was still scrutinising the little pagan, his eyebrows knotted and  uplifted.</a:t>
            </a:r>
            <a:endParaRPr sz="1450">
              <a:latin typeface="Times New Roman"/>
              <a:cs typeface="Times New Roman"/>
            </a:endParaRPr>
          </a:p>
          <a:p>
            <a:pPr marL="12700" marR="3482975">
              <a:lnSpc>
                <a:spcPts val="2590"/>
              </a:lnSpc>
              <a:spcBef>
                <a:spcPts val="175"/>
              </a:spcBef>
            </a:pPr>
            <a:r>
              <a:rPr dirty="0" sz="1450" spc="-10">
                <a:latin typeface="Times New Roman"/>
                <a:cs typeface="Times New Roman"/>
              </a:rPr>
              <a:t>‘What is </a:t>
            </a:r>
            <a:r>
              <a:rPr dirty="0" sz="1450" spc="-5">
                <a:latin typeface="Times New Roman"/>
                <a:cs typeface="Times New Roman"/>
              </a:rPr>
              <a:t>your </a:t>
            </a:r>
            <a:r>
              <a:rPr dirty="0" sz="1450" spc="-10">
                <a:latin typeface="Times New Roman"/>
                <a:cs typeface="Times New Roman"/>
              </a:rPr>
              <a:t>name?’ </a:t>
            </a:r>
            <a:r>
              <a:rPr dirty="0" sz="1450" spc="-5">
                <a:latin typeface="Times New Roman"/>
                <a:cs typeface="Times New Roman"/>
              </a:rPr>
              <a:t>he</a:t>
            </a:r>
            <a:r>
              <a:rPr dirty="0" sz="1450" spc="-135">
                <a:latin typeface="Times New Roman"/>
                <a:cs typeface="Times New Roman"/>
              </a:rPr>
              <a:t> </a:t>
            </a:r>
            <a:r>
              <a:rPr dirty="0" sz="1450" spc="-10">
                <a:latin typeface="Times New Roman"/>
                <a:cs typeface="Times New Roman"/>
              </a:rPr>
              <a:t>asked.  ‘Jean-Marie,’ said the</a:t>
            </a:r>
            <a:r>
              <a:rPr dirty="0" sz="1450" spc="-110">
                <a:latin typeface="Times New Roman"/>
                <a:cs typeface="Times New Roman"/>
              </a:rPr>
              <a:t> </a:t>
            </a:r>
            <a:r>
              <a:rPr dirty="0" sz="1450" spc="-10">
                <a:latin typeface="Times New Roman"/>
                <a:cs typeface="Times New Roman"/>
              </a:rPr>
              <a:t>lad.</a:t>
            </a:r>
            <a:endParaRPr sz="1450">
              <a:latin typeface="Times New Roman"/>
              <a:cs typeface="Times New Roman"/>
            </a:endParaRPr>
          </a:p>
          <a:p>
            <a:pPr marL="12700" marR="7620">
              <a:lnSpc>
                <a:spcPts val="1730"/>
              </a:lnSpc>
              <a:spcBef>
                <a:spcPts val="690"/>
              </a:spcBef>
            </a:pPr>
            <a:r>
              <a:rPr dirty="0" sz="1450" spc="-10">
                <a:latin typeface="Times New Roman"/>
                <a:cs typeface="Times New Roman"/>
              </a:rPr>
              <a:t>Desprez leaped </a:t>
            </a:r>
            <a:r>
              <a:rPr dirty="0" sz="1450" spc="-5">
                <a:latin typeface="Times New Roman"/>
                <a:cs typeface="Times New Roman"/>
              </a:rPr>
              <a:t>upon </a:t>
            </a:r>
            <a:r>
              <a:rPr dirty="0" sz="1450" spc="-10">
                <a:latin typeface="Times New Roman"/>
                <a:cs typeface="Times New Roman"/>
              </a:rPr>
              <a:t>him with </a:t>
            </a:r>
            <a:r>
              <a:rPr dirty="0" sz="1450" spc="-5">
                <a:latin typeface="Times New Roman"/>
                <a:cs typeface="Times New Roman"/>
              </a:rPr>
              <a:t>one of </a:t>
            </a:r>
            <a:r>
              <a:rPr dirty="0" sz="1450" spc="-10">
                <a:latin typeface="Times New Roman"/>
                <a:cs typeface="Times New Roman"/>
              </a:rPr>
              <a:t>his sudden flashes </a:t>
            </a:r>
            <a:r>
              <a:rPr dirty="0" sz="1450" spc="-5">
                <a:latin typeface="Times New Roman"/>
                <a:cs typeface="Times New Roman"/>
              </a:rPr>
              <a:t>of </a:t>
            </a:r>
            <a:r>
              <a:rPr dirty="0" sz="1450" spc="-10">
                <a:latin typeface="Times New Roman"/>
                <a:cs typeface="Times New Roman"/>
              </a:rPr>
              <a:t>excitement, and  felt his head all over from an ethnological </a:t>
            </a:r>
            <a:r>
              <a:rPr dirty="0" sz="1450" spc="-5">
                <a:latin typeface="Times New Roman"/>
                <a:cs typeface="Times New Roman"/>
              </a:rPr>
              <a:t>point of</a:t>
            </a:r>
            <a:r>
              <a:rPr dirty="0" sz="1450" spc="45">
                <a:latin typeface="Times New Roman"/>
                <a:cs typeface="Times New Roman"/>
              </a:rPr>
              <a:t> </a:t>
            </a:r>
            <a:r>
              <a:rPr dirty="0" sz="1450" spc="-30">
                <a:latin typeface="Times New Roman"/>
                <a:cs typeface="Times New Roman"/>
              </a:rPr>
              <a:t>view.</a:t>
            </a:r>
            <a:endParaRPr sz="1450">
              <a:latin typeface="Times New Roman"/>
              <a:cs typeface="Times New Roman"/>
            </a:endParaRPr>
          </a:p>
          <a:p>
            <a:pPr marL="12700">
              <a:lnSpc>
                <a:spcPct val="100000"/>
              </a:lnSpc>
              <a:spcBef>
                <a:spcPts val="795"/>
              </a:spcBef>
            </a:pPr>
            <a:r>
              <a:rPr dirty="0" sz="1450" spc="-10">
                <a:latin typeface="Times New Roman"/>
                <a:cs typeface="Times New Roman"/>
              </a:rPr>
              <a:t>‘Celtic, Celtic!’ </a:t>
            </a:r>
            <a:r>
              <a:rPr dirty="0" sz="1450" spc="-5">
                <a:latin typeface="Times New Roman"/>
                <a:cs typeface="Times New Roman"/>
              </a:rPr>
              <a:t>he</a:t>
            </a:r>
            <a:r>
              <a:rPr dirty="0" sz="1450" spc="-105">
                <a:latin typeface="Times New Roman"/>
                <a:cs typeface="Times New Roman"/>
              </a:rPr>
              <a:t> </a:t>
            </a:r>
            <a:r>
              <a:rPr dirty="0" sz="1450" spc="-10">
                <a:latin typeface="Times New Roman"/>
                <a:cs typeface="Times New Roman"/>
              </a:rPr>
              <a:t>said.</a:t>
            </a:r>
            <a:endParaRPr sz="1450">
              <a:latin typeface="Times New Roman"/>
              <a:cs typeface="Times New Roman"/>
            </a:endParaRPr>
          </a:p>
          <a:p>
            <a:pPr marL="12700" marR="10160">
              <a:lnSpc>
                <a:spcPts val="1730"/>
              </a:lnSpc>
              <a:spcBef>
                <a:spcPts val="919"/>
              </a:spcBef>
            </a:pPr>
            <a:r>
              <a:rPr dirty="0" sz="1450" spc="-10">
                <a:latin typeface="Times New Roman"/>
                <a:cs typeface="Times New Roman"/>
              </a:rPr>
              <a:t>‘Celtic!’ cried Madame </a:t>
            </a:r>
            <a:r>
              <a:rPr dirty="0" sz="1450" spc="-20">
                <a:latin typeface="Times New Roman"/>
                <a:cs typeface="Times New Roman"/>
              </a:rPr>
              <a:t>Tentaillon, </a:t>
            </a:r>
            <a:r>
              <a:rPr dirty="0" sz="1450" spc="-10">
                <a:latin typeface="Times New Roman"/>
                <a:cs typeface="Times New Roman"/>
              </a:rPr>
              <a:t>who had perhaps confounded the word  with hydrocephalous. ‘Poor lad! is it</a:t>
            </a:r>
            <a:r>
              <a:rPr dirty="0" sz="1450" spc="35">
                <a:latin typeface="Times New Roman"/>
                <a:cs typeface="Times New Roman"/>
              </a:rPr>
              <a:t> </a:t>
            </a:r>
            <a:r>
              <a:rPr dirty="0" sz="1450" spc="-10">
                <a:latin typeface="Times New Roman"/>
                <a:cs typeface="Times New Roman"/>
              </a:rPr>
              <a:t>dangerous?’</a:t>
            </a:r>
            <a:endParaRPr sz="1450">
              <a:latin typeface="Times New Roman"/>
              <a:cs typeface="Times New Roman"/>
            </a:endParaRPr>
          </a:p>
          <a:p>
            <a:pPr marL="12700" marR="5715">
              <a:lnSpc>
                <a:spcPts val="1730"/>
              </a:lnSpc>
              <a:spcBef>
                <a:spcPts val="860"/>
              </a:spcBef>
            </a:pPr>
            <a:r>
              <a:rPr dirty="0" sz="1450" spc="-10">
                <a:latin typeface="Times New Roman"/>
                <a:cs typeface="Times New Roman"/>
              </a:rPr>
              <a:t>‘That depends,’ returned the Doctor </a:t>
            </a:r>
            <a:r>
              <a:rPr dirty="0" sz="1450" spc="-25">
                <a:latin typeface="Times New Roman"/>
                <a:cs typeface="Times New Roman"/>
              </a:rPr>
              <a:t>grimly. </a:t>
            </a:r>
            <a:r>
              <a:rPr dirty="0" sz="1450" spc="-10">
                <a:latin typeface="Times New Roman"/>
                <a:cs typeface="Times New Roman"/>
              </a:rPr>
              <a:t>And then once more addressing  the </a:t>
            </a:r>
            <a:r>
              <a:rPr dirty="0" sz="1450" spc="-5">
                <a:latin typeface="Times New Roman"/>
                <a:cs typeface="Times New Roman"/>
              </a:rPr>
              <a:t>boy: </a:t>
            </a:r>
            <a:r>
              <a:rPr dirty="0" sz="1450" spc="-10">
                <a:latin typeface="Times New Roman"/>
                <a:cs typeface="Times New Roman"/>
              </a:rPr>
              <a:t>‘And what </a:t>
            </a:r>
            <a:r>
              <a:rPr dirty="0" sz="1450" spc="-5">
                <a:latin typeface="Times New Roman"/>
                <a:cs typeface="Times New Roman"/>
              </a:rPr>
              <a:t>do you do </a:t>
            </a:r>
            <a:r>
              <a:rPr dirty="0" sz="1450" spc="-10">
                <a:latin typeface="Times New Roman"/>
                <a:cs typeface="Times New Roman"/>
              </a:rPr>
              <a:t>for </a:t>
            </a:r>
            <a:r>
              <a:rPr dirty="0" sz="1450" spc="-5">
                <a:latin typeface="Times New Roman"/>
                <a:cs typeface="Times New Roman"/>
              </a:rPr>
              <a:t>your </a:t>
            </a:r>
            <a:r>
              <a:rPr dirty="0" sz="1450" spc="-10">
                <a:latin typeface="Times New Roman"/>
                <a:cs typeface="Times New Roman"/>
              </a:rPr>
              <a:t>living, Jean-Marie?’ </a:t>
            </a:r>
            <a:r>
              <a:rPr dirty="0" sz="1450" spc="-5">
                <a:latin typeface="Times New Roman"/>
                <a:cs typeface="Times New Roman"/>
              </a:rPr>
              <a:t>he</a:t>
            </a:r>
            <a:r>
              <a:rPr dirty="0" sz="1450" spc="-55">
                <a:latin typeface="Times New Roman"/>
                <a:cs typeface="Times New Roman"/>
              </a:rPr>
              <a:t> </a:t>
            </a:r>
            <a:r>
              <a:rPr dirty="0" sz="1450" spc="-10">
                <a:latin typeface="Times New Roman"/>
                <a:cs typeface="Times New Roman"/>
              </a:rPr>
              <a:t>inquired.</a:t>
            </a:r>
            <a:endParaRPr sz="1450">
              <a:latin typeface="Times New Roman"/>
              <a:cs typeface="Times New Roman"/>
            </a:endParaRPr>
          </a:p>
          <a:p>
            <a:pPr marL="12700">
              <a:lnSpc>
                <a:spcPct val="100000"/>
              </a:lnSpc>
              <a:spcBef>
                <a:spcPts val="795"/>
              </a:spcBef>
            </a:pPr>
            <a:r>
              <a:rPr dirty="0" sz="1450" spc="-10">
                <a:latin typeface="Times New Roman"/>
                <a:cs typeface="Times New Roman"/>
              </a:rPr>
              <a:t>‘I tumble,’ was the</a:t>
            </a:r>
            <a:r>
              <a:rPr dirty="0" sz="1450" spc="-100">
                <a:latin typeface="Times New Roman"/>
                <a:cs typeface="Times New Roman"/>
              </a:rPr>
              <a:t> </a:t>
            </a:r>
            <a:r>
              <a:rPr dirty="0" sz="1450" spc="-20">
                <a:latin typeface="Times New Roman"/>
                <a:cs typeface="Times New Roman"/>
              </a:rPr>
              <a:t>answer.</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‘So! </a:t>
            </a:r>
            <a:r>
              <a:rPr dirty="0" sz="1450" spc="-15">
                <a:latin typeface="Times New Roman"/>
                <a:cs typeface="Times New Roman"/>
              </a:rPr>
              <a:t>Tumble?’ </a:t>
            </a:r>
            <a:r>
              <a:rPr dirty="0" sz="1450" spc="-10">
                <a:latin typeface="Times New Roman"/>
                <a:cs typeface="Times New Roman"/>
              </a:rPr>
              <a:t>repeated Desprez. ‘Probably healthful. </a:t>
            </a:r>
            <a:r>
              <a:rPr dirty="0" sz="1450" spc="-5">
                <a:latin typeface="Times New Roman"/>
                <a:cs typeface="Times New Roman"/>
              </a:rPr>
              <a:t>I </a:t>
            </a:r>
            <a:r>
              <a:rPr dirty="0" sz="1450" spc="-10">
                <a:latin typeface="Times New Roman"/>
                <a:cs typeface="Times New Roman"/>
              </a:rPr>
              <a:t>hazard the guess,  Madame </a:t>
            </a:r>
            <a:r>
              <a:rPr dirty="0" sz="1450" spc="-20">
                <a:latin typeface="Times New Roman"/>
                <a:cs typeface="Times New Roman"/>
              </a:rPr>
              <a:t>Tentaillon, </a:t>
            </a:r>
            <a:r>
              <a:rPr dirty="0" sz="1450" spc="-10">
                <a:latin typeface="Times New Roman"/>
                <a:cs typeface="Times New Roman"/>
              </a:rPr>
              <a:t>that tumbling is </a:t>
            </a:r>
            <a:r>
              <a:rPr dirty="0" sz="1450" spc="-5">
                <a:latin typeface="Times New Roman"/>
                <a:cs typeface="Times New Roman"/>
              </a:rPr>
              <a:t>a </a:t>
            </a:r>
            <a:r>
              <a:rPr dirty="0" sz="1450" spc="-10">
                <a:latin typeface="Times New Roman"/>
                <a:cs typeface="Times New Roman"/>
              </a:rPr>
              <a:t>healthful way </a:t>
            </a:r>
            <a:r>
              <a:rPr dirty="0" sz="1450" spc="-5">
                <a:latin typeface="Times New Roman"/>
                <a:cs typeface="Times New Roman"/>
              </a:rPr>
              <a:t>of </a:t>
            </a:r>
            <a:r>
              <a:rPr dirty="0" sz="1450" spc="-10">
                <a:latin typeface="Times New Roman"/>
                <a:cs typeface="Times New Roman"/>
              </a:rPr>
              <a:t>life. And have </a:t>
            </a:r>
            <a:r>
              <a:rPr dirty="0" sz="1450" spc="-5">
                <a:latin typeface="Times New Roman"/>
                <a:cs typeface="Times New Roman"/>
              </a:rPr>
              <a:t>you  </a:t>
            </a:r>
            <a:r>
              <a:rPr dirty="0" sz="1450" spc="-10">
                <a:latin typeface="Times New Roman"/>
                <a:cs typeface="Times New Roman"/>
              </a:rPr>
              <a:t>never </a:t>
            </a:r>
            <a:r>
              <a:rPr dirty="0" sz="1450" spc="-5">
                <a:latin typeface="Times New Roman"/>
                <a:cs typeface="Times New Roman"/>
              </a:rPr>
              <a:t>done </a:t>
            </a:r>
            <a:r>
              <a:rPr dirty="0" sz="1450" spc="-10">
                <a:latin typeface="Times New Roman"/>
                <a:cs typeface="Times New Roman"/>
              </a:rPr>
              <a:t>anything else </a:t>
            </a:r>
            <a:r>
              <a:rPr dirty="0" sz="1450" spc="-5">
                <a:latin typeface="Times New Roman"/>
                <a:cs typeface="Times New Roman"/>
              </a:rPr>
              <a:t>but</a:t>
            </a:r>
            <a:r>
              <a:rPr dirty="0" sz="1450" spc="5">
                <a:latin typeface="Times New Roman"/>
                <a:cs typeface="Times New Roman"/>
              </a:rPr>
              <a:t> </a:t>
            </a:r>
            <a:r>
              <a:rPr dirty="0" sz="1450" spc="-10">
                <a:latin typeface="Times New Roman"/>
                <a:cs typeface="Times New Roman"/>
              </a:rPr>
              <a:t>tumble?’</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‘Before </a:t>
            </a:r>
            <a:r>
              <a:rPr dirty="0" sz="1450" spc="-5">
                <a:latin typeface="Times New Roman"/>
                <a:cs typeface="Times New Roman"/>
              </a:rPr>
              <a:t>I </a:t>
            </a:r>
            <a:r>
              <a:rPr dirty="0" sz="1450" spc="-10">
                <a:latin typeface="Times New Roman"/>
                <a:cs typeface="Times New Roman"/>
              </a:rPr>
              <a:t>learned that, </a:t>
            </a:r>
            <a:r>
              <a:rPr dirty="0" sz="1450" spc="-5">
                <a:latin typeface="Times New Roman"/>
                <a:cs typeface="Times New Roman"/>
              </a:rPr>
              <a:t>I </a:t>
            </a:r>
            <a:r>
              <a:rPr dirty="0" sz="1450" spc="-10">
                <a:latin typeface="Times New Roman"/>
                <a:cs typeface="Times New Roman"/>
              </a:rPr>
              <a:t>used to steal,’ answered Jean-Marie</a:t>
            </a:r>
            <a:r>
              <a:rPr dirty="0" sz="1450" spc="-60">
                <a:latin typeface="Times New Roman"/>
                <a:cs typeface="Times New Roman"/>
              </a:rPr>
              <a:t> </a:t>
            </a:r>
            <a:r>
              <a:rPr dirty="0" sz="1450" spc="-20">
                <a:latin typeface="Times New Roman"/>
                <a:cs typeface="Times New Roman"/>
              </a:rPr>
              <a:t>gravely.</a:t>
            </a:r>
            <a:endParaRPr sz="1450">
              <a:latin typeface="Times New Roman"/>
              <a:cs typeface="Times New Roman"/>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4535" cy="134302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‘Upon my word!’ cried the </a:t>
            </a:r>
            <a:r>
              <a:rPr dirty="0" sz="1450" spc="-20">
                <a:latin typeface="Times New Roman"/>
                <a:cs typeface="Times New Roman"/>
              </a:rPr>
              <a:t>doctor.</a:t>
            </a:r>
            <a:r>
              <a:rPr dirty="0" sz="1450" spc="320">
                <a:latin typeface="Times New Roman"/>
                <a:cs typeface="Times New Roman"/>
              </a:rPr>
              <a:t> </a:t>
            </a:r>
            <a:r>
              <a:rPr dirty="0" sz="1450" spc="-45">
                <a:latin typeface="Times New Roman"/>
                <a:cs typeface="Times New Roman"/>
              </a:rPr>
              <a:t>‘You </a:t>
            </a:r>
            <a:r>
              <a:rPr dirty="0" sz="1450" spc="-10">
                <a:latin typeface="Times New Roman"/>
                <a:cs typeface="Times New Roman"/>
              </a:rPr>
              <a:t>are </a:t>
            </a:r>
            <a:r>
              <a:rPr dirty="0" sz="1450" spc="-5">
                <a:latin typeface="Times New Roman"/>
                <a:cs typeface="Times New Roman"/>
              </a:rPr>
              <a:t>a </a:t>
            </a:r>
            <a:r>
              <a:rPr dirty="0" sz="1450" spc="-10">
                <a:latin typeface="Times New Roman"/>
                <a:cs typeface="Times New Roman"/>
              </a:rPr>
              <a:t>nice little man for </a:t>
            </a:r>
            <a:r>
              <a:rPr dirty="0" sz="1450" spc="-5">
                <a:latin typeface="Times New Roman"/>
                <a:cs typeface="Times New Roman"/>
              </a:rPr>
              <a:t>your </a:t>
            </a:r>
            <a:r>
              <a:rPr dirty="0" sz="1450" spc="-10">
                <a:latin typeface="Times New Roman"/>
                <a:cs typeface="Times New Roman"/>
              </a:rPr>
              <a:t>age.  Madame, when my </a:t>
            </a:r>
            <a:r>
              <a:rPr dirty="0" sz="1450" spc="-15" i="1">
                <a:latin typeface="Times New Roman"/>
                <a:cs typeface="Times New Roman"/>
              </a:rPr>
              <a:t>confrère </a:t>
            </a:r>
            <a:r>
              <a:rPr dirty="0" sz="1450" spc="-10">
                <a:latin typeface="Times New Roman"/>
                <a:cs typeface="Times New Roman"/>
              </a:rPr>
              <a:t>comes from Bourron, </a:t>
            </a:r>
            <a:r>
              <a:rPr dirty="0" sz="1450" spc="-5">
                <a:latin typeface="Times New Roman"/>
                <a:cs typeface="Times New Roman"/>
              </a:rPr>
              <a:t>you </a:t>
            </a:r>
            <a:r>
              <a:rPr dirty="0" sz="1450" spc="-10">
                <a:latin typeface="Times New Roman"/>
                <a:cs typeface="Times New Roman"/>
              </a:rPr>
              <a:t>will communicate my  unfavourable opinion. </a:t>
            </a:r>
            <a:r>
              <a:rPr dirty="0" sz="1450" spc="-5">
                <a:latin typeface="Times New Roman"/>
                <a:cs typeface="Times New Roman"/>
              </a:rPr>
              <a:t>I </a:t>
            </a:r>
            <a:r>
              <a:rPr dirty="0" sz="1450" spc="-10">
                <a:latin typeface="Times New Roman"/>
                <a:cs typeface="Times New Roman"/>
              </a:rPr>
              <a:t>leave the case in his hands; </a:t>
            </a:r>
            <a:r>
              <a:rPr dirty="0" sz="1450" spc="-5">
                <a:latin typeface="Times New Roman"/>
                <a:cs typeface="Times New Roman"/>
              </a:rPr>
              <a:t>but of </a:t>
            </a:r>
            <a:r>
              <a:rPr dirty="0" sz="1450" spc="-10">
                <a:latin typeface="Times New Roman"/>
                <a:cs typeface="Times New Roman"/>
              </a:rPr>
              <a:t>course, </a:t>
            </a:r>
            <a:r>
              <a:rPr dirty="0" sz="1450" spc="-5">
                <a:latin typeface="Times New Roman"/>
                <a:cs typeface="Times New Roman"/>
              </a:rPr>
              <a:t>on </a:t>
            </a:r>
            <a:r>
              <a:rPr dirty="0" sz="1450" spc="-10">
                <a:latin typeface="Times New Roman"/>
                <a:cs typeface="Times New Roman"/>
              </a:rPr>
              <a:t>any  alarming symptom, above all if there should </a:t>
            </a:r>
            <a:r>
              <a:rPr dirty="0" sz="1450" spc="-5">
                <a:latin typeface="Times New Roman"/>
                <a:cs typeface="Times New Roman"/>
              </a:rPr>
              <a:t>be a </a:t>
            </a:r>
            <a:r>
              <a:rPr dirty="0" sz="1450" spc="-10">
                <a:latin typeface="Times New Roman"/>
                <a:cs typeface="Times New Roman"/>
              </a:rPr>
              <a:t>sign </a:t>
            </a:r>
            <a:r>
              <a:rPr dirty="0" sz="1450" spc="-5">
                <a:latin typeface="Times New Roman"/>
                <a:cs typeface="Times New Roman"/>
              </a:rPr>
              <a:t>of </a:t>
            </a:r>
            <a:r>
              <a:rPr dirty="0" sz="1450" spc="-25">
                <a:latin typeface="Times New Roman"/>
                <a:cs typeface="Times New Roman"/>
              </a:rPr>
              <a:t>rally, </a:t>
            </a:r>
            <a:r>
              <a:rPr dirty="0" sz="1450" spc="-5">
                <a:latin typeface="Times New Roman"/>
                <a:cs typeface="Times New Roman"/>
              </a:rPr>
              <a:t>do not </a:t>
            </a:r>
            <a:r>
              <a:rPr dirty="0" sz="1450" spc="-10">
                <a:latin typeface="Times New Roman"/>
                <a:cs typeface="Times New Roman"/>
              </a:rPr>
              <a:t>hesitate  to knock me </a:t>
            </a:r>
            <a:r>
              <a:rPr dirty="0" sz="1450" spc="-5">
                <a:latin typeface="Times New Roman"/>
                <a:cs typeface="Times New Roman"/>
              </a:rPr>
              <a:t>up. I </a:t>
            </a:r>
            <a:r>
              <a:rPr dirty="0" sz="1450" spc="-10">
                <a:latin typeface="Times New Roman"/>
                <a:cs typeface="Times New Roman"/>
              </a:rPr>
              <a:t>am </a:t>
            </a:r>
            <a:r>
              <a:rPr dirty="0" sz="1450" spc="-5">
                <a:latin typeface="Times New Roman"/>
                <a:cs typeface="Times New Roman"/>
              </a:rPr>
              <a:t>a </a:t>
            </a:r>
            <a:r>
              <a:rPr dirty="0" sz="1450" spc="-10">
                <a:latin typeface="Times New Roman"/>
                <a:cs typeface="Times New Roman"/>
              </a:rPr>
              <a:t>doctor </a:t>
            </a:r>
            <a:r>
              <a:rPr dirty="0" sz="1450" spc="-5">
                <a:latin typeface="Times New Roman"/>
                <a:cs typeface="Times New Roman"/>
              </a:rPr>
              <a:t>no </a:t>
            </a:r>
            <a:r>
              <a:rPr dirty="0" sz="1450" spc="-15">
                <a:latin typeface="Times New Roman"/>
                <a:cs typeface="Times New Roman"/>
              </a:rPr>
              <a:t>longer, </a:t>
            </a:r>
            <a:r>
              <a:rPr dirty="0" sz="1450" spc="-5">
                <a:latin typeface="Times New Roman"/>
                <a:cs typeface="Times New Roman"/>
              </a:rPr>
              <a:t>I </a:t>
            </a:r>
            <a:r>
              <a:rPr dirty="0" sz="1450" spc="-10">
                <a:latin typeface="Times New Roman"/>
                <a:cs typeface="Times New Roman"/>
              </a:rPr>
              <a:t>thank God; </a:t>
            </a:r>
            <a:r>
              <a:rPr dirty="0" sz="1450" spc="-5">
                <a:latin typeface="Times New Roman"/>
                <a:cs typeface="Times New Roman"/>
              </a:rPr>
              <a:t>but I </a:t>
            </a:r>
            <a:r>
              <a:rPr dirty="0" sz="1450" spc="-10">
                <a:latin typeface="Times New Roman"/>
                <a:cs typeface="Times New Roman"/>
              </a:rPr>
              <a:t>have been one.  Good night, madame. Good sleep to </a:t>
            </a:r>
            <a:r>
              <a:rPr dirty="0" sz="1450" spc="-5">
                <a:latin typeface="Times New Roman"/>
                <a:cs typeface="Times New Roman"/>
              </a:rPr>
              <a:t>you,</a:t>
            </a:r>
            <a:r>
              <a:rPr dirty="0" sz="1450" spc="35">
                <a:latin typeface="Times New Roman"/>
                <a:cs typeface="Times New Roman"/>
              </a:rPr>
              <a:t> </a:t>
            </a:r>
            <a:r>
              <a:rPr dirty="0" sz="1450" spc="-10">
                <a:latin typeface="Times New Roman"/>
                <a:cs typeface="Times New Roman"/>
              </a:rPr>
              <a:t>Jean-Marie.’</a:t>
            </a:r>
            <a:endParaRPr sz="1450">
              <a:latin typeface="Times New Roman"/>
              <a:cs typeface="Times New Roman"/>
            </a:endParaRPr>
          </a:p>
        </p:txBody>
      </p:sp>
      <p:sp>
        <p:nvSpPr>
          <p:cNvPr id="3" name="object 3"/>
          <p:cNvSpPr txBox="1"/>
          <p:nvPr/>
        </p:nvSpPr>
        <p:spPr>
          <a:xfrm>
            <a:off x="876300" y="2612279"/>
            <a:ext cx="5807710" cy="7287895"/>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CHAPTER </a:t>
            </a:r>
            <a:r>
              <a:rPr dirty="0" sz="1450" spc="-10" b="1">
                <a:latin typeface="Times New Roman"/>
                <a:cs typeface="Times New Roman"/>
              </a:rPr>
              <a:t>II. </a:t>
            </a:r>
            <a:r>
              <a:rPr dirty="0" sz="1450" spc="-15" b="1">
                <a:latin typeface="Times New Roman"/>
                <a:cs typeface="Times New Roman"/>
              </a:rPr>
              <a:t>MORNING</a:t>
            </a:r>
            <a:r>
              <a:rPr dirty="0" sz="1450" spc="15" b="1">
                <a:latin typeface="Times New Roman"/>
                <a:cs typeface="Times New Roman"/>
              </a:rPr>
              <a:t> </a:t>
            </a:r>
            <a:r>
              <a:rPr dirty="0" sz="1450" spc="-40" b="1">
                <a:latin typeface="Times New Roman"/>
                <a:cs typeface="Times New Roman"/>
              </a:rPr>
              <a:t>TALK</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30"/>
              </a:spcBef>
            </a:pPr>
            <a:endParaRPr sz="1550">
              <a:latin typeface="Times New Roman"/>
              <a:cs typeface="Times New Roman"/>
            </a:endParaRPr>
          </a:p>
          <a:p>
            <a:pPr algn="just" marL="12700" marR="5080">
              <a:lnSpc>
                <a:spcPts val="1730"/>
              </a:lnSpc>
            </a:pPr>
            <a:r>
              <a:rPr dirty="0" sz="1450" spc="-10">
                <a:latin typeface="Times New Roman"/>
                <a:cs typeface="Times New Roman"/>
              </a:rPr>
              <a:t>Doctor Desprez always rose </a:t>
            </a:r>
            <a:r>
              <a:rPr dirty="0" sz="1450" spc="-25">
                <a:latin typeface="Times New Roman"/>
                <a:cs typeface="Times New Roman"/>
              </a:rPr>
              <a:t>early. </a:t>
            </a:r>
            <a:r>
              <a:rPr dirty="0" sz="1450" spc="-10">
                <a:latin typeface="Times New Roman"/>
                <a:cs typeface="Times New Roman"/>
              </a:rPr>
              <a:t>Before the smoke arose, before the first  cart rattled over the bridge to the </a:t>
            </a:r>
            <a:r>
              <a:rPr dirty="0" sz="1450" spc="-25">
                <a:latin typeface="Times New Roman"/>
                <a:cs typeface="Times New Roman"/>
              </a:rPr>
              <a:t>day’s </a:t>
            </a:r>
            <a:r>
              <a:rPr dirty="0" sz="1450" spc="-10">
                <a:latin typeface="Times New Roman"/>
                <a:cs typeface="Times New Roman"/>
              </a:rPr>
              <a:t>labour in the fields, </a:t>
            </a:r>
            <a:r>
              <a:rPr dirty="0" sz="1450" spc="-5">
                <a:latin typeface="Times New Roman"/>
                <a:cs typeface="Times New Roman"/>
              </a:rPr>
              <a:t>he </a:t>
            </a:r>
            <a:r>
              <a:rPr dirty="0" sz="1450" spc="-10">
                <a:latin typeface="Times New Roman"/>
                <a:cs typeface="Times New Roman"/>
              </a:rPr>
              <a:t>was to </a:t>
            </a:r>
            <a:r>
              <a:rPr dirty="0" sz="1450" spc="-5">
                <a:latin typeface="Times New Roman"/>
                <a:cs typeface="Times New Roman"/>
              </a:rPr>
              <a:t>be </a:t>
            </a:r>
            <a:r>
              <a:rPr dirty="0" sz="1450" spc="-10">
                <a:latin typeface="Times New Roman"/>
                <a:cs typeface="Times New Roman"/>
              </a:rPr>
              <a:t>found  wandering in his garden. Now </a:t>
            </a:r>
            <a:r>
              <a:rPr dirty="0" sz="1450" spc="-5">
                <a:latin typeface="Times New Roman"/>
                <a:cs typeface="Times New Roman"/>
              </a:rPr>
              <a:t>he </a:t>
            </a:r>
            <a:r>
              <a:rPr dirty="0" sz="1450" spc="-10">
                <a:latin typeface="Times New Roman"/>
                <a:cs typeface="Times New Roman"/>
              </a:rPr>
              <a:t>would pick </a:t>
            </a:r>
            <a:r>
              <a:rPr dirty="0" sz="1450" spc="-5">
                <a:latin typeface="Times New Roman"/>
                <a:cs typeface="Times New Roman"/>
              </a:rPr>
              <a:t>a </a:t>
            </a:r>
            <a:r>
              <a:rPr dirty="0" sz="1450" spc="-10">
                <a:latin typeface="Times New Roman"/>
                <a:cs typeface="Times New Roman"/>
              </a:rPr>
              <a:t>bunch </a:t>
            </a:r>
            <a:r>
              <a:rPr dirty="0" sz="1450" spc="-5">
                <a:latin typeface="Times New Roman"/>
                <a:cs typeface="Times New Roman"/>
              </a:rPr>
              <a:t>of </a:t>
            </a:r>
            <a:r>
              <a:rPr dirty="0" sz="1450" spc="-10">
                <a:latin typeface="Times New Roman"/>
                <a:cs typeface="Times New Roman"/>
              </a:rPr>
              <a:t>grapes; now </a:t>
            </a:r>
            <a:r>
              <a:rPr dirty="0" sz="1450" spc="-5">
                <a:latin typeface="Times New Roman"/>
                <a:cs typeface="Times New Roman"/>
              </a:rPr>
              <a:t>he  </a:t>
            </a:r>
            <a:r>
              <a:rPr dirty="0" sz="1450" spc="-10">
                <a:latin typeface="Times New Roman"/>
                <a:cs typeface="Times New Roman"/>
              </a:rPr>
              <a:t>would eat </a:t>
            </a:r>
            <a:r>
              <a:rPr dirty="0" sz="1450" spc="-5">
                <a:latin typeface="Times New Roman"/>
                <a:cs typeface="Times New Roman"/>
              </a:rPr>
              <a:t>a </a:t>
            </a:r>
            <a:r>
              <a:rPr dirty="0" sz="1450" spc="-10">
                <a:latin typeface="Times New Roman"/>
                <a:cs typeface="Times New Roman"/>
              </a:rPr>
              <a:t>big pear under the trellice; now </a:t>
            </a:r>
            <a:r>
              <a:rPr dirty="0" sz="1450" spc="-5">
                <a:latin typeface="Times New Roman"/>
                <a:cs typeface="Times New Roman"/>
              </a:rPr>
              <a:t>he </a:t>
            </a:r>
            <a:r>
              <a:rPr dirty="0" sz="1450" spc="-10">
                <a:latin typeface="Times New Roman"/>
                <a:cs typeface="Times New Roman"/>
              </a:rPr>
              <a:t>would draw all sorts </a:t>
            </a:r>
            <a:r>
              <a:rPr dirty="0" sz="1450" spc="-5">
                <a:latin typeface="Times New Roman"/>
                <a:cs typeface="Times New Roman"/>
              </a:rPr>
              <a:t>of </a:t>
            </a:r>
            <a:r>
              <a:rPr dirty="0" sz="1450" spc="-10">
                <a:latin typeface="Times New Roman"/>
                <a:cs typeface="Times New Roman"/>
              </a:rPr>
              <a:t>fancies  </a:t>
            </a:r>
            <a:r>
              <a:rPr dirty="0" sz="1450" spc="-5">
                <a:latin typeface="Times New Roman"/>
                <a:cs typeface="Times New Roman"/>
              </a:rPr>
              <a:t>on </a:t>
            </a:r>
            <a:r>
              <a:rPr dirty="0" sz="1450" spc="-10">
                <a:latin typeface="Times New Roman"/>
                <a:cs typeface="Times New Roman"/>
              </a:rPr>
              <a:t>the path with the end </a:t>
            </a:r>
            <a:r>
              <a:rPr dirty="0" sz="1450" spc="-5">
                <a:latin typeface="Times New Roman"/>
                <a:cs typeface="Times New Roman"/>
              </a:rPr>
              <a:t>of </a:t>
            </a:r>
            <a:r>
              <a:rPr dirty="0" sz="1450" spc="-10">
                <a:latin typeface="Times New Roman"/>
                <a:cs typeface="Times New Roman"/>
              </a:rPr>
              <a:t>his cane; now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go </a:t>
            </a:r>
            <a:r>
              <a:rPr dirty="0" sz="1450" spc="-10">
                <a:latin typeface="Times New Roman"/>
                <a:cs typeface="Times New Roman"/>
              </a:rPr>
              <a:t>down and watch the  river running endlessly past the timber landing-place at which </a:t>
            </a:r>
            <a:r>
              <a:rPr dirty="0" sz="1450" spc="-5">
                <a:latin typeface="Times New Roman"/>
                <a:cs typeface="Times New Roman"/>
              </a:rPr>
              <a:t>he </a:t>
            </a:r>
            <a:r>
              <a:rPr dirty="0" sz="1450" spc="-10">
                <a:latin typeface="Times New Roman"/>
                <a:cs typeface="Times New Roman"/>
              </a:rPr>
              <a:t>moored his  boat. There was </a:t>
            </a:r>
            <a:r>
              <a:rPr dirty="0" sz="1450" spc="-5">
                <a:latin typeface="Times New Roman"/>
                <a:cs typeface="Times New Roman"/>
              </a:rPr>
              <a:t>no </a:t>
            </a:r>
            <a:r>
              <a:rPr dirty="0" sz="1450" spc="-10">
                <a:latin typeface="Times New Roman"/>
                <a:cs typeface="Times New Roman"/>
              </a:rPr>
              <a:t>time, </a:t>
            </a:r>
            <a:r>
              <a:rPr dirty="0" sz="1450" spc="-5">
                <a:latin typeface="Times New Roman"/>
                <a:cs typeface="Times New Roman"/>
              </a:rPr>
              <a:t>he </a:t>
            </a:r>
            <a:r>
              <a:rPr dirty="0" sz="1450" spc="-10">
                <a:latin typeface="Times New Roman"/>
                <a:cs typeface="Times New Roman"/>
              </a:rPr>
              <a:t>used to </a:t>
            </a:r>
            <a:r>
              <a:rPr dirty="0" sz="1450" spc="-30">
                <a:latin typeface="Times New Roman"/>
                <a:cs typeface="Times New Roman"/>
              </a:rPr>
              <a:t>say, </a:t>
            </a:r>
            <a:r>
              <a:rPr dirty="0" sz="1450" spc="-10">
                <a:latin typeface="Times New Roman"/>
                <a:cs typeface="Times New Roman"/>
              </a:rPr>
              <a:t>for making theories like the early  morning. ‘I rise earlier than any </a:t>
            </a:r>
            <a:r>
              <a:rPr dirty="0" sz="1450" spc="-5">
                <a:latin typeface="Times New Roman"/>
                <a:cs typeface="Times New Roman"/>
              </a:rPr>
              <a:t>one </a:t>
            </a:r>
            <a:r>
              <a:rPr dirty="0" sz="1450" spc="-10">
                <a:latin typeface="Times New Roman"/>
                <a:cs typeface="Times New Roman"/>
              </a:rPr>
              <a:t>else in the village,’ </a:t>
            </a:r>
            <a:r>
              <a:rPr dirty="0" sz="1450" spc="-5">
                <a:latin typeface="Times New Roman"/>
                <a:cs typeface="Times New Roman"/>
              </a:rPr>
              <a:t>he </a:t>
            </a:r>
            <a:r>
              <a:rPr dirty="0" sz="1450" spc="-10">
                <a:latin typeface="Times New Roman"/>
                <a:cs typeface="Times New Roman"/>
              </a:rPr>
              <a:t>once boasted. ‘It  is </a:t>
            </a:r>
            <a:r>
              <a:rPr dirty="0" sz="1450" spc="-5">
                <a:latin typeface="Times New Roman"/>
                <a:cs typeface="Times New Roman"/>
              </a:rPr>
              <a:t>a </a:t>
            </a:r>
            <a:r>
              <a:rPr dirty="0" sz="1450" spc="-10">
                <a:latin typeface="Times New Roman"/>
                <a:cs typeface="Times New Roman"/>
              </a:rPr>
              <a:t>fair consequence that </a:t>
            </a:r>
            <a:r>
              <a:rPr dirty="0" sz="1450" spc="-5">
                <a:latin typeface="Times New Roman"/>
                <a:cs typeface="Times New Roman"/>
              </a:rPr>
              <a:t>I </a:t>
            </a:r>
            <a:r>
              <a:rPr dirty="0" sz="1450" spc="-10">
                <a:latin typeface="Times New Roman"/>
                <a:cs typeface="Times New Roman"/>
              </a:rPr>
              <a:t>know more and wish to </a:t>
            </a:r>
            <a:r>
              <a:rPr dirty="0" sz="1450" spc="-5">
                <a:latin typeface="Times New Roman"/>
                <a:cs typeface="Times New Roman"/>
              </a:rPr>
              <a:t>do </a:t>
            </a:r>
            <a:r>
              <a:rPr dirty="0" sz="1450" spc="-10">
                <a:latin typeface="Times New Roman"/>
                <a:cs typeface="Times New Roman"/>
              </a:rPr>
              <a:t>less with my  knowledge.’</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The Doctor was </a:t>
            </a:r>
            <a:r>
              <a:rPr dirty="0" sz="1450" spc="-5">
                <a:latin typeface="Times New Roman"/>
                <a:cs typeface="Times New Roman"/>
              </a:rPr>
              <a:t>a </a:t>
            </a:r>
            <a:r>
              <a:rPr dirty="0" sz="1450" spc="-10">
                <a:latin typeface="Times New Roman"/>
                <a:cs typeface="Times New Roman"/>
              </a:rPr>
              <a:t>connoisseur </a:t>
            </a:r>
            <a:r>
              <a:rPr dirty="0" sz="1450" spc="-5">
                <a:latin typeface="Times New Roman"/>
                <a:cs typeface="Times New Roman"/>
              </a:rPr>
              <a:t>of </a:t>
            </a:r>
            <a:r>
              <a:rPr dirty="0" sz="1450" spc="-10">
                <a:latin typeface="Times New Roman"/>
                <a:cs typeface="Times New Roman"/>
              </a:rPr>
              <a:t>sunrises, and loved </a:t>
            </a:r>
            <a:r>
              <a:rPr dirty="0" sz="1450" spc="-5">
                <a:latin typeface="Times New Roman"/>
                <a:cs typeface="Times New Roman"/>
              </a:rPr>
              <a:t>a good </a:t>
            </a:r>
            <a:r>
              <a:rPr dirty="0" sz="1450" spc="-10">
                <a:latin typeface="Times New Roman"/>
                <a:cs typeface="Times New Roman"/>
              </a:rPr>
              <a:t>theatrical </a:t>
            </a:r>
            <a:r>
              <a:rPr dirty="0" sz="1450" spc="-15">
                <a:latin typeface="Times New Roman"/>
                <a:cs typeface="Times New Roman"/>
              </a:rPr>
              <a:t>effect </a:t>
            </a:r>
            <a:r>
              <a:rPr dirty="0" sz="1450" spc="-10">
                <a:latin typeface="Times New Roman"/>
                <a:cs typeface="Times New Roman"/>
              </a:rPr>
              <a:t>to  usher in the </a:t>
            </a:r>
            <a:r>
              <a:rPr dirty="0" sz="1450" spc="-30">
                <a:latin typeface="Times New Roman"/>
                <a:cs typeface="Times New Roman"/>
              </a:rPr>
              <a:t>day. </a:t>
            </a:r>
            <a:r>
              <a:rPr dirty="0" sz="1450" spc="-10">
                <a:latin typeface="Times New Roman"/>
                <a:cs typeface="Times New Roman"/>
              </a:rPr>
              <a:t>He had </a:t>
            </a:r>
            <a:r>
              <a:rPr dirty="0" sz="1450" spc="-5">
                <a:latin typeface="Times New Roman"/>
                <a:cs typeface="Times New Roman"/>
              </a:rPr>
              <a:t>a </a:t>
            </a:r>
            <a:r>
              <a:rPr dirty="0" sz="1450" spc="-10">
                <a:latin typeface="Times New Roman"/>
                <a:cs typeface="Times New Roman"/>
              </a:rPr>
              <a:t>theory </a:t>
            </a:r>
            <a:r>
              <a:rPr dirty="0" sz="1450" spc="-5">
                <a:latin typeface="Times New Roman"/>
                <a:cs typeface="Times New Roman"/>
              </a:rPr>
              <a:t>of </a:t>
            </a:r>
            <a:r>
              <a:rPr dirty="0" sz="1450" spc="-30">
                <a:latin typeface="Times New Roman"/>
                <a:cs typeface="Times New Roman"/>
              </a:rPr>
              <a:t>dew, </a:t>
            </a:r>
            <a:r>
              <a:rPr dirty="0" sz="1450" spc="-5">
                <a:latin typeface="Times New Roman"/>
                <a:cs typeface="Times New Roman"/>
              </a:rPr>
              <a:t>by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could predict the  </a:t>
            </a:r>
            <a:r>
              <a:rPr dirty="0" sz="1450" spc="-20">
                <a:latin typeface="Times New Roman"/>
                <a:cs typeface="Times New Roman"/>
              </a:rPr>
              <a:t>weather.</a:t>
            </a:r>
            <a:r>
              <a:rPr dirty="0" sz="1450" spc="320">
                <a:latin typeface="Times New Roman"/>
                <a:cs typeface="Times New Roman"/>
              </a:rPr>
              <a:t> </a:t>
            </a:r>
            <a:r>
              <a:rPr dirty="0" sz="1450" spc="-10">
                <a:latin typeface="Times New Roman"/>
                <a:cs typeface="Times New Roman"/>
              </a:rPr>
              <a:t>Indeed, most things served him to that end: the sound </a:t>
            </a:r>
            <a:r>
              <a:rPr dirty="0" sz="1450" spc="-5">
                <a:latin typeface="Times New Roman"/>
                <a:cs typeface="Times New Roman"/>
              </a:rPr>
              <a:t>of </a:t>
            </a:r>
            <a:r>
              <a:rPr dirty="0" sz="1450" spc="-10">
                <a:latin typeface="Times New Roman"/>
                <a:cs typeface="Times New Roman"/>
              </a:rPr>
              <a:t>the bells  from all the neighbouring villages, the smell </a:t>
            </a:r>
            <a:r>
              <a:rPr dirty="0" sz="1450" spc="-5">
                <a:latin typeface="Times New Roman"/>
                <a:cs typeface="Times New Roman"/>
              </a:rPr>
              <a:t>of </a:t>
            </a:r>
            <a:r>
              <a:rPr dirty="0" sz="1450" spc="-10">
                <a:latin typeface="Times New Roman"/>
                <a:cs typeface="Times New Roman"/>
              </a:rPr>
              <a:t>the forest, the visits and the  behaviour </a:t>
            </a:r>
            <a:r>
              <a:rPr dirty="0" sz="1450" spc="-5">
                <a:latin typeface="Times New Roman"/>
                <a:cs typeface="Times New Roman"/>
              </a:rPr>
              <a:t>of </a:t>
            </a:r>
            <a:r>
              <a:rPr dirty="0" sz="1450" spc="-10">
                <a:latin typeface="Times New Roman"/>
                <a:cs typeface="Times New Roman"/>
              </a:rPr>
              <a:t>both birds and fishes, the look </a:t>
            </a:r>
            <a:r>
              <a:rPr dirty="0" sz="1450" spc="-5">
                <a:latin typeface="Times New Roman"/>
                <a:cs typeface="Times New Roman"/>
              </a:rPr>
              <a:t>of </a:t>
            </a:r>
            <a:r>
              <a:rPr dirty="0" sz="1450" spc="-10">
                <a:latin typeface="Times New Roman"/>
                <a:cs typeface="Times New Roman"/>
              </a:rPr>
              <a:t>the plants in his garden, the  disposition </a:t>
            </a:r>
            <a:r>
              <a:rPr dirty="0" sz="1450" spc="-5">
                <a:latin typeface="Times New Roman"/>
                <a:cs typeface="Times New Roman"/>
              </a:rPr>
              <a:t>of </a:t>
            </a:r>
            <a:r>
              <a:rPr dirty="0" sz="1450" spc="-10">
                <a:latin typeface="Times New Roman"/>
                <a:cs typeface="Times New Roman"/>
              </a:rPr>
              <a:t>cloud, the colour </a:t>
            </a:r>
            <a:r>
              <a:rPr dirty="0" sz="1450" spc="-5">
                <a:latin typeface="Times New Roman"/>
                <a:cs typeface="Times New Roman"/>
              </a:rPr>
              <a:t>of </a:t>
            </a:r>
            <a:r>
              <a:rPr dirty="0" sz="1450" spc="-10">
                <a:latin typeface="Times New Roman"/>
                <a:cs typeface="Times New Roman"/>
              </a:rPr>
              <a:t>the light, and last, although </a:t>
            </a:r>
            <a:r>
              <a:rPr dirty="0" sz="1450" spc="-5">
                <a:latin typeface="Times New Roman"/>
                <a:cs typeface="Times New Roman"/>
              </a:rPr>
              <a:t>not </a:t>
            </a:r>
            <a:r>
              <a:rPr dirty="0" sz="1450" spc="-10">
                <a:latin typeface="Times New Roman"/>
                <a:cs typeface="Times New Roman"/>
              </a:rPr>
              <a:t>least, the  arsenal </a:t>
            </a:r>
            <a:r>
              <a:rPr dirty="0" sz="1450" spc="-5">
                <a:latin typeface="Times New Roman"/>
                <a:cs typeface="Times New Roman"/>
              </a:rPr>
              <a:t>of </a:t>
            </a:r>
            <a:r>
              <a:rPr dirty="0" sz="1450" spc="-10">
                <a:latin typeface="Times New Roman"/>
                <a:cs typeface="Times New Roman"/>
              </a:rPr>
              <a:t>meteorological instruments in </a:t>
            </a:r>
            <a:r>
              <a:rPr dirty="0" sz="1450" spc="-5">
                <a:latin typeface="Times New Roman"/>
                <a:cs typeface="Times New Roman"/>
              </a:rPr>
              <a:t>a </a:t>
            </a:r>
            <a:r>
              <a:rPr dirty="0" sz="1450" spc="-10">
                <a:latin typeface="Times New Roman"/>
                <a:cs typeface="Times New Roman"/>
              </a:rPr>
              <a:t>louvre-boarded hutch </a:t>
            </a:r>
            <a:r>
              <a:rPr dirty="0" sz="1450" spc="-5">
                <a:latin typeface="Times New Roman"/>
                <a:cs typeface="Times New Roman"/>
              </a:rPr>
              <a:t>upon </a:t>
            </a:r>
            <a:r>
              <a:rPr dirty="0" sz="1450" spc="-10">
                <a:latin typeface="Times New Roman"/>
                <a:cs typeface="Times New Roman"/>
              </a:rPr>
              <a:t>the  lawn. Ever since </a:t>
            </a:r>
            <a:r>
              <a:rPr dirty="0" sz="1450" spc="-5">
                <a:latin typeface="Times New Roman"/>
                <a:cs typeface="Times New Roman"/>
              </a:rPr>
              <a:t>he </a:t>
            </a:r>
            <a:r>
              <a:rPr dirty="0" sz="1450" spc="-10">
                <a:latin typeface="Times New Roman"/>
                <a:cs typeface="Times New Roman"/>
              </a:rPr>
              <a:t>had settled at Gretz, </a:t>
            </a:r>
            <a:r>
              <a:rPr dirty="0" sz="1450" spc="-5">
                <a:latin typeface="Times New Roman"/>
                <a:cs typeface="Times New Roman"/>
              </a:rPr>
              <a:t>he </a:t>
            </a:r>
            <a:r>
              <a:rPr dirty="0" sz="1450" spc="-10">
                <a:latin typeface="Times New Roman"/>
                <a:cs typeface="Times New Roman"/>
              </a:rPr>
              <a:t>had been growing more and more  into the local meteorologist, the unpaid champion </a:t>
            </a:r>
            <a:r>
              <a:rPr dirty="0" sz="1450" spc="-5">
                <a:latin typeface="Times New Roman"/>
                <a:cs typeface="Times New Roman"/>
              </a:rPr>
              <a:t>of </a:t>
            </a:r>
            <a:r>
              <a:rPr dirty="0" sz="1450" spc="-10">
                <a:latin typeface="Times New Roman"/>
                <a:cs typeface="Times New Roman"/>
              </a:rPr>
              <a:t>the local climate. He  </a:t>
            </a:r>
            <a:r>
              <a:rPr dirty="0" sz="1450" spc="-5">
                <a:latin typeface="Times New Roman"/>
                <a:cs typeface="Times New Roman"/>
              </a:rPr>
              <a:t>thought </a:t>
            </a:r>
            <a:r>
              <a:rPr dirty="0" sz="1450" spc="-10">
                <a:latin typeface="Times New Roman"/>
                <a:cs typeface="Times New Roman"/>
              </a:rPr>
              <a:t>at first there was </a:t>
            </a:r>
            <a:r>
              <a:rPr dirty="0" sz="1450" spc="-5">
                <a:latin typeface="Times New Roman"/>
                <a:cs typeface="Times New Roman"/>
              </a:rPr>
              <a:t>no </a:t>
            </a:r>
            <a:r>
              <a:rPr dirty="0" sz="1450" spc="-10">
                <a:latin typeface="Times New Roman"/>
                <a:cs typeface="Times New Roman"/>
              </a:rPr>
              <a:t>place so healthful in the arrondissement. By the  end </a:t>
            </a:r>
            <a:r>
              <a:rPr dirty="0" sz="1450" spc="-5">
                <a:latin typeface="Times New Roman"/>
                <a:cs typeface="Times New Roman"/>
              </a:rPr>
              <a:t>of </a:t>
            </a:r>
            <a:r>
              <a:rPr dirty="0" sz="1450" spc="-10">
                <a:latin typeface="Times New Roman"/>
                <a:cs typeface="Times New Roman"/>
              </a:rPr>
              <a:t>the second </a:t>
            </a:r>
            <a:r>
              <a:rPr dirty="0" sz="1450" spc="-20">
                <a:latin typeface="Times New Roman"/>
                <a:cs typeface="Times New Roman"/>
              </a:rPr>
              <a:t>year, </a:t>
            </a:r>
            <a:r>
              <a:rPr dirty="0" sz="1450" spc="-5">
                <a:latin typeface="Times New Roman"/>
                <a:cs typeface="Times New Roman"/>
              </a:rPr>
              <a:t>he </a:t>
            </a:r>
            <a:r>
              <a:rPr dirty="0" sz="1450" spc="-10">
                <a:latin typeface="Times New Roman"/>
                <a:cs typeface="Times New Roman"/>
              </a:rPr>
              <a:t>protested there was </a:t>
            </a:r>
            <a:r>
              <a:rPr dirty="0" sz="1450" spc="-5">
                <a:latin typeface="Times New Roman"/>
                <a:cs typeface="Times New Roman"/>
              </a:rPr>
              <a:t>none </a:t>
            </a:r>
            <a:r>
              <a:rPr dirty="0" sz="1450" spc="-10">
                <a:latin typeface="Times New Roman"/>
                <a:cs typeface="Times New Roman"/>
              </a:rPr>
              <a:t>so wholesome in the  whole department. And for some time before </a:t>
            </a:r>
            <a:r>
              <a:rPr dirty="0" sz="1450" spc="-5">
                <a:latin typeface="Times New Roman"/>
                <a:cs typeface="Times New Roman"/>
              </a:rPr>
              <a:t>he </a:t>
            </a:r>
            <a:r>
              <a:rPr dirty="0" sz="1450" spc="-10">
                <a:latin typeface="Times New Roman"/>
                <a:cs typeface="Times New Roman"/>
              </a:rPr>
              <a:t>met Jean-Marie </a:t>
            </a:r>
            <a:r>
              <a:rPr dirty="0" sz="1450" spc="-5">
                <a:latin typeface="Times New Roman"/>
                <a:cs typeface="Times New Roman"/>
              </a:rPr>
              <a:t>he </a:t>
            </a:r>
            <a:r>
              <a:rPr dirty="0" sz="1450" spc="-10">
                <a:latin typeface="Times New Roman"/>
                <a:cs typeface="Times New Roman"/>
              </a:rPr>
              <a:t>had been  prepared to challenge all France and the better part </a:t>
            </a:r>
            <a:r>
              <a:rPr dirty="0" sz="1450" spc="-5">
                <a:latin typeface="Times New Roman"/>
                <a:cs typeface="Times New Roman"/>
              </a:rPr>
              <a:t>of </a:t>
            </a:r>
            <a:r>
              <a:rPr dirty="0" sz="1450" spc="-10">
                <a:latin typeface="Times New Roman"/>
                <a:cs typeface="Times New Roman"/>
              </a:rPr>
              <a:t>Europe for </a:t>
            </a:r>
            <a:r>
              <a:rPr dirty="0" sz="1450" spc="-5">
                <a:latin typeface="Times New Roman"/>
                <a:cs typeface="Times New Roman"/>
              </a:rPr>
              <a:t>a </a:t>
            </a:r>
            <a:r>
              <a:rPr dirty="0" sz="1450" spc="-10">
                <a:latin typeface="Times New Roman"/>
                <a:cs typeface="Times New Roman"/>
              </a:rPr>
              <a:t>rival to his  chosen spot.</a:t>
            </a:r>
            <a:endParaRPr sz="1450">
              <a:latin typeface="Times New Roman"/>
              <a:cs typeface="Times New Roman"/>
            </a:endParaRPr>
          </a:p>
          <a:p>
            <a:pPr algn="just" marL="12700" marR="5080">
              <a:lnSpc>
                <a:spcPts val="1730"/>
              </a:lnSpc>
              <a:spcBef>
                <a:spcPts val="845"/>
              </a:spcBef>
            </a:pPr>
            <a:r>
              <a:rPr dirty="0" sz="1450" spc="-15">
                <a:latin typeface="Times New Roman"/>
                <a:cs typeface="Times New Roman"/>
              </a:rPr>
              <a:t>‘Doctor,’ </a:t>
            </a:r>
            <a:r>
              <a:rPr dirty="0" sz="1450" spc="-5">
                <a:latin typeface="Times New Roman"/>
                <a:cs typeface="Times New Roman"/>
              </a:rPr>
              <a:t>he </a:t>
            </a:r>
            <a:r>
              <a:rPr dirty="0" sz="1450" spc="-10">
                <a:latin typeface="Times New Roman"/>
                <a:cs typeface="Times New Roman"/>
              </a:rPr>
              <a:t>would say—‘doctor is </a:t>
            </a:r>
            <a:r>
              <a:rPr dirty="0" sz="1450" spc="-5">
                <a:latin typeface="Times New Roman"/>
                <a:cs typeface="Times New Roman"/>
              </a:rPr>
              <a:t>a foul </a:t>
            </a:r>
            <a:r>
              <a:rPr dirty="0" sz="1450" spc="-10">
                <a:latin typeface="Times New Roman"/>
                <a:cs typeface="Times New Roman"/>
              </a:rPr>
              <a:t>word. It should </a:t>
            </a:r>
            <a:r>
              <a:rPr dirty="0" sz="1450" spc="-5">
                <a:latin typeface="Times New Roman"/>
                <a:cs typeface="Times New Roman"/>
              </a:rPr>
              <a:t>not be </a:t>
            </a:r>
            <a:r>
              <a:rPr dirty="0" sz="1450" spc="-10">
                <a:latin typeface="Times New Roman"/>
                <a:cs typeface="Times New Roman"/>
              </a:rPr>
              <a:t>used to  ladies. It implies disease. </a:t>
            </a:r>
            <a:r>
              <a:rPr dirty="0" sz="1450" spc="-5">
                <a:latin typeface="Times New Roman"/>
                <a:cs typeface="Times New Roman"/>
              </a:rPr>
              <a:t>I </a:t>
            </a:r>
            <a:r>
              <a:rPr dirty="0" sz="1450" spc="-10">
                <a:latin typeface="Times New Roman"/>
                <a:cs typeface="Times New Roman"/>
              </a:rPr>
              <a:t>remark it, as </a:t>
            </a:r>
            <a:r>
              <a:rPr dirty="0" sz="1450" spc="-5">
                <a:latin typeface="Times New Roman"/>
                <a:cs typeface="Times New Roman"/>
              </a:rPr>
              <a:t>a </a:t>
            </a:r>
            <a:r>
              <a:rPr dirty="0" sz="1450" spc="-10">
                <a:latin typeface="Times New Roman"/>
                <a:cs typeface="Times New Roman"/>
              </a:rPr>
              <a:t>flaw in </a:t>
            </a:r>
            <a:r>
              <a:rPr dirty="0" sz="1450" spc="-5">
                <a:latin typeface="Times New Roman"/>
                <a:cs typeface="Times New Roman"/>
              </a:rPr>
              <a:t>our </a:t>
            </a:r>
            <a:r>
              <a:rPr dirty="0" sz="1450" spc="-10">
                <a:latin typeface="Times New Roman"/>
                <a:cs typeface="Times New Roman"/>
              </a:rPr>
              <a:t>civilisation, that we  have </a:t>
            </a:r>
            <a:r>
              <a:rPr dirty="0" sz="1450" spc="-5">
                <a:latin typeface="Times New Roman"/>
                <a:cs typeface="Times New Roman"/>
              </a:rPr>
              <a:t>not </a:t>
            </a:r>
            <a:r>
              <a:rPr dirty="0" sz="1450" spc="-10">
                <a:latin typeface="Times New Roman"/>
                <a:cs typeface="Times New Roman"/>
              </a:rPr>
              <a:t>the proper horror </a:t>
            </a:r>
            <a:r>
              <a:rPr dirty="0" sz="1450" spc="-5">
                <a:latin typeface="Times New Roman"/>
                <a:cs typeface="Times New Roman"/>
              </a:rPr>
              <a:t>of </a:t>
            </a:r>
            <a:r>
              <a:rPr dirty="0" sz="1450" spc="-10">
                <a:latin typeface="Times New Roman"/>
                <a:cs typeface="Times New Roman"/>
              </a:rPr>
              <a:t>disease. Now I, for my part, have washed my  hands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I </a:t>
            </a:r>
            <a:r>
              <a:rPr dirty="0" sz="1450" spc="-10">
                <a:latin typeface="Times New Roman"/>
                <a:cs typeface="Times New Roman"/>
              </a:rPr>
              <a:t>have renounced my laureation;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 </a:t>
            </a:r>
            <a:r>
              <a:rPr dirty="0" sz="1450" spc="-10">
                <a:latin typeface="Times New Roman"/>
                <a:cs typeface="Times New Roman"/>
              </a:rPr>
              <a:t>doctor; </a:t>
            </a:r>
            <a:r>
              <a:rPr dirty="0" sz="1450" spc="-5">
                <a:latin typeface="Times New Roman"/>
                <a:cs typeface="Times New Roman"/>
              </a:rPr>
              <a:t>I </a:t>
            </a:r>
            <a:r>
              <a:rPr dirty="0" sz="1450" spc="-10">
                <a:latin typeface="Times New Roman"/>
                <a:cs typeface="Times New Roman"/>
              </a:rPr>
              <a:t>am only </a:t>
            </a:r>
            <a:r>
              <a:rPr dirty="0" sz="1450" spc="-5">
                <a:latin typeface="Times New Roman"/>
                <a:cs typeface="Times New Roman"/>
              </a:rPr>
              <a:t>a  </a:t>
            </a:r>
            <a:r>
              <a:rPr dirty="0" sz="1450" spc="-10">
                <a:latin typeface="Times New Roman"/>
                <a:cs typeface="Times New Roman"/>
              </a:rPr>
              <a:t>worshipper</a:t>
            </a:r>
            <a:r>
              <a:rPr dirty="0" sz="1450" spc="45">
                <a:latin typeface="Times New Roman"/>
                <a:cs typeface="Times New Roman"/>
              </a:rPr>
              <a:t> </a:t>
            </a:r>
            <a:r>
              <a:rPr dirty="0" sz="1450" spc="-5">
                <a:latin typeface="Times New Roman"/>
                <a:cs typeface="Times New Roman"/>
              </a:rPr>
              <a:t>of</a:t>
            </a:r>
            <a:r>
              <a:rPr dirty="0" sz="1450" spc="50">
                <a:latin typeface="Times New Roman"/>
                <a:cs typeface="Times New Roman"/>
              </a:rPr>
              <a:t> </a:t>
            </a:r>
            <a:r>
              <a:rPr dirty="0" sz="1450" spc="-10">
                <a:latin typeface="Times New Roman"/>
                <a:cs typeface="Times New Roman"/>
              </a:rPr>
              <a:t>the</a:t>
            </a:r>
            <a:r>
              <a:rPr dirty="0" sz="1450" spc="45">
                <a:latin typeface="Times New Roman"/>
                <a:cs typeface="Times New Roman"/>
              </a:rPr>
              <a:t> </a:t>
            </a:r>
            <a:r>
              <a:rPr dirty="0" sz="1450" spc="-10">
                <a:latin typeface="Times New Roman"/>
                <a:cs typeface="Times New Roman"/>
              </a:rPr>
              <a:t>true</a:t>
            </a:r>
            <a:r>
              <a:rPr dirty="0" sz="1450" spc="50">
                <a:latin typeface="Times New Roman"/>
                <a:cs typeface="Times New Roman"/>
              </a:rPr>
              <a:t> </a:t>
            </a:r>
            <a:r>
              <a:rPr dirty="0" sz="1450" spc="-10">
                <a:latin typeface="Times New Roman"/>
                <a:cs typeface="Times New Roman"/>
              </a:rPr>
              <a:t>goddess</a:t>
            </a:r>
            <a:r>
              <a:rPr dirty="0" sz="1450" spc="50">
                <a:latin typeface="Times New Roman"/>
                <a:cs typeface="Times New Roman"/>
              </a:rPr>
              <a:t> </a:t>
            </a:r>
            <a:r>
              <a:rPr dirty="0" sz="1450" spc="-10">
                <a:latin typeface="Times New Roman"/>
                <a:cs typeface="Times New Roman"/>
              </a:rPr>
              <a:t>Hygieia.</a:t>
            </a:r>
            <a:r>
              <a:rPr dirty="0" sz="1450" spc="105">
                <a:latin typeface="Times New Roman"/>
                <a:cs typeface="Times New Roman"/>
              </a:rPr>
              <a:t> </a:t>
            </a:r>
            <a:r>
              <a:rPr dirty="0" sz="1450" spc="-10">
                <a:latin typeface="Times New Roman"/>
                <a:cs typeface="Times New Roman"/>
              </a:rPr>
              <a:t>Ah,</a:t>
            </a:r>
            <a:r>
              <a:rPr dirty="0" sz="1450" spc="50">
                <a:latin typeface="Times New Roman"/>
                <a:cs typeface="Times New Roman"/>
              </a:rPr>
              <a:t> </a:t>
            </a:r>
            <a:r>
              <a:rPr dirty="0" sz="1450" spc="-10">
                <a:latin typeface="Times New Roman"/>
                <a:cs typeface="Times New Roman"/>
              </a:rPr>
              <a:t>believe</a:t>
            </a:r>
            <a:r>
              <a:rPr dirty="0" sz="1450" spc="45">
                <a:latin typeface="Times New Roman"/>
                <a:cs typeface="Times New Roman"/>
              </a:rPr>
              <a:t> </a:t>
            </a:r>
            <a:r>
              <a:rPr dirty="0" sz="1450" spc="-10">
                <a:latin typeface="Times New Roman"/>
                <a:cs typeface="Times New Roman"/>
              </a:rPr>
              <a:t>me,</a:t>
            </a:r>
            <a:r>
              <a:rPr dirty="0" sz="1450" spc="50">
                <a:latin typeface="Times New Roman"/>
                <a:cs typeface="Times New Roman"/>
              </a:rPr>
              <a:t> </a:t>
            </a:r>
            <a:r>
              <a:rPr dirty="0" sz="1450" spc="-10">
                <a:latin typeface="Times New Roman"/>
                <a:cs typeface="Times New Roman"/>
              </a:rPr>
              <a:t>it</a:t>
            </a:r>
            <a:r>
              <a:rPr dirty="0" sz="1450" spc="50">
                <a:latin typeface="Times New Roman"/>
                <a:cs typeface="Times New Roman"/>
              </a:rPr>
              <a:t> </a:t>
            </a:r>
            <a:r>
              <a:rPr dirty="0" sz="1450" spc="-10">
                <a:latin typeface="Times New Roman"/>
                <a:cs typeface="Times New Roman"/>
              </a:rPr>
              <a:t>is</a:t>
            </a:r>
            <a:r>
              <a:rPr dirty="0" sz="1450" spc="45">
                <a:latin typeface="Times New Roman"/>
                <a:cs typeface="Times New Roman"/>
              </a:rPr>
              <a:t> </a:t>
            </a:r>
            <a:r>
              <a:rPr dirty="0" sz="1450" spc="-10">
                <a:latin typeface="Times New Roman"/>
                <a:cs typeface="Times New Roman"/>
              </a:rPr>
              <a:t>she</a:t>
            </a:r>
            <a:r>
              <a:rPr dirty="0" sz="1450" spc="50">
                <a:latin typeface="Times New Roman"/>
                <a:cs typeface="Times New Roman"/>
              </a:rPr>
              <a:t> </a:t>
            </a:r>
            <a:r>
              <a:rPr dirty="0" sz="1450" spc="-10">
                <a:latin typeface="Times New Roman"/>
                <a:cs typeface="Times New Roman"/>
              </a:rPr>
              <a:t>who</a:t>
            </a:r>
            <a:r>
              <a:rPr dirty="0" sz="1450" spc="50">
                <a:latin typeface="Times New Roman"/>
                <a:cs typeface="Times New Roman"/>
              </a:rPr>
              <a:t> </a:t>
            </a:r>
            <a:r>
              <a:rPr dirty="0" sz="1450" spc="-10">
                <a:latin typeface="Times New Roman"/>
                <a:cs typeface="Times New Roman"/>
              </a:rPr>
              <a:t>has</a:t>
            </a:r>
            <a:r>
              <a:rPr dirty="0" sz="1450" spc="45">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cestus! And here, in this exiguous hamlet, has she placed her shrine: here she  dwells and lavishes her gifts; here </a:t>
            </a:r>
            <a:r>
              <a:rPr dirty="0" sz="1450" spc="-5">
                <a:latin typeface="Times New Roman"/>
                <a:cs typeface="Times New Roman"/>
              </a:rPr>
              <a:t>I </a:t>
            </a:r>
            <a:r>
              <a:rPr dirty="0" sz="1450" spc="-10">
                <a:latin typeface="Times New Roman"/>
                <a:cs typeface="Times New Roman"/>
              </a:rPr>
              <a:t>walk with her in the early morning, and  she shows me how strong she has made the peasants, how fruitful she has  made the fields, how the trees grow </a:t>
            </a:r>
            <a:r>
              <a:rPr dirty="0" sz="1450" spc="-5">
                <a:latin typeface="Times New Roman"/>
                <a:cs typeface="Times New Roman"/>
              </a:rPr>
              <a:t>up </a:t>
            </a:r>
            <a:r>
              <a:rPr dirty="0" sz="1450" spc="-10">
                <a:latin typeface="Times New Roman"/>
                <a:cs typeface="Times New Roman"/>
              </a:rPr>
              <a:t>tall and comely under her eyes, and the  fishes in the river become clean and agile at her presence.—Rheumatism!’ </a:t>
            </a:r>
            <a:r>
              <a:rPr dirty="0" sz="1450" spc="-5">
                <a:latin typeface="Times New Roman"/>
                <a:cs typeface="Times New Roman"/>
              </a:rPr>
              <a:t>he  </a:t>
            </a:r>
            <a:r>
              <a:rPr dirty="0" sz="1450" spc="-10">
                <a:latin typeface="Times New Roman"/>
                <a:cs typeface="Times New Roman"/>
              </a:rPr>
              <a:t>would </a:t>
            </a:r>
            <a:r>
              <a:rPr dirty="0" sz="1450" spc="-30">
                <a:latin typeface="Times New Roman"/>
                <a:cs typeface="Times New Roman"/>
              </a:rPr>
              <a:t>cry, </a:t>
            </a:r>
            <a:r>
              <a:rPr dirty="0" sz="1450" spc="-5">
                <a:latin typeface="Times New Roman"/>
                <a:cs typeface="Times New Roman"/>
              </a:rPr>
              <a:t>on </a:t>
            </a:r>
            <a:r>
              <a:rPr dirty="0" sz="1450" spc="-10">
                <a:latin typeface="Times New Roman"/>
                <a:cs typeface="Times New Roman"/>
              </a:rPr>
              <a:t>some malapert interruption, ‘O, yes, </a:t>
            </a:r>
            <a:r>
              <a:rPr dirty="0" sz="1450" spc="-5">
                <a:latin typeface="Times New Roman"/>
                <a:cs typeface="Times New Roman"/>
              </a:rPr>
              <a:t>I </a:t>
            </a:r>
            <a:r>
              <a:rPr dirty="0" sz="1450" spc="-10">
                <a:latin typeface="Times New Roman"/>
                <a:cs typeface="Times New Roman"/>
              </a:rPr>
              <a:t>believe we </a:t>
            </a:r>
            <a:r>
              <a:rPr dirty="0" sz="1450" spc="-5">
                <a:latin typeface="Times New Roman"/>
                <a:cs typeface="Times New Roman"/>
              </a:rPr>
              <a:t>do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little  rheumatism. That could hardly </a:t>
            </a:r>
            <a:r>
              <a:rPr dirty="0" sz="1450" spc="-5">
                <a:latin typeface="Times New Roman"/>
                <a:cs typeface="Times New Roman"/>
              </a:rPr>
              <a:t>be </a:t>
            </a:r>
            <a:r>
              <a:rPr dirty="0" sz="1450" spc="-10">
                <a:latin typeface="Times New Roman"/>
                <a:cs typeface="Times New Roman"/>
              </a:rPr>
              <a:t>avoided, </a:t>
            </a:r>
            <a:r>
              <a:rPr dirty="0" sz="1450" spc="-5">
                <a:latin typeface="Times New Roman"/>
                <a:cs typeface="Times New Roman"/>
              </a:rPr>
              <a:t>you </a:t>
            </a:r>
            <a:r>
              <a:rPr dirty="0" sz="1450" spc="-25">
                <a:latin typeface="Times New Roman"/>
                <a:cs typeface="Times New Roman"/>
              </a:rPr>
              <a:t>know, </a:t>
            </a:r>
            <a:r>
              <a:rPr dirty="0" sz="1450" spc="-5">
                <a:latin typeface="Times New Roman"/>
                <a:cs typeface="Times New Roman"/>
              </a:rPr>
              <a:t>on a </a:t>
            </a:r>
            <a:r>
              <a:rPr dirty="0" sz="1450" spc="-20">
                <a:latin typeface="Times New Roman"/>
                <a:cs typeface="Times New Roman"/>
              </a:rPr>
              <a:t>river.</a:t>
            </a:r>
            <a:r>
              <a:rPr dirty="0" sz="1450" spc="320">
                <a:latin typeface="Times New Roman"/>
                <a:cs typeface="Times New Roman"/>
              </a:rPr>
              <a:t> </a:t>
            </a:r>
            <a:r>
              <a:rPr dirty="0" sz="1450" spc="-10">
                <a:latin typeface="Times New Roman"/>
                <a:cs typeface="Times New Roman"/>
              </a:rPr>
              <a:t>And </a:t>
            </a:r>
            <a:r>
              <a:rPr dirty="0" sz="1450" spc="-5">
                <a:latin typeface="Times New Roman"/>
                <a:cs typeface="Times New Roman"/>
              </a:rPr>
              <a:t>of  </a:t>
            </a:r>
            <a:r>
              <a:rPr dirty="0" sz="1450" spc="-10">
                <a:latin typeface="Times New Roman"/>
                <a:cs typeface="Times New Roman"/>
              </a:rPr>
              <a:t>course the place stands </a:t>
            </a:r>
            <a:r>
              <a:rPr dirty="0" sz="1450" spc="-5">
                <a:latin typeface="Times New Roman"/>
                <a:cs typeface="Times New Roman"/>
              </a:rPr>
              <a:t>a </a:t>
            </a:r>
            <a:r>
              <a:rPr dirty="0" sz="1450" spc="-10">
                <a:latin typeface="Times New Roman"/>
                <a:cs typeface="Times New Roman"/>
              </a:rPr>
              <a:t>little low; and the meadows are </a:t>
            </a:r>
            <a:r>
              <a:rPr dirty="0" sz="1450" spc="-25">
                <a:latin typeface="Times New Roman"/>
                <a:cs typeface="Times New Roman"/>
              </a:rPr>
              <a:t>marshy, </a:t>
            </a:r>
            <a:r>
              <a:rPr dirty="0" sz="1450" spc="-20">
                <a:latin typeface="Times New Roman"/>
                <a:cs typeface="Times New Roman"/>
              </a:rPr>
              <a:t>there’s </a:t>
            </a:r>
            <a:r>
              <a:rPr dirty="0" sz="1450" spc="-5">
                <a:latin typeface="Times New Roman"/>
                <a:cs typeface="Times New Roman"/>
              </a:rPr>
              <a:t>no  doubt. </a:t>
            </a:r>
            <a:r>
              <a:rPr dirty="0" sz="1450" spc="-10">
                <a:latin typeface="Times New Roman"/>
                <a:cs typeface="Times New Roman"/>
              </a:rPr>
              <a:t>But, my dear </a:t>
            </a:r>
            <a:r>
              <a:rPr dirty="0" sz="1450" spc="-25">
                <a:latin typeface="Times New Roman"/>
                <a:cs typeface="Times New Roman"/>
              </a:rPr>
              <a:t>sir, </a:t>
            </a:r>
            <a:r>
              <a:rPr dirty="0" sz="1450" spc="-10">
                <a:latin typeface="Times New Roman"/>
                <a:cs typeface="Times New Roman"/>
              </a:rPr>
              <a:t>look at Bourron! Bourron stands </a:t>
            </a:r>
            <a:r>
              <a:rPr dirty="0" sz="1450" spc="-5">
                <a:latin typeface="Times New Roman"/>
                <a:cs typeface="Times New Roman"/>
              </a:rPr>
              <a:t>high. </a:t>
            </a:r>
            <a:r>
              <a:rPr dirty="0" sz="1450" spc="-10">
                <a:latin typeface="Times New Roman"/>
                <a:cs typeface="Times New Roman"/>
              </a:rPr>
              <a:t>Bourron is  close to the forest; plenty </a:t>
            </a:r>
            <a:r>
              <a:rPr dirty="0" sz="1450" spc="-5">
                <a:latin typeface="Times New Roman"/>
                <a:cs typeface="Times New Roman"/>
              </a:rPr>
              <a:t>of </a:t>
            </a:r>
            <a:r>
              <a:rPr dirty="0" sz="1450" spc="-10">
                <a:latin typeface="Times New Roman"/>
                <a:cs typeface="Times New Roman"/>
              </a:rPr>
              <a:t>ozone there, </a:t>
            </a:r>
            <a:r>
              <a:rPr dirty="0" sz="1450" spc="-5">
                <a:latin typeface="Times New Roman"/>
                <a:cs typeface="Times New Roman"/>
              </a:rPr>
              <a:t>you </a:t>
            </a:r>
            <a:r>
              <a:rPr dirty="0" sz="1450" spc="-10">
                <a:latin typeface="Times New Roman"/>
                <a:cs typeface="Times New Roman"/>
              </a:rPr>
              <a:t>would </a:t>
            </a:r>
            <a:r>
              <a:rPr dirty="0" sz="1450" spc="-30">
                <a:latin typeface="Times New Roman"/>
                <a:cs typeface="Times New Roman"/>
              </a:rPr>
              <a:t>say. </a:t>
            </a:r>
            <a:r>
              <a:rPr dirty="0" sz="1450" spc="-35">
                <a:latin typeface="Times New Roman"/>
                <a:cs typeface="Times New Roman"/>
              </a:rPr>
              <a:t>Well, </a:t>
            </a:r>
            <a:r>
              <a:rPr dirty="0" sz="1450" spc="-10">
                <a:latin typeface="Times New Roman"/>
                <a:cs typeface="Times New Roman"/>
              </a:rPr>
              <a:t>compared with  Gretz, Bourron is </a:t>
            </a:r>
            <a:r>
              <a:rPr dirty="0" sz="1450" spc="-5">
                <a:latin typeface="Times New Roman"/>
                <a:cs typeface="Times New Roman"/>
              </a:rPr>
              <a:t>a </a:t>
            </a:r>
            <a:r>
              <a:rPr dirty="0" sz="1450" spc="-10">
                <a:latin typeface="Times New Roman"/>
                <a:cs typeface="Times New Roman"/>
              </a:rPr>
              <a:t>perfect</a:t>
            </a:r>
            <a:r>
              <a:rPr dirty="0" sz="1450" spc="5">
                <a:latin typeface="Times New Roman"/>
                <a:cs typeface="Times New Roman"/>
              </a:rPr>
              <a:t> </a:t>
            </a:r>
            <a:r>
              <a:rPr dirty="0" sz="1450" spc="-10">
                <a:latin typeface="Times New Roman"/>
                <a:cs typeface="Times New Roman"/>
              </a:rPr>
              <a:t>shambles.’</a:t>
            </a:r>
            <a:endParaRPr sz="1450">
              <a:latin typeface="Times New Roman"/>
              <a:cs typeface="Times New Roman"/>
            </a:endParaRPr>
          </a:p>
          <a:p>
            <a:pPr algn="just" marL="12700" marR="5715">
              <a:lnSpc>
                <a:spcPts val="1730"/>
              </a:lnSpc>
              <a:spcBef>
                <a:spcPts val="844"/>
              </a:spcBef>
            </a:pPr>
            <a:r>
              <a:rPr dirty="0" sz="1450" spc="-10">
                <a:latin typeface="Times New Roman"/>
                <a:cs typeface="Times New Roman"/>
              </a:rPr>
              <a:t>The morning after </a:t>
            </a:r>
            <a:r>
              <a:rPr dirty="0" sz="1450" spc="-5">
                <a:latin typeface="Times New Roman"/>
                <a:cs typeface="Times New Roman"/>
              </a:rPr>
              <a:t>he </a:t>
            </a:r>
            <a:r>
              <a:rPr dirty="0" sz="1450" spc="-10">
                <a:latin typeface="Times New Roman"/>
                <a:cs typeface="Times New Roman"/>
              </a:rPr>
              <a:t>had been summoned to the dying mountebank, the  Doctor visited the wharf at the tail </a:t>
            </a:r>
            <a:r>
              <a:rPr dirty="0" sz="1450" spc="-5">
                <a:latin typeface="Times New Roman"/>
                <a:cs typeface="Times New Roman"/>
              </a:rPr>
              <a:t>of </a:t>
            </a:r>
            <a:r>
              <a:rPr dirty="0" sz="1450" spc="-10">
                <a:latin typeface="Times New Roman"/>
                <a:cs typeface="Times New Roman"/>
              </a:rPr>
              <a:t>his garden, and had </a:t>
            </a:r>
            <a:r>
              <a:rPr dirty="0" sz="1450" spc="-5">
                <a:latin typeface="Times New Roman"/>
                <a:cs typeface="Times New Roman"/>
              </a:rPr>
              <a:t>a </a:t>
            </a:r>
            <a:r>
              <a:rPr dirty="0" sz="1450" spc="-10">
                <a:latin typeface="Times New Roman"/>
                <a:cs typeface="Times New Roman"/>
              </a:rPr>
              <a:t>long look at the  running </a:t>
            </a:r>
            <a:r>
              <a:rPr dirty="0" sz="1450" spc="-25">
                <a:latin typeface="Times New Roman"/>
                <a:cs typeface="Times New Roman"/>
              </a:rPr>
              <a:t>water. </a:t>
            </a:r>
            <a:r>
              <a:rPr dirty="0" sz="1450" spc="-10">
                <a:latin typeface="Times New Roman"/>
                <a:cs typeface="Times New Roman"/>
              </a:rPr>
              <a:t>This </a:t>
            </a:r>
            <a:r>
              <a:rPr dirty="0" sz="1450" spc="-5">
                <a:latin typeface="Times New Roman"/>
                <a:cs typeface="Times New Roman"/>
              </a:rPr>
              <a:t>he </a:t>
            </a:r>
            <a:r>
              <a:rPr dirty="0" sz="1450" spc="-10">
                <a:latin typeface="Times New Roman"/>
                <a:cs typeface="Times New Roman"/>
              </a:rPr>
              <a:t>called prayer; </a:t>
            </a:r>
            <a:r>
              <a:rPr dirty="0" sz="1450" spc="-5">
                <a:latin typeface="Times New Roman"/>
                <a:cs typeface="Times New Roman"/>
              </a:rPr>
              <a:t>but </a:t>
            </a:r>
            <a:r>
              <a:rPr dirty="0" sz="1450" spc="-10">
                <a:latin typeface="Times New Roman"/>
                <a:cs typeface="Times New Roman"/>
              </a:rPr>
              <a:t>whether his adorations were  addressed to the goddess Hygieia </a:t>
            </a:r>
            <a:r>
              <a:rPr dirty="0" sz="1450" spc="-5">
                <a:latin typeface="Times New Roman"/>
                <a:cs typeface="Times New Roman"/>
              </a:rPr>
              <a:t>or </a:t>
            </a:r>
            <a:r>
              <a:rPr dirty="0" sz="1450" spc="-10">
                <a:latin typeface="Times New Roman"/>
                <a:cs typeface="Times New Roman"/>
              </a:rPr>
              <a:t>some more orthodox </a:t>
            </a:r>
            <a:r>
              <a:rPr dirty="0" sz="1450" spc="-25">
                <a:latin typeface="Times New Roman"/>
                <a:cs typeface="Times New Roman"/>
              </a:rPr>
              <a:t>deity, </a:t>
            </a:r>
            <a:r>
              <a:rPr dirty="0" sz="1450" spc="-10">
                <a:latin typeface="Times New Roman"/>
                <a:cs typeface="Times New Roman"/>
              </a:rPr>
              <a:t>never plainly  appeared. For </a:t>
            </a:r>
            <a:r>
              <a:rPr dirty="0" sz="1450" spc="-5">
                <a:latin typeface="Times New Roman"/>
                <a:cs typeface="Times New Roman"/>
              </a:rPr>
              <a:t>he </a:t>
            </a:r>
            <a:r>
              <a:rPr dirty="0" sz="1450" spc="-10">
                <a:latin typeface="Times New Roman"/>
                <a:cs typeface="Times New Roman"/>
              </a:rPr>
              <a:t>had uttered doubtful oracles, sometimes declaring that </a:t>
            </a:r>
            <a:r>
              <a:rPr dirty="0" sz="1450" spc="-5">
                <a:latin typeface="Times New Roman"/>
                <a:cs typeface="Times New Roman"/>
              </a:rPr>
              <a:t>a  </a:t>
            </a:r>
            <a:r>
              <a:rPr dirty="0" sz="1450" spc="-10">
                <a:latin typeface="Times New Roman"/>
                <a:cs typeface="Times New Roman"/>
              </a:rPr>
              <a:t>river was the type </a:t>
            </a:r>
            <a:r>
              <a:rPr dirty="0" sz="1450" spc="-5">
                <a:latin typeface="Times New Roman"/>
                <a:cs typeface="Times New Roman"/>
              </a:rPr>
              <a:t>of </a:t>
            </a:r>
            <a:r>
              <a:rPr dirty="0" sz="1450" spc="-10">
                <a:latin typeface="Times New Roman"/>
                <a:cs typeface="Times New Roman"/>
              </a:rPr>
              <a:t>bodily health, sometimes extolling it as the great moral  </a:t>
            </a:r>
            <a:r>
              <a:rPr dirty="0" sz="1450" spc="-15">
                <a:latin typeface="Times New Roman"/>
                <a:cs typeface="Times New Roman"/>
              </a:rPr>
              <a:t>preacher, </a:t>
            </a:r>
            <a:r>
              <a:rPr dirty="0" sz="1450" spc="-10">
                <a:latin typeface="Times New Roman"/>
                <a:cs typeface="Times New Roman"/>
              </a:rPr>
              <a:t>continually preaching peace, </a:t>
            </a:r>
            <a:r>
              <a:rPr dirty="0" sz="1450" spc="-15">
                <a:latin typeface="Times New Roman"/>
                <a:cs typeface="Times New Roman"/>
              </a:rPr>
              <a:t>continuity, </a:t>
            </a:r>
            <a:r>
              <a:rPr dirty="0" sz="1450" spc="-10">
                <a:latin typeface="Times New Roman"/>
                <a:cs typeface="Times New Roman"/>
              </a:rPr>
              <a:t>and diligence to </a:t>
            </a:r>
            <a:r>
              <a:rPr dirty="0" sz="1450" spc="-25">
                <a:latin typeface="Times New Roman"/>
                <a:cs typeface="Times New Roman"/>
              </a:rPr>
              <a:t>man’s  </a:t>
            </a:r>
            <a:r>
              <a:rPr dirty="0" sz="1450" spc="-10">
                <a:latin typeface="Times New Roman"/>
                <a:cs typeface="Times New Roman"/>
              </a:rPr>
              <a:t>tormented spirits. After </a:t>
            </a:r>
            <a:r>
              <a:rPr dirty="0" sz="1450" spc="-5">
                <a:latin typeface="Times New Roman"/>
                <a:cs typeface="Times New Roman"/>
              </a:rPr>
              <a:t>he </a:t>
            </a:r>
            <a:r>
              <a:rPr dirty="0" sz="1450" spc="-10">
                <a:latin typeface="Times New Roman"/>
                <a:cs typeface="Times New Roman"/>
              </a:rPr>
              <a:t>had watched </a:t>
            </a:r>
            <a:r>
              <a:rPr dirty="0" sz="1450" spc="-5">
                <a:latin typeface="Times New Roman"/>
                <a:cs typeface="Times New Roman"/>
              </a:rPr>
              <a:t>a </a:t>
            </a:r>
            <a:r>
              <a:rPr dirty="0" sz="1450" spc="-10">
                <a:latin typeface="Times New Roman"/>
                <a:cs typeface="Times New Roman"/>
              </a:rPr>
              <a:t>mile </a:t>
            </a:r>
            <a:r>
              <a:rPr dirty="0" sz="1450" spc="-5">
                <a:latin typeface="Times New Roman"/>
                <a:cs typeface="Times New Roman"/>
              </a:rPr>
              <a:t>or </a:t>
            </a:r>
            <a:r>
              <a:rPr dirty="0" sz="1450" spc="-10">
                <a:latin typeface="Times New Roman"/>
                <a:cs typeface="Times New Roman"/>
              </a:rPr>
              <a:t>so </a:t>
            </a:r>
            <a:r>
              <a:rPr dirty="0" sz="1450" spc="-5">
                <a:latin typeface="Times New Roman"/>
                <a:cs typeface="Times New Roman"/>
              </a:rPr>
              <a:t>of </a:t>
            </a:r>
            <a:r>
              <a:rPr dirty="0" sz="1450" spc="-10">
                <a:latin typeface="Times New Roman"/>
                <a:cs typeface="Times New Roman"/>
              </a:rPr>
              <a:t>the clear water running  </a:t>
            </a:r>
            <a:r>
              <a:rPr dirty="0" sz="1450" spc="-5">
                <a:latin typeface="Times New Roman"/>
                <a:cs typeface="Times New Roman"/>
              </a:rPr>
              <a:t>by </a:t>
            </a:r>
            <a:r>
              <a:rPr dirty="0" sz="1450" spc="-10">
                <a:latin typeface="Times New Roman"/>
                <a:cs typeface="Times New Roman"/>
              </a:rPr>
              <a:t>before his eyes, seen </a:t>
            </a:r>
            <a:r>
              <a:rPr dirty="0" sz="1450" spc="-5">
                <a:latin typeface="Times New Roman"/>
                <a:cs typeface="Times New Roman"/>
              </a:rPr>
              <a:t>a </a:t>
            </a:r>
            <a:r>
              <a:rPr dirty="0" sz="1450" spc="-10">
                <a:latin typeface="Times New Roman"/>
                <a:cs typeface="Times New Roman"/>
              </a:rPr>
              <a:t>fish </a:t>
            </a:r>
            <a:r>
              <a:rPr dirty="0" sz="1450" spc="-5">
                <a:latin typeface="Times New Roman"/>
                <a:cs typeface="Times New Roman"/>
              </a:rPr>
              <a:t>or </a:t>
            </a:r>
            <a:r>
              <a:rPr dirty="0" sz="1450" spc="-10">
                <a:latin typeface="Times New Roman"/>
                <a:cs typeface="Times New Roman"/>
              </a:rPr>
              <a:t>two come to the surface with </a:t>
            </a:r>
            <a:r>
              <a:rPr dirty="0" sz="1450" spc="-5">
                <a:latin typeface="Times New Roman"/>
                <a:cs typeface="Times New Roman"/>
              </a:rPr>
              <a:t>a </a:t>
            </a:r>
            <a:r>
              <a:rPr dirty="0" sz="1450" spc="-10">
                <a:latin typeface="Times New Roman"/>
                <a:cs typeface="Times New Roman"/>
              </a:rPr>
              <a:t>gleam </a:t>
            </a:r>
            <a:r>
              <a:rPr dirty="0" sz="1450" spc="-5">
                <a:latin typeface="Times New Roman"/>
                <a:cs typeface="Times New Roman"/>
              </a:rPr>
              <a:t>of  </a:t>
            </a:r>
            <a:r>
              <a:rPr dirty="0" sz="1450" spc="-15">
                <a:latin typeface="Times New Roman"/>
                <a:cs typeface="Times New Roman"/>
              </a:rPr>
              <a:t>silver, </a:t>
            </a:r>
            <a:r>
              <a:rPr dirty="0" sz="1450" spc="-10">
                <a:latin typeface="Times New Roman"/>
                <a:cs typeface="Times New Roman"/>
              </a:rPr>
              <a:t>and sufficiently admired the long shadows </a:t>
            </a:r>
            <a:r>
              <a:rPr dirty="0" sz="1450" spc="-5">
                <a:latin typeface="Times New Roman"/>
                <a:cs typeface="Times New Roman"/>
              </a:rPr>
              <a:t>of </a:t>
            </a:r>
            <a:r>
              <a:rPr dirty="0" sz="1450" spc="-10">
                <a:latin typeface="Times New Roman"/>
                <a:cs typeface="Times New Roman"/>
              </a:rPr>
              <a:t>the trees falling half  across the river from the opposite bank, with patches </a:t>
            </a:r>
            <a:r>
              <a:rPr dirty="0" sz="1450" spc="-5">
                <a:latin typeface="Times New Roman"/>
                <a:cs typeface="Times New Roman"/>
              </a:rPr>
              <a:t>of </a:t>
            </a:r>
            <a:r>
              <a:rPr dirty="0" sz="1450" spc="-10">
                <a:latin typeface="Times New Roman"/>
                <a:cs typeface="Times New Roman"/>
              </a:rPr>
              <a:t>moving sunlight in  between, </a:t>
            </a:r>
            <a:r>
              <a:rPr dirty="0" sz="1450" spc="-5">
                <a:latin typeface="Times New Roman"/>
                <a:cs typeface="Times New Roman"/>
              </a:rPr>
              <a:t>he </a:t>
            </a:r>
            <a:r>
              <a:rPr dirty="0" sz="1450" spc="-10">
                <a:latin typeface="Times New Roman"/>
                <a:cs typeface="Times New Roman"/>
              </a:rPr>
              <a:t>strolled once more </a:t>
            </a:r>
            <a:r>
              <a:rPr dirty="0" sz="1450" spc="-5">
                <a:latin typeface="Times New Roman"/>
                <a:cs typeface="Times New Roman"/>
              </a:rPr>
              <a:t>up </a:t>
            </a:r>
            <a:r>
              <a:rPr dirty="0" sz="1450" spc="-10">
                <a:latin typeface="Times New Roman"/>
                <a:cs typeface="Times New Roman"/>
              </a:rPr>
              <a:t>the garden and through his house into the  street, feeling cool and</a:t>
            </a:r>
            <a:r>
              <a:rPr dirty="0" sz="1450" spc="10">
                <a:latin typeface="Times New Roman"/>
                <a:cs typeface="Times New Roman"/>
              </a:rPr>
              <a:t> </a:t>
            </a:r>
            <a:r>
              <a:rPr dirty="0" sz="1450" spc="-10">
                <a:latin typeface="Times New Roman"/>
                <a:cs typeface="Times New Roman"/>
              </a:rPr>
              <a:t>renovated.</a:t>
            </a:r>
            <a:endParaRPr sz="1450">
              <a:latin typeface="Times New Roman"/>
              <a:cs typeface="Times New Roman"/>
            </a:endParaRPr>
          </a:p>
          <a:p>
            <a:pPr algn="just" marL="12700" marR="6985">
              <a:lnSpc>
                <a:spcPts val="1730"/>
              </a:lnSpc>
              <a:spcBef>
                <a:spcPts val="844"/>
              </a:spcBef>
            </a:pPr>
            <a:r>
              <a:rPr dirty="0" sz="1450" spc="-10">
                <a:latin typeface="Times New Roman"/>
                <a:cs typeface="Times New Roman"/>
              </a:rPr>
              <a:t>The sound </a:t>
            </a:r>
            <a:r>
              <a:rPr dirty="0" sz="1450" spc="-5">
                <a:latin typeface="Times New Roman"/>
                <a:cs typeface="Times New Roman"/>
              </a:rPr>
              <a:t>of </a:t>
            </a:r>
            <a:r>
              <a:rPr dirty="0" sz="1450" spc="-10">
                <a:latin typeface="Times New Roman"/>
                <a:cs typeface="Times New Roman"/>
              </a:rPr>
              <a:t>his feet </a:t>
            </a:r>
            <a:r>
              <a:rPr dirty="0" sz="1450" spc="-5">
                <a:latin typeface="Times New Roman"/>
                <a:cs typeface="Times New Roman"/>
              </a:rPr>
              <a:t>upon </a:t>
            </a:r>
            <a:r>
              <a:rPr dirty="0" sz="1450" spc="-10">
                <a:latin typeface="Times New Roman"/>
                <a:cs typeface="Times New Roman"/>
              </a:rPr>
              <a:t>the causeway began the business </a:t>
            </a:r>
            <a:r>
              <a:rPr dirty="0" sz="1450" spc="-5">
                <a:latin typeface="Times New Roman"/>
                <a:cs typeface="Times New Roman"/>
              </a:rPr>
              <a:t>of </a:t>
            </a:r>
            <a:r>
              <a:rPr dirty="0" sz="1450" spc="-10">
                <a:latin typeface="Times New Roman"/>
                <a:cs typeface="Times New Roman"/>
              </a:rPr>
              <a:t>the day; for the  village was still sound asleep. The church tower looked very airy in the  sunlight; </a:t>
            </a:r>
            <a:r>
              <a:rPr dirty="0" sz="1450" spc="-5">
                <a:latin typeface="Times New Roman"/>
                <a:cs typeface="Times New Roman"/>
              </a:rPr>
              <a:t>a </a:t>
            </a:r>
            <a:r>
              <a:rPr dirty="0" sz="1450" spc="-10">
                <a:latin typeface="Times New Roman"/>
                <a:cs typeface="Times New Roman"/>
              </a:rPr>
              <a:t>few birds that turned about it, seemed to swim in an atmosphere </a:t>
            </a:r>
            <a:r>
              <a:rPr dirty="0" sz="1450" spc="-5">
                <a:latin typeface="Times New Roman"/>
                <a:cs typeface="Times New Roman"/>
              </a:rPr>
              <a:t>of  </a:t>
            </a:r>
            <a:r>
              <a:rPr dirty="0" sz="1450" spc="-10">
                <a:latin typeface="Times New Roman"/>
                <a:cs typeface="Times New Roman"/>
              </a:rPr>
              <a:t>more than usual rarity; and the </a:t>
            </a:r>
            <a:r>
              <a:rPr dirty="0" sz="1450" spc="-15">
                <a:latin typeface="Times New Roman"/>
                <a:cs typeface="Times New Roman"/>
              </a:rPr>
              <a:t>Doctor, </a:t>
            </a:r>
            <a:r>
              <a:rPr dirty="0" sz="1450" spc="-10">
                <a:latin typeface="Times New Roman"/>
                <a:cs typeface="Times New Roman"/>
              </a:rPr>
              <a:t>walking in long transparent shadows,  filled his </a:t>
            </a:r>
            <a:r>
              <a:rPr dirty="0" sz="1450" spc="-5">
                <a:latin typeface="Times New Roman"/>
                <a:cs typeface="Times New Roman"/>
              </a:rPr>
              <a:t>lungs </a:t>
            </a:r>
            <a:r>
              <a:rPr dirty="0" sz="1450" spc="-25">
                <a:latin typeface="Times New Roman"/>
                <a:cs typeface="Times New Roman"/>
              </a:rPr>
              <a:t>amply, </a:t>
            </a:r>
            <a:r>
              <a:rPr dirty="0" sz="1450" spc="-10">
                <a:latin typeface="Times New Roman"/>
                <a:cs typeface="Times New Roman"/>
              </a:rPr>
              <a:t>and proclaimed himself well contented with the  morning.</a:t>
            </a:r>
            <a:endParaRPr sz="1450">
              <a:latin typeface="Times New Roman"/>
              <a:cs typeface="Times New Roman"/>
            </a:endParaRPr>
          </a:p>
          <a:p>
            <a:pPr algn="just" marL="12700" marR="10795">
              <a:lnSpc>
                <a:spcPts val="1730"/>
              </a:lnSpc>
              <a:spcBef>
                <a:spcPts val="855"/>
              </a:spcBef>
            </a:pPr>
            <a:r>
              <a:rPr dirty="0" sz="1450" spc="-10">
                <a:latin typeface="Times New Roman"/>
                <a:cs typeface="Times New Roman"/>
              </a:rPr>
              <a:t>On </a:t>
            </a:r>
            <a:r>
              <a:rPr dirty="0" sz="1450" spc="-5">
                <a:latin typeface="Times New Roman"/>
                <a:cs typeface="Times New Roman"/>
              </a:rPr>
              <a:t>one of </a:t>
            </a:r>
            <a:r>
              <a:rPr dirty="0" sz="1450" spc="-10">
                <a:latin typeface="Times New Roman"/>
                <a:cs typeface="Times New Roman"/>
              </a:rPr>
              <a:t>the posts before </a:t>
            </a:r>
            <a:r>
              <a:rPr dirty="0" sz="1450" spc="-25">
                <a:latin typeface="Times New Roman"/>
                <a:cs typeface="Times New Roman"/>
              </a:rPr>
              <a:t>Tentaillon’s </a:t>
            </a:r>
            <a:r>
              <a:rPr dirty="0" sz="1450" spc="-10">
                <a:latin typeface="Times New Roman"/>
                <a:cs typeface="Times New Roman"/>
              </a:rPr>
              <a:t>carriage entry </a:t>
            </a:r>
            <a:r>
              <a:rPr dirty="0" sz="1450" spc="-5">
                <a:latin typeface="Times New Roman"/>
                <a:cs typeface="Times New Roman"/>
              </a:rPr>
              <a:t>he </a:t>
            </a:r>
            <a:r>
              <a:rPr dirty="0" sz="1450" spc="-10">
                <a:latin typeface="Times New Roman"/>
                <a:cs typeface="Times New Roman"/>
              </a:rPr>
              <a:t>espied </a:t>
            </a:r>
            <a:r>
              <a:rPr dirty="0" sz="1450" spc="-5">
                <a:latin typeface="Times New Roman"/>
                <a:cs typeface="Times New Roman"/>
              </a:rPr>
              <a:t>a </a:t>
            </a:r>
            <a:r>
              <a:rPr dirty="0" sz="1450" spc="-10">
                <a:latin typeface="Times New Roman"/>
                <a:cs typeface="Times New Roman"/>
              </a:rPr>
              <a:t>little dark  figure perched in </a:t>
            </a:r>
            <a:r>
              <a:rPr dirty="0" sz="1450" spc="-5">
                <a:latin typeface="Times New Roman"/>
                <a:cs typeface="Times New Roman"/>
              </a:rPr>
              <a:t>a </a:t>
            </a:r>
            <a:r>
              <a:rPr dirty="0" sz="1450" spc="-10">
                <a:latin typeface="Times New Roman"/>
                <a:cs typeface="Times New Roman"/>
              </a:rPr>
              <a:t>meditative attitude, and immediately recognised Jean-  Marie.</a:t>
            </a:r>
            <a:endParaRPr sz="1450">
              <a:latin typeface="Times New Roman"/>
              <a:cs typeface="Times New Roman"/>
            </a:endParaRPr>
          </a:p>
          <a:p>
            <a:pPr algn="just" marL="12700" marR="9525">
              <a:lnSpc>
                <a:spcPts val="1730"/>
              </a:lnSpc>
              <a:spcBef>
                <a:spcPts val="860"/>
              </a:spcBef>
            </a:pPr>
            <a:r>
              <a:rPr dirty="0" sz="1450" spc="-10">
                <a:latin typeface="Times New Roman"/>
                <a:cs typeface="Times New Roman"/>
              </a:rPr>
              <a:t>‘Aha!’ </a:t>
            </a:r>
            <a:r>
              <a:rPr dirty="0" sz="1450" spc="-5">
                <a:latin typeface="Times New Roman"/>
                <a:cs typeface="Times New Roman"/>
              </a:rPr>
              <a:t>he </a:t>
            </a:r>
            <a:r>
              <a:rPr dirty="0" sz="1450" spc="-10">
                <a:latin typeface="Times New Roman"/>
                <a:cs typeface="Times New Roman"/>
              </a:rPr>
              <a:t>said, stopping before him </a:t>
            </a:r>
            <a:r>
              <a:rPr dirty="0" sz="1450" spc="-15">
                <a:latin typeface="Times New Roman"/>
                <a:cs typeface="Times New Roman"/>
              </a:rPr>
              <a:t>humorously,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hand </a:t>
            </a:r>
            <a:r>
              <a:rPr dirty="0" sz="1450" spc="-5">
                <a:latin typeface="Times New Roman"/>
                <a:cs typeface="Times New Roman"/>
              </a:rPr>
              <a:t>on </a:t>
            </a:r>
            <a:r>
              <a:rPr dirty="0" sz="1450" spc="-10">
                <a:latin typeface="Times New Roman"/>
                <a:cs typeface="Times New Roman"/>
              </a:rPr>
              <a:t>either knee.  ‘So we rise early in the morning, </a:t>
            </a:r>
            <a:r>
              <a:rPr dirty="0" sz="1450" spc="-5">
                <a:latin typeface="Times New Roman"/>
                <a:cs typeface="Times New Roman"/>
              </a:rPr>
              <a:t>do </a:t>
            </a:r>
            <a:r>
              <a:rPr dirty="0" sz="1450" spc="-10">
                <a:latin typeface="Times New Roman"/>
                <a:cs typeface="Times New Roman"/>
              </a:rPr>
              <a:t>we? It appears to me that we have all the  vices </a:t>
            </a:r>
            <a:r>
              <a:rPr dirty="0" sz="1450" spc="-5">
                <a:latin typeface="Times New Roman"/>
                <a:cs typeface="Times New Roman"/>
              </a:rPr>
              <a:t>of a </a:t>
            </a:r>
            <a:r>
              <a:rPr dirty="0" sz="1450" spc="-15">
                <a:latin typeface="Times New Roman"/>
                <a:cs typeface="Times New Roman"/>
              </a:rPr>
              <a:t>philosopher.’</a:t>
            </a:r>
            <a:endParaRPr sz="1450">
              <a:latin typeface="Times New Roman"/>
              <a:cs typeface="Times New Roman"/>
            </a:endParaRPr>
          </a:p>
          <a:p>
            <a:pPr algn="just" marL="12700" marR="2002155">
              <a:lnSpc>
                <a:spcPts val="2590"/>
              </a:lnSpc>
              <a:spcBef>
                <a:spcPts val="170"/>
              </a:spcBef>
            </a:pPr>
            <a:r>
              <a:rPr dirty="0" sz="1450" spc="-10">
                <a:latin typeface="Times New Roman"/>
                <a:cs typeface="Times New Roman"/>
              </a:rPr>
              <a:t>The </a:t>
            </a:r>
            <a:r>
              <a:rPr dirty="0" sz="1450" spc="-5">
                <a:latin typeface="Times New Roman"/>
                <a:cs typeface="Times New Roman"/>
              </a:rPr>
              <a:t>boy got </a:t>
            </a:r>
            <a:r>
              <a:rPr dirty="0" sz="1450" spc="-10">
                <a:latin typeface="Times New Roman"/>
                <a:cs typeface="Times New Roman"/>
              </a:rPr>
              <a:t>to his feet and made </a:t>
            </a:r>
            <a:r>
              <a:rPr dirty="0" sz="1450" spc="-5">
                <a:latin typeface="Times New Roman"/>
                <a:cs typeface="Times New Roman"/>
              </a:rPr>
              <a:t>a </a:t>
            </a:r>
            <a:r>
              <a:rPr dirty="0" sz="1450" spc="-10">
                <a:latin typeface="Times New Roman"/>
                <a:cs typeface="Times New Roman"/>
              </a:rPr>
              <a:t>grave salutation.  ‘And how is </a:t>
            </a:r>
            <a:r>
              <a:rPr dirty="0" sz="1450" spc="-5">
                <a:latin typeface="Times New Roman"/>
                <a:cs typeface="Times New Roman"/>
              </a:rPr>
              <a:t>our </a:t>
            </a:r>
            <a:r>
              <a:rPr dirty="0" sz="1450" spc="-10">
                <a:latin typeface="Times New Roman"/>
                <a:cs typeface="Times New Roman"/>
              </a:rPr>
              <a:t>patient?’ asked</a:t>
            </a:r>
            <a:r>
              <a:rPr dirty="0" sz="1450" spc="-95">
                <a:latin typeface="Times New Roman"/>
                <a:cs typeface="Times New Roman"/>
              </a:rPr>
              <a:t> </a:t>
            </a:r>
            <a:r>
              <a:rPr dirty="0" sz="1450" spc="-10">
                <a:latin typeface="Times New Roman"/>
                <a:cs typeface="Times New Roman"/>
              </a:rPr>
              <a:t>Desprez.</a:t>
            </a:r>
            <a:endParaRPr sz="1450">
              <a:latin typeface="Times New Roman"/>
              <a:cs typeface="Times New Roman"/>
            </a:endParaRPr>
          </a:p>
          <a:p>
            <a:pPr algn="just" marL="12700">
              <a:lnSpc>
                <a:spcPct val="100000"/>
              </a:lnSpc>
              <a:spcBef>
                <a:spcPts val="630"/>
              </a:spcBef>
            </a:pPr>
            <a:r>
              <a:rPr dirty="0" sz="1450" spc="-10">
                <a:latin typeface="Times New Roman"/>
                <a:cs typeface="Times New Roman"/>
              </a:rPr>
              <a:t>It appeared the patient was about the</a:t>
            </a:r>
            <a:r>
              <a:rPr dirty="0" sz="1450" spc="25">
                <a:latin typeface="Times New Roman"/>
                <a:cs typeface="Times New Roman"/>
              </a:rPr>
              <a:t> </a:t>
            </a:r>
            <a:r>
              <a:rPr dirty="0" sz="1450" spc="-10">
                <a:latin typeface="Times New Roman"/>
                <a:cs typeface="Times New Roman"/>
              </a:rPr>
              <a:t>same.</a:t>
            </a:r>
            <a:endParaRPr sz="1450">
              <a:latin typeface="Times New Roman"/>
              <a:cs typeface="Times New Roman"/>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244965"/>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‘And why </a:t>
            </a:r>
            <a:r>
              <a:rPr dirty="0" sz="1450" spc="-5">
                <a:latin typeface="Times New Roman"/>
                <a:cs typeface="Times New Roman"/>
              </a:rPr>
              <a:t>do you </a:t>
            </a:r>
            <a:r>
              <a:rPr dirty="0" sz="1450" spc="-10">
                <a:latin typeface="Times New Roman"/>
                <a:cs typeface="Times New Roman"/>
              </a:rPr>
              <a:t>rise early in the morning?’ </a:t>
            </a:r>
            <a:r>
              <a:rPr dirty="0" sz="1450" spc="-5">
                <a:latin typeface="Times New Roman"/>
                <a:cs typeface="Times New Roman"/>
              </a:rPr>
              <a:t>he</a:t>
            </a:r>
            <a:r>
              <a:rPr dirty="0" sz="1450" spc="-70">
                <a:latin typeface="Times New Roman"/>
                <a:cs typeface="Times New Roman"/>
              </a:rPr>
              <a:t> </a:t>
            </a:r>
            <a:r>
              <a:rPr dirty="0" sz="1450" spc="-10">
                <a:latin typeface="Times New Roman"/>
                <a:cs typeface="Times New Roman"/>
              </a:rPr>
              <a:t>pursued.</a:t>
            </a:r>
            <a:endParaRPr sz="1450">
              <a:latin typeface="Times New Roman"/>
              <a:cs typeface="Times New Roman"/>
            </a:endParaRPr>
          </a:p>
          <a:p>
            <a:pPr algn="just" marL="12700">
              <a:lnSpc>
                <a:spcPct val="100000"/>
              </a:lnSpc>
              <a:spcBef>
                <a:spcPts val="850"/>
              </a:spcBef>
            </a:pPr>
            <a:r>
              <a:rPr dirty="0" sz="1450" spc="-10">
                <a:latin typeface="Times New Roman"/>
                <a:cs typeface="Times New Roman"/>
              </a:rPr>
              <a:t>Jean-Marie, after </a:t>
            </a:r>
            <a:r>
              <a:rPr dirty="0" sz="1450" spc="-5">
                <a:latin typeface="Times New Roman"/>
                <a:cs typeface="Times New Roman"/>
              </a:rPr>
              <a:t>a </a:t>
            </a:r>
            <a:r>
              <a:rPr dirty="0" sz="1450" spc="-10">
                <a:latin typeface="Times New Roman"/>
                <a:cs typeface="Times New Roman"/>
              </a:rPr>
              <a:t>long silence, professed that </a:t>
            </a:r>
            <a:r>
              <a:rPr dirty="0" sz="1450" spc="-5">
                <a:latin typeface="Times New Roman"/>
                <a:cs typeface="Times New Roman"/>
              </a:rPr>
              <a:t>he </a:t>
            </a:r>
            <a:r>
              <a:rPr dirty="0" sz="1450" spc="-10">
                <a:latin typeface="Times New Roman"/>
                <a:cs typeface="Times New Roman"/>
              </a:rPr>
              <a:t>hardly</a:t>
            </a:r>
            <a:r>
              <a:rPr dirty="0" sz="1450" spc="35">
                <a:latin typeface="Times New Roman"/>
                <a:cs typeface="Times New Roman"/>
              </a:rPr>
              <a:t> </a:t>
            </a:r>
            <a:r>
              <a:rPr dirty="0" sz="1450" spc="-25">
                <a:latin typeface="Times New Roman"/>
                <a:cs typeface="Times New Roman"/>
              </a:rPr>
              <a:t>knew.</a:t>
            </a:r>
            <a:endParaRPr sz="1450">
              <a:latin typeface="Times New Roman"/>
              <a:cs typeface="Times New Roman"/>
            </a:endParaRPr>
          </a:p>
          <a:p>
            <a:pPr algn="just" marL="12700" marR="12700">
              <a:lnSpc>
                <a:spcPts val="1730"/>
              </a:lnSpc>
              <a:spcBef>
                <a:spcPts val="919"/>
              </a:spcBef>
            </a:pPr>
            <a:r>
              <a:rPr dirty="0" sz="1450" spc="-45">
                <a:latin typeface="Times New Roman"/>
                <a:cs typeface="Times New Roman"/>
              </a:rPr>
              <a:t>‘You </a:t>
            </a:r>
            <a:r>
              <a:rPr dirty="0" sz="1450" spc="-10">
                <a:latin typeface="Times New Roman"/>
                <a:cs typeface="Times New Roman"/>
              </a:rPr>
              <a:t>hardly know?’ repeated Desprez. </a:t>
            </a:r>
            <a:r>
              <a:rPr dirty="0" sz="1450" spc="-50">
                <a:latin typeface="Times New Roman"/>
                <a:cs typeface="Times New Roman"/>
              </a:rPr>
              <a:t>‘We </a:t>
            </a:r>
            <a:r>
              <a:rPr dirty="0" sz="1450" spc="-10">
                <a:latin typeface="Times New Roman"/>
                <a:cs typeface="Times New Roman"/>
              </a:rPr>
              <a:t>hardly know anything, my man,  until we try to learn. Interrogate </a:t>
            </a:r>
            <a:r>
              <a:rPr dirty="0" sz="1450" spc="-5">
                <a:latin typeface="Times New Roman"/>
                <a:cs typeface="Times New Roman"/>
              </a:rPr>
              <a:t>your </a:t>
            </a:r>
            <a:r>
              <a:rPr dirty="0" sz="1450" spc="-10">
                <a:latin typeface="Times New Roman"/>
                <a:cs typeface="Times New Roman"/>
              </a:rPr>
              <a:t>consciousness. Come, push me this  inquiry home. Do </a:t>
            </a:r>
            <a:r>
              <a:rPr dirty="0" sz="1450" spc="-5">
                <a:latin typeface="Times New Roman"/>
                <a:cs typeface="Times New Roman"/>
              </a:rPr>
              <a:t>you </a:t>
            </a:r>
            <a:r>
              <a:rPr dirty="0" sz="1450" spc="-10">
                <a:latin typeface="Times New Roman"/>
                <a:cs typeface="Times New Roman"/>
              </a:rPr>
              <a:t>like</a:t>
            </a:r>
            <a:r>
              <a:rPr dirty="0" sz="1450" spc="1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a:lnSpc>
                <a:spcPct val="100000"/>
              </a:lnSpc>
              <a:spcBef>
                <a:spcPts val="795"/>
              </a:spcBef>
            </a:pPr>
            <a:r>
              <a:rPr dirty="0" sz="1450" spc="-35">
                <a:latin typeface="Times New Roman"/>
                <a:cs typeface="Times New Roman"/>
              </a:rPr>
              <a:t>‘Yes,’ </a:t>
            </a:r>
            <a:r>
              <a:rPr dirty="0" sz="1450" spc="-10">
                <a:latin typeface="Times New Roman"/>
                <a:cs typeface="Times New Roman"/>
              </a:rPr>
              <a:t>said the </a:t>
            </a:r>
            <a:r>
              <a:rPr dirty="0" sz="1450" spc="-5">
                <a:latin typeface="Times New Roman"/>
                <a:cs typeface="Times New Roman"/>
              </a:rPr>
              <a:t>boy </a:t>
            </a:r>
            <a:r>
              <a:rPr dirty="0" sz="1450" spc="-10">
                <a:latin typeface="Times New Roman"/>
                <a:cs typeface="Times New Roman"/>
              </a:rPr>
              <a:t>slowly; ‘yes, </a:t>
            </a:r>
            <a:r>
              <a:rPr dirty="0" sz="1450" spc="-5">
                <a:latin typeface="Times New Roman"/>
                <a:cs typeface="Times New Roman"/>
              </a:rPr>
              <a:t>I </a:t>
            </a:r>
            <a:r>
              <a:rPr dirty="0" sz="1450" spc="-10">
                <a:latin typeface="Times New Roman"/>
                <a:cs typeface="Times New Roman"/>
              </a:rPr>
              <a:t>like</a:t>
            </a:r>
            <a:r>
              <a:rPr dirty="0" sz="1450" spc="-6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13970">
              <a:lnSpc>
                <a:spcPts val="1730"/>
              </a:lnSpc>
              <a:spcBef>
                <a:spcPts val="915"/>
              </a:spcBef>
            </a:pPr>
            <a:r>
              <a:rPr dirty="0" sz="1450" spc="-10">
                <a:latin typeface="Times New Roman"/>
                <a:cs typeface="Times New Roman"/>
              </a:rPr>
              <a:t>‘And why </a:t>
            </a:r>
            <a:r>
              <a:rPr dirty="0" sz="1450" spc="-5">
                <a:latin typeface="Times New Roman"/>
                <a:cs typeface="Times New Roman"/>
              </a:rPr>
              <a:t>do you </a:t>
            </a:r>
            <a:r>
              <a:rPr dirty="0" sz="1450" spc="-10">
                <a:latin typeface="Times New Roman"/>
                <a:cs typeface="Times New Roman"/>
              </a:rPr>
              <a:t>like it?’ continued the </a:t>
            </a:r>
            <a:r>
              <a:rPr dirty="0" sz="1450" spc="-20">
                <a:latin typeface="Times New Roman"/>
                <a:cs typeface="Times New Roman"/>
              </a:rPr>
              <a:t>Doctor.</a:t>
            </a:r>
            <a:r>
              <a:rPr dirty="0" sz="1450" spc="320">
                <a:latin typeface="Times New Roman"/>
                <a:cs typeface="Times New Roman"/>
              </a:rPr>
              <a:t> </a:t>
            </a:r>
            <a:r>
              <a:rPr dirty="0" sz="1450" spc="-40">
                <a:latin typeface="Times New Roman"/>
                <a:cs typeface="Times New Roman"/>
              </a:rPr>
              <a:t>‘(We </a:t>
            </a:r>
            <a:r>
              <a:rPr dirty="0" sz="1450" spc="-10">
                <a:latin typeface="Times New Roman"/>
                <a:cs typeface="Times New Roman"/>
              </a:rPr>
              <a:t>are now pursuing the  Socratic method.) Why </a:t>
            </a:r>
            <a:r>
              <a:rPr dirty="0" sz="1450" spc="-5">
                <a:latin typeface="Times New Roman"/>
                <a:cs typeface="Times New Roman"/>
              </a:rPr>
              <a:t>do you </a:t>
            </a:r>
            <a:r>
              <a:rPr dirty="0" sz="1450" spc="-10">
                <a:latin typeface="Times New Roman"/>
                <a:cs typeface="Times New Roman"/>
              </a:rPr>
              <a:t>like</a:t>
            </a:r>
            <a:r>
              <a:rPr dirty="0" sz="1450" spc="1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080">
              <a:lnSpc>
                <a:spcPts val="1730"/>
              </a:lnSpc>
              <a:spcBef>
                <a:spcPts val="865"/>
              </a:spcBef>
            </a:pPr>
            <a:r>
              <a:rPr dirty="0" sz="1450" spc="-10">
                <a:latin typeface="Times New Roman"/>
                <a:cs typeface="Times New Roman"/>
              </a:rPr>
              <a:t>‘It is quiet,’ answered Jean-Marie; ‘and </a:t>
            </a:r>
            <a:r>
              <a:rPr dirty="0" sz="1450" spc="-5">
                <a:latin typeface="Times New Roman"/>
                <a:cs typeface="Times New Roman"/>
              </a:rPr>
              <a:t>I </a:t>
            </a:r>
            <a:r>
              <a:rPr dirty="0" sz="1450" spc="-10">
                <a:latin typeface="Times New Roman"/>
                <a:cs typeface="Times New Roman"/>
              </a:rPr>
              <a:t>have nothing to </a:t>
            </a:r>
            <a:r>
              <a:rPr dirty="0" sz="1450" spc="-5">
                <a:latin typeface="Times New Roman"/>
                <a:cs typeface="Times New Roman"/>
              </a:rPr>
              <a:t>do; </a:t>
            </a:r>
            <a:r>
              <a:rPr dirty="0" sz="1450" spc="-10">
                <a:latin typeface="Times New Roman"/>
                <a:cs typeface="Times New Roman"/>
              </a:rPr>
              <a:t>and then </a:t>
            </a:r>
            <a:r>
              <a:rPr dirty="0" sz="1450" spc="-5">
                <a:latin typeface="Times New Roman"/>
                <a:cs typeface="Times New Roman"/>
              </a:rPr>
              <a:t>I </a:t>
            </a:r>
            <a:r>
              <a:rPr dirty="0" sz="1450" spc="-10">
                <a:latin typeface="Times New Roman"/>
                <a:cs typeface="Times New Roman"/>
              </a:rPr>
              <a:t>feel as  if </a:t>
            </a:r>
            <a:r>
              <a:rPr dirty="0" sz="1450" spc="-5">
                <a:latin typeface="Times New Roman"/>
                <a:cs typeface="Times New Roman"/>
              </a:rPr>
              <a:t>I </a:t>
            </a:r>
            <a:r>
              <a:rPr dirty="0" sz="1450" spc="-10">
                <a:latin typeface="Times New Roman"/>
                <a:cs typeface="Times New Roman"/>
              </a:rPr>
              <a:t>were</a:t>
            </a:r>
            <a:r>
              <a:rPr dirty="0" sz="1450" spc="-5">
                <a:latin typeface="Times New Roman"/>
                <a:cs typeface="Times New Roman"/>
              </a:rPr>
              <a:t> good.’</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Doctor Desprez took </a:t>
            </a:r>
            <a:r>
              <a:rPr dirty="0" sz="1450" spc="-5">
                <a:latin typeface="Times New Roman"/>
                <a:cs typeface="Times New Roman"/>
              </a:rPr>
              <a:t>a </a:t>
            </a:r>
            <a:r>
              <a:rPr dirty="0" sz="1450" spc="-10">
                <a:latin typeface="Times New Roman"/>
                <a:cs typeface="Times New Roman"/>
              </a:rPr>
              <a:t>seat </a:t>
            </a:r>
            <a:r>
              <a:rPr dirty="0" sz="1450" spc="-5">
                <a:latin typeface="Times New Roman"/>
                <a:cs typeface="Times New Roman"/>
              </a:rPr>
              <a:t>on </a:t>
            </a:r>
            <a:r>
              <a:rPr dirty="0" sz="1450" spc="-10">
                <a:latin typeface="Times New Roman"/>
                <a:cs typeface="Times New Roman"/>
              </a:rPr>
              <a:t>the post at the opposite side. He was beginning  to take an interest in the talk, for the </a:t>
            </a:r>
            <a:r>
              <a:rPr dirty="0" sz="1450" spc="-5">
                <a:latin typeface="Times New Roman"/>
                <a:cs typeface="Times New Roman"/>
              </a:rPr>
              <a:t>boy </a:t>
            </a:r>
            <a:r>
              <a:rPr dirty="0" sz="1450" spc="-10">
                <a:latin typeface="Times New Roman"/>
                <a:cs typeface="Times New Roman"/>
              </a:rPr>
              <a:t>plainly </a:t>
            </a:r>
            <a:r>
              <a:rPr dirty="0" sz="1450" spc="-5">
                <a:latin typeface="Times New Roman"/>
                <a:cs typeface="Times New Roman"/>
              </a:rPr>
              <a:t>thought </a:t>
            </a:r>
            <a:r>
              <a:rPr dirty="0" sz="1450" spc="-10">
                <a:latin typeface="Times New Roman"/>
                <a:cs typeface="Times New Roman"/>
              </a:rPr>
              <a:t>before </a:t>
            </a:r>
            <a:r>
              <a:rPr dirty="0" sz="1450" spc="-5">
                <a:latin typeface="Times New Roman"/>
                <a:cs typeface="Times New Roman"/>
              </a:rPr>
              <a:t>he </a:t>
            </a:r>
            <a:r>
              <a:rPr dirty="0" sz="1450" spc="-10">
                <a:latin typeface="Times New Roman"/>
                <a:cs typeface="Times New Roman"/>
              </a:rPr>
              <a:t>spoke, and  tried to answer </a:t>
            </a:r>
            <a:r>
              <a:rPr dirty="0" sz="1450" spc="-25">
                <a:latin typeface="Times New Roman"/>
                <a:cs typeface="Times New Roman"/>
              </a:rPr>
              <a:t>truly. </a:t>
            </a:r>
            <a:r>
              <a:rPr dirty="0" sz="1450" spc="-10">
                <a:latin typeface="Times New Roman"/>
                <a:cs typeface="Times New Roman"/>
              </a:rPr>
              <a:t>‘It appears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taste for feeling </a:t>
            </a:r>
            <a:r>
              <a:rPr dirty="0" sz="1450" spc="-5">
                <a:latin typeface="Times New Roman"/>
                <a:cs typeface="Times New Roman"/>
              </a:rPr>
              <a:t>good,’ </a:t>
            </a:r>
            <a:r>
              <a:rPr dirty="0" sz="1450" spc="-10">
                <a:latin typeface="Times New Roman"/>
                <a:cs typeface="Times New Roman"/>
              </a:rPr>
              <a:t>said the  </a:t>
            </a:r>
            <a:r>
              <a:rPr dirty="0" sz="1450" spc="-20">
                <a:latin typeface="Times New Roman"/>
                <a:cs typeface="Times New Roman"/>
              </a:rPr>
              <a:t>Doctor.</a:t>
            </a:r>
            <a:r>
              <a:rPr dirty="0" sz="1450" spc="320">
                <a:latin typeface="Times New Roman"/>
                <a:cs typeface="Times New Roman"/>
              </a:rPr>
              <a:t> </a:t>
            </a:r>
            <a:r>
              <a:rPr dirty="0" sz="1450" spc="-30">
                <a:latin typeface="Times New Roman"/>
                <a:cs typeface="Times New Roman"/>
              </a:rPr>
              <a:t>‘Now, </a:t>
            </a:r>
            <a:r>
              <a:rPr dirty="0" sz="1450" spc="-10">
                <a:latin typeface="Times New Roman"/>
                <a:cs typeface="Times New Roman"/>
              </a:rPr>
              <a:t>there </a:t>
            </a:r>
            <a:r>
              <a:rPr dirty="0" sz="1450" spc="-5">
                <a:latin typeface="Times New Roman"/>
                <a:cs typeface="Times New Roman"/>
              </a:rPr>
              <a:t>you </a:t>
            </a:r>
            <a:r>
              <a:rPr dirty="0" sz="1450" spc="-10">
                <a:latin typeface="Times New Roman"/>
                <a:cs typeface="Times New Roman"/>
              </a:rPr>
              <a:t>puzzle me extremely; for </a:t>
            </a:r>
            <a:r>
              <a:rPr dirty="0" sz="1450" spc="-5">
                <a:latin typeface="Times New Roman"/>
                <a:cs typeface="Times New Roman"/>
              </a:rPr>
              <a:t>I thought you </a:t>
            </a:r>
            <a:r>
              <a:rPr dirty="0" sz="1450" spc="-10">
                <a:latin typeface="Times New Roman"/>
                <a:cs typeface="Times New Roman"/>
              </a:rPr>
              <a:t>said </a:t>
            </a:r>
            <a:r>
              <a:rPr dirty="0" sz="1450" spc="-5">
                <a:latin typeface="Times New Roman"/>
                <a:cs typeface="Times New Roman"/>
              </a:rPr>
              <a:t>you  </a:t>
            </a:r>
            <a:r>
              <a:rPr dirty="0" sz="1450" spc="-10">
                <a:latin typeface="Times New Roman"/>
                <a:cs typeface="Times New Roman"/>
              </a:rPr>
              <a:t>were </a:t>
            </a:r>
            <a:r>
              <a:rPr dirty="0" sz="1450" spc="-5">
                <a:latin typeface="Times New Roman"/>
                <a:cs typeface="Times New Roman"/>
              </a:rPr>
              <a:t>a </a:t>
            </a:r>
            <a:r>
              <a:rPr dirty="0" sz="1450" spc="-10">
                <a:latin typeface="Times New Roman"/>
                <a:cs typeface="Times New Roman"/>
              </a:rPr>
              <a:t>thief; and the two are</a:t>
            </a:r>
            <a:r>
              <a:rPr dirty="0" sz="1450" spc="20">
                <a:latin typeface="Times New Roman"/>
                <a:cs typeface="Times New Roman"/>
              </a:rPr>
              <a:t> </a:t>
            </a:r>
            <a:r>
              <a:rPr dirty="0" sz="1450" spc="-10">
                <a:latin typeface="Times New Roman"/>
                <a:cs typeface="Times New Roman"/>
              </a:rPr>
              <a:t>incompatible.’</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‘Is it very bad to steal?’ asked</a:t>
            </a:r>
            <a:r>
              <a:rPr dirty="0" sz="1450" spc="-80">
                <a:latin typeface="Times New Roman"/>
                <a:cs typeface="Times New Roman"/>
              </a:rPr>
              <a:t> </a:t>
            </a:r>
            <a:r>
              <a:rPr dirty="0" sz="1450" spc="-10">
                <a:latin typeface="Times New Roman"/>
                <a:cs typeface="Times New Roman"/>
              </a:rPr>
              <a:t>Jean-Marie.</a:t>
            </a:r>
            <a:endParaRPr sz="1450">
              <a:latin typeface="Times New Roman"/>
              <a:cs typeface="Times New Roman"/>
            </a:endParaRPr>
          </a:p>
          <a:p>
            <a:pPr algn="just" marL="12700">
              <a:lnSpc>
                <a:spcPct val="100000"/>
              </a:lnSpc>
              <a:spcBef>
                <a:spcPts val="850"/>
              </a:spcBef>
            </a:pPr>
            <a:r>
              <a:rPr dirty="0" sz="1450" spc="-10">
                <a:latin typeface="Times New Roman"/>
                <a:cs typeface="Times New Roman"/>
              </a:rPr>
              <a:t>‘Such is the general opinion, little </a:t>
            </a:r>
            <a:r>
              <a:rPr dirty="0" sz="1450" spc="-25">
                <a:latin typeface="Times New Roman"/>
                <a:cs typeface="Times New Roman"/>
              </a:rPr>
              <a:t>boy,’ </a:t>
            </a:r>
            <a:r>
              <a:rPr dirty="0" sz="1450" spc="-10">
                <a:latin typeface="Times New Roman"/>
                <a:cs typeface="Times New Roman"/>
              </a:rPr>
              <a:t>replied the</a:t>
            </a:r>
            <a:r>
              <a:rPr dirty="0" sz="1450" spc="-45">
                <a:latin typeface="Times New Roman"/>
                <a:cs typeface="Times New Roman"/>
              </a:rPr>
              <a:t> </a:t>
            </a:r>
            <a:r>
              <a:rPr dirty="0" sz="1450" spc="-20">
                <a:latin typeface="Times New Roman"/>
                <a:cs typeface="Times New Roman"/>
              </a:rPr>
              <a:t>Doctor.</a:t>
            </a:r>
            <a:endParaRPr sz="1450">
              <a:latin typeface="Times New Roman"/>
              <a:cs typeface="Times New Roman"/>
            </a:endParaRPr>
          </a:p>
          <a:p>
            <a:pPr algn="just" marL="12700" marR="6985">
              <a:lnSpc>
                <a:spcPts val="1730"/>
              </a:lnSpc>
              <a:spcBef>
                <a:spcPts val="919"/>
              </a:spcBef>
            </a:pPr>
            <a:r>
              <a:rPr dirty="0" sz="1450" spc="-10">
                <a:latin typeface="Times New Roman"/>
                <a:cs typeface="Times New Roman"/>
              </a:rPr>
              <a:t>‘No; </a:t>
            </a:r>
            <a:r>
              <a:rPr dirty="0" sz="1450" spc="-5">
                <a:latin typeface="Times New Roman"/>
                <a:cs typeface="Times New Roman"/>
              </a:rPr>
              <a:t>but I </a:t>
            </a:r>
            <a:r>
              <a:rPr dirty="0" sz="1450" spc="-10">
                <a:latin typeface="Times New Roman"/>
                <a:cs typeface="Times New Roman"/>
              </a:rPr>
              <a:t>mean as </a:t>
            </a:r>
            <a:r>
              <a:rPr dirty="0" sz="1450" spc="-5">
                <a:latin typeface="Times New Roman"/>
                <a:cs typeface="Times New Roman"/>
              </a:rPr>
              <a:t>I </a:t>
            </a:r>
            <a:r>
              <a:rPr dirty="0" sz="1450" spc="-10">
                <a:latin typeface="Times New Roman"/>
                <a:cs typeface="Times New Roman"/>
              </a:rPr>
              <a:t>stole,’ explained the </a:t>
            </a:r>
            <a:r>
              <a:rPr dirty="0" sz="1450" spc="-20">
                <a:latin typeface="Times New Roman"/>
                <a:cs typeface="Times New Roman"/>
              </a:rPr>
              <a:t>other. </a:t>
            </a:r>
            <a:r>
              <a:rPr dirty="0" sz="1450" spc="-10">
                <a:latin typeface="Times New Roman"/>
                <a:cs typeface="Times New Roman"/>
              </a:rPr>
              <a:t>‘For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choice. </a:t>
            </a:r>
            <a:r>
              <a:rPr dirty="0" sz="1450" spc="-5">
                <a:latin typeface="Times New Roman"/>
                <a:cs typeface="Times New Roman"/>
              </a:rPr>
              <a:t>I </a:t>
            </a:r>
            <a:r>
              <a:rPr dirty="0" sz="1450" spc="-10">
                <a:latin typeface="Times New Roman"/>
                <a:cs typeface="Times New Roman"/>
              </a:rPr>
              <a:t>think it  is surely right to have bread; it must </a:t>
            </a:r>
            <a:r>
              <a:rPr dirty="0" sz="1450" spc="-5">
                <a:latin typeface="Times New Roman"/>
                <a:cs typeface="Times New Roman"/>
              </a:rPr>
              <a:t>be </a:t>
            </a:r>
            <a:r>
              <a:rPr dirty="0" sz="1450" spc="-10">
                <a:latin typeface="Times New Roman"/>
                <a:cs typeface="Times New Roman"/>
              </a:rPr>
              <a:t>right to have bread, there comes so  plain </a:t>
            </a:r>
            <a:r>
              <a:rPr dirty="0" sz="1450" spc="-5">
                <a:latin typeface="Times New Roman"/>
                <a:cs typeface="Times New Roman"/>
              </a:rPr>
              <a:t>a </a:t>
            </a:r>
            <a:r>
              <a:rPr dirty="0" sz="1450" spc="-10">
                <a:latin typeface="Times New Roman"/>
                <a:cs typeface="Times New Roman"/>
              </a:rPr>
              <a:t>want </a:t>
            </a:r>
            <a:r>
              <a:rPr dirty="0" sz="1450" spc="-5">
                <a:latin typeface="Times New Roman"/>
                <a:cs typeface="Times New Roman"/>
              </a:rPr>
              <a:t>of </a:t>
            </a:r>
            <a:r>
              <a:rPr dirty="0" sz="1450" spc="-10">
                <a:latin typeface="Times New Roman"/>
                <a:cs typeface="Times New Roman"/>
              </a:rPr>
              <a:t>it. And then they beat me cruelly if </a:t>
            </a:r>
            <a:r>
              <a:rPr dirty="0" sz="1450" spc="-5">
                <a:latin typeface="Times New Roman"/>
                <a:cs typeface="Times New Roman"/>
              </a:rPr>
              <a:t>I </a:t>
            </a:r>
            <a:r>
              <a:rPr dirty="0" sz="1450" spc="-10">
                <a:latin typeface="Times New Roman"/>
                <a:cs typeface="Times New Roman"/>
              </a:rPr>
              <a:t>returned with </a:t>
            </a:r>
            <a:r>
              <a:rPr dirty="0" sz="1450" spc="-5">
                <a:latin typeface="Times New Roman"/>
                <a:cs typeface="Times New Roman"/>
              </a:rPr>
              <a:t>nothing,’  he </a:t>
            </a:r>
            <a:r>
              <a:rPr dirty="0" sz="1450" spc="-10">
                <a:latin typeface="Times New Roman"/>
                <a:cs typeface="Times New Roman"/>
              </a:rPr>
              <a:t>added. ‘I was </a:t>
            </a:r>
            <a:r>
              <a:rPr dirty="0" sz="1450" spc="-5">
                <a:latin typeface="Times New Roman"/>
                <a:cs typeface="Times New Roman"/>
              </a:rPr>
              <a:t>not </a:t>
            </a:r>
            <a:r>
              <a:rPr dirty="0" sz="1450" spc="-10">
                <a:latin typeface="Times New Roman"/>
                <a:cs typeface="Times New Roman"/>
              </a:rPr>
              <a:t>ignorant </a:t>
            </a:r>
            <a:r>
              <a:rPr dirty="0" sz="1450" spc="-5">
                <a:latin typeface="Times New Roman"/>
                <a:cs typeface="Times New Roman"/>
              </a:rPr>
              <a:t>of </a:t>
            </a:r>
            <a:r>
              <a:rPr dirty="0" sz="1450" spc="-10">
                <a:latin typeface="Times New Roman"/>
                <a:cs typeface="Times New Roman"/>
              </a:rPr>
              <a:t>right and wrong; for before that </a:t>
            </a:r>
            <a:r>
              <a:rPr dirty="0" sz="1450" spc="-5">
                <a:latin typeface="Times New Roman"/>
                <a:cs typeface="Times New Roman"/>
              </a:rPr>
              <a:t>I </a:t>
            </a:r>
            <a:r>
              <a:rPr dirty="0" sz="1450" spc="-10">
                <a:latin typeface="Times New Roman"/>
                <a:cs typeface="Times New Roman"/>
              </a:rPr>
              <a:t>had been  well taught </a:t>
            </a:r>
            <a:r>
              <a:rPr dirty="0" sz="1450" spc="-5">
                <a:latin typeface="Times New Roman"/>
                <a:cs typeface="Times New Roman"/>
              </a:rPr>
              <a:t>by a </a:t>
            </a:r>
            <a:r>
              <a:rPr dirty="0" sz="1450" spc="-10">
                <a:latin typeface="Times New Roman"/>
                <a:cs typeface="Times New Roman"/>
              </a:rPr>
              <a:t>priest, who was very kind to me.’ (The Doctor made </a:t>
            </a:r>
            <a:r>
              <a:rPr dirty="0" sz="1450" spc="-5">
                <a:latin typeface="Times New Roman"/>
                <a:cs typeface="Times New Roman"/>
              </a:rPr>
              <a:t>a  </a:t>
            </a:r>
            <a:r>
              <a:rPr dirty="0" sz="1450" spc="-10">
                <a:latin typeface="Times New Roman"/>
                <a:cs typeface="Times New Roman"/>
              </a:rPr>
              <a:t>horrible grimace at the word ‘priest.’) ‘But it seemed to me, when </a:t>
            </a:r>
            <a:r>
              <a:rPr dirty="0" sz="1450" spc="-5">
                <a:latin typeface="Times New Roman"/>
                <a:cs typeface="Times New Roman"/>
              </a:rPr>
              <a:t>one </a:t>
            </a:r>
            <a:r>
              <a:rPr dirty="0" sz="1450" spc="-10">
                <a:latin typeface="Times New Roman"/>
                <a:cs typeface="Times New Roman"/>
              </a:rPr>
              <a:t>had  nothing to eat and was beaten, it was </a:t>
            </a:r>
            <a:r>
              <a:rPr dirty="0" sz="1450" spc="-5">
                <a:latin typeface="Times New Roman"/>
                <a:cs typeface="Times New Roman"/>
              </a:rPr>
              <a:t>a </a:t>
            </a:r>
            <a:r>
              <a:rPr dirty="0" sz="1450" spc="-10">
                <a:latin typeface="Times New Roman"/>
                <a:cs typeface="Times New Roman"/>
              </a:rPr>
              <a:t>different </a:t>
            </a:r>
            <a:r>
              <a:rPr dirty="0" sz="1450" spc="-25">
                <a:latin typeface="Times New Roman"/>
                <a:cs typeface="Times New Roman"/>
              </a:rPr>
              <a:t>affair.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have stolen  for tartlets, </a:t>
            </a:r>
            <a:r>
              <a:rPr dirty="0" sz="1450" spc="-5">
                <a:latin typeface="Times New Roman"/>
                <a:cs typeface="Times New Roman"/>
              </a:rPr>
              <a:t>I </a:t>
            </a:r>
            <a:r>
              <a:rPr dirty="0" sz="1450" spc="-10">
                <a:latin typeface="Times New Roman"/>
                <a:cs typeface="Times New Roman"/>
              </a:rPr>
              <a:t>believe; </a:t>
            </a:r>
            <a:r>
              <a:rPr dirty="0" sz="1450" spc="-5">
                <a:latin typeface="Times New Roman"/>
                <a:cs typeface="Times New Roman"/>
              </a:rPr>
              <a:t>but </a:t>
            </a:r>
            <a:r>
              <a:rPr dirty="0" sz="1450" spc="-10">
                <a:latin typeface="Times New Roman"/>
                <a:cs typeface="Times New Roman"/>
              </a:rPr>
              <a:t>any </a:t>
            </a:r>
            <a:r>
              <a:rPr dirty="0" sz="1450" spc="-5">
                <a:latin typeface="Times New Roman"/>
                <a:cs typeface="Times New Roman"/>
              </a:rPr>
              <a:t>one </a:t>
            </a:r>
            <a:r>
              <a:rPr dirty="0" sz="1450" spc="-10">
                <a:latin typeface="Times New Roman"/>
                <a:cs typeface="Times New Roman"/>
              </a:rPr>
              <a:t>would steal for </a:t>
            </a:r>
            <a:r>
              <a:rPr dirty="0" sz="1450" spc="-15">
                <a:latin typeface="Times New Roman"/>
                <a:cs typeface="Times New Roman"/>
              </a:rPr>
              <a:t>baker’s</a:t>
            </a:r>
            <a:r>
              <a:rPr dirty="0" sz="1450" spc="55">
                <a:latin typeface="Times New Roman"/>
                <a:cs typeface="Times New Roman"/>
              </a:rPr>
              <a:t> </a:t>
            </a:r>
            <a:r>
              <a:rPr dirty="0" sz="1450" spc="-10">
                <a:latin typeface="Times New Roman"/>
                <a:cs typeface="Times New Roman"/>
              </a:rPr>
              <a:t>bread.’</a:t>
            </a:r>
            <a:endParaRPr sz="1450">
              <a:latin typeface="Times New Roman"/>
              <a:cs typeface="Times New Roman"/>
            </a:endParaRPr>
          </a:p>
          <a:p>
            <a:pPr algn="just" marL="12700" marR="5715">
              <a:lnSpc>
                <a:spcPts val="1730"/>
              </a:lnSpc>
              <a:spcBef>
                <a:spcPts val="850"/>
              </a:spcBef>
            </a:pPr>
            <a:r>
              <a:rPr dirty="0" sz="1450" spc="-10">
                <a:latin typeface="Times New Roman"/>
                <a:cs typeface="Times New Roman"/>
              </a:rPr>
              <a:t>‘And so </a:t>
            </a:r>
            <a:r>
              <a:rPr dirty="0" sz="1450" spc="-5">
                <a:latin typeface="Times New Roman"/>
                <a:cs typeface="Times New Roman"/>
              </a:rPr>
              <a:t>I </a:t>
            </a:r>
            <a:r>
              <a:rPr dirty="0" sz="1450" spc="-10">
                <a:latin typeface="Times New Roman"/>
                <a:cs typeface="Times New Roman"/>
              </a:rPr>
              <a:t>suppose,’ said the </a:t>
            </a:r>
            <a:r>
              <a:rPr dirty="0" sz="1450" spc="-15">
                <a:latin typeface="Times New Roman"/>
                <a:cs typeface="Times New Roman"/>
              </a:rPr>
              <a:t>Doctor,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rising </a:t>
            </a:r>
            <a:r>
              <a:rPr dirty="0" sz="1450" spc="-20">
                <a:latin typeface="Times New Roman"/>
                <a:cs typeface="Times New Roman"/>
              </a:rPr>
              <a:t>sneer, </a:t>
            </a:r>
            <a:r>
              <a:rPr dirty="0" sz="1450" spc="-10">
                <a:latin typeface="Times New Roman"/>
                <a:cs typeface="Times New Roman"/>
              </a:rPr>
              <a:t>‘you prayed God to  forgive </a:t>
            </a:r>
            <a:r>
              <a:rPr dirty="0" sz="1450" spc="-5">
                <a:latin typeface="Times New Roman"/>
                <a:cs typeface="Times New Roman"/>
              </a:rPr>
              <a:t>you, </a:t>
            </a:r>
            <a:r>
              <a:rPr dirty="0" sz="1450" spc="-10">
                <a:latin typeface="Times New Roman"/>
                <a:cs typeface="Times New Roman"/>
              </a:rPr>
              <a:t>and explained the case to Him at</a:t>
            </a:r>
            <a:r>
              <a:rPr dirty="0" sz="1450" spc="30">
                <a:latin typeface="Times New Roman"/>
                <a:cs typeface="Times New Roman"/>
              </a:rPr>
              <a:t> </a:t>
            </a:r>
            <a:r>
              <a:rPr dirty="0" sz="1450" spc="-10">
                <a:latin typeface="Times New Roman"/>
                <a:cs typeface="Times New Roman"/>
              </a:rPr>
              <a:t>length.’</a:t>
            </a:r>
            <a:endParaRPr sz="1450">
              <a:latin typeface="Times New Roman"/>
              <a:cs typeface="Times New Roman"/>
            </a:endParaRPr>
          </a:p>
          <a:p>
            <a:pPr algn="just" marL="12700">
              <a:lnSpc>
                <a:spcPct val="100000"/>
              </a:lnSpc>
              <a:spcBef>
                <a:spcPts val="795"/>
              </a:spcBef>
            </a:pPr>
            <a:r>
              <a:rPr dirty="0" sz="1450" spc="-30">
                <a:latin typeface="Times New Roman"/>
                <a:cs typeface="Times New Roman"/>
              </a:rPr>
              <a:t>‘Why, </a:t>
            </a:r>
            <a:r>
              <a:rPr dirty="0" sz="1450" spc="-10">
                <a:latin typeface="Times New Roman"/>
                <a:cs typeface="Times New Roman"/>
              </a:rPr>
              <a:t>sir?’ asked Jean-Marie. ‘I </a:t>
            </a:r>
            <a:r>
              <a:rPr dirty="0" sz="1450" spc="-5">
                <a:latin typeface="Times New Roman"/>
                <a:cs typeface="Times New Roman"/>
              </a:rPr>
              <a:t>do not</a:t>
            </a:r>
            <a:r>
              <a:rPr dirty="0" sz="1450" spc="-55">
                <a:latin typeface="Times New Roman"/>
                <a:cs typeface="Times New Roman"/>
              </a:rPr>
              <a:t> </a:t>
            </a:r>
            <a:r>
              <a:rPr dirty="0" sz="1450" spc="-10">
                <a:latin typeface="Times New Roman"/>
                <a:cs typeface="Times New Roman"/>
              </a:rPr>
              <a:t>see.’</a:t>
            </a:r>
            <a:endParaRPr sz="1450">
              <a:latin typeface="Times New Roman"/>
              <a:cs typeface="Times New Roman"/>
            </a:endParaRPr>
          </a:p>
          <a:p>
            <a:pPr algn="just" marL="12700">
              <a:lnSpc>
                <a:spcPct val="100000"/>
              </a:lnSpc>
              <a:spcBef>
                <a:spcPts val="855"/>
              </a:spcBef>
            </a:pPr>
            <a:r>
              <a:rPr dirty="0" sz="1450" spc="-40">
                <a:latin typeface="Times New Roman"/>
                <a:cs typeface="Times New Roman"/>
              </a:rPr>
              <a:t>‘Your </a:t>
            </a:r>
            <a:r>
              <a:rPr dirty="0" sz="1450" spc="-10">
                <a:latin typeface="Times New Roman"/>
                <a:cs typeface="Times New Roman"/>
              </a:rPr>
              <a:t>priest would see, </a:t>
            </a:r>
            <a:r>
              <a:rPr dirty="0" sz="1450" spc="-15">
                <a:latin typeface="Times New Roman"/>
                <a:cs typeface="Times New Roman"/>
              </a:rPr>
              <a:t>however,’ </a:t>
            </a:r>
            <a:r>
              <a:rPr dirty="0" sz="1450" spc="-10">
                <a:latin typeface="Times New Roman"/>
                <a:cs typeface="Times New Roman"/>
              </a:rPr>
              <a:t>retorted</a:t>
            </a:r>
            <a:r>
              <a:rPr dirty="0" sz="1450" spc="-50">
                <a:latin typeface="Times New Roman"/>
                <a:cs typeface="Times New Roman"/>
              </a:rPr>
              <a:t> </a:t>
            </a:r>
            <a:r>
              <a:rPr dirty="0" sz="1450" spc="-10">
                <a:latin typeface="Times New Roman"/>
                <a:cs typeface="Times New Roman"/>
              </a:rPr>
              <a:t>Desprez.</a:t>
            </a:r>
            <a:endParaRPr sz="1450">
              <a:latin typeface="Times New Roman"/>
              <a:cs typeface="Times New Roman"/>
            </a:endParaRPr>
          </a:p>
          <a:p>
            <a:pPr algn="just" marL="12700" marR="8255">
              <a:lnSpc>
                <a:spcPts val="1730"/>
              </a:lnSpc>
              <a:spcBef>
                <a:spcPts val="920"/>
              </a:spcBef>
            </a:pPr>
            <a:r>
              <a:rPr dirty="0" sz="1450" spc="-30">
                <a:latin typeface="Times New Roman"/>
                <a:cs typeface="Times New Roman"/>
              </a:rPr>
              <a:t>‘Would </a:t>
            </a:r>
            <a:r>
              <a:rPr dirty="0" sz="1450" spc="-10">
                <a:latin typeface="Times New Roman"/>
                <a:cs typeface="Times New Roman"/>
              </a:rPr>
              <a:t>he?’ asked the </a:t>
            </a:r>
            <a:r>
              <a:rPr dirty="0" sz="1450" spc="-30">
                <a:latin typeface="Times New Roman"/>
                <a:cs typeface="Times New Roman"/>
              </a:rPr>
              <a:t>boy, </a:t>
            </a:r>
            <a:r>
              <a:rPr dirty="0" sz="1450" spc="-10">
                <a:latin typeface="Times New Roman"/>
                <a:cs typeface="Times New Roman"/>
              </a:rPr>
              <a:t>troubled for the first time. ‘I should have </a:t>
            </a:r>
            <a:r>
              <a:rPr dirty="0" sz="1450" spc="-5">
                <a:latin typeface="Times New Roman"/>
                <a:cs typeface="Times New Roman"/>
              </a:rPr>
              <a:t>thought  </a:t>
            </a:r>
            <a:r>
              <a:rPr dirty="0" sz="1450" spc="-10">
                <a:latin typeface="Times New Roman"/>
                <a:cs typeface="Times New Roman"/>
              </a:rPr>
              <a:t>God would have</a:t>
            </a:r>
            <a:r>
              <a:rPr dirty="0" sz="1450">
                <a:latin typeface="Times New Roman"/>
                <a:cs typeface="Times New Roman"/>
              </a:rPr>
              <a:t> </a:t>
            </a:r>
            <a:r>
              <a:rPr dirty="0" sz="1450" spc="-10">
                <a:latin typeface="Times New Roman"/>
                <a:cs typeface="Times New Roman"/>
              </a:rPr>
              <a:t>known.’</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‘Eh?’ snarled the</a:t>
            </a:r>
            <a:r>
              <a:rPr dirty="0" sz="1450" spc="-105">
                <a:latin typeface="Times New Roman"/>
                <a:cs typeface="Times New Roman"/>
              </a:rPr>
              <a:t> </a:t>
            </a:r>
            <a:r>
              <a:rPr dirty="0" sz="1450" spc="-20">
                <a:latin typeface="Times New Roman"/>
                <a:cs typeface="Times New Roman"/>
              </a:rPr>
              <a:t>Doctor.</a:t>
            </a:r>
            <a:endParaRPr sz="1450">
              <a:latin typeface="Times New Roman"/>
              <a:cs typeface="Times New Roman"/>
            </a:endParaRPr>
          </a:p>
          <a:p>
            <a:pPr algn="just" marL="12700" marR="50800">
              <a:lnSpc>
                <a:spcPts val="1730"/>
              </a:lnSpc>
              <a:spcBef>
                <a:spcPts val="915"/>
              </a:spcBef>
            </a:pPr>
            <a:r>
              <a:rPr dirty="0" sz="1450" spc="-10">
                <a:latin typeface="Times New Roman"/>
                <a:cs typeface="Times New Roman"/>
              </a:rPr>
              <a:t>‘I should have </a:t>
            </a:r>
            <a:r>
              <a:rPr dirty="0" sz="1450" spc="-5">
                <a:latin typeface="Times New Roman"/>
                <a:cs typeface="Times New Roman"/>
              </a:rPr>
              <a:t>thought </a:t>
            </a:r>
            <a:r>
              <a:rPr dirty="0" sz="1450" spc="-10">
                <a:latin typeface="Times New Roman"/>
                <a:cs typeface="Times New Roman"/>
              </a:rPr>
              <a:t>God would have understood me,’ replied the </a:t>
            </a:r>
            <a:r>
              <a:rPr dirty="0" sz="1450" spc="-20">
                <a:latin typeface="Times New Roman"/>
                <a:cs typeface="Times New Roman"/>
              </a:rPr>
              <a:t>other.  </a:t>
            </a:r>
            <a:r>
              <a:rPr dirty="0" sz="1450" spc="-45">
                <a:latin typeface="Times New Roman"/>
                <a:cs typeface="Times New Roman"/>
              </a:rPr>
              <a:t>‘You </a:t>
            </a:r>
            <a:r>
              <a:rPr dirty="0" sz="1450" spc="-5">
                <a:latin typeface="Times New Roman"/>
                <a:cs typeface="Times New Roman"/>
              </a:rPr>
              <a:t>do not, I </a:t>
            </a:r>
            <a:r>
              <a:rPr dirty="0" sz="1450" spc="-10">
                <a:latin typeface="Times New Roman"/>
                <a:cs typeface="Times New Roman"/>
              </a:rPr>
              <a:t>see; </a:t>
            </a:r>
            <a:r>
              <a:rPr dirty="0" sz="1450" spc="-5">
                <a:latin typeface="Times New Roman"/>
                <a:cs typeface="Times New Roman"/>
              </a:rPr>
              <a:t>but </a:t>
            </a:r>
            <a:r>
              <a:rPr dirty="0" sz="1450" spc="-10">
                <a:latin typeface="Times New Roman"/>
                <a:cs typeface="Times New Roman"/>
              </a:rPr>
              <a:t>then it was God that made me think so, was it</a:t>
            </a:r>
            <a:r>
              <a:rPr dirty="0" sz="1450" spc="130">
                <a:latin typeface="Times New Roman"/>
                <a:cs typeface="Times New Roman"/>
              </a:rPr>
              <a:t> </a:t>
            </a:r>
            <a:r>
              <a:rPr dirty="0" sz="1450" spc="-10">
                <a:latin typeface="Times New Roman"/>
                <a:cs typeface="Times New Roman"/>
              </a:rPr>
              <a:t>not?’</a:t>
            </a:r>
            <a:endParaRPr sz="1450">
              <a:latin typeface="Times New Roman"/>
              <a:cs typeface="Times New Roman"/>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10160">
              <a:lnSpc>
                <a:spcPts val="1730"/>
              </a:lnSpc>
              <a:spcBef>
                <a:spcPts val="155"/>
              </a:spcBef>
            </a:pPr>
            <a:r>
              <a:rPr dirty="0" sz="1450" spc="-10">
                <a:latin typeface="Times New Roman"/>
                <a:cs typeface="Times New Roman"/>
              </a:rPr>
              <a:t>‘Little </a:t>
            </a:r>
            <a:r>
              <a:rPr dirty="0" sz="1450" spc="-30">
                <a:latin typeface="Times New Roman"/>
                <a:cs typeface="Times New Roman"/>
              </a:rPr>
              <a:t>boy, </a:t>
            </a:r>
            <a:r>
              <a:rPr dirty="0" sz="1450" spc="-10">
                <a:latin typeface="Times New Roman"/>
                <a:cs typeface="Times New Roman"/>
              </a:rPr>
              <a:t>little </a:t>
            </a:r>
            <a:r>
              <a:rPr dirty="0" sz="1450" spc="-25">
                <a:latin typeface="Times New Roman"/>
                <a:cs typeface="Times New Roman"/>
              </a:rPr>
              <a:t>boy,’ </a:t>
            </a:r>
            <a:r>
              <a:rPr dirty="0" sz="1450" spc="-10">
                <a:latin typeface="Times New Roman"/>
                <a:cs typeface="Times New Roman"/>
              </a:rPr>
              <a:t>said </a:t>
            </a:r>
            <a:r>
              <a:rPr dirty="0" sz="1450" spc="-35">
                <a:latin typeface="Times New Roman"/>
                <a:cs typeface="Times New Roman"/>
              </a:rPr>
              <a:t>Dr. </a:t>
            </a:r>
            <a:r>
              <a:rPr dirty="0" sz="1450" spc="-10">
                <a:latin typeface="Times New Roman"/>
                <a:cs typeface="Times New Roman"/>
              </a:rPr>
              <a:t>Desprez, ‘I told </a:t>
            </a:r>
            <a:r>
              <a:rPr dirty="0" sz="1450" spc="-5">
                <a:latin typeface="Times New Roman"/>
                <a:cs typeface="Times New Roman"/>
              </a:rPr>
              <a:t>you </a:t>
            </a:r>
            <a:r>
              <a:rPr dirty="0" sz="1450" spc="-10">
                <a:latin typeface="Times New Roman"/>
                <a:cs typeface="Times New Roman"/>
              </a:rPr>
              <a:t>already </a:t>
            </a:r>
            <a:r>
              <a:rPr dirty="0" sz="1450" spc="-5">
                <a:latin typeface="Times New Roman"/>
                <a:cs typeface="Times New Roman"/>
              </a:rPr>
              <a:t>you </a:t>
            </a:r>
            <a:r>
              <a:rPr dirty="0" sz="1450" spc="-10">
                <a:latin typeface="Times New Roman"/>
                <a:cs typeface="Times New Roman"/>
              </a:rPr>
              <a:t>had the vices  </a:t>
            </a:r>
            <a:r>
              <a:rPr dirty="0" sz="1450" spc="-5">
                <a:latin typeface="Times New Roman"/>
                <a:cs typeface="Times New Roman"/>
              </a:rPr>
              <a:t>of </a:t>
            </a:r>
            <a:r>
              <a:rPr dirty="0" sz="1450" spc="-10">
                <a:latin typeface="Times New Roman"/>
                <a:cs typeface="Times New Roman"/>
              </a:rPr>
              <a:t>philosophy; if </a:t>
            </a:r>
            <a:r>
              <a:rPr dirty="0" sz="1450" spc="-5">
                <a:latin typeface="Times New Roman"/>
                <a:cs typeface="Times New Roman"/>
              </a:rPr>
              <a:t>you </a:t>
            </a:r>
            <a:r>
              <a:rPr dirty="0" sz="1450" spc="-10">
                <a:latin typeface="Times New Roman"/>
                <a:cs typeface="Times New Roman"/>
              </a:rPr>
              <a:t>display the virtues also, </a:t>
            </a:r>
            <a:r>
              <a:rPr dirty="0" sz="1450" spc="-5">
                <a:latin typeface="Times New Roman"/>
                <a:cs typeface="Times New Roman"/>
              </a:rPr>
              <a:t>I </a:t>
            </a:r>
            <a:r>
              <a:rPr dirty="0" sz="1450" spc="-10">
                <a:latin typeface="Times New Roman"/>
                <a:cs typeface="Times New Roman"/>
              </a:rPr>
              <a:t>must </a:t>
            </a:r>
            <a:r>
              <a:rPr dirty="0" sz="1450" spc="-5">
                <a:latin typeface="Times New Roman"/>
                <a:cs typeface="Times New Roman"/>
              </a:rPr>
              <a:t>go. I </a:t>
            </a:r>
            <a:r>
              <a:rPr dirty="0" sz="1450" spc="-10">
                <a:latin typeface="Times New Roman"/>
                <a:cs typeface="Times New Roman"/>
              </a:rPr>
              <a:t>am </a:t>
            </a:r>
            <a:r>
              <a:rPr dirty="0" sz="1450" spc="-5">
                <a:latin typeface="Times New Roman"/>
                <a:cs typeface="Times New Roman"/>
              </a:rPr>
              <a:t>a </a:t>
            </a:r>
            <a:r>
              <a:rPr dirty="0" sz="1450" spc="-10">
                <a:latin typeface="Times New Roman"/>
                <a:cs typeface="Times New Roman"/>
              </a:rPr>
              <a:t>student </a:t>
            </a:r>
            <a:r>
              <a:rPr dirty="0" sz="1450" spc="-5">
                <a:latin typeface="Times New Roman"/>
                <a:cs typeface="Times New Roman"/>
              </a:rPr>
              <a:t>of </a:t>
            </a:r>
            <a:r>
              <a:rPr dirty="0" sz="1450" spc="-10">
                <a:latin typeface="Times New Roman"/>
                <a:cs typeface="Times New Roman"/>
              </a:rPr>
              <a:t>the  blessed laws </a:t>
            </a:r>
            <a:r>
              <a:rPr dirty="0" sz="1450" spc="-5">
                <a:latin typeface="Times New Roman"/>
                <a:cs typeface="Times New Roman"/>
              </a:rPr>
              <a:t>of </a:t>
            </a:r>
            <a:r>
              <a:rPr dirty="0" sz="1450" spc="-10">
                <a:latin typeface="Times New Roman"/>
                <a:cs typeface="Times New Roman"/>
              </a:rPr>
              <a:t>health, an observer </a:t>
            </a:r>
            <a:r>
              <a:rPr dirty="0" sz="1450" spc="-5">
                <a:latin typeface="Times New Roman"/>
                <a:cs typeface="Times New Roman"/>
              </a:rPr>
              <a:t>of </a:t>
            </a:r>
            <a:r>
              <a:rPr dirty="0" sz="1450" spc="-10">
                <a:latin typeface="Times New Roman"/>
                <a:cs typeface="Times New Roman"/>
              </a:rPr>
              <a:t>plain and temperate nature in her  common walks; and </a:t>
            </a:r>
            <a:r>
              <a:rPr dirty="0" sz="1450" spc="-5">
                <a:latin typeface="Times New Roman"/>
                <a:cs typeface="Times New Roman"/>
              </a:rPr>
              <a:t>I </a:t>
            </a:r>
            <a:r>
              <a:rPr dirty="0" sz="1450" spc="-10">
                <a:latin typeface="Times New Roman"/>
                <a:cs typeface="Times New Roman"/>
              </a:rPr>
              <a:t>cannot preserve my equanimity in presence </a:t>
            </a:r>
            <a:r>
              <a:rPr dirty="0" sz="1450" spc="-5">
                <a:latin typeface="Times New Roman"/>
                <a:cs typeface="Times New Roman"/>
              </a:rPr>
              <a:t>of a  </a:t>
            </a:r>
            <a:r>
              <a:rPr dirty="0" sz="1450" spc="-20">
                <a:latin typeface="Times New Roman"/>
                <a:cs typeface="Times New Roman"/>
              </a:rPr>
              <a:t>monster. </a:t>
            </a:r>
            <a:r>
              <a:rPr dirty="0" sz="1450" spc="-10">
                <a:latin typeface="Times New Roman"/>
                <a:cs typeface="Times New Roman"/>
              </a:rPr>
              <a:t>Do </a:t>
            </a:r>
            <a:r>
              <a:rPr dirty="0" sz="1450" spc="-5">
                <a:latin typeface="Times New Roman"/>
                <a:cs typeface="Times New Roman"/>
              </a:rPr>
              <a:t>you</a:t>
            </a:r>
            <a:r>
              <a:rPr dirty="0" sz="1450" spc="30">
                <a:latin typeface="Times New Roman"/>
                <a:cs typeface="Times New Roman"/>
              </a:rPr>
              <a:t> </a:t>
            </a:r>
            <a:r>
              <a:rPr dirty="0" sz="1450" spc="-10">
                <a:latin typeface="Times New Roman"/>
                <a:cs typeface="Times New Roman"/>
              </a:rPr>
              <a:t>understand?’</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‘No, </a:t>
            </a:r>
            <a:r>
              <a:rPr dirty="0" sz="1450" spc="-20">
                <a:latin typeface="Times New Roman"/>
                <a:cs typeface="Times New Roman"/>
              </a:rPr>
              <a:t>sir,’ </a:t>
            </a:r>
            <a:r>
              <a:rPr dirty="0" sz="1450" spc="-10">
                <a:latin typeface="Times New Roman"/>
                <a:cs typeface="Times New Roman"/>
              </a:rPr>
              <a:t>said the</a:t>
            </a:r>
            <a:r>
              <a:rPr dirty="0" sz="1450" spc="-90">
                <a:latin typeface="Times New Roman"/>
                <a:cs typeface="Times New Roman"/>
              </a:rPr>
              <a:t> </a:t>
            </a:r>
            <a:r>
              <a:rPr dirty="0" sz="1450" spc="-30">
                <a:latin typeface="Times New Roman"/>
                <a:cs typeface="Times New Roman"/>
              </a:rPr>
              <a:t>boy.</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‘I will make my meaning clear to </a:t>
            </a:r>
            <a:r>
              <a:rPr dirty="0" sz="1450" spc="-5">
                <a:latin typeface="Times New Roman"/>
                <a:cs typeface="Times New Roman"/>
              </a:rPr>
              <a:t>you,’ </a:t>
            </a:r>
            <a:r>
              <a:rPr dirty="0" sz="1450" spc="-10">
                <a:latin typeface="Times New Roman"/>
                <a:cs typeface="Times New Roman"/>
              </a:rPr>
              <a:t>replied the </a:t>
            </a:r>
            <a:r>
              <a:rPr dirty="0" sz="1450" spc="-20">
                <a:latin typeface="Times New Roman"/>
                <a:cs typeface="Times New Roman"/>
              </a:rPr>
              <a:t>doctor.</a:t>
            </a:r>
            <a:r>
              <a:rPr dirty="0" sz="1450" spc="320">
                <a:latin typeface="Times New Roman"/>
                <a:cs typeface="Times New Roman"/>
              </a:rPr>
              <a:t> </a:t>
            </a:r>
            <a:r>
              <a:rPr dirty="0" sz="1450" spc="-10">
                <a:latin typeface="Times New Roman"/>
                <a:cs typeface="Times New Roman"/>
              </a:rPr>
              <a:t>‘Look there at the  sky—behind the belfry first, where it is so light, and then </a:t>
            </a:r>
            <a:r>
              <a:rPr dirty="0" sz="1450" spc="-5">
                <a:latin typeface="Times New Roman"/>
                <a:cs typeface="Times New Roman"/>
              </a:rPr>
              <a:t>up </a:t>
            </a:r>
            <a:r>
              <a:rPr dirty="0" sz="1450" spc="-10">
                <a:latin typeface="Times New Roman"/>
                <a:cs typeface="Times New Roman"/>
              </a:rPr>
              <a:t>and </a:t>
            </a:r>
            <a:r>
              <a:rPr dirty="0" sz="1450" spc="-5">
                <a:latin typeface="Times New Roman"/>
                <a:cs typeface="Times New Roman"/>
              </a:rPr>
              <a:t>up, </a:t>
            </a:r>
            <a:r>
              <a:rPr dirty="0" sz="1450" spc="-10">
                <a:latin typeface="Times New Roman"/>
                <a:cs typeface="Times New Roman"/>
              </a:rPr>
              <a:t>turning  </a:t>
            </a:r>
            <a:r>
              <a:rPr dirty="0" sz="1450" spc="-5">
                <a:latin typeface="Times New Roman"/>
                <a:cs typeface="Times New Roman"/>
              </a:rPr>
              <a:t>your </a:t>
            </a:r>
            <a:r>
              <a:rPr dirty="0" sz="1450" spc="-10">
                <a:latin typeface="Times New Roman"/>
                <a:cs typeface="Times New Roman"/>
              </a:rPr>
              <a:t>chin back, right to the top </a:t>
            </a:r>
            <a:r>
              <a:rPr dirty="0" sz="1450" spc="-5">
                <a:latin typeface="Times New Roman"/>
                <a:cs typeface="Times New Roman"/>
              </a:rPr>
              <a:t>of </a:t>
            </a:r>
            <a:r>
              <a:rPr dirty="0" sz="1450" spc="-10">
                <a:latin typeface="Times New Roman"/>
                <a:cs typeface="Times New Roman"/>
              </a:rPr>
              <a:t>the dome, where it is already as blue as at  </a:t>
            </a:r>
            <a:r>
              <a:rPr dirty="0" sz="1450" spc="-5">
                <a:latin typeface="Times New Roman"/>
                <a:cs typeface="Times New Roman"/>
              </a:rPr>
              <a:t>noon. </a:t>
            </a:r>
            <a:r>
              <a:rPr dirty="0" sz="1450" spc="-10">
                <a:latin typeface="Times New Roman"/>
                <a:cs typeface="Times New Roman"/>
              </a:rPr>
              <a:t>Is </a:t>
            </a:r>
            <a:r>
              <a:rPr dirty="0" sz="1450" spc="-5">
                <a:latin typeface="Times New Roman"/>
                <a:cs typeface="Times New Roman"/>
              </a:rPr>
              <a:t>not </a:t>
            </a:r>
            <a:r>
              <a:rPr dirty="0" sz="1450" spc="-10">
                <a:latin typeface="Times New Roman"/>
                <a:cs typeface="Times New Roman"/>
              </a:rPr>
              <a:t>that </a:t>
            </a:r>
            <a:r>
              <a:rPr dirty="0" sz="1450" spc="-5">
                <a:latin typeface="Times New Roman"/>
                <a:cs typeface="Times New Roman"/>
              </a:rPr>
              <a:t>a </a:t>
            </a:r>
            <a:r>
              <a:rPr dirty="0" sz="1450" spc="-10">
                <a:latin typeface="Times New Roman"/>
                <a:cs typeface="Times New Roman"/>
              </a:rPr>
              <a:t>beautiful colour? Does it </a:t>
            </a:r>
            <a:r>
              <a:rPr dirty="0" sz="1450" spc="-5">
                <a:latin typeface="Times New Roman"/>
                <a:cs typeface="Times New Roman"/>
              </a:rPr>
              <a:t>not </a:t>
            </a:r>
            <a:r>
              <a:rPr dirty="0" sz="1450" spc="-10">
                <a:latin typeface="Times New Roman"/>
                <a:cs typeface="Times New Roman"/>
              </a:rPr>
              <a:t>please the heart? </a:t>
            </a:r>
            <a:r>
              <a:rPr dirty="0" sz="1450" spc="-70">
                <a:latin typeface="Times New Roman"/>
                <a:cs typeface="Times New Roman"/>
              </a:rPr>
              <a:t>We </a:t>
            </a:r>
            <a:r>
              <a:rPr dirty="0" sz="1450" spc="-10">
                <a:latin typeface="Times New Roman"/>
                <a:cs typeface="Times New Roman"/>
              </a:rPr>
              <a:t>have  seen it all </a:t>
            </a:r>
            <a:r>
              <a:rPr dirty="0" sz="1450" spc="-5">
                <a:latin typeface="Times New Roman"/>
                <a:cs typeface="Times New Roman"/>
              </a:rPr>
              <a:t>our </a:t>
            </a:r>
            <a:r>
              <a:rPr dirty="0" sz="1450" spc="-10">
                <a:latin typeface="Times New Roman"/>
                <a:cs typeface="Times New Roman"/>
              </a:rPr>
              <a:t>lives, until it has grown in with </a:t>
            </a:r>
            <a:r>
              <a:rPr dirty="0" sz="1450" spc="-5">
                <a:latin typeface="Times New Roman"/>
                <a:cs typeface="Times New Roman"/>
              </a:rPr>
              <a:t>our </a:t>
            </a:r>
            <a:r>
              <a:rPr dirty="0" sz="1450" spc="-10">
                <a:latin typeface="Times New Roman"/>
                <a:cs typeface="Times New Roman"/>
              </a:rPr>
              <a:t>familiar thoughts. </a:t>
            </a:r>
            <a:r>
              <a:rPr dirty="0" sz="1450" spc="-25">
                <a:latin typeface="Times New Roman"/>
                <a:cs typeface="Times New Roman"/>
              </a:rPr>
              <a:t>Now,’  </a:t>
            </a:r>
            <a:r>
              <a:rPr dirty="0" sz="1450" spc="-10">
                <a:latin typeface="Times New Roman"/>
                <a:cs typeface="Times New Roman"/>
              </a:rPr>
              <a:t>changing his tone, ‘suppose that sky to become suddenly </a:t>
            </a:r>
            <a:r>
              <a:rPr dirty="0" sz="1450" spc="-5">
                <a:latin typeface="Times New Roman"/>
                <a:cs typeface="Times New Roman"/>
              </a:rPr>
              <a:t>of a </a:t>
            </a:r>
            <a:r>
              <a:rPr dirty="0" sz="1450" spc="-10">
                <a:latin typeface="Times New Roman"/>
                <a:cs typeface="Times New Roman"/>
              </a:rPr>
              <a:t>live and fiery  </a:t>
            </a:r>
            <a:r>
              <a:rPr dirty="0" sz="1450" spc="-20">
                <a:latin typeface="Times New Roman"/>
                <a:cs typeface="Times New Roman"/>
              </a:rPr>
              <a:t>amber, </a:t>
            </a:r>
            <a:r>
              <a:rPr dirty="0" sz="1450" spc="-10">
                <a:latin typeface="Times New Roman"/>
                <a:cs typeface="Times New Roman"/>
              </a:rPr>
              <a:t>like the colour </a:t>
            </a:r>
            <a:r>
              <a:rPr dirty="0" sz="1450" spc="-5">
                <a:latin typeface="Times New Roman"/>
                <a:cs typeface="Times New Roman"/>
              </a:rPr>
              <a:t>of </a:t>
            </a:r>
            <a:r>
              <a:rPr dirty="0" sz="1450" spc="-10">
                <a:latin typeface="Times New Roman"/>
                <a:cs typeface="Times New Roman"/>
              </a:rPr>
              <a:t>clear coals, and growing scarlet towards the top—I  </a:t>
            </a:r>
            <a:r>
              <a:rPr dirty="0" sz="1450" spc="-5">
                <a:latin typeface="Times New Roman"/>
                <a:cs typeface="Times New Roman"/>
              </a:rPr>
              <a:t>do not </a:t>
            </a:r>
            <a:r>
              <a:rPr dirty="0" sz="1450" spc="-10">
                <a:latin typeface="Times New Roman"/>
                <a:cs typeface="Times New Roman"/>
              </a:rPr>
              <a:t>say it would </a:t>
            </a:r>
            <a:r>
              <a:rPr dirty="0" sz="1450" spc="-5">
                <a:latin typeface="Times New Roman"/>
                <a:cs typeface="Times New Roman"/>
              </a:rPr>
              <a:t>be </a:t>
            </a:r>
            <a:r>
              <a:rPr dirty="0" sz="1450" spc="-10">
                <a:latin typeface="Times New Roman"/>
                <a:cs typeface="Times New Roman"/>
              </a:rPr>
              <a:t>any the less beautiful; </a:t>
            </a:r>
            <a:r>
              <a:rPr dirty="0" sz="1450" spc="-5">
                <a:latin typeface="Times New Roman"/>
                <a:cs typeface="Times New Roman"/>
              </a:rPr>
              <a:t>but </a:t>
            </a:r>
            <a:r>
              <a:rPr dirty="0" sz="1450" spc="-10">
                <a:latin typeface="Times New Roman"/>
                <a:cs typeface="Times New Roman"/>
              </a:rPr>
              <a:t>would </a:t>
            </a:r>
            <a:r>
              <a:rPr dirty="0" sz="1450" spc="-5">
                <a:latin typeface="Times New Roman"/>
                <a:cs typeface="Times New Roman"/>
              </a:rPr>
              <a:t>you </a:t>
            </a:r>
            <a:r>
              <a:rPr dirty="0" sz="1450" spc="-10">
                <a:latin typeface="Times New Roman"/>
                <a:cs typeface="Times New Roman"/>
              </a:rPr>
              <a:t>like it as</a:t>
            </a:r>
            <a:r>
              <a:rPr dirty="0" sz="1450" spc="100">
                <a:latin typeface="Times New Roman"/>
                <a:cs typeface="Times New Roman"/>
              </a:rPr>
              <a:t> </a:t>
            </a:r>
            <a:r>
              <a:rPr dirty="0" sz="1450" spc="-10">
                <a:latin typeface="Times New Roman"/>
                <a:cs typeface="Times New Roman"/>
              </a:rPr>
              <a:t>well?’</a:t>
            </a:r>
            <a:endParaRPr sz="1450">
              <a:latin typeface="Times New Roman"/>
              <a:cs typeface="Times New Roman"/>
            </a:endParaRPr>
          </a:p>
          <a:p>
            <a:pPr algn="just" marL="12700">
              <a:lnSpc>
                <a:spcPct val="100000"/>
              </a:lnSpc>
              <a:spcBef>
                <a:spcPts val="785"/>
              </a:spcBef>
            </a:pPr>
            <a:r>
              <a:rPr dirty="0" sz="1450" spc="-10">
                <a:latin typeface="Times New Roman"/>
                <a:cs typeface="Times New Roman"/>
              </a:rPr>
              <a:t>‘I suppose </a:t>
            </a:r>
            <a:r>
              <a:rPr dirty="0" sz="1450" spc="-5">
                <a:latin typeface="Times New Roman"/>
                <a:cs typeface="Times New Roman"/>
              </a:rPr>
              <a:t>not,’ </a:t>
            </a:r>
            <a:r>
              <a:rPr dirty="0" sz="1450" spc="-10">
                <a:latin typeface="Times New Roman"/>
                <a:cs typeface="Times New Roman"/>
              </a:rPr>
              <a:t>answered</a:t>
            </a:r>
            <a:r>
              <a:rPr dirty="0" sz="1450" spc="-105">
                <a:latin typeface="Times New Roman"/>
                <a:cs typeface="Times New Roman"/>
              </a:rPr>
              <a:t> </a:t>
            </a:r>
            <a:r>
              <a:rPr dirty="0" sz="1450" spc="-10">
                <a:latin typeface="Times New Roman"/>
                <a:cs typeface="Times New Roman"/>
              </a:rPr>
              <a:t>Jean-Marie.</a:t>
            </a:r>
            <a:endParaRPr sz="1450">
              <a:latin typeface="Times New Roman"/>
              <a:cs typeface="Times New Roman"/>
            </a:endParaRPr>
          </a:p>
          <a:p>
            <a:pPr algn="just" marL="12700" marR="5080">
              <a:lnSpc>
                <a:spcPts val="1730"/>
              </a:lnSpc>
              <a:spcBef>
                <a:spcPts val="920"/>
              </a:spcBef>
            </a:pPr>
            <a:r>
              <a:rPr dirty="0" sz="1450" spc="-10">
                <a:latin typeface="Times New Roman"/>
                <a:cs typeface="Times New Roman"/>
              </a:rPr>
              <a:t>‘Neither </a:t>
            </a:r>
            <a:r>
              <a:rPr dirty="0" sz="1450" spc="-5">
                <a:latin typeface="Times New Roman"/>
                <a:cs typeface="Times New Roman"/>
              </a:rPr>
              <a:t>do I </a:t>
            </a:r>
            <a:r>
              <a:rPr dirty="0" sz="1450" spc="-10">
                <a:latin typeface="Times New Roman"/>
                <a:cs typeface="Times New Roman"/>
              </a:rPr>
              <a:t>like </a:t>
            </a:r>
            <a:r>
              <a:rPr dirty="0" sz="1450" spc="-5">
                <a:latin typeface="Times New Roman"/>
                <a:cs typeface="Times New Roman"/>
              </a:rPr>
              <a:t>you,’ </a:t>
            </a:r>
            <a:r>
              <a:rPr dirty="0" sz="1450" spc="-10">
                <a:latin typeface="Times New Roman"/>
                <a:cs typeface="Times New Roman"/>
              </a:rPr>
              <a:t>returned the </a:t>
            </a:r>
            <a:r>
              <a:rPr dirty="0" sz="1450" spc="-15">
                <a:latin typeface="Times New Roman"/>
                <a:cs typeface="Times New Roman"/>
              </a:rPr>
              <a:t>Doctor, </a:t>
            </a:r>
            <a:r>
              <a:rPr dirty="0" sz="1450" spc="-20">
                <a:latin typeface="Times New Roman"/>
                <a:cs typeface="Times New Roman"/>
              </a:rPr>
              <a:t>roughly.</a:t>
            </a:r>
            <a:r>
              <a:rPr dirty="0" sz="1450" spc="320">
                <a:latin typeface="Times New Roman"/>
                <a:cs typeface="Times New Roman"/>
              </a:rPr>
              <a:t> </a:t>
            </a:r>
            <a:r>
              <a:rPr dirty="0" sz="1450" spc="-10">
                <a:latin typeface="Times New Roman"/>
                <a:cs typeface="Times New Roman"/>
              </a:rPr>
              <a:t>‘I hate all </a:t>
            </a:r>
            <a:r>
              <a:rPr dirty="0" sz="1450" spc="-5">
                <a:latin typeface="Times New Roman"/>
                <a:cs typeface="Times New Roman"/>
              </a:rPr>
              <a:t>odd </a:t>
            </a:r>
            <a:r>
              <a:rPr dirty="0" sz="1450" spc="-10">
                <a:latin typeface="Times New Roman"/>
                <a:cs typeface="Times New Roman"/>
              </a:rPr>
              <a:t>people,  and </a:t>
            </a:r>
            <a:r>
              <a:rPr dirty="0" sz="1450" spc="-5">
                <a:latin typeface="Times New Roman"/>
                <a:cs typeface="Times New Roman"/>
              </a:rPr>
              <a:t>you </a:t>
            </a:r>
            <a:r>
              <a:rPr dirty="0" sz="1450" spc="-10">
                <a:latin typeface="Times New Roman"/>
                <a:cs typeface="Times New Roman"/>
              </a:rPr>
              <a:t>are the most curious little </a:t>
            </a:r>
            <a:r>
              <a:rPr dirty="0" sz="1450" spc="-5">
                <a:latin typeface="Times New Roman"/>
                <a:cs typeface="Times New Roman"/>
              </a:rPr>
              <a:t>boy </a:t>
            </a:r>
            <a:r>
              <a:rPr dirty="0" sz="1450" spc="-10">
                <a:latin typeface="Times New Roman"/>
                <a:cs typeface="Times New Roman"/>
              </a:rPr>
              <a:t>in all the</a:t>
            </a:r>
            <a:r>
              <a:rPr dirty="0" sz="1450" spc="45">
                <a:latin typeface="Times New Roman"/>
                <a:cs typeface="Times New Roman"/>
              </a:rPr>
              <a:t> </a:t>
            </a:r>
            <a:r>
              <a:rPr dirty="0" sz="1450" spc="-10">
                <a:latin typeface="Times New Roman"/>
                <a:cs typeface="Times New Roman"/>
              </a:rPr>
              <a:t>world.’</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Jean-Marie seemed to ponder for </a:t>
            </a:r>
            <a:r>
              <a:rPr dirty="0" sz="1450" spc="-5">
                <a:latin typeface="Times New Roman"/>
                <a:cs typeface="Times New Roman"/>
              </a:rPr>
              <a:t>a </a:t>
            </a:r>
            <a:r>
              <a:rPr dirty="0" sz="1450" spc="-10">
                <a:latin typeface="Times New Roman"/>
                <a:cs typeface="Times New Roman"/>
              </a:rPr>
              <a:t>while, and then </a:t>
            </a:r>
            <a:r>
              <a:rPr dirty="0" sz="1450" spc="-5">
                <a:latin typeface="Times New Roman"/>
                <a:cs typeface="Times New Roman"/>
              </a:rPr>
              <a:t>he </a:t>
            </a:r>
            <a:r>
              <a:rPr dirty="0" sz="1450" spc="-10">
                <a:latin typeface="Times New Roman"/>
                <a:cs typeface="Times New Roman"/>
              </a:rPr>
              <a:t>raised his head again  and looked over at the Doctor with an air </a:t>
            </a:r>
            <a:r>
              <a:rPr dirty="0" sz="1450" spc="-5">
                <a:latin typeface="Times New Roman"/>
                <a:cs typeface="Times New Roman"/>
              </a:rPr>
              <a:t>of </a:t>
            </a:r>
            <a:r>
              <a:rPr dirty="0" sz="1450" spc="-10">
                <a:latin typeface="Times New Roman"/>
                <a:cs typeface="Times New Roman"/>
              </a:rPr>
              <a:t>candid </a:t>
            </a:r>
            <a:r>
              <a:rPr dirty="0" sz="1450" spc="-20">
                <a:latin typeface="Times New Roman"/>
                <a:cs typeface="Times New Roman"/>
              </a:rPr>
              <a:t>inquiry. </a:t>
            </a:r>
            <a:r>
              <a:rPr dirty="0" sz="1450" spc="-10">
                <a:latin typeface="Times New Roman"/>
                <a:cs typeface="Times New Roman"/>
              </a:rPr>
              <a:t>‘But are </a:t>
            </a:r>
            <a:r>
              <a:rPr dirty="0" sz="1450" spc="-5">
                <a:latin typeface="Times New Roman"/>
                <a:cs typeface="Times New Roman"/>
              </a:rPr>
              <a:t>not you a  </a:t>
            </a:r>
            <a:r>
              <a:rPr dirty="0" sz="1450" spc="-10">
                <a:latin typeface="Times New Roman"/>
                <a:cs typeface="Times New Roman"/>
              </a:rPr>
              <a:t>very curious gentleman?’ </a:t>
            </a:r>
            <a:r>
              <a:rPr dirty="0" sz="1450" spc="-5">
                <a:latin typeface="Times New Roman"/>
                <a:cs typeface="Times New Roman"/>
              </a:rPr>
              <a:t>he</a:t>
            </a:r>
            <a:r>
              <a:rPr dirty="0" sz="1450" spc="-100">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The Doctor threw away his stick, bounded </a:t>
            </a:r>
            <a:r>
              <a:rPr dirty="0" sz="1450" spc="-5">
                <a:latin typeface="Times New Roman"/>
                <a:cs typeface="Times New Roman"/>
              </a:rPr>
              <a:t>on </a:t>
            </a:r>
            <a:r>
              <a:rPr dirty="0" sz="1450" spc="-10">
                <a:latin typeface="Times New Roman"/>
                <a:cs typeface="Times New Roman"/>
              </a:rPr>
              <a:t>the </a:t>
            </a:r>
            <a:r>
              <a:rPr dirty="0" sz="1450" spc="-30">
                <a:latin typeface="Times New Roman"/>
                <a:cs typeface="Times New Roman"/>
              </a:rPr>
              <a:t>boy, </a:t>
            </a:r>
            <a:r>
              <a:rPr dirty="0" sz="1450" spc="-10">
                <a:latin typeface="Times New Roman"/>
                <a:cs typeface="Times New Roman"/>
              </a:rPr>
              <a:t>clasped him to his  bosom, and kissed him </a:t>
            </a:r>
            <a:r>
              <a:rPr dirty="0" sz="1450" spc="-5">
                <a:latin typeface="Times New Roman"/>
                <a:cs typeface="Times New Roman"/>
              </a:rPr>
              <a:t>on </a:t>
            </a:r>
            <a:r>
              <a:rPr dirty="0" sz="1450" spc="-10">
                <a:latin typeface="Times New Roman"/>
                <a:cs typeface="Times New Roman"/>
              </a:rPr>
              <a:t>both cheeks. ‘Admirable, admirable imp!’ </a:t>
            </a:r>
            <a:r>
              <a:rPr dirty="0" sz="1450" spc="-5">
                <a:latin typeface="Times New Roman"/>
                <a:cs typeface="Times New Roman"/>
              </a:rPr>
              <a:t>he  </a:t>
            </a:r>
            <a:r>
              <a:rPr dirty="0" sz="1450" spc="-10">
                <a:latin typeface="Times New Roman"/>
                <a:cs typeface="Times New Roman"/>
              </a:rPr>
              <a:t>cried. ‘What </a:t>
            </a:r>
            <a:r>
              <a:rPr dirty="0" sz="1450" spc="-5">
                <a:latin typeface="Times New Roman"/>
                <a:cs typeface="Times New Roman"/>
              </a:rPr>
              <a:t>a </a:t>
            </a:r>
            <a:r>
              <a:rPr dirty="0" sz="1450" spc="-10">
                <a:latin typeface="Times New Roman"/>
                <a:cs typeface="Times New Roman"/>
              </a:rPr>
              <a:t>morning, what an </a:t>
            </a:r>
            <a:r>
              <a:rPr dirty="0" sz="1450" spc="-5">
                <a:latin typeface="Times New Roman"/>
                <a:cs typeface="Times New Roman"/>
              </a:rPr>
              <a:t>hour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theorist </a:t>
            </a:r>
            <a:r>
              <a:rPr dirty="0" sz="1450" spc="-5">
                <a:latin typeface="Times New Roman"/>
                <a:cs typeface="Times New Roman"/>
              </a:rPr>
              <a:t>of </a:t>
            </a:r>
            <a:r>
              <a:rPr dirty="0" sz="1450" spc="-10">
                <a:latin typeface="Times New Roman"/>
                <a:cs typeface="Times New Roman"/>
              </a:rPr>
              <a:t>forty-two! No,’ </a:t>
            </a:r>
            <a:r>
              <a:rPr dirty="0" sz="1450" spc="-5">
                <a:latin typeface="Times New Roman"/>
                <a:cs typeface="Times New Roman"/>
              </a:rPr>
              <a:t>he  </a:t>
            </a:r>
            <a:r>
              <a:rPr dirty="0" sz="1450" spc="-10">
                <a:latin typeface="Times New Roman"/>
                <a:cs typeface="Times New Roman"/>
              </a:rPr>
              <a:t>continued, apostrophising heaven, ‘I did </a:t>
            </a:r>
            <a:r>
              <a:rPr dirty="0" sz="1450" spc="-5">
                <a:latin typeface="Times New Roman"/>
                <a:cs typeface="Times New Roman"/>
              </a:rPr>
              <a:t>not </a:t>
            </a:r>
            <a:r>
              <a:rPr dirty="0" sz="1450" spc="-10">
                <a:latin typeface="Times New Roman"/>
                <a:cs typeface="Times New Roman"/>
              </a:rPr>
              <a:t>know such </a:t>
            </a:r>
            <a:r>
              <a:rPr dirty="0" sz="1450" spc="-5">
                <a:latin typeface="Times New Roman"/>
                <a:cs typeface="Times New Roman"/>
              </a:rPr>
              <a:t>boys </a:t>
            </a:r>
            <a:r>
              <a:rPr dirty="0" sz="1450" spc="-10">
                <a:latin typeface="Times New Roman"/>
                <a:cs typeface="Times New Roman"/>
              </a:rPr>
              <a:t>existed; </a:t>
            </a:r>
            <a:r>
              <a:rPr dirty="0" sz="1450" spc="-5">
                <a:latin typeface="Times New Roman"/>
                <a:cs typeface="Times New Roman"/>
              </a:rPr>
              <a:t>I </a:t>
            </a:r>
            <a:r>
              <a:rPr dirty="0" sz="1450" spc="-10">
                <a:latin typeface="Times New Roman"/>
                <a:cs typeface="Times New Roman"/>
              </a:rPr>
              <a:t>was  ignorant they made them so; </a:t>
            </a:r>
            <a:r>
              <a:rPr dirty="0" sz="1450" spc="-5">
                <a:latin typeface="Times New Roman"/>
                <a:cs typeface="Times New Roman"/>
              </a:rPr>
              <a:t>I </a:t>
            </a:r>
            <a:r>
              <a:rPr dirty="0" sz="1450" spc="-10">
                <a:latin typeface="Times New Roman"/>
                <a:cs typeface="Times New Roman"/>
              </a:rPr>
              <a:t>had doubted </a:t>
            </a:r>
            <a:r>
              <a:rPr dirty="0" sz="1450" spc="-5">
                <a:latin typeface="Times New Roman"/>
                <a:cs typeface="Times New Roman"/>
              </a:rPr>
              <a:t>of </a:t>
            </a:r>
            <a:r>
              <a:rPr dirty="0" sz="1450" spc="-10">
                <a:latin typeface="Times New Roman"/>
                <a:cs typeface="Times New Roman"/>
              </a:rPr>
              <a:t>my race; and now! It is like,’ </a:t>
            </a:r>
            <a:r>
              <a:rPr dirty="0" sz="1450" spc="-5">
                <a:latin typeface="Times New Roman"/>
                <a:cs typeface="Times New Roman"/>
              </a:rPr>
              <a:t>he  </a:t>
            </a:r>
            <a:r>
              <a:rPr dirty="0" sz="1450" spc="-10">
                <a:latin typeface="Times New Roman"/>
                <a:cs typeface="Times New Roman"/>
              </a:rPr>
              <a:t>added, picking </a:t>
            </a:r>
            <a:r>
              <a:rPr dirty="0" sz="1450" spc="-5">
                <a:latin typeface="Times New Roman"/>
                <a:cs typeface="Times New Roman"/>
              </a:rPr>
              <a:t>up </a:t>
            </a:r>
            <a:r>
              <a:rPr dirty="0" sz="1450" spc="-10">
                <a:latin typeface="Times New Roman"/>
                <a:cs typeface="Times New Roman"/>
              </a:rPr>
              <a:t>his stick, ‘like </a:t>
            </a:r>
            <a:r>
              <a:rPr dirty="0" sz="1450" spc="-5">
                <a:latin typeface="Times New Roman"/>
                <a:cs typeface="Times New Roman"/>
              </a:rPr>
              <a:t>a </a:t>
            </a:r>
            <a:r>
              <a:rPr dirty="0" sz="1450" spc="-10">
                <a:latin typeface="Times New Roman"/>
                <a:cs typeface="Times New Roman"/>
              </a:rPr>
              <a:t>lovers’ meeting. </a:t>
            </a:r>
            <a:r>
              <a:rPr dirty="0" sz="1450" spc="-5">
                <a:latin typeface="Times New Roman"/>
                <a:cs typeface="Times New Roman"/>
              </a:rPr>
              <a:t>I </a:t>
            </a:r>
            <a:r>
              <a:rPr dirty="0" sz="1450" spc="-10">
                <a:latin typeface="Times New Roman"/>
                <a:cs typeface="Times New Roman"/>
              </a:rPr>
              <a:t>have bruised my  favourite </a:t>
            </a:r>
            <a:r>
              <a:rPr dirty="0" sz="1450" spc="-15">
                <a:latin typeface="Times New Roman"/>
                <a:cs typeface="Times New Roman"/>
              </a:rPr>
              <a:t>staff </a:t>
            </a:r>
            <a:r>
              <a:rPr dirty="0" sz="1450" spc="-10">
                <a:latin typeface="Times New Roman"/>
                <a:cs typeface="Times New Roman"/>
              </a:rPr>
              <a:t>in that moment </a:t>
            </a:r>
            <a:r>
              <a:rPr dirty="0" sz="1450" spc="-5">
                <a:latin typeface="Times New Roman"/>
                <a:cs typeface="Times New Roman"/>
              </a:rPr>
              <a:t>of </a:t>
            </a:r>
            <a:r>
              <a:rPr dirty="0" sz="1450" spc="-10">
                <a:latin typeface="Times New Roman"/>
                <a:cs typeface="Times New Roman"/>
              </a:rPr>
              <a:t>enthusiasm. The </a:t>
            </a:r>
            <a:r>
              <a:rPr dirty="0" sz="1450" spc="-20">
                <a:latin typeface="Times New Roman"/>
                <a:cs typeface="Times New Roman"/>
              </a:rPr>
              <a:t>injury, </a:t>
            </a:r>
            <a:r>
              <a:rPr dirty="0" sz="1450" spc="-15">
                <a:latin typeface="Times New Roman"/>
                <a:cs typeface="Times New Roman"/>
              </a:rPr>
              <a:t>however, </a:t>
            </a:r>
            <a:r>
              <a:rPr dirty="0" sz="1450" spc="-10">
                <a:latin typeface="Times New Roman"/>
                <a:cs typeface="Times New Roman"/>
              </a:rPr>
              <a:t>is </a:t>
            </a:r>
            <a:r>
              <a:rPr dirty="0" sz="1450" spc="-5">
                <a:latin typeface="Times New Roman"/>
                <a:cs typeface="Times New Roman"/>
              </a:rPr>
              <a:t>not  </a:t>
            </a:r>
            <a:r>
              <a:rPr dirty="0" sz="1450" spc="-10">
                <a:latin typeface="Times New Roman"/>
                <a:cs typeface="Times New Roman"/>
              </a:rPr>
              <a:t>grave.’ He caught the </a:t>
            </a:r>
            <a:r>
              <a:rPr dirty="0" sz="1450" spc="-5">
                <a:latin typeface="Times New Roman"/>
                <a:cs typeface="Times New Roman"/>
              </a:rPr>
              <a:t>boy </a:t>
            </a:r>
            <a:r>
              <a:rPr dirty="0" sz="1450" spc="-10">
                <a:latin typeface="Times New Roman"/>
                <a:cs typeface="Times New Roman"/>
              </a:rPr>
              <a:t>looking at him in </a:t>
            </a:r>
            <a:r>
              <a:rPr dirty="0" sz="1450" spc="-5">
                <a:latin typeface="Times New Roman"/>
                <a:cs typeface="Times New Roman"/>
              </a:rPr>
              <a:t>obvious </a:t>
            </a:r>
            <a:r>
              <a:rPr dirty="0" sz="1450" spc="-15">
                <a:latin typeface="Times New Roman"/>
                <a:cs typeface="Times New Roman"/>
              </a:rPr>
              <a:t>wonder, </a:t>
            </a:r>
            <a:r>
              <a:rPr dirty="0" sz="1450" spc="-10">
                <a:latin typeface="Times New Roman"/>
                <a:cs typeface="Times New Roman"/>
              </a:rPr>
              <a:t>embarrassment,  and alarm. ‘Hullo!’ said he, ‘why </a:t>
            </a:r>
            <a:r>
              <a:rPr dirty="0" sz="1450" spc="-5">
                <a:latin typeface="Times New Roman"/>
                <a:cs typeface="Times New Roman"/>
              </a:rPr>
              <a:t>do you </a:t>
            </a:r>
            <a:r>
              <a:rPr dirty="0" sz="1450" spc="-10">
                <a:latin typeface="Times New Roman"/>
                <a:cs typeface="Times New Roman"/>
              </a:rPr>
              <a:t>look at me like that? Egad, </a:t>
            </a:r>
            <a:r>
              <a:rPr dirty="0" sz="1450" spc="-5">
                <a:latin typeface="Times New Roman"/>
                <a:cs typeface="Times New Roman"/>
              </a:rPr>
              <a:t>I </a:t>
            </a:r>
            <a:r>
              <a:rPr dirty="0" sz="1450" spc="-10">
                <a:latin typeface="Times New Roman"/>
                <a:cs typeface="Times New Roman"/>
              </a:rPr>
              <a:t>believe  the </a:t>
            </a:r>
            <a:r>
              <a:rPr dirty="0" sz="1450" spc="-5">
                <a:latin typeface="Times New Roman"/>
                <a:cs typeface="Times New Roman"/>
              </a:rPr>
              <a:t>boy </a:t>
            </a:r>
            <a:r>
              <a:rPr dirty="0" sz="1450" spc="-10">
                <a:latin typeface="Times New Roman"/>
                <a:cs typeface="Times New Roman"/>
              </a:rPr>
              <a:t>despises me. Do </a:t>
            </a:r>
            <a:r>
              <a:rPr dirty="0" sz="1450" spc="-5">
                <a:latin typeface="Times New Roman"/>
                <a:cs typeface="Times New Roman"/>
              </a:rPr>
              <a:t>you </a:t>
            </a:r>
            <a:r>
              <a:rPr dirty="0" sz="1450" spc="-10">
                <a:latin typeface="Times New Roman"/>
                <a:cs typeface="Times New Roman"/>
              </a:rPr>
              <a:t>despise me,</a:t>
            </a:r>
            <a:r>
              <a:rPr dirty="0" sz="1450" spc="30">
                <a:latin typeface="Times New Roman"/>
                <a:cs typeface="Times New Roman"/>
              </a:rPr>
              <a:t> </a:t>
            </a:r>
            <a:r>
              <a:rPr dirty="0" sz="1450" spc="-10">
                <a:latin typeface="Times New Roman"/>
                <a:cs typeface="Times New Roman"/>
              </a:rPr>
              <a:t>boy?’</a:t>
            </a:r>
            <a:endParaRPr sz="1450">
              <a:latin typeface="Times New Roman"/>
              <a:cs typeface="Times New Roman"/>
            </a:endParaRPr>
          </a:p>
          <a:p>
            <a:pPr algn="just" marL="12700">
              <a:lnSpc>
                <a:spcPct val="100000"/>
              </a:lnSpc>
              <a:spcBef>
                <a:spcPts val="780"/>
              </a:spcBef>
            </a:pPr>
            <a:r>
              <a:rPr dirty="0" sz="1450" spc="-10">
                <a:latin typeface="Times New Roman"/>
                <a:cs typeface="Times New Roman"/>
              </a:rPr>
              <a:t>‘O, </a:t>
            </a:r>
            <a:r>
              <a:rPr dirty="0" sz="1450" spc="-5">
                <a:latin typeface="Times New Roman"/>
                <a:cs typeface="Times New Roman"/>
              </a:rPr>
              <a:t>no,’ </a:t>
            </a:r>
            <a:r>
              <a:rPr dirty="0" sz="1450" spc="-10">
                <a:latin typeface="Times New Roman"/>
                <a:cs typeface="Times New Roman"/>
              </a:rPr>
              <a:t>replied Jean-Marie, seriously; ‘only </a:t>
            </a:r>
            <a:r>
              <a:rPr dirty="0" sz="1450" spc="-5">
                <a:latin typeface="Times New Roman"/>
                <a:cs typeface="Times New Roman"/>
              </a:rPr>
              <a:t>I do not</a:t>
            </a:r>
            <a:r>
              <a:rPr dirty="0" sz="1450" spc="-70">
                <a:latin typeface="Times New Roman"/>
                <a:cs typeface="Times New Roman"/>
              </a:rPr>
              <a:t> </a:t>
            </a:r>
            <a:r>
              <a:rPr dirty="0" sz="1450" spc="-10">
                <a:latin typeface="Times New Roman"/>
                <a:cs typeface="Times New Roman"/>
              </a:rPr>
              <a:t>understand.’</a:t>
            </a:r>
            <a:endParaRPr sz="1450">
              <a:latin typeface="Times New Roman"/>
              <a:cs typeface="Times New Roman"/>
            </a:endParaRPr>
          </a:p>
          <a:p>
            <a:pPr algn="just" marL="12700" marR="5080">
              <a:lnSpc>
                <a:spcPts val="1730"/>
              </a:lnSpc>
              <a:spcBef>
                <a:spcPts val="919"/>
              </a:spcBef>
            </a:pPr>
            <a:r>
              <a:rPr dirty="0" sz="1450" spc="-45">
                <a:latin typeface="Times New Roman"/>
                <a:cs typeface="Times New Roman"/>
              </a:rPr>
              <a:t>‘You </a:t>
            </a:r>
            <a:r>
              <a:rPr dirty="0" sz="1450" spc="-10">
                <a:latin typeface="Times New Roman"/>
                <a:cs typeface="Times New Roman"/>
              </a:rPr>
              <a:t>must excuse me, </a:t>
            </a:r>
            <a:r>
              <a:rPr dirty="0" sz="1450" spc="-20">
                <a:latin typeface="Times New Roman"/>
                <a:cs typeface="Times New Roman"/>
              </a:rPr>
              <a:t>sir,’ </a:t>
            </a:r>
            <a:r>
              <a:rPr dirty="0" sz="1450" spc="-10">
                <a:latin typeface="Times New Roman"/>
                <a:cs typeface="Times New Roman"/>
              </a:rPr>
              <a:t>returned the </a:t>
            </a:r>
            <a:r>
              <a:rPr dirty="0" sz="1450" spc="-15">
                <a:latin typeface="Times New Roman"/>
                <a:cs typeface="Times New Roman"/>
              </a:rPr>
              <a:t>Doctor, </a:t>
            </a:r>
            <a:r>
              <a:rPr dirty="0" sz="1450" spc="-10">
                <a:latin typeface="Times New Roman"/>
                <a:cs typeface="Times New Roman"/>
              </a:rPr>
              <a:t>with gravity; ‘I am still so  </a:t>
            </a:r>
            <a:r>
              <a:rPr dirty="0" sz="1450" spc="-5">
                <a:latin typeface="Times New Roman"/>
                <a:cs typeface="Times New Roman"/>
              </a:rPr>
              <a:t>young. </a:t>
            </a:r>
            <a:r>
              <a:rPr dirty="0" sz="1450" spc="-10">
                <a:latin typeface="Times New Roman"/>
                <a:cs typeface="Times New Roman"/>
              </a:rPr>
              <a:t>O, hang him!’ </a:t>
            </a:r>
            <a:r>
              <a:rPr dirty="0" sz="1450" spc="-5">
                <a:latin typeface="Times New Roman"/>
                <a:cs typeface="Times New Roman"/>
              </a:rPr>
              <a:t>he </a:t>
            </a:r>
            <a:r>
              <a:rPr dirty="0" sz="1450" spc="-10">
                <a:latin typeface="Times New Roman"/>
                <a:cs typeface="Times New Roman"/>
              </a:rPr>
              <a:t>added to himself. And </a:t>
            </a:r>
            <a:r>
              <a:rPr dirty="0" sz="1450" spc="-5">
                <a:latin typeface="Times New Roman"/>
                <a:cs typeface="Times New Roman"/>
              </a:rPr>
              <a:t>he </a:t>
            </a:r>
            <a:r>
              <a:rPr dirty="0" sz="1450" spc="-10">
                <a:latin typeface="Times New Roman"/>
                <a:cs typeface="Times New Roman"/>
              </a:rPr>
              <a:t>took his seat again and  observed the </a:t>
            </a:r>
            <a:r>
              <a:rPr dirty="0" sz="1450" spc="-5">
                <a:latin typeface="Times New Roman"/>
                <a:cs typeface="Times New Roman"/>
              </a:rPr>
              <a:t>boy </a:t>
            </a:r>
            <a:r>
              <a:rPr dirty="0" sz="1450" spc="-15">
                <a:latin typeface="Times New Roman"/>
                <a:cs typeface="Times New Roman"/>
              </a:rPr>
              <a:t>sardonically. </a:t>
            </a:r>
            <a:r>
              <a:rPr dirty="0" sz="1450" spc="-10">
                <a:latin typeface="Times New Roman"/>
                <a:cs typeface="Times New Roman"/>
              </a:rPr>
              <a:t>‘He has spoiled the quiet </a:t>
            </a:r>
            <a:r>
              <a:rPr dirty="0" sz="1450" spc="-5">
                <a:latin typeface="Times New Roman"/>
                <a:cs typeface="Times New Roman"/>
              </a:rPr>
              <a:t>of </a:t>
            </a:r>
            <a:r>
              <a:rPr dirty="0" sz="1450" spc="-10">
                <a:latin typeface="Times New Roman"/>
                <a:cs typeface="Times New Roman"/>
              </a:rPr>
              <a:t>my morning,’  </a:t>
            </a:r>
            <a:r>
              <a:rPr dirty="0" sz="1450" spc="-5">
                <a:latin typeface="Times New Roman"/>
                <a:cs typeface="Times New Roman"/>
              </a:rPr>
              <a:t>thought </a:t>
            </a:r>
            <a:r>
              <a:rPr dirty="0" sz="1450" spc="-10">
                <a:latin typeface="Times New Roman"/>
                <a:cs typeface="Times New Roman"/>
              </a:rPr>
              <a:t>he. ‘I shall </a:t>
            </a:r>
            <a:r>
              <a:rPr dirty="0" sz="1450" spc="-5">
                <a:latin typeface="Times New Roman"/>
                <a:cs typeface="Times New Roman"/>
              </a:rPr>
              <a:t>be </a:t>
            </a:r>
            <a:r>
              <a:rPr dirty="0" sz="1450" spc="-10">
                <a:latin typeface="Times New Roman"/>
                <a:cs typeface="Times New Roman"/>
              </a:rPr>
              <a:t>nervous all </a:t>
            </a:r>
            <a:r>
              <a:rPr dirty="0" sz="1450" spc="-30">
                <a:latin typeface="Times New Roman"/>
                <a:cs typeface="Times New Roman"/>
              </a:rPr>
              <a:t>day, </a:t>
            </a:r>
            <a:r>
              <a:rPr dirty="0" sz="1450" spc="-10">
                <a:latin typeface="Times New Roman"/>
                <a:cs typeface="Times New Roman"/>
              </a:rPr>
              <a:t>and have </a:t>
            </a:r>
            <a:r>
              <a:rPr dirty="0" sz="1450" spc="-5">
                <a:latin typeface="Times New Roman"/>
                <a:cs typeface="Times New Roman"/>
              </a:rPr>
              <a:t>a </a:t>
            </a:r>
            <a:r>
              <a:rPr dirty="0" sz="1450" spc="-10">
                <a:latin typeface="Times New Roman"/>
                <a:cs typeface="Times New Roman"/>
              </a:rPr>
              <a:t>febricule when </a:t>
            </a:r>
            <a:r>
              <a:rPr dirty="0" sz="1450" spc="-5">
                <a:latin typeface="Times New Roman"/>
                <a:cs typeface="Times New Roman"/>
              </a:rPr>
              <a:t>I </a:t>
            </a:r>
            <a:r>
              <a:rPr dirty="0" sz="1450" spc="-10">
                <a:latin typeface="Times New Roman"/>
                <a:cs typeface="Times New Roman"/>
              </a:rPr>
              <a:t>digest. Let  me compose myself.’ And so </a:t>
            </a:r>
            <a:r>
              <a:rPr dirty="0" sz="1450" spc="-5">
                <a:latin typeface="Times New Roman"/>
                <a:cs typeface="Times New Roman"/>
              </a:rPr>
              <a:t>he </a:t>
            </a:r>
            <a:r>
              <a:rPr dirty="0" sz="1450" spc="-10">
                <a:latin typeface="Times New Roman"/>
                <a:cs typeface="Times New Roman"/>
              </a:rPr>
              <a:t>dismissed his pre-occupations </a:t>
            </a:r>
            <a:r>
              <a:rPr dirty="0" sz="1450" spc="-5">
                <a:latin typeface="Times New Roman"/>
                <a:cs typeface="Times New Roman"/>
              </a:rPr>
              <a:t>by </a:t>
            </a:r>
            <a:r>
              <a:rPr dirty="0" sz="1450" spc="-10">
                <a:latin typeface="Times New Roman"/>
                <a:cs typeface="Times New Roman"/>
              </a:rPr>
              <a:t>an </a:t>
            </a:r>
            <a:r>
              <a:rPr dirty="0" sz="1450" spc="-15">
                <a:latin typeface="Times New Roman"/>
                <a:cs typeface="Times New Roman"/>
              </a:rPr>
              <a:t>effort </a:t>
            </a:r>
            <a:r>
              <a:rPr dirty="0" sz="1450" spc="-5">
                <a:latin typeface="Times New Roman"/>
                <a:cs typeface="Times New Roman"/>
              </a:rPr>
              <a:t>of  </a:t>
            </a:r>
            <a:r>
              <a:rPr dirty="0" sz="1450" spc="-10">
                <a:latin typeface="Times New Roman"/>
                <a:cs typeface="Times New Roman"/>
              </a:rPr>
              <a:t>the will which </a:t>
            </a:r>
            <a:r>
              <a:rPr dirty="0" sz="1450" spc="-5">
                <a:latin typeface="Times New Roman"/>
                <a:cs typeface="Times New Roman"/>
              </a:rPr>
              <a:t>he </a:t>
            </a:r>
            <a:r>
              <a:rPr dirty="0" sz="1450" spc="-10">
                <a:latin typeface="Times New Roman"/>
                <a:cs typeface="Times New Roman"/>
              </a:rPr>
              <a:t>had long practised, and let his soul roam abroad in the  contemplation</a:t>
            </a:r>
            <a:r>
              <a:rPr dirty="0" sz="1450" spc="254">
                <a:latin typeface="Times New Roman"/>
                <a:cs typeface="Times New Roman"/>
              </a:rPr>
              <a:t> </a:t>
            </a:r>
            <a:r>
              <a:rPr dirty="0" sz="1450" spc="-5">
                <a:latin typeface="Times New Roman"/>
                <a:cs typeface="Times New Roman"/>
              </a:rPr>
              <a:t>of</a:t>
            </a:r>
            <a:r>
              <a:rPr dirty="0" sz="1450" spc="254">
                <a:latin typeface="Times New Roman"/>
                <a:cs typeface="Times New Roman"/>
              </a:rPr>
              <a:t> </a:t>
            </a:r>
            <a:r>
              <a:rPr dirty="0" sz="1450" spc="-10">
                <a:latin typeface="Times New Roman"/>
                <a:cs typeface="Times New Roman"/>
              </a:rPr>
              <a:t>the</a:t>
            </a:r>
            <a:r>
              <a:rPr dirty="0" sz="1450" spc="260">
                <a:latin typeface="Times New Roman"/>
                <a:cs typeface="Times New Roman"/>
              </a:rPr>
              <a:t> </a:t>
            </a:r>
            <a:r>
              <a:rPr dirty="0" sz="1450" spc="-10">
                <a:latin typeface="Times New Roman"/>
                <a:cs typeface="Times New Roman"/>
              </a:rPr>
              <a:t>morning.</a:t>
            </a:r>
            <a:r>
              <a:rPr dirty="0" sz="1450" spc="175">
                <a:latin typeface="Times New Roman"/>
                <a:cs typeface="Times New Roman"/>
              </a:rPr>
              <a:t> </a:t>
            </a:r>
            <a:r>
              <a:rPr dirty="0" sz="1450" spc="-10">
                <a:latin typeface="Times New Roman"/>
                <a:cs typeface="Times New Roman"/>
              </a:rPr>
              <a:t>He</a:t>
            </a:r>
            <a:r>
              <a:rPr dirty="0" sz="1450" spc="254">
                <a:latin typeface="Times New Roman"/>
                <a:cs typeface="Times New Roman"/>
              </a:rPr>
              <a:t> </a:t>
            </a:r>
            <a:r>
              <a:rPr dirty="0" sz="1450" spc="-10">
                <a:latin typeface="Times New Roman"/>
                <a:cs typeface="Times New Roman"/>
              </a:rPr>
              <a:t>inhaled</a:t>
            </a:r>
            <a:r>
              <a:rPr dirty="0" sz="1450" spc="260">
                <a:latin typeface="Times New Roman"/>
                <a:cs typeface="Times New Roman"/>
              </a:rPr>
              <a:t> </a:t>
            </a:r>
            <a:r>
              <a:rPr dirty="0" sz="1450" spc="-10">
                <a:latin typeface="Times New Roman"/>
                <a:cs typeface="Times New Roman"/>
              </a:rPr>
              <a:t>the</a:t>
            </a:r>
            <a:r>
              <a:rPr dirty="0" sz="1450" spc="254">
                <a:latin typeface="Times New Roman"/>
                <a:cs typeface="Times New Roman"/>
              </a:rPr>
              <a:t> </a:t>
            </a:r>
            <a:r>
              <a:rPr dirty="0" sz="1450" spc="-25">
                <a:latin typeface="Times New Roman"/>
                <a:cs typeface="Times New Roman"/>
              </a:rPr>
              <a:t>air,</a:t>
            </a:r>
            <a:r>
              <a:rPr dirty="0" sz="1450" spc="260">
                <a:latin typeface="Times New Roman"/>
                <a:cs typeface="Times New Roman"/>
              </a:rPr>
              <a:t> </a:t>
            </a:r>
            <a:r>
              <a:rPr dirty="0" sz="1450" spc="-10">
                <a:latin typeface="Times New Roman"/>
                <a:cs typeface="Times New Roman"/>
              </a:rPr>
              <a:t>tasting</a:t>
            </a:r>
            <a:r>
              <a:rPr dirty="0" sz="1450" spc="254">
                <a:latin typeface="Times New Roman"/>
                <a:cs typeface="Times New Roman"/>
              </a:rPr>
              <a:t> </a:t>
            </a:r>
            <a:r>
              <a:rPr dirty="0" sz="1450" spc="-10">
                <a:latin typeface="Times New Roman"/>
                <a:cs typeface="Times New Roman"/>
              </a:rPr>
              <a:t>it</a:t>
            </a:r>
            <a:r>
              <a:rPr dirty="0" sz="1450" spc="260">
                <a:latin typeface="Times New Roman"/>
                <a:cs typeface="Times New Roman"/>
              </a:rPr>
              <a:t> </a:t>
            </a:r>
            <a:r>
              <a:rPr dirty="0" sz="1450" spc="-10">
                <a:latin typeface="Times New Roman"/>
                <a:cs typeface="Times New Roman"/>
              </a:rPr>
              <a:t>critically</a:t>
            </a:r>
            <a:r>
              <a:rPr dirty="0" sz="1450" spc="254">
                <a:latin typeface="Times New Roman"/>
                <a:cs typeface="Times New Roman"/>
              </a:rPr>
              <a:t> </a:t>
            </a:r>
            <a:r>
              <a:rPr dirty="0" sz="1450" spc="-10">
                <a:latin typeface="Times New Roman"/>
                <a:cs typeface="Times New Roman"/>
              </a:rPr>
              <a:t>as</a:t>
            </a:r>
            <a:r>
              <a:rPr dirty="0" sz="1450" spc="260">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025890"/>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connoisseur tastes </a:t>
            </a:r>
            <a:r>
              <a:rPr dirty="0" sz="1450" spc="-5">
                <a:latin typeface="Times New Roman"/>
                <a:cs typeface="Times New Roman"/>
              </a:rPr>
              <a:t>a </a:t>
            </a:r>
            <a:r>
              <a:rPr dirty="0" sz="1450" spc="-10">
                <a:latin typeface="Times New Roman"/>
                <a:cs typeface="Times New Roman"/>
              </a:rPr>
              <a:t>vintage, and prolonging the expiration with hygienic  gusto. He counted the little flecks </a:t>
            </a:r>
            <a:r>
              <a:rPr dirty="0" sz="1450" spc="-5">
                <a:latin typeface="Times New Roman"/>
                <a:cs typeface="Times New Roman"/>
              </a:rPr>
              <a:t>of </a:t>
            </a:r>
            <a:r>
              <a:rPr dirty="0" sz="1450" spc="-10">
                <a:latin typeface="Times New Roman"/>
                <a:cs typeface="Times New Roman"/>
              </a:rPr>
              <a:t>cloud along the </a:t>
            </a:r>
            <a:r>
              <a:rPr dirty="0" sz="1450" spc="-30">
                <a:latin typeface="Times New Roman"/>
                <a:cs typeface="Times New Roman"/>
              </a:rPr>
              <a:t>sky. </a:t>
            </a:r>
            <a:r>
              <a:rPr dirty="0" sz="1450" spc="-10">
                <a:latin typeface="Times New Roman"/>
                <a:cs typeface="Times New Roman"/>
              </a:rPr>
              <a:t>He followed the  movements </a:t>
            </a:r>
            <a:r>
              <a:rPr dirty="0" sz="1450" spc="-5">
                <a:latin typeface="Times New Roman"/>
                <a:cs typeface="Times New Roman"/>
              </a:rPr>
              <a:t>of </a:t>
            </a:r>
            <a:r>
              <a:rPr dirty="0" sz="1450" spc="-10">
                <a:latin typeface="Times New Roman"/>
                <a:cs typeface="Times New Roman"/>
              </a:rPr>
              <a:t>the birds round the church tower—making long sweeps,  hanging poised, </a:t>
            </a:r>
            <a:r>
              <a:rPr dirty="0" sz="1450" spc="-5">
                <a:latin typeface="Times New Roman"/>
                <a:cs typeface="Times New Roman"/>
              </a:rPr>
              <a:t>or </a:t>
            </a:r>
            <a:r>
              <a:rPr dirty="0" sz="1450" spc="-10">
                <a:latin typeface="Times New Roman"/>
                <a:cs typeface="Times New Roman"/>
              </a:rPr>
              <a:t>turning airy somersaults in </a:t>
            </a:r>
            <a:r>
              <a:rPr dirty="0" sz="1450" spc="-25">
                <a:latin typeface="Times New Roman"/>
                <a:cs typeface="Times New Roman"/>
              </a:rPr>
              <a:t>fancy, </a:t>
            </a:r>
            <a:r>
              <a:rPr dirty="0" sz="1450" spc="-10">
                <a:latin typeface="Times New Roman"/>
                <a:cs typeface="Times New Roman"/>
              </a:rPr>
              <a:t>and beating the wind  with imaginary pinions. And in this way </a:t>
            </a:r>
            <a:r>
              <a:rPr dirty="0" sz="1450" spc="-5">
                <a:latin typeface="Times New Roman"/>
                <a:cs typeface="Times New Roman"/>
              </a:rPr>
              <a:t>he </a:t>
            </a:r>
            <a:r>
              <a:rPr dirty="0" sz="1450" spc="-10">
                <a:latin typeface="Times New Roman"/>
                <a:cs typeface="Times New Roman"/>
              </a:rPr>
              <a:t>regained peace </a:t>
            </a:r>
            <a:r>
              <a:rPr dirty="0" sz="1450" spc="-5">
                <a:latin typeface="Times New Roman"/>
                <a:cs typeface="Times New Roman"/>
              </a:rPr>
              <a:t>of </a:t>
            </a:r>
            <a:r>
              <a:rPr dirty="0" sz="1450" spc="-10">
                <a:latin typeface="Times New Roman"/>
                <a:cs typeface="Times New Roman"/>
              </a:rPr>
              <a:t>mind and  animal composure, conscious </a:t>
            </a:r>
            <a:r>
              <a:rPr dirty="0" sz="1450" spc="-5">
                <a:latin typeface="Times New Roman"/>
                <a:cs typeface="Times New Roman"/>
              </a:rPr>
              <a:t>of </a:t>
            </a:r>
            <a:r>
              <a:rPr dirty="0" sz="1450" spc="-10">
                <a:latin typeface="Times New Roman"/>
                <a:cs typeface="Times New Roman"/>
              </a:rPr>
              <a:t>his limbs, conscious </a:t>
            </a:r>
            <a:r>
              <a:rPr dirty="0" sz="1450" spc="-5">
                <a:latin typeface="Times New Roman"/>
                <a:cs typeface="Times New Roman"/>
              </a:rPr>
              <a:t>of </a:t>
            </a:r>
            <a:r>
              <a:rPr dirty="0" sz="1450" spc="-10">
                <a:latin typeface="Times New Roman"/>
                <a:cs typeface="Times New Roman"/>
              </a:rPr>
              <a:t>the sight </a:t>
            </a:r>
            <a:r>
              <a:rPr dirty="0" sz="1450" spc="-5">
                <a:latin typeface="Times New Roman"/>
                <a:cs typeface="Times New Roman"/>
              </a:rPr>
              <a:t>of </a:t>
            </a:r>
            <a:r>
              <a:rPr dirty="0" sz="1450" spc="-10">
                <a:latin typeface="Times New Roman"/>
                <a:cs typeface="Times New Roman"/>
              </a:rPr>
              <a:t>his eyes,  conscious that the air had </a:t>
            </a:r>
            <a:r>
              <a:rPr dirty="0" sz="1450" spc="-5">
                <a:latin typeface="Times New Roman"/>
                <a:cs typeface="Times New Roman"/>
              </a:rPr>
              <a:t>a </a:t>
            </a:r>
            <a:r>
              <a:rPr dirty="0" sz="1450" spc="-10">
                <a:latin typeface="Times New Roman"/>
                <a:cs typeface="Times New Roman"/>
              </a:rPr>
              <a:t>cool taste, like </a:t>
            </a:r>
            <a:r>
              <a:rPr dirty="0" sz="1450" spc="-5">
                <a:latin typeface="Times New Roman"/>
                <a:cs typeface="Times New Roman"/>
              </a:rPr>
              <a:t>a </a:t>
            </a:r>
            <a:r>
              <a:rPr dirty="0" sz="1450" spc="-10">
                <a:latin typeface="Times New Roman"/>
                <a:cs typeface="Times New Roman"/>
              </a:rPr>
              <a:t>fruit, at the top </a:t>
            </a:r>
            <a:r>
              <a:rPr dirty="0" sz="1450" spc="-5">
                <a:latin typeface="Times New Roman"/>
                <a:cs typeface="Times New Roman"/>
              </a:rPr>
              <a:t>of </a:t>
            </a:r>
            <a:r>
              <a:rPr dirty="0" sz="1450" spc="-10">
                <a:latin typeface="Times New Roman"/>
                <a:cs typeface="Times New Roman"/>
              </a:rPr>
              <a:t>his throat; and  at</a:t>
            </a:r>
            <a:r>
              <a:rPr dirty="0" sz="1450" spc="75">
                <a:latin typeface="Times New Roman"/>
                <a:cs typeface="Times New Roman"/>
              </a:rPr>
              <a:t> </a:t>
            </a:r>
            <a:r>
              <a:rPr dirty="0" sz="1450" spc="-10">
                <a:latin typeface="Times New Roman"/>
                <a:cs typeface="Times New Roman"/>
              </a:rPr>
              <a:t>last,</a:t>
            </a:r>
            <a:r>
              <a:rPr dirty="0" sz="1450" spc="75">
                <a:latin typeface="Times New Roman"/>
                <a:cs typeface="Times New Roman"/>
              </a:rPr>
              <a:t> </a:t>
            </a:r>
            <a:r>
              <a:rPr dirty="0" sz="1450" spc="-10">
                <a:latin typeface="Times New Roman"/>
                <a:cs typeface="Times New Roman"/>
              </a:rPr>
              <a:t>in</a:t>
            </a:r>
            <a:r>
              <a:rPr dirty="0" sz="1450" spc="75">
                <a:latin typeface="Times New Roman"/>
                <a:cs typeface="Times New Roman"/>
              </a:rPr>
              <a:t> </a:t>
            </a:r>
            <a:r>
              <a:rPr dirty="0" sz="1450" spc="-10">
                <a:latin typeface="Times New Roman"/>
                <a:cs typeface="Times New Roman"/>
              </a:rPr>
              <a:t>complete</a:t>
            </a:r>
            <a:r>
              <a:rPr dirty="0" sz="1450" spc="85">
                <a:latin typeface="Times New Roman"/>
                <a:cs typeface="Times New Roman"/>
              </a:rPr>
              <a:t> </a:t>
            </a:r>
            <a:r>
              <a:rPr dirty="0" sz="1450" spc="-10">
                <a:latin typeface="Times New Roman"/>
                <a:cs typeface="Times New Roman"/>
              </a:rPr>
              <a:t>abstraction,</a:t>
            </a:r>
            <a:r>
              <a:rPr dirty="0" sz="1450" spc="75">
                <a:latin typeface="Times New Roman"/>
                <a:cs typeface="Times New Roman"/>
              </a:rPr>
              <a:t> </a:t>
            </a:r>
            <a:r>
              <a:rPr dirty="0" sz="1450" spc="-5">
                <a:latin typeface="Times New Roman"/>
                <a:cs typeface="Times New Roman"/>
              </a:rPr>
              <a:t>he</a:t>
            </a:r>
            <a:r>
              <a:rPr dirty="0" sz="1450" spc="75">
                <a:latin typeface="Times New Roman"/>
                <a:cs typeface="Times New Roman"/>
              </a:rPr>
              <a:t> </a:t>
            </a:r>
            <a:r>
              <a:rPr dirty="0" sz="1450" spc="-10">
                <a:latin typeface="Times New Roman"/>
                <a:cs typeface="Times New Roman"/>
              </a:rPr>
              <a:t>began</a:t>
            </a:r>
            <a:r>
              <a:rPr dirty="0" sz="1450" spc="75">
                <a:latin typeface="Times New Roman"/>
                <a:cs typeface="Times New Roman"/>
              </a:rPr>
              <a:t> </a:t>
            </a:r>
            <a:r>
              <a:rPr dirty="0" sz="1450" spc="-10">
                <a:latin typeface="Times New Roman"/>
                <a:cs typeface="Times New Roman"/>
              </a:rPr>
              <a:t>to</a:t>
            </a:r>
            <a:r>
              <a:rPr dirty="0" sz="1450" spc="85">
                <a:latin typeface="Times New Roman"/>
                <a:cs typeface="Times New Roman"/>
              </a:rPr>
              <a:t> </a:t>
            </a:r>
            <a:r>
              <a:rPr dirty="0" sz="1450" spc="-10">
                <a:latin typeface="Times New Roman"/>
                <a:cs typeface="Times New Roman"/>
              </a:rPr>
              <a:t>sing. </a:t>
            </a:r>
            <a:r>
              <a:rPr dirty="0" sz="1450" spc="165">
                <a:latin typeface="Times New Roman"/>
                <a:cs typeface="Times New Roman"/>
              </a:rPr>
              <a:t> </a:t>
            </a:r>
            <a:r>
              <a:rPr dirty="0" sz="1450" spc="-10">
                <a:latin typeface="Times New Roman"/>
                <a:cs typeface="Times New Roman"/>
              </a:rPr>
              <a:t>The</a:t>
            </a:r>
            <a:r>
              <a:rPr dirty="0" sz="1450" spc="75">
                <a:latin typeface="Times New Roman"/>
                <a:cs typeface="Times New Roman"/>
              </a:rPr>
              <a:t> </a:t>
            </a:r>
            <a:r>
              <a:rPr dirty="0" sz="1450" spc="-10">
                <a:latin typeface="Times New Roman"/>
                <a:cs typeface="Times New Roman"/>
              </a:rPr>
              <a:t>Doctor</a:t>
            </a:r>
            <a:r>
              <a:rPr dirty="0" sz="1450" spc="85">
                <a:latin typeface="Times New Roman"/>
                <a:cs typeface="Times New Roman"/>
              </a:rPr>
              <a:t> </a:t>
            </a:r>
            <a:r>
              <a:rPr dirty="0" sz="1450" spc="-10">
                <a:latin typeface="Times New Roman"/>
                <a:cs typeface="Times New Roman"/>
              </a:rPr>
              <a:t>had</a:t>
            </a:r>
            <a:r>
              <a:rPr dirty="0" sz="1450" spc="75">
                <a:latin typeface="Times New Roman"/>
                <a:cs typeface="Times New Roman"/>
              </a:rPr>
              <a:t> </a:t>
            </a:r>
            <a:r>
              <a:rPr dirty="0" sz="1450" spc="-5">
                <a:latin typeface="Times New Roman"/>
                <a:cs typeface="Times New Roman"/>
              </a:rPr>
              <a:t>but</a:t>
            </a:r>
            <a:r>
              <a:rPr dirty="0" sz="1450" spc="75">
                <a:latin typeface="Times New Roman"/>
                <a:cs typeface="Times New Roman"/>
              </a:rPr>
              <a:t> </a:t>
            </a:r>
            <a:r>
              <a:rPr dirty="0" sz="1450" spc="-5">
                <a:latin typeface="Times New Roman"/>
                <a:cs typeface="Times New Roman"/>
              </a:rPr>
              <a:t>one</a:t>
            </a:r>
            <a:r>
              <a:rPr dirty="0" sz="1450" spc="80">
                <a:latin typeface="Times New Roman"/>
                <a:cs typeface="Times New Roman"/>
              </a:rPr>
              <a:t> </a:t>
            </a:r>
            <a:r>
              <a:rPr dirty="0" sz="1450" spc="-10">
                <a:latin typeface="Times New Roman"/>
                <a:cs typeface="Times New Roman"/>
              </a:rPr>
              <a:t>air</a:t>
            </a:r>
            <a:endParaRPr sz="1450">
              <a:latin typeface="Times New Roman"/>
              <a:cs typeface="Times New Roman"/>
            </a:endParaRPr>
          </a:p>
          <a:p>
            <a:pPr algn="just" marL="12700">
              <a:lnSpc>
                <a:spcPts val="1655"/>
              </a:lnSpc>
            </a:pPr>
            <a:r>
              <a:rPr dirty="0" sz="1450" spc="-10">
                <a:latin typeface="Times New Roman"/>
                <a:cs typeface="Times New Roman"/>
              </a:rPr>
              <a:t>—,</a:t>
            </a:r>
            <a:r>
              <a:rPr dirty="0" sz="1450" spc="110">
                <a:latin typeface="Times New Roman"/>
                <a:cs typeface="Times New Roman"/>
              </a:rPr>
              <a:t> </a:t>
            </a:r>
            <a:r>
              <a:rPr dirty="0" sz="1450" spc="-10">
                <a:latin typeface="Times New Roman"/>
                <a:cs typeface="Times New Roman"/>
              </a:rPr>
              <a:t>‘Malbrouck</a:t>
            </a:r>
            <a:r>
              <a:rPr dirty="0" sz="1450" spc="114">
                <a:latin typeface="Times New Roman"/>
                <a:cs typeface="Times New Roman"/>
              </a:rPr>
              <a:t> </a:t>
            </a:r>
            <a:r>
              <a:rPr dirty="0" sz="1450" spc="-10">
                <a:latin typeface="Times New Roman"/>
                <a:cs typeface="Times New Roman"/>
              </a:rPr>
              <a:t>s’en</a:t>
            </a:r>
            <a:r>
              <a:rPr dirty="0" sz="1450" spc="114">
                <a:latin typeface="Times New Roman"/>
                <a:cs typeface="Times New Roman"/>
              </a:rPr>
              <a:t> </a:t>
            </a:r>
            <a:r>
              <a:rPr dirty="0" sz="1450" spc="-10">
                <a:latin typeface="Times New Roman"/>
                <a:cs typeface="Times New Roman"/>
              </a:rPr>
              <a:t>va-t-en</a:t>
            </a:r>
            <a:r>
              <a:rPr dirty="0" sz="1450" spc="114">
                <a:latin typeface="Times New Roman"/>
                <a:cs typeface="Times New Roman"/>
              </a:rPr>
              <a:t> </a:t>
            </a:r>
            <a:r>
              <a:rPr dirty="0" sz="1450" spc="-10">
                <a:latin typeface="Times New Roman"/>
                <a:cs typeface="Times New Roman"/>
              </a:rPr>
              <a:t>guerre;’</a:t>
            </a:r>
            <a:r>
              <a:rPr dirty="0" sz="1450" spc="5">
                <a:latin typeface="Times New Roman"/>
                <a:cs typeface="Times New Roman"/>
              </a:rPr>
              <a:t> </a:t>
            </a:r>
            <a:r>
              <a:rPr dirty="0" sz="1450" spc="-10">
                <a:latin typeface="Times New Roman"/>
                <a:cs typeface="Times New Roman"/>
              </a:rPr>
              <a:t>even</a:t>
            </a:r>
            <a:r>
              <a:rPr dirty="0" sz="1450" spc="114">
                <a:latin typeface="Times New Roman"/>
                <a:cs typeface="Times New Roman"/>
              </a:rPr>
              <a:t> </a:t>
            </a:r>
            <a:r>
              <a:rPr dirty="0" sz="1450" spc="-10">
                <a:latin typeface="Times New Roman"/>
                <a:cs typeface="Times New Roman"/>
              </a:rPr>
              <a:t>with</a:t>
            </a:r>
            <a:r>
              <a:rPr dirty="0" sz="1450" spc="114">
                <a:latin typeface="Times New Roman"/>
                <a:cs typeface="Times New Roman"/>
              </a:rPr>
              <a:t> </a:t>
            </a:r>
            <a:r>
              <a:rPr dirty="0" sz="1450" spc="-10">
                <a:latin typeface="Times New Roman"/>
                <a:cs typeface="Times New Roman"/>
              </a:rPr>
              <a:t>that</a:t>
            </a:r>
            <a:r>
              <a:rPr dirty="0" sz="1450" spc="114">
                <a:latin typeface="Times New Roman"/>
                <a:cs typeface="Times New Roman"/>
              </a:rPr>
              <a:t> </a:t>
            </a:r>
            <a:r>
              <a:rPr dirty="0" sz="1450" spc="-5">
                <a:latin typeface="Times New Roman"/>
                <a:cs typeface="Times New Roman"/>
              </a:rPr>
              <a:t>he</a:t>
            </a:r>
            <a:r>
              <a:rPr dirty="0" sz="1450" spc="114">
                <a:latin typeface="Times New Roman"/>
                <a:cs typeface="Times New Roman"/>
              </a:rPr>
              <a:t> </a:t>
            </a:r>
            <a:r>
              <a:rPr dirty="0" sz="1450" spc="-10">
                <a:latin typeface="Times New Roman"/>
                <a:cs typeface="Times New Roman"/>
              </a:rPr>
              <a:t>was</a:t>
            </a:r>
            <a:r>
              <a:rPr dirty="0" sz="1450" spc="110">
                <a:latin typeface="Times New Roman"/>
                <a:cs typeface="Times New Roman"/>
              </a:rPr>
              <a:t> </a:t>
            </a:r>
            <a:r>
              <a:rPr dirty="0" sz="1450" spc="-5">
                <a:latin typeface="Times New Roman"/>
                <a:cs typeface="Times New Roman"/>
              </a:rPr>
              <a:t>on</a:t>
            </a:r>
            <a:r>
              <a:rPr dirty="0" sz="1450" spc="114">
                <a:latin typeface="Times New Roman"/>
                <a:cs typeface="Times New Roman"/>
              </a:rPr>
              <a:t> </a:t>
            </a:r>
            <a:r>
              <a:rPr dirty="0" sz="1450" spc="-10">
                <a:latin typeface="Times New Roman"/>
                <a:cs typeface="Times New Roman"/>
              </a:rPr>
              <a:t>terms</a:t>
            </a:r>
            <a:r>
              <a:rPr dirty="0" sz="1450" spc="114">
                <a:latin typeface="Times New Roman"/>
                <a:cs typeface="Times New Roman"/>
              </a:rPr>
              <a:t> </a:t>
            </a:r>
            <a:r>
              <a:rPr dirty="0" sz="1450" spc="-5">
                <a:latin typeface="Times New Roman"/>
                <a:cs typeface="Times New Roman"/>
              </a:rPr>
              <a:t>of</a:t>
            </a:r>
            <a:r>
              <a:rPr dirty="0" sz="1450" spc="114">
                <a:latin typeface="Times New Roman"/>
                <a:cs typeface="Times New Roman"/>
              </a:rPr>
              <a:t> </a:t>
            </a:r>
            <a:r>
              <a:rPr dirty="0" sz="1450" spc="-10">
                <a:latin typeface="Times New Roman"/>
                <a:cs typeface="Times New Roman"/>
              </a:rPr>
              <a:t>mere</a:t>
            </a:r>
            <a:endParaRPr sz="1450">
              <a:latin typeface="Times New Roman"/>
              <a:cs typeface="Times New Roman"/>
            </a:endParaRPr>
          </a:p>
          <a:p>
            <a:pPr algn="just" marL="12700" marR="12065">
              <a:lnSpc>
                <a:spcPts val="1730"/>
              </a:lnSpc>
              <a:spcBef>
                <a:spcPts val="60"/>
              </a:spcBef>
            </a:pPr>
            <a:r>
              <a:rPr dirty="0" sz="1450" spc="-10">
                <a:latin typeface="Times New Roman"/>
                <a:cs typeface="Times New Roman"/>
              </a:rPr>
              <a:t>politeness; and his musical exploits were always reserved for moments when  </a:t>
            </a:r>
            <a:r>
              <a:rPr dirty="0" sz="1450" spc="-5">
                <a:latin typeface="Times New Roman"/>
                <a:cs typeface="Times New Roman"/>
              </a:rPr>
              <a:t>he </a:t>
            </a:r>
            <a:r>
              <a:rPr dirty="0" sz="1450" spc="-10">
                <a:latin typeface="Times New Roman"/>
                <a:cs typeface="Times New Roman"/>
              </a:rPr>
              <a:t>was alone and entirely</a:t>
            </a:r>
            <a:r>
              <a:rPr dirty="0" sz="1450" spc="5">
                <a:latin typeface="Times New Roman"/>
                <a:cs typeface="Times New Roman"/>
              </a:rPr>
              <a:t> </a:t>
            </a:r>
            <a:r>
              <a:rPr dirty="0" sz="1450" spc="-25">
                <a:latin typeface="Times New Roman"/>
                <a:cs typeface="Times New Roman"/>
              </a:rPr>
              <a:t>happy.</a:t>
            </a:r>
            <a:endParaRPr sz="1450">
              <a:latin typeface="Times New Roman"/>
              <a:cs typeface="Times New Roman"/>
            </a:endParaRPr>
          </a:p>
          <a:p>
            <a:pPr algn="just" marL="12700" marR="8890">
              <a:lnSpc>
                <a:spcPts val="1730"/>
              </a:lnSpc>
              <a:spcBef>
                <a:spcPts val="860"/>
              </a:spcBef>
            </a:pPr>
            <a:r>
              <a:rPr dirty="0" sz="1450" spc="-10">
                <a:latin typeface="Times New Roman"/>
                <a:cs typeface="Times New Roman"/>
              </a:rPr>
              <a:t>He was recalled to earth rudely </a:t>
            </a:r>
            <a:r>
              <a:rPr dirty="0" sz="1450" spc="-5">
                <a:latin typeface="Times New Roman"/>
                <a:cs typeface="Times New Roman"/>
              </a:rPr>
              <a:t>by a </a:t>
            </a:r>
            <a:r>
              <a:rPr dirty="0" sz="1450" spc="-10">
                <a:latin typeface="Times New Roman"/>
                <a:cs typeface="Times New Roman"/>
              </a:rPr>
              <a:t>pained expression </a:t>
            </a:r>
            <a:r>
              <a:rPr dirty="0" sz="1450" spc="-5">
                <a:latin typeface="Times New Roman"/>
                <a:cs typeface="Times New Roman"/>
              </a:rPr>
              <a:t>on </a:t>
            </a:r>
            <a:r>
              <a:rPr dirty="0" sz="1450" spc="-10">
                <a:latin typeface="Times New Roman"/>
                <a:cs typeface="Times New Roman"/>
              </a:rPr>
              <a:t>the </a:t>
            </a:r>
            <a:r>
              <a:rPr dirty="0" sz="1450" spc="-25">
                <a:latin typeface="Times New Roman"/>
                <a:cs typeface="Times New Roman"/>
              </a:rPr>
              <a:t>boy’s </a:t>
            </a:r>
            <a:r>
              <a:rPr dirty="0" sz="1450" spc="-10">
                <a:latin typeface="Times New Roman"/>
                <a:cs typeface="Times New Roman"/>
              </a:rPr>
              <a:t>face.  ‘What </a:t>
            </a:r>
            <a:r>
              <a:rPr dirty="0" sz="1450" spc="-5">
                <a:latin typeface="Times New Roman"/>
                <a:cs typeface="Times New Roman"/>
              </a:rPr>
              <a:t>do you </a:t>
            </a:r>
            <a:r>
              <a:rPr dirty="0" sz="1450" spc="-10">
                <a:latin typeface="Times New Roman"/>
                <a:cs typeface="Times New Roman"/>
              </a:rPr>
              <a:t>think </a:t>
            </a:r>
            <a:r>
              <a:rPr dirty="0" sz="1450" spc="-5">
                <a:latin typeface="Times New Roman"/>
                <a:cs typeface="Times New Roman"/>
              </a:rPr>
              <a:t>of </a:t>
            </a:r>
            <a:r>
              <a:rPr dirty="0" sz="1450" spc="-10">
                <a:latin typeface="Times New Roman"/>
                <a:cs typeface="Times New Roman"/>
              </a:rPr>
              <a:t>my singing?’ </a:t>
            </a:r>
            <a:r>
              <a:rPr dirty="0" sz="1450" spc="-5">
                <a:latin typeface="Times New Roman"/>
                <a:cs typeface="Times New Roman"/>
              </a:rPr>
              <a:t>he </a:t>
            </a:r>
            <a:r>
              <a:rPr dirty="0" sz="1450" spc="-10">
                <a:latin typeface="Times New Roman"/>
                <a:cs typeface="Times New Roman"/>
              </a:rPr>
              <a:t>inquired, stopping in the middle </a:t>
            </a:r>
            <a:r>
              <a:rPr dirty="0" sz="1450" spc="-5">
                <a:latin typeface="Times New Roman"/>
                <a:cs typeface="Times New Roman"/>
              </a:rPr>
              <a:t>of a  </a:t>
            </a:r>
            <a:r>
              <a:rPr dirty="0" sz="1450" spc="-10">
                <a:latin typeface="Times New Roman"/>
                <a:cs typeface="Times New Roman"/>
              </a:rPr>
              <a:t>note; and then, after </a:t>
            </a:r>
            <a:r>
              <a:rPr dirty="0" sz="1450" spc="-5">
                <a:latin typeface="Times New Roman"/>
                <a:cs typeface="Times New Roman"/>
              </a:rPr>
              <a:t>he </a:t>
            </a:r>
            <a:r>
              <a:rPr dirty="0" sz="1450" spc="-10">
                <a:latin typeface="Times New Roman"/>
                <a:cs typeface="Times New Roman"/>
              </a:rPr>
              <a:t>had waited some little while and received </a:t>
            </a:r>
            <a:r>
              <a:rPr dirty="0" sz="1450" spc="-5">
                <a:latin typeface="Times New Roman"/>
                <a:cs typeface="Times New Roman"/>
              </a:rPr>
              <a:t>no </a:t>
            </a:r>
            <a:r>
              <a:rPr dirty="0" sz="1450" spc="-20">
                <a:latin typeface="Times New Roman"/>
                <a:cs typeface="Times New Roman"/>
              </a:rPr>
              <a:t>answer,  </a:t>
            </a:r>
            <a:r>
              <a:rPr dirty="0" sz="1450" spc="-10">
                <a:latin typeface="Times New Roman"/>
                <a:cs typeface="Times New Roman"/>
              </a:rPr>
              <a:t>‘What </a:t>
            </a:r>
            <a:r>
              <a:rPr dirty="0" sz="1450" spc="-5">
                <a:latin typeface="Times New Roman"/>
                <a:cs typeface="Times New Roman"/>
              </a:rPr>
              <a:t>do you </a:t>
            </a:r>
            <a:r>
              <a:rPr dirty="0" sz="1450" spc="-10">
                <a:latin typeface="Times New Roman"/>
                <a:cs typeface="Times New Roman"/>
              </a:rPr>
              <a:t>think </a:t>
            </a:r>
            <a:r>
              <a:rPr dirty="0" sz="1450" spc="-5">
                <a:latin typeface="Times New Roman"/>
                <a:cs typeface="Times New Roman"/>
              </a:rPr>
              <a:t>of </a:t>
            </a:r>
            <a:r>
              <a:rPr dirty="0" sz="1450" spc="-10">
                <a:latin typeface="Times New Roman"/>
                <a:cs typeface="Times New Roman"/>
              </a:rPr>
              <a:t>my singing?’ </a:t>
            </a:r>
            <a:r>
              <a:rPr dirty="0" sz="1450" spc="-5">
                <a:latin typeface="Times New Roman"/>
                <a:cs typeface="Times New Roman"/>
              </a:rPr>
              <a:t>he </a:t>
            </a:r>
            <a:r>
              <a:rPr dirty="0" sz="1450" spc="-10">
                <a:latin typeface="Times New Roman"/>
                <a:cs typeface="Times New Roman"/>
              </a:rPr>
              <a:t>repeated,</a:t>
            </a:r>
            <a:r>
              <a:rPr dirty="0" sz="1450" spc="-90">
                <a:latin typeface="Times New Roman"/>
                <a:cs typeface="Times New Roman"/>
              </a:rPr>
              <a:t> </a:t>
            </a:r>
            <a:r>
              <a:rPr dirty="0" sz="1450" spc="-15">
                <a:latin typeface="Times New Roman"/>
                <a:cs typeface="Times New Roman"/>
              </a:rPr>
              <a:t>imperiously.</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‘I </a:t>
            </a:r>
            <a:r>
              <a:rPr dirty="0" sz="1450" spc="-5">
                <a:latin typeface="Times New Roman"/>
                <a:cs typeface="Times New Roman"/>
              </a:rPr>
              <a:t>do not </a:t>
            </a:r>
            <a:r>
              <a:rPr dirty="0" sz="1450" spc="-10">
                <a:latin typeface="Times New Roman"/>
                <a:cs typeface="Times New Roman"/>
              </a:rPr>
              <a:t>like it,’ faltered</a:t>
            </a:r>
            <a:r>
              <a:rPr dirty="0" sz="1450" spc="-100">
                <a:latin typeface="Times New Roman"/>
                <a:cs typeface="Times New Roman"/>
              </a:rPr>
              <a:t> </a:t>
            </a:r>
            <a:r>
              <a:rPr dirty="0" sz="1450" spc="-10">
                <a:latin typeface="Times New Roman"/>
                <a:cs typeface="Times New Roman"/>
              </a:rPr>
              <a:t>Jean-Marie.</a:t>
            </a:r>
            <a:endParaRPr sz="1450">
              <a:latin typeface="Times New Roman"/>
              <a:cs typeface="Times New Roman"/>
            </a:endParaRPr>
          </a:p>
          <a:p>
            <a:pPr algn="just" marL="12700" marR="583565">
              <a:lnSpc>
                <a:spcPct val="149000"/>
              </a:lnSpc>
            </a:pPr>
            <a:r>
              <a:rPr dirty="0" sz="1450" spc="-10">
                <a:latin typeface="Times New Roman"/>
                <a:cs typeface="Times New Roman"/>
              </a:rPr>
              <a:t>‘Oh, come!’ cried the </a:t>
            </a:r>
            <a:r>
              <a:rPr dirty="0" sz="1450" spc="-20">
                <a:latin typeface="Times New Roman"/>
                <a:cs typeface="Times New Roman"/>
              </a:rPr>
              <a:t>Doctor. </a:t>
            </a:r>
            <a:r>
              <a:rPr dirty="0" sz="1450" spc="-10">
                <a:latin typeface="Times New Roman"/>
                <a:cs typeface="Times New Roman"/>
              </a:rPr>
              <a:t>‘Possibly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a </a:t>
            </a:r>
            <a:r>
              <a:rPr dirty="0" sz="1450" spc="-10">
                <a:latin typeface="Times New Roman"/>
                <a:cs typeface="Times New Roman"/>
              </a:rPr>
              <a:t>performer yourself?’  ‘I sing better than that,’ replied the</a:t>
            </a:r>
            <a:r>
              <a:rPr dirty="0" sz="1450" spc="-80">
                <a:latin typeface="Times New Roman"/>
                <a:cs typeface="Times New Roman"/>
              </a:rPr>
              <a:t> </a:t>
            </a:r>
            <a:r>
              <a:rPr dirty="0" sz="1450" spc="-30">
                <a:latin typeface="Times New Roman"/>
                <a:cs typeface="Times New Roman"/>
              </a:rPr>
              <a:t>boy.</a:t>
            </a:r>
            <a:endParaRPr sz="1450">
              <a:latin typeface="Times New Roman"/>
              <a:cs typeface="Times New Roman"/>
            </a:endParaRPr>
          </a:p>
          <a:p>
            <a:pPr algn="just" marL="12700" marR="8890">
              <a:lnSpc>
                <a:spcPts val="1730"/>
              </a:lnSpc>
              <a:spcBef>
                <a:spcPts val="915"/>
              </a:spcBef>
            </a:pPr>
            <a:r>
              <a:rPr dirty="0" sz="1450" spc="-10">
                <a:latin typeface="Times New Roman"/>
                <a:cs typeface="Times New Roman"/>
              </a:rPr>
              <a:t>The Doctor eyed him for some seconds in stupefaction. He was aware that </a:t>
            </a:r>
            <a:r>
              <a:rPr dirty="0" sz="1450" spc="-5">
                <a:latin typeface="Times New Roman"/>
                <a:cs typeface="Times New Roman"/>
              </a:rPr>
              <a:t>he  </a:t>
            </a:r>
            <a:r>
              <a:rPr dirty="0" sz="1450" spc="-10">
                <a:latin typeface="Times New Roman"/>
                <a:cs typeface="Times New Roman"/>
              </a:rPr>
              <a:t>was </a:t>
            </a:r>
            <a:r>
              <a:rPr dirty="0" sz="1450" spc="-25">
                <a:latin typeface="Times New Roman"/>
                <a:cs typeface="Times New Roman"/>
              </a:rPr>
              <a:t>angry, </a:t>
            </a:r>
            <a:r>
              <a:rPr dirty="0" sz="1450" spc="-10">
                <a:latin typeface="Times New Roman"/>
                <a:cs typeface="Times New Roman"/>
              </a:rPr>
              <a:t>and blushed for himself in consequence, which made him </a:t>
            </a:r>
            <a:r>
              <a:rPr dirty="0" sz="1450" spc="-20">
                <a:latin typeface="Times New Roman"/>
                <a:cs typeface="Times New Roman"/>
              </a:rPr>
              <a:t>angrier. </a:t>
            </a:r>
            <a:r>
              <a:rPr dirty="0" sz="1450" spc="320">
                <a:latin typeface="Times New Roman"/>
                <a:cs typeface="Times New Roman"/>
              </a:rPr>
              <a:t> </a:t>
            </a:r>
            <a:r>
              <a:rPr dirty="0" sz="1450" spc="-10">
                <a:latin typeface="Times New Roman"/>
                <a:cs typeface="Times New Roman"/>
              </a:rPr>
              <a:t>‘If this is how </a:t>
            </a:r>
            <a:r>
              <a:rPr dirty="0" sz="1450" spc="-5">
                <a:latin typeface="Times New Roman"/>
                <a:cs typeface="Times New Roman"/>
              </a:rPr>
              <a:t>you </a:t>
            </a:r>
            <a:r>
              <a:rPr dirty="0" sz="1450" spc="-10">
                <a:latin typeface="Times New Roman"/>
                <a:cs typeface="Times New Roman"/>
              </a:rPr>
              <a:t>address </a:t>
            </a:r>
            <a:r>
              <a:rPr dirty="0" sz="1450" spc="-5">
                <a:latin typeface="Times New Roman"/>
                <a:cs typeface="Times New Roman"/>
              </a:rPr>
              <a:t>your </a:t>
            </a:r>
            <a:r>
              <a:rPr dirty="0" sz="1450" spc="-10">
                <a:latin typeface="Times New Roman"/>
                <a:cs typeface="Times New Roman"/>
              </a:rPr>
              <a:t>master!’ </a:t>
            </a:r>
            <a:r>
              <a:rPr dirty="0" sz="1450" spc="-5">
                <a:latin typeface="Times New Roman"/>
                <a:cs typeface="Times New Roman"/>
              </a:rPr>
              <a:t>he </a:t>
            </a:r>
            <a:r>
              <a:rPr dirty="0" sz="1450" spc="-10">
                <a:latin typeface="Times New Roman"/>
                <a:cs typeface="Times New Roman"/>
              </a:rPr>
              <a:t>said at last, with </a:t>
            </a:r>
            <a:r>
              <a:rPr dirty="0" sz="1450" spc="-5">
                <a:latin typeface="Times New Roman"/>
                <a:cs typeface="Times New Roman"/>
              </a:rPr>
              <a:t>a </a:t>
            </a:r>
            <a:r>
              <a:rPr dirty="0" sz="1450" spc="-10">
                <a:latin typeface="Times New Roman"/>
                <a:cs typeface="Times New Roman"/>
              </a:rPr>
              <a:t>shrug and </a:t>
            </a:r>
            <a:r>
              <a:rPr dirty="0" sz="1450" spc="-5">
                <a:latin typeface="Times New Roman"/>
                <a:cs typeface="Times New Roman"/>
              </a:rPr>
              <a:t>a  </a:t>
            </a:r>
            <a:r>
              <a:rPr dirty="0" sz="1450" spc="-10">
                <a:latin typeface="Times New Roman"/>
                <a:cs typeface="Times New Roman"/>
              </a:rPr>
              <a:t>flourish </a:t>
            </a:r>
            <a:r>
              <a:rPr dirty="0" sz="1450" spc="-5">
                <a:latin typeface="Times New Roman"/>
                <a:cs typeface="Times New Roman"/>
              </a:rPr>
              <a:t>of </a:t>
            </a:r>
            <a:r>
              <a:rPr dirty="0" sz="1450" spc="-10">
                <a:latin typeface="Times New Roman"/>
                <a:cs typeface="Times New Roman"/>
              </a:rPr>
              <a:t>his</a:t>
            </a:r>
            <a:r>
              <a:rPr dirty="0" sz="1450" spc="-5">
                <a:latin typeface="Times New Roman"/>
                <a:cs typeface="Times New Roman"/>
              </a:rPr>
              <a:t> </a:t>
            </a:r>
            <a:r>
              <a:rPr dirty="0" sz="1450" spc="-10">
                <a:latin typeface="Times New Roman"/>
                <a:cs typeface="Times New Roman"/>
              </a:rPr>
              <a:t>arms.</a:t>
            </a:r>
            <a:endParaRPr sz="1450">
              <a:latin typeface="Times New Roman"/>
              <a:cs typeface="Times New Roman"/>
            </a:endParaRPr>
          </a:p>
          <a:p>
            <a:pPr marL="12700" marR="634365">
              <a:lnSpc>
                <a:spcPts val="2590"/>
              </a:lnSpc>
              <a:spcBef>
                <a:spcPts val="170"/>
              </a:spcBef>
            </a:pPr>
            <a:r>
              <a:rPr dirty="0" sz="1450" spc="-10">
                <a:latin typeface="Times New Roman"/>
                <a:cs typeface="Times New Roman"/>
              </a:rPr>
              <a:t>‘I </a:t>
            </a:r>
            <a:r>
              <a:rPr dirty="0" sz="1450" spc="-5">
                <a:latin typeface="Times New Roman"/>
                <a:cs typeface="Times New Roman"/>
              </a:rPr>
              <a:t>do not </a:t>
            </a:r>
            <a:r>
              <a:rPr dirty="0" sz="1450" spc="-10">
                <a:latin typeface="Times New Roman"/>
                <a:cs typeface="Times New Roman"/>
              </a:rPr>
              <a:t>speak to him at all,’ returned the </a:t>
            </a:r>
            <a:r>
              <a:rPr dirty="0" sz="1450" spc="-30">
                <a:latin typeface="Times New Roman"/>
                <a:cs typeface="Times New Roman"/>
              </a:rPr>
              <a:t>boy. </a:t>
            </a:r>
            <a:r>
              <a:rPr dirty="0" sz="1450" spc="-10">
                <a:latin typeface="Times New Roman"/>
                <a:cs typeface="Times New Roman"/>
              </a:rPr>
              <a:t>‘I </a:t>
            </a:r>
            <a:r>
              <a:rPr dirty="0" sz="1450" spc="-5">
                <a:latin typeface="Times New Roman"/>
                <a:cs typeface="Times New Roman"/>
              </a:rPr>
              <a:t>do not </a:t>
            </a:r>
            <a:r>
              <a:rPr dirty="0" sz="1450" spc="-10">
                <a:latin typeface="Times New Roman"/>
                <a:cs typeface="Times New Roman"/>
              </a:rPr>
              <a:t>like him.’  ‘Then </a:t>
            </a:r>
            <a:r>
              <a:rPr dirty="0" sz="1450" spc="-5">
                <a:latin typeface="Times New Roman"/>
                <a:cs typeface="Times New Roman"/>
              </a:rPr>
              <a:t>you </a:t>
            </a:r>
            <a:r>
              <a:rPr dirty="0" sz="1450" spc="-10">
                <a:latin typeface="Times New Roman"/>
                <a:cs typeface="Times New Roman"/>
              </a:rPr>
              <a:t>like me?’ snapped Doctor Desprez, with unusual eagerness.  ‘I </a:t>
            </a:r>
            <a:r>
              <a:rPr dirty="0" sz="1450" spc="-5">
                <a:latin typeface="Times New Roman"/>
                <a:cs typeface="Times New Roman"/>
              </a:rPr>
              <a:t>do not </a:t>
            </a:r>
            <a:r>
              <a:rPr dirty="0" sz="1450" spc="-25">
                <a:latin typeface="Times New Roman"/>
                <a:cs typeface="Times New Roman"/>
              </a:rPr>
              <a:t>know,’ </a:t>
            </a:r>
            <a:r>
              <a:rPr dirty="0" sz="1450" spc="-10">
                <a:latin typeface="Times New Roman"/>
                <a:cs typeface="Times New Roman"/>
              </a:rPr>
              <a:t>answered</a:t>
            </a:r>
            <a:r>
              <a:rPr dirty="0" sz="1450" spc="-90">
                <a:latin typeface="Times New Roman"/>
                <a:cs typeface="Times New Roman"/>
              </a:rPr>
              <a:t> </a:t>
            </a:r>
            <a:r>
              <a:rPr dirty="0" sz="1450" spc="-10">
                <a:latin typeface="Times New Roman"/>
                <a:cs typeface="Times New Roman"/>
              </a:rPr>
              <a:t>Jean-Marie.</a:t>
            </a:r>
            <a:endParaRPr sz="1450">
              <a:latin typeface="Times New Roman"/>
              <a:cs typeface="Times New Roman"/>
            </a:endParaRPr>
          </a:p>
          <a:p>
            <a:pPr algn="just" marL="12700" marR="5080">
              <a:lnSpc>
                <a:spcPts val="1730"/>
              </a:lnSpc>
              <a:spcBef>
                <a:spcPts val="700"/>
              </a:spcBef>
            </a:pPr>
            <a:r>
              <a:rPr dirty="0" sz="1450" spc="-10">
                <a:latin typeface="Times New Roman"/>
                <a:cs typeface="Times New Roman"/>
              </a:rPr>
              <a:t>The Doctor rose. ‘I shall wish </a:t>
            </a:r>
            <a:r>
              <a:rPr dirty="0" sz="1450" spc="-5">
                <a:latin typeface="Times New Roman"/>
                <a:cs typeface="Times New Roman"/>
              </a:rPr>
              <a:t>you a good </a:t>
            </a:r>
            <a:r>
              <a:rPr dirty="0" sz="1450" spc="-10">
                <a:latin typeface="Times New Roman"/>
                <a:cs typeface="Times New Roman"/>
              </a:rPr>
              <a:t>morning,’ </a:t>
            </a:r>
            <a:r>
              <a:rPr dirty="0" sz="1450" spc="-5">
                <a:latin typeface="Times New Roman"/>
                <a:cs typeface="Times New Roman"/>
              </a:rPr>
              <a:t>he </a:t>
            </a:r>
            <a:r>
              <a:rPr dirty="0" sz="1450" spc="-10">
                <a:latin typeface="Times New Roman"/>
                <a:cs typeface="Times New Roman"/>
              </a:rPr>
              <a:t>said. </a:t>
            </a:r>
            <a:r>
              <a:rPr dirty="0" sz="1450" spc="-45">
                <a:latin typeface="Times New Roman"/>
                <a:cs typeface="Times New Roman"/>
              </a:rPr>
              <a:t>‘You </a:t>
            </a:r>
            <a:r>
              <a:rPr dirty="0" sz="1450" spc="-10">
                <a:latin typeface="Times New Roman"/>
                <a:cs typeface="Times New Roman"/>
              </a:rPr>
              <a:t>are too  much for me. Perhaps </a:t>
            </a:r>
            <a:r>
              <a:rPr dirty="0" sz="1450" spc="-5">
                <a:latin typeface="Times New Roman"/>
                <a:cs typeface="Times New Roman"/>
              </a:rPr>
              <a:t>you </a:t>
            </a:r>
            <a:r>
              <a:rPr dirty="0" sz="1450" spc="-10">
                <a:latin typeface="Times New Roman"/>
                <a:cs typeface="Times New Roman"/>
              </a:rPr>
              <a:t>have blood in </a:t>
            </a:r>
            <a:r>
              <a:rPr dirty="0" sz="1450" spc="-5">
                <a:latin typeface="Times New Roman"/>
                <a:cs typeface="Times New Roman"/>
              </a:rPr>
              <a:t>your </a:t>
            </a:r>
            <a:r>
              <a:rPr dirty="0" sz="1450" spc="-10">
                <a:latin typeface="Times New Roman"/>
                <a:cs typeface="Times New Roman"/>
              </a:rPr>
              <a:t>veins, perhaps celestial </a:t>
            </a:r>
            <a:r>
              <a:rPr dirty="0" sz="1450" spc="-20">
                <a:latin typeface="Times New Roman"/>
                <a:cs typeface="Times New Roman"/>
              </a:rPr>
              <a:t>ichor,  </a:t>
            </a:r>
            <a:r>
              <a:rPr dirty="0" sz="1450" spc="-5">
                <a:latin typeface="Times New Roman"/>
                <a:cs typeface="Times New Roman"/>
              </a:rPr>
              <a:t>or </a:t>
            </a:r>
            <a:r>
              <a:rPr dirty="0" sz="1450" spc="-10">
                <a:latin typeface="Times New Roman"/>
                <a:cs typeface="Times New Roman"/>
              </a:rPr>
              <a:t>perhaps </a:t>
            </a:r>
            <a:r>
              <a:rPr dirty="0" sz="1450" spc="-5">
                <a:latin typeface="Times New Roman"/>
                <a:cs typeface="Times New Roman"/>
              </a:rPr>
              <a:t>you </a:t>
            </a:r>
            <a:r>
              <a:rPr dirty="0" sz="1450" spc="-10">
                <a:latin typeface="Times New Roman"/>
                <a:cs typeface="Times New Roman"/>
              </a:rPr>
              <a:t>circulate nothing more gross than respirable air; </a:t>
            </a:r>
            <a:r>
              <a:rPr dirty="0" sz="1450" spc="-5">
                <a:latin typeface="Times New Roman"/>
                <a:cs typeface="Times New Roman"/>
              </a:rPr>
              <a:t>but of one  </a:t>
            </a:r>
            <a:r>
              <a:rPr dirty="0" sz="1450" spc="-10">
                <a:latin typeface="Times New Roman"/>
                <a:cs typeface="Times New Roman"/>
              </a:rPr>
              <a:t>thing </a:t>
            </a:r>
            <a:r>
              <a:rPr dirty="0" sz="1450" spc="-5">
                <a:latin typeface="Times New Roman"/>
                <a:cs typeface="Times New Roman"/>
              </a:rPr>
              <a:t>I </a:t>
            </a:r>
            <a:r>
              <a:rPr dirty="0" sz="1450" spc="-10">
                <a:latin typeface="Times New Roman"/>
                <a:cs typeface="Times New Roman"/>
              </a:rPr>
              <a:t>am inexpugnably assured:—that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no </a:t>
            </a:r>
            <a:r>
              <a:rPr dirty="0" sz="1450" spc="-10">
                <a:latin typeface="Times New Roman"/>
                <a:cs typeface="Times New Roman"/>
              </a:rPr>
              <a:t>human being. No, boy’—  shaking his stick at him—‘you are </a:t>
            </a:r>
            <a:r>
              <a:rPr dirty="0" sz="1450" spc="-5">
                <a:latin typeface="Times New Roman"/>
                <a:cs typeface="Times New Roman"/>
              </a:rPr>
              <a:t>not a </a:t>
            </a:r>
            <a:r>
              <a:rPr dirty="0" sz="1450" spc="-10">
                <a:latin typeface="Times New Roman"/>
                <a:cs typeface="Times New Roman"/>
              </a:rPr>
              <a:t>human being. </a:t>
            </a:r>
            <a:r>
              <a:rPr dirty="0" sz="1450" spc="-20">
                <a:latin typeface="Times New Roman"/>
                <a:cs typeface="Times New Roman"/>
              </a:rPr>
              <a:t>Write, </a:t>
            </a:r>
            <a:r>
              <a:rPr dirty="0" sz="1450" spc="-10">
                <a:latin typeface="Times New Roman"/>
                <a:cs typeface="Times New Roman"/>
              </a:rPr>
              <a:t>write it in </a:t>
            </a:r>
            <a:r>
              <a:rPr dirty="0" sz="1450" spc="-5">
                <a:latin typeface="Times New Roman"/>
                <a:cs typeface="Times New Roman"/>
              </a:rPr>
              <a:t>your  </a:t>
            </a:r>
            <a:r>
              <a:rPr dirty="0" sz="1450" spc="-10">
                <a:latin typeface="Times New Roman"/>
                <a:cs typeface="Times New Roman"/>
              </a:rPr>
              <a:t>memory—“I am </a:t>
            </a:r>
            <a:r>
              <a:rPr dirty="0" sz="1450" spc="-5">
                <a:latin typeface="Times New Roman"/>
                <a:cs typeface="Times New Roman"/>
              </a:rPr>
              <a:t>not a </a:t>
            </a:r>
            <a:r>
              <a:rPr dirty="0" sz="1450" spc="-10">
                <a:latin typeface="Times New Roman"/>
                <a:cs typeface="Times New Roman"/>
              </a:rPr>
              <a:t>human being—I have </a:t>
            </a:r>
            <a:r>
              <a:rPr dirty="0" sz="1450" spc="-5">
                <a:latin typeface="Times New Roman"/>
                <a:cs typeface="Times New Roman"/>
              </a:rPr>
              <a:t>no </a:t>
            </a:r>
            <a:r>
              <a:rPr dirty="0" sz="1450" spc="-10">
                <a:latin typeface="Times New Roman"/>
                <a:cs typeface="Times New Roman"/>
              </a:rPr>
              <a:t>pretension to </a:t>
            </a:r>
            <a:r>
              <a:rPr dirty="0" sz="1450" spc="-5">
                <a:latin typeface="Times New Roman"/>
                <a:cs typeface="Times New Roman"/>
              </a:rPr>
              <a:t>be a </a:t>
            </a:r>
            <a:r>
              <a:rPr dirty="0" sz="1450" spc="-10">
                <a:latin typeface="Times New Roman"/>
                <a:cs typeface="Times New Roman"/>
              </a:rPr>
              <a:t>human  being—I am </a:t>
            </a:r>
            <a:r>
              <a:rPr dirty="0" sz="1450" spc="-5">
                <a:latin typeface="Times New Roman"/>
                <a:cs typeface="Times New Roman"/>
              </a:rPr>
              <a:t>a </a:t>
            </a:r>
            <a:r>
              <a:rPr dirty="0" sz="1450" spc="-10">
                <a:latin typeface="Times New Roman"/>
                <a:cs typeface="Times New Roman"/>
              </a:rPr>
              <a:t>dive, </a:t>
            </a:r>
            <a:r>
              <a:rPr dirty="0" sz="1450" spc="-5">
                <a:latin typeface="Times New Roman"/>
                <a:cs typeface="Times New Roman"/>
              </a:rPr>
              <a:t>a </a:t>
            </a:r>
            <a:r>
              <a:rPr dirty="0" sz="1450" spc="-10">
                <a:latin typeface="Times New Roman"/>
                <a:cs typeface="Times New Roman"/>
              </a:rPr>
              <a:t>dream, an angel, an acrostic, an illusion—what </a:t>
            </a:r>
            <a:r>
              <a:rPr dirty="0" sz="1450" spc="-5">
                <a:latin typeface="Times New Roman"/>
                <a:cs typeface="Times New Roman"/>
              </a:rPr>
              <a:t>you  </a:t>
            </a:r>
            <a:r>
              <a:rPr dirty="0" sz="1450" spc="-10">
                <a:latin typeface="Times New Roman"/>
                <a:cs typeface="Times New Roman"/>
              </a:rPr>
              <a:t>please, </a:t>
            </a:r>
            <a:r>
              <a:rPr dirty="0" sz="1450" spc="-5">
                <a:latin typeface="Times New Roman"/>
                <a:cs typeface="Times New Roman"/>
              </a:rPr>
              <a:t>but not a </a:t>
            </a:r>
            <a:r>
              <a:rPr dirty="0" sz="1450" spc="-10">
                <a:latin typeface="Times New Roman"/>
                <a:cs typeface="Times New Roman"/>
              </a:rPr>
              <a:t>human being.” And so accept my humble salutations and  farewell!’</a:t>
            </a:r>
            <a:endParaRPr sz="1450">
              <a:latin typeface="Times New Roman"/>
              <a:cs typeface="Times New Roman"/>
            </a:endParaRPr>
          </a:p>
          <a:p>
            <a:pPr algn="just" marL="12700" marR="6350">
              <a:lnSpc>
                <a:spcPts val="1730"/>
              </a:lnSpc>
              <a:spcBef>
                <a:spcPts val="850"/>
              </a:spcBef>
            </a:pPr>
            <a:r>
              <a:rPr dirty="0" sz="1450" spc="-10">
                <a:latin typeface="Times New Roman"/>
                <a:cs typeface="Times New Roman"/>
              </a:rPr>
              <a:t>And with that the Doctor made </a:t>
            </a:r>
            <a:r>
              <a:rPr dirty="0" sz="1450" spc="-15">
                <a:latin typeface="Times New Roman"/>
                <a:cs typeface="Times New Roman"/>
              </a:rPr>
              <a:t>off </a:t>
            </a:r>
            <a:r>
              <a:rPr dirty="0" sz="1450" spc="-10">
                <a:latin typeface="Times New Roman"/>
                <a:cs typeface="Times New Roman"/>
              </a:rPr>
              <a:t>along the street in some emotion, and the  </a:t>
            </a:r>
            <a:r>
              <a:rPr dirty="0" sz="1450" spc="-5">
                <a:latin typeface="Times New Roman"/>
                <a:cs typeface="Times New Roman"/>
              </a:rPr>
              <a:t>boy </a:t>
            </a:r>
            <a:r>
              <a:rPr dirty="0" sz="1450" spc="-10">
                <a:latin typeface="Times New Roman"/>
                <a:cs typeface="Times New Roman"/>
              </a:rPr>
              <a:t>stood, mentally gaping, where </a:t>
            </a:r>
            <a:r>
              <a:rPr dirty="0" sz="1450" spc="-5">
                <a:latin typeface="Times New Roman"/>
                <a:cs typeface="Times New Roman"/>
              </a:rPr>
              <a:t>he </a:t>
            </a:r>
            <a:r>
              <a:rPr dirty="0" sz="1450" spc="-10">
                <a:latin typeface="Times New Roman"/>
                <a:cs typeface="Times New Roman"/>
              </a:rPr>
              <a:t>left</a:t>
            </a:r>
            <a:r>
              <a:rPr dirty="0" sz="1450" spc="15">
                <a:latin typeface="Times New Roman"/>
                <a:cs typeface="Times New Roman"/>
              </a:rPr>
              <a:t> </a:t>
            </a:r>
            <a:r>
              <a:rPr dirty="0" sz="1450" spc="-10">
                <a:latin typeface="Times New Roman"/>
                <a:cs typeface="Times New Roman"/>
              </a:rPr>
              <a:t>him.</a:t>
            </a:r>
            <a:endParaRPr sz="145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7620">
              <a:lnSpc>
                <a:spcPts val="1730"/>
              </a:lnSpc>
              <a:spcBef>
                <a:spcPts val="155"/>
              </a:spcBef>
            </a:pPr>
            <a:r>
              <a:rPr dirty="0" sz="1450" spc="-10">
                <a:latin typeface="Times New Roman"/>
                <a:cs typeface="Times New Roman"/>
              </a:rPr>
              <a:t>the crews </a:t>
            </a:r>
            <a:r>
              <a:rPr dirty="0" sz="1450" spc="-5">
                <a:latin typeface="Times New Roman"/>
                <a:cs typeface="Times New Roman"/>
              </a:rPr>
              <a:t>of </a:t>
            </a:r>
            <a:r>
              <a:rPr dirty="0" sz="1450" spc="-10">
                <a:latin typeface="Times New Roman"/>
                <a:cs typeface="Times New Roman"/>
              </a:rPr>
              <a:t>boats </a:t>
            </a:r>
            <a:r>
              <a:rPr dirty="0" sz="1450" spc="-5">
                <a:latin typeface="Times New Roman"/>
                <a:cs typeface="Times New Roman"/>
              </a:rPr>
              <a:t>upon </a:t>
            </a:r>
            <a:r>
              <a:rPr dirty="0" sz="1450" spc="-10">
                <a:latin typeface="Times New Roman"/>
                <a:cs typeface="Times New Roman"/>
              </a:rPr>
              <a:t>the sea; and my uncle, in spite </a:t>
            </a:r>
            <a:r>
              <a:rPr dirty="0" sz="1450" spc="-5">
                <a:latin typeface="Times New Roman"/>
                <a:cs typeface="Times New Roman"/>
              </a:rPr>
              <a:t>of </a:t>
            </a:r>
            <a:r>
              <a:rPr dirty="0" sz="1450" spc="-10">
                <a:latin typeface="Times New Roman"/>
                <a:cs typeface="Times New Roman"/>
              </a:rPr>
              <a:t>his </a:t>
            </a:r>
            <a:r>
              <a:rPr dirty="0" sz="1450" spc="-15">
                <a:latin typeface="Times New Roman"/>
                <a:cs typeface="Times New Roman"/>
              </a:rPr>
              <a:t>incredulity,  </a:t>
            </a:r>
            <a:r>
              <a:rPr dirty="0" sz="1450" spc="-10">
                <a:latin typeface="Times New Roman"/>
                <a:cs typeface="Times New Roman"/>
              </a:rPr>
              <a:t>listened with uneasy</a:t>
            </a:r>
            <a:r>
              <a:rPr dirty="0" sz="1450">
                <a:latin typeface="Times New Roman"/>
                <a:cs typeface="Times New Roman"/>
              </a:rPr>
              <a:t> </a:t>
            </a:r>
            <a:r>
              <a:rPr dirty="0" sz="1450" spc="-10">
                <a:latin typeface="Times New Roman"/>
                <a:cs typeface="Times New Roman"/>
              </a:rPr>
              <a:t>interest.</a:t>
            </a:r>
            <a:endParaRPr sz="1450">
              <a:latin typeface="Times New Roman"/>
              <a:cs typeface="Times New Roman"/>
            </a:endParaRPr>
          </a:p>
          <a:p>
            <a:pPr algn="just" marL="12700" marR="10795">
              <a:lnSpc>
                <a:spcPts val="1730"/>
              </a:lnSpc>
              <a:spcBef>
                <a:spcPts val="860"/>
              </a:spcBef>
            </a:pPr>
            <a:r>
              <a:rPr dirty="0" sz="1450" spc="-30">
                <a:latin typeface="Times New Roman"/>
                <a:cs typeface="Times New Roman"/>
              </a:rPr>
              <a:t>‘Aweel, </a:t>
            </a:r>
            <a:r>
              <a:rPr dirty="0" sz="1450" spc="-10">
                <a:latin typeface="Times New Roman"/>
                <a:cs typeface="Times New Roman"/>
              </a:rPr>
              <a:t>aweel,’ </a:t>
            </a:r>
            <a:r>
              <a:rPr dirty="0" sz="1450" spc="-5">
                <a:latin typeface="Times New Roman"/>
                <a:cs typeface="Times New Roman"/>
              </a:rPr>
              <a:t>he </a:t>
            </a:r>
            <a:r>
              <a:rPr dirty="0" sz="1450" spc="-10">
                <a:latin typeface="Times New Roman"/>
                <a:cs typeface="Times New Roman"/>
              </a:rPr>
              <a:t>said, ‘it may </a:t>
            </a:r>
            <a:r>
              <a:rPr dirty="0" sz="1450" spc="-5">
                <a:latin typeface="Times New Roman"/>
                <a:cs typeface="Times New Roman"/>
              </a:rPr>
              <a:t>be </a:t>
            </a:r>
            <a:r>
              <a:rPr dirty="0" sz="1450" spc="-10">
                <a:latin typeface="Times New Roman"/>
                <a:cs typeface="Times New Roman"/>
              </a:rPr>
              <a:t>sae; </a:t>
            </a:r>
            <a:r>
              <a:rPr dirty="0" sz="1450" spc="-5">
                <a:latin typeface="Times New Roman"/>
                <a:cs typeface="Times New Roman"/>
              </a:rPr>
              <a:t>I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wrang; </a:t>
            </a:r>
            <a:r>
              <a:rPr dirty="0" sz="1450" spc="-5">
                <a:latin typeface="Times New Roman"/>
                <a:cs typeface="Times New Roman"/>
              </a:rPr>
              <a:t>but I </a:t>
            </a:r>
            <a:r>
              <a:rPr dirty="0" sz="1450" spc="-10">
                <a:latin typeface="Times New Roman"/>
                <a:cs typeface="Times New Roman"/>
              </a:rPr>
              <a:t>find nae word </a:t>
            </a:r>
            <a:r>
              <a:rPr dirty="0" sz="1450" spc="-5">
                <a:latin typeface="Times New Roman"/>
                <a:cs typeface="Times New Roman"/>
              </a:rPr>
              <a:t>o’  </a:t>
            </a:r>
            <a:r>
              <a:rPr dirty="0" sz="1450" spc="-10">
                <a:latin typeface="Times New Roman"/>
                <a:cs typeface="Times New Roman"/>
              </a:rPr>
              <a:t>mermen in the</a:t>
            </a:r>
            <a:r>
              <a:rPr dirty="0" sz="1450">
                <a:latin typeface="Times New Roman"/>
                <a:cs typeface="Times New Roman"/>
              </a:rPr>
              <a:t> </a:t>
            </a:r>
            <a:r>
              <a:rPr dirty="0" sz="1450" spc="-10">
                <a:latin typeface="Times New Roman"/>
                <a:cs typeface="Times New Roman"/>
              </a:rPr>
              <a:t>Scriptures.’</a:t>
            </a:r>
            <a:endParaRPr sz="1450">
              <a:latin typeface="Times New Roman"/>
              <a:cs typeface="Times New Roman"/>
            </a:endParaRPr>
          </a:p>
          <a:p>
            <a:pPr algn="just" marL="12700" marR="12065">
              <a:lnSpc>
                <a:spcPts val="1730"/>
              </a:lnSpc>
              <a:spcBef>
                <a:spcPts val="860"/>
              </a:spcBef>
            </a:pPr>
            <a:r>
              <a:rPr dirty="0" sz="1450" spc="-10">
                <a:latin typeface="Times New Roman"/>
                <a:cs typeface="Times New Roman"/>
              </a:rPr>
              <a:t>‘And </a:t>
            </a:r>
            <a:r>
              <a:rPr dirty="0" sz="1450" spc="-5">
                <a:latin typeface="Times New Roman"/>
                <a:cs typeface="Times New Roman"/>
              </a:rPr>
              <a:t>you </a:t>
            </a:r>
            <a:r>
              <a:rPr dirty="0" sz="1450" spc="-10">
                <a:latin typeface="Times New Roman"/>
                <a:cs typeface="Times New Roman"/>
              </a:rPr>
              <a:t>will find nae word </a:t>
            </a:r>
            <a:r>
              <a:rPr dirty="0" sz="1450" spc="-5">
                <a:latin typeface="Times New Roman"/>
                <a:cs typeface="Times New Roman"/>
              </a:rPr>
              <a:t>of </a:t>
            </a:r>
            <a:r>
              <a:rPr dirty="0" sz="1450" spc="-10">
                <a:latin typeface="Times New Roman"/>
                <a:cs typeface="Times New Roman"/>
              </a:rPr>
              <a:t>Aros Roost, maybe,’ objected Rorie, and his  argument appeared to carry</a:t>
            </a:r>
            <a:r>
              <a:rPr dirty="0" sz="1450" spc="5">
                <a:latin typeface="Times New Roman"/>
                <a:cs typeface="Times New Roman"/>
              </a:rPr>
              <a:t> </a:t>
            </a:r>
            <a:r>
              <a:rPr dirty="0" sz="1450" spc="-10">
                <a:latin typeface="Times New Roman"/>
                <a:cs typeface="Times New Roman"/>
              </a:rPr>
              <a:t>weight.</a:t>
            </a:r>
            <a:endParaRPr sz="1450">
              <a:latin typeface="Times New Roman"/>
              <a:cs typeface="Times New Roman"/>
            </a:endParaRPr>
          </a:p>
          <a:p>
            <a:pPr algn="just" marL="12700" marR="7620">
              <a:lnSpc>
                <a:spcPts val="1730"/>
              </a:lnSpc>
              <a:spcBef>
                <a:spcPts val="865"/>
              </a:spcBef>
            </a:pPr>
            <a:r>
              <a:rPr dirty="0" sz="1450" spc="-10">
                <a:latin typeface="Times New Roman"/>
                <a:cs typeface="Times New Roman"/>
              </a:rPr>
              <a:t>When dinner was </a:t>
            </a:r>
            <a:r>
              <a:rPr dirty="0" sz="1450" spc="-20">
                <a:latin typeface="Times New Roman"/>
                <a:cs typeface="Times New Roman"/>
              </a:rPr>
              <a:t>over, </a:t>
            </a:r>
            <a:r>
              <a:rPr dirty="0" sz="1450" spc="-10">
                <a:latin typeface="Times New Roman"/>
                <a:cs typeface="Times New Roman"/>
              </a:rPr>
              <a:t>my uncle carried me forth with him to </a:t>
            </a:r>
            <a:r>
              <a:rPr dirty="0" sz="1450" spc="-5">
                <a:latin typeface="Times New Roman"/>
                <a:cs typeface="Times New Roman"/>
              </a:rPr>
              <a:t>a </a:t>
            </a:r>
            <a:r>
              <a:rPr dirty="0" sz="1450" spc="-10">
                <a:latin typeface="Times New Roman"/>
                <a:cs typeface="Times New Roman"/>
              </a:rPr>
              <a:t>bank behind  the house. It was </a:t>
            </a:r>
            <a:r>
              <a:rPr dirty="0" sz="1450" spc="-5">
                <a:latin typeface="Times New Roman"/>
                <a:cs typeface="Times New Roman"/>
              </a:rPr>
              <a:t>a </a:t>
            </a:r>
            <a:r>
              <a:rPr dirty="0" sz="1450" spc="-10">
                <a:latin typeface="Times New Roman"/>
                <a:cs typeface="Times New Roman"/>
              </a:rPr>
              <a:t>very </a:t>
            </a:r>
            <a:r>
              <a:rPr dirty="0" sz="1450" spc="-5">
                <a:latin typeface="Times New Roman"/>
                <a:cs typeface="Times New Roman"/>
              </a:rPr>
              <a:t>hot </a:t>
            </a:r>
            <a:r>
              <a:rPr dirty="0" sz="1450" spc="-10">
                <a:latin typeface="Times New Roman"/>
                <a:cs typeface="Times New Roman"/>
              </a:rPr>
              <a:t>and quiet afternoon; scarce </a:t>
            </a:r>
            <a:r>
              <a:rPr dirty="0" sz="1450" spc="-5">
                <a:latin typeface="Times New Roman"/>
                <a:cs typeface="Times New Roman"/>
              </a:rPr>
              <a:t>a </a:t>
            </a:r>
            <a:r>
              <a:rPr dirty="0" sz="1450" spc="-10">
                <a:latin typeface="Times New Roman"/>
                <a:cs typeface="Times New Roman"/>
              </a:rPr>
              <a:t>ripple anywhere  </a:t>
            </a:r>
            <a:r>
              <a:rPr dirty="0" sz="1450" spc="-5">
                <a:latin typeface="Times New Roman"/>
                <a:cs typeface="Times New Roman"/>
              </a:rPr>
              <a:t>upon </a:t>
            </a:r>
            <a:r>
              <a:rPr dirty="0" sz="1450" spc="-10">
                <a:latin typeface="Times New Roman"/>
                <a:cs typeface="Times New Roman"/>
              </a:rPr>
              <a:t>the sea, </a:t>
            </a:r>
            <a:r>
              <a:rPr dirty="0" sz="1450" spc="-5">
                <a:latin typeface="Times New Roman"/>
                <a:cs typeface="Times New Roman"/>
              </a:rPr>
              <a:t>nor </a:t>
            </a:r>
            <a:r>
              <a:rPr dirty="0" sz="1450" spc="-10">
                <a:latin typeface="Times New Roman"/>
                <a:cs typeface="Times New Roman"/>
              </a:rPr>
              <a:t>any voice </a:t>
            </a:r>
            <a:r>
              <a:rPr dirty="0" sz="1450" spc="-5">
                <a:latin typeface="Times New Roman"/>
                <a:cs typeface="Times New Roman"/>
              </a:rPr>
              <a:t>but </a:t>
            </a:r>
            <a:r>
              <a:rPr dirty="0" sz="1450" spc="-10">
                <a:latin typeface="Times New Roman"/>
                <a:cs typeface="Times New Roman"/>
              </a:rPr>
              <a:t>the familiar voice </a:t>
            </a:r>
            <a:r>
              <a:rPr dirty="0" sz="1450" spc="-5">
                <a:latin typeface="Times New Roman"/>
                <a:cs typeface="Times New Roman"/>
              </a:rPr>
              <a:t>of </a:t>
            </a:r>
            <a:r>
              <a:rPr dirty="0" sz="1450" spc="-10">
                <a:latin typeface="Times New Roman"/>
                <a:cs typeface="Times New Roman"/>
              </a:rPr>
              <a:t>sheep and gulls; and  perhaps in consequence </a:t>
            </a:r>
            <a:r>
              <a:rPr dirty="0" sz="1450" spc="-5">
                <a:latin typeface="Times New Roman"/>
                <a:cs typeface="Times New Roman"/>
              </a:rPr>
              <a:t>of </a:t>
            </a:r>
            <a:r>
              <a:rPr dirty="0" sz="1450" spc="-10">
                <a:latin typeface="Times New Roman"/>
                <a:cs typeface="Times New Roman"/>
              </a:rPr>
              <a:t>this repose in nature, my kinsman showed himself  more rational and tranquil than before. He spoke evenly and almost cheerfully  </a:t>
            </a:r>
            <a:r>
              <a:rPr dirty="0" sz="1450" spc="-5">
                <a:latin typeface="Times New Roman"/>
                <a:cs typeface="Times New Roman"/>
              </a:rPr>
              <a:t>of </a:t>
            </a:r>
            <a:r>
              <a:rPr dirty="0" sz="1450" spc="-10">
                <a:latin typeface="Times New Roman"/>
                <a:cs typeface="Times New Roman"/>
              </a:rPr>
              <a:t>my </a:t>
            </a:r>
            <a:r>
              <a:rPr dirty="0" sz="1450" spc="-20">
                <a:latin typeface="Times New Roman"/>
                <a:cs typeface="Times New Roman"/>
              </a:rPr>
              <a:t>career, </a:t>
            </a:r>
            <a:r>
              <a:rPr dirty="0" sz="1450" spc="-10">
                <a:latin typeface="Times New Roman"/>
                <a:cs typeface="Times New Roman"/>
              </a:rPr>
              <a:t>with every now and then </a:t>
            </a:r>
            <a:r>
              <a:rPr dirty="0" sz="1450" spc="-5">
                <a:latin typeface="Times New Roman"/>
                <a:cs typeface="Times New Roman"/>
              </a:rPr>
              <a:t>a </a:t>
            </a:r>
            <a:r>
              <a:rPr dirty="0" sz="1450" spc="-10">
                <a:latin typeface="Times New Roman"/>
                <a:cs typeface="Times New Roman"/>
              </a:rPr>
              <a:t>reference to the lost ship </a:t>
            </a:r>
            <a:r>
              <a:rPr dirty="0" sz="1450" spc="-5">
                <a:latin typeface="Times New Roman"/>
                <a:cs typeface="Times New Roman"/>
              </a:rPr>
              <a:t>or </a:t>
            </a:r>
            <a:r>
              <a:rPr dirty="0" sz="1450" spc="-10">
                <a:latin typeface="Times New Roman"/>
                <a:cs typeface="Times New Roman"/>
              </a:rPr>
              <a:t>the  treasures it had </a:t>
            </a:r>
            <a:r>
              <a:rPr dirty="0" sz="1450" spc="-5">
                <a:latin typeface="Times New Roman"/>
                <a:cs typeface="Times New Roman"/>
              </a:rPr>
              <a:t>brought </a:t>
            </a:r>
            <a:r>
              <a:rPr dirty="0" sz="1450" spc="-10">
                <a:latin typeface="Times New Roman"/>
                <a:cs typeface="Times New Roman"/>
              </a:rPr>
              <a:t>to Aros. For my part, </a:t>
            </a:r>
            <a:r>
              <a:rPr dirty="0" sz="1450" spc="-5">
                <a:latin typeface="Times New Roman"/>
                <a:cs typeface="Times New Roman"/>
              </a:rPr>
              <a:t>I </a:t>
            </a:r>
            <a:r>
              <a:rPr dirty="0" sz="1450" spc="-10">
                <a:latin typeface="Times New Roman"/>
                <a:cs typeface="Times New Roman"/>
              </a:rPr>
              <a:t>listened to him in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trance, gazing with all my heart </a:t>
            </a:r>
            <a:r>
              <a:rPr dirty="0" sz="1450" spc="-5">
                <a:latin typeface="Times New Roman"/>
                <a:cs typeface="Times New Roman"/>
              </a:rPr>
              <a:t>on </a:t>
            </a:r>
            <a:r>
              <a:rPr dirty="0" sz="1450" spc="-10">
                <a:latin typeface="Times New Roman"/>
                <a:cs typeface="Times New Roman"/>
              </a:rPr>
              <a:t>that remembered scene, and drinking  gladly the sea-air and the smoke </a:t>
            </a:r>
            <a:r>
              <a:rPr dirty="0" sz="1450" spc="-5">
                <a:latin typeface="Times New Roman"/>
                <a:cs typeface="Times New Roman"/>
              </a:rPr>
              <a:t>of </a:t>
            </a:r>
            <a:r>
              <a:rPr dirty="0" sz="1450" spc="-10">
                <a:latin typeface="Times New Roman"/>
                <a:cs typeface="Times New Roman"/>
              </a:rPr>
              <a:t>peats that had been lit </a:t>
            </a:r>
            <a:r>
              <a:rPr dirty="0" sz="1450" spc="-5">
                <a:latin typeface="Times New Roman"/>
                <a:cs typeface="Times New Roman"/>
              </a:rPr>
              <a:t>by</a:t>
            </a:r>
            <a:r>
              <a:rPr dirty="0" sz="1450" spc="80">
                <a:latin typeface="Times New Roman"/>
                <a:cs typeface="Times New Roman"/>
              </a:rPr>
              <a:t> </a:t>
            </a:r>
            <a:r>
              <a:rPr dirty="0" sz="1450" spc="-30">
                <a:latin typeface="Times New Roman"/>
                <a:cs typeface="Times New Roman"/>
              </a:rPr>
              <a:t>Mary.</a:t>
            </a:r>
            <a:endParaRPr sz="1450">
              <a:latin typeface="Times New Roman"/>
              <a:cs typeface="Times New Roman"/>
            </a:endParaRPr>
          </a:p>
          <a:p>
            <a:pPr algn="just" marL="12700" marR="5715">
              <a:lnSpc>
                <a:spcPts val="1730"/>
              </a:lnSpc>
              <a:spcBef>
                <a:spcPts val="850"/>
              </a:spcBef>
            </a:pPr>
            <a:r>
              <a:rPr dirty="0" sz="1450" spc="-10">
                <a:latin typeface="Times New Roman"/>
                <a:cs typeface="Times New Roman"/>
              </a:rPr>
              <a:t>Perhaps an </a:t>
            </a:r>
            <a:r>
              <a:rPr dirty="0" sz="1450" spc="-5">
                <a:latin typeface="Times New Roman"/>
                <a:cs typeface="Times New Roman"/>
              </a:rPr>
              <a:t>hour </a:t>
            </a:r>
            <a:r>
              <a:rPr dirty="0" sz="1450" spc="-10">
                <a:latin typeface="Times New Roman"/>
                <a:cs typeface="Times New Roman"/>
              </a:rPr>
              <a:t>had passed when my uncle, who had all the while been  covertly gazing </a:t>
            </a:r>
            <a:r>
              <a:rPr dirty="0" sz="1450" spc="-5">
                <a:latin typeface="Times New Roman"/>
                <a:cs typeface="Times New Roman"/>
              </a:rPr>
              <a:t>on </a:t>
            </a:r>
            <a:r>
              <a:rPr dirty="0" sz="1450" spc="-10">
                <a:latin typeface="Times New Roman"/>
                <a:cs typeface="Times New Roman"/>
              </a:rPr>
              <a:t>the surface </a:t>
            </a:r>
            <a:r>
              <a:rPr dirty="0" sz="1450" spc="-5">
                <a:latin typeface="Times New Roman"/>
                <a:cs typeface="Times New Roman"/>
              </a:rPr>
              <a:t>of </a:t>
            </a:r>
            <a:r>
              <a:rPr dirty="0" sz="1450" spc="-10">
                <a:latin typeface="Times New Roman"/>
                <a:cs typeface="Times New Roman"/>
              </a:rPr>
              <a:t>the little </a:t>
            </a:r>
            <a:r>
              <a:rPr dirty="0" sz="1450" spc="-30">
                <a:latin typeface="Times New Roman"/>
                <a:cs typeface="Times New Roman"/>
              </a:rPr>
              <a:t>bay, </a:t>
            </a:r>
            <a:r>
              <a:rPr dirty="0" sz="1450" spc="-10">
                <a:latin typeface="Times New Roman"/>
                <a:cs typeface="Times New Roman"/>
              </a:rPr>
              <a:t>rose to his feet and bade me  follow his example. Now </a:t>
            </a:r>
            <a:r>
              <a:rPr dirty="0" sz="1450" spc="-5">
                <a:latin typeface="Times New Roman"/>
                <a:cs typeface="Times New Roman"/>
              </a:rPr>
              <a:t>I </a:t>
            </a:r>
            <a:r>
              <a:rPr dirty="0" sz="1450" spc="-10">
                <a:latin typeface="Times New Roman"/>
                <a:cs typeface="Times New Roman"/>
              </a:rPr>
              <a:t>should say that the great run </a:t>
            </a:r>
            <a:r>
              <a:rPr dirty="0" sz="1450" spc="-5">
                <a:latin typeface="Times New Roman"/>
                <a:cs typeface="Times New Roman"/>
              </a:rPr>
              <a:t>of </a:t>
            </a:r>
            <a:r>
              <a:rPr dirty="0" sz="1450" spc="-10">
                <a:latin typeface="Times New Roman"/>
                <a:cs typeface="Times New Roman"/>
              </a:rPr>
              <a:t>tide at the south-  west end </a:t>
            </a:r>
            <a:r>
              <a:rPr dirty="0" sz="1450" spc="-5">
                <a:latin typeface="Times New Roman"/>
                <a:cs typeface="Times New Roman"/>
              </a:rPr>
              <a:t>of </a:t>
            </a:r>
            <a:r>
              <a:rPr dirty="0" sz="1450" spc="-10">
                <a:latin typeface="Times New Roman"/>
                <a:cs typeface="Times New Roman"/>
              </a:rPr>
              <a:t>Aros exercises </a:t>
            </a:r>
            <a:r>
              <a:rPr dirty="0" sz="1450" spc="-5">
                <a:latin typeface="Times New Roman"/>
                <a:cs typeface="Times New Roman"/>
              </a:rPr>
              <a:t>a </a:t>
            </a:r>
            <a:r>
              <a:rPr dirty="0" sz="1450" spc="-10">
                <a:latin typeface="Times New Roman"/>
                <a:cs typeface="Times New Roman"/>
              </a:rPr>
              <a:t>perturbing influence round all the coast. In  Sandag </a:t>
            </a:r>
            <a:r>
              <a:rPr dirty="0" sz="1450" spc="-35">
                <a:latin typeface="Times New Roman"/>
                <a:cs typeface="Times New Roman"/>
              </a:rPr>
              <a:t>Bay, </a:t>
            </a:r>
            <a:r>
              <a:rPr dirty="0" sz="1450" spc="-10">
                <a:latin typeface="Times New Roman"/>
                <a:cs typeface="Times New Roman"/>
              </a:rPr>
              <a:t>to the south, </a:t>
            </a:r>
            <a:r>
              <a:rPr dirty="0" sz="1450" spc="-5">
                <a:latin typeface="Times New Roman"/>
                <a:cs typeface="Times New Roman"/>
              </a:rPr>
              <a:t>a </a:t>
            </a:r>
            <a:r>
              <a:rPr dirty="0" sz="1450" spc="-10">
                <a:latin typeface="Times New Roman"/>
                <a:cs typeface="Times New Roman"/>
              </a:rPr>
              <a:t>strong current runs at certain periods </a:t>
            </a:r>
            <a:r>
              <a:rPr dirty="0" sz="1450" spc="-5">
                <a:latin typeface="Times New Roman"/>
                <a:cs typeface="Times New Roman"/>
              </a:rPr>
              <a:t>of </a:t>
            </a:r>
            <a:r>
              <a:rPr dirty="0" sz="1450" spc="-10">
                <a:latin typeface="Times New Roman"/>
                <a:cs typeface="Times New Roman"/>
              </a:rPr>
              <a:t>the flood  and ebb respectively; </a:t>
            </a:r>
            <a:r>
              <a:rPr dirty="0" sz="1450" spc="-5">
                <a:latin typeface="Times New Roman"/>
                <a:cs typeface="Times New Roman"/>
              </a:rPr>
              <a:t>but </a:t>
            </a:r>
            <a:r>
              <a:rPr dirty="0" sz="1450" spc="-10">
                <a:latin typeface="Times New Roman"/>
                <a:cs typeface="Times New Roman"/>
              </a:rPr>
              <a:t>in this northern bay—Aros </a:t>
            </a:r>
            <a:r>
              <a:rPr dirty="0" sz="1450" spc="-35">
                <a:latin typeface="Times New Roman"/>
                <a:cs typeface="Times New Roman"/>
              </a:rPr>
              <a:t>Bay, </a:t>
            </a:r>
            <a:r>
              <a:rPr dirty="0" sz="1450" spc="-10">
                <a:latin typeface="Times New Roman"/>
                <a:cs typeface="Times New Roman"/>
              </a:rPr>
              <a:t>as it is called—  where the house stands and </a:t>
            </a:r>
            <a:r>
              <a:rPr dirty="0" sz="1450" spc="-5">
                <a:latin typeface="Times New Roman"/>
                <a:cs typeface="Times New Roman"/>
              </a:rPr>
              <a:t>on </a:t>
            </a:r>
            <a:r>
              <a:rPr dirty="0" sz="1450" spc="-10">
                <a:latin typeface="Times New Roman"/>
                <a:cs typeface="Times New Roman"/>
              </a:rPr>
              <a:t>which my uncle was now gazing, the only sign  </a:t>
            </a:r>
            <a:r>
              <a:rPr dirty="0" sz="1450" spc="-5">
                <a:latin typeface="Times New Roman"/>
                <a:cs typeface="Times New Roman"/>
              </a:rPr>
              <a:t>of </a:t>
            </a:r>
            <a:r>
              <a:rPr dirty="0" sz="1450" spc="-10">
                <a:latin typeface="Times New Roman"/>
                <a:cs typeface="Times New Roman"/>
              </a:rPr>
              <a:t>disturbance is towards the end </a:t>
            </a:r>
            <a:r>
              <a:rPr dirty="0" sz="1450" spc="-5">
                <a:latin typeface="Times New Roman"/>
                <a:cs typeface="Times New Roman"/>
              </a:rPr>
              <a:t>of </a:t>
            </a:r>
            <a:r>
              <a:rPr dirty="0" sz="1450" spc="-10">
                <a:latin typeface="Times New Roman"/>
                <a:cs typeface="Times New Roman"/>
              </a:rPr>
              <a:t>the ebb, and even then it is too slight to </a:t>
            </a:r>
            <a:r>
              <a:rPr dirty="0" sz="1450" spc="-5">
                <a:latin typeface="Times New Roman"/>
                <a:cs typeface="Times New Roman"/>
              </a:rPr>
              <a:t>be  </a:t>
            </a:r>
            <a:r>
              <a:rPr dirty="0" sz="1450" spc="-10">
                <a:latin typeface="Times New Roman"/>
                <a:cs typeface="Times New Roman"/>
              </a:rPr>
              <a:t>remarkable. When there is any swell, nothing can </a:t>
            </a:r>
            <a:r>
              <a:rPr dirty="0" sz="1450" spc="-5">
                <a:latin typeface="Times New Roman"/>
                <a:cs typeface="Times New Roman"/>
              </a:rPr>
              <a:t>be </a:t>
            </a:r>
            <a:r>
              <a:rPr dirty="0" sz="1450" spc="-10">
                <a:latin typeface="Times New Roman"/>
                <a:cs typeface="Times New Roman"/>
              </a:rPr>
              <a:t>seen at all; </a:t>
            </a:r>
            <a:r>
              <a:rPr dirty="0" sz="1450" spc="-5">
                <a:latin typeface="Times New Roman"/>
                <a:cs typeface="Times New Roman"/>
              </a:rPr>
              <a:t>but </a:t>
            </a:r>
            <a:r>
              <a:rPr dirty="0" sz="1450" spc="-10">
                <a:latin typeface="Times New Roman"/>
                <a:cs typeface="Times New Roman"/>
              </a:rPr>
              <a:t>when it is  calm, as it often is, there appear certain strange, undecipherable marks—sea-  runes, as we may name them—on the glassy surface </a:t>
            </a:r>
            <a:r>
              <a:rPr dirty="0" sz="1450" spc="-5">
                <a:latin typeface="Times New Roman"/>
                <a:cs typeface="Times New Roman"/>
              </a:rPr>
              <a:t>of </a:t>
            </a:r>
            <a:r>
              <a:rPr dirty="0" sz="1450" spc="-10">
                <a:latin typeface="Times New Roman"/>
                <a:cs typeface="Times New Roman"/>
              </a:rPr>
              <a:t>the </a:t>
            </a:r>
            <a:r>
              <a:rPr dirty="0" sz="1450" spc="-30">
                <a:latin typeface="Times New Roman"/>
                <a:cs typeface="Times New Roman"/>
              </a:rPr>
              <a:t>bay. </a:t>
            </a:r>
            <a:r>
              <a:rPr dirty="0" sz="1450" spc="-10">
                <a:latin typeface="Times New Roman"/>
                <a:cs typeface="Times New Roman"/>
              </a:rPr>
              <a:t>The like is  common in </a:t>
            </a:r>
            <a:r>
              <a:rPr dirty="0" sz="1450" spc="-5">
                <a:latin typeface="Times New Roman"/>
                <a:cs typeface="Times New Roman"/>
              </a:rPr>
              <a:t>a </a:t>
            </a:r>
            <a:r>
              <a:rPr dirty="0" sz="1450" spc="-10">
                <a:latin typeface="Times New Roman"/>
                <a:cs typeface="Times New Roman"/>
              </a:rPr>
              <a:t>thousand places </a:t>
            </a:r>
            <a:r>
              <a:rPr dirty="0" sz="1450" spc="-5">
                <a:latin typeface="Times New Roman"/>
                <a:cs typeface="Times New Roman"/>
              </a:rPr>
              <a:t>on </a:t>
            </a:r>
            <a:r>
              <a:rPr dirty="0" sz="1450" spc="-10">
                <a:latin typeface="Times New Roman"/>
                <a:cs typeface="Times New Roman"/>
              </a:rPr>
              <a:t>the coast; and many </a:t>
            </a:r>
            <a:r>
              <a:rPr dirty="0" sz="1450" spc="-5">
                <a:latin typeface="Times New Roman"/>
                <a:cs typeface="Times New Roman"/>
              </a:rPr>
              <a:t>a boy </a:t>
            </a:r>
            <a:r>
              <a:rPr dirty="0" sz="1450" spc="-10">
                <a:latin typeface="Times New Roman"/>
                <a:cs typeface="Times New Roman"/>
              </a:rPr>
              <a:t>must have amused  himself as </a:t>
            </a:r>
            <a:r>
              <a:rPr dirty="0" sz="1450" spc="-5">
                <a:latin typeface="Times New Roman"/>
                <a:cs typeface="Times New Roman"/>
              </a:rPr>
              <a:t>I did, </a:t>
            </a:r>
            <a:r>
              <a:rPr dirty="0" sz="1450" spc="-10">
                <a:latin typeface="Times New Roman"/>
                <a:cs typeface="Times New Roman"/>
              </a:rPr>
              <a:t>seeking to read in them some reference to himself </a:t>
            </a:r>
            <a:r>
              <a:rPr dirty="0" sz="1450" spc="-5">
                <a:latin typeface="Times New Roman"/>
                <a:cs typeface="Times New Roman"/>
              </a:rPr>
              <a:t>or </a:t>
            </a:r>
            <a:r>
              <a:rPr dirty="0" sz="1450" spc="-10">
                <a:latin typeface="Times New Roman"/>
                <a:cs typeface="Times New Roman"/>
              </a:rPr>
              <a:t>those </a:t>
            </a:r>
            <a:r>
              <a:rPr dirty="0" sz="1450" spc="-5">
                <a:latin typeface="Times New Roman"/>
                <a:cs typeface="Times New Roman"/>
              </a:rPr>
              <a:t>he  </a:t>
            </a:r>
            <a:r>
              <a:rPr dirty="0" sz="1450" spc="-10">
                <a:latin typeface="Times New Roman"/>
                <a:cs typeface="Times New Roman"/>
              </a:rPr>
              <a:t>loved. It was to these marks that my uncle now directed my attention,  struggling, as </a:t>
            </a:r>
            <a:r>
              <a:rPr dirty="0" sz="1450" spc="-5">
                <a:latin typeface="Times New Roman"/>
                <a:cs typeface="Times New Roman"/>
              </a:rPr>
              <a:t>he </a:t>
            </a:r>
            <a:r>
              <a:rPr dirty="0" sz="1450" spc="-10">
                <a:latin typeface="Times New Roman"/>
                <a:cs typeface="Times New Roman"/>
              </a:rPr>
              <a:t>did so, with an evident</a:t>
            </a:r>
            <a:r>
              <a:rPr dirty="0" sz="1450" spc="30">
                <a:latin typeface="Times New Roman"/>
                <a:cs typeface="Times New Roman"/>
              </a:rPr>
              <a:t> </a:t>
            </a:r>
            <a:r>
              <a:rPr dirty="0" sz="1450" spc="-10">
                <a:latin typeface="Times New Roman"/>
                <a:cs typeface="Times New Roman"/>
              </a:rPr>
              <a:t>reluctance.</a:t>
            </a:r>
            <a:endParaRPr sz="1450">
              <a:latin typeface="Times New Roman"/>
              <a:cs typeface="Times New Roman"/>
            </a:endParaRPr>
          </a:p>
          <a:p>
            <a:pPr algn="just" marL="12700" marR="10795">
              <a:lnSpc>
                <a:spcPts val="1730"/>
              </a:lnSpc>
              <a:spcBef>
                <a:spcPts val="840"/>
              </a:spcBef>
            </a:pPr>
            <a:r>
              <a:rPr dirty="0" sz="1450" spc="-10">
                <a:latin typeface="Times New Roman"/>
                <a:cs typeface="Times New Roman"/>
              </a:rPr>
              <a:t>‘Do </a:t>
            </a:r>
            <a:r>
              <a:rPr dirty="0" sz="1450" spc="-5">
                <a:latin typeface="Times New Roman"/>
                <a:cs typeface="Times New Roman"/>
              </a:rPr>
              <a:t>ye </a:t>
            </a:r>
            <a:r>
              <a:rPr dirty="0" sz="1450" spc="-10">
                <a:latin typeface="Times New Roman"/>
                <a:cs typeface="Times New Roman"/>
              </a:rPr>
              <a:t>see </a:t>
            </a:r>
            <a:r>
              <a:rPr dirty="0" sz="1450" spc="-5">
                <a:latin typeface="Times New Roman"/>
                <a:cs typeface="Times New Roman"/>
              </a:rPr>
              <a:t>yon </a:t>
            </a:r>
            <a:r>
              <a:rPr dirty="0" sz="1450" spc="-10">
                <a:latin typeface="Times New Roman"/>
                <a:cs typeface="Times New Roman"/>
              </a:rPr>
              <a:t>scart </a:t>
            </a:r>
            <a:r>
              <a:rPr dirty="0" sz="1450" spc="-5">
                <a:latin typeface="Times New Roman"/>
                <a:cs typeface="Times New Roman"/>
              </a:rPr>
              <a:t>upo’ </a:t>
            </a:r>
            <a:r>
              <a:rPr dirty="0" sz="1450" spc="-10">
                <a:latin typeface="Times New Roman"/>
                <a:cs typeface="Times New Roman"/>
              </a:rPr>
              <a:t>the water?’ </a:t>
            </a:r>
            <a:r>
              <a:rPr dirty="0" sz="1450" spc="-5">
                <a:latin typeface="Times New Roman"/>
                <a:cs typeface="Times New Roman"/>
              </a:rPr>
              <a:t>he </a:t>
            </a:r>
            <a:r>
              <a:rPr dirty="0" sz="1450" spc="-10">
                <a:latin typeface="Times New Roman"/>
                <a:cs typeface="Times New Roman"/>
              </a:rPr>
              <a:t>inquired; ‘yon ane wast the gray  stane? </a:t>
            </a:r>
            <a:r>
              <a:rPr dirty="0" sz="1450" spc="-55">
                <a:latin typeface="Times New Roman"/>
                <a:cs typeface="Times New Roman"/>
              </a:rPr>
              <a:t>Ay? </a:t>
            </a:r>
            <a:r>
              <a:rPr dirty="0" sz="1450" spc="-35">
                <a:latin typeface="Times New Roman"/>
                <a:cs typeface="Times New Roman"/>
              </a:rPr>
              <a:t>Weel, </a:t>
            </a:r>
            <a:r>
              <a:rPr dirty="0" sz="1450" spc="-10">
                <a:latin typeface="Times New Roman"/>
                <a:cs typeface="Times New Roman"/>
              </a:rPr>
              <a:t>it’ll </a:t>
            </a:r>
            <a:r>
              <a:rPr dirty="0" sz="1450" spc="-5">
                <a:latin typeface="Times New Roman"/>
                <a:cs typeface="Times New Roman"/>
              </a:rPr>
              <a:t>no be </a:t>
            </a:r>
            <a:r>
              <a:rPr dirty="0" sz="1450" spc="-10">
                <a:latin typeface="Times New Roman"/>
                <a:cs typeface="Times New Roman"/>
              </a:rPr>
              <a:t>like </a:t>
            </a:r>
            <a:r>
              <a:rPr dirty="0" sz="1450" spc="-5">
                <a:latin typeface="Times New Roman"/>
                <a:cs typeface="Times New Roman"/>
              </a:rPr>
              <a:t>a </a:t>
            </a:r>
            <a:r>
              <a:rPr dirty="0" sz="1450" spc="-20">
                <a:latin typeface="Times New Roman"/>
                <a:cs typeface="Times New Roman"/>
              </a:rPr>
              <a:t>letter, </a:t>
            </a:r>
            <a:r>
              <a:rPr dirty="0" sz="1450" spc="-10">
                <a:latin typeface="Times New Roman"/>
                <a:cs typeface="Times New Roman"/>
              </a:rPr>
              <a:t>wull</a:t>
            </a:r>
            <a:r>
              <a:rPr dirty="0" sz="1450" spc="-13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‘Certainly it is,’ </a:t>
            </a:r>
            <a:r>
              <a:rPr dirty="0" sz="1450" spc="-5">
                <a:latin typeface="Times New Roman"/>
                <a:cs typeface="Times New Roman"/>
              </a:rPr>
              <a:t>I </a:t>
            </a:r>
            <a:r>
              <a:rPr dirty="0" sz="1450" spc="-10">
                <a:latin typeface="Times New Roman"/>
                <a:cs typeface="Times New Roman"/>
              </a:rPr>
              <a:t>replied. ‘I have often remarked it. It is like </a:t>
            </a:r>
            <a:r>
              <a:rPr dirty="0" sz="1450" spc="-5">
                <a:latin typeface="Times New Roman"/>
                <a:cs typeface="Times New Roman"/>
              </a:rPr>
              <a:t>a</a:t>
            </a:r>
            <a:r>
              <a:rPr dirty="0" sz="1450" spc="10">
                <a:latin typeface="Times New Roman"/>
                <a:cs typeface="Times New Roman"/>
              </a:rPr>
              <a:t> </a:t>
            </a:r>
            <a:r>
              <a:rPr dirty="0" sz="1450" spc="-10">
                <a:latin typeface="Times New Roman"/>
                <a:cs typeface="Times New Roman"/>
              </a:rPr>
              <a:t>C.’</a:t>
            </a:r>
            <a:endParaRPr sz="1450">
              <a:latin typeface="Times New Roman"/>
              <a:cs typeface="Times New Roman"/>
            </a:endParaRPr>
          </a:p>
          <a:p>
            <a:pPr algn="just" marL="12700" marR="5080">
              <a:lnSpc>
                <a:spcPts val="1730"/>
              </a:lnSpc>
              <a:spcBef>
                <a:spcPts val="920"/>
              </a:spcBef>
            </a:pPr>
            <a:r>
              <a:rPr dirty="0" sz="1450" spc="-10">
                <a:latin typeface="Times New Roman"/>
                <a:cs typeface="Times New Roman"/>
              </a:rPr>
              <a:t>He heaved </a:t>
            </a:r>
            <a:r>
              <a:rPr dirty="0" sz="1450" spc="-5">
                <a:latin typeface="Times New Roman"/>
                <a:cs typeface="Times New Roman"/>
              </a:rPr>
              <a:t>a </a:t>
            </a:r>
            <a:r>
              <a:rPr dirty="0" sz="1450" spc="-10">
                <a:latin typeface="Times New Roman"/>
                <a:cs typeface="Times New Roman"/>
              </a:rPr>
              <a:t>sigh as if heavily disappointed with my </a:t>
            </a:r>
            <a:r>
              <a:rPr dirty="0" sz="1450" spc="-20">
                <a:latin typeface="Times New Roman"/>
                <a:cs typeface="Times New Roman"/>
              </a:rPr>
              <a:t>answer, </a:t>
            </a:r>
            <a:r>
              <a:rPr dirty="0" sz="1450" spc="-10">
                <a:latin typeface="Times New Roman"/>
                <a:cs typeface="Times New Roman"/>
              </a:rPr>
              <a:t>and then added  below his breath: </a:t>
            </a:r>
            <a:r>
              <a:rPr dirty="0" sz="1450" spc="-65">
                <a:latin typeface="Times New Roman"/>
                <a:cs typeface="Times New Roman"/>
              </a:rPr>
              <a:t>‘Ay, </a:t>
            </a:r>
            <a:r>
              <a:rPr dirty="0" sz="1450" spc="-10">
                <a:latin typeface="Times New Roman"/>
                <a:cs typeface="Times New Roman"/>
              </a:rPr>
              <a:t>for the</a:t>
            </a:r>
            <a:r>
              <a:rPr dirty="0" sz="1450" spc="75">
                <a:latin typeface="Times New Roman"/>
                <a:cs typeface="Times New Roman"/>
              </a:rPr>
              <a:t> </a:t>
            </a:r>
            <a:r>
              <a:rPr dirty="0" sz="1450" spc="-10" i="1">
                <a:latin typeface="Times New Roman"/>
                <a:cs typeface="Times New Roman"/>
              </a:rPr>
              <a:t>Christ-Anna</a:t>
            </a:r>
            <a:r>
              <a:rPr dirty="0" sz="1450" spc="-10">
                <a:latin typeface="Times New Roman"/>
                <a:cs typeface="Times New Roman"/>
              </a:rPr>
              <a:t>.’</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‘I used to suppose, </a:t>
            </a:r>
            <a:r>
              <a:rPr dirty="0" sz="1450" spc="-25">
                <a:latin typeface="Times New Roman"/>
                <a:cs typeface="Times New Roman"/>
              </a:rPr>
              <a:t>sir, </a:t>
            </a:r>
            <a:r>
              <a:rPr dirty="0" sz="1450" spc="-10">
                <a:latin typeface="Times New Roman"/>
                <a:cs typeface="Times New Roman"/>
              </a:rPr>
              <a:t>it was for myself,’ said I; ‘for my name is</a:t>
            </a:r>
            <a:r>
              <a:rPr dirty="0" sz="1450" spc="50">
                <a:latin typeface="Times New Roman"/>
                <a:cs typeface="Times New Roman"/>
              </a:rPr>
              <a:t> </a:t>
            </a:r>
            <a:r>
              <a:rPr dirty="0" sz="1450" spc="-10">
                <a:latin typeface="Times New Roman"/>
                <a:cs typeface="Times New Roman"/>
              </a:rPr>
              <a:t>Charles.’</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‘And so </a:t>
            </a:r>
            <a:r>
              <a:rPr dirty="0" sz="1450" spc="-5">
                <a:latin typeface="Times New Roman"/>
                <a:cs typeface="Times New Roman"/>
              </a:rPr>
              <a:t>ye </a:t>
            </a:r>
            <a:r>
              <a:rPr dirty="0" sz="1450" spc="-15">
                <a:latin typeface="Times New Roman"/>
                <a:cs typeface="Times New Roman"/>
              </a:rPr>
              <a:t>saw’t </a:t>
            </a:r>
            <a:r>
              <a:rPr dirty="0" sz="1450" spc="-10">
                <a:latin typeface="Times New Roman"/>
                <a:cs typeface="Times New Roman"/>
              </a:rPr>
              <a:t>afore?’, </a:t>
            </a:r>
            <a:r>
              <a:rPr dirty="0" sz="1450" spc="-5">
                <a:latin typeface="Times New Roman"/>
                <a:cs typeface="Times New Roman"/>
              </a:rPr>
              <a:t>he </a:t>
            </a:r>
            <a:r>
              <a:rPr dirty="0" sz="1450" spc="-10">
                <a:latin typeface="Times New Roman"/>
                <a:cs typeface="Times New Roman"/>
              </a:rPr>
              <a:t>ran </a:t>
            </a:r>
            <a:r>
              <a:rPr dirty="0" sz="1450" spc="-5">
                <a:latin typeface="Times New Roman"/>
                <a:cs typeface="Times New Roman"/>
              </a:rPr>
              <a:t>on, not </a:t>
            </a:r>
            <a:r>
              <a:rPr dirty="0" sz="1450" spc="-10">
                <a:latin typeface="Times New Roman"/>
                <a:cs typeface="Times New Roman"/>
              </a:rPr>
              <a:t>heeding my remark. </a:t>
            </a:r>
            <a:r>
              <a:rPr dirty="0" sz="1450" spc="-30">
                <a:latin typeface="Times New Roman"/>
                <a:cs typeface="Times New Roman"/>
              </a:rPr>
              <a:t>‘Weel, </a:t>
            </a:r>
            <a:r>
              <a:rPr dirty="0" sz="1450" spc="-10">
                <a:latin typeface="Times New Roman"/>
                <a:cs typeface="Times New Roman"/>
              </a:rPr>
              <a:t>weel, </a:t>
            </a:r>
            <a:r>
              <a:rPr dirty="0" sz="1450" spc="-5">
                <a:latin typeface="Times New Roman"/>
                <a:cs typeface="Times New Roman"/>
              </a:rPr>
              <a:t>but  </a:t>
            </a:r>
            <a:r>
              <a:rPr dirty="0" sz="1450" spc="-25">
                <a:latin typeface="Times New Roman"/>
                <a:cs typeface="Times New Roman"/>
              </a:rPr>
              <a:t>that’s</a:t>
            </a:r>
            <a:r>
              <a:rPr dirty="0" sz="1450" spc="35">
                <a:latin typeface="Times New Roman"/>
                <a:cs typeface="Times New Roman"/>
              </a:rPr>
              <a:t> </a:t>
            </a:r>
            <a:r>
              <a:rPr dirty="0" sz="1450" spc="-10">
                <a:latin typeface="Times New Roman"/>
                <a:cs typeface="Times New Roman"/>
              </a:rPr>
              <a:t>unco</a:t>
            </a:r>
            <a:r>
              <a:rPr dirty="0" sz="1450" spc="35">
                <a:latin typeface="Times New Roman"/>
                <a:cs typeface="Times New Roman"/>
              </a:rPr>
              <a:t> </a:t>
            </a:r>
            <a:r>
              <a:rPr dirty="0" sz="1450" spc="-10">
                <a:latin typeface="Times New Roman"/>
                <a:cs typeface="Times New Roman"/>
              </a:rPr>
              <a:t>strange.</a:t>
            </a:r>
            <a:r>
              <a:rPr dirty="0" sz="1450" spc="90">
                <a:latin typeface="Times New Roman"/>
                <a:cs typeface="Times New Roman"/>
              </a:rPr>
              <a:t> </a:t>
            </a:r>
            <a:r>
              <a:rPr dirty="0" sz="1450" spc="-10">
                <a:latin typeface="Times New Roman"/>
                <a:cs typeface="Times New Roman"/>
              </a:rPr>
              <a:t>Maybe,</a:t>
            </a:r>
            <a:r>
              <a:rPr dirty="0" sz="1450" spc="35">
                <a:latin typeface="Times New Roman"/>
                <a:cs typeface="Times New Roman"/>
              </a:rPr>
              <a:t> </a:t>
            </a:r>
            <a:r>
              <a:rPr dirty="0" sz="1450" spc="-30">
                <a:latin typeface="Times New Roman"/>
                <a:cs typeface="Times New Roman"/>
              </a:rPr>
              <a:t>it’s</a:t>
            </a:r>
            <a:r>
              <a:rPr dirty="0" sz="1450" spc="40">
                <a:latin typeface="Times New Roman"/>
                <a:cs typeface="Times New Roman"/>
              </a:rPr>
              <a:t> </a:t>
            </a:r>
            <a:r>
              <a:rPr dirty="0" sz="1450" spc="-10">
                <a:latin typeface="Times New Roman"/>
                <a:cs typeface="Times New Roman"/>
              </a:rPr>
              <a:t>been</a:t>
            </a:r>
            <a:r>
              <a:rPr dirty="0" sz="1450" spc="35">
                <a:latin typeface="Times New Roman"/>
                <a:cs typeface="Times New Roman"/>
              </a:rPr>
              <a:t> </a:t>
            </a:r>
            <a:r>
              <a:rPr dirty="0" sz="1450" spc="-10">
                <a:latin typeface="Times New Roman"/>
                <a:cs typeface="Times New Roman"/>
              </a:rPr>
              <a:t>there</a:t>
            </a:r>
            <a:r>
              <a:rPr dirty="0" sz="1450" spc="40">
                <a:latin typeface="Times New Roman"/>
                <a:cs typeface="Times New Roman"/>
              </a:rPr>
              <a:t> </a:t>
            </a:r>
            <a:r>
              <a:rPr dirty="0" sz="1450" spc="-10">
                <a:latin typeface="Times New Roman"/>
                <a:cs typeface="Times New Roman"/>
              </a:rPr>
              <a:t>waitin’,</a:t>
            </a:r>
            <a:r>
              <a:rPr dirty="0" sz="1450" spc="35">
                <a:latin typeface="Times New Roman"/>
                <a:cs typeface="Times New Roman"/>
              </a:rPr>
              <a:t> </a:t>
            </a:r>
            <a:r>
              <a:rPr dirty="0" sz="1450" spc="-10">
                <a:latin typeface="Times New Roman"/>
                <a:cs typeface="Times New Roman"/>
              </a:rPr>
              <a:t>as</a:t>
            </a:r>
            <a:r>
              <a:rPr dirty="0" sz="1450" spc="35">
                <a:latin typeface="Times New Roman"/>
                <a:cs typeface="Times New Roman"/>
              </a:rPr>
              <a:t> </a:t>
            </a:r>
            <a:r>
              <a:rPr dirty="0" sz="1450" spc="-5">
                <a:latin typeface="Times New Roman"/>
                <a:cs typeface="Times New Roman"/>
              </a:rPr>
              <a:t>a</a:t>
            </a:r>
            <a:r>
              <a:rPr dirty="0" sz="1450" spc="40">
                <a:latin typeface="Times New Roman"/>
                <a:cs typeface="Times New Roman"/>
              </a:rPr>
              <a:t> </a:t>
            </a:r>
            <a:r>
              <a:rPr dirty="0" sz="1450" spc="-10">
                <a:latin typeface="Times New Roman"/>
                <a:cs typeface="Times New Roman"/>
              </a:rPr>
              <a:t>man</a:t>
            </a:r>
            <a:r>
              <a:rPr dirty="0" sz="1450" spc="35">
                <a:latin typeface="Times New Roman"/>
                <a:cs typeface="Times New Roman"/>
              </a:rPr>
              <a:t> </a:t>
            </a:r>
            <a:r>
              <a:rPr dirty="0" sz="1450" spc="-10">
                <a:latin typeface="Times New Roman"/>
                <a:cs typeface="Times New Roman"/>
              </a:rPr>
              <a:t>wad</a:t>
            </a:r>
            <a:r>
              <a:rPr dirty="0" sz="1450" spc="40">
                <a:latin typeface="Times New Roman"/>
                <a:cs typeface="Times New Roman"/>
              </a:rPr>
              <a:t> </a:t>
            </a:r>
            <a:r>
              <a:rPr dirty="0" sz="1450" spc="-30">
                <a:latin typeface="Times New Roman"/>
                <a:cs typeface="Times New Roman"/>
              </a:rPr>
              <a:t>say,</a:t>
            </a:r>
            <a:r>
              <a:rPr dirty="0" sz="1450" spc="35">
                <a:latin typeface="Times New Roman"/>
                <a:cs typeface="Times New Roman"/>
              </a:rPr>
              <a:t> </a:t>
            </a:r>
            <a:r>
              <a:rPr dirty="0" sz="1450" spc="-10">
                <a:latin typeface="Times New Roman"/>
                <a:cs typeface="Times New Roman"/>
              </a:rPr>
              <a:t>through</a:t>
            </a:r>
            <a:endParaRPr sz="1450">
              <a:latin typeface="Times New Roman"/>
              <a:cs typeface="Times New Roman"/>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911072"/>
            <a:ext cx="5807710" cy="8934450"/>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CHAPTER </a:t>
            </a:r>
            <a:r>
              <a:rPr dirty="0" sz="1450" spc="-10" b="1">
                <a:latin typeface="Times New Roman"/>
                <a:cs typeface="Times New Roman"/>
              </a:rPr>
              <a:t>III. THE</a:t>
            </a:r>
            <a:r>
              <a:rPr dirty="0" sz="1450" spc="15" b="1">
                <a:latin typeface="Times New Roman"/>
                <a:cs typeface="Times New Roman"/>
              </a:rPr>
              <a:t> </a:t>
            </a:r>
            <a:r>
              <a:rPr dirty="0" sz="1450" spc="-15" b="1">
                <a:latin typeface="Times New Roman"/>
                <a:cs typeface="Times New Roman"/>
              </a:rPr>
              <a:t>ADOPTION.</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30"/>
              </a:spcBef>
            </a:pPr>
            <a:endParaRPr sz="1550">
              <a:latin typeface="Times New Roman"/>
              <a:cs typeface="Times New Roman"/>
            </a:endParaRPr>
          </a:p>
          <a:p>
            <a:pPr algn="just" marL="12700" marR="5080">
              <a:lnSpc>
                <a:spcPts val="1730"/>
              </a:lnSpc>
            </a:pPr>
            <a:r>
              <a:rPr dirty="0" sz="1450" spc="-10">
                <a:latin typeface="Times New Roman"/>
                <a:cs typeface="Times New Roman"/>
              </a:rPr>
              <a:t>Madame Desprez, who answered to the Christian name </a:t>
            </a:r>
            <a:r>
              <a:rPr dirty="0" sz="1450" spc="-5">
                <a:latin typeface="Times New Roman"/>
                <a:cs typeface="Times New Roman"/>
              </a:rPr>
              <a:t>of </a:t>
            </a:r>
            <a:r>
              <a:rPr dirty="0" sz="1450" spc="-10">
                <a:latin typeface="Times New Roman"/>
                <a:cs typeface="Times New Roman"/>
              </a:rPr>
              <a:t>Anastasie,  presented an agreeable type </a:t>
            </a:r>
            <a:r>
              <a:rPr dirty="0" sz="1450" spc="-5">
                <a:latin typeface="Times New Roman"/>
                <a:cs typeface="Times New Roman"/>
              </a:rPr>
              <a:t>of </a:t>
            </a:r>
            <a:r>
              <a:rPr dirty="0" sz="1450" spc="-10">
                <a:latin typeface="Times New Roman"/>
                <a:cs typeface="Times New Roman"/>
              </a:rPr>
              <a:t>her sex; exceedingly wholesome to look </a:t>
            </a:r>
            <a:r>
              <a:rPr dirty="0" sz="1450" spc="-5">
                <a:latin typeface="Times New Roman"/>
                <a:cs typeface="Times New Roman"/>
              </a:rPr>
              <a:t>upon,  a </a:t>
            </a:r>
            <a:r>
              <a:rPr dirty="0" sz="1450" spc="-10">
                <a:latin typeface="Times New Roman"/>
                <a:cs typeface="Times New Roman"/>
              </a:rPr>
              <a:t>stout </a:t>
            </a:r>
            <a:r>
              <a:rPr dirty="0" sz="1450" spc="-5" i="1">
                <a:latin typeface="Times New Roman"/>
                <a:cs typeface="Times New Roman"/>
              </a:rPr>
              <a:t>brune</a:t>
            </a:r>
            <a:r>
              <a:rPr dirty="0" sz="1450" spc="-5">
                <a:latin typeface="Times New Roman"/>
                <a:cs typeface="Times New Roman"/>
              </a:rPr>
              <a:t>, </a:t>
            </a:r>
            <a:r>
              <a:rPr dirty="0" sz="1450" spc="-10">
                <a:latin typeface="Times New Roman"/>
                <a:cs typeface="Times New Roman"/>
              </a:rPr>
              <a:t>with cool smooth cheeks, </a:t>
            </a:r>
            <a:r>
              <a:rPr dirty="0" sz="1450" spc="-25">
                <a:latin typeface="Times New Roman"/>
                <a:cs typeface="Times New Roman"/>
              </a:rPr>
              <a:t>steady, </a:t>
            </a:r>
            <a:r>
              <a:rPr dirty="0" sz="1450" spc="-10">
                <a:latin typeface="Times New Roman"/>
                <a:cs typeface="Times New Roman"/>
              </a:rPr>
              <a:t>dark eyes, and hands that  neither art </a:t>
            </a:r>
            <a:r>
              <a:rPr dirty="0" sz="1450" spc="-5">
                <a:latin typeface="Times New Roman"/>
                <a:cs typeface="Times New Roman"/>
              </a:rPr>
              <a:t>nor </a:t>
            </a:r>
            <a:r>
              <a:rPr dirty="0" sz="1450" spc="-10">
                <a:latin typeface="Times New Roman"/>
                <a:cs typeface="Times New Roman"/>
              </a:rPr>
              <a:t>nature could improve. She was the sort </a:t>
            </a:r>
            <a:r>
              <a:rPr dirty="0" sz="1450" spc="-5">
                <a:latin typeface="Times New Roman"/>
                <a:cs typeface="Times New Roman"/>
              </a:rPr>
              <a:t>of </a:t>
            </a:r>
            <a:r>
              <a:rPr dirty="0" sz="1450" spc="-10">
                <a:latin typeface="Times New Roman"/>
                <a:cs typeface="Times New Roman"/>
              </a:rPr>
              <a:t>person over whom  adversity passes like </a:t>
            </a:r>
            <a:r>
              <a:rPr dirty="0" sz="1450" spc="-5">
                <a:latin typeface="Times New Roman"/>
                <a:cs typeface="Times New Roman"/>
              </a:rPr>
              <a:t>a </a:t>
            </a:r>
            <a:r>
              <a:rPr dirty="0" sz="1450" spc="-10">
                <a:latin typeface="Times New Roman"/>
                <a:cs typeface="Times New Roman"/>
              </a:rPr>
              <a:t>summer cloud; she might, in the worst </a:t>
            </a:r>
            <a:r>
              <a:rPr dirty="0" sz="1450" spc="-5">
                <a:latin typeface="Times New Roman"/>
                <a:cs typeface="Times New Roman"/>
              </a:rPr>
              <a:t>of </a:t>
            </a:r>
            <a:r>
              <a:rPr dirty="0" sz="1450" spc="-10">
                <a:latin typeface="Times New Roman"/>
                <a:cs typeface="Times New Roman"/>
              </a:rPr>
              <a:t>conjunctions,  </a:t>
            </a:r>
            <a:r>
              <a:rPr dirty="0" sz="1450" spc="-5">
                <a:latin typeface="Times New Roman"/>
                <a:cs typeface="Times New Roman"/>
              </a:rPr>
              <a:t>knit </a:t>
            </a:r>
            <a:r>
              <a:rPr dirty="0" sz="1450" spc="-10">
                <a:latin typeface="Times New Roman"/>
                <a:cs typeface="Times New Roman"/>
              </a:rPr>
              <a:t>her brows into </a:t>
            </a:r>
            <a:r>
              <a:rPr dirty="0" sz="1450" spc="-5">
                <a:latin typeface="Times New Roman"/>
                <a:cs typeface="Times New Roman"/>
              </a:rPr>
              <a:t>one </a:t>
            </a:r>
            <a:r>
              <a:rPr dirty="0" sz="1450" spc="-10">
                <a:latin typeface="Times New Roman"/>
                <a:cs typeface="Times New Roman"/>
              </a:rPr>
              <a:t>vertical furrow for </a:t>
            </a:r>
            <a:r>
              <a:rPr dirty="0" sz="1450" spc="-5">
                <a:latin typeface="Times New Roman"/>
                <a:cs typeface="Times New Roman"/>
              </a:rPr>
              <a:t>a </a:t>
            </a:r>
            <a:r>
              <a:rPr dirty="0" sz="1450" spc="-10">
                <a:latin typeface="Times New Roman"/>
                <a:cs typeface="Times New Roman"/>
              </a:rPr>
              <a:t>moment, </a:t>
            </a:r>
            <a:r>
              <a:rPr dirty="0" sz="1450" spc="-5">
                <a:latin typeface="Times New Roman"/>
                <a:cs typeface="Times New Roman"/>
              </a:rPr>
              <a:t>but </a:t>
            </a:r>
            <a:r>
              <a:rPr dirty="0" sz="1450" spc="-10">
                <a:latin typeface="Times New Roman"/>
                <a:cs typeface="Times New Roman"/>
              </a:rPr>
              <a:t>the next it would </a:t>
            </a:r>
            <a:r>
              <a:rPr dirty="0" sz="1450" spc="-5">
                <a:latin typeface="Times New Roman"/>
                <a:cs typeface="Times New Roman"/>
              </a:rPr>
              <a:t>be  </a:t>
            </a:r>
            <a:r>
              <a:rPr dirty="0" sz="1450" spc="-10">
                <a:latin typeface="Times New Roman"/>
                <a:cs typeface="Times New Roman"/>
              </a:rPr>
              <a:t>gone. She had much </a:t>
            </a:r>
            <a:r>
              <a:rPr dirty="0" sz="1450" spc="-5">
                <a:latin typeface="Times New Roman"/>
                <a:cs typeface="Times New Roman"/>
              </a:rPr>
              <a:t>of </a:t>
            </a:r>
            <a:r>
              <a:rPr dirty="0" sz="1450" spc="-10">
                <a:latin typeface="Times New Roman"/>
                <a:cs typeface="Times New Roman"/>
              </a:rPr>
              <a:t>the placidity </a:t>
            </a:r>
            <a:r>
              <a:rPr dirty="0" sz="1450" spc="-5">
                <a:latin typeface="Times New Roman"/>
                <a:cs typeface="Times New Roman"/>
              </a:rPr>
              <a:t>of a </a:t>
            </a:r>
            <a:r>
              <a:rPr dirty="0" sz="1450" spc="-10">
                <a:latin typeface="Times New Roman"/>
                <a:cs typeface="Times New Roman"/>
              </a:rPr>
              <a:t>contented </a:t>
            </a:r>
            <a:r>
              <a:rPr dirty="0" sz="1450" spc="-5">
                <a:latin typeface="Times New Roman"/>
                <a:cs typeface="Times New Roman"/>
              </a:rPr>
              <a:t>nun; </a:t>
            </a:r>
            <a:r>
              <a:rPr dirty="0" sz="1450" spc="-10">
                <a:latin typeface="Times New Roman"/>
                <a:cs typeface="Times New Roman"/>
              </a:rPr>
              <a:t>with little </a:t>
            </a:r>
            <a:r>
              <a:rPr dirty="0" sz="1450" spc="-5">
                <a:latin typeface="Times New Roman"/>
                <a:cs typeface="Times New Roman"/>
              </a:rPr>
              <a:t>of </a:t>
            </a:r>
            <a:r>
              <a:rPr dirty="0" sz="1450" spc="-10">
                <a:latin typeface="Times New Roman"/>
                <a:cs typeface="Times New Roman"/>
              </a:rPr>
              <a:t>her  </a:t>
            </a:r>
            <a:r>
              <a:rPr dirty="0" sz="1450" spc="-25">
                <a:latin typeface="Times New Roman"/>
                <a:cs typeface="Times New Roman"/>
              </a:rPr>
              <a:t>piety, </a:t>
            </a:r>
            <a:r>
              <a:rPr dirty="0" sz="1450" spc="-10">
                <a:latin typeface="Times New Roman"/>
                <a:cs typeface="Times New Roman"/>
              </a:rPr>
              <a:t>however; for Anastasie was </a:t>
            </a:r>
            <a:r>
              <a:rPr dirty="0" sz="1450" spc="-5">
                <a:latin typeface="Times New Roman"/>
                <a:cs typeface="Times New Roman"/>
              </a:rPr>
              <a:t>of a </a:t>
            </a:r>
            <a:r>
              <a:rPr dirty="0" sz="1450" spc="-10">
                <a:latin typeface="Times New Roman"/>
                <a:cs typeface="Times New Roman"/>
              </a:rPr>
              <a:t>very mundane nature, fond </a:t>
            </a:r>
            <a:r>
              <a:rPr dirty="0" sz="1450" spc="-5">
                <a:latin typeface="Times New Roman"/>
                <a:cs typeface="Times New Roman"/>
              </a:rPr>
              <a:t>of </a:t>
            </a:r>
            <a:r>
              <a:rPr dirty="0" sz="1450" spc="-10">
                <a:latin typeface="Times New Roman"/>
                <a:cs typeface="Times New Roman"/>
              </a:rPr>
              <a:t>oysters  and old wine, and somewhat bold pleasantries, and devoted to her husband for  her own sake rather than for his. She was imperturbably good-natured, </a:t>
            </a:r>
            <a:r>
              <a:rPr dirty="0" sz="1450" spc="-5">
                <a:latin typeface="Times New Roman"/>
                <a:cs typeface="Times New Roman"/>
              </a:rPr>
              <a:t>but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idea </a:t>
            </a:r>
            <a:r>
              <a:rPr dirty="0" sz="1450" spc="-5">
                <a:latin typeface="Times New Roman"/>
                <a:cs typeface="Times New Roman"/>
              </a:rPr>
              <a:t>of </a:t>
            </a:r>
            <a:r>
              <a:rPr dirty="0" sz="1450" spc="-10">
                <a:latin typeface="Times New Roman"/>
                <a:cs typeface="Times New Roman"/>
              </a:rPr>
              <a:t>self-sacrifice. </a:t>
            </a:r>
            <a:r>
              <a:rPr dirty="0" sz="1450" spc="-60">
                <a:latin typeface="Times New Roman"/>
                <a:cs typeface="Times New Roman"/>
              </a:rPr>
              <a:t>To </a:t>
            </a:r>
            <a:r>
              <a:rPr dirty="0" sz="1450" spc="-10">
                <a:latin typeface="Times New Roman"/>
                <a:cs typeface="Times New Roman"/>
              </a:rPr>
              <a:t>live in that pleasant old house, with </a:t>
            </a:r>
            <a:r>
              <a:rPr dirty="0" sz="1450" spc="-5">
                <a:latin typeface="Times New Roman"/>
                <a:cs typeface="Times New Roman"/>
              </a:rPr>
              <a:t>a </a:t>
            </a:r>
            <a:r>
              <a:rPr dirty="0" sz="1450" spc="-10">
                <a:latin typeface="Times New Roman"/>
                <a:cs typeface="Times New Roman"/>
              </a:rPr>
              <a:t>green  garden behind and bright flowers about the </a:t>
            </a:r>
            <a:r>
              <a:rPr dirty="0" sz="1450" spc="-20">
                <a:latin typeface="Times New Roman"/>
                <a:cs typeface="Times New Roman"/>
              </a:rPr>
              <a:t>window, </a:t>
            </a:r>
            <a:r>
              <a:rPr dirty="0" sz="1450" spc="-10">
                <a:latin typeface="Times New Roman"/>
                <a:cs typeface="Times New Roman"/>
              </a:rPr>
              <a:t>to eat and drink </a:t>
            </a:r>
            <a:r>
              <a:rPr dirty="0" sz="1450" spc="-5">
                <a:latin typeface="Times New Roman"/>
                <a:cs typeface="Times New Roman"/>
              </a:rPr>
              <a:t>of </a:t>
            </a:r>
            <a:r>
              <a:rPr dirty="0" sz="1450" spc="-10">
                <a:latin typeface="Times New Roman"/>
                <a:cs typeface="Times New Roman"/>
              </a:rPr>
              <a:t>the  best, to gossip with </a:t>
            </a:r>
            <a:r>
              <a:rPr dirty="0" sz="1450" spc="-5">
                <a:latin typeface="Times New Roman"/>
                <a:cs typeface="Times New Roman"/>
              </a:rPr>
              <a:t>a </a:t>
            </a:r>
            <a:r>
              <a:rPr dirty="0" sz="1450" spc="-10">
                <a:latin typeface="Times New Roman"/>
                <a:cs typeface="Times New Roman"/>
              </a:rPr>
              <a:t>neighbour for </a:t>
            </a:r>
            <a:r>
              <a:rPr dirty="0" sz="1450" spc="-5">
                <a:latin typeface="Times New Roman"/>
                <a:cs typeface="Times New Roman"/>
              </a:rPr>
              <a:t>a </a:t>
            </a:r>
            <a:r>
              <a:rPr dirty="0" sz="1450" spc="-10">
                <a:latin typeface="Times New Roman"/>
                <a:cs typeface="Times New Roman"/>
              </a:rPr>
              <a:t>quarter </a:t>
            </a:r>
            <a:r>
              <a:rPr dirty="0" sz="1450" spc="-5">
                <a:latin typeface="Times New Roman"/>
                <a:cs typeface="Times New Roman"/>
              </a:rPr>
              <a:t>of </a:t>
            </a:r>
            <a:r>
              <a:rPr dirty="0" sz="1450" spc="-10">
                <a:latin typeface="Times New Roman"/>
                <a:cs typeface="Times New Roman"/>
              </a:rPr>
              <a:t>an </a:t>
            </a:r>
            <a:r>
              <a:rPr dirty="0" sz="1450" spc="-20">
                <a:latin typeface="Times New Roman"/>
                <a:cs typeface="Times New Roman"/>
              </a:rPr>
              <a:t>hour, </a:t>
            </a:r>
            <a:r>
              <a:rPr dirty="0" sz="1450" spc="-10">
                <a:latin typeface="Times New Roman"/>
                <a:cs typeface="Times New Roman"/>
              </a:rPr>
              <a:t>never to wear stays </a:t>
            </a:r>
            <a:r>
              <a:rPr dirty="0" sz="1450" spc="-5">
                <a:latin typeface="Times New Roman"/>
                <a:cs typeface="Times New Roman"/>
              </a:rPr>
              <a:t>or  a </a:t>
            </a:r>
            <a:r>
              <a:rPr dirty="0" sz="1450" spc="-10">
                <a:latin typeface="Times New Roman"/>
                <a:cs typeface="Times New Roman"/>
              </a:rPr>
              <a:t>dress except when she went to Fontainebleau shopping, to </a:t>
            </a:r>
            <a:r>
              <a:rPr dirty="0" sz="1450" spc="-5">
                <a:latin typeface="Times New Roman"/>
                <a:cs typeface="Times New Roman"/>
              </a:rPr>
              <a:t>be </a:t>
            </a:r>
            <a:r>
              <a:rPr dirty="0" sz="1450" spc="-10">
                <a:latin typeface="Times New Roman"/>
                <a:cs typeface="Times New Roman"/>
              </a:rPr>
              <a:t>kept in </a:t>
            </a:r>
            <a:r>
              <a:rPr dirty="0" sz="1450" spc="-5">
                <a:latin typeface="Times New Roman"/>
                <a:cs typeface="Times New Roman"/>
              </a:rPr>
              <a:t>a  </a:t>
            </a:r>
            <a:r>
              <a:rPr dirty="0" sz="1450" spc="-10">
                <a:latin typeface="Times New Roman"/>
                <a:cs typeface="Times New Roman"/>
              </a:rPr>
              <a:t>continual supply </a:t>
            </a:r>
            <a:r>
              <a:rPr dirty="0" sz="1450" spc="-5">
                <a:latin typeface="Times New Roman"/>
                <a:cs typeface="Times New Roman"/>
              </a:rPr>
              <a:t>of </a:t>
            </a:r>
            <a:r>
              <a:rPr dirty="0" sz="1450" spc="-10">
                <a:latin typeface="Times New Roman"/>
                <a:cs typeface="Times New Roman"/>
              </a:rPr>
              <a:t>racy novels, and to </a:t>
            </a:r>
            <a:r>
              <a:rPr dirty="0" sz="1450" spc="-5">
                <a:latin typeface="Times New Roman"/>
                <a:cs typeface="Times New Roman"/>
              </a:rPr>
              <a:t>be </a:t>
            </a:r>
            <a:r>
              <a:rPr dirty="0" sz="1450" spc="-10">
                <a:latin typeface="Times New Roman"/>
                <a:cs typeface="Times New Roman"/>
              </a:rPr>
              <a:t>married to Doctor Desprez and have  </a:t>
            </a:r>
            <a:r>
              <a:rPr dirty="0" sz="1450" spc="-5">
                <a:latin typeface="Times New Roman"/>
                <a:cs typeface="Times New Roman"/>
              </a:rPr>
              <a:t>no </a:t>
            </a:r>
            <a:r>
              <a:rPr dirty="0" sz="1450" spc="-10">
                <a:latin typeface="Times New Roman"/>
                <a:cs typeface="Times New Roman"/>
              </a:rPr>
              <a:t>ground </a:t>
            </a:r>
            <a:r>
              <a:rPr dirty="0" sz="1450" spc="-5">
                <a:latin typeface="Times New Roman"/>
                <a:cs typeface="Times New Roman"/>
              </a:rPr>
              <a:t>of </a:t>
            </a:r>
            <a:r>
              <a:rPr dirty="0" sz="1450" spc="-20">
                <a:latin typeface="Times New Roman"/>
                <a:cs typeface="Times New Roman"/>
              </a:rPr>
              <a:t>jealousy, </a:t>
            </a:r>
            <a:r>
              <a:rPr dirty="0" sz="1450" spc="-10">
                <a:latin typeface="Times New Roman"/>
                <a:cs typeface="Times New Roman"/>
              </a:rPr>
              <a:t>filled the cup </a:t>
            </a:r>
            <a:r>
              <a:rPr dirty="0" sz="1450" spc="-5">
                <a:latin typeface="Times New Roman"/>
                <a:cs typeface="Times New Roman"/>
              </a:rPr>
              <a:t>of </a:t>
            </a:r>
            <a:r>
              <a:rPr dirty="0" sz="1450" spc="-10">
                <a:latin typeface="Times New Roman"/>
                <a:cs typeface="Times New Roman"/>
              </a:rPr>
              <a:t>her nature to the brim. Those who had  known the Doctor in bachelor days, when </a:t>
            </a:r>
            <a:r>
              <a:rPr dirty="0" sz="1450" spc="-5">
                <a:latin typeface="Times New Roman"/>
                <a:cs typeface="Times New Roman"/>
              </a:rPr>
              <a:t>he </a:t>
            </a:r>
            <a:r>
              <a:rPr dirty="0" sz="1450" spc="-10">
                <a:latin typeface="Times New Roman"/>
                <a:cs typeface="Times New Roman"/>
              </a:rPr>
              <a:t>had aired quite as many theories,  </a:t>
            </a:r>
            <a:r>
              <a:rPr dirty="0" sz="1450" spc="-5">
                <a:latin typeface="Times New Roman"/>
                <a:cs typeface="Times New Roman"/>
              </a:rPr>
              <a:t>but of a </a:t>
            </a:r>
            <a:r>
              <a:rPr dirty="0" sz="1450" spc="-10">
                <a:latin typeface="Times New Roman"/>
                <a:cs typeface="Times New Roman"/>
              </a:rPr>
              <a:t>different </a:t>
            </a:r>
            <a:r>
              <a:rPr dirty="0" sz="1450" spc="-20">
                <a:latin typeface="Times New Roman"/>
                <a:cs typeface="Times New Roman"/>
              </a:rPr>
              <a:t>order, </a:t>
            </a:r>
            <a:r>
              <a:rPr dirty="0" sz="1450" spc="-10">
                <a:latin typeface="Times New Roman"/>
                <a:cs typeface="Times New Roman"/>
              </a:rPr>
              <a:t>attributed his present philosophy to the study </a:t>
            </a:r>
            <a:r>
              <a:rPr dirty="0" sz="1450" spc="-5">
                <a:latin typeface="Times New Roman"/>
                <a:cs typeface="Times New Roman"/>
              </a:rPr>
              <a:t>of  </a:t>
            </a:r>
            <a:r>
              <a:rPr dirty="0" sz="1450" spc="-10">
                <a:latin typeface="Times New Roman"/>
                <a:cs typeface="Times New Roman"/>
              </a:rPr>
              <a:t>Anastasie. It was her brute enjoyment that </a:t>
            </a:r>
            <a:r>
              <a:rPr dirty="0" sz="1450" spc="-5">
                <a:latin typeface="Times New Roman"/>
                <a:cs typeface="Times New Roman"/>
              </a:rPr>
              <a:t>he </a:t>
            </a:r>
            <a:r>
              <a:rPr dirty="0" sz="1450" spc="-10">
                <a:latin typeface="Times New Roman"/>
                <a:cs typeface="Times New Roman"/>
              </a:rPr>
              <a:t>rationalised and perhaps vainly  imitated.</a:t>
            </a:r>
            <a:endParaRPr sz="1450">
              <a:latin typeface="Times New Roman"/>
              <a:cs typeface="Times New Roman"/>
            </a:endParaRPr>
          </a:p>
          <a:p>
            <a:pPr algn="just" marL="12700" marR="5080">
              <a:lnSpc>
                <a:spcPts val="1730"/>
              </a:lnSpc>
              <a:spcBef>
                <a:spcPts val="835"/>
              </a:spcBef>
            </a:pPr>
            <a:r>
              <a:rPr dirty="0" sz="1450" spc="-10">
                <a:latin typeface="Times New Roman"/>
                <a:cs typeface="Times New Roman"/>
              </a:rPr>
              <a:t>Madame Desprez was an artist in the kitchen, and made </a:t>
            </a:r>
            <a:r>
              <a:rPr dirty="0" sz="1450" spc="-15">
                <a:latin typeface="Times New Roman"/>
                <a:cs typeface="Times New Roman"/>
              </a:rPr>
              <a:t>coffee </a:t>
            </a:r>
            <a:r>
              <a:rPr dirty="0" sz="1450" spc="-10">
                <a:latin typeface="Times New Roman"/>
                <a:cs typeface="Times New Roman"/>
              </a:rPr>
              <a:t>to </a:t>
            </a:r>
            <a:r>
              <a:rPr dirty="0" sz="1450" spc="-5">
                <a:latin typeface="Times New Roman"/>
                <a:cs typeface="Times New Roman"/>
              </a:rPr>
              <a:t>a </a:t>
            </a:r>
            <a:r>
              <a:rPr dirty="0" sz="1450" spc="-20">
                <a:latin typeface="Times New Roman"/>
                <a:cs typeface="Times New Roman"/>
              </a:rPr>
              <a:t>nicety.  </a:t>
            </a:r>
            <a:r>
              <a:rPr dirty="0" sz="1450" spc="-10">
                <a:latin typeface="Times New Roman"/>
                <a:cs typeface="Times New Roman"/>
              </a:rPr>
              <a:t>She had </a:t>
            </a:r>
            <a:r>
              <a:rPr dirty="0" sz="1450" spc="-5">
                <a:latin typeface="Times New Roman"/>
                <a:cs typeface="Times New Roman"/>
              </a:rPr>
              <a:t>a </a:t>
            </a:r>
            <a:r>
              <a:rPr dirty="0" sz="1450" spc="-10">
                <a:latin typeface="Times New Roman"/>
                <a:cs typeface="Times New Roman"/>
              </a:rPr>
              <a:t>knack </a:t>
            </a:r>
            <a:r>
              <a:rPr dirty="0" sz="1450" spc="-5">
                <a:latin typeface="Times New Roman"/>
                <a:cs typeface="Times New Roman"/>
              </a:rPr>
              <a:t>of </a:t>
            </a:r>
            <a:r>
              <a:rPr dirty="0" sz="1450" spc="-10">
                <a:latin typeface="Times New Roman"/>
                <a:cs typeface="Times New Roman"/>
              </a:rPr>
              <a:t>tidiness, with which she had infected the Doctor;  everything was in its place; everything capable </a:t>
            </a:r>
            <a:r>
              <a:rPr dirty="0" sz="1450" spc="-5">
                <a:latin typeface="Times New Roman"/>
                <a:cs typeface="Times New Roman"/>
              </a:rPr>
              <a:t>of </a:t>
            </a:r>
            <a:r>
              <a:rPr dirty="0" sz="1450" spc="-10">
                <a:latin typeface="Times New Roman"/>
                <a:cs typeface="Times New Roman"/>
              </a:rPr>
              <a:t>polish shone gloriously; and  dust was </a:t>
            </a:r>
            <a:r>
              <a:rPr dirty="0" sz="1450" spc="-5">
                <a:latin typeface="Times New Roman"/>
                <a:cs typeface="Times New Roman"/>
              </a:rPr>
              <a:t>a </a:t>
            </a:r>
            <a:r>
              <a:rPr dirty="0" sz="1450" spc="-10">
                <a:latin typeface="Times New Roman"/>
                <a:cs typeface="Times New Roman"/>
              </a:rPr>
              <a:t>thing banished from her empire. Aline, their single servant, had </a:t>
            </a:r>
            <a:r>
              <a:rPr dirty="0" sz="1450" spc="-5">
                <a:latin typeface="Times New Roman"/>
                <a:cs typeface="Times New Roman"/>
              </a:rPr>
              <a:t>no  </a:t>
            </a:r>
            <a:r>
              <a:rPr dirty="0" sz="1450" spc="-10">
                <a:latin typeface="Times New Roman"/>
                <a:cs typeface="Times New Roman"/>
              </a:rPr>
              <a:t>other business in the world </a:t>
            </a:r>
            <a:r>
              <a:rPr dirty="0" sz="1450" spc="-5">
                <a:latin typeface="Times New Roman"/>
                <a:cs typeface="Times New Roman"/>
              </a:rPr>
              <a:t>but </a:t>
            </a:r>
            <a:r>
              <a:rPr dirty="0" sz="1450" spc="-10">
                <a:latin typeface="Times New Roman"/>
                <a:cs typeface="Times New Roman"/>
              </a:rPr>
              <a:t>to scour and burnish. So Doctor Desprez lived  in his house like </a:t>
            </a:r>
            <a:r>
              <a:rPr dirty="0" sz="1450" spc="-5">
                <a:latin typeface="Times New Roman"/>
                <a:cs typeface="Times New Roman"/>
              </a:rPr>
              <a:t>a </a:t>
            </a:r>
            <a:r>
              <a:rPr dirty="0" sz="1450" spc="-10">
                <a:latin typeface="Times New Roman"/>
                <a:cs typeface="Times New Roman"/>
              </a:rPr>
              <a:t>fatted calf, warmed and cosseted to his </a:t>
            </a:r>
            <a:r>
              <a:rPr dirty="0" sz="1450" spc="-20">
                <a:latin typeface="Times New Roman"/>
                <a:cs typeface="Times New Roman"/>
              </a:rPr>
              <a:t>heart’s</a:t>
            </a:r>
            <a:r>
              <a:rPr dirty="0" sz="1450" spc="100">
                <a:latin typeface="Times New Roman"/>
                <a:cs typeface="Times New Roman"/>
              </a:rPr>
              <a:t> </a:t>
            </a:r>
            <a:r>
              <a:rPr dirty="0" sz="1450" spc="-10">
                <a:latin typeface="Times New Roman"/>
                <a:cs typeface="Times New Roman"/>
              </a:rPr>
              <a:t>content.</a:t>
            </a:r>
            <a:endParaRPr sz="1450">
              <a:latin typeface="Times New Roman"/>
              <a:cs typeface="Times New Roman"/>
            </a:endParaRPr>
          </a:p>
          <a:p>
            <a:pPr algn="just" marL="12700" marR="6350">
              <a:lnSpc>
                <a:spcPts val="1730"/>
              </a:lnSpc>
              <a:spcBef>
                <a:spcPts val="855"/>
              </a:spcBef>
            </a:pPr>
            <a:r>
              <a:rPr dirty="0" sz="1450" spc="-10">
                <a:latin typeface="Times New Roman"/>
                <a:cs typeface="Times New Roman"/>
              </a:rPr>
              <a:t>The midday meal was excellent. There was </a:t>
            </a:r>
            <a:r>
              <a:rPr dirty="0" sz="1450" spc="-5">
                <a:latin typeface="Times New Roman"/>
                <a:cs typeface="Times New Roman"/>
              </a:rPr>
              <a:t>a </a:t>
            </a:r>
            <a:r>
              <a:rPr dirty="0" sz="1450" spc="-10">
                <a:latin typeface="Times New Roman"/>
                <a:cs typeface="Times New Roman"/>
              </a:rPr>
              <a:t>ripe melon, </a:t>
            </a:r>
            <a:r>
              <a:rPr dirty="0" sz="1450" spc="-5">
                <a:latin typeface="Times New Roman"/>
                <a:cs typeface="Times New Roman"/>
              </a:rPr>
              <a:t>a </a:t>
            </a:r>
            <a:r>
              <a:rPr dirty="0" sz="1450" spc="-10">
                <a:latin typeface="Times New Roman"/>
                <a:cs typeface="Times New Roman"/>
              </a:rPr>
              <a:t>fish from the river  in </a:t>
            </a:r>
            <a:r>
              <a:rPr dirty="0" sz="1450" spc="-5">
                <a:latin typeface="Times New Roman"/>
                <a:cs typeface="Times New Roman"/>
              </a:rPr>
              <a:t>a </a:t>
            </a:r>
            <a:r>
              <a:rPr dirty="0" sz="1450" spc="-10">
                <a:latin typeface="Times New Roman"/>
                <a:cs typeface="Times New Roman"/>
              </a:rPr>
              <a:t>memorable Bearnaise sauce, </a:t>
            </a:r>
            <a:r>
              <a:rPr dirty="0" sz="1450" spc="-5">
                <a:latin typeface="Times New Roman"/>
                <a:cs typeface="Times New Roman"/>
              </a:rPr>
              <a:t>a </a:t>
            </a:r>
            <a:r>
              <a:rPr dirty="0" sz="1450" spc="-10">
                <a:latin typeface="Times New Roman"/>
                <a:cs typeface="Times New Roman"/>
              </a:rPr>
              <a:t>fat fowl in </a:t>
            </a:r>
            <a:r>
              <a:rPr dirty="0" sz="1450" spc="-5">
                <a:latin typeface="Times New Roman"/>
                <a:cs typeface="Times New Roman"/>
              </a:rPr>
              <a:t>a </a:t>
            </a:r>
            <a:r>
              <a:rPr dirty="0" sz="1450" spc="-10">
                <a:latin typeface="Times New Roman"/>
                <a:cs typeface="Times New Roman"/>
              </a:rPr>
              <a:t>fricassee, and </a:t>
            </a:r>
            <a:r>
              <a:rPr dirty="0" sz="1450" spc="-5">
                <a:latin typeface="Times New Roman"/>
                <a:cs typeface="Times New Roman"/>
              </a:rPr>
              <a:t>a </a:t>
            </a:r>
            <a:r>
              <a:rPr dirty="0" sz="1450" spc="-10">
                <a:latin typeface="Times New Roman"/>
                <a:cs typeface="Times New Roman"/>
              </a:rPr>
              <a:t>dish </a:t>
            </a:r>
            <a:r>
              <a:rPr dirty="0" sz="1450" spc="-5">
                <a:latin typeface="Times New Roman"/>
                <a:cs typeface="Times New Roman"/>
              </a:rPr>
              <a:t>of  </a:t>
            </a:r>
            <a:r>
              <a:rPr dirty="0" sz="1450" spc="-10">
                <a:latin typeface="Times New Roman"/>
                <a:cs typeface="Times New Roman"/>
              </a:rPr>
              <a:t>asparagus, followed </a:t>
            </a:r>
            <a:r>
              <a:rPr dirty="0" sz="1450" spc="-5">
                <a:latin typeface="Times New Roman"/>
                <a:cs typeface="Times New Roman"/>
              </a:rPr>
              <a:t>by </a:t>
            </a:r>
            <a:r>
              <a:rPr dirty="0" sz="1450" spc="-10">
                <a:latin typeface="Times New Roman"/>
                <a:cs typeface="Times New Roman"/>
              </a:rPr>
              <a:t>some fruit. The Doctor drank half </a:t>
            </a:r>
            <a:r>
              <a:rPr dirty="0" sz="1450" spc="-5">
                <a:latin typeface="Times New Roman"/>
                <a:cs typeface="Times New Roman"/>
              </a:rPr>
              <a:t>a </a:t>
            </a:r>
            <a:r>
              <a:rPr dirty="0" sz="1450" spc="-10">
                <a:latin typeface="Times New Roman"/>
                <a:cs typeface="Times New Roman"/>
              </a:rPr>
              <a:t>bottle </a:t>
            </a:r>
            <a:r>
              <a:rPr dirty="0" sz="1450" spc="-10" i="1">
                <a:latin typeface="Times New Roman"/>
                <a:cs typeface="Times New Roman"/>
              </a:rPr>
              <a:t>plus </a:t>
            </a:r>
            <a:r>
              <a:rPr dirty="0" sz="1450" spc="-5">
                <a:latin typeface="Times New Roman"/>
                <a:cs typeface="Times New Roman"/>
              </a:rPr>
              <a:t>one  </a:t>
            </a:r>
            <a:r>
              <a:rPr dirty="0" sz="1450" spc="-10">
                <a:latin typeface="Times New Roman"/>
                <a:cs typeface="Times New Roman"/>
              </a:rPr>
              <a:t>glass, the wife half </a:t>
            </a:r>
            <a:r>
              <a:rPr dirty="0" sz="1450" spc="-5">
                <a:latin typeface="Times New Roman"/>
                <a:cs typeface="Times New Roman"/>
              </a:rPr>
              <a:t>a </a:t>
            </a:r>
            <a:r>
              <a:rPr dirty="0" sz="1450" spc="-10">
                <a:latin typeface="Times New Roman"/>
                <a:cs typeface="Times New Roman"/>
              </a:rPr>
              <a:t>bottle </a:t>
            </a:r>
            <a:r>
              <a:rPr dirty="0" sz="1450" spc="-10" i="1">
                <a:latin typeface="Times New Roman"/>
                <a:cs typeface="Times New Roman"/>
              </a:rPr>
              <a:t>minus </a:t>
            </a:r>
            <a:r>
              <a:rPr dirty="0" sz="1450" spc="-10">
                <a:latin typeface="Times New Roman"/>
                <a:cs typeface="Times New Roman"/>
              </a:rPr>
              <a:t>the same </a:t>
            </a:r>
            <a:r>
              <a:rPr dirty="0" sz="1450" spc="-20">
                <a:latin typeface="Times New Roman"/>
                <a:cs typeface="Times New Roman"/>
              </a:rPr>
              <a:t>quantity, </a:t>
            </a:r>
            <a:r>
              <a:rPr dirty="0" sz="1450" spc="-10">
                <a:latin typeface="Times New Roman"/>
                <a:cs typeface="Times New Roman"/>
              </a:rPr>
              <a:t>which was </a:t>
            </a:r>
            <a:r>
              <a:rPr dirty="0" sz="1450" spc="-5">
                <a:latin typeface="Times New Roman"/>
                <a:cs typeface="Times New Roman"/>
              </a:rPr>
              <a:t>a </a:t>
            </a:r>
            <a:r>
              <a:rPr dirty="0" sz="1450" spc="-10">
                <a:latin typeface="Times New Roman"/>
                <a:cs typeface="Times New Roman"/>
              </a:rPr>
              <a:t>marital  privilege, </a:t>
            </a:r>
            <a:r>
              <a:rPr dirty="0" sz="1450" spc="-5">
                <a:latin typeface="Times New Roman"/>
                <a:cs typeface="Times New Roman"/>
              </a:rPr>
              <a:t>of </a:t>
            </a:r>
            <a:r>
              <a:rPr dirty="0" sz="1450" spc="-10">
                <a:latin typeface="Times New Roman"/>
                <a:cs typeface="Times New Roman"/>
              </a:rPr>
              <a:t>an excellent Côte-Rôtie, seven years </a:t>
            </a:r>
            <a:r>
              <a:rPr dirty="0" sz="1450" spc="-5">
                <a:latin typeface="Times New Roman"/>
                <a:cs typeface="Times New Roman"/>
              </a:rPr>
              <a:t>old. </a:t>
            </a:r>
            <a:r>
              <a:rPr dirty="0" sz="1450" spc="-10">
                <a:latin typeface="Times New Roman"/>
                <a:cs typeface="Times New Roman"/>
              </a:rPr>
              <a:t>Then the </a:t>
            </a:r>
            <a:r>
              <a:rPr dirty="0" sz="1450" spc="-15">
                <a:latin typeface="Times New Roman"/>
                <a:cs typeface="Times New Roman"/>
              </a:rPr>
              <a:t>coffee </a:t>
            </a:r>
            <a:r>
              <a:rPr dirty="0" sz="1450" spc="-10">
                <a:latin typeface="Times New Roman"/>
                <a:cs typeface="Times New Roman"/>
              </a:rPr>
              <a:t>was  brought, and </a:t>
            </a:r>
            <a:r>
              <a:rPr dirty="0" sz="1450" spc="-5">
                <a:latin typeface="Times New Roman"/>
                <a:cs typeface="Times New Roman"/>
              </a:rPr>
              <a:t>a </a:t>
            </a:r>
            <a:r>
              <a:rPr dirty="0" sz="1450" spc="-10">
                <a:latin typeface="Times New Roman"/>
                <a:cs typeface="Times New Roman"/>
              </a:rPr>
              <a:t>flask </a:t>
            </a:r>
            <a:r>
              <a:rPr dirty="0" sz="1450" spc="-5">
                <a:latin typeface="Times New Roman"/>
                <a:cs typeface="Times New Roman"/>
              </a:rPr>
              <a:t>of </a:t>
            </a:r>
            <a:r>
              <a:rPr dirty="0" sz="1450" spc="-10">
                <a:latin typeface="Times New Roman"/>
                <a:cs typeface="Times New Roman"/>
              </a:rPr>
              <a:t>Chartreuse for madame, for the Doctor despised and  distrusted such decoctions; and then Aline left the wedded pair to the pleasures  </a:t>
            </a:r>
            <a:r>
              <a:rPr dirty="0" sz="1450" spc="-5">
                <a:latin typeface="Times New Roman"/>
                <a:cs typeface="Times New Roman"/>
              </a:rPr>
              <a:t>of </a:t>
            </a:r>
            <a:r>
              <a:rPr dirty="0" sz="1450" spc="-10">
                <a:latin typeface="Times New Roman"/>
                <a:cs typeface="Times New Roman"/>
              </a:rPr>
              <a:t>memory and</a:t>
            </a:r>
            <a:r>
              <a:rPr dirty="0" sz="1450" spc="-5">
                <a:latin typeface="Times New Roman"/>
                <a:cs typeface="Times New Roman"/>
              </a:rPr>
              <a:t> </a:t>
            </a:r>
            <a:r>
              <a:rPr dirty="0" sz="1450" spc="-10">
                <a:latin typeface="Times New Roman"/>
                <a:cs typeface="Times New Roman"/>
              </a:rPr>
              <a:t>digestion.</a:t>
            </a:r>
            <a:endParaRPr sz="1450">
              <a:latin typeface="Times New Roman"/>
              <a:cs typeface="Times New Roman"/>
            </a:endParaRPr>
          </a:p>
          <a:p>
            <a:pPr algn="just" marL="12700">
              <a:lnSpc>
                <a:spcPts val="1735"/>
              </a:lnSpc>
              <a:spcBef>
                <a:spcPts val="785"/>
              </a:spcBef>
            </a:pPr>
            <a:r>
              <a:rPr dirty="0" sz="1450" spc="-10">
                <a:latin typeface="Times New Roman"/>
                <a:cs typeface="Times New Roman"/>
              </a:rPr>
              <a:t>‘It</a:t>
            </a:r>
            <a:r>
              <a:rPr dirty="0" sz="1450" spc="155">
                <a:latin typeface="Times New Roman"/>
                <a:cs typeface="Times New Roman"/>
              </a:rPr>
              <a:t> </a:t>
            </a:r>
            <a:r>
              <a:rPr dirty="0" sz="1450" spc="-10">
                <a:latin typeface="Times New Roman"/>
                <a:cs typeface="Times New Roman"/>
              </a:rPr>
              <a:t>is</a:t>
            </a:r>
            <a:r>
              <a:rPr dirty="0" sz="1450" spc="165">
                <a:latin typeface="Times New Roman"/>
                <a:cs typeface="Times New Roman"/>
              </a:rPr>
              <a:t> </a:t>
            </a:r>
            <a:r>
              <a:rPr dirty="0" sz="1450" spc="-5">
                <a:latin typeface="Times New Roman"/>
                <a:cs typeface="Times New Roman"/>
              </a:rPr>
              <a:t>a</a:t>
            </a:r>
            <a:r>
              <a:rPr dirty="0" sz="1450" spc="155">
                <a:latin typeface="Times New Roman"/>
                <a:cs typeface="Times New Roman"/>
              </a:rPr>
              <a:t> </a:t>
            </a:r>
            <a:r>
              <a:rPr dirty="0" sz="1450" spc="-10">
                <a:latin typeface="Times New Roman"/>
                <a:cs typeface="Times New Roman"/>
              </a:rPr>
              <a:t>very</a:t>
            </a:r>
            <a:r>
              <a:rPr dirty="0" sz="1450" spc="165">
                <a:latin typeface="Times New Roman"/>
                <a:cs typeface="Times New Roman"/>
              </a:rPr>
              <a:t> </a:t>
            </a:r>
            <a:r>
              <a:rPr dirty="0" sz="1450" spc="-10">
                <a:latin typeface="Times New Roman"/>
                <a:cs typeface="Times New Roman"/>
              </a:rPr>
              <a:t>fortunate</a:t>
            </a:r>
            <a:r>
              <a:rPr dirty="0" sz="1450" spc="160">
                <a:latin typeface="Times New Roman"/>
                <a:cs typeface="Times New Roman"/>
              </a:rPr>
              <a:t> </a:t>
            </a:r>
            <a:r>
              <a:rPr dirty="0" sz="1450" spc="-10">
                <a:latin typeface="Times New Roman"/>
                <a:cs typeface="Times New Roman"/>
              </a:rPr>
              <a:t>circumstance,</a:t>
            </a:r>
            <a:r>
              <a:rPr dirty="0" sz="1450" spc="160">
                <a:latin typeface="Times New Roman"/>
                <a:cs typeface="Times New Roman"/>
              </a:rPr>
              <a:t> </a:t>
            </a:r>
            <a:r>
              <a:rPr dirty="0" sz="1450" spc="-10">
                <a:latin typeface="Times New Roman"/>
                <a:cs typeface="Times New Roman"/>
              </a:rPr>
              <a:t>my</a:t>
            </a:r>
            <a:r>
              <a:rPr dirty="0" sz="1450" spc="160">
                <a:latin typeface="Times New Roman"/>
                <a:cs typeface="Times New Roman"/>
              </a:rPr>
              <a:t> </a:t>
            </a:r>
            <a:r>
              <a:rPr dirty="0" sz="1450" spc="-10">
                <a:latin typeface="Times New Roman"/>
                <a:cs typeface="Times New Roman"/>
              </a:rPr>
              <a:t>cherished</a:t>
            </a:r>
            <a:r>
              <a:rPr dirty="0" sz="1450" spc="165">
                <a:latin typeface="Times New Roman"/>
                <a:cs typeface="Times New Roman"/>
              </a:rPr>
              <a:t> </a:t>
            </a:r>
            <a:r>
              <a:rPr dirty="0" sz="1450" spc="-5">
                <a:latin typeface="Times New Roman"/>
                <a:cs typeface="Times New Roman"/>
              </a:rPr>
              <a:t>one,’</a:t>
            </a:r>
            <a:r>
              <a:rPr dirty="0" sz="1450" spc="50">
                <a:latin typeface="Times New Roman"/>
                <a:cs typeface="Times New Roman"/>
              </a:rPr>
              <a:t> </a:t>
            </a:r>
            <a:r>
              <a:rPr dirty="0" sz="1450" spc="-10">
                <a:latin typeface="Times New Roman"/>
                <a:cs typeface="Times New Roman"/>
              </a:rPr>
              <a:t>observed</a:t>
            </a:r>
            <a:r>
              <a:rPr dirty="0" sz="1450" spc="165">
                <a:latin typeface="Times New Roman"/>
                <a:cs typeface="Times New Roman"/>
              </a:rPr>
              <a:t> </a:t>
            </a:r>
            <a:r>
              <a:rPr dirty="0" sz="1450" spc="-10">
                <a:latin typeface="Times New Roman"/>
                <a:cs typeface="Times New Roman"/>
              </a:rPr>
              <a:t>the</a:t>
            </a:r>
            <a:r>
              <a:rPr dirty="0" sz="1450" spc="155">
                <a:latin typeface="Times New Roman"/>
                <a:cs typeface="Times New Roman"/>
              </a:rPr>
              <a:t> </a:t>
            </a:r>
            <a:r>
              <a:rPr dirty="0" sz="1450" spc="-10">
                <a:latin typeface="Times New Roman"/>
                <a:cs typeface="Times New Roman"/>
              </a:rPr>
              <a:t>Doctor</a:t>
            </a:r>
            <a:endParaRPr sz="1450">
              <a:latin typeface="Times New Roman"/>
              <a:cs typeface="Times New Roman"/>
            </a:endParaRPr>
          </a:p>
          <a:p>
            <a:pPr algn="just" marL="12700">
              <a:lnSpc>
                <a:spcPts val="1735"/>
              </a:lnSpc>
            </a:pPr>
            <a:r>
              <a:rPr dirty="0" sz="1450" spc="-10">
                <a:latin typeface="Times New Roman"/>
                <a:cs typeface="Times New Roman"/>
              </a:rPr>
              <a:t>—‘this</a:t>
            </a:r>
            <a:r>
              <a:rPr dirty="0" sz="1450" spc="195">
                <a:latin typeface="Times New Roman"/>
                <a:cs typeface="Times New Roman"/>
              </a:rPr>
              <a:t> </a:t>
            </a:r>
            <a:r>
              <a:rPr dirty="0" sz="1450" spc="-15">
                <a:latin typeface="Times New Roman"/>
                <a:cs typeface="Times New Roman"/>
              </a:rPr>
              <a:t>coffee</a:t>
            </a:r>
            <a:r>
              <a:rPr dirty="0" sz="1450" spc="195">
                <a:latin typeface="Times New Roman"/>
                <a:cs typeface="Times New Roman"/>
              </a:rPr>
              <a:t> </a:t>
            </a:r>
            <a:r>
              <a:rPr dirty="0" sz="1450" spc="-10">
                <a:latin typeface="Times New Roman"/>
                <a:cs typeface="Times New Roman"/>
              </a:rPr>
              <a:t>is</a:t>
            </a:r>
            <a:r>
              <a:rPr dirty="0" sz="1450" spc="195">
                <a:latin typeface="Times New Roman"/>
                <a:cs typeface="Times New Roman"/>
              </a:rPr>
              <a:t> </a:t>
            </a:r>
            <a:r>
              <a:rPr dirty="0" sz="1450" spc="-10">
                <a:latin typeface="Times New Roman"/>
                <a:cs typeface="Times New Roman"/>
              </a:rPr>
              <a:t>adorable—a</a:t>
            </a:r>
            <a:r>
              <a:rPr dirty="0" sz="1450" spc="200">
                <a:latin typeface="Times New Roman"/>
                <a:cs typeface="Times New Roman"/>
              </a:rPr>
              <a:t> </a:t>
            </a:r>
            <a:r>
              <a:rPr dirty="0" sz="1450" spc="-10">
                <a:latin typeface="Times New Roman"/>
                <a:cs typeface="Times New Roman"/>
              </a:rPr>
              <a:t>very</a:t>
            </a:r>
            <a:r>
              <a:rPr dirty="0" sz="1450" spc="195">
                <a:latin typeface="Times New Roman"/>
                <a:cs typeface="Times New Roman"/>
              </a:rPr>
              <a:t> </a:t>
            </a:r>
            <a:r>
              <a:rPr dirty="0" sz="1450" spc="-10">
                <a:latin typeface="Times New Roman"/>
                <a:cs typeface="Times New Roman"/>
              </a:rPr>
              <a:t>fortunate</a:t>
            </a:r>
            <a:r>
              <a:rPr dirty="0" sz="1450" spc="195">
                <a:latin typeface="Times New Roman"/>
                <a:cs typeface="Times New Roman"/>
              </a:rPr>
              <a:t> </a:t>
            </a:r>
            <a:r>
              <a:rPr dirty="0" sz="1450" spc="-10">
                <a:latin typeface="Times New Roman"/>
                <a:cs typeface="Times New Roman"/>
              </a:rPr>
              <a:t>circumstance</a:t>
            </a:r>
            <a:r>
              <a:rPr dirty="0" sz="1450" spc="195">
                <a:latin typeface="Times New Roman"/>
                <a:cs typeface="Times New Roman"/>
              </a:rPr>
              <a:t> </a:t>
            </a:r>
            <a:r>
              <a:rPr dirty="0" sz="1450" spc="-5">
                <a:latin typeface="Times New Roman"/>
                <a:cs typeface="Times New Roman"/>
              </a:rPr>
              <a:t>upon</a:t>
            </a:r>
            <a:r>
              <a:rPr dirty="0" sz="1450" spc="200">
                <a:latin typeface="Times New Roman"/>
                <a:cs typeface="Times New Roman"/>
              </a:rPr>
              <a:t> </a:t>
            </a:r>
            <a:r>
              <a:rPr dirty="0" sz="1450" spc="-10">
                <a:latin typeface="Times New Roman"/>
                <a:cs typeface="Times New Roman"/>
              </a:rPr>
              <a:t>the</a:t>
            </a:r>
            <a:r>
              <a:rPr dirty="0" sz="1450" spc="195">
                <a:latin typeface="Times New Roman"/>
                <a:cs typeface="Times New Roman"/>
              </a:rPr>
              <a:t> </a:t>
            </a:r>
            <a:r>
              <a:rPr dirty="0" sz="1450" spc="-10">
                <a:latin typeface="Times New Roman"/>
                <a:cs typeface="Times New Roman"/>
              </a:rPr>
              <a:t>whole—</a:t>
            </a:r>
            <a:endParaRPr sz="1450">
              <a:latin typeface="Times New Roman"/>
              <a:cs typeface="Times New Roman"/>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Anastasie, </a:t>
            </a:r>
            <a:r>
              <a:rPr dirty="0" sz="1450" spc="-5">
                <a:latin typeface="Times New Roman"/>
                <a:cs typeface="Times New Roman"/>
              </a:rPr>
              <a:t>I </a:t>
            </a:r>
            <a:r>
              <a:rPr dirty="0" sz="1450" spc="-10">
                <a:latin typeface="Times New Roman"/>
                <a:cs typeface="Times New Roman"/>
              </a:rPr>
              <a:t>beseech </a:t>
            </a:r>
            <a:r>
              <a:rPr dirty="0" sz="1450" spc="-5">
                <a:latin typeface="Times New Roman"/>
                <a:cs typeface="Times New Roman"/>
              </a:rPr>
              <a:t>you, go </a:t>
            </a:r>
            <a:r>
              <a:rPr dirty="0" sz="1450" spc="-10">
                <a:latin typeface="Times New Roman"/>
                <a:cs typeface="Times New Roman"/>
              </a:rPr>
              <a:t>without that poison for to-day; only </a:t>
            </a:r>
            <a:r>
              <a:rPr dirty="0" sz="1450" spc="-5">
                <a:latin typeface="Times New Roman"/>
                <a:cs typeface="Times New Roman"/>
              </a:rPr>
              <a:t>one </a:t>
            </a:r>
            <a:r>
              <a:rPr dirty="0" sz="1450" spc="-30">
                <a:latin typeface="Times New Roman"/>
                <a:cs typeface="Times New Roman"/>
              </a:rPr>
              <a:t>day, </a:t>
            </a:r>
            <a:r>
              <a:rPr dirty="0" sz="1450" spc="-10">
                <a:latin typeface="Times New Roman"/>
                <a:cs typeface="Times New Roman"/>
              </a:rPr>
              <a:t>and  </a:t>
            </a:r>
            <a:r>
              <a:rPr dirty="0" sz="1450" spc="-5">
                <a:latin typeface="Times New Roman"/>
                <a:cs typeface="Times New Roman"/>
              </a:rPr>
              <a:t>you </a:t>
            </a:r>
            <a:r>
              <a:rPr dirty="0" sz="1450" spc="-10">
                <a:latin typeface="Times New Roman"/>
                <a:cs typeface="Times New Roman"/>
              </a:rPr>
              <a:t>will feel the benefit, </a:t>
            </a:r>
            <a:r>
              <a:rPr dirty="0" sz="1450" spc="-5">
                <a:latin typeface="Times New Roman"/>
                <a:cs typeface="Times New Roman"/>
              </a:rPr>
              <a:t>I </a:t>
            </a:r>
            <a:r>
              <a:rPr dirty="0" sz="1450" spc="-10">
                <a:latin typeface="Times New Roman"/>
                <a:cs typeface="Times New Roman"/>
              </a:rPr>
              <a:t>pledge my</a:t>
            </a:r>
            <a:r>
              <a:rPr dirty="0" sz="1450" spc="25">
                <a:latin typeface="Times New Roman"/>
                <a:cs typeface="Times New Roman"/>
              </a:rPr>
              <a:t> </a:t>
            </a:r>
            <a:r>
              <a:rPr dirty="0" sz="1450" spc="-10">
                <a:latin typeface="Times New Roman"/>
                <a:cs typeface="Times New Roman"/>
              </a:rPr>
              <a:t>reputation.’</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‘What is this fortunate circumstance, my friend?’ inquired Anastasie, </a:t>
            </a:r>
            <a:r>
              <a:rPr dirty="0" sz="1450" spc="-5">
                <a:latin typeface="Times New Roman"/>
                <a:cs typeface="Times New Roman"/>
              </a:rPr>
              <a:t>not  </a:t>
            </a:r>
            <a:r>
              <a:rPr dirty="0" sz="1450" spc="-10">
                <a:latin typeface="Times New Roman"/>
                <a:cs typeface="Times New Roman"/>
              </a:rPr>
              <a:t>heeding his protest, which was </a:t>
            </a:r>
            <a:r>
              <a:rPr dirty="0" sz="1450" spc="-5">
                <a:latin typeface="Times New Roman"/>
                <a:cs typeface="Times New Roman"/>
              </a:rPr>
              <a:t>of </a:t>
            </a:r>
            <a:r>
              <a:rPr dirty="0" sz="1450" spc="-10">
                <a:latin typeface="Times New Roman"/>
                <a:cs typeface="Times New Roman"/>
              </a:rPr>
              <a:t>daily</a:t>
            </a:r>
            <a:r>
              <a:rPr dirty="0" sz="1450" spc="20">
                <a:latin typeface="Times New Roman"/>
                <a:cs typeface="Times New Roman"/>
              </a:rPr>
              <a:t> </a:t>
            </a:r>
            <a:r>
              <a:rPr dirty="0" sz="1450" spc="-10">
                <a:latin typeface="Times New Roman"/>
                <a:cs typeface="Times New Roman"/>
              </a:rPr>
              <a:t>recurrence.</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‘That we have </a:t>
            </a:r>
            <a:r>
              <a:rPr dirty="0" sz="1450" spc="-5">
                <a:latin typeface="Times New Roman"/>
                <a:cs typeface="Times New Roman"/>
              </a:rPr>
              <a:t>no </a:t>
            </a:r>
            <a:r>
              <a:rPr dirty="0" sz="1450" spc="-10">
                <a:latin typeface="Times New Roman"/>
                <a:cs typeface="Times New Roman"/>
              </a:rPr>
              <a:t>children, my beautiful,’ replied the </a:t>
            </a:r>
            <a:r>
              <a:rPr dirty="0" sz="1450" spc="-20">
                <a:latin typeface="Times New Roman"/>
                <a:cs typeface="Times New Roman"/>
              </a:rPr>
              <a:t>Doctor.</a:t>
            </a:r>
            <a:r>
              <a:rPr dirty="0" sz="1450" spc="320">
                <a:latin typeface="Times New Roman"/>
                <a:cs typeface="Times New Roman"/>
              </a:rPr>
              <a:t> </a:t>
            </a:r>
            <a:r>
              <a:rPr dirty="0" sz="1450" spc="-10">
                <a:latin typeface="Times New Roman"/>
                <a:cs typeface="Times New Roman"/>
              </a:rPr>
              <a:t>‘I think </a:t>
            </a:r>
            <a:r>
              <a:rPr dirty="0" sz="1450" spc="-5">
                <a:latin typeface="Times New Roman"/>
                <a:cs typeface="Times New Roman"/>
              </a:rPr>
              <a:t>of </a:t>
            </a:r>
            <a:r>
              <a:rPr dirty="0" sz="1450" spc="-10">
                <a:latin typeface="Times New Roman"/>
                <a:cs typeface="Times New Roman"/>
              </a:rPr>
              <a:t>it  more and more as the years </a:t>
            </a:r>
            <a:r>
              <a:rPr dirty="0" sz="1450" spc="-5">
                <a:latin typeface="Times New Roman"/>
                <a:cs typeface="Times New Roman"/>
              </a:rPr>
              <a:t>go on, </a:t>
            </a:r>
            <a:r>
              <a:rPr dirty="0" sz="1450" spc="-10">
                <a:latin typeface="Times New Roman"/>
                <a:cs typeface="Times New Roman"/>
              </a:rPr>
              <a:t>and with more and more gratitude towards  the Power that dispenses such afflictions. </a:t>
            </a:r>
            <a:r>
              <a:rPr dirty="0" sz="1450" spc="-45">
                <a:latin typeface="Times New Roman"/>
                <a:cs typeface="Times New Roman"/>
              </a:rPr>
              <a:t>Your</a:t>
            </a:r>
            <a:r>
              <a:rPr dirty="0" sz="1450" spc="270">
                <a:latin typeface="Times New Roman"/>
                <a:cs typeface="Times New Roman"/>
              </a:rPr>
              <a:t> </a:t>
            </a:r>
            <a:r>
              <a:rPr dirty="0" sz="1450" spc="-10">
                <a:latin typeface="Times New Roman"/>
                <a:cs typeface="Times New Roman"/>
              </a:rPr>
              <a:t>health, my darling, my  studious quiet, </a:t>
            </a:r>
            <a:r>
              <a:rPr dirty="0" sz="1450" spc="-5">
                <a:latin typeface="Times New Roman"/>
                <a:cs typeface="Times New Roman"/>
              </a:rPr>
              <a:t>our </a:t>
            </a:r>
            <a:r>
              <a:rPr dirty="0" sz="1450" spc="-10">
                <a:latin typeface="Times New Roman"/>
                <a:cs typeface="Times New Roman"/>
              </a:rPr>
              <a:t>little kitchen delicacies, how they would all have suffered,  how they would all have been sacrificed! And for what? Children are the last  word </a:t>
            </a:r>
            <a:r>
              <a:rPr dirty="0" sz="1450" spc="-5">
                <a:latin typeface="Times New Roman"/>
                <a:cs typeface="Times New Roman"/>
              </a:rPr>
              <a:t>of </a:t>
            </a:r>
            <a:r>
              <a:rPr dirty="0" sz="1450" spc="-10">
                <a:latin typeface="Times New Roman"/>
                <a:cs typeface="Times New Roman"/>
              </a:rPr>
              <a:t>human imperfection. Health flees before their face. They </a:t>
            </a:r>
            <a:r>
              <a:rPr dirty="0" sz="1450" spc="-30">
                <a:latin typeface="Times New Roman"/>
                <a:cs typeface="Times New Roman"/>
              </a:rPr>
              <a:t>cry, </a:t>
            </a:r>
            <a:r>
              <a:rPr dirty="0" sz="1450" spc="-10">
                <a:latin typeface="Times New Roman"/>
                <a:cs typeface="Times New Roman"/>
              </a:rPr>
              <a:t>my  dear; they </a:t>
            </a:r>
            <a:r>
              <a:rPr dirty="0" sz="1450" spc="-5">
                <a:latin typeface="Times New Roman"/>
                <a:cs typeface="Times New Roman"/>
              </a:rPr>
              <a:t>put </a:t>
            </a:r>
            <a:r>
              <a:rPr dirty="0" sz="1450" spc="-10">
                <a:latin typeface="Times New Roman"/>
                <a:cs typeface="Times New Roman"/>
              </a:rPr>
              <a:t>vexatious questions; they demand to </a:t>
            </a:r>
            <a:r>
              <a:rPr dirty="0" sz="1450" spc="-5">
                <a:latin typeface="Times New Roman"/>
                <a:cs typeface="Times New Roman"/>
              </a:rPr>
              <a:t>be </a:t>
            </a:r>
            <a:r>
              <a:rPr dirty="0" sz="1450" spc="-10">
                <a:latin typeface="Times New Roman"/>
                <a:cs typeface="Times New Roman"/>
              </a:rPr>
              <a:t>fed, to </a:t>
            </a:r>
            <a:r>
              <a:rPr dirty="0" sz="1450" spc="-5">
                <a:latin typeface="Times New Roman"/>
                <a:cs typeface="Times New Roman"/>
              </a:rPr>
              <a:t>be </a:t>
            </a:r>
            <a:r>
              <a:rPr dirty="0" sz="1450" spc="-10">
                <a:latin typeface="Times New Roman"/>
                <a:cs typeface="Times New Roman"/>
              </a:rPr>
              <a:t>washed, to </a:t>
            </a:r>
            <a:r>
              <a:rPr dirty="0" sz="1450" spc="-5">
                <a:latin typeface="Times New Roman"/>
                <a:cs typeface="Times New Roman"/>
              </a:rPr>
              <a:t>be  </a:t>
            </a:r>
            <a:r>
              <a:rPr dirty="0" sz="1450" spc="-10">
                <a:latin typeface="Times New Roman"/>
                <a:cs typeface="Times New Roman"/>
              </a:rPr>
              <a:t>educated, to have their noses blown; and then, when the time comes, they  break </a:t>
            </a:r>
            <a:r>
              <a:rPr dirty="0" sz="1450" spc="-5">
                <a:latin typeface="Times New Roman"/>
                <a:cs typeface="Times New Roman"/>
              </a:rPr>
              <a:t>our </a:t>
            </a:r>
            <a:r>
              <a:rPr dirty="0" sz="1450" spc="-10">
                <a:latin typeface="Times New Roman"/>
                <a:cs typeface="Times New Roman"/>
              </a:rPr>
              <a:t>hearts, as </a:t>
            </a:r>
            <a:r>
              <a:rPr dirty="0" sz="1450" spc="-5">
                <a:latin typeface="Times New Roman"/>
                <a:cs typeface="Times New Roman"/>
              </a:rPr>
              <a:t>I </a:t>
            </a:r>
            <a:r>
              <a:rPr dirty="0" sz="1450" spc="-10">
                <a:latin typeface="Times New Roman"/>
                <a:cs typeface="Times New Roman"/>
              </a:rPr>
              <a:t>break this piece </a:t>
            </a:r>
            <a:r>
              <a:rPr dirty="0" sz="1450" spc="-5">
                <a:latin typeface="Times New Roman"/>
                <a:cs typeface="Times New Roman"/>
              </a:rPr>
              <a:t>of </a:t>
            </a:r>
            <a:r>
              <a:rPr dirty="0" sz="1450" spc="-20">
                <a:latin typeface="Times New Roman"/>
                <a:cs typeface="Times New Roman"/>
              </a:rPr>
              <a:t>sugar.</a:t>
            </a:r>
            <a:r>
              <a:rPr dirty="0" sz="1450" spc="320">
                <a:latin typeface="Times New Roman"/>
                <a:cs typeface="Times New Roman"/>
              </a:rPr>
              <a:t> </a:t>
            </a:r>
            <a:r>
              <a:rPr dirty="0" sz="1450" spc="-10">
                <a:latin typeface="Times New Roman"/>
                <a:cs typeface="Times New Roman"/>
              </a:rPr>
              <a:t>A pair </a:t>
            </a:r>
            <a:r>
              <a:rPr dirty="0" sz="1450" spc="-5">
                <a:latin typeface="Times New Roman"/>
                <a:cs typeface="Times New Roman"/>
              </a:rPr>
              <a:t>of </a:t>
            </a:r>
            <a:r>
              <a:rPr dirty="0" sz="1450" spc="-10">
                <a:latin typeface="Times New Roman"/>
                <a:cs typeface="Times New Roman"/>
              </a:rPr>
              <a:t>professed egoists,  like </a:t>
            </a:r>
            <a:r>
              <a:rPr dirty="0" sz="1450" spc="-5">
                <a:latin typeface="Times New Roman"/>
                <a:cs typeface="Times New Roman"/>
              </a:rPr>
              <a:t>you </a:t>
            </a:r>
            <a:r>
              <a:rPr dirty="0" sz="1450" spc="-10">
                <a:latin typeface="Times New Roman"/>
                <a:cs typeface="Times New Roman"/>
              </a:rPr>
              <a:t>and me, should avoid offspring, like an</a:t>
            </a:r>
            <a:r>
              <a:rPr dirty="0" sz="1450" spc="35">
                <a:latin typeface="Times New Roman"/>
                <a:cs typeface="Times New Roman"/>
              </a:rPr>
              <a:t> </a:t>
            </a:r>
            <a:r>
              <a:rPr dirty="0" sz="1450" spc="-15">
                <a:latin typeface="Times New Roman"/>
                <a:cs typeface="Times New Roman"/>
              </a:rPr>
              <a:t>infidelity.’</a:t>
            </a:r>
            <a:endParaRPr sz="1450">
              <a:latin typeface="Times New Roman"/>
              <a:cs typeface="Times New Roman"/>
            </a:endParaRPr>
          </a:p>
          <a:p>
            <a:pPr algn="just" marL="12700" marR="11430">
              <a:lnSpc>
                <a:spcPts val="1730"/>
              </a:lnSpc>
              <a:spcBef>
                <a:spcPts val="850"/>
              </a:spcBef>
            </a:pPr>
            <a:r>
              <a:rPr dirty="0" sz="1450" spc="-10">
                <a:latin typeface="Times New Roman"/>
                <a:cs typeface="Times New Roman"/>
              </a:rPr>
              <a:t>‘Indeed!’ said she; and she laughed. </a:t>
            </a:r>
            <a:r>
              <a:rPr dirty="0" sz="1450" spc="-30">
                <a:latin typeface="Times New Roman"/>
                <a:cs typeface="Times New Roman"/>
              </a:rPr>
              <a:t>‘Now, </a:t>
            </a:r>
            <a:r>
              <a:rPr dirty="0" sz="1450" spc="-10">
                <a:latin typeface="Times New Roman"/>
                <a:cs typeface="Times New Roman"/>
              </a:rPr>
              <a:t>that is like you—to take credit for  the thing </a:t>
            </a:r>
            <a:r>
              <a:rPr dirty="0" sz="1450" spc="-5">
                <a:latin typeface="Times New Roman"/>
                <a:cs typeface="Times New Roman"/>
              </a:rPr>
              <a:t>you </a:t>
            </a:r>
            <a:r>
              <a:rPr dirty="0" sz="1450" spc="-10">
                <a:latin typeface="Times New Roman"/>
                <a:cs typeface="Times New Roman"/>
              </a:rPr>
              <a:t>could </a:t>
            </a:r>
            <a:r>
              <a:rPr dirty="0" sz="1450" spc="-5">
                <a:latin typeface="Times New Roman"/>
                <a:cs typeface="Times New Roman"/>
              </a:rPr>
              <a:t>not</a:t>
            </a:r>
            <a:r>
              <a:rPr dirty="0" sz="1450" spc="5">
                <a:latin typeface="Times New Roman"/>
                <a:cs typeface="Times New Roman"/>
              </a:rPr>
              <a:t> </a:t>
            </a:r>
            <a:r>
              <a:rPr dirty="0" sz="1450" spc="-10">
                <a:latin typeface="Times New Roman"/>
                <a:cs typeface="Times New Roman"/>
              </a:rPr>
              <a:t>help.’</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‘My </a:t>
            </a:r>
            <a:r>
              <a:rPr dirty="0" sz="1450" spc="-20">
                <a:latin typeface="Times New Roman"/>
                <a:cs typeface="Times New Roman"/>
              </a:rPr>
              <a:t>dear,’ </a:t>
            </a:r>
            <a:r>
              <a:rPr dirty="0" sz="1450" spc="-10">
                <a:latin typeface="Times New Roman"/>
                <a:cs typeface="Times New Roman"/>
              </a:rPr>
              <a:t>returned the </a:t>
            </a:r>
            <a:r>
              <a:rPr dirty="0" sz="1450" spc="-15">
                <a:latin typeface="Times New Roman"/>
                <a:cs typeface="Times New Roman"/>
              </a:rPr>
              <a:t>Doctor, </a:t>
            </a:r>
            <a:r>
              <a:rPr dirty="0" sz="1450" spc="-20">
                <a:latin typeface="Times New Roman"/>
                <a:cs typeface="Times New Roman"/>
              </a:rPr>
              <a:t>solemnly, </a:t>
            </a:r>
            <a:r>
              <a:rPr dirty="0" sz="1450" spc="-10">
                <a:latin typeface="Times New Roman"/>
                <a:cs typeface="Times New Roman"/>
              </a:rPr>
              <a:t>‘we might have</a:t>
            </a:r>
            <a:r>
              <a:rPr dirty="0" sz="1450" spc="-25">
                <a:latin typeface="Times New Roman"/>
                <a:cs typeface="Times New Roman"/>
              </a:rPr>
              <a:t> </a:t>
            </a:r>
            <a:r>
              <a:rPr dirty="0" sz="1450" spc="-10">
                <a:latin typeface="Times New Roman"/>
                <a:cs typeface="Times New Roman"/>
              </a:rPr>
              <a:t>adopted.’</a:t>
            </a:r>
            <a:endParaRPr sz="1450">
              <a:latin typeface="Times New Roman"/>
              <a:cs typeface="Times New Roman"/>
            </a:endParaRPr>
          </a:p>
          <a:p>
            <a:pPr algn="just" marL="12700" marR="10160">
              <a:lnSpc>
                <a:spcPts val="1730"/>
              </a:lnSpc>
              <a:spcBef>
                <a:spcPts val="919"/>
              </a:spcBef>
            </a:pPr>
            <a:r>
              <a:rPr dirty="0" sz="1450" spc="-10">
                <a:latin typeface="Times New Roman"/>
                <a:cs typeface="Times New Roman"/>
              </a:rPr>
              <a:t>‘Never!’ cried madame. </a:t>
            </a:r>
            <a:r>
              <a:rPr dirty="0" sz="1450" spc="-20">
                <a:latin typeface="Times New Roman"/>
                <a:cs typeface="Times New Roman"/>
              </a:rPr>
              <a:t>‘Never, </a:t>
            </a:r>
            <a:r>
              <a:rPr dirty="0" sz="1450" spc="-15">
                <a:latin typeface="Times New Roman"/>
                <a:cs typeface="Times New Roman"/>
              </a:rPr>
              <a:t>Doctor, </a:t>
            </a:r>
            <a:r>
              <a:rPr dirty="0" sz="1450" spc="-10">
                <a:latin typeface="Times New Roman"/>
                <a:cs typeface="Times New Roman"/>
              </a:rPr>
              <a:t>with my consent. If the child were  my own flesh and </a:t>
            </a:r>
            <a:r>
              <a:rPr dirty="0" sz="1450" spc="-5">
                <a:latin typeface="Times New Roman"/>
                <a:cs typeface="Times New Roman"/>
              </a:rPr>
              <a:t>blood, I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say </a:t>
            </a:r>
            <a:r>
              <a:rPr dirty="0" sz="1450" spc="-5">
                <a:latin typeface="Times New Roman"/>
                <a:cs typeface="Times New Roman"/>
              </a:rPr>
              <a:t>no. </a:t>
            </a:r>
            <a:r>
              <a:rPr dirty="0" sz="1450" spc="-10">
                <a:latin typeface="Times New Roman"/>
                <a:cs typeface="Times New Roman"/>
              </a:rPr>
              <a:t>But to take another </a:t>
            </a:r>
            <a:r>
              <a:rPr dirty="0" sz="1450" spc="-20">
                <a:latin typeface="Times New Roman"/>
                <a:cs typeface="Times New Roman"/>
              </a:rPr>
              <a:t>person’s  </a:t>
            </a:r>
            <a:r>
              <a:rPr dirty="0" sz="1450" spc="-10">
                <a:latin typeface="Times New Roman"/>
                <a:cs typeface="Times New Roman"/>
              </a:rPr>
              <a:t>indiscretion </a:t>
            </a:r>
            <a:r>
              <a:rPr dirty="0" sz="1450" spc="-5">
                <a:latin typeface="Times New Roman"/>
                <a:cs typeface="Times New Roman"/>
              </a:rPr>
              <a:t>on </a:t>
            </a:r>
            <a:r>
              <a:rPr dirty="0" sz="1450" spc="-10">
                <a:latin typeface="Times New Roman"/>
                <a:cs typeface="Times New Roman"/>
              </a:rPr>
              <a:t>my shoulders, my dear friend, </a:t>
            </a:r>
            <a:r>
              <a:rPr dirty="0" sz="1450" spc="-5">
                <a:latin typeface="Times New Roman"/>
                <a:cs typeface="Times New Roman"/>
              </a:rPr>
              <a:t>I </a:t>
            </a:r>
            <a:r>
              <a:rPr dirty="0" sz="1450" spc="-10">
                <a:latin typeface="Times New Roman"/>
                <a:cs typeface="Times New Roman"/>
              </a:rPr>
              <a:t>have too much</a:t>
            </a:r>
            <a:r>
              <a:rPr dirty="0" sz="1450" spc="70">
                <a:latin typeface="Times New Roman"/>
                <a:cs typeface="Times New Roman"/>
              </a:rPr>
              <a:t> </a:t>
            </a:r>
            <a:r>
              <a:rPr dirty="0" sz="1450" spc="-10">
                <a:latin typeface="Times New Roman"/>
                <a:cs typeface="Times New Roman"/>
              </a:rPr>
              <a:t>sense.’</a:t>
            </a:r>
            <a:endParaRPr sz="1450">
              <a:latin typeface="Times New Roman"/>
              <a:cs typeface="Times New Roman"/>
            </a:endParaRPr>
          </a:p>
          <a:p>
            <a:pPr algn="just" marL="12700" marR="7620">
              <a:lnSpc>
                <a:spcPts val="1730"/>
              </a:lnSpc>
              <a:spcBef>
                <a:spcPts val="860"/>
              </a:spcBef>
            </a:pPr>
            <a:r>
              <a:rPr dirty="0" sz="1450" spc="-20">
                <a:latin typeface="Times New Roman"/>
                <a:cs typeface="Times New Roman"/>
              </a:rPr>
              <a:t>‘Precisely,’ </a:t>
            </a:r>
            <a:r>
              <a:rPr dirty="0" sz="1450" spc="-10">
                <a:latin typeface="Times New Roman"/>
                <a:cs typeface="Times New Roman"/>
              </a:rPr>
              <a:t>replied the </a:t>
            </a:r>
            <a:r>
              <a:rPr dirty="0" sz="1450" spc="-20">
                <a:latin typeface="Times New Roman"/>
                <a:cs typeface="Times New Roman"/>
              </a:rPr>
              <a:t>Doctor.</a:t>
            </a:r>
            <a:r>
              <a:rPr dirty="0" sz="1450" spc="320">
                <a:latin typeface="Times New Roman"/>
                <a:cs typeface="Times New Roman"/>
              </a:rPr>
              <a:t> </a:t>
            </a:r>
            <a:r>
              <a:rPr dirty="0" sz="1450" spc="-50">
                <a:latin typeface="Times New Roman"/>
                <a:cs typeface="Times New Roman"/>
              </a:rPr>
              <a:t>‘We </a:t>
            </a:r>
            <a:r>
              <a:rPr dirty="0" sz="1450" spc="-10">
                <a:latin typeface="Times New Roman"/>
                <a:cs typeface="Times New Roman"/>
              </a:rPr>
              <a:t>both had. And </a:t>
            </a:r>
            <a:r>
              <a:rPr dirty="0" sz="1450" spc="-5">
                <a:latin typeface="Times New Roman"/>
                <a:cs typeface="Times New Roman"/>
              </a:rPr>
              <a:t>I </a:t>
            </a:r>
            <a:r>
              <a:rPr dirty="0" sz="1450" spc="-10">
                <a:latin typeface="Times New Roman"/>
                <a:cs typeface="Times New Roman"/>
              </a:rPr>
              <a:t>am all the better pleased  with </a:t>
            </a:r>
            <a:r>
              <a:rPr dirty="0" sz="1450" spc="-5">
                <a:latin typeface="Times New Roman"/>
                <a:cs typeface="Times New Roman"/>
              </a:rPr>
              <a:t>our </a:t>
            </a:r>
            <a:r>
              <a:rPr dirty="0" sz="1450" spc="-10">
                <a:latin typeface="Times New Roman"/>
                <a:cs typeface="Times New Roman"/>
              </a:rPr>
              <a:t>wisdom, because—because—’ He looked at her</a:t>
            </a:r>
            <a:r>
              <a:rPr dirty="0" sz="1450" spc="45">
                <a:latin typeface="Times New Roman"/>
                <a:cs typeface="Times New Roman"/>
              </a:rPr>
              <a:t> </a:t>
            </a:r>
            <a:r>
              <a:rPr dirty="0" sz="1450" spc="-20">
                <a:latin typeface="Times New Roman"/>
                <a:cs typeface="Times New Roman"/>
              </a:rPr>
              <a:t>sharply.</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‘Because what?’ she asked, with </a:t>
            </a:r>
            <a:r>
              <a:rPr dirty="0" sz="1450" spc="-5">
                <a:latin typeface="Times New Roman"/>
                <a:cs typeface="Times New Roman"/>
              </a:rPr>
              <a:t>a </a:t>
            </a:r>
            <a:r>
              <a:rPr dirty="0" sz="1450" spc="-10">
                <a:latin typeface="Times New Roman"/>
                <a:cs typeface="Times New Roman"/>
              </a:rPr>
              <a:t>faint premonition </a:t>
            </a:r>
            <a:r>
              <a:rPr dirty="0" sz="1450" spc="-5">
                <a:latin typeface="Times New Roman"/>
                <a:cs typeface="Times New Roman"/>
              </a:rPr>
              <a:t>of</a:t>
            </a:r>
            <a:r>
              <a:rPr dirty="0" sz="1450" spc="-65">
                <a:latin typeface="Times New Roman"/>
                <a:cs typeface="Times New Roman"/>
              </a:rPr>
              <a:t> </a:t>
            </a:r>
            <a:r>
              <a:rPr dirty="0" sz="1450" spc="-20">
                <a:latin typeface="Times New Roman"/>
                <a:cs typeface="Times New Roman"/>
              </a:rPr>
              <a:t>danger.</a:t>
            </a:r>
            <a:endParaRPr sz="1450">
              <a:latin typeface="Times New Roman"/>
              <a:cs typeface="Times New Roman"/>
            </a:endParaRPr>
          </a:p>
          <a:p>
            <a:pPr algn="just" marL="12700" marR="13335">
              <a:lnSpc>
                <a:spcPts val="1730"/>
              </a:lnSpc>
              <a:spcBef>
                <a:spcPts val="915"/>
              </a:spcBef>
            </a:pPr>
            <a:r>
              <a:rPr dirty="0" sz="1450" spc="-10">
                <a:latin typeface="Times New Roman"/>
                <a:cs typeface="Times New Roman"/>
              </a:rPr>
              <a:t>‘Because </a:t>
            </a:r>
            <a:r>
              <a:rPr dirty="0" sz="1450" spc="-5">
                <a:latin typeface="Times New Roman"/>
                <a:cs typeface="Times New Roman"/>
              </a:rPr>
              <a:t>I </a:t>
            </a:r>
            <a:r>
              <a:rPr dirty="0" sz="1450" spc="-10">
                <a:latin typeface="Times New Roman"/>
                <a:cs typeface="Times New Roman"/>
              </a:rPr>
              <a:t>have found the right person,’ said the Doctor </a:t>
            </a:r>
            <a:r>
              <a:rPr dirty="0" sz="1450" spc="-25">
                <a:latin typeface="Times New Roman"/>
                <a:cs typeface="Times New Roman"/>
              </a:rPr>
              <a:t>firmly, </a:t>
            </a:r>
            <a:r>
              <a:rPr dirty="0" sz="1450" spc="-10">
                <a:latin typeface="Times New Roman"/>
                <a:cs typeface="Times New Roman"/>
              </a:rPr>
              <a:t>‘and shall  adopt him this</a:t>
            </a:r>
            <a:r>
              <a:rPr dirty="0" sz="1450">
                <a:latin typeface="Times New Roman"/>
                <a:cs typeface="Times New Roman"/>
              </a:rPr>
              <a:t> </a:t>
            </a:r>
            <a:r>
              <a:rPr dirty="0" sz="1450" spc="-10">
                <a:latin typeface="Times New Roman"/>
                <a:cs typeface="Times New Roman"/>
              </a:rPr>
              <a:t>afternoon.’</a:t>
            </a:r>
            <a:endParaRPr sz="1450">
              <a:latin typeface="Times New Roman"/>
              <a:cs typeface="Times New Roman"/>
            </a:endParaRPr>
          </a:p>
          <a:p>
            <a:pPr algn="just" marL="12700" marR="11430">
              <a:lnSpc>
                <a:spcPts val="1730"/>
              </a:lnSpc>
              <a:spcBef>
                <a:spcPts val="865"/>
              </a:spcBef>
            </a:pPr>
            <a:r>
              <a:rPr dirty="0" sz="1450" spc="-10">
                <a:latin typeface="Times New Roman"/>
                <a:cs typeface="Times New Roman"/>
              </a:rPr>
              <a:t>Anastasie looked at him </a:t>
            </a:r>
            <a:r>
              <a:rPr dirty="0" sz="1450" spc="-5">
                <a:latin typeface="Times New Roman"/>
                <a:cs typeface="Times New Roman"/>
              </a:rPr>
              <a:t>out of a </a:t>
            </a:r>
            <a:r>
              <a:rPr dirty="0" sz="1450" spc="-10">
                <a:latin typeface="Times New Roman"/>
                <a:cs typeface="Times New Roman"/>
              </a:rPr>
              <a:t>mist. </a:t>
            </a:r>
            <a:r>
              <a:rPr dirty="0" sz="1450" spc="-45">
                <a:latin typeface="Times New Roman"/>
                <a:cs typeface="Times New Roman"/>
              </a:rPr>
              <a:t>‘You </a:t>
            </a:r>
            <a:r>
              <a:rPr dirty="0" sz="1450" spc="-10">
                <a:latin typeface="Times New Roman"/>
                <a:cs typeface="Times New Roman"/>
              </a:rPr>
              <a:t>have lost </a:t>
            </a:r>
            <a:r>
              <a:rPr dirty="0" sz="1450" spc="-5">
                <a:latin typeface="Times New Roman"/>
                <a:cs typeface="Times New Roman"/>
              </a:rPr>
              <a:t>your </a:t>
            </a:r>
            <a:r>
              <a:rPr dirty="0" sz="1450" spc="-10">
                <a:latin typeface="Times New Roman"/>
                <a:cs typeface="Times New Roman"/>
              </a:rPr>
              <a:t>reason,’ she said;  and there was </a:t>
            </a:r>
            <a:r>
              <a:rPr dirty="0" sz="1450" spc="-5">
                <a:latin typeface="Times New Roman"/>
                <a:cs typeface="Times New Roman"/>
              </a:rPr>
              <a:t>a </a:t>
            </a:r>
            <a:r>
              <a:rPr dirty="0" sz="1450" spc="-10">
                <a:latin typeface="Times New Roman"/>
                <a:cs typeface="Times New Roman"/>
              </a:rPr>
              <a:t>clang in her voice that seemed to threaten</a:t>
            </a:r>
            <a:r>
              <a:rPr dirty="0" sz="1450" spc="70">
                <a:latin typeface="Times New Roman"/>
                <a:cs typeface="Times New Roman"/>
              </a:rPr>
              <a:t> </a:t>
            </a:r>
            <a:r>
              <a:rPr dirty="0" sz="1450" spc="-10">
                <a:latin typeface="Times New Roman"/>
                <a:cs typeface="Times New Roman"/>
              </a:rPr>
              <a:t>trouble.</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‘Not so, my </a:t>
            </a:r>
            <a:r>
              <a:rPr dirty="0" sz="1450" spc="-20">
                <a:latin typeface="Times New Roman"/>
                <a:cs typeface="Times New Roman"/>
              </a:rPr>
              <a:t>dear,’ </a:t>
            </a:r>
            <a:r>
              <a:rPr dirty="0" sz="1450" spc="-5">
                <a:latin typeface="Times New Roman"/>
                <a:cs typeface="Times New Roman"/>
              </a:rPr>
              <a:t>he </a:t>
            </a:r>
            <a:r>
              <a:rPr dirty="0" sz="1450" spc="-10">
                <a:latin typeface="Times New Roman"/>
                <a:cs typeface="Times New Roman"/>
              </a:rPr>
              <a:t>replied; ‘I retain its complete exercise. </a:t>
            </a:r>
            <a:r>
              <a:rPr dirty="0" sz="1450" spc="-60">
                <a:latin typeface="Times New Roman"/>
                <a:cs typeface="Times New Roman"/>
              </a:rPr>
              <a:t>To </a:t>
            </a:r>
            <a:r>
              <a:rPr dirty="0" sz="1450" spc="-10">
                <a:latin typeface="Times New Roman"/>
                <a:cs typeface="Times New Roman"/>
              </a:rPr>
              <a:t>the proof:  instead </a:t>
            </a:r>
            <a:r>
              <a:rPr dirty="0" sz="1450" spc="-5">
                <a:latin typeface="Times New Roman"/>
                <a:cs typeface="Times New Roman"/>
              </a:rPr>
              <a:t>of </a:t>
            </a:r>
            <a:r>
              <a:rPr dirty="0" sz="1450" spc="-10">
                <a:latin typeface="Times New Roman"/>
                <a:cs typeface="Times New Roman"/>
              </a:rPr>
              <a:t>attempting to cloak my </a:t>
            </a:r>
            <a:r>
              <a:rPr dirty="0" sz="1450" spc="-15">
                <a:latin typeface="Times New Roman"/>
                <a:cs typeface="Times New Roman"/>
              </a:rPr>
              <a:t>inconsistency,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by </a:t>
            </a:r>
            <a:r>
              <a:rPr dirty="0" sz="1450" spc="-10">
                <a:latin typeface="Times New Roman"/>
                <a:cs typeface="Times New Roman"/>
              </a:rPr>
              <a:t>way </a:t>
            </a:r>
            <a:r>
              <a:rPr dirty="0" sz="1450" spc="-5">
                <a:latin typeface="Times New Roman"/>
                <a:cs typeface="Times New Roman"/>
              </a:rPr>
              <a:t>of </a:t>
            </a:r>
            <a:r>
              <a:rPr dirty="0" sz="1450" spc="-10">
                <a:latin typeface="Times New Roman"/>
                <a:cs typeface="Times New Roman"/>
              </a:rPr>
              <a:t>preparing  </a:t>
            </a:r>
            <a:r>
              <a:rPr dirty="0" sz="1450" spc="-5">
                <a:latin typeface="Times New Roman"/>
                <a:cs typeface="Times New Roman"/>
              </a:rPr>
              <a:t>you, </a:t>
            </a:r>
            <a:r>
              <a:rPr dirty="0" sz="1450" spc="-10">
                <a:latin typeface="Times New Roman"/>
                <a:cs typeface="Times New Roman"/>
              </a:rPr>
              <a:t>thrown it into strong relief. </a:t>
            </a:r>
            <a:r>
              <a:rPr dirty="0" sz="1450" spc="-60">
                <a:latin typeface="Times New Roman"/>
                <a:cs typeface="Times New Roman"/>
              </a:rPr>
              <a:t>You </a:t>
            </a:r>
            <a:r>
              <a:rPr dirty="0" sz="1450" spc="-10">
                <a:latin typeface="Times New Roman"/>
                <a:cs typeface="Times New Roman"/>
              </a:rPr>
              <a:t>will there, </a:t>
            </a:r>
            <a:r>
              <a:rPr dirty="0" sz="1450" spc="-5">
                <a:latin typeface="Times New Roman"/>
                <a:cs typeface="Times New Roman"/>
              </a:rPr>
              <a:t>I </a:t>
            </a:r>
            <a:r>
              <a:rPr dirty="0" sz="1450" spc="-10">
                <a:latin typeface="Times New Roman"/>
                <a:cs typeface="Times New Roman"/>
              </a:rPr>
              <a:t>think, recognise the  philosopher who has the ecstasy to call </a:t>
            </a:r>
            <a:r>
              <a:rPr dirty="0" sz="1450" spc="-5">
                <a:latin typeface="Times New Roman"/>
                <a:cs typeface="Times New Roman"/>
              </a:rPr>
              <a:t>you </a:t>
            </a:r>
            <a:r>
              <a:rPr dirty="0" sz="1450" spc="-10">
                <a:latin typeface="Times New Roman"/>
                <a:cs typeface="Times New Roman"/>
              </a:rPr>
              <a:t>wife. The fact is, </a:t>
            </a:r>
            <a:r>
              <a:rPr dirty="0" sz="1450" spc="-5">
                <a:latin typeface="Times New Roman"/>
                <a:cs typeface="Times New Roman"/>
              </a:rPr>
              <a:t>I </a:t>
            </a:r>
            <a:r>
              <a:rPr dirty="0" sz="1450" spc="-10">
                <a:latin typeface="Times New Roman"/>
                <a:cs typeface="Times New Roman"/>
              </a:rPr>
              <a:t>have been  reckoning all this while without an accident. </a:t>
            </a:r>
            <a:r>
              <a:rPr dirty="0" sz="1450" spc="-5">
                <a:latin typeface="Times New Roman"/>
                <a:cs typeface="Times New Roman"/>
              </a:rPr>
              <a:t>I </a:t>
            </a:r>
            <a:r>
              <a:rPr dirty="0" sz="1450" spc="-10">
                <a:latin typeface="Times New Roman"/>
                <a:cs typeface="Times New Roman"/>
              </a:rPr>
              <a:t>never </a:t>
            </a:r>
            <a:r>
              <a:rPr dirty="0" sz="1450" spc="-5">
                <a:latin typeface="Times New Roman"/>
                <a:cs typeface="Times New Roman"/>
              </a:rPr>
              <a:t>thought </a:t>
            </a:r>
            <a:r>
              <a:rPr dirty="0" sz="1450" spc="-10">
                <a:latin typeface="Times New Roman"/>
                <a:cs typeface="Times New Roman"/>
              </a:rPr>
              <a:t>to find </a:t>
            </a:r>
            <a:r>
              <a:rPr dirty="0" sz="1450" spc="-5">
                <a:latin typeface="Times New Roman"/>
                <a:cs typeface="Times New Roman"/>
              </a:rPr>
              <a:t>a </a:t>
            </a:r>
            <a:r>
              <a:rPr dirty="0" sz="1450" spc="-10">
                <a:latin typeface="Times New Roman"/>
                <a:cs typeface="Times New Roman"/>
              </a:rPr>
              <a:t>son </a:t>
            </a:r>
            <a:r>
              <a:rPr dirty="0" sz="1450" spc="-5">
                <a:latin typeface="Times New Roman"/>
                <a:cs typeface="Times New Roman"/>
              </a:rPr>
              <a:t>of  </a:t>
            </a:r>
            <a:r>
              <a:rPr dirty="0" sz="1450" spc="-10">
                <a:latin typeface="Times New Roman"/>
                <a:cs typeface="Times New Roman"/>
              </a:rPr>
              <a:t>my own. </a:t>
            </a:r>
            <a:r>
              <a:rPr dirty="0" sz="1450" spc="-35">
                <a:latin typeface="Times New Roman"/>
                <a:cs typeface="Times New Roman"/>
              </a:rPr>
              <a:t>Now, </a:t>
            </a:r>
            <a:r>
              <a:rPr dirty="0" sz="1450" spc="-10">
                <a:latin typeface="Times New Roman"/>
                <a:cs typeface="Times New Roman"/>
              </a:rPr>
              <a:t>last night, </a:t>
            </a:r>
            <a:r>
              <a:rPr dirty="0" sz="1450" spc="-5">
                <a:latin typeface="Times New Roman"/>
                <a:cs typeface="Times New Roman"/>
              </a:rPr>
              <a:t>I </a:t>
            </a:r>
            <a:r>
              <a:rPr dirty="0" sz="1450" spc="-10">
                <a:latin typeface="Times New Roman"/>
                <a:cs typeface="Times New Roman"/>
              </a:rPr>
              <a:t>found one. Do </a:t>
            </a:r>
            <a:r>
              <a:rPr dirty="0" sz="1450" spc="-5">
                <a:latin typeface="Times New Roman"/>
                <a:cs typeface="Times New Roman"/>
              </a:rPr>
              <a:t>not </a:t>
            </a:r>
            <a:r>
              <a:rPr dirty="0" sz="1450" spc="-10">
                <a:latin typeface="Times New Roman"/>
                <a:cs typeface="Times New Roman"/>
              </a:rPr>
              <a:t>unnecessarily alarm yourself,  my dear;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not a </a:t>
            </a:r>
            <a:r>
              <a:rPr dirty="0" sz="1450" spc="-10">
                <a:latin typeface="Times New Roman"/>
                <a:cs typeface="Times New Roman"/>
              </a:rPr>
              <a:t>drop </a:t>
            </a:r>
            <a:r>
              <a:rPr dirty="0" sz="1450" spc="-5">
                <a:latin typeface="Times New Roman"/>
                <a:cs typeface="Times New Roman"/>
              </a:rPr>
              <a:t>of </a:t>
            </a:r>
            <a:r>
              <a:rPr dirty="0" sz="1450" spc="-10">
                <a:latin typeface="Times New Roman"/>
                <a:cs typeface="Times New Roman"/>
              </a:rPr>
              <a:t>blood to me that </a:t>
            </a:r>
            <a:r>
              <a:rPr dirty="0" sz="1450" spc="-5">
                <a:latin typeface="Times New Roman"/>
                <a:cs typeface="Times New Roman"/>
              </a:rPr>
              <a:t>I </a:t>
            </a:r>
            <a:r>
              <a:rPr dirty="0" sz="1450" spc="-25">
                <a:latin typeface="Times New Roman"/>
                <a:cs typeface="Times New Roman"/>
              </a:rPr>
              <a:t>know. </a:t>
            </a:r>
            <a:r>
              <a:rPr dirty="0" sz="1450" spc="-10">
                <a:latin typeface="Times New Roman"/>
                <a:cs typeface="Times New Roman"/>
              </a:rPr>
              <a:t>It is his mind, darling,  his mind that calls me</a:t>
            </a:r>
            <a:r>
              <a:rPr dirty="0" sz="1450" spc="10">
                <a:latin typeface="Times New Roman"/>
                <a:cs typeface="Times New Roman"/>
              </a:rPr>
              <a:t> </a:t>
            </a:r>
            <a:r>
              <a:rPr dirty="0" sz="1450" spc="-20">
                <a:latin typeface="Times New Roman"/>
                <a:cs typeface="Times New Roman"/>
              </a:rPr>
              <a:t>father.’</a:t>
            </a:r>
            <a:endParaRPr sz="1450">
              <a:latin typeface="Times New Roman"/>
              <a:cs typeface="Times New Roman"/>
            </a:endParaRPr>
          </a:p>
          <a:p>
            <a:pPr algn="just" marL="12700" marR="6350">
              <a:lnSpc>
                <a:spcPts val="1730"/>
              </a:lnSpc>
              <a:spcBef>
                <a:spcPts val="850"/>
              </a:spcBef>
            </a:pPr>
            <a:r>
              <a:rPr dirty="0" sz="1450" spc="-10">
                <a:latin typeface="Times New Roman"/>
                <a:cs typeface="Times New Roman"/>
              </a:rPr>
              <a:t>‘His mind!’ she repeated with </a:t>
            </a:r>
            <a:r>
              <a:rPr dirty="0" sz="1450" spc="-5">
                <a:latin typeface="Times New Roman"/>
                <a:cs typeface="Times New Roman"/>
              </a:rPr>
              <a:t>a </a:t>
            </a:r>
            <a:r>
              <a:rPr dirty="0" sz="1450" spc="-10">
                <a:latin typeface="Times New Roman"/>
                <a:cs typeface="Times New Roman"/>
              </a:rPr>
              <a:t>titter between scorn and hysterics. ‘His mind,  indeed! Henri, is this an idiotic </a:t>
            </a:r>
            <a:r>
              <a:rPr dirty="0" sz="1450" spc="-20">
                <a:latin typeface="Times New Roman"/>
                <a:cs typeface="Times New Roman"/>
              </a:rPr>
              <a:t>pleasantry, </a:t>
            </a:r>
            <a:r>
              <a:rPr dirty="0" sz="1450" spc="-5">
                <a:latin typeface="Times New Roman"/>
                <a:cs typeface="Times New Roman"/>
              </a:rPr>
              <a:t>or </a:t>
            </a:r>
            <a:r>
              <a:rPr dirty="0" sz="1450" spc="-10">
                <a:latin typeface="Times New Roman"/>
                <a:cs typeface="Times New Roman"/>
              </a:rPr>
              <a:t>are </a:t>
            </a:r>
            <a:r>
              <a:rPr dirty="0" sz="1450" spc="-5">
                <a:latin typeface="Times New Roman"/>
                <a:cs typeface="Times New Roman"/>
              </a:rPr>
              <a:t>you </a:t>
            </a:r>
            <a:r>
              <a:rPr dirty="0" sz="1450" spc="-10">
                <a:latin typeface="Times New Roman"/>
                <a:cs typeface="Times New Roman"/>
              </a:rPr>
              <a:t>mad? His mind!</a:t>
            </a:r>
            <a:r>
              <a:rPr dirty="0" sz="1450" spc="150">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6440" cy="9464675"/>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what </a:t>
            </a:r>
            <a:r>
              <a:rPr dirty="0" sz="1450" spc="-5">
                <a:latin typeface="Times New Roman"/>
                <a:cs typeface="Times New Roman"/>
              </a:rPr>
              <a:t>of </a:t>
            </a:r>
            <a:r>
              <a:rPr dirty="0" sz="1450" spc="-10">
                <a:latin typeface="Times New Roman"/>
                <a:cs typeface="Times New Roman"/>
              </a:rPr>
              <a:t>my</a:t>
            </a:r>
            <a:r>
              <a:rPr dirty="0" sz="1450" spc="-5">
                <a:latin typeface="Times New Roman"/>
                <a:cs typeface="Times New Roman"/>
              </a:rPr>
              <a:t> </a:t>
            </a:r>
            <a:r>
              <a:rPr dirty="0" sz="1450" spc="-10">
                <a:latin typeface="Times New Roman"/>
                <a:cs typeface="Times New Roman"/>
              </a:rPr>
              <a:t>mind?’</a:t>
            </a:r>
            <a:endParaRPr sz="1450">
              <a:latin typeface="Times New Roman"/>
              <a:cs typeface="Times New Roman"/>
            </a:endParaRPr>
          </a:p>
          <a:p>
            <a:pPr algn="just" marL="12700" marR="6350">
              <a:lnSpc>
                <a:spcPts val="1730"/>
              </a:lnSpc>
              <a:spcBef>
                <a:spcPts val="915"/>
              </a:spcBef>
            </a:pPr>
            <a:r>
              <a:rPr dirty="0" sz="1450" spc="-25">
                <a:latin typeface="Times New Roman"/>
                <a:cs typeface="Times New Roman"/>
              </a:rPr>
              <a:t>‘Truly,’ </a:t>
            </a:r>
            <a:r>
              <a:rPr dirty="0" sz="1450" spc="-10">
                <a:latin typeface="Times New Roman"/>
                <a:cs typeface="Times New Roman"/>
              </a:rPr>
              <a:t>replied the Doctor with </a:t>
            </a:r>
            <a:r>
              <a:rPr dirty="0" sz="1450" spc="-5">
                <a:latin typeface="Times New Roman"/>
                <a:cs typeface="Times New Roman"/>
              </a:rPr>
              <a:t>a </a:t>
            </a:r>
            <a:r>
              <a:rPr dirty="0" sz="1450" spc="-10">
                <a:latin typeface="Times New Roman"/>
                <a:cs typeface="Times New Roman"/>
              </a:rPr>
              <a:t>shrug, ‘you have </a:t>
            </a:r>
            <a:r>
              <a:rPr dirty="0" sz="1450" spc="-5">
                <a:latin typeface="Times New Roman"/>
                <a:cs typeface="Times New Roman"/>
              </a:rPr>
              <a:t>your </a:t>
            </a:r>
            <a:r>
              <a:rPr dirty="0" sz="1450" spc="-10">
                <a:latin typeface="Times New Roman"/>
                <a:cs typeface="Times New Roman"/>
              </a:rPr>
              <a:t>finger </a:t>
            </a:r>
            <a:r>
              <a:rPr dirty="0" sz="1450" spc="-5">
                <a:latin typeface="Times New Roman"/>
                <a:cs typeface="Times New Roman"/>
              </a:rPr>
              <a:t>on </a:t>
            </a:r>
            <a:r>
              <a:rPr dirty="0" sz="1450" spc="-10">
                <a:latin typeface="Times New Roman"/>
                <a:cs typeface="Times New Roman"/>
              </a:rPr>
              <a:t>the hitch.  He will </a:t>
            </a:r>
            <a:r>
              <a:rPr dirty="0" sz="1450" spc="-5">
                <a:latin typeface="Times New Roman"/>
                <a:cs typeface="Times New Roman"/>
              </a:rPr>
              <a:t>be </a:t>
            </a:r>
            <a:r>
              <a:rPr dirty="0" sz="1450" spc="-10">
                <a:latin typeface="Times New Roman"/>
                <a:cs typeface="Times New Roman"/>
              </a:rPr>
              <a:t>strikingly antipathetic to my ever beautiful Anastasie. She will  never understand him; </a:t>
            </a:r>
            <a:r>
              <a:rPr dirty="0" sz="1450" spc="-5">
                <a:latin typeface="Times New Roman"/>
                <a:cs typeface="Times New Roman"/>
              </a:rPr>
              <a:t>he </a:t>
            </a:r>
            <a:r>
              <a:rPr dirty="0" sz="1450" spc="-10">
                <a:latin typeface="Times New Roman"/>
                <a:cs typeface="Times New Roman"/>
              </a:rPr>
              <a:t>will never understand </a:t>
            </a:r>
            <a:r>
              <a:rPr dirty="0" sz="1450" spc="-30">
                <a:latin typeface="Times New Roman"/>
                <a:cs typeface="Times New Roman"/>
              </a:rPr>
              <a:t>her. </a:t>
            </a:r>
            <a:r>
              <a:rPr dirty="0" sz="1450" spc="-60">
                <a:latin typeface="Times New Roman"/>
                <a:cs typeface="Times New Roman"/>
              </a:rPr>
              <a:t>You </a:t>
            </a:r>
            <a:r>
              <a:rPr dirty="0" sz="1450" spc="-10">
                <a:latin typeface="Times New Roman"/>
                <a:cs typeface="Times New Roman"/>
              </a:rPr>
              <a:t>married the animal  side </a:t>
            </a:r>
            <a:r>
              <a:rPr dirty="0" sz="1450" spc="-5">
                <a:latin typeface="Times New Roman"/>
                <a:cs typeface="Times New Roman"/>
              </a:rPr>
              <a:t>of </a:t>
            </a:r>
            <a:r>
              <a:rPr dirty="0" sz="1450" spc="-10">
                <a:latin typeface="Times New Roman"/>
                <a:cs typeface="Times New Roman"/>
              </a:rPr>
              <a:t>my nature, dear and it is </a:t>
            </a:r>
            <a:r>
              <a:rPr dirty="0" sz="1450" spc="-5">
                <a:latin typeface="Times New Roman"/>
                <a:cs typeface="Times New Roman"/>
              </a:rPr>
              <a:t>on </a:t>
            </a:r>
            <a:r>
              <a:rPr dirty="0" sz="1450" spc="-10">
                <a:latin typeface="Times New Roman"/>
                <a:cs typeface="Times New Roman"/>
              </a:rPr>
              <a:t>the spiritual side that </a:t>
            </a:r>
            <a:r>
              <a:rPr dirty="0" sz="1450" spc="-5">
                <a:latin typeface="Times New Roman"/>
                <a:cs typeface="Times New Roman"/>
              </a:rPr>
              <a:t>I </a:t>
            </a:r>
            <a:r>
              <a:rPr dirty="0" sz="1450" spc="-10">
                <a:latin typeface="Times New Roman"/>
                <a:cs typeface="Times New Roman"/>
              </a:rPr>
              <a:t>find my </a:t>
            </a:r>
            <a:r>
              <a:rPr dirty="0" sz="1450" spc="-15">
                <a:latin typeface="Times New Roman"/>
                <a:cs typeface="Times New Roman"/>
              </a:rPr>
              <a:t>affinity </a:t>
            </a:r>
            <a:r>
              <a:rPr dirty="0" sz="1450" spc="-10">
                <a:latin typeface="Times New Roman"/>
                <a:cs typeface="Times New Roman"/>
              </a:rPr>
              <a:t>for  Jean-Marie. So much so, that, to </a:t>
            </a:r>
            <a:r>
              <a:rPr dirty="0" sz="1450" spc="-5">
                <a:latin typeface="Times New Roman"/>
                <a:cs typeface="Times New Roman"/>
              </a:rPr>
              <a:t>be </a:t>
            </a:r>
            <a:r>
              <a:rPr dirty="0" sz="1450" spc="-10">
                <a:latin typeface="Times New Roman"/>
                <a:cs typeface="Times New Roman"/>
              </a:rPr>
              <a:t>perfectly frank, </a:t>
            </a:r>
            <a:r>
              <a:rPr dirty="0" sz="1450" spc="-5">
                <a:latin typeface="Times New Roman"/>
                <a:cs typeface="Times New Roman"/>
              </a:rPr>
              <a:t>I </a:t>
            </a:r>
            <a:r>
              <a:rPr dirty="0" sz="1450" spc="-10">
                <a:latin typeface="Times New Roman"/>
                <a:cs typeface="Times New Roman"/>
              </a:rPr>
              <a:t>stand in some awe </a:t>
            </a:r>
            <a:r>
              <a:rPr dirty="0" sz="1450" spc="-5">
                <a:latin typeface="Times New Roman"/>
                <a:cs typeface="Times New Roman"/>
              </a:rPr>
              <a:t>of  </a:t>
            </a:r>
            <a:r>
              <a:rPr dirty="0" sz="1450" spc="-10">
                <a:latin typeface="Times New Roman"/>
                <a:cs typeface="Times New Roman"/>
              </a:rPr>
              <a:t>him myself. </a:t>
            </a:r>
            <a:r>
              <a:rPr dirty="0" sz="1450" spc="-60">
                <a:latin typeface="Times New Roman"/>
                <a:cs typeface="Times New Roman"/>
              </a:rPr>
              <a:t>You </a:t>
            </a:r>
            <a:r>
              <a:rPr dirty="0" sz="1450" spc="-10">
                <a:latin typeface="Times New Roman"/>
                <a:cs typeface="Times New Roman"/>
              </a:rPr>
              <a:t>will easily perceive that </a:t>
            </a:r>
            <a:r>
              <a:rPr dirty="0" sz="1450" spc="-5">
                <a:latin typeface="Times New Roman"/>
                <a:cs typeface="Times New Roman"/>
              </a:rPr>
              <a:t>I </a:t>
            </a:r>
            <a:r>
              <a:rPr dirty="0" sz="1450" spc="-10">
                <a:latin typeface="Times New Roman"/>
                <a:cs typeface="Times New Roman"/>
              </a:rPr>
              <a:t>am announcing </a:t>
            </a:r>
            <a:r>
              <a:rPr dirty="0" sz="1450" spc="-5">
                <a:latin typeface="Times New Roman"/>
                <a:cs typeface="Times New Roman"/>
              </a:rPr>
              <a:t>a </a:t>
            </a:r>
            <a:r>
              <a:rPr dirty="0" sz="1450" spc="-10">
                <a:latin typeface="Times New Roman"/>
                <a:cs typeface="Times New Roman"/>
              </a:rPr>
              <a:t>calamity for  </a:t>
            </a:r>
            <a:r>
              <a:rPr dirty="0" sz="1450" spc="-5">
                <a:latin typeface="Times New Roman"/>
                <a:cs typeface="Times New Roman"/>
              </a:rPr>
              <a:t>you. </a:t>
            </a:r>
            <a:r>
              <a:rPr dirty="0" sz="1450" spc="-10">
                <a:latin typeface="Times New Roman"/>
                <a:cs typeface="Times New Roman"/>
              </a:rPr>
              <a:t>Do </a:t>
            </a:r>
            <a:r>
              <a:rPr dirty="0" sz="1450" spc="-5">
                <a:latin typeface="Times New Roman"/>
                <a:cs typeface="Times New Roman"/>
              </a:rPr>
              <a:t>not,’ he </a:t>
            </a:r>
            <a:r>
              <a:rPr dirty="0" sz="1450" spc="-10">
                <a:latin typeface="Times New Roman"/>
                <a:cs typeface="Times New Roman"/>
              </a:rPr>
              <a:t>broke </a:t>
            </a:r>
            <a:r>
              <a:rPr dirty="0" sz="1450" spc="-5">
                <a:latin typeface="Times New Roman"/>
                <a:cs typeface="Times New Roman"/>
              </a:rPr>
              <a:t>out </a:t>
            </a:r>
            <a:r>
              <a:rPr dirty="0" sz="1450" spc="-10">
                <a:latin typeface="Times New Roman"/>
                <a:cs typeface="Times New Roman"/>
              </a:rPr>
              <a:t>in tones </a:t>
            </a:r>
            <a:r>
              <a:rPr dirty="0" sz="1450" spc="-5">
                <a:latin typeface="Times New Roman"/>
                <a:cs typeface="Times New Roman"/>
              </a:rPr>
              <a:t>of </a:t>
            </a:r>
            <a:r>
              <a:rPr dirty="0" sz="1450" spc="-10">
                <a:latin typeface="Times New Roman"/>
                <a:cs typeface="Times New Roman"/>
              </a:rPr>
              <a:t>real solicitude—‘do </a:t>
            </a:r>
            <a:r>
              <a:rPr dirty="0" sz="1450" spc="-5">
                <a:latin typeface="Times New Roman"/>
                <a:cs typeface="Times New Roman"/>
              </a:rPr>
              <a:t>not </a:t>
            </a:r>
            <a:r>
              <a:rPr dirty="0" sz="1450" spc="-10">
                <a:latin typeface="Times New Roman"/>
                <a:cs typeface="Times New Roman"/>
              </a:rPr>
              <a:t>give way to  tears after </a:t>
            </a:r>
            <a:r>
              <a:rPr dirty="0" sz="1450" spc="-5">
                <a:latin typeface="Times New Roman"/>
                <a:cs typeface="Times New Roman"/>
              </a:rPr>
              <a:t>a </a:t>
            </a:r>
            <a:r>
              <a:rPr dirty="0" sz="1450" spc="-10">
                <a:latin typeface="Times New Roman"/>
                <a:cs typeface="Times New Roman"/>
              </a:rPr>
              <a:t>meal, Anastasie. </a:t>
            </a:r>
            <a:r>
              <a:rPr dirty="0" sz="1450" spc="-60">
                <a:latin typeface="Times New Roman"/>
                <a:cs typeface="Times New Roman"/>
              </a:rPr>
              <a:t>You </a:t>
            </a:r>
            <a:r>
              <a:rPr dirty="0" sz="1450" spc="-10">
                <a:latin typeface="Times New Roman"/>
                <a:cs typeface="Times New Roman"/>
              </a:rPr>
              <a:t>will certainly give yourself </a:t>
            </a:r>
            <a:r>
              <a:rPr dirty="0" sz="1450" spc="-5">
                <a:latin typeface="Times New Roman"/>
                <a:cs typeface="Times New Roman"/>
              </a:rPr>
              <a:t>a </a:t>
            </a:r>
            <a:r>
              <a:rPr dirty="0" sz="1450" spc="-10">
                <a:latin typeface="Times New Roman"/>
                <a:cs typeface="Times New Roman"/>
              </a:rPr>
              <a:t>false  digestion.’</a:t>
            </a:r>
            <a:endParaRPr sz="1450">
              <a:latin typeface="Times New Roman"/>
              <a:cs typeface="Times New Roman"/>
            </a:endParaRPr>
          </a:p>
          <a:p>
            <a:pPr algn="just" marL="12700" marR="10795">
              <a:lnSpc>
                <a:spcPts val="1730"/>
              </a:lnSpc>
              <a:spcBef>
                <a:spcPts val="850"/>
              </a:spcBef>
            </a:pPr>
            <a:r>
              <a:rPr dirty="0" sz="1450" spc="-10">
                <a:latin typeface="Times New Roman"/>
                <a:cs typeface="Times New Roman"/>
              </a:rPr>
              <a:t>Anastasie controlled herself. </a:t>
            </a:r>
            <a:r>
              <a:rPr dirty="0" sz="1450" spc="-45">
                <a:latin typeface="Times New Roman"/>
                <a:cs typeface="Times New Roman"/>
              </a:rPr>
              <a:t>‘You </a:t>
            </a:r>
            <a:r>
              <a:rPr dirty="0" sz="1450" spc="-10">
                <a:latin typeface="Times New Roman"/>
                <a:cs typeface="Times New Roman"/>
              </a:rPr>
              <a:t>know how willing </a:t>
            </a:r>
            <a:r>
              <a:rPr dirty="0" sz="1450" spc="-5">
                <a:latin typeface="Times New Roman"/>
                <a:cs typeface="Times New Roman"/>
              </a:rPr>
              <a:t>I </a:t>
            </a:r>
            <a:r>
              <a:rPr dirty="0" sz="1450" spc="-10">
                <a:latin typeface="Times New Roman"/>
                <a:cs typeface="Times New Roman"/>
              </a:rPr>
              <a:t>am to humour </a:t>
            </a:r>
            <a:r>
              <a:rPr dirty="0" sz="1450" spc="-5">
                <a:latin typeface="Times New Roman"/>
                <a:cs typeface="Times New Roman"/>
              </a:rPr>
              <a:t>you,’  </a:t>
            </a:r>
            <a:r>
              <a:rPr dirty="0" sz="1450" spc="-10">
                <a:latin typeface="Times New Roman"/>
                <a:cs typeface="Times New Roman"/>
              </a:rPr>
              <a:t>she said, ‘in all reasonable matters. But </a:t>
            </a:r>
            <a:r>
              <a:rPr dirty="0" sz="1450" spc="-5">
                <a:latin typeface="Times New Roman"/>
                <a:cs typeface="Times New Roman"/>
              </a:rPr>
              <a:t>on </a:t>
            </a:r>
            <a:r>
              <a:rPr dirty="0" sz="1450" spc="-10">
                <a:latin typeface="Times New Roman"/>
                <a:cs typeface="Times New Roman"/>
              </a:rPr>
              <a:t>this</a:t>
            </a:r>
            <a:r>
              <a:rPr dirty="0" sz="1450" spc="50">
                <a:latin typeface="Times New Roman"/>
                <a:cs typeface="Times New Roman"/>
              </a:rPr>
              <a:t> </a:t>
            </a:r>
            <a:r>
              <a:rPr dirty="0" sz="1450" spc="-10">
                <a:latin typeface="Times New Roman"/>
                <a:cs typeface="Times New Roman"/>
              </a:rPr>
              <a:t>point—’</a:t>
            </a:r>
            <a:endParaRPr sz="1450">
              <a:latin typeface="Times New Roman"/>
              <a:cs typeface="Times New Roman"/>
            </a:endParaRPr>
          </a:p>
          <a:p>
            <a:pPr algn="just" marL="12700" marR="6350">
              <a:lnSpc>
                <a:spcPts val="1730"/>
              </a:lnSpc>
              <a:spcBef>
                <a:spcPts val="865"/>
              </a:spcBef>
            </a:pPr>
            <a:r>
              <a:rPr dirty="0" sz="1450" spc="-10">
                <a:latin typeface="Times New Roman"/>
                <a:cs typeface="Times New Roman"/>
              </a:rPr>
              <a:t>‘My dear love,’ interrupted the </a:t>
            </a:r>
            <a:r>
              <a:rPr dirty="0" sz="1450" spc="-15">
                <a:latin typeface="Times New Roman"/>
                <a:cs typeface="Times New Roman"/>
              </a:rPr>
              <a:t>Doctor, </a:t>
            </a:r>
            <a:r>
              <a:rPr dirty="0" sz="1450" spc="-10">
                <a:latin typeface="Times New Roman"/>
                <a:cs typeface="Times New Roman"/>
              </a:rPr>
              <a:t>eager to prevent </a:t>
            </a:r>
            <a:r>
              <a:rPr dirty="0" sz="1450" spc="-5">
                <a:latin typeface="Times New Roman"/>
                <a:cs typeface="Times New Roman"/>
              </a:rPr>
              <a:t>a </a:t>
            </a:r>
            <a:r>
              <a:rPr dirty="0" sz="1450" spc="-10">
                <a:latin typeface="Times New Roman"/>
                <a:cs typeface="Times New Roman"/>
              </a:rPr>
              <a:t>refusal, ‘who wished  to leave Paris? Who made me give </a:t>
            </a:r>
            <a:r>
              <a:rPr dirty="0" sz="1450" spc="-5">
                <a:latin typeface="Times New Roman"/>
                <a:cs typeface="Times New Roman"/>
              </a:rPr>
              <a:t>up </a:t>
            </a:r>
            <a:r>
              <a:rPr dirty="0" sz="1450" spc="-10">
                <a:latin typeface="Times New Roman"/>
                <a:cs typeface="Times New Roman"/>
              </a:rPr>
              <a:t>cards, and the opera, and the boulevard,  and my social relations, and all that was my life before </a:t>
            </a:r>
            <a:r>
              <a:rPr dirty="0" sz="1450" spc="-5">
                <a:latin typeface="Times New Roman"/>
                <a:cs typeface="Times New Roman"/>
              </a:rPr>
              <a:t>I </a:t>
            </a:r>
            <a:r>
              <a:rPr dirty="0" sz="1450" spc="-10">
                <a:latin typeface="Times New Roman"/>
                <a:cs typeface="Times New Roman"/>
              </a:rPr>
              <a:t>knew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I  </a:t>
            </a:r>
            <a:r>
              <a:rPr dirty="0" sz="1450" spc="-10">
                <a:latin typeface="Times New Roman"/>
                <a:cs typeface="Times New Roman"/>
              </a:rPr>
              <a:t>been faithful? Have </a:t>
            </a:r>
            <a:r>
              <a:rPr dirty="0" sz="1450" spc="-5">
                <a:latin typeface="Times New Roman"/>
                <a:cs typeface="Times New Roman"/>
              </a:rPr>
              <a:t>I </a:t>
            </a:r>
            <a:r>
              <a:rPr dirty="0" sz="1450" spc="-10">
                <a:latin typeface="Times New Roman"/>
                <a:cs typeface="Times New Roman"/>
              </a:rPr>
              <a:t>been obedient? Have </a:t>
            </a:r>
            <a:r>
              <a:rPr dirty="0" sz="1450" spc="-5">
                <a:latin typeface="Times New Roman"/>
                <a:cs typeface="Times New Roman"/>
              </a:rPr>
              <a:t>I not </a:t>
            </a:r>
            <a:r>
              <a:rPr dirty="0" sz="1450" spc="-10">
                <a:latin typeface="Times New Roman"/>
                <a:cs typeface="Times New Roman"/>
              </a:rPr>
              <a:t>borne my doom with  cheerfulness? In all </a:t>
            </a:r>
            <a:r>
              <a:rPr dirty="0" sz="1450" spc="-20">
                <a:latin typeface="Times New Roman"/>
                <a:cs typeface="Times New Roman"/>
              </a:rPr>
              <a:t>honesty, </a:t>
            </a:r>
            <a:r>
              <a:rPr dirty="0" sz="1450" spc="-10">
                <a:latin typeface="Times New Roman"/>
                <a:cs typeface="Times New Roman"/>
              </a:rPr>
              <a:t>Anastasie, have </a:t>
            </a:r>
            <a:r>
              <a:rPr dirty="0" sz="1450" spc="-5">
                <a:latin typeface="Times New Roman"/>
                <a:cs typeface="Times New Roman"/>
              </a:rPr>
              <a:t>I not a </a:t>
            </a:r>
            <a:r>
              <a:rPr dirty="0" sz="1450" spc="-10">
                <a:latin typeface="Times New Roman"/>
                <a:cs typeface="Times New Roman"/>
              </a:rPr>
              <a:t>right to </a:t>
            </a:r>
            <a:r>
              <a:rPr dirty="0" sz="1450" spc="-5">
                <a:latin typeface="Times New Roman"/>
                <a:cs typeface="Times New Roman"/>
              </a:rPr>
              <a:t>a </a:t>
            </a:r>
            <a:r>
              <a:rPr dirty="0" sz="1450" spc="-10">
                <a:latin typeface="Times New Roman"/>
                <a:cs typeface="Times New Roman"/>
              </a:rPr>
              <a:t>stipulation </a:t>
            </a:r>
            <a:r>
              <a:rPr dirty="0" sz="1450" spc="-5">
                <a:latin typeface="Times New Roman"/>
                <a:cs typeface="Times New Roman"/>
              </a:rPr>
              <a:t>on  </a:t>
            </a:r>
            <a:r>
              <a:rPr dirty="0" sz="1450" spc="-10">
                <a:latin typeface="Times New Roman"/>
                <a:cs typeface="Times New Roman"/>
              </a:rPr>
              <a:t>my side? </a:t>
            </a:r>
            <a:r>
              <a:rPr dirty="0" sz="1450" spc="-5">
                <a:latin typeface="Times New Roman"/>
                <a:cs typeface="Times New Roman"/>
              </a:rPr>
              <a:t>I </a:t>
            </a:r>
            <a:r>
              <a:rPr dirty="0" sz="1450" spc="-10">
                <a:latin typeface="Times New Roman"/>
                <a:cs typeface="Times New Roman"/>
              </a:rPr>
              <a:t>have, and </a:t>
            </a:r>
            <a:r>
              <a:rPr dirty="0" sz="1450" spc="-5">
                <a:latin typeface="Times New Roman"/>
                <a:cs typeface="Times New Roman"/>
              </a:rPr>
              <a:t>you </a:t>
            </a:r>
            <a:r>
              <a:rPr dirty="0" sz="1450" spc="-10">
                <a:latin typeface="Times New Roman"/>
                <a:cs typeface="Times New Roman"/>
              </a:rPr>
              <a:t>know it. </a:t>
            </a:r>
            <a:r>
              <a:rPr dirty="0" sz="1450" spc="-5">
                <a:latin typeface="Times New Roman"/>
                <a:cs typeface="Times New Roman"/>
              </a:rPr>
              <a:t>I </a:t>
            </a:r>
            <a:r>
              <a:rPr dirty="0" sz="1450" spc="-10">
                <a:latin typeface="Times New Roman"/>
                <a:cs typeface="Times New Roman"/>
              </a:rPr>
              <a:t>stipulate my</a:t>
            </a:r>
            <a:r>
              <a:rPr dirty="0" sz="1450" spc="55">
                <a:latin typeface="Times New Roman"/>
                <a:cs typeface="Times New Roman"/>
              </a:rPr>
              <a:t> </a:t>
            </a:r>
            <a:r>
              <a:rPr dirty="0" sz="1450" spc="-5">
                <a:latin typeface="Times New Roman"/>
                <a:cs typeface="Times New Roman"/>
              </a:rPr>
              <a:t>son.’</a:t>
            </a:r>
            <a:endParaRPr sz="1450">
              <a:latin typeface="Times New Roman"/>
              <a:cs typeface="Times New Roman"/>
            </a:endParaRPr>
          </a:p>
          <a:p>
            <a:pPr algn="just" marL="12700" marR="11430">
              <a:lnSpc>
                <a:spcPts val="1730"/>
              </a:lnSpc>
              <a:spcBef>
                <a:spcPts val="855"/>
              </a:spcBef>
            </a:pPr>
            <a:r>
              <a:rPr dirty="0" sz="1450" spc="-10">
                <a:latin typeface="Times New Roman"/>
                <a:cs typeface="Times New Roman"/>
              </a:rPr>
              <a:t>Anastasie was aware </a:t>
            </a:r>
            <a:r>
              <a:rPr dirty="0" sz="1450" spc="-5">
                <a:latin typeface="Times New Roman"/>
                <a:cs typeface="Times New Roman"/>
              </a:rPr>
              <a:t>of </a:t>
            </a:r>
            <a:r>
              <a:rPr dirty="0" sz="1450" spc="-10">
                <a:latin typeface="Times New Roman"/>
                <a:cs typeface="Times New Roman"/>
              </a:rPr>
              <a:t>defeat; she struck her colours </a:t>
            </a:r>
            <a:r>
              <a:rPr dirty="0" sz="1450" spc="-20">
                <a:latin typeface="Times New Roman"/>
                <a:cs typeface="Times New Roman"/>
              </a:rPr>
              <a:t>instantly.</a:t>
            </a:r>
            <a:r>
              <a:rPr dirty="0" sz="1450" spc="320">
                <a:latin typeface="Times New Roman"/>
                <a:cs typeface="Times New Roman"/>
              </a:rPr>
              <a:t> </a:t>
            </a:r>
            <a:r>
              <a:rPr dirty="0" sz="1450" spc="-45">
                <a:latin typeface="Times New Roman"/>
                <a:cs typeface="Times New Roman"/>
              </a:rPr>
              <a:t>‘You </a:t>
            </a:r>
            <a:r>
              <a:rPr dirty="0" sz="1450" spc="-10">
                <a:latin typeface="Times New Roman"/>
                <a:cs typeface="Times New Roman"/>
              </a:rPr>
              <a:t>will  break my heart,’ she</a:t>
            </a:r>
            <a:r>
              <a:rPr dirty="0" sz="1450" spc="-100">
                <a:latin typeface="Times New Roman"/>
                <a:cs typeface="Times New Roman"/>
              </a:rPr>
              <a:t> </a:t>
            </a:r>
            <a:r>
              <a:rPr dirty="0" sz="1450" spc="-10">
                <a:latin typeface="Times New Roman"/>
                <a:cs typeface="Times New Roman"/>
              </a:rPr>
              <a:t>sighed.</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‘Not in the least,’ said he. </a:t>
            </a:r>
            <a:r>
              <a:rPr dirty="0" sz="1450" spc="-45">
                <a:latin typeface="Times New Roman"/>
                <a:cs typeface="Times New Roman"/>
              </a:rPr>
              <a:t>‘You </a:t>
            </a:r>
            <a:r>
              <a:rPr dirty="0" sz="1450" spc="-10">
                <a:latin typeface="Times New Roman"/>
                <a:cs typeface="Times New Roman"/>
              </a:rPr>
              <a:t>will feel </a:t>
            </a:r>
            <a:r>
              <a:rPr dirty="0" sz="1450" spc="-5">
                <a:latin typeface="Times New Roman"/>
                <a:cs typeface="Times New Roman"/>
              </a:rPr>
              <a:t>a </a:t>
            </a:r>
            <a:r>
              <a:rPr dirty="0" sz="1450" spc="-10">
                <a:latin typeface="Times New Roman"/>
                <a:cs typeface="Times New Roman"/>
              </a:rPr>
              <a:t>trifling inconvenience for </a:t>
            </a:r>
            <a:r>
              <a:rPr dirty="0" sz="1450" spc="-5">
                <a:latin typeface="Times New Roman"/>
                <a:cs typeface="Times New Roman"/>
              </a:rPr>
              <a:t>a </a:t>
            </a:r>
            <a:r>
              <a:rPr dirty="0" sz="1450" spc="-10">
                <a:latin typeface="Times New Roman"/>
                <a:cs typeface="Times New Roman"/>
              </a:rPr>
              <a:t>month,  just as </a:t>
            </a:r>
            <a:r>
              <a:rPr dirty="0" sz="1450" spc="-5">
                <a:latin typeface="Times New Roman"/>
                <a:cs typeface="Times New Roman"/>
              </a:rPr>
              <a:t>I </a:t>
            </a:r>
            <a:r>
              <a:rPr dirty="0" sz="1450" spc="-10">
                <a:latin typeface="Times New Roman"/>
                <a:cs typeface="Times New Roman"/>
              </a:rPr>
              <a:t>did when </a:t>
            </a:r>
            <a:r>
              <a:rPr dirty="0" sz="1450" spc="-5">
                <a:latin typeface="Times New Roman"/>
                <a:cs typeface="Times New Roman"/>
              </a:rPr>
              <a:t>I </a:t>
            </a:r>
            <a:r>
              <a:rPr dirty="0" sz="1450" spc="-10">
                <a:latin typeface="Times New Roman"/>
                <a:cs typeface="Times New Roman"/>
              </a:rPr>
              <a:t>was first </a:t>
            </a:r>
            <a:r>
              <a:rPr dirty="0" sz="1450" spc="-5">
                <a:latin typeface="Times New Roman"/>
                <a:cs typeface="Times New Roman"/>
              </a:rPr>
              <a:t>brought </a:t>
            </a:r>
            <a:r>
              <a:rPr dirty="0" sz="1450" spc="-10">
                <a:latin typeface="Times New Roman"/>
                <a:cs typeface="Times New Roman"/>
              </a:rPr>
              <a:t>to this vile hamlet; then </a:t>
            </a:r>
            <a:r>
              <a:rPr dirty="0" sz="1450" spc="-5">
                <a:latin typeface="Times New Roman"/>
                <a:cs typeface="Times New Roman"/>
              </a:rPr>
              <a:t>your </a:t>
            </a:r>
            <a:r>
              <a:rPr dirty="0" sz="1450" spc="-10">
                <a:latin typeface="Times New Roman"/>
                <a:cs typeface="Times New Roman"/>
              </a:rPr>
              <a:t>admirable  sense and temper will prevail, and </a:t>
            </a:r>
            <a:r>
              <a:rPr dirty="0" sz="1450" spc="-5">
                <a:latin typeface="Times New Roman"/>
                <a:cs typeface="Times New Roman"/>
              </a:rPr>
              <a:t>I </a:t>
            </a:r>
            <a:r>
              <a:rPr dirty="0" sz="1450" spc="-10">
                <a:latin typeface="Times New Roman"/>
                <a:cs typeface="Times New Roman"/>
              </a:rPr>
              <a:t>see </a:t>
            </a:r>
            <a:r>
              <a:rPr dirty="0" sz="1450" spc="-5">
                <a:latin typeface="Times New Roman"/>
                <a:cs typeface="Times New Roman"/>
              </a:rPr>
              <a:t>you </a:t>
            </a:r>
            <a:r>
              <a:rPr dirty="0" sz="1450" spc="-10">
                <a:latin typeface="Times New Roman"/>
                <a:cs typeface="Times New Roman"/>
              </a:rPr>
              <a:t>already as content as </a:t>
            </a:r>
            <a:r>
              <a:rPr dirty="0" sz="1450" spc="-20">
                <a:latin typeface="Times New Roman"/>
                <a:cs typeface="Times New Roman"/>
              </a:rPr>
              <a:t>ever, </a:t>
            </a:r>
            <a:r>
              <a:rPr dirty="0" sz="1450" spc="-10">
                <a:latin typeface="Times New Roman"/>
                <a:cs typeface="Times New Roman"/>
              </a:rPr>
              <a:t>and  making </a:t>
            </a:r>
            <a:r>
              <a:rPr dirty="0" sz="1450" spc="-5">
                <a:latin typeface="Times New Roman"/>
                <a:cs typeface="Times New Roman"/>
              </a:rPr>
              <a:t>your </a:t>
            </a:r>
            <a:r>
              <a:rPr dirty="0" sz="1450" spc="-10">
                <a:latin typeface="Times New Roman"/>
                <a:cs typeface="Times New Roman"/>
              </a:rPr>
              <a:t>husband the happiest </a:t>
            </a:r>
            <a:r>
              <a:rPr dirty="0" sz="1450" spc="-5">
                <a:latin typeface="Times New Roman"/>
                <a:cs typeface="Times New Roman"/>
              </a:rPr>
              <a:t>of</a:t>
            </a:r>
            <a:r>
              <a:rPr dirty="0" sz="1450" spc="15">
                <a:latin typeface="Times New Roman"/>
                <a:cs typeface="Times New Roman"/>
              </a:rPr>
              <a:t> </a:t>
            </a:r>
            <a:r>
              <a:rPr dirty="0" sz="1450" spc="-10">
                <a:latin typeface="Times New Roman"/>
                <a:cs typeface="Times New Roman"/>
              </a:rPr>
              <a:t>men.’</a:t>
            </a:r>
            <a:endParaRPr sz="1450">
              <a:latin typeface="Times New Roman"/>
              <a:cs typeface="Times New Roman"/>
            </a:endParaRPr>
          </a:p>
          <a:p>
            <a:pPr algn="just" marL="12700" marR="5080">
              <a:lnSpc>
                <a:spcPts val="1730"/>
              </a:lnSpc>
              <a:spcBef>
                <a:spcPts val="855"/>
              </a:spcBef>
            </a:pPr>
            <a:r>
              <a:rPr dirty="0" sz="1450" spc="-45">
                <a:latin typeface="Times New Roman"/>
                <a:cs typeface="Times New Roman"/>
              </a:rPr>
              <a:t>‘You </a:t>
            </a:r>
            <a:r>
              <a:rPr dirty="0" sz="1450" spc="-10">
                <a:latin typeface="Times New Roman"/>
                <a:cs typeface="Times New Roman"/>
              </a:rPr>
              <a:t>know </a:t>
            </a:r>
            <a:r>
              <a:rPr dirty="0" sz="1450" spc="-5">
                <a:latin typeface="Times New Roman"/>
                <a:cs typeface="Times New Roman"/>
              </a:rPr>
              <a:t>I </a:t>
            </a:r>
            <a:r>
              <a:rPr dirty="0" sz="1450" spc="-10">
                <a:latin typeface="Times New Roman"/>
                <a:cs typeface="Times New Roman"/>
              </a:rPr>
              <a:t>can refuse </a:t>
            </a:r>
            <a:r>
              <a:rPr dirty="0" sz="1450" spc="-5">
                <a:latin typeface="Times New Roman"/>
                <a:cs typeface="Times New Roman"/>
              </a:rPr>
              <a:t>you nothing,’ </a:t>
            </a:r>
            <a:r>
              <a:rPr dirty="0" sz="1450" spc="-10">
                <a:latin typeface="Times New Roman"/>
                <a:cs typeface="Times New Roman"/>
              </a:rPr>
              <a:t>she said, with </a:t>
            </a:r>
            <a:r>
              <a:rPr dirty="0" sz="1450" spc="-5">
                <a:latin typeface="Times New Roman"/>
                <a:cs typeface="Times New Roman"/>
              </a:rPr>
              <a:t>a </a:t>
            </a:r>
            <a:r>
              <a:rPr dirty="0" sz="1450" spc="-10">
                <a:latin typeface="Times New Roman"/>
                <a:cs typeface="Times New Roman"/>
              </a:rPr>
              <a:t>last flicker </a:t>
            </a:r>
            <a:r>
              <a:rPr dirty="0" sz="1450" spc="-5">
                <a:latin typeface="Times New Roman"/>
                <a:cs typeface="Times New Roman"/>
              </a:rPr>
              <a:t>of </a:t>
            </a:r>
            <a:r>
              <a:rPr dirty="0" sz="1450" spc="-10">
                <a:latin typeface="Times New Roman"/>
                <a:cs typeface="Times New Roman"/>
              </a:rPr>
              <a:t>resistance;  ‘nothing that will make </a:t>
            </a:r>
            <a:r>
              <a:rPr dirty="0" sz="1450" spc="-5">
                <a:latin typeface="Times New Roman"/>
                <a:cs typeface="Times New Roman"/>
              </a:rPr>
              <a:t>you </a:t>
            </a:r>
            <a:r>
              <a:rPr dirty="0" sz="1450" spc="-10">
                <a:latin typeface="Times New Roman"/>
                <a:cs typeface="Times New Roman"/>
              </a:rPr>
              <a:t>truly </a:t>
            </a:r>
            <a:r>
              <a:rPr dirty="0" sz="1450" spc="-20">
                <a:latin typeface="Times New Roman"/>
                <a:cs typeface="Times New Roman"/>
              </a:rPr>
              <a:t>happier.</a:t>
            </a:r>
            <a:r>
              <a:rPr dirty="0" sz="1450" spc="320">
                <a:latin typeface="Times New Roman"/>
                <a:cs typeface="Times New Roman"/>
              </a:rPr>
              <a:t> </a:t>
            </a:r>
            <a:r>
              <a:rPr dirty="0" sz="1450" spc="-10">
                <a:latin typeface="Times New Roman"/>
                <a:cs typeface="Times New Roman"/>
              </a:rPr>
              <a:t>But will this? Are </a:t>
            </a:r>
            <a:r>
              <a:rPr dirty="0" sz="1450" spc="-5">
                <a:latin typeface="Times New Roman"/>
                <a:cs typeface="Times New Roman"/>
              </a:rPr>
              <a:t>you </a:t>
            </a:r>
            <a:r>
              <a:rPr dirty="0" sz="1450" spc="-10">
                <a:latin typeface="Times New Roman"/>
                <a:cs typeface="Times New Roman"/>
              </a:rPr>
              <a:t>sure, my  husband? Last night, </a:t>
            </a:r>
            <a:r>
              <a:rPr dirty="0" sz="1450" spc="-5">
                <a:latin typeface="Times New Roman"/>
                <a:cs typeface="Times New Roman"/>
              </a:rPr>
              <a:t>you </a:t>
            </a:r>
            <a:r>
              <a:rPr dirty="0" sz="1450" spc="-30">
                <a:latin typeface="Times New Roman"/>
                <a:cs typeface="Times New Roman"/>
              </a:rPr>
              <a:t>say, </a:t>
            </a:r>
            <a:r>
              <a:rPr dirty="0" sz="1450" spc="-5">
                <a:latin typeface="Times New Roman"/>
                <a:cs typeface="Times New Roman"/>
              </a:rPr>
              <a:t>you </a:t>
            </a:r>
            <a:r>
              <a:rPr dirty="0" sz="1450" spc="-10">
                <a:latin typeface="Times New Roman"/>
                <a:cs typeface="Times New Roman"/>
              </a:rPr>
              <a:t>found him! He may </a:t>
            </a:r>
            <a:r>
              <a:rPr dirty="0" sz="1450" spc="-5">
                <a:latin typeface="Times New Roman"/>
                <a:cs typeface="Times New Roman"/>
              </a:rPr>
              <a:t>be </a:t>
            </a:r>
            <a:r>
              <a:rPr dirty="0" sz="1450" spc="-10">
                <a:latin typeface="Times New Roman"/>
                <a:cs typeface="Times New Roman"/>
              </a:rPr>
              <a:t>the worst </a:t>
            </a:r>
            <a:r>
              <a:rPr dirty="0" sz="1450" spc="-5">
                <a:latin typeface="Times New Roman"/>
                <a:cs typeface="Times New Roman"/>
              </a:rPr>
              <a:t>of  </a:t>
            </a:r>
            <a:r>
              <a:rPr dirty="0" sz="1450" spc="-10">
                <a:latin typeface="Times New Roman"/>
                <a:cs typeface="Times New Roman"/>
              </a:rPr>
              <a:t>humbugs.’</a:t>
            </a:r>
            <a:endParaRPr sz="1450">
              <a:latin typeface="Times New Roman"/>
              <a:cs typeface="Times New Roman"/>
            </a:endParaRPr>
          </a:p>
          <a:p>
            <a:pPr algn="just" marL="12700" marR="7620">
              <a:lnSpc>
                <a:spcPts val="1730"/>
              </a:lnSpc>
              <a:spcBef>
                <a:spcPts val="860"/>
              </a:spcBef>
            </a:pPr>
            <a:r>
              <a:rPr dirty="0" sz="1450" spc="-10">
                <a:latin typeface="Times New Roman"/>
                <a:cs typeface="Times New Roman"/>
              </a:rPr>
              <a:t>‘I think </a:t>
            </a:r>
            <a:r>
              <a:rPr dirty="0" sz="1450" spc="-5">
                <a:latin typeface="Times New Roman"/>
                <a:cs typeface="Times New Roman"/>
              </a:rPr>
              <a:t>not,’ </a:t>
            </a:r>
            <a:r>
              <a:rPr dirty="0" sz="1450" spc="-10">
                <a:latin typeface="Times New Roman"/>
                <a:cs typeface="Times New Roman"/>
              </a:rPr>
              <a:t>replied the </a:t>
            </a:r>
            <a:r>
              <a:rPr dirty="0" sz="1450" spc="-20">
                <a:latin typeface="Times New Roman"/>
                <a:cs typeface="Times New Roman"/>
              </a:rPr>
              <a:t>Doctor.</a:t>
            </a:r>
            <a:r>
              <a:rPr dirty="0" sz="1450" spc="320">
                <a:latin typeface="Times New Roman"/>
                <a:cs typeface="Times New Roman"/>
              </a:rPr>
              <a:t> </a:t>
            </a:r>
            <a:r>
              <a:rPr dirty="0" sz="1450" spc="-10">
                <a:latin typeface="Times New Roman"/>
                <a:cs typeface="Times New Roman"/>
              </a:rPr>
              <a:t>‘But </a:t>
            </a:r>
            <a:r>
              <a:rPr dirty="0" sz="1450" spc="-5">
                <a:latin typeface="Times New Roman"/>
                <a:cs typeface="Times New Roman"/>
              </a:rPr>
              <a:t>do not </a:t>
            </a:r>
            <a:r>
              <a:rPr dirty="0" sz="1450" spc="-10">
                <a:latin typeface="Times New Roman"/>
                <a:cs typeface="Times New Roman"/>
              </a:rPr>
              <a:t>suppose me so unwary as to  adopt him </a:t>
            </a:r>
            <a:r>
              <a:rPr dirty="0" sz="1450" spc="-5">
                <a:latin typeface="Times New Roman"/>
                <a:cs typeface="Times New Roman"/>
              </a:rPr>
              <a:t>out of </a:t>
            </a:r>
            <a:r>
              <a:rPr dirty="0" sz="1450" spc="-10">
                <a:latin typeface="Times New Roman"/>
                <a:cs typeface="Times New Roman"/>
              </a:rPr>
              <a:t>hand.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I </a:t>
            </a:r>
            <a:r>
              <a:rPr dirty="0" sz="1450" spc="-10">
                <a:latin typeface="Times New Roman"/>
                <a:cs typeface="Times New Roman"/>
              </a:rPr>
              <a:t>flatter myself, </a:t>
            </a:r>
            <a:r>
              <a:rPr dirty="0" sz="1450" spc="-5">
                <a:latin typeface="Times New Roman"/>
                <a:cs typeface="Times New Roman"/>
              </a:rPr>
              <a:t>a </a:t>
            </a:r>
            <a:r>
              <a:rPr dirty="0" sz="1450" spc="-10">
                <a:latin typeface="Times New Roman"/>
                <a:cs typeface="Times New Roman"/>
              </a:rPr>
              <a:t>finished man </a:t>
            </a:r>
            <a:r>
              <a:rPr dirty="0" sz="1450" spc="-5">
                <a:latin typeface="Times New Roman"/>
                <a:cs typeface="Times New Roman"/>
              </a:rPr>
              <a:t>of </a:t>
            </a:r>
            <a:r>
              <a:rPr dirty="0" sz="1450" spc="-10">
                <a:latin typeface="Times New Roman"/>
                <a:cs typeface="Times New Roman"/>
              </a:rPr>
              <a:t>the world; </a:t>
            </a:r>
            <a:r>
              <a:rPr dirty="0" sz="1450" spc="-5">
                <a:latin typeface="Times New Roman"/>
                <a:cs typeface="Times New Roman"/>
              </a:rPr>
              <a:t>I  </a:t>
            </a:r>
            <a:r>
              <a:rPr dirty="0" sz="1450" spc="-10">
                <a:latin typeface="Times New Roman"/>
                <a:cs typeface="Times New Roman"/>
              </a:rPr>
              <a:t>have had all possibilities in view; my plan is contrived to meet them all. </a:t>
            </a:r>
            <a:r>
              <a:rPr dirty="0" sz="1450" spc="-5">
                <a:latin typeface="Times New Roman"/>
                <a:cs typeface="Times New Roman"/>
              </a:rPr>
              <a:t>I </a:t>
            </a:r>
            <a:r>
              <a:rPr dirty="0" sz="1450" spc="-10">
                <a:latin typeface="Times New Roman"/>
                <a:cs typeface="Times New Roman"/>
              </a:rPr>
              <a:t>take  the lad as stable </a:t>
            </a:r>
            <a:r>
              <a:rPr dirty="0" sz="1450" spc="-30">
                <a:latin typeface="Times New Roman"/>
                <a:cs typeface="Times New Roman"/>
              </a:rPr>
              <a:t>boy. </a:t>
            </a:r>
            <a:r>
              <a:rPr dirty="0" sz="1450" spc="-10">
                <a:latin typeface="Times New Roman"/>
                <a:cs typeface="Times New Roman"/>
              </a:rPr>
              <a:t>If </a:t>
            </a:r>
            <a:r>
              <a:rPr dirty="0" sz="1450" spc="-5">
                <a:latin typeface="Times New Roman"/>
                <a:cs typeface="Times New Roman"/>
              </a:rPr>
              <a:t>he </a:t>
            </a:r>
            <a:r>
              <a:rPr dirty="0" sz="1450" spc="-15">
                <a:latin typeface="Times New Roman"/>
                <a:cs typeface="Times New Roman"/>
              </a:rPr>
              <a:t>pilfer, </a:t>
            </a:r>
            <a:r>
              <a:rPr dirty="0" sz="1450" spc="-10">
                <a:latin typeface="Times New Roman"/>
                <a:cs typeface="Times New Roman"/>
              </a:rPr>
              <a:t>if </a:t>
            </a:r>
            <a:r>
              <a:rPr dirty="0" sz="1450" spc="-5">
                <a:latin typeface="Times New Roman"/>
                <a:cs typeface="Times New Roman"/>
              </a:rPr>
              <a:t>he </a:t>
            </a:r>
            <a:r>
              <a:rPr dirty="0" sz="1450" spc="-10">
                <a:latin typeface="Times New Roman"/>
                <a:cs typeface="Times New Roman"/>
              </a:rPr>
              <a:t>grumble, if </a:t>
            </a:r>
            <a:r>
              <a:rPr dirty="0" sz="1450" spc="-5">
                <a:latin typeface="Times New Roman"/>
                <a:cs typeface="Times New Roman"/>
              </a:rPr>
              <a:t>he </a:t>
            </a:r>
            <a:r>
              <a:rPr dirty="0" sz="1450" spc="-10">
                <a:latin typeface="Times New Roman"/>
                <a:cs typeface="Times New Roman"/>
              </a:rPr>
              <a:t>desire to change, </a:t>
            </a:r>
            <a:r>
              <a:rPr dirty="0" sz="1450" spc="-5">
                <a:latin typeface="Times New Roman"/>
                <a:cs typeface="Times New Roman"/>
              </a:rPr>
              <a:t>I </a:t>
            </a:r>
            <a:r>
              <a:rPr dirty="0" sz="1450" spc="-10">
                <a:latin typeface="Times New Roman"/>
                <a:cs typeface="Times New Roman"/>
              </a:rPr>
              <a:t>shall  see </a:t>
            </a:r>
            <a:r>
              <a:rPr dirty="0" sz="1450" spc="-5">
                <a:latin typeface="Times New Roman"/>
                <a:cs typeface="Times New Roman"/>
              </a:rPr>
              <a:t>I </a:t>
            </a:r>
            <a:r>
              <a:rPr dirty="0" sz="1450" spc="-10">
                <a:latin typeface="Times New Roman"/>
                <a:cs typeface="Times New Roman"/>
              </a:rPr>
              <a:t>was mistaken; </a:t>
            </a:r>
            <a:r>
              <a:rPr dirty="0" sz="1450" spc="-5">
                <a:latin typeface="Times New Roman"/>
                <a:cs typeface="Times New Roman"/>
              </a:rPr>
              <a:t>I </a:t>
            </a:r>
            <a:r>
              <a:rPr dirty="0" sz="1450" spc="-10">
                <a:latin typeface="Times New Roman"/>
                <a:cs typeface="Times New Roman"/>
              </a:rPr>
              <a:t>shall recognise him for </a:t>
            </a:r>
            <a:r>
              <a:rPr dirty="0" sz="1450" spc="-5">
                <a:latin typeface="Times New Roman"/>
                <a:cs typeface="Times New Roman"/>
              </a:rPr>
              <a:t>no </a:t>
            </a:r>
            <a:r>
              <a:rPr dirty="0" sz="1450" spc="-10">
                <a:latin typeface="Times New Roman"/>
                <a:cs typeface="Times New Roman"/>
              </a:rPr>
              <a:t>son </a:t>
            </a:r>
            <a:r>
              <a:rPr dirty="0" sz="1450" spc="-5">
                <a:latin typeface="Times New Roman"/>
                <a:cs typeface="Times New Roman"/>
              </a:rPr>
              <a:t>of </a:t>
            </a:r>
            <a:r>
              <a:rPr dirty="0" sz="1450" spc="-10">
                <a:latin typeface="Times New Roman"/>
                <a:cs typeface="Times New Roman"/>
              </a:rPr>
              <a:t>mine, and send him  tramping.’</a:t>
            </a:r>
            <a:endParaRPr sz="1450">
              <a:latin typeface="Times New Roman"/>
              <a:cs typeface="Times New Roman"/>
            </a:endParaRPr>
          </a:p>
          <a:p>
            <a:pPr algn="just" marL="12700" marR="5080">
              <a:lnSpc>
                <a:spcPts val="1730"/>
              </a:lnSpc>
              <a:spcBef>
                <a:spcPts val="855"/>
              </a:spcBef>
            </a:pPr>
            <a:r>
              <a:rPr dirty="0" sz="1450" spc="-45">
                <a:latin typeface="Times New Roman"/>
                <a:cs typeface="Times New Roman"/>
              </a:rPr>
              <a:t>‘You </a:t>
            </a:r>
            <a:r>
              <a:rPr dirty="0" sz="1450" spc="-10">
                <a:latin typeface="Times New Roman"/>
                <a:cs typeface="Times New Roman"/>
              </a:rPr>
              <a:t>will never </a:t>
            </a:r>
            <a:r>
              <a:rPr dirty="0" sz="1450" spc="-5">
                <a:latin typeface="Times New Roman"/>
                <a:cs typeface="Times New Roman"/>
              </a:rPr>
              <a:t>do </a:t>
            </a:r>
            <a:r>
              <a:rPr dirty="0" sz="1450" spc="-10">
                <a:latin typeface="Times New Roman"/>
                <a:cs typeface="Times New Roman"/>
              </a:rPr>
              <a:t>so when the time comes,’ said his wife; ‘I know </a:t>
            </a:r>
            <a:r>
              <a:rPr dirty="0" sz="1450" spc="-5">
                <a:latin typeface="Times New Roman"/>
                <a:cs typeface="Times New Roman"/>
              </a:rPr>
              <a:t>your good  </a:t>
            </a:r>
            <a:r>
              <a:rPr dirty="0" sz="1450" spc="-10">
                <a:latin typeface="Times New Roman"/>
                <a:cs typeface="Times New Roman"/>
              </a:rPr>
              <a:t>heart.’</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She reached </a:t>
            </a:r>
            <a:r>
              <a:rPr dirty="0" sz="1450" spc="-5">
                <a:latin typeface="Times New Roman"/>
                <a:cs typeface="Times New Roman"/>
              </a:rPr>
              <a:t>out </a:t>
            </a:r>
            <a:r>
              <a:rPr dirty="0" sz="1450" spc="-10">
                <a:latin typeface="Times New Roman"/>
                <a:cs typeface="Times New Roman"/>
              </a:rPr>
              <a:t>her hand to him, with </a:t>
            </a:r>
            <a:r>
              <a:rPr dirty="0" sz="1450" spc="-5">
                <a:latin typeface="Times New Roman"/>
                <a:cs typeface="Times New Roman"/>
              </a:rPr>
              <a:t>a </a:t>
            </a:r>
            <a:r>
              <a:rPr dirty="0" sz="1450" spc="-10">
                <a:latin typeface="Times New Roman"/>
                <a:cs typeface="Times New Roman"/>
              </a:rPr>
              <a:t>sigh; the Doctor smiled as </a:t>
            </a:r>
            <a:r>
              <a:rPr dirty="0" sz="1450" spc="-5">
                <a:latin typeface="Times New Roman"/>
                <a:cs typeface="Times New Roman"/>
              </a:rPr>
              <a:t>he </a:t>
            </a:r>
            <a:r>
              <a:rPr dirty="0" sz="1450" spc="-10">
                <a:latin typeface="Times New Roman"/>
                <a:cs typeface="Times New Roman"/>
              </a:rPr>
              <a:t>took it  and</a:t>
            </a:r>
            <a:r>
              <a:rPr dirty="0" sz="1450" spc="45">
                <a:latin typeface="Times New Roman"/>
                <a:cs typeface="Times New Roman"/>
              </a:rPr>
              <a:t> </a:t>
            </a:r>
            <a:r>
              <a:rPr dirty="0" sz="1450" spc="-10">
                <a:latin typeface="Times New Roman"/>
                <a:cs typeface="Times New Roman"/>
              </a:rPr>
              <a:t>carried</a:t>
            </a:r>
            <a:r>
              <a:rPr dirty="0" sz="1450" spc="45">
                <a:latin typeface="Times New Roman"/>
                <a:cs typeface="Times New Roman"/>
              </a:rPr>
              <a:t> </a:t>
            </a:r>
            <a:r>
              <a:rPr dirty="0" sz="1450" spc="-10">
                <a:latin typeface="Times New Roman"/>
                <a:cs typeface="Times New Roman"/>
              </a:rPr>
              <a:t>it</a:t>
            </a:r>
            <a:r>
              <a:rPr dirty="0" sz="1450" spc="45">
                <a:latin typeface="Times New Roman"/>
                <a:cs typeface="Times New Roman"/>
              </a:rPr>
              <a:t> </a:t>
            </a:r>
            <a:r>
              <a:rPr dirty="0" sz="1450" spc="-10">
                <a:latin typeface="Times New Roman"/>
                <a:cs typeface="Times New Roman"/>
              </a:rPr>
              <a:t>to</a:t>
            </a:r>
            <a:r>
              <a:rPr dirty="0" sz="1450" spc="45">
                <a:latin typeface="Times New Roman"/>
                <a:cs typeface="Times New Roman"/>
              </a:rPr>
              <a:t> </a:t>
            </a:r>
            <a:r>
              <a:rPr dirty="0" sz="1450" spc="-10">
                <a:latin typeface="Times New Roman"/>
                <a:cs typeface="Times New Roman"/>
              </a:rPr>
              <a:t>his</a:t>
            </a:r>
            <a:r>
              <a:rPr dirty="0" sz="1450" spc="45">
                <a:latin typeface="Times New Roman"/>
                <a:cs typeface="Times New Roman"/>
              </a:rPr>
              <a:t> </a:t>
            </a:r>
            <a:r>
              <a:rPr dirty="0" sz="1450" spc="-10">
                <a:latin typeface="Times New Roman"/>
                <a:cs typeface="Times New Roman"/>
              </a:rPr>
              <a:t>lips;</a:t>
            </a:r>
            <a:r>
              <a:rPr dirty="0" sz="1450" spc="45">
                <a:latin typeface="Times New Roman"/>
                <a:cs typeface="Times New Roman"/>
              </a:rPr>
              <a:t> </a:t>
            </a:r>
            <a:r>
              <a:rPr dirty="0" sz="1450" spc="-5">
                <a:latin typeface="Times New Roman"/>
                <a:cs typeface="Times New Roman"/>
              </a:rPr>
              <a:t>he</a:t>
            </a:r>
            <a:r>
              <a:rPr dirty="0" sz="1450" spc="45">
                <a:latin typeface="Times New Roman"/>
                <a:cs typeface="Times New Roman"/>
              </a:rPr>
              <a:t> </a:t>
            </a:r>
            <a:r>
              <a:rPr dirty="0" sz="1450" spc="-10">
                <a:latin typeface="Times New Roman"/>
                <a:cs typeface="Times New Roman"/>
              </a:rPr>
              <a:t>had</a:t>
            </a:r>
            <a:r>
              <a:rPr dirty="0" sz="1450" spc="45">
                <a:latin typeface="Times New Roman"/>
                <a:cs typeface="Times New Roman"/>
              </a:rPr>
              <a:t> </a:t>
            </a:r>
            <a:r>
              <a:rPr dirty="0" sz="1450" spc="-10">
                <a:latin typeface="Times New Roman"/>
                <a:cs typeface="Times New Roman"/>
              </a:rPr>
              <a:t>gained</a:t>
            </a:r>
            <a:r>
              <a:rPr dirty="0" sz="1450" spc="45">
                <a:latin typeface="Times New Roman"/>
                <a:cs typeface="Times New Roman"/>
              </a:rPr>
              <a:t> </a:t>
            </a:r>
            <a:r>
              <a:rPr dirty="0" sz="1450" spc="-10">
                <a:latin typeface="Times New Roman"/>
                <a:cs typeface="Times New Roman"/>
              </a:rPr>
              <a:t>his</a:t>
            </a:r>
            <a:r>
              <a:rPr dirty="0" sz="1450" spc="45">
                <a:latin typeface="Times New Roman"/>
                <a:cs typeface="Times New Roman"/>
              </a:rPr>
              <a:t> </a:t>
            </a:r>
            <a:r>
              <a:rPr dirty="0" sz="1450" spc="-5">
                <a:latin typeface="Times New Roman"/>
                <a:cs typeface="Times New Roman"/>
              </a:rPr>
              <a:t>point</a:t>
            </a:r>
            <a:r>
              <a:rPr dirty="0" sz="1450" spc="45">
                <a:latin typeface="Times New Roman"/>
                <a:cs typeface="Times New Roman"/>
              </a:rPr>
              <a:t> </a:t>
            </a:r>
            <a:r>
              <a:rPr dirty="0" sz="1450" spc="-10">
                <a:latin typeface="Times New Roman"/>
                <a:cs typeface="Times New Roman"/>
              </a:rPr>
              <a:t>with</a:t>
            </a:r>
            <a:r>
              <a:rPr dirty="0" sz="1450" spc="45">
                <a:latin typeface="Times New Roman"/>
                <a:cs typeface="Times New Roman"/>
              </a:rPr>
              <a:t> </a:t>
            </a:r>
            <a:r>
              <a:rPr dirty="0" sz="1450" spc="-10">
                <a:latin typeface="Times New Roman"/>
                <a:cs typeface="Times New Roman"/>
              </a:rPr>
              <a:t>greater</a:t>
            </a:r>
            <a:r>
              <a:rPr dirty="0" sz="1450" spc="50">
                <a:latin typeface="Times New Roman"/>
                <a:cs typeface="Times New Roman"/>
              </a:rPr>
              <a:t> </a:t>
            </a:r>
            <a:r>
              <a:rPr dirty="0" sz="1450" spc="-10">
                <a:latin typeface="Times New Roman"/>
                <a:cs typeface="Times New Roman"/>
              </a:rPr>
              <a:t>ease</a:t>
            </a:r>
            <a:r>
              <a:rPr dirty="0" sz="1450" spc="45">
                <a:latin typeface="Times New Roman"/>
                <a:cs typeface="Times New Roman"/>
              </a:rPr>
              <a:t> </a:t>
            </a:r>
            <a:r>
              <a:rPr dirty="0" sz="1450" spc="-10">
                <a:latin typeface="Times New Roman"/>
                <a:cs typeface="Times New Roman"/>
              </a:rPr>
              <a:t>than</a:t>
            </a:r>
            <a:r>
              <a:rPr dirty="0" sz="1450" spc="45">
                <a:latin typeface="Times New Roman"/>
                <a:cs typeface="Times New Roman"/>
              </a:rPr>
              <a:t> </a:t>
            </a:r>
            <a:r>
              <a:rPr dirty="0" sz="1450" spc="-5">
                <a:latin typeface="Times New Roman"/>
                <a:cs typeface="Times New Roman"/>
              </a:rPr>
              <a:t>he</a:t>
            </a:r>
            <a:r>
              <a:rPr dirty="0" sz="1450" spc="45">
                <a:latin typeface="Times New Roman"/>
                <a:cs typeface="Times New Roman"/>
              </a:rPr>
              <a:t> </a:t>
            </a:r>
            <a:r>
              <a:rPr dirty="0" sz="1450" spc="-10">
                <a:latin typeface="Times New Roman"/>
                <a:cs typeface="Times New Roman"/>
              </a:rPr>
              <a:t>had</a:t>
            </a:r>
            <a:endParaRPr sz="1450">
              <a:latin typeface="Times New Roman"/>
              <a:cs typeface="Times New Roman"/>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dared to hope; for perhaps the twentieth time </a:t>
            </a:r>
            <a:r>
              <a:rPr dirty="0" sz="1450" spc="-5">
                <a:latin typeface="Times New Roman"/>
                <a:cs typeface="Times New Roman"/>
              </a:rPr>
              <a:t>he </a:t>
            </a:r>
            <a:r>
              <a:rPr dirty="0" sz="1450" spc="-10">
                <a:latin typeface="Times New Roman"/>
                <a:cs typeface="Times New Roman"/>
              </a:rPr>
              <a:t>had proved the </a:t>
            </a:r>
            <a:r>
              <a:rPr dirty="0" sz="1450" spc="-15">
                <a:latin typeface="Times New Roman"/>
                <a:cs typeface="Times New Roman"/>
              </a:rPr>
              <a:t>efficacy </a:t>
            </a:r>
            <a:r>
              <a:rPr dirty="0" sz="1450" spc="-5">
                <a:latin typeface="Times New Roman"/>
                <a:cs typeface="Times New Roman"/>
              </a:rPr>
              <a:t>of </a:t>
            </a:r>
            <a:r>
              <a:rPr dirty="0" sz="1450" spc="-10">
                <a:latin typeface="Times New Roman"/>
                <a:cs typeface="Times New Roman"/>
              </a:rPr>
              <a:t>his  trusty argument, his </a:t>
            </a:r>
            <a:r>
              <a:rPr dirty="0" sz="1450" spc="-15">
                <a:latin typeface="Times New Roman"/>
                <a:cs typeface="Times New Roman"/>
              </a:rPr>
              <a:t>Excalibur, </a:t>
            </a:r>
            <a:r>
              <a:rPr dirty="0" sz="1450" spc="-10">
                <a:latin typeface="Times New Roman"/>
                <a:cs typeface="Times New Roman"/>
              </a:rPr>
              <a:t>the </a:t>
            </a:r>
            <a:r>
              <a:rPr dirty="0" sz="1450" spc="-5">
                <a:latin typeface="Times New Roman"/>
                <a:cs typeface="Times New Roman"/>
              </a:rPr>
              <a:t>hint of a </a:t>
            </a:r>
            <a:r>
              <a:rPr dirty="0" sz="1450" spc="-10">
                <a:latin typeface="Times New Roman"/>
                <a:cs typeface="Times New Roman"/>
              </a:rPr>
              <a:t>return to Paris. Six months in the  capital, for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Doctor’s </a:t>
            </a:r>
            <a:r>
              <a:rPr dirty="0" sz="1450" spc="-10">
                <a:latin typeface="Times New Roman"/>
                <a:cs typeface="Times New Roman"/>
              </a:rPr>
              <a:t>antecedents and relations, implied </a:t>
            </a:r>
            <a:r>
              <a:rPr dirty="0" sz="1450" spc="-5">
                <a:latin typeface="Times New Roman"/>
                <a:cs typeface="Times New Roman"/>
              </a:rPr>
              <a:t>no </a:t>
            </a:r>
            <a:r>
              <a:rPr dirty="0" sz="1450" spc="-10">
                <a:latin typeface="Times New Roman"/>
                <a:cs typeface="Times New Roman"/>
              </a:rPr>
              <a:t>less </a:t>
            </a:r>
            <a:r>
              <a:rPr dirty="0" sz="1450" spc="-5">
                <a:latin typeface="Times New Roman"/>
                <a:cs typeface="Times New Roman"/>
              </a:rPr>
              <a:t>a  </a:t>
            </a:r>
            <a:r>
              <a:rPr dirty="0" sz="1450" spc="-10">
                <a:latin typeface="Times New Roman"/>
                <a:cs typeface="Times New Roman"/>
              </a:rPr>
              <a:t>calamity than total ruin. Anastasie had saved the remainder </a:t>
            </a:r>
            <a:r>
              <a:rPr dirty="0" sz="1450" spc="-5">
                <a:latin typeface="Times New Roman"/>
                <a:cs typeface="Times New Roman"/>
              </a:rPr>
              <a:t>of </a:t>
            </a:r>
            <a:r>
              <a:rPr dirty="0" sz="1450" spc="-10">
                <a:latin typeface="Times New Roman"/>
                <a:cs typeface="Times New Roman"/>
              </a:rPr>
              <a:t>his fortune </a:t>
            </a:r>
            <a:r>
              <a:rPr dirty="0" sz="1450" spc="-5">
                <a:latin typeface="Times New Roman"/>
                <a:cs typeface="Times New Roman"/>
              </a:rPr>
              <a:t>by  </a:t>
            </a:r>
            <a:r>
              <a:rPr dirty="0" sz="1450" spc="-10">
                <a:latin typeface="Times New Roman"/>
                <a:cs typeface="Times New Roman"/>
              </a:rPr>
              <a:t>keeping him strictly in the </a:t>
            </a:r>
            <a:r>
              <a:rPr dirty="0" sz="1450" spc="-20">
                <a:latin typeface="Times New Roman"/>
                <a:cs typeface="Times New Roman"/>
              </a:rPr>
              <a:t>country.</a:t>
            </a:r>
            <a:r>
              <a:rPr dirty="0" sz="1450" spc="320">
                <a:latin typeface="Times New Roman"/>
                <a:cs typeface="Times New Roman"/>
              </a:rPr>
              <a:t> </a:t>
            </a:r>
            <a:r>
              <a:rPr dirty="0" sz="1450" spc="-10">
                <a:latin typeface="Times New Roman"/>
                <a:cs typeface="Times New Roman"/>
              </a:rPr>
              <a:t>The very name </a:t>
            </a:r>
            <a:r>
              <a:rPr dirty="0" sz="1450" spc="-5">
                <a:latin typeface="Times New Roman"/>
                <a:cs typeface="Times New Roman"/>
              </a:rPr>
              <a:t>of </a:t>
            </a:r>
            <a:r>
              <a:rPr dirty="0" sz="1450" spc="-10">
                <a:latin typeface="Times New Roman"/>
                <a:cs typeface="Times New Roman"/>
              </a:rPr>
              <a:t>Paris </a:t>
            </a:r>
            <a:r>
              <a:rPr dirty="0" sz="1450" spc="-5">
                <a:latin typeface="Times New Roman"/>
                <a:cs typeface="Times New Roman"/>
              </a:rPr>
              <a:t>put </a:t>
            </a:r>
            <a:r>
              <a:rPr dirty="0" sz="1450" spc="-10">
                <a:latin typeface="Times New Roman"/>
                <a:cs typeface="Times New Roman"/>
              </a:rPr>
              <a:t>her in </a:t>
            </a:r>
            <a:r>
              <a:rPr dirty="0" sz="1450" spc="-5">
                <a:latin typeface="Times New Roman"/>
                <a:cs typeface="Times New Roman"/>
              </a:rPr>
              <a:t>a </a:t>
            </a:r>
            <a:r>
              <a:rPr dirty="0" sz="1450" spc="-10">
                <a:latin typeface="Times New Roman"/>
                <a:cs typeface="Times New Roman"/>
              </a:rPr>
              <a:t>blue  fear; and she would have allowed her husband to keep </a:t>
            </a:r>
            <a:r>
              <a:rPr dirty="0" sz="1450" spc="-5">
                <a:latin typeface="Times New Roman"/>
                <a:cs typeface="Times New Roman"/>
              </a:rPr>
              <a:t>a </a:t>
            </a:r>
            <a:r>
              <a:rPr dirty="0" sz="1450" spc="-10">
                <a:latin typeface="Times New Roman"/>
                <a:cs typeface="Times New Roman"/>
              </a:rPr>
              <a:t>menagerie in the back  garden, let alone adopting </a:t>
            </a:r>
            <a:r>
              <a:rPr dirty="0" sz="1450" spc="-5">
                <a:latin typeface="Times New Roman"/>
                <a:cs typeface="Times New Roman"/>
              </a:rPr>
              <a:t>a </a:t>
            </a:r>
            <a:r>
              <a:rPr dirty="0" sz="1450" spc="-20">
                <a:latin typeface="Times New Roman"/>
                <a:cs typeface="Times New Roman"/>
              </a:rPr>
              <a:t>stable-boy, </a:t>
            </a:r>
            <a:r>
              <a:rPr dirty="0" sz="1450" spc="-10">
                <a:latin typeface="Times New Roman"/>
                <a:cs typeface="Times New Roman"/>
              </a:rPr>
              <a:t>rather than permit the question </a:t>
            </a:r>
            <a:r>
              <a:rPr dirty="0" sz="1450" spc="-5">
                <a:latin typeface="Times New Roman"/>
                <a:cs typeface="Times New Roman"/>
              </a:rPr>
              <a:t>of  </a:t>
            </a:r>
            <a:r>
              <a:rPr dirty="0" sz="1450" spc="-10">
                <a:latin typeface="Times New Roman"/>
                <a:cs typeface="Times New Roman"/>
              </a:rPr>
              <a:t>return to </a:t>
            </a:r>
            <a:r>
              <a:rPr dirty="0" sz="1450" spc="-5">
                <a:latin typeface="Times New Roman"/>
                <a:cs typeface="Times New Roman"/>
              </a:rPr>
              <a:t>be</a:t>
            </a:r>
            <a:r>
              <a:rPr dirty="0" sz="1450">
                <a:latin typeface="Times New Roman"/>
                <a:cs typeface="Times New Roman"/>
              </a:rPr>
              <a:t> </a:t>
            </a:r>
            <a:r>
              <a:rPr dirty="0" sz="1450" spc="-10">
                <a:latin typeface="Times New Roman"/>
                <a:cs typeface="Times New Roman"/>
              </a:rPr>
              <a:t>discussed.</a:t>
            </a:r>
            <a:endParaRPr sz="1450">
              <a:latin typeface="Times New Roman"/>
              <a:cs typeface="Times New Roman"/>
            </a:endParaRPr>
          </a:p>
          <a:p>
            <a:pPr algn="just" marL="12700" marR="6985">
              <a:lnSpc>
                <a:spcPts val="1730"/>
              </a:lnSpc>
              <a:spcBef>
                <a:spcPts val="850"/>
              </a:spcBef>
            </a:pPr>
            <a:r>
              <a:rPr dirty="0" sz="1450" spc="-10">
                <a:latin typeface="Times New Roman"/>
                <a:cs typeface="Times New Roman"/>
              </a:rPr>
              <a:t>About four </a:t>
            </a:r>
            <a:r>
              <a:rPr dirty="0" sz="1450" spc="-5">
                <a:latin typeface="Times New Roman"/>
                <a:cs typeface="Times New Roman"/>
              </a:rPr>
              <a:t>of </a:t>
            </a:r>
            <a:r>
              <a:rPr dirty="0" sz="1450" spc="-10">
                <a:latin typeface="Times New Roman"/>
                <a:cs typeface="Times New Roman"/>
              </a:rPr>
              <a:t>the afternoon, the mountebank rendered </a:t>
            </a:r>
            <a:r>
              <a:rPr dirty="0" sz="1450" spc="-5">
                <a:latin typeface="Times New Roman"/>
                <a:cs typeface="Times New Roman"/>
              </a:rPr>
              <a:t>up </a:t>
            </a:r>
            <a:r>
              <a:rPr dirty="0" sz="1450" spc="-10">
                <a:latin typeface="Times New Roman"/>
                <a:cs typeface="Times New Roman"/>
              </a:rPr>
              <a:t>his ghost; </a:t>
            </a:r>
            <a:r>
              <a:rPr dirty="0" sz="1450" spc="-5">
                <a:latin typeface="Times New Roman"/>
                <a:cs typeface="Times New Roman"/>
              </a:rPr>
              <a:t>he </a:t>
            </a:r>
            <a:r>
              <a:rPr dirty="0" sz="1450" spc="-10">
                <a:latin typeface="Times New Roman"/>
                <a:cs typeface="Times New Roman"/>
              </a:rPr>
              <a:t>had  never been conscious since his seizure. Doctor Desprez was present at his last  passage, and declared the farce </a:t>
            </a:r>
            <a:r>
              <a:rPr dirty="0" sz="1450" spc="-25">
                <a:latin typeface="Times New Roman"/>
                <a:cs typeface="Times New Roman"/>
              </a:rPr>
              <a:t>over. </a:t>
            </a:r>
            <a:r>
              <a:rPr dirty="0" sz="1450" spc="-10">
                <a:latin typeface="Times New Roman"/>
                <a:cs typeface="Times New Roman"/>
              </a:rPr>
              <a:t>Then </a:t>
            </a:r>
            <a:r>
              <a:rPr dirty="0" sz="1450" spc="-5">
                <a:latin typeface="Times New Roman"/>
                <a:cs typeface="Times New Roman"/>
              </a:rPr>
              <a:t>he </a:t>
            </a:r>
            <a:r>
              <a:rPr dirty="0" sz="1450" spc="-10">
                <a:latin typeface="Times New Roman"/>
                <a:cs typeface="Times New Roman"/>
              </a:rPr>
              <a:t>took Jean-Marie </a:t>
            </a:r>
            <a:r>
              <a:rPr dirty="0" sz="1450" spc="-5">
                <a:latin typeface="Times New Roman"/>
                <a:cs typeface="Times New Roman"/>
              </a:rPr>
              <a:t>by </a:t>
            </a:r>
            <a:r>
              <a:rPr dirty="0" sz="1450" spc="-10">
                <a:latin typeface="Times New Roman"/>
                <a:cs typeface="Times New Roman"/>
              </a:rPr>
              <a:t>the shoulder  and led him </a:t>
            </a:r>
            <a:r>
              <a:rPr dirty="0" sz="1450" spc="-5">
                <a:latin typeface="Times New Roman"/>
                <a:cs typeface="Times New Roman"/>
              </a:rPr>
              <a:t>out </a:t>
            </a:r>
            <a:r>
              <a:rPr dirty="0" sz="1450" spc="-10">
                <a:latin typeface="Times New Roman"/>
                <a:cs typeface="Times New Roman"/>
              </a:rPr>
              <a:t>into the inn garden where there was </a:t>
            </a:r>
            <a:r>
              <a:rPr dirty="0" sz="1450" spc="-5">
                <a:latin typeface="Times New Roman"/>
                <a:cs typeface="Times New Roman"/>
              </a:rPr>
              <a:t>a </a:t>
            </a:r>
            <a:r>
              <a:rPr dirty="0" sz="1450" spc="-10">
                <a:latin typeface="Times New Roman"/>
                <a:cs typeface="Times New Roman"/>
              </a:rPr>
              <a:t>convenient bench beside  the </a:t>
            </a:r>
            <a:r>
              <a:rPr dirty="0" sz="1450" spc="-20">
                <a:latin typeface="Times New Roman"/>
                <a:cs typeface="Times New Roman"/>
              </a:rPr>
              <a:t>river. </a:t>
            </a:r>
            <a:r>
              <a:rPr dirty="0" sz="1450" spc="-10">
                <a:latin typeface="Times New Roman"/>
                <a:cs typeface="Times New Roman"/>
              </a:rPr>
              <a:t>Here </a:t>
            </a:r>
            <a:r>
              <a:rPr dirty="0" sz="1450" spc="-5">
                <a:latin typeface="Times New Roman"/>
                <a:cs typeface="Times New Roman"/>
              </a:rPr>
              <a:t>he </a:t>
            </a:r>
            <a:r>
              <a:rPr dirty="0" sz="1450" spc="-10">
                <a:latin typeface="Times New Roman"/>
                <a:cs typeface="Times New Roman"/>
              </a:rPr>
              <a:t>sat him down and made the </a:t>
            </a:r>
            <a:r>
              <a:rPr dirty="0" sz="1450" spc="-5">
                <a:latin typeface="Times New Roman"/>
                <a:cs typeface="Times New Roman"/>
              </a:rPr>
              <a:t>boy </a:t>
            </a:r>
            <a:r>
              <a:rPr dirty="0" sz="1450" spc="-10">
                <a:latin typeface="Times New Roman"/>
                <a:cs typeface="Times New Roman"/>
              </a:rPr>
              <a:t>place himself </a:t>
            </a:r>
            <a:r>
              <a:rPr dirty="0" sz="1450" spc="-5">
                <a:latin typeface="Times New Roman"/>
                <a:cs typeface="Times New Roman"/>
              </a:rPr>
              <a:t>on </a:t>
            </a:r>
            <a:r>
              <a:rPr dirty="0" sz="1450" spc="-10">
                <a:latin typeface="Times New Roman"/>
                <a:cs typeface="Times New Roman"/>
              </a:rPr>
              <a:t>his</a:t>
            </a:r>
            <a:r>
              <a:rPr dirty="0" sz="1450" spc="120">
                <a:latin typeface="Times New Roman"/>
                <a:cs typeface="Times New Roman"/>
              </a:rPr>
              <a:t> </a:t>
            </a:r>
            <a:r>
              <a:rPr dirty="0" sz="1450" spc="-10">
                <a:latin typeface="Times New Roman"/>
                <a:cs typeface="Times New Roman"/>
              </a:rPr>
              <a:t>left.</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‘Jean-Marie,’ </a:t>
            </a:r>
            <a:r>
              <a:rPr dirty="0" sz="1450" spc="-5">
                <a:latin typeface="Times New Roman"/>
                <a:cs typeface="Times New Roman"/>
              </a:rPr>
              <a:t>he </a:t>
            </a:r>
            <a:r>
              <a:rPr dirty="0" sz="1450" spc="-10">
                <a:latin typeface="Times New Roman"/>
                <a:cs typeface="Times New Roman"/>
              </a:rPr>
              <a:t>said very </a:t>
            </a:r>
            <a:r>
              <a:rPr dirty="0" sz="1450" spc="-20">
                <a:latin typeface="Times New Roman"/>
                <a:cs typeface="Times New Roman"/>
              </a:rPr>
              <a:t>gravely, </a:t>
            </a:r>
            <a:r>
              <a:rPr dirty="0" sz="1450" spc="-10">
                <a:latin typeface="Times New Roman"/>
                <a:cs typeface="Times New Roman"/>
              </a:rPr>
              <a:t>‘this world is exceedingly vast; and even  France, which is only </a:t>
            </a:r>
            <a:r>
              <a:rPr dirty="0" sz="1450" spc="-5">
                <a:latin typeface="Times New Roman"/>
                <a:cs typeface="Times New Roman"/>
              </a:rPr>
              <a:t>a </a:t>
            </a:r>
            <a:r>
              <a:rPr dirty="0" sz="1450" spc="-10">
                <a:latin typeface="Times New Roman"/>
                <a:cs typeface="Times New Roman"/>
              </a:rPr>
              <a:t>small corner </a:t>
            </a:r>
            <a:r>
              <a:rPr dirty="0" sz="1450" spc="-5">
                <a:latin typeface="Times New Roman"/>
                <a:cs typeface="Times New Roman"/>
              </a:rPr>
              <a:t>of </a:t>
            </a:r>
            <a:r>
              <a:rPr dirty="0" sz="1450" spc="-10">
                <a:latin typeface="Times New Roman"/>
                <a:cs typeface="Times New Roman"/>
              </a:rPr>
              <a:t>it, is </a:t>
            </a:r>
            <a:r>
              <a:rPr dirty="0" sz="1450" spc="-5">
                <a:latin typeface="Times New Roman"/>
                <a:cs typeface="Times New Roman"/>
              </a:rPr>
              <a:t>a </a:t>
            </a:r>
            <a:r>
              <a:rPr dirty="0" sz="1450" spc="-10">
                <a:latin typeface="Times New Roman"/>
                <a:cs typeface="Times New Roman"/>
              </a:rPr>
              <a:t>great place for </a:t>
            </a:r>
            <a:r>
              <a:rPr dirty="0" sz="1450" spc="-5">
                <a:latin typeface="Times New Roman"/>
                <a:cs typeface="Times New Roman"/>
              </a:rPr>
              <a:t>a </a:t>
            </a:r>
            <a:r>
              <a:rPr dirty="0" sz="1450" spc="-10">
                <a:latin typeface="Times New Roman"/>
                <a:cs typeface="Times New Roman"/>
              </a:rPr>
              <a:t>little lad like  </a:t>
            </a:r>
            <a:r>
              <a:rPr dirty="0" sz="1450" spc="-5">
                <a:latin typeface="Times New Roman"/>
                <a:cs typeface="Times New Roman"/>
              </a:rPr>
              <a:t>you. </a:t>
            </a:r>
            <a:r>
              <a:rPr dirty="0" sz="1450" spc="-10">
                <a:latin typeface="Times New Roman"/>
                <a:cs typeface="Times New Roman"/>
              </a:rPr>
              <a:t>Unfortunately it is full </a:t>
            </a:r>
            <a:r>
              <a:rPr dirty="0" sz="1450" spc="-5">
                <a:latin typeface="Times New Roman"/>
                <a:cs typeface="Times New Roman"/>
              </a:rPr>
              <a:t>of </a:t>
            </a:r>
            <a:r>
              <a:rPr dirty="0" sz="1450" spc="-20">
                <a:latin typeface="Times New Roman"/>
                <a:cs typeface="Times New Roman"/>
              </a:rPr>
              <a:t>eager, </a:t>
            </a:r>
            <a:r>
              <a:rPr dirty="0" sz="1450" spc="-10">
                <a:latin typeface="Times New Roman"/>
                <a:cs typeface="Times New Roman"/>
              </a:rPr>
              <a:t>shouldering people moving </a:t>
            </a:r>
            <a:r>
              <a:rPr dirty="0" sz="1450" spc="-5">
                <a:latin typeface="Times New Roman"/>
                <a:cs typeface="Times New Roman"/>
              </a:rPr>
              <a:t>on; </a:t>
            </a:r>
            <a:r>
              <a:rPr dirty="0" sz="1450" spc="-10">
                <a:latin typeface="Times New Roman"/>
                <a:cs typeface="Times New Roman"/>
              </a:rPr>
              <a:t>and there  are very few bakers’ shops for so many eaters. </a:t>
            </a:r>
            <a:r>
              <a:rPr dirty="0" sz="1450" spc="-45">
                <a:latin typeface="Times New Roman"/>
                <a:cs typeface="Times New Roman"/>
              </a:rPr>
              <a:t>Your </a:t>
            </a:r>
            <a:r>
              <a:rPr dirty="0" sz="1450" spc="-10">
                <a:latin typeface="Times New Roman"/>
                <a:cs typeface="Times New Roman"/>
              </a:rPr>
              <a:t>master is dead;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not </a:t>
            </a:r>
            <a:r>
              <a:rPr dirty="0" sz="1450" spc="-10">
                <a:latin typeface="Times New Roman"/>
                <a:cs typeface="Times New Roman"/>
              </a:rPr>
              <a:t>fit to gain </a:t>
            </a:r>
            <a:r>
              <a:rPr dirty="0" sz="1450" spc="-5">
                <a:latin typeface="Times New Roman"/>
                <a:cs typeface="Times New Roman"/>
              </a:rPr>
              <a:t>a </a:t>
            </a:r>
            <a:r>
              <a:rPr dirty="0" sz="1450" spc="-10">
                <a:latin typeface="Times New Roman"/>
                <a:cs typeface="Times New Roman"/>
              </a:rPr>
              <a:t>living </a:t>
            </a:r>
            <a:r>
              <a:rPr dirty="0" sz="1450" spc="-5">
                <a:latin typeface="Times New Roman"/>
                <a:cs typeface="Times New Roman"/>
              </a:rPr>
              <a:t>by </a:t>
            </a:r>
            <a:r>
              <a:rPr dirty="0" sz="1450" spc="-10">
                <a:latin typeface="Times New Roman"/>
                <a:cs typeface="Times New Roman"/>
              </a:rPr>
              <a:t>yourself; </a:t>
            </a:r>
            <a:r>
              <a:rPr dirty="0" sz="1450" spc="-5">
                <a:latin typeface="Times New Roman"/>
                <a:cs typeface="Times New Roman"/>
              </a:rPr>
              <a:t>you do not </a:t>
            </a:r>
            <a:r>
              <a:rPr dirty="0" sz="1450" spc="-10">
                <a:latin typeface="Times New Roman"/>
                <a:cs typeface="Times New Roman"/>
              </a:rPr>
              <a:t>wish to steal? No. </a:t>
            </a:r>
            <a:r>
              <a:rPr dirty="0" sz="1450" spc="-45">
                <a:latin typeface="Times New Roman"/>
                <a:cs typeface="Times New Roman"/>
              </a:rPr>
              <a:t>Your  </a:t>
            </a:r>
            <a:r>
              <a:rPr dirty="0" sz="1450" spc="-10">
                <a:latin typeface="Times New Roman"/>
                <a:cs typeface="Times New Roman"/>
              </a:rPr>
              <a:t>situation then is undesirable; it is, for the moment, critical. On the other hand,  </a:t>
            </a:r>
            <a:r>
              <a:rPr dirty="0" sz="1450" spc="-5">
                <a:latin typeface="Times New Roman"/>
                <a:cs typeface="Times New Roman"/>
              </a:rPr>
              <a:t>you </a:t>
            </a:r>
            <a:r>
              <a:rPr dirty="0" sz="1450" spc="-10">
                <a:latin typeface="Times New Roman"/>
                <a:cs typeface="Times New Roman"/>
              </a:rPr>
              <a:t>behold in me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not old, </a:t>
            </a:r>
            <a:r>
              <a:rPr dirty="0" sz="1450" spc="-10">
                <a:latin typeface="Times New Roman"/>
                <a:cs typeface="Times New Roman"/>
              </a:rPr>
              <a:t>though </a:t>
            </a:r>
            <a:r>
              <a:rPr dirty="0" sz="1450" spc="-20">
                <a:latin typeface="Times New Roman"/>
                <a:cs typeface="Times New Roman"/>
              </a:rPr>
              <a:t>elderly, </a:t>
            </a:r>
            <a:r>
              <a:rPr dirty="0" sz="1450" spc="-10">
                <a:latin typeface="Times New Roman"/>
                <a:cs typeface="Times New Roman"/>
              </a:rPr>
              <a:t>still enjoying the youth </a:t>
            </a:r>
            <a:r>
              <a:rPr dirty="0" sz="1450" spc="-5">
                <a:latin typeface="Times New Roman"/>
                <a:cs typeface="Times New Roman"/>
              </a:rPr>
              <a:t>of </a:t>
            </a:r>
            <a:r>
              <a:rPr dirty="0" sz="1450" spc="-10">
                <a:latin typeface="Times New Roman"/>
                <a:cs typeface="Times New Roman"/>
              </a:rPr>
              <a:t>the  heart and the intelligence;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instruction; easily situated in this </a:t>
            </a:r>
            <a:r>
              <a:rPr dirty="0" sz="1450" spc="-20">
                <a:latin typeface="Times New Roman"/>
                <a:cs typeface="Times New Roman"/>
              </a:rPr>
              <a:t>world’s  </a:t>
            </a:r>
            <a:r>
              <a:rPr dirty="0" sz="1450" spc="-15">
                <a:latin typeface="Times New Roman"/>
                <a:cs typeface="Times New Roman"/>
              </a:rPr>
              <a:t>affairs; </a:t>
            </a:r>
            <a:r>
              <a:rPr dirty="0" sz="1450" spc="-10">
                <a:latin typeface="Times New Roman"/>
                <a:cs typeface="Times New Roman"/>
              </a:rPr>
              <a:t>keeping </a:t>
            </a:r>
            <a:r>
              <a:rPr dirty="0" sz="1450" spc="-5">
                <a:latin typeface="Times New Roman"/>
                <a:cs typeface="Times New Roman"/>
              </a:rPr>
              <a:t>a good </a:t>
            </a:r>
            <a:r>
              <a:rPr dirty="0" sz="1450" spc="-10">
                <a:latin typeface="Times New Roman"/>
                <a:cs typeface="Times New Roman"/>
              </a:rPr>
              <a:t>table:—a man, neither as friend </a:t>
            </a:r>
            <a:r>
              <a:rPr dirty="0" sz="1450" spc="-5">
                <a:latin typeface="Times New Roman"/>
                <a:cs typeface="Times New Roman"/>
              </a:rPr>
              <a:t>nor </a:t>
            </a:r>
            <a:r>
              <a:rPr dirty="0" sz="1450" spc="-10">
                <a:latin typeface="Times New Roman"/>
                <a:cs typeface="Times New Roman"/>
              </a:rPr>
              <a:t>host, to </a:t>
            </a:r>
            <a:r>
              <a:rPr dirty="0" sz="1450" spc="-5">
                <a:latin typeface="Times New Roman"/>
                <a:cs typeface="Times New Roman"/>
              </a:rPr>
              <a:t>be  </a:t>
            </a:r>
            <a:r>
              <a:rPr dirty="0" sz="1450" spc="-10">
                <a:latin typeface="Times New Roman"/>
                <a:cs typeface="Times New Roman"/>
              </a:rPr>
              <a:t>despised. </a:t>
            </a:r>
            <a:r>
              <a:rPr dirty="0" sz="1450" spc="-5">
                <a:latin typeface="Times New Roman"/>
                <a:cs typeface="Times New Roman"/>
              </a:rPr>
              <a:t>I </a:t>
            </a:r>
            <a:r>
              <a:rPr dirty="0" sz="1450" spc="-15">
                <a:latin typeface="Times New Roman"/>
                <a:cs typeface="Times New Roman"/>
              </a:rPr>
              <a:t>offer </a:t>
            </a:r>
            <a:r>
              <a:rPr dirty="0" sz="1450" spc="-5">
                <a:latin typeface="Times New Roman"/>
                <a:cs typeface="Times New Roman"/>
              </a:rPr>
              <a:t>you your </a:t>
            </a:r>
            <a:r>
              <a:rPr dirty="0" sz="1450" spc="-10">
                <a:latin typeface="Times New Roman"/>
                <a:cs typeface="Times New Roman"/>
              </a:rPr>
              <a:t>food and clothes, and to teach </a:t>
            </a:r>
            <a:r>
              <a:rPr dirty="0" sz="1450" spc="-5">
                <a:latin typeface="Times New Roman"/>
                <a:cs typeface="Times New Roman"/>
              </a:rPr>
              <a:t>you </a:t>
            </a:r>
            <a:r>
              <a:rPr dirty="0" sz="1450" spc="-10">
                <a:latin typeface="Times New Roman"/>
                <a:cs typeface="Times New Roman"/>
              </a:rPr>
              <a:t>lessons in the  evening, which will </a:t>
            </a:r>
            <a:r>
              <a:rPr dirty="0" sz="1450" spc="-5">
                <a:latin typeface="Times New Roman"/>
                <a:cs typeface="Times New Roman"/>
              </a:rPr>
              <a:t>be </a:t>
            </a:r>
            <a:r>
              <a:rPr dirty="0" sz="1450" spc="-10">
                <a:latin typeface="Times New Roman"/>
                <a:cs typeface="Times New Roman"/>
              </a:rPr>
              <a:t>infinitely more to the purpose for </a:t>
            </a:r>
            <a:r>
              <a:rPr dirty="0" sz="1450" spc="-5">
                <a:latin typeface="Times New Roman"/>
                <a:cs typeface="Times New Roman"/>
              </a:rPr>
              <a:t>a </a:t>
            </a:r>
            <a:r>
              <a:rPr dirty="0" sz="1450" spc="-10">
                <a:latin typeface="Times New Roman"/>
                <a:cs typeface="Times New Roman"/>
              </a:rPr>
              <a:t>lad </a:t>
            </a:r>
            <a:r>
              <a:rPr dirty="0" sz="1450" spc="-5">
                <a:latin typeface="Times New Roman"/>
                <a:cs typeface="Times New Roman"/>
              </a:rPr>
              <a:t>of your </a:t>
            </a:r>
            <a:r>
              <a:rPr dirty="0" sz="1450" spc="-10">
                <a:latin typeface="Times New Roman"/>
                <a:cs typeface="Times New Roman"/>
              </a:rPr>
              <a:t>stamp  than those </a:t>
            </a:r>
            <a:r>
              <a:rPr dirty="0" sz="1450" spc="-5">
                <a:latin typeface="Times New Roman"/>
                <a:cs typeface="Times New Roman"/>
              </a:rPr>
              <a:t>of </a:t>
            </a:r>
            <a:r>
              <a:rPr dirty="0" sz="1450" spc="-10">
                <a:latin typeface="Times New Roman"/>
                <a:cs typeface="Times New Roman"/>
              </a:rPr>
              <a:t>all the priests in Europe. </a:t>
            </a:r>
            <a:r>
              <a:rPr dirty="0" sz="1450" spc="-5">
                <a:latin typeface="Times New Roman"/>
                <a:cs typeface="Times New Roman"/>
              </a:rPr>
              <a:t>I </a:t>
            </a:r>
            <a:r>
              <a:rPr dirty="0" sz="1450" spc="-10">
                <a:latin typeface="Times New Roman"/>
                <a:cs typeface="Times New Roman"/>
              </a:rPr>
              <a:t>propose </a:t>
            </a:r>
            <a:r>
              <a:rPr dirty="0" sz="1450" spc="-5">
                <a:latin typeface="Times New Roman"/>
                <a:cs typeface="Times New Roman"/>
              </a:rPr>
              <a:t>no </a:t>
            </a:r>
            <a:r>
              <a:rPr dirty="0" sz="1450" spc="-10">
                <a:latin typeface="Times New Roman"/>
                <a:cs typeface="Times New Roman"/>
              </a:rPr>
              <a:t>wages, </a:t>
            </a:r>
            <a:r>
              <a:rPr dirty="0" sz="1450" spc="-5">
                <a:latin typeface="Times New Roman"/>
                <a:cs typeface="Times New Roman"/>
              </a:rPr>
              <a:t>but </a:t>
            </a:r>
            <a:r>
              <a:rPr dirty="0" sz="1450" spc="-10">
                <a:latin typeface="Times New Roman"/>
                <a:cs typeface="Times New Roman"/>
              </a:rPr>
              <a:t>if ever </a:t>
            </a:r>
            <a:r>
              <a:rPr dirty="0" sz="1450" spc="-5">
                <a:latin typeface="Times New Roman"/>
                <a:cs typeface="Times New Roman"/>
              </a:rPr>
              <a:t>you  </a:t>
            </a:r>
            <a:r>
              <a:rPr dirty="0" sz="1450" spc="-10">
                <a:latin typeface="Times New Roman"/>
                <a:cs typeface="Times New Roman"/>
              </a:rPr>
              <a:t>take </a:t>
            </a:r>
            <a:r>
              <a:rPr dirty="0" sz="1450" spc="-5">
                <a:latin typeface="Times New Roman"/>
                <a:cs typeface="Times New Roman"/>
              </a:rPr>
              <a:t>a thought </a:t>
            </a:r>
            <a:r>
              <a:rPr dirty="0" sz="1450" spc="-10">
                <a:latin typeface="Times New Roman"/>
                <a:cs typeface="Times New Roman"/>
              </a:rPr>
              <a:t>to leave me, the </a:t>
            </a:r>
            <a:r>
              <a:rPr dirty="0" sz="1450" spc="-5">
                <a:latin typeface="Times New Roman"/>
                <a:cs typeface="Times New Roman"/>
              </a:rPr>
              <a:t>door </a:t>
            </a:r>
            <a:r>
              <a:rPr dirty="0" sz="1450" spc="-10">
                <a:latin typeface="Times New Roman"/>
                <a:cs typeface="Times New Roman"/>
              </a:rPr>
              <a:t>shall </a:t>
            </a:r>
            <a:r>
              <a:rPr dirty="0" sz="1450" spc="-5">
                <a:latin typeface="Times New Roman"/>
                <a:cs typeface="Times New Roman"/>
              </a:rPr>
              <a:t>be </a:t>
            </a:r>
            <a:r>
              <a:rPr dirty="0" sz="1450" spc="-10">
                <a:latin typeface="Times New Roman"/>
                <a:cs typeface="Times New Roman"/>
              </a:rPr>
              <a:t>open, and </a:t>
            </a:r>
            <a:r>
              <a:rPr dirty="0" sz="1450" spc="-5">
                <a:latin typeface="Times New Roman"/>
                <a:cs typeface="Times New Roman"/>
              </a:rPr>
              <a:t>I </a:t>
            </a:r>
            <a:r>
              <a:rPr dirty="0" sz="1450" spc="-10">
                <a:latin typeface="Times New Roman"/>
                <a:cs typeface="Times New Roman"/>
              </a:rPr>
              <a:t>will give </a:t>
            </a:r>
            <a:r>
              <a:rPr dirty="0" sz="1450" spc="-5">
                <a:latin typeface="Times New Roman"/>
                <a:cs typeface="Times New Roman"/>
              </a:rPr>
              <a:t>you a  </a:t>
            </a:r>
            <a:r>
              <a:rPr dirty="0" sz="1450" spc="-10">
                <a:latin typeface="Times New Roman"/>
                <a:cs typeface="Times New Roman"/>
              </a:rPr>
              <a:t>hundred francs to start the world </a:t>
            </a:r>
            <a:r>
              <a:rPr dirty="0" sz="1450" spc="-5">
                <a:latin typeface="Times New Roman"/>
                <a:cs typeface="Times New Roman"/>
              </a:rPr>
              <a:t>upon. </a:t>
            </a:r>
            <a:r>
              <a:rPr dirty="0" sz="1450" spc="-10">
                <a:latin typeface="Times New Roman"/>
                <a:cs typeface="Times New Roman"/>
              </a:rPr>
              <a:t>In return, </a:t>
            </a:r>
            <a:r>
              <a:rPr dirty="0" sz="1450" spc="-5">
                <a:latin typeface="Times New Roman"/>
                <a:cs typeface="Times New Roman"/>
              </a:rPr>
              <a:t>I </a:t>
            </a:r>
            <a:r>
              <a:rPr dirty="0" sz="1450" spc="-10">
                <a:latin typeface="Times New Roman"/>
                <a:cs typeface="Times New Roman"/>
              </a:rPr>
              <a:t>have an old horse and  chaise, which </a:t>
            </a:r>
            <a:r>
              <a:rPr dirty="0" sz="1450" spc="-5">
                <a:latin typeface="Times New Roman"/>
                <a:cs typeface="Times New Roman"/>
              </a:rPr>
              <a:t>you </a:t>
            </a:r>
            <a:r>
              <a:rPr dirty="0" sz="1450" spc="-10">
                <a:latin typeface="Times New Roman"/>
                <a:cs typeface="Times New Roman"/>
              </a:rPr>
              <a:t>would very speedily learn to clean and keep in </a:t>
            </a:r>
            <a:r>
              <a:rPr dirty="0" sz="1450" spc="-20">
                <a:latin typeface="Times New Roman"/>
                <a:cs typeface="Times New Roman"/>
              </a:rPr>
              <a:t>order.</a:t>
            </a:r>
            <a:r>
              <a:rPr dirty="0" sz="1450" spc="320">
                <a:latin typeface="Times New Roman"/>
                <a:cs typeface="Times New Roman"/>
              </a:rPr>
              <a:t> </a:t>
            </a:r>
            <a:r>
              <a:rPr dirty="0" sz="1450" spc="-10">
                <a:latin typeface="Times New Roman"/>
                <a:cs typeface="Times New Roman"/>
              </a:rPr>
              <a:t>Do  </a:t>
            </a:r>
            <a:r>
              <a:rPr dirty="0" sz="1450" spc="-5">
                <a:latin typeface="Times New Roman"/>
                <a:cs typeface="Times New Roman"/>
              </a:rPr>
              <a:t>not </a:t>
            </a:r>
            <a:r>
              <a:rPr dirty="0" sz="1450" spc="-10">
                <a:latin typeface="Times New Roman"/>
                <a:cs typeface="Times New Roman"/>
              </a:rPr>
              <a:t>hurry yourself to </a:t>
            </a:r>
            <a:r>
              <a:rPr dirty="0" sz="1450" spc="-20">
                <a:latin typeface="Times New Roman"/>
                <a:cs typeface="Times New Roman"/>
              </a:rPr>
              <a:t>answer, </a:t>
            </a:r>
            <a:r>
              <a:rPr dirty="0" sz="1450" spc="-10">
                <a:latin typeface="Times New Roman"/>
                <a:cs typeface="Times New Roman"/>
              </a:rPr>
              <a:t>and take it </a:t>
            </a:r>
            <a:r>
              <a:rPr dirty="0" sz="1450" spc="-5">
                <a:latin typeface="Times New Roman"/>
                <a:cs typeface="Times New Roman"/>
              </a:rPr>
              <a:t>or </a:t>
            </a:r>
            <a:r>
              <a:rPr dirty="0" sz="1450" spc="-10">
                <a:latin typeface="Times New Roman"/>
                <a:cs typeface="Times New Roman"/>
              </a:rPr>
              <a:t>leave it as </a:t>
            </a:r>
            <a:r>
              <a:rPr dirty="0" sz="1450" spc="-5">
                <a:latin typeface="Times New Roman"/>
                <a:cs typeface="Times New Roman"/>
              </a:rPr>
              <a:t>you </a:t>
            </a:r>
            <a:r>
              <a:rPr dirty="0" sz="1450" spc="-10">
                <a:latin typeface="Times New Roman"/>
                <a:cs typeface="Times New Roman"/>
              </a:rPr>
              <a:t>judge aright. Only  remember this, that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 </a:t>
            </a:r>
            <a:r>
              <a:rPr dirty="0" sz="1450" spc="-10">
                <a:latin typeface="Times New Roman"/>
                <a:cs typeface="Times New Roman"/>
              </a:rPr>
              <a:t>sentimentalist </a:t>
            </a:r>
            <a:r>
              <a:rPr dirty="0" sz="1450" spc="-5">
                <a:latin typeface="Times New Roman"/>
                <a:cs typeface="Times New Roman"/>
              </a:rPr>
              <a:t>or </a:t>
            </a:r>
            <a:r>
              <a:rPr dirty="0" sz="1450" spc="-10">
                <a:latin typeface="Times New Roman"/>
                <a:cs typeface="Times New Roman"/>
              </a:rPr>
              <a:t>charitable person, </a:t>
            </a:r>
            <a:r>
              <a:rPr dirty="0" sz="1450" spc="-5">
                <a:latin typeface="Times New Roman"/>
                <a:cs typeface="Times New Roman"/>
              </a:rPr>
              <a:t>but a </a:t>
            </a:r>
            <a:r>
              <a:rPr dirty="0" sz="1450" spc="-10">
                <a:latin typeface="Times New Roman"/>
                <a:cs typeface="Times New Roman"/>
              </a:rPr>
              <a:t>man who  lives rigorously to himself; and that if </a:t>
            </a:r>
            <a:r>
              <a:rPr dirty="0" sz="1450" spc="-5">
                <a:latin typeface="Times New Roman"/>
                <a:cs typeface="Times New Roman"/>
              </a:rPr>
              <a:t>I </a:t>
            </a:r>
            <a:r>
              <a:rPr dirty="0" sz="1450" spc="-10">
                <a:latin typeface="Times New Roman"/>
                <a:cs typeface="Times New Roman"/>
              </a:rPr>
              <a:t>make the proposal, it is for my own  ends—it is because </a:t>
            </a:r>
            <a:r>
              <a:rPr dirty="0" sz="1450" spc="-5">
                <a:latin typeface="Times New Roman"/>
                <a:cs typeface="Times New Roman"/>
              </a:rPr>
              <a:t>I </a:t>
            </a:r>
            <a:r>
              <a:rPr dirty="0" sz="1450" spc="-10">
                <a:latin typeface="Times New Roman"/>
                <a:cs typeface="Times New Roman"/>
              </a:rPr>
              <a:t>perceive clearly an advantage to myself. And </a:t>
            </a:r>
            <a:r>
              <a:rPr dirty="0" sz="1450" spc="-30">
                <a:latin typeface="Times New Roman"/>
                <a:cs typeface="Times New Roman"/>
              </a:rPr>
              <a:t>now,  </a:t>
            </a:r>
            <a:r>
              <a:rPr dirty="0" sz="1450" spc="-10">
                <a:latin typeface="Times New Roman"/>
                <a:cs typeface="Times New Roman"/>
              </a:rPr>
              <a:t>reflect.’</a:t>
            </a:r>
            <a:endParaRPr sz="1450">
              <a:latin typeface="Times New Roman"/>
              <a:cs typeface="Times New Roman"/>
            </a:endParaRPr>
          </a:p>
          <a:p>
            <a:pPr algn="just" marL="12700" marR="12700">
              <a:lnSpc>
                <a:spcPts val="1730"/>
              </a:lnSpc>
              <a:spcBef>
                <a:spcPts val="830"/>
              </a:spcBef>
            </a:pPr>
            <a:r>
              <a:rPr dirty="0" sz="1450" spc="-10">
                <a:latin typeface="Times New Roman"/>
                <a:cs typeface="Times New Roman"/>
              </a:rPr>
              <a:t>‘I shall </a:t>
            </a:r>
            <a:r>
              <a:rPr dirty="0" sz="1450" spc="-5">
                <a:latin typeface="Times New Roman"/>
                <a:cs typeface="Times New Roman"/>
              </a:rPr>
              <a:t>be </a:t>
            </a:r>
            <a:r>
              <a:rPr dirty="0" sz="1450" spc="-10">
                <a:latin typeface="Times New Roman"/>
                <a:cs typeface="Times New Roman"/>
              </a:rPr>
              <a:t>very glad. </a:t>
            </a:r>
            <a:r>
              <a:rPr dirty="0" sz="1450" spc="-5">
                <a:latin typeface="Times New Roman"/>
                <a:cs typeface="Times New Roman"/>
              </a:rPr>
              <a:t>I do not </a:t>
            </a:r>
            <a:r>
              <a:rPr dirty="0" sz="1450" spc="-10">
                <a:latin typeface="Times New Roman"/>
                <a:cs typeface="Times New Roman"/>
              </a:rPr>
              <a:t>see what else </a:t>
            </a:r>
            <a:r>
              <a:rPr dirty="0" sz="1450" spc="-5">
                <a:latin typeface="Times New Roman"/>
                <a:cs typeface="Times New Roman"/>
              </a:rPr>
              <a:t>I </a:t>
            </a:r>
            <a:r>
              <a:rPr dirty="0" sz="1450" spc="-10">
                <a:latin typeface="Times New Roman"/>
                <a:cs typeface="Times New Roman"/>
              </a:rPr>
              <a:t>can </a:t>
            </a:r>
            <a:r>
              <a:rPr dirty="0" sz="1450" spc="-5">
                <a:latin typeface="Times New Roman"/>
                <a:cs typeface="Times New Roman"/>
              </a:rPr>
              <a:t>do. I </a:t>
            </a:r>
            <a:r>
              <a:rPr dirty="0" sz="1450" spc="-10">
                <a:latin typeface="Times New Roman"/>
                <a:cs typeface="Times New Roman"/>
              </a:rPr>
              <a:t>thank </a:t>
            </a:r>
            <a:r>
              <a:rPr dirty="0" sz="1450" spc="-5">
                <a:latin typeface="Times New Roman"/>
                <a:cs typeface="Times New Roman"/>
              </a:rPr>
              <a:t>you, </a:t>
            </a:r>
            <a:r>
              <a:rPr dirty="0" sz="1450" spc="-25">
                <a:latin typeface="Times New Roman"/>
                <a:cs typeface="Times New Roman"/>
              </a:rPr>
              <a:t>sir, </a:t>
            </a:r>
            <a:r>
              <a:rPr dirty="0" sz="1450" spc="-10">
                <a:latin typeface="Times New Roman"/>
                <a:cs typeface="Times New Roman"/>
              </a:rPr>
              <a:t>most  </a:t>
            </a:r>
            <a:r>
              <a:rPr dirty="0" sz="1450" spc="-20">
                <a:latin typeface="Times New Roman"/>
                <a:cs typeface="Times New Roman"/>
              </a:rPr>
              <a:t>kindly,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will try to </a:t>
            </a:r>
            <a:r>
              <a:rPr dirty="0" sz="1450" spc="-5">
                <a:latin typeface="Times New Roman"/>
                <a:cs typeface="Times New Roman"/>
              </a:rPr>
              <a:t>be </a:t>
            </a:r>
            <a:r>
              <a:rPr dirty="0" sz="1450" spc="-10">
                <a:latin typeface="Times New Roman"/>
                <a:cs typeface="Times New Roman"/>
              </a:rPr>
              <a:t>useful,’ said the</a:t>
            </a:r>
            <a:r>
              <a:rPr dirty="0" sz="1450" spc="-65">
                <a:latin typeface="Times New Roman"/>
                <a:cs typeface="Times New Roman"/>
              </a:rPr>
              <a:t> </a:t>
            </a:r>
            <a:r>
              <a:rPr dirty="0" sz="1450" spc="-30">
                <a:latin typeface="Times New Roman"/>
                <a:cs typeface="Times New Roman"/>
              </a:rPr>
              <a:t>boy.</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‘Thank </a:t>
            </a:r>
            <a:r>
              <a:rPr dirty="0" sz="1450" spc="-5">
                <a:latin typeface="Times New Roman"/>
                <a:cs typeface="Times New Roman"/>
              </a:rPr>
              <a:t>you,’ </a:t>
            </a:r>
            <a:r>
              <a:rPr dirty="0" sz="1450" spc="-10">
                <a:latin typeface="Times New Roman"/>
                <a:cs typeface="Times New Roman"/>
              </a:rPr>
              <a:t>said the Doctor </a:t>
            </a:r>
            <a:r>
              <a:rPr dirty="0" sz="1450" spc="-25">
                <a:latin typeface="Times New Roman"/>
                <a:cs typeface="Times New Roman"/>
              </a:rPr>
              <a:t>warmly, </a:t>
            </a:r>
            <a:r>
              <a:rPr dirty="0" sz="1450" spc="-10">
                <a:latin typeface="Times New Roman"/>
                <a:cs typeface="Times New Roman"/>
              </a:rPr>
              <a:t>rising at the same time and wiping his  </a:t>
            </a:r>
            <a:r>
              <a:rPr dirty="0" sz="1450" spc="-25">
                <a:latin typeface="Times New Roman"/>
                <a:cs typeface="Times New Roman"/>
              </a:rPr>
              <a:t>brow, </a:t>
            </a:r>
            <a:r>
              <a:rPr dirty="0" sz="1450" spc="-10">
                <a:latin typeface="Times New Roman"/>
                <a:cs typeface="Times New Roman"/>
              </a:rPr>
              <a:t>for </a:t>
            </a:r>
            <a:r>
              <a:rPr dirty="0" sz="1450" spc="-5">
                <a:latin typeface="Times New Roman"/>
                <a:cs typeface="Times New Roman"/>
              </a:rPr>
              <a:t>he </a:t>
            </a:r>
            <a:r>
              <a:rPr dirty="0" sz="1450" spc="-10">
                <a:latin typeface="Times New Roman"/>
                <a:cs typeface="Times New Roman"/>
              </a:rPr>
              <a:t>had </a:t>
            </a:r>
            <a:r>
              <a:rPr dirty="0" sz="1450" spc="-15">
                <a:latin typeface="Times New Roman"/>
                <a:cs typeface="Times New Roman"/>
              </a:rPr>
              <a:t>suffered </a:t>
            </a:r>
            <a:r>
              <a:rPr dirty="0" sz="1450" spc="-10">
                <a:latin typeface="Times New Roman"/>
                <a:cs typeface="Times New Roman"/>
              </a:rPr>
              <a:t>agonies while the thing </a:t>
            </a:r>
            <a:r>
              <a:rPr dirty="0" sz="1450" spc="-5">
                <a:latin typeface="Times New Roman"/>
                <a:cs typeface="Times New Roman"/>
              </a:rPr>
              <a:t>hung </a:t>
            </a:r>
            <a:r>
              <a:rPr dirty="0" sz="1450" spc="-10">
                <a:latin typeface="Times New Roman"/>
                <a:cs typeface="Times New Roman"/>
              </a:rPr>
              <a:t>in the wind. A refusal,  after the scene at </a:t>
            </a:r>
            <a:r>
              <a:rPr dirty="0" sz="1450" spc="-5">
                <a:latin typeface="Times New Roman"/>
                <a:cs typeface="Times New Roman"/>
              </a:rPr>
              <a:t>noon, </a:t>
            </a:r>
            <a:r>
              <a:rPr dirty="0" sz="1450" spc="-10">
                <a:latin typeface="Times New Roman"/>
                <a:cs typeface="Times New Roman"/>
              </a:rPr>
              <a:t>would have placed him in </a:t>
            </a:r>
            <a:r>
              <a:rPr dirty="0" sz="1450" spc="-5">
                <a:latin typeface="Times New Roman"/>
                <a:cs typeface="Times New Roman"/>
              </a:rPr>
              <a:t>a </a:t>
            </a:r>
            <a:r>
              <a:rPr dirty="0" sz="1450" spc="-10">
                <a:latin typeface="Times New Roman"/>
                <a:cs typeface="Times New Roman"/>
              </a:rPr>
              <a:t>ridiculous light before  Anastasie. ‘How </a:t>
            </a:r>
            <a:r>
              <a:rPr dirty="0" sz="1450" spc="-5">
                <a:latin typeface="Times New Roman"/>
                <a:cs typeface="Times New Roman"/>
              </a:rPr>
              <a:t>hot </a:t>
            </a:r>
            <a:r>
              <a:rPr dirty="0" sz="1450" spc="-10">
                <a:latin typeface="Times New Roman"/>
                <a:cs typeface="Times New Roman"/>
              </a:rPr>
              <a:t>and heavy is the evening, to </a:t>
            </a:r>
            <a:r>
              <a:rPr dirty="0" sz="1450" spc="-5">
                <a:latin typeface="Times New Roman"/>
                <a:cs typeface="Times New Roman"/>
              </a:rPr>
              <a:t>be </a:t>
            </a:r>
            <a:r>
              <a:rPr dirty="0" sz="1450" spc="-10">
                <a:latin typeface="Times New Roman"/>
                <a:cs typeface="Times New Roman"/>
              </a:rPr>
              <a:t>sure! </a:t>
            </a:r>
            <a:r>
              <a:rPr dirty="0" sz="1450" spc="-5">
                <a:latin typeface="Times New Roman"/>
                <a:cs typeface="Times New Roman"/>
              </a:rPr>
              <a:t>I </a:t>
            </a:r>
            <a:r>
              <a:rPr dirty="0" sz="1450" spc="-10">
                <a:latin typeface="Times New Roman"/>
                <a:cs typeface="Times New Roman"/>
              </a:rPr>
              <a:t>have always had  </a:t>
            </a:r>
            <a:r>
              <a:rPr dirty="0" sz="1450" spc="-5">
                <a:latin typeface="Times New Roman"/>
                <a:cs typeface="Times New Roman"/>
              </a:rPr>
              <a:t>a</a:t>
            </a:r>
            <a:r>
              <a:rPr dirty="0" sz="1450" spc="75">
                <a:latin typeface="Times New Roman"/>
                <a:cs typeface="Times New Roman"/>
              </a:rPr>
              <a:t> </a:t>
            </a:r>
            <a:r>
              <a:rPr dirty="0" sz="1450" spc="-10">
                <a:latin typeface="Times New Roman"/>
                <a:cs typeface="Times New Roman"/>
              </a:rPr>
              <a:t>fancy</a:t>
            </a:r>
            <a:r>
              <a:rPr dirty="0" sz="1450" spc="70">
                <a:latin typeface="Times New Roman"/>
                <a:cs typeface="Times New Roman"/>
              </a:rPr>
              <a:t> </a:t>
            </a:r>
            <a:r>
              <a:rPr dirty="0" sz="1450" spc="-10">
                <a:latin typeface="Times New Roman"/>
                <a:cs typeface="Times New Roman"/>
              </a:rPr>
              <a:t>to</a:t>
            </a:r>
            <a:r>
              <a:rPr dirty="0" sz="1450" spc="75">
                <a:latin typeface="Times New Roman"/>
                <a:cs typeface="Times New Roman"/>
              </a:rPr>
              <a:t> </a:t>
            </a:r>
            <a:r>
              <a:rPr dirty="0" sz="1450" spc="-5">
                <a:latin typeface="Times New Roman"/>
                <a:cs typeface="Times New Roman"/>
              </a:rPr>
              <a:t>be</a:t>
            </a:r>
            <a:r>
              <a:rPr dirty="0" sz="1450" spc="75">
                <a:latin typeface="Times New Roman"/>
                <a:cs typeface="Times New Roman"/>
              </a:rPr>
              <a:t> </a:t>
            </a:r>
            <a:r>
              <a:rPr dirty="0" sz="1450" spc="-5">
                <a:latin typeface="Times New Roman"/>
                <a:cs typeface="Times New Roman"/>
              </a:rPr>
              <a:t>a</a:t>
            </a:r>
            <a:r>
              <a:rPr dirty="0" sz="1450" spc="75">
                <a:latin typeface="Times New Roman"/>
                <a:cs typeface="Times New Roman"/>
              </a:rPr>
              <a:t> </a:t>
            </a:r>
            <a:r>
              <a:rPr dirty="0" sz="1450" spc="-10">
                <a:latin typeface="Times New Roman"/>
                <a:cs typeface="Times New Roman"/>
              </a:rPr>
              <a:t>fish</a:t>
            </a:r>
            <a:r>
              <a:rPr dirty="0" sz="1450" spc="75">
                <a:latin typeface="Times New Roman"/>
                <a:cs typeface="Times New Roman"/>
              </a:rPr>
              <a:t> </a:t>
            </a:r>
            <a:r>
              <a:rPr dirty="0" sz="1450" spc="-10">
                <a:latin typeface="Times New Roman"/>
                <a:cs typeface="Times New Roman"/>
              </a:rPr>
              <a:t>in</a:t>
            </a:r>
            <a:r>
              <a:rPr dirty="0" sz="1450" spc="75">
                <a:latin typeface="Times New Roman"/>
                <a:cs typeface="Times New Roman"/>
              </a:rPr>
              <a:t> </a:t>
            </a:r>
            <a:r>
              <a:rPr dirty="0" sz="1450" spc="-20">
                <a:latin typeface="Times New Roman"/>
                <a:cs typeface="Times New Roman"/>
              </a:rPr>
              <a:t>summer,</a:t>
            </a:r>
            <a:r>
              <a:rPr dirty="0" sz="1450" spc="75">
                <a:latin typeface="Times New Roman"/>
                <a:cs typeface="Times New Roman"/>
              </a:rPr>
              <a:t> </a:t>
            </a:r>
            <a:r>
              <a:rPr dirty="0" sz="1450" spc="-10">
                <a:latin typeface="Times New Roman"/>
                <a:cs typeface="Times New Roman"/>
              </a:rPr>
              <a:t>Jean-Marie,</a:t>
            </a:r>
            <a:r>
              <a:rPr dirty="0" sz="1450" spc="75">
                <a:latin typeface="Times New Roman"/>
                <a:cs typeface="Times New Roman"/>
              </a:rPr>
              <a:t> </a:t>
            </a:r>
            <a:r>
              <a:rPr dirty="0" sz="1450" spc="-10">
                <a:latin typeface="Times New Roman"/>
                <a:cs typeface="Times New Roman"/>
              </a:rPr>
              <a:t>here</a:t>
            </a:r>
            <a:r>
              <a:rPr dirty="0" sz="1450" spc="75">
                <a:latin typeface="Times New Roman"/>
                <a:cs typeface="Times New Roman"/>
              </a:rPr>
              <a:t> </a:t>
            </a:r>
            <a:r>
              <a:rPr dirty="0" sz="1450" spc="-10">
                <a:latin typeface="Times New Roman"/>
                <a:cs typeface="Times New Roman"/>
              </a:rPr>
              <a:t>in</a:t>
            </a:r>
            <a:r>
              <a:rPr dirty="0" sz="1450" spc="75">
                <a:latin typeface="Times New Roman"/>
                <a:cs typeface="Times New Roman"/>
              </a:rPr>
              <a:t> </a:t>
            </a:r>
            <a:r>
              <a:rPr dirty="0" sz="1450" spc="-10">
                <a:latin typeface="Times New Roman"/>
                <a:cs typeface="Times New Roman"/>
              </a:rPr>
              <a:t>the</a:t>
            </a:r>
            <a:r>
              <a:rPr dirty="0" sz="1450" spc="75">
                <a:latin typeface="Times New Roman"/>
                <a:cs typeface="Times New Roman"/>
              </a:rPr>
              <a:t> </a:t>
            </a:r>
            <a:r>
              <a:rPr dirty="0" sz="1450" spc="-10">
                <a:latin typeface="Times New Roman"/>
                <a:cs typeface="Times New Roman"/>
              </a:rPr>
              <a:t>Loing</a:t>
            </a:r>
            <a:r>
              <a:rPr dirty="0" sz="1450" spc="75">
                <a:latin typeface="Times New Roman"/>
                <a:cs typeface="Times New Roman"/>
              </a:rPr>
              <a:t> </a:t>
            </a:r>
            <a:r>
              <a:rPr dirty="0" sz="1450" spc="-10">
                <a:latin typeface="Times New Roman"/>
                <a:cs typeface="Times New Roman"/>
              </a:rPr>
              <a:t>beside</a:t>
            </a:r>
            <a:r>
              <a:rPr dirty="0" sz="1450" spc="75">
                <a:latin typeface="Times New Roman"/>
                <a:cs typeface="Times New Roman"/>
              </a:rPr>
              <a:t> </a:t>
            </a:r>
            <a:r>
              <a:rPr dirty="0" sz="1450" spc="-10">
                <a:latin typeface="Times New Roman"/>
                <a:cs typeface="Times New Roman"/>
              </a:rPr>
              <a:t>Gretz.</a:t>
            </a:r>
            <a:r>
              <a:rPr dirty="0" sz="1450" spc="165">
                <a:latin typeface="Times New Roman"/>
                <a:cs typeface="Times New Roman"/>
              </a:rPr>
              <a:t> </a:t>
            </a:r>
            <a:r>
              <a:rPr dirty="0" sz="1450" spc="-5">
                <a:latin typeface="Times New Roman"/>
                <a:cs typeface="Times New Roman"/>
              </a:rPr>
              <a:t>I</a:t>
            </a:r>
            <a:endParaRPr sz="1450">
              <a:latin typeface="Times New Roman"/>
              <a:cs typeface="Times New Roman"/>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135110"/>
          </a:xfrm>
          <a:prstGeom prst="rect">
            <a:avLst/>
          </a:prstGeom>
        </p:spPr>
        <p:txBody>
          <a:bodyPr wrap="square" lIns="0" tIns="19685" rIns="0" bIns="0" rtlCol="0" vert="horz">
            <a:spAutoFit/>
          </a:bodyPr>
          <a:lstStyle/>
          <a:p>
            <a:pPr algn="just" marL="12700" marR="11430">
              <a:lnSpc>
                <a:spcPts val="1730"/>
              </a:lnSpc>
              <a:spcBef>
                <a:spcPts val="155"/>
              </a:spcBef>
            </a:pPr>
            <a:r>
              <a:rPr dirty="0" sz="1450" spc="-10">
                <a:latin typeface="Times New Roman"/>
                <a:cs typeface="Times New Roman"/>
              </a:rPr>
              <a:t>should lie under </a:t>
            </a:r>
            <a:r>
              <a:rPr dirty="0" sz="1450" spc="-5">
                <a:latin typeface="Times New Roman"/>
                <a:cs typeface="Times New Roman"/>
              </a:rPr>
              <a:t>a </a:t>
            </a:r>
            <a:r>
              <a:rPr dirty="0" sz="1450" spc="-15">
                <a:latin typeface="Times New Roman"/>
                <a:cs typeface="Times New Roman"/>
              </a:rPr>
              <a:t>water-lily </a:t>
            </a:r>
            <a:r>
              <a:rPr dirty="0" sz="1450" spc="-10">
                <a:latin typeface="Times New Roman"/>
                <a:cs typeface="Times New Roman"/>
              </a:rPr>
              <a:t>and listen to the bells, which must sound most  delicately down </a:t>
            </a:r>
            <a:r>
              <a:rPr dirty="0" sz="1450" spc="-25">
                <a:latin typeface="Times New Roman"/>
                <a:cs typeface="Times New Roman"/>
              </a:rPr>
              <a:t>below. </a:t>
            </a:r>
            <a:r>
              <a:rPr dirty="0" sz="1450" spc="-10">
                <a:latin typeface="Times New Roman"/>
                <a:cs typeface="Times New Roman"/>
              </a:rPr>
              <a:t>That would </a:t>
            </a:r>
            <a:r>
              <a:rPr dirty="0" sz="1450" spc="-5">
                <a:latin typeface="Times New Roman"/>
                <a:cs typeface="Times New Roman"/>
              </a:rPr>
              <a:t>be a </a:t>
            </a:r>
            <a:r>
              <a:rPr dirty="0" sz="1450" spc="-10">
                <a:latin typeface="Times New Roman"/>
                <a:cs typeface="Times New Roman"/>
              </a:rPr>
              <a:t>life—do </a:t>
            </a:r>
            <a:r>
              <a:rPr dirty="0" sz="1450" spc="-5">
                <a:latin typeface="Times New Roman"/>
                <a:cs typeface="Times New Roman"/>
              </a:rPr>
              <a:t>you not </a:t>
            </a:r>
            <a:r>
              <a:rPr dirty="0" sz="1450" spc="-10">
                <a:latin typeface="Times New Roman"/>
                <a:cs typeface="Times New Roman"/>
              </a:rPr>
              <a:t>think so</a:t>
            </a:r>
            <a:r>
              <a:rPr dirty="0" sz="1450" spc="100">
                <a:latin typeface="Times New Roman"/>
                <a:cs typeface="Times New Roman"/>
              </a:rPr>
              <a:t> </a:t>
            </a:r>
            <a:r>
              <a:rPr dirty="0" sz="1450" spc="-10">
                <a:latin typeface="Times New Roman"/>
                <a:cs typeface="Times New Roman"/>
              </a:rPr>
              <a:t>too?’</a:t>
            </a:r>
            <a:endParaRPr sz="1450">
              <a:latin typeface="Times New Roman"/>
              <a:cs typeface="Times New Roman"/>
            </a:endParaRPr>
          </a:p>
          <a:p>
            <a:pPr algn="just" marL="12700">
              <a:lnSpc>
                <a:spcPct val="100000"/>
              </a:lnSpc>
              <a:spcBef>
                <a:spcPts val="795"/>
              </a:spcBef>
            </a:pPr>
            <a:r>
              <a:rPr dirty="0" sz="1450" spc="-35">
                <a:latin typeface="Times New Roman"/>
                <a:cs typeface="Times New Roman"/>
              </a:rPr>
              <a:t>‘Yes,’ </a:t>
            </a:r>
            <a:r>
              <a:rPr dirty="0" sz="1450" spc="-10">
                <a:latin typeface="Times New Roman"/>
                <a:cs typeface="Times New Roman"/>
              </a:rPr>
              <a:t>said</a:t>
            </a:r>
            <a:r>
              <a:rPr dirty="0" sz="1450" spc="-85">
                <a:latin typeface="Times New Roman"/>
                <a:cs typeface="Times New Roman"/>
              </a:rPr>
              <a:t> </a:t>
            </a:r>
            <a:r>
              <a:rPr dirty="0" sz="1450" spc="-10">
                <a:latin typeface="Times New Roman"/>
                <a:cs typeface="Times New Roman"/>
              </a:rPr>
              <a:t>Jean-Marie.</a:t>
            </a:r>
            <a:endParaRPr sz="1450">
              <a:latin typeface="Times New Roman"/>
              <a:cs typeface="Times New Roman"/>
            </a:endParaRPr>
          </a:p>
          <a:p>
            <a:pPr algn="just" marL="12700" marR="7620">
              <a:lnSpc>
                <a:spcPts val="1730"/>
              </a:lnSpc>
              <a:spcBef>
                <a:spcPts val="919"/>
              </a:spcBef>
            </a:pPr>
            <a:r>
              <a:rPr dirty="0" sz="1450" spc="-10">
                <a:latin typeface="Times New Roman"/>
                <a:cs typeface="Times New Roman"/>
              </a:rPr>
              <a:t>‘Thank God </a:t>
            </a:r>
            <a:r>
              <a:rPr dirty="0" sz="1450" spc="-5">
                <a:latin typeface="Times New Roman"/>
                <a:cs typeface="Times New Roman"/>
              </a:rPr>
              <a:t>you </a:t>
            </a:r>
            <a:r>
              <a:rPr dirty="0" sz="1450" spc="-10">
                <a:latin typeface="Times New Roman"/>
                <a:cs typeface="Times New Roman"/>
              </a:rPr>
              <a:t>have imagination!’ cried the </a:t>
            </a:r>
            <a:r>
              <a:rPr dirty="0" sz="1450" spc="-15">
                <a:latin typeface="Times New Roman"/>
                <a:cs typeface="Times New Roman"/>
              </a:rPr>
              <a:t>Doctor, </a:t>
            </a:r>
            <a:r>
              <a:rPr dirty="0" sz="1450" spc="-10">
                <a:latin typeface="Times New Roman"/>
                <a:cs typeface="Times New Roman"/>
              </a:rPr>
              <a:t>embracing the </a:t>
            </a:r>
            <a:r>
              <a:rPr dirty="0" sz="1450" spc="-5">
                <a:latin typeface="Times New Roman"/>
                <a:cs typeface="Times New Roman"/>
              </a:rPr>
              <a:t>boy </a:t>
            </a:r>
            <a:r>
              <a:rPr dirty="0" sz="1450" spc="-10">
                <a:latin typeface="Times New Roman"/>
                <a:cs typeface="Times New Roman"/>
              </a:rPr>
              <a:t>with  his usual effusive warmth, though it was </a:t>
            </a:r>
            <a:r>
              <a:rPr dirty="0" sz="1450" spc="-5">
                <a:latin typeface="Times New Roman"/>
                <a:cs typeface="Times New Roman"/>
              </a:rPr>
              <a:t>a </a:t>
            </a:r>
            <a:r>
              <a:rPr dirty="0" sz="1450" spc="-10">
                <a:latin typeface="Times New Roman"/>
                <a:cs typeface="Times New Roman"/>
              </a:rPr>
              <a:t>proceeding that seemed to  disconcert the </a:t>
            </a:r>
            <a:r>
              <a:rPr dirty="0" sz="1450" spc="-15">
                <a:latin typeface="Times New Roman"/>
                <a:cs typeface="Times New Roman"/>
              </a:rPr>
              <a:t>sufferer </a:t>
            </a:r>
            <a:r>
              <a:rPr dirty="0" sz="1450" spc="-10">
                <a:latin typeface="Times New Roman"/>
                <a:cs typeface="Times New Roman"/>
              </a:rPr>
              <a:t>almost as much as if </a:t>
            </a:r>
            <a:r>
              <a:rPr dirty="0" sz="1450" spc="-5">
                <a:latin typeface="Times New Roman"/>
                <a:cs typeface="Times New Roman"/>
              </a:rPr>
              <a:t>he </a:t>
            </a:r>
            <a:r>
              <a:rPr dirty="0" sz="1450" spc="-10">
                <a:latin typeface="Times New Roman"/>
                <a:cs typeface="Times New Roman"/>
              </a:rPr>
              <a:t>had been an English schoolboy  </a:t>
            </a:r>
            <a:r>
              <a:rPr dirty="0" sz="1450" spc="-5">
                <a:latin typeface="Times New Roman"/>
                <a:cs typeface="Times New Roman"/>
              </a:rPr>
              <a:t>of </a:t>
            </a:r>
            <a:r>
              <a:rPr dirty="0" sz="1450" spc="-10">
                <a:latin typeface="Times New Roman"/>
                <a:cs typeface="Times New Roman"/>
              </a:rPr>
              <a:t>the same age. ‘And </a:t>
            </a:r>
            <a:r>
              <a:rPr dirty="0" sz="1450" spc="-25">
                <a:latin typeface="Times New Roman"/>
                <a:cs typeface="Times New Roman"/>
              </a:rPr>
              <a:t>now,’ </a:t>
            </a:r>
            <a:r>
              <a:rPr dirty="0" sz="1450" spc="-5">
                <a:latin typeface="Times New Roman"/>
                <a:cs typeface="Times New Roman"/>
              </a:rPr>
              <a:t>he </a:t>
            </a:r>
            <a:r>
              <a:rPr dirty="0" sz="1450" spc="-10">
                <a:latin typeface="Times New Roman"/>
                <a:cs typeface="Times New Roman"/>
              </a:rPr>
              <a:t>added, ‘I will take </a:t>
            </a:r>
            <a:r>
              <a:rPr dirty="0" sz="1450" spc="-5">
                <a:latin typeface="Times New Roman"/>
                <a:cs typeface="Times New Roman"/>
              </a:rPr>
              <a:t>you </a:t>
            </a:r>
            <a:r>
              <a:rPr dirty="0" sz="1450" spc="-10">
                <a:latin typeface="Times New Roman"/>
                <a:cs typeface="Times New Roman"/>
              </a:rPr>
              <a:t>to my</a:t>
            </a:r>
            <a:r>
              <a:rPr dirty="0" sz="1450" spc="-15">
                <a:latin typeface="Times New Roman"/>
                <a:cs typeface="Times New Roman"/>
              </a:rPr>
              <a:t> </a:t>
            </a:r>
            <a:r>
              <a:rPr dirty="0" sz="1450" spc="-10">
                <a:latin typeface="Times New Roman"/>
                <a:cs typeface="Times New Roman"/>
              </a:rPr>
              <a:t>wife.’</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Madame Desprez sat in the dining-room in </a:t>
            </a:r>
            <a:r>
              <a:rPr dirty="0" sz="1450" spc="-5">
                <a:latin typeface="Times New Roman"/>
                <a:cs typeface="Times New Roman"/>
              </a:rPr>
              <a:t>a </a:t>
            </a:r>
            <a:r>
              <a:rPr dirty="0" sz="1450" spc="-10">
                <a:latin typeface="Times New Roman"/>
                <a:cs typeface="Times New Roman"/>
              </a:rPr>
              <a:t>cool </a:t>
            </a:r>
            <a:r>
              <a:rPr dirty="0" sz="1450" spc="-20">
                <a:latin typeface="Times New Roman"/>
                <a:cs typeface="Times New Roman"/>
              </a:rPr>
              <a:t>wrapper.</a:t>
            </a:r>
            <a:r>
              <a:rPr dirty="0" sz="1450" spc="320">
                <a:latin typeface="Times New Roman"/>
                <a:cs typeface="Times New Roman"/>
              </a:rPr>
              <a:t> </a:t>
            </a:r>
            <a:r>
              <a:rPr dirty="0" sz="1450" spc="-10">
                <a:latin typeface="Times New Roman"/>
                <a:cs typeface="Times New Roman"/>
              </a:rPr>
              <a:t>All the blinds  were down, and the tile floor had been recently sprinkled with water; her eyes  were half shut, </a:t>
            </a:r>
            <a:r>
              <a:rPr dirty="0" sz="1450" spc="-5">
                <a:latin typeface="Times New Roman"/>
                <a:cs typeface="Times New Roman"/>
              </a:rPr>
              <a:t>but </a:t>
            </a:r>
            <a:r>
              <a:rPr dirty="0" sz="1450" spc="-10">
                <a:latin typeface="Times New Roman"/>
                <a:cs typeface="Times New Roman"/>
              </a:rPr>
              <a:t>she </a:t>
            </a:r>
            <a:r>
              <a:rPr dirty="0" sz="1450" spc="-15">
                <a:latin typeface="Times New Roman"/>
                <a:cs typeface="Times New Roman"/>
              </a:rPr>
              <a:t>affected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reading </a:t>
            </a:r>
            <a:r>
              <a:rPr dirty="0" sz="1450" spc="-5">
                <a:latin typeface="Times New Roman"/>
                <a:cs typeface="Times New Roman"/>
              </a:rPr>
              <a:t>a </a:t>
            </a:r>
            <a:r>
              <a:rPr dirty="0" sz="1450" spc="-10">
                <a:latin typeface="Times New Roman"/>
                <a:cs typeface="Times New Roman"/>
              </a:rPr>
              <a:t>novel as the they entered.  Though she was </a:t>
            </a:r>
            <a:r>
              <a:rPr dirty="0" sz="1450" spc="-5">
                <a:latin typeface="Times New Roman"/>
                <a:cs typeface="Times New Roman"/>
              </a:rPr>
              <a:t>a </a:t>
            </a:r>
            <a:r>
              <a:rPr dirty="0" sz="1450" spc="-10">
                <a:latin typeface="Times New Roman"/>
                <a:cs typeface="Times New Roman"/>
              </a:rPr>
              <a:t>bustling woman, she enjoyed repose between whiles and  had </a:t>
            </a:r>
            <a:r>
              <a:rPr dirty="0" sz="1450" spc="-5">
                <a:latin typeface="Times New Roman"/>
                <a:cs typeface="Times New Roman"/>
              </a:rPr>
              <a:t>a </a:t>
            </a:r>
            <a:r>
              <a:rPr dirty="0" sz="1450" spc="-10">
                <a:latin typeface="Times New Roman"/>
                <a:cs typeface="Times New Roman"/>
              </a:rPr>
              <a:t>remarkable appetite for</a:t>
            </a:r>
            <a:r>
              <a:rPr dirty="0" sz="1450" spc="5">
                <a:latin typeface="Times New Roman"/>
                <a:cs typeface="Times New Roman"/>
              </a:rPr>
              <a:t> </a:t>
            </a:r>
            <a:r>
              <a:rPr dirty="0" sz="1450" spc="-10">
                <a:latin typeface="Times New Roman"/>
                <a:cs typeface="Times New Roman"/>
              </a:rPr>
              <a:t>sleep.</a:t>
            </a:r>
            <a:endParaRPr sz="1450">
              <a:latin typeface="Times New Roman"/>
              <a:cs typeface="Times New Roman"/>
            </a:endParaRPr>
          </a:p>
          <a:p>
            <a:pPr algn="just" marL="12700" marR="7620">
              <a:lnSpc>
                <a:spcPts val="1730"/>
              </a:lnSpc>
              <a:spcBef>
                <a:spcPts val="860"/>
              </a:spcBef>
            </a:pPr>
            <a:r>
              <a:rPr dirty="0" sz="1450" spc="-10">
                <a:latin typeface="Times New Roman"/>
                <a:cs typeface="Times New Roman"/>
              </a:rPr>
              <a:t>The Doctor went through </a:t>
            </a:r>
            <a:r>
              <a:rPr dirty="0" sz="1450" spc="-5">
                <a:latin typeface="Times New Roman"/>
                <a:cs typeface="Times New Roman"/>
              </a:rPr>
              <a:t>a </a:t>
            </a:r>
            <a:r>
              <a:rPr dirty="0" sz="1450" spc="-10">
                <a:latin typeface="Times New Roman"/>
                <a:cs typeface="Times New Roman"/>
              </a:rPr>
              <a:t>solemn form </a:t>
            </a:r>
            <a:r>
              <a:rPr dirty="0" sz="1450" spc="-5">
                <a:latin typeface="Times New Roman"/>
                <a:cs typeface="Times New Roman"/>
              </a:rPr>
              <a:t>of </a:t>
            </a:r>
            <a:r>
              <a:rPr dirty="0" sz="1450" spc="-10">
                <a:latin typeface="Times New Roman"/>
                <a:cs typeface="Times New Roman"/>
              </a:rPr>
              <a:t>introduction, adding, for the  benefit </a:t>
            </a:r>
            <a:r>
              <a:rPr dirty="0" sz="1450" spc="-5">
                <a:latin typeface="Times New Roman"/>
                <a:cs typeface="Times New Roman"/>
              </a:rPr>
              <a:t>of </a:t>
            </a:r>
            <a:r>
              <a:rPr dirty="0" sz="1450" spc="-10">
                <a:latin typeface="Times New Roman"/>
                <a:cs typeface="Times New Roman"/>
              </a:rPr>
              <a:t>both parties, </a:t>
            </a:r>
            <a:r>
              <a:rPr dirty="0" sz="1450" spc="-45">
                <a:latin typeface="Times New Roman"/>
                <a:cs typeface="Times New Roman"/>
              </a:rPr>
              <a:t>‘You </a:t>
            </a:r>
            <a:r>
              <a:rPr dirty="0" sz="1450" spc="-10">
                <a:latin typeface="Times New Roman"/>
                <a:cs typeface="Times New Roman"/>
              </a:rPr>
              <a:t>must try to like each other for my</a:t>
            </a:r>
            <a:r>
              <a:rPr dirty="0" sz="1450" spc="120">
                <a:latin typeface="Times New Roman"/>
                <a:cs typeface="Times New Roman"/>
              </a:rPr>
              <a:t> </a:t>
            </a:r>
            <a:r>
              <a:rPr dirty="0" sz="1450" spc="-10">
                <a:latin typeface="Times New Roman"/>
                <a:cs typeface="Times New Roman"/>
              </a:rPr>
              <a:t>sake.’</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‘He is very </a:t>
            </a:r>
            <a:r>
              <a:rPr dirty="0" sz="1450" spc="-20">
                <a:latin typeface="Times New Roman"/>
                <a:cs typeface="Times New Roman"/>
              </a:rPr>
              <a:t>pretty,’ </a:t>
            </a:r>
            <a:r>
              <a:rPr dirty="0" sz="1450" spc="-10">
                <a:latin typeface="Times New Roman"/>
                <a:cs typeface="Times New Roman"/>
              </a:rPr>
              <a:t>said Anastasie. </a:t>
            </a:r>
            <a:r>
              <a:rPr dirty="0" sz="1450" spc="-20">
                <a:latin typeface="Times New Roman"/>
                <a:cs typeface="Times New Roman"/>
              </a:rPr>
              <a:t>‘Will </a:t>
            </a:r>
            <a:r>
              <a:rPr dirty="0" sz="1450" spc="-5">
                <a:latin typeface="Times New Roman"/>
                <a:cs typeface="Times New Roman"/>
              </a:rPr>
              <a:t>you </a:t>
            </a:r>
            <a:r>
              <a:rPr dirty="0" sz="1450" spc="-10">
                <a:latin typeface="Times New Roman"/>
                <a:cs typeface="Times New Roman"/>
              </a:rPr>
              <a:t>kiss me, my pretty little</a:t>
            </a:r>
            <a:r>
              <a:rPr dirty="0" sz="1450" spc="30">
                <a:latin typeface="Times New Roman"/>
                <a:cs typeface="Times New Roman"/>
              </a:rPr>
              <a:t> </a:t>
            </a:r>
            <a:r>
              <a:rPr dirty="0" sz="1450" spc="-10">
                <a:latin typeface="Times New Roman"/>
                <a:cs typeface="Times New Roman"/>
              </a:rPr>
              <a:t>fellow?’</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The Doctor was furious, and dragged her into the passage. ‘Are </a:t>
            </a:r>
            <a:r>
              <a:rPr dirty="0" sz="1450" spc="-5">
                <a:latin typeface="Times New Roman"/>
                <a:cs typeface="Times New Roman"/>
              </a:rPr>
              <a:t>you a </a:t>
            </a:r>
            <a:r>
              <a:rPr dirty="0" sz="1450" spc="-10">
                <a:latin typeface="Times New Roman"/>
                <a:cs typeface="Times New Roman"/>
              </a:rPr>
              <a:t>fool,  Anastasie?’ </a:t>
            </a:r>
            <a:r>
              <a:rPr dirty="0" sz="1450" spc="-5">
                <a:latin typeface="Times New Roman"/>
                <a:cs typeface="Times New Roman"/>
              </a:rPr>
              <a:t>he </a:t>
            </a:r>
            <a:r>
              <a:rPr dirty="0" sz="1450" spc="-10">
                <a:latin typeface="Times New Roman"/>
                <a:cs typeface="Times New Roman"/>
              </a:rPr>
              <a:t>said. ‘What is all this </a:t>
            </a:r>
            <a:r>
              <a:rPr dirty="0" sz="1450" spc="-5">
                <a:latin typeface="Times New Roman"/>
                <a:cs typeface="Times New Roman"/>
              </a:rPr>
              <a:t>I </a:t>
            </a:r>
            <a:r>
              <a:rPr dirty="0" sz="1450" spc="-10">
                <a:latin typeface="Times New Roman"/>
                <a:cs typeface="Times New Roman"/>
              </a:rPr>
              <a:t>hear about the tact </a:t>
            </a:r>
            <a:r>
              <a:rPr dirty="0" sz="1450" spc="-5">
                <a:latin typeface="Times New Roman"/>
                <a:cs typeface="Times New Roman"/>
              </a:rPr>
              <a:t>of </a:t>
            </a:r>
            <a:r>
              <a:rPr dirty="0" sz="1450" spc="-10">
                <a:latin typeface="Times New Roman"/>
                <a:cs typeface="Times New Roman"/>
              </a:rPr>
              <a:t>women? Heaven  knows,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met with it in my experience. </a:t>
            </a:r>
            <a:r>
              <a:rPr dirty="0" sz="1450" spc="-60">
                <a:latin typeface="Times New Roman"/>
                <a:cs typeface="Times New Roman"/>
              </a:rPr>
              <a:t>You </a:t>
            </a:r>
            <a:r>
              <a:rPr dirty="0" sz="1450" spc="-10">
                <a:latin typeface="Times New Roman"/>
                <a:cs typeface="Times New Roman"/>
              </a:rPr>
              <a:t>address my little  philosopher as if </a:t>
            </a:r>
            <a:r>
              <a:rPr dirty="0" sz="1450" spc="-5">
                <a:latin typeface="Times New Roman"/>
                <a:cs typeface="Times New Roman"/>
              </a:rPr>
              <a:t>he </a:t>
            </a:r>
            <a:r>
              <a:rPr dirty="0" sz="1450" spc="-10">
                <a:latin typeface="Times New Roman"/>
                <a:cs typeface="Times New Roman"/>
              </a:rPr>
              <a:t>were an infant. He must </a:t>
            </a:r>
            <a:r>
              <a:rPr dirty="0" sz="1450" spc="-5">
                <a:latin typeface="Times New Roman"/>
                <a:cs typeface="Times New Roman"/>
              </a:rPr>
              <a:t>be </a:t>
            </a:r>
            <a:r>
              <a:rPr dirty="0" sz="1450" spc="-10">
                <a:latin typeface="Times New Roman"/>
                <a:cs typeface="Times New Roman"/>
              </a:rPr>
              <a:t>spoken to with more respect, </a:t>
            </a:r>
            <a:r>
              <a:rPr dirty="0" sz="1450" spc="-5">
                <a:latin typeface="Times New Roman"/>
                <a:cs typeface="Times New Roman"/>
              </a:rPr>
              <a:t>I  </a:t>
            </a:r>
            <a:r>
              <a:rPr dirty="0" sz="1450" spc="-10">
                <a:latin typeface="Times New Roman"/>
                <a:cs typeface="Times New Roman"/>
              </a:rPr>
              <a:t>tell </a:t>
            </a:r>
            <a:r>
              <a:rPr dirty="0" sz="1450" spc="-5">
                <a:latin typeface="Times New Roman"/>
                <a:cs typeface="Times New Roman"/>
              </a:rPr>
              <a:t>you; he </a:t>
            </a:r>
            <a:r>
              <a:rPr dirty="0" sz="1450" spc="-10">
                <a:latin typeface="Times New Roman"/>
                <a:cs typeface="Times New Roman"/>
              </a:rPr>
              <a:t>must </a:t>
            </a:r>
            <a:r>
              <a:rPr dirty="0" sz="1450" spc="-5">
                <a:latin typeface="Times New Roman"/>
                <a:cs typeface="Times New Roman"/>
              </a:rPr>
              <a:t>not be </a:t>
            </a:r>
            <a:r>
              <a:rPr dirty="0" sz="1450" spc="-10">
                <a:latin typeface="Times New Roman"/>
                <a:cs typeface="Times New Roman"/>
              </a:rPr>
              <a:t>kissed and Georgy-porgy’d like an ordinary</a:t>
            </a:r>
            <a:r>
              <a:rPr dirty="0" sz="1450" spc="55">
                <a:latin typeface="Times New Roman"/>
                <a:cs typeface="Times New Roman"/>
              </a:rPr>
              <a:t> </a:t>
            </a:r>
            <a:r>
              <a:rPr dirty="0" sz="1450" spc="-10">
                <a:latin typeface="Times New Roman"/>
                <a:cs typeface="Times New Roman"/>
              </a:rPr>
              <a:t>child.’</a:t>
            </a:r>
            <a:endParaRPr sz="1450">
              <a:latin typeface="Times New Roman"/>
              <a:cs typeface="Times New Roman"/>
            </a:endParaRPr>
          </a:p>
          <a:p>
            <a:pPr algn="just" marL="12700" marR="13335">
              <a:lnSpc>
                <a:spcPts val="1730"/>
              </a:lnSpc>
              <a:spcBef>
                <a:spcPts val="860"/>
              </a:spcBef>
            </a:pPr>
            <a:r>
              <a:rPr dirty="0" sz="1450" spc="-10">
                <a:latin typeface="Times New Roman"/>
                <a:cs typeface="Times New Roman"/>
              </a:rPr>
              <a:t>‘I only did it to please </a:t>
            </a:r>
            <a:r>
              <a:rPr dirty="0" sz="1450" spc="-5">
                <a:latin typeface="Times New Roman"/>
                <a:cs typeface="Times New Roman"/>
              </a:rPr>
              <a:t>you, I </a:t>
            </a:r>
            <a:r>
              <a:rPr dirty="0" sz="1450" spc="-10">
                <a:latin typeface="Times New Roman"/>
                <a:cs typeface="Times New Roman"/>
              </a:rPr>
              <a:t>am sure,’ replied Anastasie; </a:t>
            </a:r>
            <a:r>
              <a:rPr dirty="0" sz="1450" spc="-5">
                <a:latin typeface="Times New Roman"/>
                <a:cs typeface="Times New Roman"/>
              </a:rPr>
              <a:t>‘but I </a:t>
            </a:r>
            <a:r>
              <a:rPr dirty="0" sz="1450" spc="-10">
                <a:latin typeface="Times New Roman"/>
                <a:cs typeface="Times New Roman"/>
              </a:rPr>
              <a:t>will try to </a:t>
            </a:r>
            <a:r>
              <a:rPr dirty="0" sz="1450" spc="-5">
                <a:latin typeface="Times New Roman"/>
                <a:cs typeface="Times New Roman"/>
              </a:rPr>
              <a:t>do  </a:t>
            </a:r>
            <a:r>
              <a:rPr dirty="0" sz="1450" spc="-20">
                <a:latin typeface="Times New Roman"/>
                <a:cs typeface="Times New Roman"/>
              </a:rPr>
              <a:t>better.’</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The Doctor apologised for his warmth. ‘But </a:t>
            </a:r>
            <a:r>
              <a:rPr dirty="0" sz="1450" spc="-5">
                <a:latin typeface="Times New Roman"/>
                <a:cs typeface="Times New Roman"/>
              </a:rPr>
              <a:t>I do </a:t>
            </a:r>
            <a:r>
              <a:rPr dirty="0" sz="1450" spc="-10">
                <a:latin typeface="Times New Roman"/>
                <a:cs typeface="Times New Roman"/>
              </a:rPr>
              <a:t>wish him,’ </a:t>
            </a:r>
            <a:r>
              <a:rPr dirty="0" sz="1450" spc="-5">
                <a:latin typeface="Times New Roman"/>
                <a:cs typeface="Times New Roman"/>
              </a:rPr>
              <a:t>he </a:t>
            </a:r>
            <a:r>
              <a:rPr dirty="0" sz="1450" spc="-10">
                <a:latin typeface="Times New Roman"/>
                <a:cs typeface="Times New Roman"/>
              </a:rPr>
              <a:t>continued, ‘to  feel at home among us. And really </a:t>
            </a:r>
            <a:r>
              <a:rPr dirty="0" sz="1450" spc="-5">
                <a:latin typeface="Times New Roman"/>
                <a:cs typeface="Times New Roman"/>
              </a:rPr>
              <a:t>your </a:t>
            </a:r>
            <a:r>
              <a:rPr dirty="0" sz="1450" spc="-10">
                <a:latin typeface="Times New Roman"/>
                <a:cs typeface="Times New Roman"/>
              </a:rPr>
              <a:t>conduct was so idiotic, my cherished  one, and so utterly and distantly </a:t>
            </a:r>
            <a:r>
              <a:rPr dirty="0" sz="1450" spc="-5">
                <a:latin typeface="Times New Roman"/>
                <a:cs typeface="Times New Roman"/>
              </a:rPr>
              <a:t>out of </a:t>
            </a:r>
            <a:r>
              <a:rPr dirty="0" sz="1450" spc="-10">
                <a:latin typeface="Times New Roman"/>
                <a:cs typeface="Times New Roman"/>
              </a:rPr>
              <a:t>place, that </a:t>
            </a:r>
            <a:r>
              <a:rPr dirty="0" sz="1450" spc="-5">
                <a:latin typeface="Times New Roman"/>
                <a:cs typeface="Times New Roman"/>
              </a:rPr>
              <a:t>a </a:t>
            </a:r>
            <a:r>
              <a:rPr dirty="0" sz="1450" spc="-10">
                <a:latin typeface="Times New Roman"/>
                <a:cs typeface="Times New Roman"/>
              </a:rPr>
              <a:t>saint might have been  pardoned </a:t>
            </a:r>
            <a:r>
              <a:rPr dirty="0" sz="1450" spc="-5">
                <a:latin typeface="Times New Roman"/>
                <a:cs typeface="Times New Roman"/>
              </a:rPr>
              <a:t>a </a:t>
            </a:r>
            <a:r>
              <a:rPr dirty="0" sz="1450" spc="-10">
                <a:latin typeface="Times New Roman"/>
                <a:cs typeface="Times New Roman"/>
              </a:rPr>
              <a:t>little vehemence in disapproval. Do, </a:t>
            </a:r>
            <a:r>
              <a:rPr dirty="0" sz="1450" spc="-5">
                <a:latin typeface="Times New Roman"/>
                <a:cs typeface="Times New Roman"/>
              </a:rPr>
              <a:t>do </a:t>
            </a:r>
            <a:r>
              <a:rPr dirty="0" sz="1450" spc="-10">
                <a:latin typeface="Times New Roman"/>
                <a:cs typeface="Times New Roman"/>
              </a:rPr>
              <a:t>try—if it is possible for </a:t>
            </a:r>
            <a:r>
              <a:rPr dirty="0" sz="1450" spc="-5">
                <a:latin typeface="Times New Roman"/>
                <a:cs typeface="Times New Roman"/>
              </a:rPr>
              <a:t>a  </a:t>
            </a:r>
            <a:r>
              <a:rPr dirty="0" sz="1450" spc="-10">
                <a:latin typeface="Times New Roman"/>
                <a:cs typeface="Times New Roman"/>
              </a:rPr>
              <a:t>woman to understand </a:t>
            </a:r>
            <a:r>
              <a:rPr dirty="0" sz="1450" spc="-5">
                <a:latin typeface="Times New Roman"/>
                <a:cs typeface="Times New Roman"/>
              </a:rPr>
              <a:t>young </a:t>
            </a:r>
            <a:r>
              <a:rPr dirty="0" sz="1450" spc="-10">
                <a:latin typeface="Times New Roman"/>
                <a:cs typeface="Times New Roman"/>
              </a:rPr>
              <a:t>people—but </a:t>
            </a:r>
            <a:r>
              <a:rPr dirty="0" sz="1450" spc="-5">
                <a:latin typeface="Times New Roman"/>
                <a:cs typeface="Times New Roman"/>
              </a:rPr>
              <a:t>of </a:t>
            </a:r>
            <a:r>
              <a:rPr dirty="0" sz="1450" spc="-10">
                <a:latin typeface="Times New Roman"/>
                <a:cs typeface="Times New Roman"/>
              </a:rPr>
              <a:t>course it is </a:t>
            </a:r>
            <a:r>
              <a:rPr dirty="0" sz="1450" spc="-5">
                <a:latin typeface="Times New Roman"/>
                <a:cs typeface="Times New Roman"/>
              </a:rPr>
              <a:t>not,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waste my  breath. Hold </a:t>
            </a:r>
            <a:r>
              <a:rPr dirty="0" sz="1450" spc="-5">
                <a:latin typeface="Times New Roman"/>
                <a:cs typeface="Times New Roman"/>
              </a:rPr>
              <a:t>your tongue </a:t>
            </a:r>
            <a:r>
              <a:rPr dirty="0" sz="1450" spc="-10">
                <a:latin typeface="Times New Roman"/>
                <a:cs typeface="Times New Roman"/>
              </a:rPr>
              <a:t>as much as possible at least, and observe my  conduct narrowly; it will serve </a:t>
            </a:r>
            <a:r>
              <a:rPr dirty="0" sz="1450" spc="-5">
                <a:latin typeface="Times New Roman"/>
                <a:cs typeface="Times New Roman"/>
              </a:rPr>
              <a:t>you </a:t>
            </a:r>
            <a:r>
              <a:rPr dirty="0" sz="1450" spc="-10">
                <a:latin typeface="Times New Roman"/>
                <a:cs typeface="Times New Roman"/>
              </a:rPr>
              <a:t>for </a:t>
            </a:r>
            <a:r>
              <a:rPr dirty="0" sz="1450" spc="-5">
                <a:latin typeface="Times New Roman"/>
                <a:cs typeface="Times New Roman"/>
              </a:rPr>
              <a:t>a</a:t>
            </a:r>
            <a:r>
              <a:rPr dirty="0" sz="1450" spc="30">
                <a:latin typeface="Times New Roman"/>
                <a:cs typeface="Times New Roman"/>
              </a:rPr>
              <a:t> </a:t>
            </a:r>
            <a:r>
              <a:rPr dirty="0" sz="1450" spc="-10">
                <a:latin typeface="Times New Roman"/>
                <a:cs typeface="Times New Roman"/>
              </a:rPr>
              <a:t>model.’</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Anastasie did as she was bidden, and considered the </a:t>
            </a:r>
            <a:r>
              <a:rPr dirty="0" sz="1450" spc="-15">
                <a:latin typeface="Times New Roman"/>
                <a:cs typeface="Times New Roman"/>
              </a:rPr>
              <a:t>Doctor’s behaviour. </a:t>
            </a:r>
            <a:r>
              <a:rPr dirty="0" sz="1450" spc="-10">
                <a:latin typeface="Times New Roman"/>
                <a:cs typeface="Times New Roman"/>
              </a:rPr>
              <a:t>She  observed that </a:t>
            </a:r>
            <a:r>
              <a:rPr dirty="0" sz="1450" spc="-5">
                <a:latin typeface="Times New Roman"/>
                <a:cs typeface="Times New Roman"/>
              </a:rPr>
              <a:t>he </a:t>
            </a:r>
            <a:r>
              <a:rPr dirty="0" sz="1450" spc="-10">
                <a:latin typeface="Times New Roman"/>
                <a:cs typeface="Times New Roman"/>
              </a:rPr>
              <a:t>embraced the </a:t>
            </a:r>
            <a:r>
              <a:rPr dirty="0" sz="1450" spc="-5">
                <a:latin typeface="Times New Roman"/>
                <a:cs typeface="Times New Roman"/>
              </a:rPr>
              <a:t>boy </a:t>
            </a:r>
            <a:r>
              <a:rPr dirty="0" sz="1450" spc="-10">
                <a:latin typeface="Times New Roman"/>
                <a:cs typeface="Times New Roman"/>
              </a:rPr>
              <a:t>three times in the course </a:t>
            </a:r>
            <a:r>
              <a:rPr dirty="0" sz="1450" spc="-5">
                <a:latin typeface="Times New Roman"/>
                <a:cs typeface="Times New Roman"/>
              </a:rPr>
              <a:t>of </a:t>
            </a:r>
            <a:r>
              <a:rPr dirty="0" sz="1450" spc="-10">
                <a:latin typeface="Times New Roman"/>
                <a:cs typeface="Times New Roman"/>
              </a:rPr>
              <a:t>the evening,  and managed generally to confound and abash the little fellow </a:t>
            </a:r>
            <a:r>
              <a:rPr dirty="0" sz="1450" spc="-5">
                <a:latin typeface="Times New Roman"/>
                <a:cs typeface="Times New Roman"/>
              </a:rPr>
              <a:t>out of </a:t>
            </a:r>
            <a:r>
              <a:rPr dirty="0" sz="1450" spc="-10">
                <a:latin typeface="Times New Roman"/>
                <a:cs typeface="Times New Roman"/>
              </a:rPr>
              <a:t>speech  and appetite. But she had the true womanly heroism in little </a:t>
            </a:r>
            <a:r>
              <a:rPr dirty="0" sz="1450" spc="-15">
                <a:latin typeface="Times New Roman"/>
                <a:cs typeface="Times New Roman"/>
              </a:rPr>
              <a:t>affairs. </a:t>
            </a:r>
            <a:r>
              <a:rPr dirty="0" sz="1450" spc="-10">
                <a:latin typeface="Times New Roman"/>
                <a:cs typeface="Times New Roman"/>
              </a:rPr>
              <a:t>Not only  did she refrain from the cheap revenge </a:t>
            </a:r>
            <a:r>
              <a:rPr dirty="0" sz="1450" spc="-5">
                <a:latin typeface="Times New Roman"/>
                <a:cs typeface="Times New Roman"/>
              </a:rPr>
              <a:t>of </a:t>
            </a:r>
            <a:r>
              <a:rPr dirty="0" sz="1450" spc="-10">
                <a:latin typeface="Times New Roman"/>
                <a:cs typeface="Times New Roman"/>
              </a:rPr>
              <a:t>exposing the </a:t>
            </a:r>
            <a:r>
              <a:rPr dirty="0" sz="1450" spc="-15">
                <a:latin typeface="Times New Roman"/>
                <a:cs typeface="Times New Roman"/>
              </a:rPr>
              <a:t>Doctor’s </a:t>
            </a:r>
            <a:r>
              <a:rPr dirty="0" sz="1450" spc="-10">
                <a:latin typeface="Times New Roman"/>
                <a:cs typeface="Times New Roman"/>
              </a:rPr>
              <a:t>errors to  himself, </a:t>
            </a:r>
            <a:r>
              <a:rPr dirty="0" sz="1450" spc="-5">
                <a:latin typeface="Times New Roman"/>
                <a:cs typeface="Times New Roman"/>
              </a:rPr>
              <a:t>but </a:t>
            </a:r>
            <a:r>
              <a:rPr dirty="0" sz="1450" spc="-10">
                <a:latin typeface="Times New Roman"/>
                <a:cs typeface="Times New Roman"/>
              </a:rPr>
              <a:t>she did her best to remove their </a:t>
            </a:r>
            <a:r>
              <a:rPr dirty="0" sz="1450" spc="-15">
                <a:latin typeface="Times New Roman"/>
                <a:cs typeface="Times New Roman"/>
              </a:rPr>
              <a:t>ill-effect </a:t>
            </a:r>
            <a:r>
              <a:rPr dirty="0" sz="1450" spc="-5">
                <a:latin typeface="Times New Roman"/>
                <a:cs typeface="Times New Roman"/>
              </a:rPr>
              <a:t>on </a:t>
            </a:r>
            <a:r>
              <a:rPr dirty="0" sz="1450" spc="-10">
                <a:latin typeface="Times New Roman"/>
                <a:cs typeface="Times New Roman"/>
              </a:rPr>
              <a:t>Jean-Marie. When  Desprez went </a:t>
            </a:r>
            <a:r>
              <a:rPr dirty="0" sz="1450" spc="-5">
                <a:latin typeface="Times New Roman"/>
                <a:cs typeface="Times New Roman"/>
              </a:rPr>
              <a:t>out </a:t>
            </a:r>
            <a:r>
              <a:rPr dirty="0" sz="1450" spc="-10">
                <a:latin typeface="Times New Roman"/>
                <a:cs typeface="Times New Roman"/>
              </a:rPr>
              <a:t>for his last breath </a:t>
            </a:r>
            <a:r>
              <a:rPr dirty="0" sz="1450" spc="-5">
                <a:latin typeface="Times New Roman"/>
                <a:cs typeface="Times New Roman"/>
              </a:rPr>
              <a:t>of </a:t>
            </a:r>
            <a:r>
              <a:rPr dirty="0" sz="1450" spc="-10">
                <a:latin typeface="Times New Roman"/>
                <a:cs typeface="Times New Roman"/>
              </a:rPr>
              <a:t>air before retiring for the night, she  came over to the </a:t>
            </a:r>
            <a:r>
              <a:rPr dirty="0" sz="1450" spc="-25">
                <a:latin typeface="Times New Roman"/>
                <a:cs typeface="Times New Roman"/>
              </a:rPr>
              <a:t>boy’s </a:t>
            </a:r>
            <a:r>
              <a:rPr dirty="0" sz="1450" spc="-10">
                <a:latin typeface="Times New Roman"/>
                <a:cs typeface="Times New Roman"/>
              </a:rPr>
              <a:t>side and took his</a:t>
            </a:r>
            <a:r>
              <a:rPr dirty="0" sz="1450" spc="55">
                <a:latin typeface="Times New Roman"/>
                <a:cs typeface="Times New Roman"/>
              </a:rPr>
              <a:t> </a:t>
            </a:r>
            <a:r>
              <a:rPr dirty="0" sz="1450" spc="-10">
                <a:latin typeface="Times New Roman"/>
                <a:cs typeface="Times New Roman"/>
              </a:rPr>
              <a:t>hand.</a:t>
            </a:r>
            <a:endParaRPr sz="1450">
              <a:latin typeface="Times New Roman"/>
              <a:cs typeface="Times New Roman"/>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6440" cy="2988945"/>
          </a:xfrm>
          <a:prstGeom prst="rect">
            <a:avLst/>
          </a:prstGeom>
        </p:spPr>
        <p:txBody>
          <a:bodyPr wrap="square" lIns="0" tIns="19685" rIns="0" bIns="0" rtlCol="0" vert="horz">
            <a:spAutoFit/>
          </a:bodyPr>
          <a:lstStyle/>
          <a:p>
            <a:pPr algn="just" marL="12700" marR="6985">
              <a:lnSpc>
                <a:spcPts val="1730"/>
              </a:lnSpc>
              <a:spcBef>
                <a:spcPts val="155"/>
              </a:spcBef>
            </a:pPr>
            <a:r>
              <a:rPr dirty="0" sz="1450" spc="-45">
                <a:latin typeface="Times New Roman"/>
                <a:cs typeface="Times New Roman"/>
              </a:rPr>
              <a:t>‘You </a:t>
            </a:r>
            <a:r>
              <a:rPr dirty="0" sz="1450" spc="-10">
                <a:latin typeface="Times New Roman"/>
                <a:cs typeface="Times New Roman"/>
              </a:rPr>
              <a:t>must </a:t>
            </a:r>
            <a:r>
              <a:rPr dirty="0" sz="1450" spc="-5">
                <a:latin typeface="Times New Roman"/>
                <a:cs typeface="Times New Roman"/>
              </a:rPr>
              <a:t>not be </a:t>
            </a:r>
            <a:r>
              <a:rPr dirty="0" sz="1450" spc="-10">
                <a:latin typeface="Times New Roman"/>
                <a:cs typeface="Times New Roman"/>
              </a:rPr>
              <a:t>surprised </a:t>
            </a:r>
            <a:r>
              <a:rPr dirty="0" sz="1450" spc="-5">
                <a:latin typeface="Times New Roman"/>
                <a:cs typeface="Times New Roman"/>
              </a:rPr>
              <a:t>nor </a:t>
            </a:r>
            <a:r>
              <a:rPr dirty="0" sz="1450" spc="-10">
                <a:latin typeface="Times New Roman"/>
                <a:cs typeface="Times New Roman"/>
              </a:rPr>
              <a:t>frightened </a:t>
            </a:r>
            <a:r>
              <a:rPr dirty="0" sz="1450" spc="-5">
                <a:latin typeface="Times New Roman"/>
                <a:cs typeface="Times New Roman"/>
              </a:rPr>
              <a:t>by </a:t>
            </a:r>
            <a:r>
              <a:rPr dirty="0" sz="1450" spc="-10">
                <a:latin typeface="Times New Roman"/>
                <a:cs typeface="Times New Roman"/>
              </a:rPr>
              <a:t>my </a:t>
            </a:r>
            <a:r>
              <a:rPr dirty="0" sz="1450" spc="-15">
                <a:latin typeface="Times New Roman"/>
                <a:cs typeface="Times New Roman"/>
              </a:rPr>
              <a:t>husband’s </a:t>
            </a:r>
            <a:r>
              <a:rPr dirty="0" sz="1450" spc="-10">
                <a:latin typeface="Times New Roman"/>
                <a:cs typeface="Times New Roman"/>
              </a:rPr>
              <a:t>manners,’ she  said. ‘He is the kindest </a:t>
            </a:r>
            <a:r>
              <a:rPr dirty="0" sz="1450" spc="-5">
                <a:latin typeface="Times New Roman"/>
                <a:cs typeface="Times New Roman"/>
              </a:rPr>
              <a:t>of </a:t>
            </a:r>
            <a:r>
              <a:rPr dirty="0" sz="1450" spc="-10">
                <a:latin typeface="Times New Roman"/>
                <a:cs typeface="Times New Roman"/>
              </a:rPr>
              <a:t>men, </a:t>
            </a:r>
            <a:r>
              <a:rPr dirty="0" sz="1450" spc="-5">
                <a:latin typeface="Times New Roman"/>
                <a:cs typeface="Times New Roman"/>
              </a:rPr>
              <a:t>but </a:t>
            </a:r>
            <a:r>
              <a:rPr dirty="0" sz="1450" spc="-10">
                <a:latin typeface="Times New Roman"/>
                <a:cs typeface="Times New Roman"/>
              </a:rPr>
              <a:t>so clever that </a:t>
            </a:r>
            <a:r>
              <a:rPr dirty="0" sz="1450" spc="-5">
                <a:latin typeface="Times New Roman"/>
                <a:cs typeface="Times New Roman"/>
              </a:rPr>
              <a:t>he </a:t>
            </a:r>
            <a:r>
              <a:rPr dirty="0" sz="1450" spc="-10">
                <a:latin typeface="Times New Roman"/>
                <a:cs typeface="Times New Roman"/>
              </a:rPr>
              <a:t>is sometimes difficult to  understand. </a:t>
            </a:r>
            <a:r>
              <a:rPr dirty="0" sz="1450" spc="-60">
                <a:latin typeface="Times New Roman"/>
                <a:cs typeface="Times New Roman"/>
              </a:rPr>
              <a:t>You </a:t>
            </a:r>
            <a:r>
              <a:rPr dirty="0" sz="1450" spc="-10">
                <a:latin typeface="Times New Roman"/>
                <a:cs typeface="Times New Roman"/>
              </a:rPr>
              <a:t>will soon grow used to him, and then </a:t>
            </a:r>
            <a:r>
              <a:rPr dirty="0" sz="1450" spc="-5">
                <a:latin typeface="Times New Roman"/>
                <a:cs typeface="Times New Roman"/>
              </a:rPr>
              <a:t>you </a:t>
            </a:r>
            <a:r>
              <a:rPr dirty="0" sz="1450" spc="-10">
                <a:latin typeface="Times New Roman"/>
                <a:cs typeface="Times New Roman"/>
              </a:rPr>
              <a:t>will love him, for  that </a:t>
            </a:r>
            <a:r>
              <a:rPr dirty="0" sz="1450" spc="-5">
                <a:latin typeface="Times New Roman"/>
                <a:cs typeface="Times New Roman"/>
              </a:rPr>
              <a:t>nobody </a:t>
            </a:r>
            <a:r>
              <a:rPr dirty="0" sz="1450" spc="-10">
                <a:latin typeface="Times New Roman"/>
                <a:cs typeface="Times New Roman"/>
              </a:rPr>
              <a:t>can help. As for me, </a:t>
            </a:r>
            <a:r>
              <a:rPr dirty="0" sz="1450" spc="-5">
                <a:latin typeface="Times New Roman"/>
                <a:cs typeface="Times New Roman"/>
              </a:rPr>
              <a:t>you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sure, </a:t>
            </a:r>
            <a:r>
              <a:rPr dirty="0" sz="1450" spc="-5">
                <a:latin typeface="Times New Roman"/>
                <a:cs typeface="Times New Roman"/>
              </a:rPr>
              <a:t>I </a:t>
            </a:r>
            <a:r>
              <a:rPr dirty="0" sz="1450" spc="-10">
                <a:latin typeface="Times New Roman"/>
                <a:cs typeface="Times New Roman"/>
              </a:rPr>
              <a:t>shall try to make </a:t>
            </a:r>
            <a:r>
              <a:rPr dirty="0" sz="1450" spc="-5">
                <a:latin typeface="Times New Roman"/>
                <a:cs typeface="Times New Roman"/>
              </a:rPr>
              <a:t>you  </a:t>
            </a:r>
            <a:r>
              <a:rPr dirty="0" sz="1450" spc="-25">
                <a:latin typeface="Times New Roman"/>
                <a:cs typeface="Times New Roman"/>
              </a:rPr>
              <a:t>happy, </a:t>
            </a:r>
            <a:r>
              <a:rPr dirty="0" sz="1450" spc="-10">
                <a:latin typeface="Times New Roman"/>
                <a:cs typeface="Times New Roman"/>
              </a:rPr>
              <a:t>and will </a:t>
            </a:r>
            <a:r>
              <a:rPr dirty="0" sz="1450" spc="-5">
                <a:latin typeface="Times New Roman"/>
                <a:cs typeface="Times New Roman"/>
              </a:rPr>
              <a:t>not </a:t>
            </a:r>
            <a:r>
              <a:rPr dirty="0" sz="1450" spc="-10">
                <a:latin typeface="Times New Roman"/>
                <a:cs typeface="Times New Roman"/>
              </a:rPr>
              <a:t>bother </a:t>
            </a:r>
            <a:r>
              <a:rPr dirty="0" sz="1450" spc="-5">
                <a:latin typeface="Times New Roman"/>
                <a:cs typeface="Times New Roman"/>
              </a:rPr>
              <a:t>you </a:t>
            </a:r>
            <a:r>
              <a:rPr dirty="0" sz="1450" spc="-10">
                <a:latin typeface="Times New Roman"/>
                <a:cs typeface="Times New Roman"/>
              </a:rPr>
              <a:t>at all. </a:t>
            </a:r>
            <a:r>
              <a:rPr dirty="0" sz="1450" spc="-5">
                <a:latin typeface="Times New Roman"/>
                <a:cs typeface="Times New Roman"/>
              </a:rPr>
              <a:t>I </a:t>
            </a:r>
            <a:r>
              <a:rPr dirty="0" sz="1450" spc="-10">
                <a:latin typeface="Times New Roman"/>
                <a:cs typeface="Times New Roman"/>
              </a:rPr>
              <a:t>think we should </a:t>
            </a:r>
            <a:r>
              <a:rPr dirty="0" sz="1450" spc="-5">
                <a:latin typeface="Times New Roman"/>
                <a:cs typeface="Times New Roman"/>
              </a:rPr>
              <a:t>be </a:t>
            </a:r>
            <a:r>
              <a:rPr dirty="0" sz="1450" spc="-10">
                <a:latin typeface="Times New Roman"/>
                <a:cs typeface="Times New Roman"/>
              </a:rPr>
              <a:t>excellent friends,  </a:t>
            </a:r>
            <a:r>
              <a:rPr dirty="0" sz="1450" spc="-5">
                <a:latin typeface="Times New Roman"/>
                <a:cs typeface="Times New Roman"/>
              </a:rPr>
              <a:t>you </a:t>
            </a:r>
            <a:r>
              <a:rPr dirty="0" sz="1450" spc="-10">
                <a:latin typeface="Times New Roman"/>
                <a:cs typeface="Times New Roman"/>
              </a:rPr>
              <a:t>and I.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5">
                <a:latin typeface="Times New Roman"/>
                <a:cs typeface="Times New Roman"/>
              </a:rPr>
              <a:t>clever, </a:t>
            </a:r>
            <a:r>
              <a:rPr dirty="0" sz="1450" spc="-5">
                <a:latin typeface="Times New Roman"/>
                <a:cs typeface="Times New Roman"/>
              </a:rPr>
              <a:t>but I </a:t>
            </a:r>
            <a:r>
              <a:rPr dirty="0" sz="1450" spc="-10">
                <a:latin typeface="Times New Roman"/>
                <a:cs typeface="Times New Roman"/>
              </a:rPr>
              <a:t>am very good-natured. </a:t>
            </a:r>
            <a:r>
              <a:rPr dirty="0" sz="1450" spc="-25">
                <a:latin typeface="Times New Roman"/>
                <a:cs typeface="Times New Roman"/>
              </a:rPr>
              <a:t>Will </a:t>
            </a:r>
            <a:r>
              <a:rPr dirty="0" sz="1450" spc="-5">
                <a:latin typeface="Times New Roman"/>
                <a:cs typeface="Times New Roman"/>
              </a:rPr>
              <a:t>you </a:t>
            </a:r>
            <a:r>
              <a:rPr dirty="0" sz="1450" spc="-10">
                <a:latin typeface="Times New Roman"/>
                <a:cs typeface="Times New Roman"/>
              </a:rPr>
              <a:t>give me </a:t>
            </a:r>
            <a:r>
              <a:rPr dirty="0" sz="1450" spc="-5">
                <a:latin typeface="Times New Roman"/>
                <a:cs typeface="Times New Roman"/>
              </a:rPr>
              <a:t>a  </a:t>
            </a:r>
            <a:r>
              <a:rPr dirty="0" sz="1450" spc="-10">
                <a:latin typeface="Times New Roman"/>
                <a:cs typeface="Times New Roman"/>
              </a:rPr>
              <a:t>kiss?’</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He held </a:t>
            </a:r>
            <a:r>
              <a:rPr dirty="0" sz="1450" spc="-5">
                <a:latin typeface="Times New Roman"/>
                <a:cs typeface="Times New Roman"/>
              </a:rPr>
              <a:t>up </a:t>
            </a:r>
            <a:r>
              <a:rPr dirty="0" sz="1450" spc="-10">
                <a:latin typeface="Times New Roman"/>
                <a:cs typeface="Times New Roman"/>
              </a:rPr>
              <a:t>his face, and she took him in her arms and then began to </a:t>
            </a:r>
            <a:r>
              <a:rPr dirty="0" sz="1450" spc="-30">
                <a:latin typeface="Times New Roman"/>
                <a:cs typeface="Times New Roman"/>
              </a:rPr>
              <a:t>cry. </a:t>
            </a:r>
            <a:r>
              <a:rPr dirty="0" sz="1450" spc="-10">
                <a:latin typeface="Times New Roman"/>
                <a:cs typeface="Times New Roman"/>
              </a:rPr>
              <a:t>The  woman had spoken in complaisance; </a:t>
            </a:r>
            <a:r>
              <a:rPr dirty="0" sz="1450" spc="-5">
                <a:latin typeface="Times New Roman"/>
                <a:cs typeface="Times New Roman"/>
              </a:rPr>
              <a:t>but </a:t>
            </a:r>
            <a:r>
              <a:rPr dirty="0" sz="1450" spc="-10">
                <a:latin typeface="Times New Roman"/>
                <a:cs typeface="Times New Roman"/>
              </a:rPr>
              <a:t>she had warmed to her own words,  and tenderness followed. The </a:t>
            </a:r>
            <a:r>
              <a:rPr dirty="0" sz="1450" spc="-15">
                <a:latin typeface="Times New Roman"/>
                <a:cs typeface="Times New Roman"/>
              </a:rPr>
              <a:t>Doctor, </a:t>
            </a:r>
            <a:r>
              <a:rPr dirty="0" sz="1450" spc="-10">
                <a:latin typeface="Times New Roman"/>
                <a:cs typeface="Times New Roman"/>
              </a:rPr>
              <a:t>entering, found them enlaced: </a:t>
            </a:r>
            <a:r>
              <a:rPr dirty="0" sz="1450" spc="-5">
                <a:latin typeface="Times New Roman"/>
                <a:cs typeface="Times New Roman"/>
              </a:rPr>
              <a:t>he  </a:t>
            </a:r>
            <a:r>
              <a:rPr dirty="0" sz="1450" spc="-10">
                <a:latin typeface="Times New Roman"/>
                <a:cs typeface="Times New Roman"/>
              </a:rPr>
              <a:t>concluded that his wife was in fault; and </a:t>
            </a:r>
            <a:r>
              <a:rPr dirty="0" sz="1450" spc="-5">
                <a:latin typeface="Times New Roman"/>
                <a:cs typeface="Times New Roman"/>
              </a:rPr>
              <a:t>he </a:t>
            </a:r>
            <a:r>
              <a:rPr dirty="0" sz="1450" spc="-10">
                <a:latin typeface="Times New Roman"/>
                <a:cs typeface="Times New Roman"/>
              </a:rPr>
              <a:t>was just beginning, in an awful  voice, ‘Anastasie—,’ when she looked </a:t>
            </a:r>
            <a:r>
              <a:rPr dirty="0" sz="1450" spc="-5">
                <a:latin typeface="Times New Roman"/>
                <a:cs typeface="Times New Roman"/>
              </a:rPr>
              <a:t>up </a:t>
            </a:r>
            <a:r>
              <a:rPr dirty="0" sz="1450" spc="-10">
                <a:latin typeface="Times New Roman"/>
                <a:cs typeface="Times New Roman"/>
              </a:rPr>
              <a:t>at him, smiling, with an upraised  finger; and </a:t>
            </a:r>
            <a:r>
              <a:rPr dirty="0" sz="1450" spc="-5">
                <a:latin typeface="Times New Roman"/>
                <a:cs typeface="Times New Roman"/>
              </a:rPr>
              <a:t>he </a:t>
            </a:r>
            <a:r>
              <a:rPr dirty="0" sz="1450" spc="-10">
                <a:latin typeface="Times New Roman"/>
                <a:cs typeface="Times New Roman"/>
              </a:rPr>
              <a:t>held his peace, wondering, while she led the </a:t>
            </a:r>
            <a:r>
              <a:rPr dirty="0" sz="1450" spc="-5">
                <a:latin typeface="Times New Roman"/>
                <a:cs typeface="Times New Roman"/>
              </a:rPr>
              <a:t>boy </a:t>
            </a:r>
            <a:r>
              <a:rPr dirty="0" sz="1450" spc="-10">
                <a:latin typeface="Times New Roman"/>
                <a:cs typeface="Times New Roman"/>
              </a:rPr>
              <a:t>to his</a:t>
            </a:r>
            <a:r>
              <a:rPr dirty="0" sz="1450" spc="120">
                <a:latin typeface="Times New Roman"/>
                <a:cs typeface="Times New Roman"/>
              </a:rPr>
              <a:t> </a:t>
            </a:r>
            <a:r>
              <a:rPr dirty="0" sz="1450" spc="-10">
                <a:latin typeface="Times New Roman"/>
                <a:cs typeface="Times New Roman"/>
              </a:rPr>
              <a:t>attic.</a:t>
            </a:r>
            <a:endParaRPr sz="1450">
              <a:latin typeface="Times New Roman"/>
              <a:cs typeface="Times New Roman"/>
            </a:endParaRPr>
          </a:p>
        </p:txBody>
      </p:sp>
      <p:sp>
        <p:nvSpPr>
          <p:cNvPr id="3" name="object 3"/>
          <p:cNvSpPr txBox="1"/>
          <p:nvPr/>
        </p:nvSpPr>
        <p:spPr>
          <a:xfrm>
            <a:off x="876300" y="4258609"/>
            <a:ext cx="5807710" cy="5641340"/>
          </a:xfrm>
          <a:prstGeom prst="rect">
            <a:avLst/>
          </a:prstGeom>
        </p:spPr>
        <p:txBody>
          <a:bodyPr wrap="square" lIns="0" tIns="11430" rIns="0" bIns="0" rtlCol="0" vert="horz">
            <a:spAutoFit/>
          </a:bodyPr>
          <a:lstStyle/>
          <a:p>
            <a:pPr marL="560705">
              <a:lnSpc>
                <a:spcPct val="100000"/>
              </a:lnSpc>
              <a:spcBef>
                <a:spcPts val="90"/>
              </a:spcBef>
            </a:pPr>
            <a:r>
              <a:rPr dirty="0" sz="1450" spc="-15" b="1">
                <a:latin typeface="Times New Roman"/>
                <a:cs typeface="Times New Roman"/>
              </a:rPr>
              <a:t>CHAPTER </a:t>
            </a:r>
            <a:r>
              <a:rPr dirty="0" sz="1450" spc="-70" b="1">
                <a:latin typeface="Times New Roman"/>
                <a:cs typeface="Times New Roman"/>
              </a:rPr>
              <a:t>IV.</a:t>
            </a:r>
            <a:r>
              <a:rPr dirty="0" sz="1450" spc="220" b="1">
                <a:latin typeface="Times New Roman"/>
                <a:cs typeface="Times New Roman"/>
              </a:rPr>
              <a:t> </a:t>
            </a:r>
            <a:r>
              <a:rPr dirty="0" sz="1450" spc="-10" b="1">
                <a:latin typeface="Times New Roman"/>
                <a:cs typeface="Times New Roman"/>
              </a:rPr>
              <a:t>THE </a:t>
            </a:r>
            <a:r>
              <a:rPr dirty="0" sz="1450" spc="-25" b="1">
                <a:latin typeface="Times New Roman"/>
                <a:cs typeface="Times New Roman"/>
              </a:rPr>
              <a:t>EDUCATION </a:t>
            </a:r>
            <a:r>
              <a:rPr dirty="0" sz="1450" spc="-10" b="1">
                <a:latin typeface="Times New Roman"/>
                <a:cs typeface="Times New Roman"/>
              </a:rPr>
              <a:t>OF A</a:t>
            </a:r>
            <a:r>
              <a:rPr dirty="0" sz="1450" spc="-250" b="1">
                <a:latin typeface="Times New Roman"/>
                <a:cs typeface="Times New Roman"/>
              </a:rPr>
              <a:t> </a:t>
            </a:r>
            <a:r>
              <a:rPr dirty="0" sz="1450" spc="-15" b="1">
                <a:latin typeface="Times New Roman"/>
                <a:cs typeface="Times New Roman"/>
              </a:rPr>
              <a:t>PHILOSOPHER.</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30"/>
              </a:spcBef>
            </a:pPr>
            <a:endParaRPr sz="1550">
              <a:latin typeface="Times New Roman"/>
              <a:cs typeface="Times New Roman"/>
            </a:endParaRPr>
          </a:p>
          <a:p>
            <a:pPr algn="just" marL="12700" marR="5080">
              <a:lnSpc>
                <a:spcPts val="1730"/>
              </a:lnSpc>
            </a:pPr>
            <a:r>
              <a:rPr dirty="0" sz="1450" spc="-10">
                <a:latin typeface="Times New Roman"/>
                <a:cs typeface="Times New Roman"/>
              </a:rPr>
              <a:t>The installation </a:t>
            </a:r>
            <a:r>
              <a:rPr dirty="0" sz="1450" spc="-5">
                <a:latin typeface="Times New Roman"/>
                <a:cs typeface="Times New Roman"/>
              </a:rPr>
              <a:t>of </a:t>
            </a:r>
            <a:r>
              <a:rPr dirty="0" sz="1450" spc="-10">
                <a:latin typeface="Times New Roman"/>
                <a:cs typeface="Times New Roman"/>
              </a:rPr>
              <a:t>the adopted stable-boy was thus happily </a:t>
            </a:r>
            <a:r>
              <a:rPr dirty="0" sz="1450" spc="-15">
                <a:latin typeface="Times New Roman"/>
                <a:cs typeface="Times New Roman"/>
              </a:rPr>
              <a:t>effected, </a:t>
            </a:r>
            <a:r>
              <a:rPr dirty="0" sz="1450" spc="-10">
                <a:latin typeface="Times New Roman"/>
                <a:cs typeface="Times New Roman"/>
              </a:rPr>
              <a:t>and the  wheels </a:t>
            </a:r>
            <a:r>
              <a:rPr dirty="0" sz="1450" spc="-5">
                <a:latin typeface="Times New Roman"/>
                <a:cs typeface="Times New Roman"/>
              </a:rPr>
              <a:t>of </a:t>
            </a:r>
            <a:r>
              <a:rPr dirty="0" sz="1450" spc="-10">
                <a:latin typeface="Times New Roman"/>
                <a:cs typeface="Times New Roman"/>
              </a:rPr>
              <a:t>life continued to run smoothly in the </a:t>
            </a:r>
            <a:r>
              <a:rPr dirty="0" sz="1450" spc="-15">
                <a:latin typeface="Times New Roman"/>
                <a:cs typeface="Times New Roman"/>
              </a:rPr>
              <a:t>Doctor’s </a:t>
            </a:r>
            <a:r>
              <a:rPr dirty="0" sz="1450" spc="-10">
                <a:latin typeface="Times New Roman"/>
                <a:cs typeface="Times New Roman"/>
              </a:rPr>
              <a:t>house. Jean-Marie  did his horse and carriage duty in the morning; sometimes helped in the  housework; sometimes walked abroad with the </a:t>
            </a:r>
            <a:r>
              <a:rPr dirty="0" sz="1450" spc="-15">
                <a:latin typeface="Times New Roman"/>
                <a:cs typeface="Times New Roman"/>
              </a:rPr>
              <a:t>Doctor, </a:t>
            </a:r>
            <a:r>
              <a:rPr dirty="0" sz="1450" spc="-10">
                <a:latin typeface="Times New Roman"/>
                <a:cs typeface="Times New Roman"/>
              </a:rPr>
              <a:t>to drink wisdom from  the fountain-head; and was introduced at </a:t>
            </a:r>
            <a:r>
              <a:rPr dirty="0" sz="1450" spc="-5">
                <a:latin typeface="Times New Roman"/>
                <a:cs typeface="Times New Roman"/>
              </a:rPr>
              <a:t>night </a:t>
            </a:r>
            <a:r>
              <a:rPr dirty="0" sz="1450" spc="-10">
                <a:latin typeface="Times New Roman"/>
                <a:cs typeface="Times New Roman"/>
              </a:rPr>
              <a:t>to the sciences and the dead  tongues. He retained his singular placidity </a:t>
            </a:r>
            <a:r>
              <a:rPr dirty="0" sz="1450" spc="-5">
                <a:latin typeface="Times New Roman"/>
                <a:cs typeface="Times New Roman"/>
              </a:rPr>
              <a:t>of </a:t>
            </a:r>
            <a:r>
              <a:rPr dirty="0" sz="1450" spc="-10">
                <a:latin typeface="Times New Roman"/>
                <a:cs typeface="Times New Roman"/>
              </a:rPr>
              <a:t>mind and manner; </a:t>
            </a:r>
            <a:r>
              <a:rPr dirty="0" sz="1450" spc="-5">
                <a:latin typeface="Times New Roman"/>
                <a:cs typeface="Times New Roman"/>
              </a:rPr>
              <a:t>he </a:t>
            </a:r>
            <a:r>
              <a:rPr dirty="0" sz="1450" spc="-10">
                <a:latin typeface="Times New Roman"/>
                <a:cs typeface="Times New Roman"/>
              </a:rPr>
              <a:t>was rarely  in fault; </a:t>
            </a:r>
            <a:r>
              <a:rPr dirty="0" sz="1450" spc="-5">
                <a:latin typeface="Times New Roman"/>
                <a:cs typeface="Times New Roman"/>
              </a:rPr>
              <a:t>but he </a:t>
            </a:r>
            <a:r>
              <a:rPr dirty="0" sz="1450" spc="-10">
                <a:latin typeface="Times New Roman"/>
                <a:cs typeface="Times New Roman"/>
              </a:rPr>
              <a:t>made only </a:t>
            </a:r>
            <a:r>
              <a:rPr dirty="0" sz="1450" spc="-5">
                <a:latin typeface="Times New Roman"/>
                <a:cs typeface="Times New Roman"/>
              </a:rPr>
              <a:t>a </a:t>
            </a:r>
            <a:r>
              <a:rPr dirty="0" sz="1450" spc="-10">
                <a:latin typeface="Times New Roman"/>
                <a:cs typeface="Times New Roman"/>
              </a:rPr>
              <a:t>very partial progress in his studies, and remained  much </a:t>
            </a:r>
            <a:r>
              <a:rPr dirty="0" sz="1450" spc="-5">
                <a:latin typeface="Times New Roman"/>
                <a:cs typeface="Times New Roman"/>
              </a:rPr>
              <a:t>of a </a:t>
            </a:r>
            <a:r>
              <a:rPr dirty="0" sz="1450" spc="-10">
                <a:latin typeface="Times New Roman"/>
                <a:cs typeface="Times New Roman"/>
              </a:rPr>
              <a:t>stranger in the</a:t>
            </a:r>
            <a:r>
              <a:rPr dirty="0" sz="1450" spc="5">
                <a:latin typeface="Times New Roman"/>
                <a:cs typeface="Times New Roman"/>
              </a:rPr>
              <a:t> </a:t>
            </a:r>
            <a:r>
              <a:rPr dirty="0" sz="1450" spc="-25">
                <a:latin typeface="Times New Roman"/>
                <a:cs typeface="Times New Roman"/>
              </a:rPr>
              <a:t>family.</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The Doctor was </a:t>
            </a:r>
            <a:r>
              <a:rPr dirty="0" sz="1450" spc="-5">
                <a:latin typeface="Times New Roman"/>
                <a:cs typeface="Times New Roman"/>
              </a:rPr>
              <a:t>a </a:t>
            </a:r>
            <a:r>
              <a:rPr dirty="0" sz="1450" spc="-10">
                <a:latin typeface="Times New Roman"/>
                <a:cs typeface="Times New Roman"/>
              </a:rPr>
              <a:t>pattern </a:t>
            </a:r>
            <a:r>
              <a:rPr dirty="0" sz="1450" spc="-5">
                <a:latin typeface="Times New Roman"/>
                <a:cs typeface="Times New Roman"/>
              </a:rPr>
              <a:t>of </a:t>
            </a:r>
            <a:r>
              <a:rPr dirty="0" sz="1450" spc="-20">
                <a:latin typeface="Times New Roman"/>
                <a:cs typeface="Times New Roman"/>
              </a:rPr>
              <a:t>regularity.</a:t>
            </a:r>
            <a:r>
              <a:rPr dirty="0" sz="1450" spc="320">
                <a:latin typeface="Times New Roman"/>
                <a:cs typeface="Times New Roman"/>
              </a:rPr>
              <a:t> </a:t>
            </a:r>
            <a:r>
              <a:rPr dirty="0" sz="1450" spc="-10">
                <a:latin typeface="Times New Roman"/>
                <a:cs typeface="Times New Roman"/>
              </a:rPr>
              <a:t>All forenoon </a:t>
            </a:r>
            <a:r>
              <a:rPr dirty="0" sz="1450" spc="-5">
                <a:latin typeface="Times New Roman"/>
                <a:cs typeface="Times New Roman"/>
              </a:rPr>
              <a:t>he </a:t>
            </a:r>
            <a:r>
              <a:rPr dirty="0" sz="1450" spc="-10">
                <a:latin typeface="Times New Roman"/>
                <a:cs typeface="Times New Roman"/>
              </a:rPr>
              <a:t>worked </a:t>
            </a:r>
            <a:r>
              <a:rPr dirty="0" sz="1450" spc="-5">
                <a:latin typeface="Times New Roman"/>
                <a:cs typeface="Times New Roman"/>
              </a:rPr>
              <a:t>on </a:t>
            </a:r>
            <a:r>
              <a:rPr dirty="0" sz="1450" spc="-10">
                <a:latin typeface="Times New Roman"/>
                <a:cs typeface="Times New Roman"/>
              </a:rPr>
              <a:t>his great  </a:t>
            </a:r>
            <a:r>
              <a:rPr dirty="0" sz="1450" spc="-5">
                <a:latin typeface="Times New Roman"/>
                <a:cs typeface="Times New Roman"/>
              </a:rPr>
              <a:t>book, </a:t>
            </a:r>
            <a:r>
              <a:rPr dirty="0" sz="1450" spc="-10">
                <a:latin typeface="Times New Roman"/>
                <a:cs typeface="Times New Roman"/>
              </a:rPr>
              <a:t>the ‘Comparative Pharmacopoeia, </a:t>
            </a:r>
            <a:r>
              <a:rPr dirty="0" sz="1450" spc="-5">
                <a:latin typeface="Times New Roman"/>
                <a:cs typeface="Times New Roman"/>
              </a:rPr>
              <a:t>or </a:t>
            </a:r>
            <a:r>
              <a:rPr dirty="0" sz="1450" spc="-10">
                <a:latin typeface="Times New Roman"/>
                <a:cs typeface="Times New Roman"/>
              </a:rPr>
              <a:t>Historical Dictionary </a:t>
            </a:r>
            <a:r>
              <a:rPr dirty="0" sz="1450" spc="-5">
                <a:latin typeface="Times New Roman"/>
                <a:cs typeface="Times New Roman"/>
              </a:rPr>
              <a:t>of </a:t>
            </a:r>
            <a:r>
              <a:rPr dirty="0" sz="1450" spc="-10">
                <a:latin typeface="Times New Roman"/>
                <a:cs typeface="Times New Roman"/>
              </a:rPr>
              <a:t>all  Medicines,’ which as yet consisted principally </a:t>
            </a:r>
            <a:r>
              <a:rPr dirty="0" sz="1450" spc="-5">
                <a:latin typeface="Times New Roman"/>
                <a:cs typeface="Times New Roman"/>
              </a:rPr>
              <a:t>of </a:t>
            </a:r>
            <a:r>
              <a:rPr dirty="0" sz="1450" spc="-10">
                <a:latin typeface="Times New Roman"/>
                <a:cs typeface="Times New Roman"/>
              </a:rPr>
              <a:t>slips </a:t>
            </a:r>
            <a:r>
              <a:rPr dirty="0" sz="1450" spc="-5">
                <a:latin typeface="Times New Roman"/>
                <a:cs typeface="Times New Roman"/>
              </a:rPr>
              <a:t>of </a:t>
            </a:r>
            <a:r>
              <a:rPr dirty="0" sz="1450" spc="-10">
                <a:latin typeface="Times New Roman"/>
                <a:cs typeface="Times New Roman"/>
              </a:rPr>
              <a:t>paper and pins.  When finished, it was to fill many personable volumes, and to combine  antiquarian interest with professional </a:t>
            </a:r>
            <a:r>
              <a:rPr dirty="0" sz="1450" spc="-20">
                <a:latin typeface="Times New Roman"/>
                <a:cs typeface="Times New Roman"/>
              </a:rPr>
              <a:t>utility.</a:t>
            </a:r>
            <a:r>
              <a:rPr dirty="0" sz="1450" spc="320">
                <a:latin typeface="Times New Roman"/>
                <a:cs typeface="Times New Roman"/>
              </a:rPr>
              <a:t> </a:t>
            </a:r>
            <a:r>
              <a:rPr dirty="0" sz="1450" spc="-10">
                <a:latin typeface="Times New Roman"/>
                <a:cs typeface="Times New Roman"/>
              </a:rPr>
              <a:t>But the Doctor was studious </a:t>
            </a:r>
            <a:r>
              <a:rPr dirty="0" sz="1450" spc="-5">
                <a:latin typeface="Times New Roman"/>
                <a:cs typeface="Times New Roman"/>
              </a:rPr>
              <a:t>of  </a:t>
            </a:r>
            <a:r>
              <a:rPr dirty="0" sz="1450" spc="-10">
                <a:latin typeface="Times New Roman"/>
                <a:cs typeface="Times New Roman"/>
              </a:rPr>
              <a:t>literary graces and the picturesque; an anecdote, </a:t>
            </a:r>
            <a:r>
              <a:rPr dirty="0" sz="1450" spc="-5">
                <a:latin typeface="Times New Roman"/>
                <a:cs typeface="Times New Roman"/>
              </a:rPr>
              <a:t>a </a:t>
            </a:r>
            <a:r>
              <a:rPr dirty="0" sz="1450" spc="-10">
                <a:latin typeface="Times New Roman"/>
                <a:cs typeface="Times New Roman"/>
              </a:rPr>
              <a:t>touch </a:t>
            </a:r>
            <a:r>
              <a:rPr dirty="0" sz="1450" spc="-5">
                <a:latin typeface="Times New Roman"/>
                <a:cs typeface="Times New Roman"/>
              </a:rPr>
              <a:t>of </a:t>
            </a:r>
            <a:r>
              <a:rPr dirty="0" sz="1450" spc="-10">
                <a:latin typeface="Times New Roman"/>
                <a:cs typeface="Times New Roman"/>
              </a:rPr>
              <a:t>manners, </a:t>
            </a:r>
            <a:r>
              <a:rPr dirty="0" sz="1450" spc="-5">
                <a:latin typeface="Times New Roman"/>
                <a:cs typeface="Times New Roman"/>
              </a:rPr>
              <a:t>a </a:t>
            </a:r>
            <a:r>
              <a:rPr dirty="0" sz="1450" spc="-10">
                <a:latin typeface="Times New Roman"/>
                <a:cs typeface="Times New Roman"/>
              </a:rPr>
              <a:t>moral  qualification, </a:t>
            </a:r>
            <a:r>
              <a:rPr dirty="0" sz="1450" spc="-5">
                <a:latin typeface="Times New Roman"/>
                <a:cs typeface="Times New Roman"/>
              </a:rPr>
              <a:t>or a </a:t>
            </a:r>
            <a:r>
              <a:rPr dirty="0" sz="1450" spc="-10">
                <a:latin typeface="Times New Roman"/>
                <a:cs typeface="Times New Roman"/>
              </a:rPr>
              <a:t>sounding epithet was sure to </a:t>
            </a:r>
            <a:r>
              <a:rPr dirty="0" sz="1450" spc="-5">
                <a:latin typeface="Times New Roman"/>
                <a:cs typeface="Times New Roman"/>
              </a:rPr>
              <a:t>be </a:t>
            </a:r>
            <a:r>
              <a:rPr dirty="0" sz="1450" spc="-10">
                <a:latin typeface="Times New Roman"/>
                <a:cs typeface="Times New Roman"/>
              </a:rPr>
              <a:t>preferred before </a:t>
            </a:r>
            <a:r>
              <a:rPr dirty="0" sz="1450" spc="-5">
                <a:latin typeface="Times New Roman"/>
                <a:cs typeface="Times New Roman"/>
              </a:rPr>
              <a:t>a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science; </a:t>
            </a:r>
            <a:r>
              <a:rPr dirty="0" sz="1450" spc="-5">
                <a:latin typeface="Times New Roman"/>
                <a:cs typeface="Times New Roman"/>
              </a:rPr>
              <a:t>a </a:t>
            </a:r>
            <a:r>
              <a:rPr dirty="0" sz="1450" spc="-10">
                <a:latin typeface="Times New Roman"/>
                <a:cs typeface="Times New Roman"/>
              </a:rPr>
              <a:t>little more, and </a:t>
            </a:r>
            <a:r>
              <a:rPr dirty="0" sz="1450" spc="-5">
                <a:latin typeface="Times New Roman"/>
                <a:cs typeface="Times New Roman"/>
              </a:rPr>
              <a:t>he </a:t>
            </a:r>
            <a:r>
              <a:rPr dirty="0" sz="1450" spc="-10">
                <a:latin typeface="Times New Roman"/>
                <a:cs typeface="Times New Roman"/>
              </a:rPr>
              <a:t>would have written the ‘Comparative  Pharmacopoeia’ in verse! The article ‘Mummia,’ for instance, was already  complete, though the remainder </a:t>
            </a:r>
            <a:r>
              <a:rPr dirty="0" sz="1450" spc="-5">
                <a:latin typeface="Times New Roman"/>
                <a:cs typeface="Times New Roman"/>
              </a:rPr>
              <a:t>of </a:t>
            </a:r>
            <a:r>
              <a:rPr dirty="0" sz="1450" spc="-10">
                <a:latin typeface="Times New Roman"/>
                <a:cs typeface="Times New Roman"/>
              </a:rPr>
              <a:t>the work had </a:t>
            </a:r>
            <a:r>
              <a:rPr dirty="0" sz="1450" spc="-5">
                <a:latin typeface="Times New Roman"/>
                <a:cs typeface="Times New Roman"/>
              </a:rPr>
              <a:t>not </a:t>
            </a:r>
            <a:r>
              <a:rPr dirty="0" sz="1450" spc="-10">
                <a:latin typeface="Times New Roman"/>
                <a:cs typeface="Times New Roman"/>
              </a:rPr>
              <a:t>progressed beyond the  letter A. It was exceedingly copious and entertaining, written with quaintness  and </a:t>
            </a:r>
            <a:r>
              <a:rPr dirty="0" sz="1450" spc="-15">
                <a:latin typeface="Times New Roman"/>
                <a:cs typeface="Times New Roman"/>
              </a:rPr>
              <a:t>colour, </a:t>
            </a:r>
            <a:r>
              <a:rPr dirty="0" sz="1450" spc="-10">
                <a:latin typeface="Times New Roman"/>
                <a:cs typeface="Times New Roman"/>
              </a:rPr>
              <a:t>exact, erudite, </a:t>
            </a:r>
            <a:r>
              <a:rPr dirty="0" sz="1450" spc="-5">
                <a:latin typeface="Times New Roman"/>
                <a:cs typeface="Times New Roman"/>
              </a:rPr>
              <a:t>a </a:t>
            </a:r>
            <a:r>
              <a:rPr dirty="0" sz="1450" spc="-10">
                <a:latin typeface="Times New Roman"/>
                <a:cs typeface="Times New Roman"/>
              </a:rPr>
              <a:t>literary article; </a:t>
            </a:r>
            <a:r>
              <a:rPr dirty="0" sz="1450" spc="-5">
                <a:latin typeface="Times New Roman"/>
                <a:cs typeface="Times New Roman"/>
              </a:rPr>
              <a:t>but </a:t>
            </a:r>
            <a:r>
              <a:rPr dirty="0" sz="1450" spc="-10">
                <a:latin typeface="Times New Roman"/>
                <a:cs typeface="Times New Roman"/>
              </a:rPr>
              <a:t>it would hardly have </a:t>
            </a:r>
            <a:r>
              <a:rPr dirty="0" sz="1450" spc="-15">
                <a:latin typeface="Times New Roman"/>
                <a:cs typeface="Times New Roman"/>
              </a:rPr>
              <a:t>afforded  </a:t>
            </a:r>
            <a:r>
              <a:rPr dirty="0" sz="1450" spc="-10">
                <a:latin typeface="Times New Roman"/>
                <a:cs typeface="Times New Roman"/>
              </a:rPr>
              <a:t>guidance to </a:t>
            </a:r>
            <a:r>
              <a:rPr dirty="0" sz="1450" spc="-5">
                <a:latin typeface="Times New Roman"/>
                <a:cs typeface="Times New Roman"/>
              </a:rPr>
              <a:t>a </a:t>
            </a:r>
            <a:r>
              <a:rPr dirty="0" sz="1450" spc="-10">
                <a:latin typeface="Times New Roman"/>
                <a:cs typeface="Times New Roman"/>
              </a:rPr>
              <a:t>practising physician </a:t>
            </a:r>
            <a:r>
              <a:rPr dirty="0" sz="1450" spc="-5">
                <a:latin typeface="Times New Roman"/>
                <a:cs typeface="Times New Roman"/>
              </a:rPr>
              <a:t>of </a:t>
            </a:r>
            <a:r>
              <a:rPr dirty="0" sz="1450" spc="-20">
                <a:latin typeface="Times New Roman"/>
                <a:cs typeface="Times New Roman"/>
              </a:rPr>
              <a:t>to-day.</a:t>
            </a:r>
            <a:r>
              <a:rPr dirty="0" sz="1450" spc="320">
                <a:latin typeface="Times New Roman"/>
                <a:cs typeface="Times New Roman"/>
              </a:rPr>
              <a:t> </a:t>
            </a:r>
            <a:r>
              <a:rPr dirty="0" sz="1450" spc="-10">
                <a:latin typeface="Times New Roman"/>
                <a:cs typeface="Times New Roman"/>
              </a:rPr>
              <a:t>The feminine </a:t>
            </a:r>
            <a:r>
              <a:rPr dirty="0" sz="1450" spc="-5">
                <a:latin typeface="Times New Roman"/>
                <a:cs typeface="Times New Roman"/>
              </a:rPr>
              <a:t>good </a:t>
            </a:r>
            <a:r>
              <a:rPr dirty="0" sz="1450" spc="-10">
                <a:latin typeface="Times New Roman"/>
                <a:cs typeface="Times New Roman"/>
              </a:rPr>
              <a:t>sense </a:t>
            </a:r>
            <a:r>
              <a:rPr dirty="0" sz="1450" spc="-5">
                <a:latin typeface="Times New Roman"/>
                <a:cs typeface="Times New Roman"/>
              </a:rPr>
              <a:t>of </a:t>
            </a:r>
            <a:r>
              <a:rPr dirty="0" sz="1450" spc="-10">
                <a:latin typeface="Times New Roman"/>
                <a:cs typeface="Times New Roman"/>
              </a:rPr>
              <a:t>his  wife had led her to </a:t>
            </a:r>
            <a:r>
              <a:rPr dirty="0" sz="1450" spc="-5">
                <a:latin typeface="Times New Roman"/>
                <a:cs typeface="Times New Roman"/>
              </a:rPr>
              <a:t>point </a:t>
            </a:r>
            <a:r>
              <a:rPr dirty="0" sz="1450" spc="-10">
                <a:latin typeface="Times New Roman"/>
                <a:cs typeface="Times New Roman"/>
              </a:rPr>
              <a:t>this </a:t>
            </a:r>
            <a:r>
              <a:rPr dirty="0" sz="1450" spc="-5">
                <a:latin typeface="Times New Roman"/>
                <a:cs typeface="Times New Roman"/>
              </a:rPr>
              <a:t>out </a:t>
            </a:r>
            <a:r>
              <a:rPr dirty="0" sz="1450" spc="-10">
                <a:latin typeface="Times New Roman"/>
                <a:cs typeface="Times New Roman"/>
              </a:rPr>
              <a:t>with uncompromising sincerity; for</a:t>
            </a:r>
            <a:r>
              <a:rPr dirty="0" sz="1450" spc="40">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6985">
              <a:lnSpc>
                <a:spcPts val="1730"/>
              </a:lnSpc>
              <a:spcBef>
                <a:spcPts val="155"/>
              </a:spcBef>
            </a:pPr>
            <a:r>
              <a:rPr dirty="0" sz="1450" spc="-10">
                <a:latin typeface="Times New Roman"/>
                <a:cs typeface="Times New Roman"/>
              </a:rPr>
              <a:t>Dictionary was duly read aloud to </a:t>
            </a:r>
            <a:r>
              <a:rPr dirty="0" sz="1450" spc="-20">
                <a:latin typeface="Times New Roman"/>
                <a:cs typeface="Times New Roman"/>
              </a:rPr>
              <a:t>her,</a:t>
            </a:r>
            <a:r>
              <a:rPr dirty="0" sz="1450" spc="320">
                <a:latin typeface="Times New Roman"/>
                <a:cs typeface="Times New Roman"/>
              </a:rPr>
              <a:t> </a:t>
            </a:r>
            <a:r>
              <a:rPr dirty="0" sz="1450" spc="-10">
                <a:latin typeface="Times New Roman"/>
                <a:cs typeface="Times New Roman"/>
              </a:rPr>
              <a:t>betwixt sleep and waning, as it  proceeded towards an infinitely distant completion; and the Doctor was </a:t>
            </a:r>
            <a:r>
              <a:rPr dirty="0" sz="1450" spc="-5">
                <a:latin typeface="Times New Roman"/>
                <a:cs typeface="Times New Roman"/>
              </a:rPr>
              <a:t>a </a:t>
            </a:r>
            <a:r>
              <a:rPr dirty="0" sz="1450" spc="-10">
                <a:latin typeface="Times New Roman"/>
                <a:cs typeface="Times New Roman"/>
              </a:rPr>
              <a:t>little  sore </a:t>
            </a:r>
            <a:r>
              <a:rPr dirty="0" sz="1450" spc="-5">
                <a:latin typeface="Times New Roman"/>
                <a:cs typeface="Times New Roman"/>
              </a:rPr>
              <a:t>on </a:t>
            </a:r>
            <a:r>
              <a:rPr dirty="0" sz="1450" spc="-10">
                <a:latin typeface="Times New Roman"/>
                <a:cs typeface="Times New Roman"/>
              </a:rPr>
              <a:t>the subject </a:t>
            </a:r>
            <a:r>
              <a:rPr dirty="0" sz="1450" spc="-5">
                <a:latin typeface="Times New Roman"/>
                <a:cs typeface="Times New Roman"/>
              </a:rPr>
              <a:t>of </a:t>
            </a:r>
            <a:r>
              <a:rPr dirty="0" sz="1450" spc="-10">
                <a:latin typeface="Times New Roman"/>
                <a:cs typeface="Times New Roman"/>
              </a:rPr>
              <a:t>mummies, and sometimes resented an allusion with  </a:t>
            </a:r>
            <a:r>
              <a:rPr dirty="0" sz="1450" spc="-20">
                <a:latin typeface="Times New Roman"/>
                <a:cs typeface="Times New Roman"/>
              </a:rPr>
              <a:t>asperity.</a:t>
            </a:r>
            <a:endParaRPr sz="1450">
              <a:latin typeface="Times New Roman"/>
              <a:cs typeface="Times New Roman"/>
            </a:endParaRPr>
          </a:p>
          <a:p>
            <a:pPr algn="just" marL="12700" marR="8890">
              <a:lnSpc>
                <a:spcPts val="1730"/>
              </a:lnSpc>
              <a:spcBef>
                <a:spcPts val="860"/>
              </a:spcBef>
            </a:pPr>
            <a:r>
              <a:rPr dirty="0" sz="1450" spc="-10">
                <a:latin typeface="Times New Roman"/>
                <a:cs typeface="Times New Roman"/>
              </a:rPr>
              <a:t>After the midday meal and </a:t>
            </a:r>
            <a:r>
              <a:rPr dirty="0" sz="1450" spc="-5">
                <a:latin typeface="Times New Roman"/>
                <a:cs typeface="Times New Roman"/>
              </a:rPr>
              <a:t>a </a:t>
            </a:r>
            <a:r>
              <a:rPr dirty="0" sz="1450" spc="-10">
                <a:latin typeface="Times New Roman"/>
                <a:cs typeface="Times New Roman"/>
              </a:rPr>
              <a:t>proper period </a:t>
            </a:r>
            <a:r>
              <a:rPr dirty="0" sz="1450" spc="-5">
                <a:latin typeface="Times New Roman"/>
                <a:cs typeface="Times New Roman"/>
              </a:rPr>
              <a:t>of </a:t>
            </a:r>
            <a:r>
              <a:rPr dirty="0" sz="1450" spc="-10">
                <a:latin typeface="Times New Roman"/>
                <a:cs typeface="Times New Roman"/>
              </a:rPr>
              <a:t>digestion, </a:t>
            </a:r>
            <a:r>
              <a:rPr dirty="0" sz="1450" spc="-5">
                <a:latin typeface="Times New Roman"/>
                <a:cs typeface="Times New Roman"/>
              </a:rPr>
              <a:t>he </a:t>
            </a:r>
            <a:r>
              <a:rPr dirty="0" sz="1450" spc="-10">
                <a:latin typeface="Times New Roman"/>
                <a:cs typeface="Times New Roman"/>
              </a:rPr>
              <a:t>walked, sometimes  alone, sometimes accompanied </a:t>
            </a:r>
            <a:r>
              <a:rPr dirty="0" sz="1450" spc="-5">
                <a:latin typeface="Times New Roman"/>
                <a:cs typeface="Times New Roman"/>
              </a:rPr>
              <a:t>by </a:t>
            </a:r>
            <a:r>
              <a:rPr dirty="0" sz="1450" spc="-10">
                <a:latin typeface="Times New Roman"/>
                <a:cs typeface="Times New Roman"/>
              </a:rPr>
              <a:t>Jean-Marie; for madame would have  preferred any hardship rather than</a:t>
            </a:r>
            <a:r>
              <a:rPr dirty="0" sz="1450" spc="15">
                <a:latin typeface="Times New Roman"/>
                <a:cs typeface="Times New Roman"/>
              </a:rPr>
              <a:t> </a:t>
            </a:r>
            <a:r>
              <a:rPr dirty="0" sz="1450" spc="-10">
                <a:latin typeface="Times New Roman"/>
                <a:cs typeface="Times New Roman"/>
              </a:rPr>
              <a:t>walk.</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She was, as </a:t>
            </a:r>
            <a:r>
              <a:rPr dirty="0" sz="1450" spc="-5">
                <a:latin typeface="Times New Roman"/>
                <a:cs typeface="Times New Roman"/>
              </a:rPr>
              <a:t>I </a:t>
            </a:r>
            <a:r>
              <a:rPr dirty="0" sz="1450" spc="-10">
                <a:latin typeface="Times New Roman"/>
                <a:cs typeface="Times New Roman"/>
              </a:rPr>
              <a:t>have said, </a:t>
            </a:r>
            <a:r>
              <a:rPr dirty="0" sz="1450" spc="-5">
                <a:latin typeface="Times New Roman"/>
                <a:cs typeface="Times New Roman"/>
              </a:rPr>
              <a:t>a </a:t>
            </a:r>
            <a:r>
              <a:rPr dirty="0" sz="1450" spc="-10">
                <a:latin typeface="Times New Roman"/>
                <a:cs typeface="Times New Roman"/>
              </a:rPr>
              <a:t>very busy person, continually occupied about  material comforts, and ready to drop asleep over </a:t>
            </a:r>
            <a:r>
              <a:rPr dirty="0" sz="1450" spc="-5">
                <a:latin typeface="Times New Roman"/>
                <a:cs typeface="Times New Roman"/>
              </a:rPr>
              <a:t>a </a:t>
            </a:r>
            <a:r>
              <a:rPr dirty="0" sz="1450" spc="-10">
                <a:latin typeface="Times New Roman"/>
                <a:cs typeface="Times New Roman"/>
              </a:rPr>
              <a:t>novel the instant she was  disengaged. This was the less objectionable, as she never snored </a:t>
            </a:r>
            <a:r>
              <a:rPr dirty="0" sz="1450" spc="-5">
                <a:latin typeface="Times New Roman"/>
                <a:cs typeface="Times New Roman"/>
              </a:rPr>
              <a:t>or </a:t>
            </a:r>
            <a:r>
              <a:rPr dirty="0" sz="1450" spc="-10">
                <a:latin typeface="Times New Roman"/>
                <a:cs typeface="Times New Roman"/>
              </a:rPr>
              <a:t>grew  distempered in complexion when she slept. On the </a:t>
            </a:r>
            <a:r>
              <a:rPr dirty="0" sz="1450" spc="-20">
                <a:latin typeface="Times New Roman"/>
                <a:cs typeface="Times New Roman"/>
              </a:rPr>
              <a:t>contrary, </a:t>
            </a:r>
            <a:r>
              <a:rPr dirty="0" sz="1450" spc="-10">
                <a:latin typeface="Times New Roman"/>
                <a:cs typeface="Times New Roman"/>
              </a:rPr>
              <a:t>she looked the  very picture </a:t>
            </a:r>
            <a:r>
              <a:rPr dirty="0" sz="1450" spc="-5">
                <a:latin typeface="Times New Roman"/>
                <a:cs typeface="Times New Roman"/>
              </a:rPr>
              <a:t>of </a:t>
            </a:r>
            <a:r>
              <a:rPr dirty="0" sz="1450" spc="-10">
                <a:latin typeface="Times New Roman"/>
                <a:cs typeface="Times New Roman"/>
              </a:rPr>
              <a:t>luxurious and appetising ease, and woke without </a:t>
            </a:r>
            <a:r>
              <a:rPr dirty="0" sz="1450" spc="-5">
                <a:latin typeface="Times New Roman"/>
                <a:cs typeface="Times New Roman"/>
              </a:rPr>
              <a:t>a </a:t>
            </a:r>
            <a:r>
              <a:rPr dirty="0" sz="1450" spc="-10">
                <a:latin typeface="Times New Roman"/>
                <a:cs typeface="Times New Roman"/>
              </a:rPr>
              <a:t>start to the  perfect possession </a:t>
            </a:r>
            <a:r>
              <a:rPr dirty="0" sz="1450" spc="-5">
                <a:latin typeface="Times New Roman"/>
                <a:cs typeface="Times New Roman"/>
              </a:rPr>
              <a:t>of </a:t>
            </a:r>
            <a:r>
              <a:rPr dirty="0" sz="1450" spc="-10">
                <a:latin typeface="Times New Roman"/>
                <a:cs typeface="Times New Roman"/>
              </a:rPr>
              <a:t>her faculties. </a:t>
            </a:r>
            <a:r>
              <a:rPr dirty="0" sz="1450" spc="-5">
                <a:latin typeface="Times New Roman"/>
                <a:cs typeface="Times New Roman"/>
              </a:rPr>
              <a:t>I </a:t>
            </a:r>
            <a:r>
              <a:rPr dirty="0" sz="1450" spc="-10">
                <a:latin typeface="Times New Roman"/>
                <a:cs typeface="Times New Roman"/>
              </a:rPr>
              <a:t>am afraid she was greatly an animal, </a:t>
            </a:r>
            <a:r>
              <a:rPr dirty="0" sz="1450" spc="-5">
                <a:latin typeface="Times New Roman"/>
                <a:cs typeface="Times New Roman"/>
              </a:rPr>
              <a:t>but  </a:t>
            </a:r>
            <a:r>
              <a:rPr dirty="0" sz="1450" spc="-10">
                <a:latin typeface="Times New Roman"/>
                <a:cs typeface="Times New Roman"/>
              </a:rPr>
              <a:t>she was </a:t>
            </a:r>
            <a:r>
              <a:rPr dirty="0" sz="1450" spc="-5">
                <a:latin typeface="Times New Roman"/>
                <a:cs typeface="Times New Roman"/>
              </a:rPr>
              <a:t>a </a:t>
            </a:r>
            <a:r>
              <a:rPr dirty="0" sz="1450" spc="-10">
                <a:latin typeface="Times New Roman"/>
                <a:cs typeface="Times New Roman"/>
              </a:rPr>
              <a:t>very nice animal to have about. In this </a:t>
            </a:r>
            <a:r>
              <a:rPr dirty="0" sz="1450" spc="-35">
                <a:latin typeface="Times New Roman"/>
                <a:cs typeface="Times New Roman"/>
              </a:rPr>
              <a:t>way, </a:t>
            </a:r>
            <a:r>
              <a:rPr dirty="0" sz="1450" spc="-10">
                <a:latin typeface="Times New Roman"/>
                <a:cs typeface="Times New Roman"/>
              </a:rPr>
              <a:t>she had little to </a:t>
            </a:r>
            <a:r>
              <a:rPr dirty="0" sz="1450" spc="-5">
                <a:latin typeface="Times New Roman"/>
                <a:cs typeface="Times New Roman"/>
              </a:rPr>
              <a:t>do </a:t>
            </a:r>
            <a:r>
              <a:rPr dirty="0" sz="1450" spc="-10">
                <a:latin typeface="Times New Roman"/>
                <a:cs typeface="Times New Roman"/>
              </a:rPr>
              <a:t>with  Jean-Marie; </a:t>
            </a:r>
            <a:r>
              <a:rPr dirty="0" sz="1450" spc="-5">
                <a:latin typeface="Times New Roman"/>
                <a:cs typeface="Times New Roman"/>
              </a:rPr>
              <a:t>but </a:t>
            </a:r>
            <a:r>
              <a:rPr dirty="0" sz="1450" spc="-10">
                <a:latin typeface="Times New Roman"/>
                <a:cs typeface="Times New Roman"/>
              </a:rPr>
              <a:t>the sympathy which had been established between them </a:t>
            </a:r>
            <a:r>
              <a:rPr dirty="0" sz="1450" spc="-5">
                <a:latin typeface="Times New Roman"/>
                <a:cs typeface="Times New Roman"/>
              </a:rPr>
              <a:t>on  </a:t>
            </a:r>
            <a:r>
              <a:rPr dirty="0" sz="1450" spc="-10">
                <a:latin typeface="Times New Roman"/>
                <a:cs typeface="Times New Roman"/>
              </a:rPr>
              <a:t>the first </a:t>
            </a:r>
            <a:r>
              <a:rPr dirty="0" sz="1450" spc="-5">
                <a:latin typeface="Times New Roman"/>
                <a:cs typeface="Times New Roman"/>
              </a:rPr>
              <a:t>night </a:t>
            </a:r>
            <a:r>
              <a:rPr dirty="0" sz="1450" spc="-10">
                <a:latin typeface="Times New Roman"/>
                <a:cs typeface="Times New Roman"/>
              </a:rPr>
              <a:t>remained unbroken; they held occasional conversations, mostly  </a:t>
            </a:r>
            <a:r>
              <a:rPr dirty="0" sz="1450" spc="-5">
                <a:latin typeface="Times New Roman"/>
                <a:cs typeface="Times New Roman"/>
              </a:rPr>
              <a:t>on </a:t>
            </a:r>
            <a:r>
              <a:rPr dirty="0" sz="1450" spc="-10">
                <a:latin typeface="Times New Roman"/>
                <a:cs typeface="Times New Roman"/>
              </a:rPr>
              <a:t>household matters; to the extreme disappointment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Doctor, </a:t>
            </a:r>
            <a:r>
              <a:rPr dirty="0" sz="1450" spc="-10">
                <a:latin typeface="Times New Roman"/>
                <a:cs typeface="Times New Roman"/>
              </a:rPr>
              <a:t>they  occasionally sallied </a:t>
            </a:r>
            <a:r>
              <a:rPr dirty="0" sz="1450" spc="-15">
                <a:latin typeface="Times New Roman"/>
                <a:cs typeface="Times New Roman"/>
              </a:rPr>
              <a:t>off </a:t>
            </a:r>
            <a:r>
              <a:rPr dirty="0" sz="1450" spc="-10">
                <a:latin typeface="Times New Roman"/>
                <a:cs typeface="Times New Roman"/>
              </a:rPr>
              <a:t>together to that temple </a:t>
            </a:r>
            <a:r>
              <a:rPr dirty="0" sz="1450" spc="-5">
                <a:latin typeface="Times New Roman"/>
                <a:cs typeface="Times New Roman"/>
              </a:rPr>
              <a:t>of </a:t>
            </a:r>
            <a:r>
              <a:rPr dirty="0" sz="1450" spc="-10">
                <a:latin typeface="Times New Roman"/>
                <a:cs typeface="Times New Roman"/>
              </a:rPr>
              <a:t>debasing superstition, the  village church; madame and he, both in their </a:t>
            </a:r>
            <a:r>
              <a:rPr dirty="0" sz="1450" spc="-20">
                <a:latin typeface="Times New Roman"/>
                <a:cs typeface="Times New Roman"/>
              </a:rPr>
              <a:t>Sunday’s </a:t>
            </a:r>
            <a:r>
              <a:rPr dirty="0" sz="1450" spc="-10">
                <a:latin typeface="Times New Roman"/>
                <a:cs typeface="Times New Roman"/>
              </a:rPr>
              <a:t>best, drove twice </a:t>
            </a:r>
            <a:r>
              <a:rPr dirty="0" sz="1450" spc="-5">
                <a:latin typeface="Times New Roman"/>
                <a:cs typeface="Times New Roman"/>
              </a:rPr>
              <a:t>a  </a:t>
            </a:r>
            <a:r>
              <a:rPr dirty="0" sz="1450" spc="-10">
                <a:latin typeface="Times New Roman"/>
                <a:cs typeface="Times New Roman"/>
              </a:rPr>
              <a:t>month to Fontainebleau and returned laden with purchases; and in short,  although the Doctor still continued to regard them as irreconcilably anti-  pathetic, their relation was as intimate, </a:t>
            </a:r>
            <a:r>
              <a:rPr dirty="0" sz="1450" spc="-20">
                <a:latin typeface="Times New Roman"/>
                <a:cs typeface="Times New Roman"/>
              </a:rPr>
              <a:t>friendly, </a:t>
            </a:r>
            <a:r>
              <a:rPr dirty="0" sz="1450" spc="-10">
                <a:latin typeface="Times New Roman"/>
                <a:cs typeface="Times New Roman"/>
              </a:rPr>
              <a:t>and confidential as their  natures suffered.</a:t>
            </a:r>
            <a:endParaRPr sz="1450">
              <a:latin typeface="Times New Roman"/>
              <a:cs typeface="Times New Roman"/>
            </a:endParaRPr>
          </a:p>
          <a:p>
            <a:pPr algn="just" marL="12700" marR="5080">
              <a:lnSpc>
                <a:spcPts val="1730"/>
              </a:lnSpc>
              <a:spcBef>
                <a:spcPts val="840"/>
              </a:spcBef>
            </a:pPr>
            <a:r>
              <a:rPr dirty="0" sz="1450" spc="-5">
                <a:latin typeface="Times New Roman"/>
                <a:cs typeface="Times New Roman"/>
              </a:rPr>
              <a:t>I </a:t>
            </a:r>
            <a:r>
              <a:rPr dirty="0" sz="1450" spc="-20">
                <a:latin typeface="Times New Roman"/>
                <a:cs typeface="Times New Roman"/>
              </a:rPr>
              <a:t>fear, </a:t>
            </a:r>
            <a:r>
              <a:rPr dirty="0" sz="1450" spc="-15">
                <a:latin typeface="Times New Roman"/>
                <a:cs typeface="Times New Roman"/>
              </a:rPr>
              <a:t>however, </a:t>
            </a:r>
            <a:r>
              <a:rPr dirty="0" sz="1450" spc="-10">
                <a:latin typeface="Times New Roman"/>
                <a:cs typeface="Times New Roman"/>
              </a:rPr>
              <a:t>that in her heart </a:t>
            </a:r>
            <a:r>
              <a:rPr dirty="0" sz="1450" spc="-5">
                <a:latin typeface="Times New Roman"/>
                <a:cs typeface="Times New Roman"/>
              </a:rPr>
              <a:t>of </a:t>
            </a:r>
            <a:r>
              <a:rPr dirty="0" sz="1450" spc="-10">
                <a:latin typeface="Times New Roman"/>
                <a:cs typeface="Times New Roman"/>
              </a:rPr>
              <a:t>hearts, madame kindly despised and pitied  the </a:t>
            </a:r>
            <a:r>
              <a:rPr dirty="0" sz="1450" spc="-30">
                <a:latin typeface="Times New Roman"/>
                <a:cs typeface="Times New Roman"/>
              </a:rPr>
              <a:t>boy. </a:t>
            </a:r>
            <a:r>
              <a:rPr dirty="0" sz="1450" spc="-10">
                <a:latin typeface="Times New Roman"/>
                <a:cs typeface="Times New Roman"/>
              </a:rPr>
              <a:t>She had </a:t>
            </a:r>
            <a:r>
              <a:rPr dirty="0" sz="1450" spc="-5">
                <a:latin typeface="Times New Roman"/>
                <a:cs typeface="Times New Roman"/>
              </a:rPr>
              <a:t>no </a:t>
            </a:r>
            <a:r>
              <a:rPr dirty="0" sz="1450" spc="-10">
                <a:latin typeface="Times New Roman"/>
                <a:cs typeface="Times New Roman"/>
              </a:rPr>
              <a:t>admiration for his class </a:t>
            </a:r>
            <a:r>
              <a:rPr dirty="0" sz="1450" spc="-5">
                <a:latin typeface="Times New Roman"/>
                <a:cs typeface="Times New Roman"/>
              </a:rPr>
              <a:t>of </a:t>
            </a:r>
            <a:r>
              <a:rPr dirty="0" sz="1450" spc="-10">
                <a:latin typeface="Times New Roman"/>
                <a:cs typeface="Times New Roman"/>
              </a:rPr>
              <a:t>virtues; she liked </a:t>
            </a:r>
            <a:r>
              <a:rPr dirty="0" sz="1450" spc="-5">
                <a:latin typeface="Times New Roman"/>
                <a:cs typeface="Times New Roman"/>
              </a:rPr>
              <a:t>a </a:t>
            </a:r>
            <a:r>
              <a:rPr dirty="0" sz="1450" spc="-10">
                <a:latin typeface="Times New Roman"/>
                <a:cs typeface="Times New Roman"/>
              </a:rPr>
              <a:t>smart,  polite, forward, roguish sort </a:t>
            </a:r>
            <a:r>
              <a:rPr dirty="0" sz="1450" spc="-5">
                <a:latin typeface="Times New Roman"/>
                <a:cs typeface="Times New Roman"/>
              </a:rPr>
              <a:t>of </a:t>
            </a:r>
            <a:r>
              <a:rPr dirty="0" sz="1450" spc="-30">
                <a:latin typeface="Times New Roman"/>
                <a:cs typeface="Times New Roman"/>
              </a:rPr>
              <a:t>boy, </a:t>
            </a:r>
            <a:r>
              <a:rPr dirty="0" sz="1450" spc="-10">
                <a:latin typeface="Times New Roman"/>
                <a:cs typeface="Times New Roman"/>
              </a:rPr>
              <a:t>cap in hand, light </a:t>
            </a:r>
            <a:r>
              <a:rPr dirty="0" sz="1450" spc="-5">
                <a:latin typeface="Times New Roman"/>
                <a:cs typeface="Times New Roman"/>
              </a:rPr>
              <a:t>of </a:t>
            </a:r>
            <a:r>
              <a:rPr dirty="0" sz="1450" spc="-10">
                <a:latin typeface="Times New Roman"/>
                <a:cs typeface="Times New Roman"/>
              </a:rPr>
              <a:t>foot, meeting the eye;  she liked </a:t>
            </a:r>
            <a:r>
              <a:rPr dirty="0" sz="1450" spc="-15">
                <a:latin typeface="Times New Roman"/>
                <a:cs typeface="Times New Roman"/>
              </a:rPr>
              <a:t>volubility, </a:t>
            </a:r>
            <a:r>
              <a:rPr dirty="0" sz="1450" spc="-10">
                <a:latin typeface="Times New Roman"/>
                <a:cs typeface="Times New Roman"/>
              </a:rPr>
              <a:t>charm, </a:t>
            </a:r>
            <a:r>
              <a:rPr dirty="0" sz="1450" spc="-5">
                <a:latin typeface="Times New Roman"/>
                <a:cs typeface="Times New Roman"/>
              </a:rPr>
              <a:t>a </a:t>
            </a:r>
            <a:r>
              <a:rPr dirty="0" sz="1450" spc="-10">
                <a:latin typeface="Times New Roman"/>
                <a:cs typeface="Times New Roman"/>
              </a:rPr>
              <a:t>little vice—the promise </a:t>
            </a:r>
            <a:r>
              <a:rPr dirty="0" sz="1450" spc="-5">
                <a:latin typeface="Times New Roman"/>
                <a:cs typeface="Times New Roman"/>
              </a:rPr>
              <a:t>of a </a:t>
            </a:r>
            <a:r>
              <a:rPr dirty="0" sz="1450" spc="-10">
                <a:latin typeface="Times New Roman"/>
                <a:cs typeface="Times New Roman"/>
              </a:rPr>
              <a:t>second Doctor  Desprez. And it was her indefeasible belief that Jean-Marie was dull. ‘Poor  dear </a:t>
            </a:r>
            <a:r>
              <a:rPr dirty="0" sz="1450" spc="-25">
                <a:latin typeface="Times New Roman"/>
                <a:cs typeface="Times New Roman"/>
              </a:rPr>
              <a:t>boy,’ </a:t>
            </a:r>
            <a:r>
              <a:rPr dirty="0" sz="1450" spc="-10">
                <a:latin typeface="Times New Roman"/>
                <a:cs typeface="Times New Roman"/>
              </a:rPr>
              <a:t>she had said once, ‘how sad it is that </a:t>
            </a:r>
            <a:r>
              <a:rPr dirty="0" sz="1450" spc="-5">
                <a:latin typeface="Times New Roman"/>
                <a:cs typeface="Times New Roman"/>
              </a:rPr>
              <a:t>he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so stupid!’ She  had never repeated that remark, for the Doctor had raged like </a:t>
            </a:r>
            <a:r>
              <a:rPr dirty="0" sz="1450" spc="-5">
                <a:latin typeface="Times New Roman"/>
                <a:cs typeface="Times New Roman"/>
              </a:rPr>
              <a:t>a </a:t>
            </a:r>
            <a:r>
              <a:rPr dirty="0" sz="1450" spc="-10">
                <a:latin typeface="Times New Roman"/>
                <a:cs typeface="Times New Roman"/>
              </a:rPr>
              <a:t>wild bull,  denouncing the brutal bluntness </a:t>
            </a:r>
            <a:r>
              <a:rPr dirty="0" sz="1450" spc="-5">
                <a:latin typeface="Times New Roman"/>
                <a:cs typeface="Times New Roman"/>
              </a:rPr>
              <a:t>of </a:t>
            </a:r>
            <a:r>
              <a:rPr dirty="0" sz="1450" spc="-10">
                <a:latin typeface="Times New Roman"/>
                <a:cs typeface="Times New Roman"/>
              </a:rPr>
              <a:t>her mind, bemoaning his own fate to </a:t>
            </a:r>
            <a:r>
              <a:rPr dirty="0" sz="1450" spc="-5">
                <a:latin typeface="Times New Roman"/>
                <a:cs typeface="Times New Roman"/>
              </a:rPr>
              <a:t>be </a:t>
            </a:r>
            <a:r>
              <a:rPr dirty="0" sz="1450" spc="-10">
                <a:latin typeface="Times New Roman"/>
                <a:cs typeface="Times New Roman"/>
              </a:rPr>
              <a:t>so  unequally mated with an ass, and, what touched Anastasie more </a:t>
            </a:r>
            <a:r>
              <a:rPr dirty="0" sz="1450" spc="-25">
                <a:latin typeface="Times New Roman"/>
                <a:cs typeface="Times New Roman"/>
              </a:rPr>
              <a:t>nearly,  </a:t>
            </a:r>
            <a:r>
              <a:rPr dirty="0" sz="1450" spc="-10">
                <a:latin typeface="Times New Roman"/>
                <a:cs typeface="Times New Roman"/>
              </a:rPr>
              <a:t>menacing the table china </a:t>
            </a:r>
            <a:r>
              <a:rPr dirty="0" sz="1450" spc="-5">
                <a:latin typeface="Times New Roman"/>
                <a:cs typeface="Times New Roman"/>
              </a:rPr>
              <a:t>by </a:t>
            </a:r>
            <a:r>
              <a:rPr dirty="0" sz="1450" spc="-10">
                <a:latin typeface="Times New Roman"/>
                <a:cs typeface="Times New Roman"/>
              </a:rPr>
              <a:t>the fury </a:t>
            </a:r>
            <a:r>
              <a:rPr dirty="0" sz="1450" spc="-5">
                <a:latin typeface="Times New Roman"/>
                <a:cs typeface="Times New Roman"/>
              </a:rPr>
              <a:t>of </a:t>
            </a:r>
            <a:r>
              <a:rPr dirty="0" sz="1450" spc="-10">
                <a:latin typeface="Times New Roman"/>
                <a:cs typeface="Times New Roman"/>
              </a:rPr>
              <a:t>his gesticulations. But she adhered  silently to her opinion; and when Jean-Marie was sitting, stolid, blank, </a:t>
            </a:r>
            <a:r>
              <a:rPr dirty="0" sz="1450" spc="-5">
                <a:latin typeface="Times New Roman"/>
                <a:cs typeface="Times New Roman"/>
              </a:rPr>
              <a:t>but not  </a:t>
            </a:r>
            <a:r>
              <a:rPr dirty="0" sz="1450" spc="-20">
                <a:latin typeface="Times New Roman"/>
                <a:cs typeface="Times New Roman"/>
              </a:rPr>
              <a:t>unhappy, </a:t>
            </a:r>
            <a:r>
              <a:rPr dirty="0" sz="1450" spc="-10">
                <a:latin typeface="Times New Roman"/>
                <a:cs typeface="Times New Roman"/>
              </a:rPr>
              <a:t>over his unfinished tasks, she would snatch her opportunity in the  </a:t>
            </a:r>
            <a:r>
              <a:rPr dirty="0" sz="1450" spc="-15">
                <a:latin typeface="Times New Roman"/>
                <a:cs typeface="Times New Roman"/>
              </a:rPr>
              <a:t>Doctor’s </a:t>
            </a:r>
            <a:r>
              <a:rPr dirty="0" sz="1450" spc="-10">
                <a:latin typeface="Times New Roman"/>
                <a:cs typeface="Times New Roman"/>
              </a:rPr>
              <a:t>absence, </a:t>
            </a:r>
            <a:r>
              <a:rPr dirty="0" sz="1450" spc="-5">
                <a:latin typeface="Times New Roman"/>
                <a:cs typeface="Times New Roman"/>
              </a:rPr>
              <a:t>go </a:t>
            </a:r>
            <a:r>
              <a:rPr dirty="0" sz="1450" spc="-10">
                <a:latin typeface="Times New Roman"/>
                <a:cs typeface="Times New Roman"/>
              </a:rPr>
              <a:t>over to him, </a:t>
            </a:r>
            <a:r>
              <a:rPr dirty="0" sz="1450" spc="-5">
                <a:latin typeface="Times New Roman"/>
                <a:cs typeface="Times New Roman"/>
              </a:rPr>
              <a:t>put </a:t>
            </a:r>
            <a:r>
              <a:rPr dirty="0" sz="1450" spc="-10">
                <a:latin typeface="Times New Roman"/>
                <a:cs typeface="Times New Roman"/>
              </a:rPr>
              <a:t>her arms about his neck, lay her cheek  to his, and communicate her sympathy with his distress. ‘Do </a:t>
            </a:r>
            <a:r>
              <a:rPr dirty="0" sz="1450" spc="-5">
                <a:latin typeface="Times New Roman"/>
                <a:cs typeface="Times New Roman"/>
              </a:rPr>
              <a:t>not </a:t>
            </a:r>
            <a:r>
              <a:rPr dirty="0" sz="1450" spc="-10">
                <a:latin typeface="Times New Roman"/>
                <a:cs typeface="Times New Roman"/>
              </a:rPr>
              <a:t>mind,’ she  would say; ‘I, </a:t>
            </a:r>
            <a:r>
              <a:rPr dirty="0" sz="1450" spc="-5">
                <a:latin typeface="Times New Roman"/>
                <a:cs typeface="Times New Roman"/>
              </a:rPr>
              <a:t>too,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at all </a:t>
            </a:r>
            <a:r>
              <a:rPr dirty="0" sz="1450" spc="-15">
                <a:latin typeface="Times New Roman"/>
                <a:cs typeface="Times New Roman"/>
              </a:rPr>
              <a:t>clever,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can assure </a:t>
            </a:r>
            <a:r>
              <a:rPr dirty="0" sz="1450" spc="-5">
                <a:latin typeface="Times New Roman"/>
                <a:cs typeface="Times New Roman"/>
              </a:rPr>
              <a:t>you </a:t>
            </a:r>
            <a:r>
              <a:rPr dirty="0" sz="1450" spc="-10">
                <a:latin typeface="Times New Roman"/>
                <a:cs typeface="Times New Roman"/>
              </a:rPr>
              <a:t>that it makes </a:t>
            </a:r>
            <a:r>
              <a:rPr dirty="0" sz="1450" spc="-5">
                <a:latin typeface="Times New Roman"/>
                <a:cs typeface="Times New Roman"/>
              </a:rPr>
              <a:t>no  </a:t>
            </a:r>
            <a:r>
              <a:rPr dirty="0" sz="1450" spc="-10">
                <a:latin typeface="Times New Roman"/>
                <a:cs typeface="Times New Roman"/>
              </a:rPr>
              <a:t>difference in</a:t>
            </a:r>
            <a:r>
              <a:rPr dirty="0" sz="1450" spc="-5">
                <a:latin typeface="Times New Roman"/>
                <a:cs typeface="Times New Roman"/>
              </a:rPr>
              <a:t> </a:t>
            </a:r>
            <a:r>
              <a:rPr dirty="0" sz="1450" spc="-10">
                <a:latin typeface="Times New Roman"/>
                <a:cs typeface="Times New Roman"/>
              </a:rPr>
              <a:t>life.’</a:t>
            </a:r>
            <a:endParaRPr sz="1450">
              <a:latin typeface="Times New Roman"/>
              <a:cs typeface="Times New Roman"/>
            </a:endParaRPr>
          </a:p>
          <a:p>
            <a:pPr algn="just" marL="12700">
              <a:lnSpc>
                <a:spcPct val="100000"/>
              </a:lnSpc>
              <a:spcBef>
                <a:spcPts val="775"/>
              </a:spcBef>
            </a:pPr>
            <a:r>
              <a:rPr dirty="0" sz="1450" spc="-10">
                <a:latin typeface="Times New Roman"/>
                <a:cs typeface="Times New Roman"/>
              </a:rPr>
              <a:t>The</a:t>
            </a:r>
            <a:r>
              <a:rPr dirty="0" sz="1450" spc="110">
                <a:latin typeface="Times New Roman"/>
                <a:cs typeface="Times New Roman"/>
              </a:rPr>
              <a:t> </a:t>
            </a:r>
            <a:r>
              <a:rPr dirty="0" sz="1450" spc="-15">
                <a:latin typeface="Times New Roman"/>
                <a:cs typeface="Times New Roman"/>
              </a:rPr>
              <a:t>Doctor’s</a:t>
            </a:r>
            <a:r>
              <a:rPr dirty="0" sz="1450" spc="110">
                <a:latin typeface="Times New Roman"/>
                <a:cs typeface="Times New Roman"/>
              </a:rPr>
              <a:t> </a:t>
            </a:r>
            <a:r>
              <a:rPr dirty="0" sz="1450" spc="-10">
                <a:latin typeface="Times New Roman"/>
                <a:cs typeface="Times New Roman"/>
              </a:rPr>
              <a:t>view</a:t>
            </a:r>
            <a:r>
              <a:rPr dirty="0" sz="1450" spc="110">
                <a:latin typeface="Times New Roman"/>
                <a:cs typeface="Times New Roman"/>
              </a:rPr>
              <a:t> </a:t>
            </a:r>
            <a:r>
              <a:rPr dirty="0" sz="1450" spc="-10">
                <a:latin typeface="Times New Roman"/>
                <a:cs typeface="Times New Roman"/>
              </a:rPr>
              <a:t>was</a:t>
            </a:r>
            <a:r>
              <a:rPr dirty="0" sz="1450" spc="110">
                <a:latin typeface="Times New Roman"/>
                <a:cs typeface="Times New Roman"/>
              </a:rPr>
              <a:t> </a:t>
            </a:r>
            <a:r>
              <a:rPr dirty="0" sz="1450" spc="-10">
                <a:latin typeface="Times New Roman"/>
                <a:cs typeface="Times New Roman"/>
              </a:rPr>
              <a:t>naturally</a:t>
            </a:r>
            <a:r>
              <a:rPr dirty="0" sz="1450" spc="110">
                <a:latin typeface="Times New Roman"/>
                <a:cs typeface="Times New Roman"/>
              </a:rPr>
              <a:t> </a:t>
            </a:r>
            <a:r>
              <a:rPr dirty="0" sz="1450" spc="-10">
                <a:latin typeface="Times New Roman"/>
                <a:cs typeface="Times New Roman"/>
              </a:rPr>
              <a:t>different.</a:t>
            </a:r>
            <a:r>
              <a:rPr dirty="0" sz="1450" spc="240">
                <a:latin typeface="Times New Roman"/>
                <a:cs typeface="Times New Roman"/>
              </a:rPr>
              <a:t> </a:t>
            </a:r>
            <a:r>
              <a:rPr dirty="0" sz="1450" spc="-10">
                <a:latin typeface="Times New Roman"/>
                <a:cs typeface="Times New Roman"/>
              </a:rPr>
              <a:t>That</a:t>
            </a:r>
            <a:r>
              <a:rPr dirty="0" sz="1450" spc="110">
                <a:latin typeface="Times New Roman"/>
                <a:cs typeface="Times New Roman"/>
              </a:rPr>
              <a:t> </a:t>
            </a:r>
            <a:r>
              <a:rPr dirty="0" sz="1450" spc="-10">
                <a:latin typeface="Times New Roman"/>
                <a:cs typeface="Times New Roman"/>
              </a:rPr>
              <a:t>gentleman</a:t>
            </a:r>
            <a:r>
              <a:rPr dirty="0" sz="1450" spc="110">
                <a:latin typeface="Times New Roman"/>
                <a:cs typeface="Times New Roman"/>
              </a:rPr>
              <a:t> </a:t>
            </a:r>
            <a:r>
              <a:rPr dirty="0" sz="1450" spc="-10">
                <a:latin typeface="Times New Roman"/>
                <a:cs typeface="Times New Roman"/>
              </a:rPr>
              <a:t>never</a:t>
            </a:r>
            <a:r>
              <a:rPr dirty="0" sz="1450" spc="110">
                <a:latin typeface="Times New Roman"/>
                <a:cs typeface="Times New Roman"/>
              </a:rPr>
              <a:t> </a:t>
            </a:r>
            <a:r>
              <a:rPr dirty="0" sz="1450" spc="-10">
                <a:latin typeface="Times New Roman"/>
                <a:cs typeface="Times New Roman"/>
              </a:rPr>
              <a:t>wearied</a:t>
            </a:r>
            <a:r>
              <a:rPr dirty="0" sz="1450" spc="110">
                <a:latin typeface="Times New Roman"/>
                <a:cs typeface="Times New Roman"/>
              </a:rPr>
              <a:t> </a:t>
            </a:r>
            <a:r>
              <a:rPr dirty="0" sz="1450" spc="-5">
                <a:latin typeface="Times New Roman"/>
                <a:cs typeface="Times New Roman"/>
              </a:rPr>
              <a:t>of</a:t>
            </a:r>
            <a:endParaRPr sz="1450">
              <a:latin typeface="Times New Roman"/>
              <a:cs typeface="Times New Roman"/>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the sound </a:t>
            </a:r>
            <a:r>
              <a:rPr dirty="0" sz="1450" spc="-5">
                <a:latin typeface="Times New Roman"/>
                <a:cs typeface="Times New Roman"/>
              </a:rPr>
              <a:t>of </a:t>
            </a:r>
            <a:r>
              <a:rPr dirty="0" sz="1450" spc="-10">
                <a:latin typeface="Times New Roman"/>
                <a:cs typeface="Times New Roman"/>
              </a:rPr>
              <a:t>his own voice, which was, to say the truth, agreeable enough to  </a:t>
            </a:r>
            <a:r>
              <a:rPr dirty="0" sz="1450" spc="-25">
                <a:latin typeface="Times New Roman"/>
                <a:cs typeface="Times New Roman"/>
              </a:rPr>
              <a:t>hear. </a:t>
            </a:r>
            <a:r>
              <a:rPr dirty="0" sz="1450" spc="-10">
                <a:latin typeface="Times New Roman"/>
                <a:cs typeface="Times New Roman"/>
              </a:rPr>
              <a:t>He now had </a:t>
            </a:r>
            <a:r>
              <a:rPr dirty="0" sz="1450" spc="-5">
                <a:latin typeface="Times New Roman"/>
                <a:cs typeface="Times New Roman"/>
              </a:rPr>
              <a:t>a </a:t>
            </a:r>
            <a:r>
              <a:rPr dirty="0" sz="1450" spc="-15">
                <a:latin typeface="Times New Roman"/>
                <a:cs typeface="Times New Roman"/>
              </a:rPr>
              <a:t>listener, </a:t>
            </a:r>
            <a:r>
              <a:rPr dirty="0" sz="1450" spc="-10">
                <a:latin typeface="Times New Roman"/>
                <a:cs typeface="Times New Roman"/>
              </a:rPr>
              <a:t>who was </a:t>
            </a:r>
            <a:r>
              <a:rPr dirty="0" sz="1450" spc="-5">
                <a:latin typeface="Times New Roman"/>
                <a:cs typeface="Times New Roman"/>
              </a:rPr>
              <a:t>not </a:t>
            </a:r>
            <a:r>
              <a:rPr dirty="0" sz="1450" spc="-10">
                <a:latin typeface="Times New Roman"/>
                <a:cs typeface="Times New Roman"/>
              </a:rPr>
              <a:t>so cynically indifferent as  Anastasie, and who sometimes </a:t>
            </a:r>
            <a:r>
              <a:rPr dirty="0" sz="1450" spc="-5">
                <a:latin typeface="Times New Roman"/>
                <a:cs typeface="Times New Roman"/>
              </a:rPr>
              <a:t>put </a:t>
            </a:r>
            <a:r>
              <a:rPr dirty="0" sz="1450" spc="-10">
                <a:latin typeface="Times New Roman"/>
                <a:cs typeface="Times New Roman"/>
              </a:rPr>
              <a:t>him </a:t>
            </a:r>
            <a:r>
              <a:rPr dirty="0" sz="1450" spc="-5">
                <a:latin typeface="Times New Roman"/>
                <a:cs typeface="Times New Roman"/>
              </a:rPr>
              <a:t>on </a:t>
            </a:r>
            <a:r>
              <a:rPr dirty="0" sz="1450" spc="-10">
                <a:latin typeface="Times New Roman"/>
                <a:cs typeface="Times New Roman"/>
              </a:rPr>
              <a:t>his mettle </a:t>
            </a:r>
            <a:r>
              <a:rPr dirty="0" sz="1450" spc="-5">
                <a:latin typeface="Times New Roman"/>
                <a:cs typeface="Times New Roman"/>
              </a:rPr>
              <a:t>by </a:t>
            </a:r>
            <a:r>
              <a:rPr dirty="0" sz="1450" spc="-10">
                <a:latin typeface="Times New Roman"/>
                <a:cs typeface="Times New Roman"/>
              </a:rPr>
              <a:t>the most relevant  objections. Besides, was </a:t>
            </a:r>
            <a:r>
              <a:rPr dirty="0" sz="1450" spc="-5">
                <a:latin typeface="Times New Roman"/>
                <a:cs typeface="Times New Roman"/>
              </a:rPr>
              <a:t>he not </a:t>
            </a:r>
            <a:r>
              <a:rPr dirty="0" sz="1450" spc="-10">
                <a:latin typeface="Times New Roman"/>
                <a:cs typeface="Times New Roman"/>
              </a:rPr>
              <a:t>educating the </a:t>
            </a:r>
            <a:r>
              <a:rPr dirty="0" sz="1450" spc="-5">
                <a:latin typeface="Times New Roman"/>
                <a:cs typeface="Times New Roman"/>
              </a:rPr>
              <a:t>boy? </a:t>
            </a:r>
            <a:r>
              <a:rPr dirty="0" sz="1450" spc="-10">
                <a:latin typeface="Times New Roman"/>
                <a:cs typeface="Times New Roman"/>
              </a:rPr>
              <a:t>And education,  philosophers are agreed, is the most philosophical </a:t>
            </a:r>
            <a:r>
              <a:rPr dirty="0" sz="1450" spc="-5">
                <a:latin typeface="Times New Roman"/>
                <a:cs typeface="Times New Roman"/>
              </a:rPr>
              <a:t>of </a:t>
            </a:r>
            <a:r>
              <a:rPr dirty="0" sz="1450" spc="-10">
                <a:latin typeface="Times New Roman"/>
                <a:cs typeface="Times New Roman"/>
              </a:rPr>
              <a:t>duties. What can </a:t>
            </a:r>
            <a:r>
              <a:rPr dirty="0" sz="1450" spc="-5">
                <a:latin typeface="Times New Roman"/>
                <a:cs typeface="Times New Roman"/>
              </a:rPr>
              <a:t>be  </a:t>
            </a:r>
            <a:r>
              <a:rPr dirty="0" sz="1450" spc="-10">
                <a:latin typeface="Times New Roman"/>
                <a:cs typeface="Times New Roman"/>
              </a:rPr>
              <a:t>more heavenly to </a:t>
            </a:r>
            <a:r>
              <a:rPr dirty="0" sz="1450" spc="-5">
                <a:latin typeface="Times New Roman"/>
                <a:cs typeface="Times New Roman"/>
              </a:rPr>
              <a:t>poor </a:t>
            </a:r>
            <a:r>
              <a:rPr dirty="0" sz="1450" spc="-10">
                <a:latin typeface="Times New Roman"/>
                <a:cs typeface="Times New Roman"/>
              </a:rPr>
              <a:t>mankind than to have </a:t>
            </a:r>
            <a:r>
              <a:rPr dirty="0" sz="1450" spc="-25">
                <a:latin typeface="Times New Roman"/>
                <a:cs typeface="Times New Roman"/>
              </a:rPr>
              <a:t>one’s </a:t>
            </a:r>
            <a:r>
              <a:rPr dirty="0" sz="1450" spc="-5">
                <a:latin typeface="Times New Roman"/>
                <a:cs typeface="Times New Roman"/>
              </a:rPr>
              <a:t>hobby </a:t>
            </a:r>
            <a:r>
              <a:rPr dirty="0" sz="1450" spc="-10">
                <a:latin typeface="Times New Roman"/>
                <a:cs typeface="Times New Roman"/>
              </a:rPr>
              <a:t>grow into </a:t>
            </a:r>
            <a:r>
              <a:rPr dirty="0" sz="1450" spc="-5">
                <a:latin typeface="Times New Roman"/>
                <a:cs typeface="Times New Roman"/>
              </a:rPr>
              <a:t>a </a:t>
            </a:r>
            <a:r>
              <a:rPr dirty="0" sz="1450" spc="-10">
                <a:latin typeface="Times New Roman"/>
                <a:cs typeface="Times New Roman"/>
              </a:rPr>
              <a:t>duty to  the State? Then, indeed, </a:t>
            </a:r>
            <a:r>
              <a:rPr dirty="0" sz="1450" spc="-5">
                <a:latin typeface="Times New Roman"/>
                <a:cs typeface="Times New Roman"/>
              </a:rPr>
              <a:t>do </a:t>
            </a:r>
            <a:r>
              <a:rPr dirty="0" sz="1450" spc="-10">
                <a:latin typeface="Times New Roman"/>
                <a:cs typeface="Times New Roman"/>
              </a:rPr>
              <a:t>the ways </a:t>
            </a:r>
            <a:r>
              <a:rPr dirty="0" sz="1450" spc="-5">
                <a:latin typeface="Times New Roman"/>
                <a:cs typeface="Times New Roman"/>
              </a:rPr>
              <a:t>of </a:t>
            </a:r>
            <a:r>
              <a:rPr dirty="0" sz="1450" spc="-10">
                <a:latin typeface="Times New Roman"/>
                <a:cs typeface="Times New Roman"/>
              </a:rPr>
              <a:t>life become ways </a:t>
            </a:r>
            <a:r>
              <a:rPr dirty="0" sz="1450" spc="-5">
                <a:latin typeface="Times New Roman"/>
                <a:cs typeface="Times New Roman"/>
              </a:rPr>
              <a:t>of </a:t>
            </a:r>
            <a:r>
              <a:rPr dirty="0" sz="1450" spc="-10">
                <a:latin typeface="Times New Roman"/>
                <a:cs typeface="Times New Roman"/>
              </a:rPr>
              <a:t>pleasantness.  Never had the Doctor seen reason to </a:t>
            </a:r>
            <a:r>
              <a:rPr dirty="0" sz="1450" spc="-5">
                <a:latin typeface="Times New Roman"/>
                <a:cs typeface="Times New Roman"/>
              </a:rPr>
              <a:t>be </a:t>
            </a:r>
            <a:r>
              <a:rPr dirty="0" sz="1450" spc="-10">
                <a:latin typeface="Times New Roman"/>
                <a:cs typeface="Times New Roman"/>
              </a:rPr>
              <a:t>more content with his endowments.  Philosophy flowed smoothly from his lips. He was so agile </a:t>
            </a:r>
            <a:r>
              <a:rPr dirty="0" sz="1450" spc="-5">
                <a:latin typeface="Times New Roman"/>
                <a:cs typeface="Times New Roman"/>
              </a:rPr>
              <a:t>a </a:t>
            </a:r>
            <a:r>
              <a:rPr dirty="0" sz="1450" spc="-10">
                <a:latin typeface="Times New Roman"/>
                <a:cs typeface="Times New Roman"/>
              </a:rPr>
              <a:t>dialectician that  </a:t>
            </a:r>
            <a:r>
              <a:rPr dirty="0" sz="1450" spc="-5">
                <a:latin typeface="Times New Roman"/>
                <a:cs typeface="Times New Roman"/>
              </a:rPr>
              <a:t>he </a:t>
            </a:r>
            <a:r>
              <a:rPr dirty="0" sz="1450" spc="-10">
                <a:latin typeface="Times New Roman"/>
                <a:cs typeface="Times New Roman"/>
              </a:rPr>
              <a:t>could trace his nonsense, when challenged, back to some </a:t>
            </a:r>
            <a:r>
              <a:rPr dirty="0" sz="1450" spc="-5">
                <a:latin typeface="Times New Roman"/>
                <a:cs typeface="Times New Roman"/>
              </a:rPr>
              <a:t>root </a:t>
            </a:r>
            <a:r>
              <a:rPr dirty="0" sz="1450" spc="-10">
                <a:latin typeface="Times New Roman"/>
                <a:cs typeface="Times New Roman"/>
              </a:rPr>
              <a:t>in sense, and  prove it to </a:t>
            </a:r>
            <a:r>
              <a:rPr dirty="0" sz="1450" spc="-5">
                <a:latin typeface="Times New Roman"/>
                <a:cs typeface="Times New Roman"/>
              </a:rPr>
              <a:t>be 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flower </a:t>
            </a:r>
            <a:r>
              <a:rPr dirty="0" sz="1450" spc="-5">
                <a:latin typeface="Times New Roman"/>
                <a:cs typeface="Times New Roman"/>
              </a:rPr>
              <a:t>upon </a:t>
            </a:r>
            <a:r>
              <a:rPr dirty="0" sz="1450" spc="-10">
                <a:latin typeface="Times New Roman"/>
                <a:cs typeface="Times New Roman"/>
              </a:rPr>
              <a:t>his system. He slipped </a:t>
            </a:r>
            <a:r>
              <a:rPr dirty="0" sz="1450" spc="-5">
                <a:latin typeface="Times New Roman"/>
                <a:cs typeface="Times New Roman"/>
              </a:rPr>
              <a:t>out of </a:t>
            </a:r>
            <a:r>
              <a:rPr dirty="0" sz="1450" spc="-10">
                <a:latin typeface="Times New Roman"/>
                <a:cs typeface="Times New Roman"/>
              </a:rPr>
              <a:t>antinomies  like </a:t>
            </a:r>
            <a:r>
              <a:rPr dirty="0" sz="1450" spc="-5">
                <a:latin typeface="Times New Roman"/>
                <a:cs typeface="Times New Roman"/>
              </a:rPr>
              <a:t>a </a:t>
            </a:r>
            <a:r>
              <a:rPr dirty="0" sz="1450" spc="-10">
                <a:latin typeface="Times New Roman"/>
                <a:cs typeface="Times New Roman"/>
              </a:rPr>
              <a:t>fish, and left his disciple marvelling at the </a:t>
            </a:r>
            <a:r>
              <a:rPr dirty="0" sz="1450" spc="-20">
                <a:latin typeface="Times New Roman"/>
                <a:cs typeface="Times New Roman"/>
              </a:rPr>
              <a:t>rabbi’s</a:t>
            </a:r>
            <a:r>
              <a:rPr dirty="0" sz="1450" spc="65">
                <a:latin typeface="Times New Roman"/>
                <a:cs typeface="Times New Roman"/>
              </a:rPr>
              <a:t> </a:t>
            </a:r>
            <a:r>
              <a:rPr dirty="0" sz="1450" spc="-10">
                <a:latin typeface="Times New Roman"/>
                <a:cs typeface="Times New Roman"/>
              </a:rPr>
              <a:t>depth.</a:t>
            </a:r>
            <a:endParaRPr sz="1450">
              <a:latin typeface="Times New Roman"/>
              <a:cs typeface="Times New Roman"/>
            </a:endParaRPr>
          </a:p>
          <a:p>
            <a:pPr algn="just" marL="12700" marR="5080">
              <a:lnSpc>
                <a:spcPts val="1730"/>
              </a:lnSpc>
              <a:spcBef>
                <a:spcPts val="844"/>
              </a:spcBef>
            </a:pPr>
            <a:r>
              <a:rPr dirty="0" sz="1450" spc="-15">
                <a:latin typeface="Times New Roman"/>
                <a:cs typeface="Times New Roman"/>
              </a:rPr>
              <a:t>Moreover, </a:t>
            </a:r>
            <a:r>
              <a:rPr dirty="0" sz="1450" spc="-10">
                <a:latin typeface="Times New Roman"/>
                <a:cs typeface="Times New Roman"/>
              </a:rPr>
              <a:t>deep down in his heart the Doctor was disappointed with the ill-  success </a:t>
            </a:r>
            <a:r>
              <a:rPr dirty="0" sz="1450" spc="-5">
                <a:latin typeface="Times New Roman"/>
                <a:cs typeface="Times New Roman"/>
              </a:rPr>
              <a:t>of </a:t>
            </a:r>
            <a:r>
              <a:rPr dirty="0" sz="1450" spc="-10">
                <a:latin typeface="Times New Roman"/>
                <a:cs typeface="Times New Roman"/>
              </a:rPr>
              <a:t>his more formal education. A </a:t>
            </a:r>
            <a:r>
              <a:rPr dirty="0" sz="1450" spc="-30">
                <a:latin typeface="Times New Roman"/>
                <a:cs typeface="Times New Roman"/>
              </a:rPr>
              <a:t>boy, </a:t>
            </a:r>
            <a:r>
              <a:rPr dirty="0" sz="1450" spc="-10">
                <a:latin typeface="Times New Roman"/>
                <a:cs typeface="Times New Roman"/>
              </a:rPr>
              <a:t>chosen </a:t>
            </a:r>
            <a:r>
              <a:rPr dirty="0" sz="1450" spc="-5">
                <a:latin typeface="Times New Roman"/>
                <a:cs typeface="Times New Roman"/>
              </a:rPr>
              <a:t>by </a:t>
            </a:r>
            <a:r>
              <a:rPr dirty="0" sz="1450" spc="-10">
                <a:latin typeface="Times New Roman"/>
                <a:cs typeface="Times New Roman"/>
              </a:rPr>
              <a:t>so acute an observer  for his aptitude, and guided along the path </a:t>
            </a:r>
            <a:r>
              <a:rPr dirty="0" sz="1450" spc="-5">
                <a:latin typeface="Times New Roman"/>
                <a:cs typeface="Times New Roman"/>
              </a:rPr>
              <a:t>of </a:t>
            </a:r>
            <a:r>
              <a:rPr dirty="0" sz="1450" spc="-10">
                <a:latin typeface="Times New Roman"/>
                <a:cs typeface="Times New Roman"/>
              </a:rPr>
              <a:t>learning </a:t>
            </a:r>
            <a:r>
              <a:rPr dirty="0" sz="1450" spc="-5">
                <a:latin typeface="Times New Roman"/>
                <a:cs typeface="Times New Roman"/>
              </a:rPr>
              <a:t>by </a:t>
            </a:r>
            <a:r>
              <a:rPr dirty="0" sz="1450" spc="-10">
                <a:latin typeface="Times New Roman"/>
                <a:cs typeface="Times New Roman"/>
              </a:rPr>
              <a:t>so philosophic an  </a:t>
            </a:r>
            <a:r>
              <a:rPr dirty="0" sz="1450" spc="-15">
                <a:latin typeface="Times New Roman"/>
                <a:cs typeface="Times New Roman"/>
              </a:rPr>
              <a:t>instructor, </a:t>
            </a:r>
            <a:r>
              <a:rPr dirty="0" sz="1450" spc="-10">
                <a:latin typeface="Times New Roman"/>
                <a:cs typeface="Times New Roman"/>
              </a:rPr>
              <a:t>was </a:t>
            </a:r>
            <a:r>
              <a:rPr dirty="0" sz="1450" spc="-5">
                <a:latin typeface="Times New Roman"/>
                <a:cs typeface="Times New Roman"/>
              </a:rPr>
              <a:t>bound, by </a:t>
            </a:r>
            <a:r>
              <a:rPr dirty="0" sz="1450" spc="-10">
                <a:latin typeface="Times New Roman"/>
                <a:cs typeface="Times New Roman"/>
              </a:rPr>
              <a:t>the nature </a:t>
            </a:r>
            <a:r>
              <a:rPr dirty="0" sz="1450" spc="-5">
                <a:latin typeface="Times New Roman"/>
                <a:cs typeface="Times New Roman"/>
              </a:rPr>
              <a:t>of </a:t>
            </a:r>
            <a:r>
              <a:rPr dirty="0" sz="1450" spc="-10">
                <a:latin typeface="Times New Roman"/>
                <a:cs typeface="Times New Roman"/>
              </a:rPr>
              <a:t>the universe, to make </a:t>
            </a:r>
            <a:r>
              <a:rPr dirty="0" sz="1450" spc="-5">
                <a:latin typeface="Times New Roman"/>
                <a:cs typeface="Times New Roman"/>
              </a:rPr>
              <a:t>a </a:t>
            </a:r>
            <a:r>
              <a:rPr dirty="0" sz="1450" spc="-10">
                <a:latin typeface="Times New Roman"/>
                <a:cs typeface="Times New Roman"/>
              </a:rPr>
              <a:t>more </a:t>
            </a:r>
            <a:r>
              <a:rPr dirty="0" sz="1450" spc="-5">
                <a:latin typeface="Times New Roman"/>
                <a:cs typeface="Times New Roman"/>
              </a:rPr>
              <a:t>obvious  </a:t>
            </a:r>
            <a:r>
              <a:rPr dirty="0" sz="1450" spc="-10">
                <a:latin typeface="Times New Roman"/>
                <a:cs typeface="Times New Roman"/>
              </a:rPr>
              <a:t>and lasting advance. Now Jean-Marie was slow in all things, impenetrable in  others; and his power </a:t>
            </a:r>
            <a:r>
              <a:rPr dirty="0" sz="1450" spc="-5">
                <a:latin typeface="Times New Roman"/>
                <a:cs typeface="Times New Roman"/>
              </a:rPr>
              <a:t>of </a:t>
            </a:r>
            <a:r>
              <a:rPr dirty="0" sz="1450" spc="-10">
                <a:latin typeface="Times New Roman"/>
                <a:cs typeface="Times New Roman"/>
              </a:rPr>
              <a:t>forgetting was fully </a:t>
            </a:r>
            <a:r>
              <a:rPr dirty="0" sz="1450" spc="-5">
                <a:latin typeface="Times New Roman"/>
                <a:cs typeface="Times New Roman"/>
              </a:rPr>
              <a:t>on a </a:t>
            </a:r>
            <a:r>
              <a:rPr dirty="0" sz="1450" spc="-10">
                <a:latin typeface="Times New Roman"/>
                <a:cs typeface="Times New Roman"/>
              </a:rPr>
              <a:t>level with his power to  learn. Therefore the Doctor cherished his peripatetic lectures, to which the  </a:t>
            </a:r>
            <a:r>
              <a:rPr dirty="0" sz="1450" spc="-5">
                <a:latin typeface="Times New Roman"/>
                <a:cs typeface="Times New Roman"/>
              </a:rPr>
              <a:t>boy </a:t>
            </a:r>
            <a:r>
              <a:rPr dirty="0" sz="1450" spc="-10">
                <a:latin typeface="Times New Roman"/>
                <a:cs typeface="Times New Roman"/>
              </a:rPr>
              <a:t>attended, which </a:t>
            </a:r>
            <a:r>
              <a:rPr dirty="0" sz="1450" spc="-5">
                <a:latin typeface="Times New Roman"/>
                <a:cs typeface="Times New Roman"/>
              </a:rPr>
              <a:t>he </a:t>
            </a:r>
            <a:r>
              <a:rPr dirty="0" sz="1450" spc="-10">
                <a:latin typeface="Times New Roman"/>
                <a:cs typeface="Times New Roman"/>
              </a:rPr>
              <a:t>generally appeared to </a:t>
            </a:r>
            <a:r>
              <a:rPr dirty="0" sz="1450" spc="-25">
                <a:latin typeface="Times New Roman"/>
                <a:cs typeface="Times New Roman"/>
              </a:rPr>
              <a:t>enjoy, </a:t>
            </a:r>
            <a:r>
              <a:rPr dirty="0" sz="1450" spc="-10">
                <a:latin typeface="Times New Roman"/>
                <a:cs typeface="Times New Roman"/>
              </a:rPr>
              <a:t>and </a:t>
            </a:r>
            <a:r>
              <a:rPr dirty="0" sz="1450" spc="-5">
                <a:latin typeface="Times New Roman"/>
                <a:cs typeface="Times New Roman"/>
              </a:rPr>
              <a:t>by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often  profited.</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Many and many were the talks they had together; and health and moderation  proved the subject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Doctor’s </a:t>
            </a:r>
            <a:r>
              <a:rPr dirty="0" sz="1450" spc="-10">
                <a:latin typeface="Times New Roman"/>
                <a:cs typeface="Times New Roman"/>
              </a:rPr>
              <a:t>divagations. </a:t>
            </a:r>
            <a:r>
              <a:rPr dirty="0" sz="1450" spc="-60">
                <a:latin typeface="Times New Roman"/>
                <a:cs typeface="Times New Roman"/>
              </a:rPr>
              <a:t>To </a:t>
            </a:r>
            <a:r>
              <a:rPr dirty="0" sz="1450" spc="-10">
                <a:latin typeface="Times New Roman"/>
                <a:cs typeface="Times New Roman"/>
              </a:rPr>
              <a:t>these </a:t>
            </a:r>
            <a:r>
              <a:rPr dirty="0" sz="1450" spc="-5">
                <a:latin typeface="Times New Roman"/>
                <a:cs typeface="Times New Roman"/>
              </a:rPr>
              <a:t>he </a:t>
            </a:r>
            <a:r>
              <a:rPr dirty="0" sz="1450" spc="-10">
                <a:latin typeface="Times New Roman"/>
                <a:cs typeface="Times New Roman"/>
              </a:rPr>
              <a:t>lovingly</a:t>
            </a:r>
            <a:r>
              <a:rPr dirty="0" sz="1450" spc="225">
                <a:latin typeface="Times New Roman"/>
                <a:cs typeface="Times New Roman"/>
              </a:rPr>
              <a:t> </a:t>
            </a:r>
            <a:r>
              <a:rPr dirty="0" sz="1450" spc="-10">
                <a:latin typeface="Times New Roman"/>
                <a:cs typeface="Times New Roman"/>
              </a:rPr>
              <a:t>returned.</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‘I lead </a:t>
            </a:r>
            <a:r>
              <a:rPr dirty="0" sz="1450" spc="-5">
                <a:latin typeface="Times New Roman"/>
                <a:cs typeface="Times New Roman"/>
              </a:rPr>
              <a:t>you,’ he </a:t>
            </a:r>
            <a:r>
              <a:rPr dirty="0" sz="1450" spc="-10">
                <a:latin typeface="Times New Roman"/>
                <a:cs typeface="Times New Roman"/>
              </a:rPr>
              <a:t>would </a:t>
            </a:r>
            <a:r>
              <a:rPr dirty="0" sz="1450" spc="-30">
                <a:latin typeface="Times New Roman"/>
                <a:cs typeface="Times New Roman"/>
              </a:rPr>
              <a:t>say, </a:t>
            </a:r>
            <a:r>
              <a:rPr dirty="0" sz="1450" spc="-10">
                <a:latin typeface="Times New Roman"/>
                <a:cs typeface="Times New Roman"/>
              </a:rPr>
              <a:t>‘by the green pastures. My system, my beliefs, my  medicines, are resumed in </a:t>
            </a:r>
            <a:r>
              <a:rPr dirty="0" sz="1450" spc="-5">
                <a:latin typeface="Times New Roman"/>
                <a:cs typeface="Times New Roman"/>
              </a:rPr>
              <a:t>one </a:t>
            </a:r>
            <a:r>
              <a:rPr dirty="0" sz="1450" spc="-10">
                <a:latin typeface="Times New Roman"/>
                <a:cs typeface="Times New Roman"/>
              </a:rPr>
              <a:t>phrase—to avoid excess. Blessed nature,  </a:t>
            </a:r>
            <a:r>
              <a:rPr dirty="0" sz="1450" spc="-20">
                <a:latin typeface="Times New Roman"/>
                <a:cs typeface="Times New Roman"/>
              </a:rPr>
              <a:t>healthy, </a:t>
            </a:r>
            <a:r>
              <a:rPr dirty="0" sz="1450" spc="-10">
                <a:latin typeface="Times New Roman"/>
                <a:cs typeface="Times New Roman"/>
              </a:rPr>
              <a:t>temperate nature, abhors and exterminates excess. Human </a:t>
            </a:r>
            <a:r>
              <a:rPr dirty="0" sz="1450" spc="-35">
                <a:latin typeface="Times New Roman"/>
                <a:cs typeface="Times New Roman"/>
              </a:rPr>
              <a:t>law, </a:t>
            </a:r>
            <a:r>
              <a:rPr dirty="0" sz="1450" spc="-10">
                <a:latin typeface="Times New Roman"/>
                <a:cs typeface="Times New Roman"/>
              </a:rPr>
              <a:t>in this  </a:t>
            </a:r>
            <a:r>
              <a:rPr dirty="0" sz="1450" spc="-20">
                <a:latin typeface="Times New Roman"/>
                <a:cs typeface="Times New Roman"/>
              </a:rPr>
              <a:t>matter, </a:t>
            </a:r>
            <a:r>
              <a:rPr dirty="0" sz="1450" spc="-10">
                <a:latin typeface="Times New Roman"/>
                <a:cs typeface="Times New Roman"/>
              </a:rPr>
              <a:t>imitates at </a:t>
            </a:r>
            <a:r>
              <a:rPr dirty="0" sz="1450" spc="-5">
                <a:latin typeface="Times New Roman"/>
                <a:cs typeface="Times New Roman"/>
              </a:rPr>
              <a:t>a </a:t>
            </a:r>
            <a:r>
              <a:rPr dirty="0" sz="1450" spc="-10">
                <a:latin typeface="Times New Roman"/>
                <a:cs typeface="Times New Roman"/>
              </a:rPr>
              <a:t>great distance her provisions; and we must strive to  supplement the </a:t>
            </a:r>
            <a:r>
              <a:rPr dirty="0" sz="1450" spc="-15">
                <a:latin typeface="Times New Roman"/>
                <a:cs typeface="Times New Roman"/>
              </a:rPr>
              <a:t>efforts </a:t>
            </a:r>
            <a:r>
              <a:rPr dirty="0" sz="1450" spc="-5">
                <a:latin typeface="Times New Roman"/>
                <a:cs typeface="Times New Roman"/>
              </a:rPr>
              <a:t>of </a:t>
            </a:r>
            <a:r>
              <a:rPr dirty="0" sz="1450" spc="-10">
                <a:latin typeface="Times New Roman"/>
                <a:cs typeface="Times New Roman"/>
              </a:rPr>
              <a:t>the </a:t>
            </a:r>
            <a:r>
              <a:rPr dirty="0" sz="1450" spc="-35">
                <a:latin typeface="Times New Roman"/>
                <a:cs typeface="Times New Roman"/>
              </a:rPr>
              <a:t>law. </a:t>
            </a:r>
            <a:r>
              <a:rPr dirty="0" sz="1450" spc="-45">
                <a:latin typeface="Times New Roman"/>
                <a:cs typeface="Times New Roman"/>
              </a:rPr>
              <a:t>Yes, </a:t>
            </a:r>
            <a:r>
              <a:rPr dirty="0" sz="1450" spc="-30">
                <a:latin typeface="Times New Roman"/>
                <a:cs typeface="Times New Roman"/>
              </a:rPr>
              <a:t>boy, </a:t>
            </a:r>
            <a:r>
              <a:rPr dirty="0" sz="1450" spc="-10">
                <a:latin typeface="Times New Roman"/>
                <a:cs typeface="Times New Roman"/>
              </a:rPr>
              <a:t>we must </a:t>
            </a:r>
            <a:r>
              <a:rPr dirty="0" sz="1450" spc="-5">
                <a:latin typeface="Times New Roman"/>
                <a:cs typeface="Times New Roman"/>
              </a:rPr>
              <a:t>be a </a:t>
            </a:r>
            <a:r>
              <a:rPr dirty="0" sz="1450" spc="-10">
                <a:latin typeface="Times New Roman"/>
                <a:cs typeface="Times New Roman"/>
              </a:rPr>
              <a:t>law to ourselves and  for ourselves and for </a:t>
            </a:r>
            <a:r>
              <a:rPr dirty="0" sz="1450" spc="-5">
                <a:latin typeface="Times New Roman"/>
                <a:cs typeface="Times New Roman"/>
              </a:rPr>
              <a:t>our </a:t>
            </a:r>
            <a:r>
              <a:rPr dirty="0" sz="1450" spc="-10">
                <a:latin typeface="Times New Roman"/>
                <a:cs typeface="Times New Roman"/>
              </a:rPr>
              <a:t>neighbours—lex armata—armed, emphatic,  tyrannous </a:t>
            </a:r>
            <a:r>
              <a:rPr dirty="0" sz="1450" spc="-35">
                <a:latin typeface="Times New Roman"/>
                <a:cs typeface="Times New Roman"/>
              </a:rPr>
              <a:t>law.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see </a:t>
            </a:r>
            <a:r>
              <a:rPr dirty="0" sz="1450" spc="-5">
                <a:latin typeface="Times New Roman"/>
                <a:cs typeface="Times New Roman"/>
              </a:rPr>
              <a:t>a </a:t>
            </a:r>
            <a:r>
              <a:rPr dirty="0" sz="1450" spc="-10">
                <a:latin typeface="Times New Roman"/>
                <a:cs typeface="Times New Roman"/>
              </a:rPr>
              <a:t>crapulous human ruin snuffing, dash from him his  </a:t>
            </a:r>
            <a:r>
              <a:rPr dirty="0" sz="1450" spc="-5">
                <a:latin typeface="Times New Roman"/>
                <a:cs typeface="Times New Roman"/>
              </a:rPr>
              <a:t>box! </a:t>
            </a:r>
            <a:r>
              <a:rPr dirty="0" sz="1450" spc="-10">
                <a:latin typeface="Times New Roman"/>
                <a:cs typeface="Times New Roman"/>
              </a:rPr>
              <a:t>The judge, though in </a:t>
            </a:r>
            <a:r>
              <a:rPr dirty="0" sz="1450" spc="-5">
                <a:latin typeface="Times New Roman"/>
                <a:cs typeface="Times New Roman"/>
              </a:rPr>
              <a:t>a </a:t>
            </a:r>
            <a:r>
              <a:rPr dirty="0" sz="1450" spc="-10">
                <a:latin typeface="Times New Roman"/>
                <a:cs typeface="Times New Roman"/>
              </a:rPr>
              <a:t>way an admission </a:t>
            </a:r>
            <a:r>
              <a:rPr dirty="0" sz="1450" spc="-5">
                <a:latin typeface="Times New Roman"/>
                <a:cs typeface="Times New Roman"/>
              </a:rPr>
              <a:t>of </a:t>
            </a:r>
            <a:r>
              <a:rPr dirty="0" sz="1450" spc="-10">
                <a:latin typeface="Times New Roman"/>
                <a:cs typeface="Times New Roman"/>
              </a:rPr>
              <a:t>disease, is less offensive to  me than either the doctor </a:t>
            </a:r>
            <a:r>
              <a:rPr dirty="0" sz="1450" spc="-5">
                <a:latin typeface="Times New Roman"/>
                <a:cs typeface="Times New Roman"/>
              </a:rPr>
              <a:t>or </a:t>
            </a:r>
            <a:r>
              <a:rPr dirty="0" sz="1450" spc="-10">
                <a:latin typeface="Times New Roman"/>
                <a:cs typeface="Times New Roman"/>
              </a:rPr>
              <a:t>the priest. Above all the doctor—the doctor and  the purulent trash and garbage </a:t>
            </a:r>
            <a:r>
              <a:rPr dirty="0" sz="1450" spc="-5">
                <a:latin typeface="Times New Roman"/>
                <a:cs typeface="Times New Roman"/>
              </a:rPr>
              <a:t>of </a:t>
            </a:r>
            <a:r>
              <a:rPr dirty="0" sz="1450" spc="-10">
                <a:latin typeface="Times New Roman"/>
                <a:cs typeface="Times New Roman"/>
              </a:rPr>
              <a:t>his pharmacopoeia! Pure air—from the  neighbourhood </a:t>
            </a:r>
            <a:r>
              <a:rPr dirty="0" sz="1450" spc="-5">
                <a:latin typeface="Times New Roman"/>
                <a:cs typeface="Times New Roman"/>
              </a:rPr>
              <a:t>of a </a:t>
            </a:r>
            <a:r>
              <a:rPr dirty="0" sz="1450" spc="-10">
                <a:latin typeface="Times New Roman"/>
                <a:cs typeface="Times New Roman"/>
              </a:rPr>
              <a:t>pinetum for the sake </a:t>
            </a:r>
            <a:r>
              <a:rPr dirty="0" sz="1450" spc="-5">
                <a:latin typeface="Times New Roman"/>
                <a:cs typeface="Times New Roman"/>
              </a:rPr>
              <a:t>of </a:t>
            </a:r>
            <a:r>
              <a:rPr dirty="0" sz="1450" spc="-10">
                <a:latin typeface="Times New Roman"/>
                <a:cs typeface="Times New Roman"/>
              </a:rPr>
              <a:t>the turpentine—unadulterated  wine, and the reflections </a:t>
            </a:r>
            <a:r>
              <a:rPr dirty="0" sz="1450" spc="-5">
                <a:latin typeface="Times New Roman"/>
                <a:cs typeface="Times New Roman"/>
              </a:rPr>
              <a:t>of </a:t>
            </a:r>
            <a:r>
              <a:rPr dirty="0" sz="1450" spc="-10">
                <a:latin typeface="Times New Roman"/>
                <a:cs typeface="Times New Roman"/>
              </a:rPr>
              <a:t>an unsophisticated spirit in the presence </a:t>
            </a:r>
            <a:r>
              <a:rPr dirty="0" sz="1450" spc="-5">
                <a:latin typeface="Times New Roman"/>
                <a:cs typeface="Times New Roman"/>
              </a:rPr>
              <a:t>of </a:t>
            </a:r>
            <a:r>
              <a:rPr dirty="0" sz="1450" spc="-10">
                <a:latin typeface="Times New Roman"/>
                <a:cs typeface="Times New Roman"/>
              </a:rPr>
              <a:t>the  works </a:t>
            </a:r>
            <a:r>
              <a:rPr dirty="0" sz="1450" spc="-5">
                <a:latin typeface="Times New Roman"/>
                <a:cs typeface="Times New Roman"/>
              </a:rPr>
              <a:t>of </a:t>
            </a:r>
            <a:r>
              <a:rPr dirty="0" sz="1450" spc="-10">
                <a:latin typeface="Times New Roman"/>
                <a:cs typeface="Times New Roman"/>
              </a:rPr>
              <a:t>nature—these, my </a:t>
            </a:r>
            <a:r>
              <a:rPr dirty="0" sz="1450" spc="-30">
                <a:latin typeface="Times New Roman"/>
                <a:cs typeface="Times New Roman"/>
              </a:rPr>
              <a:t>boy, </a:t>
            </a:r>
            <a:r>
              <a:rPr dirty="0" sz="1450" spc="-10">
                <a:latin typeface="Times New Roman"/>
                <a:cs typeface="Times New Roman"/>
              </a:rPr>
              <a:t>are the best medical appliances and the best  religious comforts. Devote yourself to these. Hark! there are the bells </a:t>
            </a:r>
            <a:r>
              <a:rPr dirty="0" sz="1450" spc="-5">
                <a:latin typeface="Times New Roman"/>
                <a:cs typeface="Times New Roman"/>
              </a:rPr>
              <a:t>of  </a:t>
            </a:r>
            <a:r>
              <a:rPr dirty="0" sz="1450" spc="-10">
                <a:latin typeface="Times New Roman"/>
                <a:cs typeface="Times New Roman"/>
              </a:rPr>
              <a:t>Bourron (the wind is in the north, it will </a:t>
            </a:r>
            <a:r>
              <a:rPr dirty="0" sz="1450" spc="-5">
                <a:latin typeface="Times New Roman"/>
                <a:cs typeface="Times New Roman"/>
              </a:rPr>
              <a:t>be </a:t>
            </a:r>
            <a:r>
              <a:rPr dirty="0" sz="1450" spc="-10">
                <a:latin typeface="Times New Roman"/>
                <a:cs typeface="Times New Roman"/>
              </a:rPr>
              <a:t>fair). How clear and airy is the  </a:t>
            </a:r>
            <a:r>
              <a:rPr dirty="0" sz="1450" spc="-5">
                <a:latin typeface="Times New Roman"/>
                <a:cs typeface="Times New Roman"/>
              </a:rPr>
              <a:t>sound! </a:t>
            </a:r>
            <a:r>
              <a:rPr dirty="0" sz="1450" spc="-10">
                <a:latin typeface="Times New Roman"/>
                <a:cs typeface="Times New Roman"/>
              </a:rPr>
              <a:t>The nerves are harmonised and quieted; the mind attuned to silence;  and observe how easily and regularly beats the heart! </a:t>
            </a:r>
            <a:r>
              <a:rPr dirty="0" sz="1450" spc="-45">
                <a:latin typeface="Times New Roman"/>
                <a:cs typeface="Times New Roman"/>
              </a:rPr>
              <a:t>Your </a:t>
            </a:r>
            <a:r>
              <a:rPr dirty="0" sz="1450" spc="-10">
                <a:latin typeface="Times New Roman"/>
                <a:cs typeface="Times New Roman"/>
              </a:rPr>
              <a:t>unenlightened  doctor</a:t>
            </a:r>
            <a:r>
              <a:rPr dirty="0" sz="1450" spc="185">
                <a:latin typeface="Times New Roman"/>
                <a:cs typeface="Times New Roman"/>
              </a:rPr>
              <a:t> </a:t>
            </a:r>
            <a:r>
              <a:rPr dirty="0" sz="1450" spc="-10">
                <a:latin typeface="Times New Roman"/>
                <a:cs typeface="Times New Roman"/>
              </a:rPr>
              <a:t>would</a:t>
            </a:r>
            <a:r>
              <a:rPr dirty="0" sz="1450" spc="190">
                <a:latin typeface="Times New Roman"/>
                <a:cs typeface="Times New Roman"/>
              </a:rPr>
              <a:t> </a:t>
            </a:r>
            <a:r>
              <a:rPr dirty="0" sz="1450" spc="-10">
                <a:latin typeface="Times New Roman"/>
                <a:cs typeface="Times New Roman"/>
              </a:rPr>
              <a:t>see</a:t>
            </a:r>
            <a:r>
              <a:rPr dirty="0" sz="1450" spc="190">
                <a:latin typeface="Times New Roman"/>
                <a:cs typeface="Times New Roman"/>
              </a:rPr>
              <a:t> </a:t>
            </a:r>
            <a:r>
              <a:rPr dirty="0" sz="1450" spc="-10">
                <a:latin typeface="Times New Roman"/>
                <a:cs typeface="Times New Roman"/>
              </a:rPr>
              <a:t>nothing</a:t>
            </a:r>
            <a:r>
              <a:rPr dirty="0" sz="1450" spc="190">
                <a:latin typeface="Times New Roman"/>
                <a:cs typeface="Times New Roman"/>
              </a:rPr>
              <a:t> </a:t>
            </a:r>
            <a:r>
              <a:rPr dirty="0" sz="1450" spc="-10">
                <a:latin typeface="Times New Roman"/>
                <a:cs typeface="Times New Roman"/>
              </a:rPr>
              <a:t>in</a:t>
            </a:r>
            <a:r>
              <a:rPr dirty="0" sz="1450" spc="190">
                <a:latin typeface="Times New Roman"/>
                <a:cs typeface="Times New Roman"/>
              </a:rPr>
              <a:t> </a:t>
            </a:r>
            <a:r>
              <a:rPr dirty="0" sz="1450" spc="-10">
                <a:latin typeface="Times New Roman"/>
                <a:cs typeface="Times New Roman"/>
              </a:rPr>
              <a:t>these</a:t>
            </a:r>
            <a:r>
              <a:rPr dirty="0" sz="1450" spc="190">
                <a:latin typeface="Times New Roman"/>
                <a:cs typeface="Times New Roman"/>
              </a:rPr>
              <a:t> </a:t>
            </a:r>
            <a:r>
              <a:rPr dirty="0" sz="1450" spc="-10">
                <a:latin typeface="Times New Roman"/>
                <a:cs typeface="Times New Roman"/>
              </a:rPr>
              <a:t>sensations;</a:t>
            </a:r>
            <a:r>
              <a:rPr dirty="0" sz="1450" spc="190">
                <a:latin typeface="Times New Roman"/>
                <a:cs typeface="Times New Roman"/>
              </a:rPr>
              <a:t> </a:t>
            </a:r>
            <a:r>
              <a:rPr dirty="0" sz="1450" spc="-10">
                <a:latin typeface="Times New Roman"/>
                <a:cs typeface="Times New Roman"/>
              </a:rPr>
              <a:t>and</a:t>
            </a:r>
            <a:r>
              <a:rPr dirty="0" sz="1450" spc="195">
                <a:latin typeface="Times New Roman"/>
                <a:cs typeface="Times New Roman"/>
              </a:rPr>
              <a:t> </a:t>
            </a:r>
            <a:r>
              <a:rPr dirty="0" sz="1450" spc="-10">
                <a:latin typeface="Times New Roman"/>
                <a:cs typeface="Times New Roman"/>
              </a:rPr>
              <a:t>yet</a:t>
            </a:r>
            <a:r>
              <a:rPr dirty="0" sz="1450" spc="190">
                <a:latin typeface="Times New Roman"/>
                <a:cs typeface="Times New Roman"/>
              </a:rPr>
              <a:t> </a:t>
            </a:r>
            <a:r>
              <a:rPr dirty="0" sz="1450" spc="-5">
                <a:latin typeface="Times New Roman"/>
                <a:cs typeface="Times New Roman"/>
              </a:rPr>
              <a:t>you</a:t>
            </a:r>
            <a:r>
              <a:rPr dirty="0" sz="1450" spc="190">
                <a:latin typeface="Times New Roman"/>
                <a:cs typeface="Times New Roman"/>
              </a:rPr>
              <a:t> </a:t>
            </a:r>
            <a:r>
              <a:rPr dirty="0" sz="1450" spc="-10">
                <a:latin typeface="Times New Roman"/>
                <a:cs typeface="Times New Roman"/>
              </a:rPr>
              <a:t>yourself</a:t>
            </a:r>
            <a:r>
              <a:rPr dirty="0" sz="1450" spc="185">
                <a:latin typeface="Times New Roman"/>
                <a:cs typeface="Times New Roman"/>
              </a:rPr>
              <a:t> </a:t>
            </a:r>
            <a:r>
              <a:rPr dirty="0" sz="1450" spc="-10">
                <a:latin typeface="Times New Roman"/>
                <a:cs typeface="Times New Roman"/>
              </a:rPr>
              <a:t>perceive</a:t>
            </a:r>
            <a:endParaRPr sz="1450">
              <a:latin typeface="Times New Roman"/>
              <a:cs typeface="Times New Roman"/>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they are </a:t>
            </a:r>
            <a:r>
              <a:rPr dirty="0" sz="1450" spc="-5">
                <a:latin typeface="Times New Roman"/>
                <a:cs typeface="Times New Roman"/>
              </a:rPr>
              <a:t>a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health.—Did </a:t>
            </a:r>
            <a:r>
              <a:rPr dirty="0" sz="1450" spc="-5">
                <a:latin typeface="Times New Roman"/>
                <a:cs typeface="Times New Roman"/>
              </a:rPr>
              <a:t>you </a:t>
            </a:r>
            <a:r>
              <a:rPr dirty="0" sz="1450" spc="-10">
                <a:latin typeface="Times New Roman"/>
                <a:cs typeface="Times New Roman"/>
              </a:rPr>
              <a:t>remember </a:t>
            </a:r>
            <a:r>
              <a:rPr dirty="0" sz="1450" spc="-5">
                <a:latin typeface="Times New Roman"/>
                <a:cs typeface="Times New Roman"/>
              </a:rPr>
              <a:t>your </a:t>
            </a:r>
            <a:r>
              <a:rPr dirty="0" sz="1450" spc="-10">
                <a:latin typeface="Times New Roman"/>
                <a:cs typeface="Times New Roman"/>
              </a:rPr>
              <a:t>cinchona this morning?  Good. Cinchona also is </a:t>
            </a:r>
            <a:r>
              <a:rPr dirty="0" sz="1450" spc="-5">
                <a:latin typeface="Times New Roman"/>
                <a:cs typeface="Times New Roman"/>
              </a:rPr>
              <a:t>a </a:t>
            </a:r>
            <a:r>
              <a:rPr dirty="0" sz="1450" spc="-10">
                <a:latin typeface="Times New Roman"/>
                <a:cs typeface="Times New Roman"/>
              </a:rPr>
              <a:t>work </a:t>
            </a:r>
            <a:r>
              <a:rPr dirty="0" sz="1450" spc="-5">
                <a:latin typeface="Times New Roman"/>
                <a:cs typeface="Times New Roman"/>
              </a:rPr>
              <a:t>of </a:t>
            </a:r>
            <a:r>
              <a:rPr dirty="0" sz="1450" spc="-10">
                <a:latin typeface="Times New Roman"/>
                <a:cs typeface="Times New Roman"/>
              </a:rPr>
              <a:t>nature; it is, after all, only the bark </a:t>
            </a:r>
            <a:r>
              <a:rPr dirty="0" sz="1450" spc="-5">
                <a:latin typeface="Times New Roman"/>
                <a:cs typeface="Times New Roman"/>
              </a:rPr>
              <a:t>of a </a:t>
            </a:r>
            <a:r>
              <a:rPr dirty="0" sz="1450" spc="-10">
                <a:latin typeface="Times New Roman"/>
                <a:cs typeface="Times New Roman"/>
              </a:rPr>
              <a:t>tree  which we might gather for ourselves if we lived in the </a:t>
            </a:r>
            <a:r>
              <a:rPr dirty="0" sz="1450" spc="-15">
                <a:latin typeface="Times New Roman"/>
                <a:cs typeface="Times New Roman"/>
              </a:rPr>
              <a:t>locality.—What </a:t>
            </a:r>
            <a:r>
              <a:rPr dirty="0" sz="1450" spc="-5">
                <a:latin typeface="Times New Roman"/>
                <a:cs typeface="Times New Roman"/>
              </a:rPr>
              <a:t>a </a:t>
            </a:r>
            <a:r>
              <a:rPr dirty="0" sz="1450" spc="-10">
                <a:latin typeface="Times New Roman"/>
                <a:cs typeface="Times New Roman"/>
              </a:rPr>
              <a:t>world  is this! Though </a:t>
            </a:r>
            <a:r>
              <a:rPr dirty="0" sz="1450" spc="-5">
                <a:latin typeface="Times New Roman"/>
                <a:cs typeface="Times New Roman"/>
              </a:rPr>
              <a:t>a </a:t>
            </a:r>
            <a:r>
              <a:rPr dirty="0" sz="1450" spc="-10">
                <a:latin typeface="Times New Roman"/>
                <a:cs typeface="Times New Roman"/>
              </a:rPr>
              <a:t>professed atheist, </a:t>
            </a:r>
            <a:r>
              <a:rPr dirty="0" sz="1450" spc="-5">
                <a:latin typeface="Times New Roman"/>
                <a:cs typeface="Times New Roman"/>
              </a:rPr>
              <a:t>I </a:t>
            </a:r>
            <a:r>
              <a:rPr dirty="0" sz="1450" spc="-10">
                <a:latin typeface="Times New Roman"/>
                <a:cs typeface="Times New Roman"/>
              </a:rPr>
              <a:t>delight to bear my testimony to the  world. Look at the gratuitous remedies and pleasures that surround </a:t>
            </a:r>
            <a:r>
              <a:rPr dirty="0" sz="1450" spc="-5">
                <a:latin typeface="Times New Roman"/>
                <a:cs typeface="Times New Roman"/>
              </a:rPr>
              <a:t>our </a:t>
            </a:r>
            <a:r>
              <a:rPr dirty="0" sz="1450" spc="-10">
                <a:latin typeface="Times New Roman"/>
                <a:cs typeface="Times New Roman"/>
              </a:rPr>
              <a:t>path!  The river runs </a:t>
            </a:r>
            <a:r>
              <a:rPr dirty="0" sz="1450" spc="-5">
                <a:latin typeface="Times New Roman"/>
                <a:cs typeface="Times New Roman"/>
              </a:rPr>
              <a:t>by </a:t>
            </a:r>
            <a:r>
              <a:rPr dirty="0" sz="1450" spc="-10">
                <a:latin typeface="Times New Roman"/>
                <a:cs typeface="Times New Roman"/>
              </a:rPr>
              <a:t>the garden end, </a:t>
            </a:r>
            <a:r>
              <a:rPr dirty="0" sz="1450" spc="-5">
                <a:latin typeface="Times New Roman"/>
                <a:cs typeface="Times New Roman"/>
              </a:rPr>
              <a:t>our </a:t>
            </a:r>
            <a:r>
              <a:rPr dirty="0" sz="1450" spc="-10">
                <a:latin typeface="Times New Roman"/>
                <a:cs typeface="Times New Roman"/>
              </a:rPr>
              <a:t>bath, </a:t>
            </a:r>
            <a:r>
              <a:rPr dirty="0" sz="1450" spc="-5">
                <a:latin typeface="Times New Roman"/>
                <a:cs typeface="Times New Roman"/>
              </a:rPr>
              <a:t>our </a:t>
            </a:r>
            <a:r>
              <a:rPr dirty="0" sz="1450" spc="-10">
                <a:latin typeface="Times New Roman"/>
                <a:cs typeface="Times New Roman"/>
              </a:rPr>
              <a:t>fishpond, </a:t>
            </a:r>
            <a:r>
              <a:rPr dirty="0" sz="1450" spc="-5">
                <a:latin typeface="Times New Roman"/>
                <a:cs typeface="Times New Roman"/>
              </a:rPr>
              <a:t>our </a:t>
            </a:r>
            <a:r>
              <a:rPr dirty="0" sz="1450" spc="-10">
                <a:latin typeface="Times New Roman"/>
                <a:cs typeface="Times New Roman"/>
              </a:rPr>
              <a:t>natural system </a:t>
            </a:r>
            <a:r>
              <a:rPr dirty="0" sz="1450" spc="-5">
                <a:latin typeface="Times New Roman"/>
                <a:cs typeface="Times New Roman"/>
              </a:rPr>
              <a:t>of  </a:t>
            </a:r>
            <a:r>
              <a:rPr dirty="0" sz="1450" spc="-10">
                <a:latin typeface="Times New Roman"/>
                <a:cs typeface="Times New Roman"/>
              </a:rPr>
              <a:t>drainage. There is </a:t>
            </a:r>
            <a:r>
              <a:rPr dirty="0" sz="1450" spc="-5">
                <a:latin typeface="Times New Roman"/>
                <a:cs typeface="Times New Roman"/>
              </a:rPr>
              <a:t>a </a:t>
            </a:r>
            <a:r>
              <a:rPr dirty="0" sz="1450" spc="-10">
                <a:latin typeface="Times New Roman"/>
                <a:cs typeface="Times New Roman"/>
              </a:rPr>
              <a:t>well in the court which sends </a:t>
            </a:r>
            <a:r>
              <a:rPr dirty="0" sz="1450" spc="-5">
                <a:latin typeface="Times New Roman"/>
                <a:cs typeface="Times New Roman"/>
              </a:rPr>
              <a:t>up </a:t>
            </a:r>
            <a:r>
              <a:rPr dirty="0" sz="1450" spc="-10">
                <a:latin typeface="Times New Roman"/>
                <a:cs typeface="Times New Roman"/>
              </a:rPr>
              <a:t>sparkling water from the  </a:t>
            </a:r>
            <a:r>
              <a:rPr dirty="0" sz="1450" spc="-20">
                <a:latin typeface="Times New Roman"/>
                <a:cs typeface="Times New Roman"/>
              </a:rPr>
              <a:t>earth’s </a:t>
            </a:r>
            <a:r>
              <a:rPr dirty="0" sz="1450" spc="-10">
                <a:latin typeface="Times New Roman"/>
                <a:cs typeface="Times New Roman"/>
              </a:rPr>
              <a:t>very heart, clean, cool, and, with </a:t>
            </a:r>
            <a:r>
              <a:rPr dirty="0" sz="1450" spc="-5">
                <a:latin typeface="Times New Roman"/>
                <a:cs typeface="Times New Roman"/>
              </a:rPr>
              <a:t>a </a:t>
            </a:r>
            <a:r>
              <a:rPr dirty="0" sz="1450" spc="-10">
                <a:latin typeface="Times New Roman"/>
                <a:cs typeface="Times New Roman"/>
              </a:rPr>
              <a:t>little wine, most wholesome. The  district is notorious for its salubrity; rheumatism is the only prevalent  complaint, and </a:t>
            </a:r>
            <a:r>
              <a:rPr dirty="0" sz="1450" spc="-5">
                <a:latin typeface="Times New Roman"/>
                <a:cs typeface="Times New Roman"/>
              </a:rPr>
              <a:t>I </a:t>
            </a:r>
            <a:r>
              <a:rPr dirty="0" sz="1450" spc="-10">
                <a:latin typeface="Times New Roman"/>
                <a:cs typeface="Times New Roman"/>
              </a:rPr>
              <a:t>myself have never had </a:t>
            </a:r>
            <a:r>
              <a:rPr dirty="0" sz="1450" spc="-5">
                <a:latin typeface="Times New Roman"/>
                <a:cs typeface="Times New Roman"/>
              </a:rPr>
              <a:t>a </a:t>
            </a:r>
            <a:r>
              <a:rPr dirty="0" sz="1450" spc="-10">
                <a:latin typeface="Times New Roman"/>
                <a:cs typeface="Times New Roman"/>
              </a:rPr>
              <a:t>touch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I </a:t>
            </a:r>
            <a:r>
              <a:rPr dirty="0" sz="1450" spc="-10">
                <a:latin typeface="Times New Roman"/>
                <a:cs typeface="Times New Roman"/>
              </a:rPr>
              <a:t>tell you—and my  opinion is based </a:t>
            </a:r>
            <a:r>
              <a:rPr dirty="0" sz="1450" spc="-5">
                <a:latin typeface="Times New Roman"/>
                <a:cs typeface="Times New Roman"/>
              </a:rPr>
              <a:t>upon </a:t>
            </a:r>
            <a:r>
              <a:rPr dirty="0" sz="1450" spc="-10">
                <a:latin typeface="Times New Roman"/>
                <a:cs typeface="Times New Roman"/>
              </a:rPr>
              <a:t>the coldest, clearest processes </a:t>
            </a:r>
            <a:r>
              <a:rPr dirty="0" sz="1450" spc="-5">
                <a:latin typeface="Times New Roman"/>
                <a:cs typeface="Times New Roman"/>
              </a:rPr>
              <a:t>of </a:t>
            </a:r>
            <a:r>
              <a:rPr dirty="0" sz="1450" spc="-10">
                <a:latin typeface="Times New Roman"/>
                <a:cs typeface="Times New Roman"/>
              </a:rPr>
              <a:t>reason—if I, if </a:t>
            </a:r>
            <a:r>
              <a:rPr dirty="0" sz="1450" spc="-5">
                <a:latin typeface="Times New Roman"/>
                <a:cs typeface="Times New Roman"/>
              </a:rPr>
              <a:t>you,  </a:t>
            </a:r>
            <a:r>
              <a:rPr dirty="0" sz="1450" spc="-10">
                <a:latin typeface="Times New Roman"/>
                <a:cs typeface="Times New Roman"/>
              </a:rPr>
              <a:t>desired to leave this home </a:t>
            </a:r>
            <a:r>
              <a:rPr dirty="0" sz="1450" spc="-5">
                <a:latin typeface="Times New Roman"/>
                <a:cs typeface="Times New Roman"/>
              </a:rPr>
              <a:t>of </a:t>
            </a:r>
            <a:r>
              <a:rPr dirty="0" sz="1450" spc="-10">
                <a:latin typeface="Times New Roman"/>
                <a:cs typeface="Times New Roman"/>
              </a:rPr>
              <a:t>pleasures, it would </a:t>
            </a:r>
            <a:r>
              <a:rPr dirty="0" sz="1450" spc="-5">
                <a:latin typeface="Times New Roman"/>
                <a:cs typeface="Times New Roman"/>
              </a:rPr>
              <a:t>be </a:t>
            </a:r>
            <a:r>
              <a:rPr dirty="0" sz="1450" spc="-10">
                <a:latin typeface="Times New Roman"/>
                <a:cs typeface="Times New Roman"/>
              </a:rPr>
              <a:t>the </a:t>
            </a:r>
            <a:r>
              <a:rPr dirty="0" sz="1450" spc="-25">
                <a:latin typeface="Times New Roman"/>
                <a:cs typeface="Times New Roman"/>
              </a:rPr>
              <a:t>duty, </a:t>
            </a:r>
            <a:r>
              <a:rPr dirty="0" sz="1450" spc="-10">
                <a:latin typeface="Times New Roman"/>
                <a:cs typeface="Times New Roman"/>
              </a:rPr>
              <a:t>it would </a:t>
            </a:r>
            <a:r>
              <a:rPr dirty="0" sz="1450" spc="-5">
                <a:latin typeface="Times New Roman"/>
                <a:cs typeface="Times New Roman"/>
              </a:rPr>
              <a:t>be </a:t>
            </a:r>
            <a:r>
              <a:rPr dirty="0" sz="1450" spc="-10">
                <a:latin typeface="Times New Roman"/>
                <a:cs typeface="Times New Roman"/>
              </a:rPr>
              <a:t>the  privilege, </a:t>
            </a:r>
            <a:r>
              <a:rPr dirty="0" sz="1450" spc="-5">
                <a:latin typeface="Times New Roman"/>
                <a:cs typeface="Times New Roman"/>
              </a:rPr>
              <a:t>of our </a:t>
            </a:r>
            <a:r>
              <a:rPr dirty="0" sz="1450" spc="-10">
                <a:latin typeface="Times New Roman"/>
                <a:cs typeface="Times New Roman"/>
              </a:rPr>
              <a:t>best friend to prevent </a:t>
            </a:r>
            <a:r>
              <a:rPr dirty="0" sz="1450" spc="-5">
                <a:latin typeface="Times New Roman"/>
                <a:cs typeface="Times New Roman"/>
              </a:rPr>
              <a:t>us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pistol</a:t>
            </a:r>
            <a:r>
              <a:rPr dirty="0" sz="1450" spc="45">
                <a:latin typeface="Times New Roman"/>
                <a:cs typeface="Times New Roman"/>
              </a:rPr>
              <a:t> </a:t>
            </a:r>
            <a:r>
              <a:rPr dirty="0" sz="1450" spc="-10">
                <a:latin typeface="Times New Roman"/>
                <a:cs typeface="Times New Roman"/>
              </a:rPr>
              <a:t>bullet.’</a:t>
            </a:r>
            <a:endParaRPr sz="1450">
              <a:latin typeface="Times New Roman"/>
              <a:cs typeface="Times New Roman"/>
            </a:endParaRPr>
          </a:p>
          <a:p>
            <a:pPr algn="just" marL="12700" marR="5080">
              <a:lnSpc>
                <a:spcPts val="1730"/>
              </a:lnSpc>
              <a:spcBef>
                <a:spcPts val="844"/>
              </a:spcBef>
            </a:pPr>
            <a:r>
              <a:rPr dirty="0" sz="1450" spc="-10">
                <a:latin typeface="Times New Roman"/>
                <a:cs typeface="Times New Roman"/>
              </a:rPr>
              <a:t>One beautiful June day they sat </a:t>
            </a:r>
            <a:r>
              <a:rPr dirty="0" sz="1450" spc="-5">
                <a:latin typeface="Times New Roman"/>
                <a:cs typeface="Times New Roman"/>
              </a:rPr>
              <a:t>upon </a:t>
            </a:r>
            <a:r>
              <a:rPr dirty="0" sz="1450" spc="-10">
                <a:latin typeface="Times New Roman"/>
                <a:cs typeface="Times New Roman"/>
              </a:rPr>
              <a:t>the hill outside the village. The </a:t>
            </a:r>
            <a:r>
              <a:rPr dirty="0" sz="1450" spc="-20">
                <a:latin typeface="Times New Roman"/>
                <a:cs typeface="Times New Roman"/>
              </a:rPr>
              <a:t>river, </a:t>
            </a:r>
            <a:r>
              <a:rPr dirty="0" sz="1450" spc="-10">
                <a:latin typeface="Times New Roman"/>
                <a:cs typeface="Times New Roman"/>
              </a:rPr>
              <a:t>as  blue as heaven, shone here and there among the foliage. The indefatigable  birds turned and flickered about Gretz church </a:t>
            </a:r>
            <a:r>
              <a:rPr dirty="0" sz="1450" spc="-25">
                <a:latin typeface="Times New Roman"/>
                <a:cs typeface="Times New Roman"/>
              </a:rPr>
              <a:t>tower. </a:t>
            </a:r>
            <a:r>
              <a:rPr dirty="0" sz="1450" spc="-10">
                <a:latin typeface="Times New Roman"/>
                <a:cs typeface="Times New Roman"/>
              </a:rPr>
              <a:t>A healthy wind blew  from over the forest, and the sound </a:t>
            </a:r>
            <a:r>
              <a:rPr dirty="0" sz="1450" spc="-5">
                <a:latin typeface="Times New Roman"/>
                <a:cs typeface="Times New Roman"/>
              </a:rPr>
              <a:t>of </a:t>
            </a:r>
            <a:r>
              <a:rPr dirty="0" sz="1450" spc="-10">
                <a:latin typeface="Times New Roman"/>
                <a:cs typeface="Times New Roman"/>
              </a:rPr>
              <a:t>innumerable thousands </a:t>
            </a:r>
            <a:r>
              <a:rPr dirty="0" sz="1450" spc="-5">
                <a:latin typeface="Times New Roman"/>
                <a:cs typeface="Times New Roman"/>
              </a:rPr>
              <a:t>of </a:t>
            </a:r>
            <a:r>
              <a:rPr dirty="0" sz="1450" spc="-10">
                <a:latin typeface="Times New Roman"/>
                <a:cs typeface="Times New Roman"/>
              </a:rPr>
              <a:t>tree-tops and  innumerable millions </a:t>
            </a:r>
            <a:r>
              <a:rPr dirty="0" sz="1450" spc="-5">
                <a:latin typeface="Times New Roman"/>
                <a:cs typeface="Times New Roman"/>
              </a:rPr>
              <a:t>on </a:t>
            </a:r>
            <a:r>
              <a:rPr dirty="0" sz="1450" spc="-10">
                <a:latin typeface="Times New Roman"/>
                <a:cs typeface="Times New Roman"/>
              </a:rPr>
              <a:t>millions </a:t>
            </a:r>
            <a:r>
              <a:rPr dirty="0" sz="1450" spc="-5">
                <a:latin typeface="Times New Roman"/>
                <a:cs typeface="Times New Roman"/>
              </a:rPr>
              <a:t>of </a:t>
            </a:r>
            <a:r>
              <a:rPr dirty="0" sz="1450" spc="-10">
                <a:latin typeface="Times New Roman"/>
                <a:cs typeface="Times New Roman"/>
              </a:rPr>
              <a:t>green leaves was abroad in the </a:t>
            </a:r>
            <a:r>
              <a:rPr dirty="0" sz="1450" spc="-25">
                <a:latin typeface="Times New Roman"/>
                <a:cs typeface="Times New Roman"/>
              </a:rPr>
              <a:t>air, </a:t>
            </a:r>
            <a:r>
              <a:rPr dirty="0" sz="1450" spc="-10">
                <a:latin typeface="Times New Roman"/>
                <a:cs typeface="Times New Roman"/>
              </a:rPr>
              <a:t>and  filled the ear with something between whispered speech and singing. It  seemed as if every blade </a:t>
            </a:r>
            <a:r>
              <a:rPr dirty="0" sz="1450" spc="-5">
                <a:latin typeface="Times New Roman"/>
                <a:cs typeface="Times New Roman"/>
              </a:rPr>
              <a:t>of </a:t>
            </a:r>
            <a:r>
              <a:rPr dirty="0" sz="1450" spc="-10">
                <a:latin typeface="Times New Roman"/>
                <a:cs typeface="Times New Roman"/>
              </a:rPr>
              <a:t>grass must hide </a:t>
            </a:r>
            <a:r>
              <a:rPr dirty="0" sz="1450" spc="-5">
                <a:latin typeface="Times New Roman"/>
                <a:cs typeface="Times New Roman"/>
              </a:rPr>
              <a:t>a </a:t>
            </a:r>
            <a:r>
              <a:rPr dirty="0" sz="1450" spc="-10">
                <a:latin typeface="Times New Roman"/>
                <a:cs typeface="Times New Roman"/>
              </a:rPr>
              <a:t>cigale; and the fields rang  merrily with their music, jingling far and near as with the sleigh-bells </a:t>
            </a:r>
            <a:r>
              <a:rPr dirty="0" sz="1450" spc="-5">
                <a:latin typeface="Times New Roman"/>
                <a:cs typeface="Times New Roman"/>
              </a:rPr>
              <a:t>of </a:t>
            </a:r>
            <a:r>
              <a:rPr dirty="0" sz="1450" spc="-10">
                <a:latin typeface="Times New Roman"/>
                <a:cs typeface="Times New Roman"/>
              </a:rPr>
              <a:t>the  fairy queen. From their station </a:t>
            </a:r>
            <a:r>
              <a:rPr dirty="0" sz="1450" spc="-5">
                <a:latin typeface="Times New Roman"/>
                <a:cs typeface="Times New Roman"/>
              </a:rPr>
              <a:t>on </a:t>
            </a:r>
            <a:r>
              <a:rPr dirty="0" sz="1450" spc="-10">
                <a:latin typeface="Times New Roman"/>
                <a:cs typeface="Times New Roman"/>
              </a:rPr>
              <a:t>the slope the eye embraced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space </a:t>
            </a:r>
            <a:r>
              <a:rPr dirty="0" sz="1450" spc="-5">
                <a:latin typeface="Times New Roman"/>
                <a:cs typeface="Times New Roman"/>
              </a:rPr>
              <a:t>of  </a:t>
            </a:r>
            <a:r>
              <a:rPr dirty="0" sz="1450">
                <a:latin typeface="Times New Roman"/>
                <a:cs typeface="Times New Roman"/>
              </a:rPr>
              <a:t>poplar’d </a:t>
            </a:r>
            <a:r>
              <a:rPr dirty="0" sz="1450" spc="-10">
                <a:latin typeface="Times New Roman"/>
                <a:cs typeface="Times New Roman"/>
              </a:rPr>
              <a:t>plain </a:t>
            </a:r>
            <a:r>
              <a:rPr dirty="0" sz="1450" spc="-5">
                <a:latin typeface="Times New Roman"/>
                <a:cs typeface="Times New Roman"/>
              </a:rPr>
              <a:t>upon </a:t>
            </a:r>
            <a:r>
              <a:rPr dirty="0" sz="1450" spc="-10">
                <a:latin typeface="Times New Roman"/>
                <a:cs typeface="Times New Roman"/>
              </a:rPr>
              <a:t>the </a:t>
            </a:r>
            <a:r>
              <a:rPr dirty="0" sz="1450" spc="-5">
                <a:latin typeface="Times New Roman"/>
                <a:cs typeface="Times New Roman"/>
              </a:rPr>
              <a:t>one </a:t>
            </a:r>
            <a:r>
              <a:rPr dirty="0" sz="1450" spc="-10">
                <a:latin typeface="Times New Roman"/>
                <a:cs typeface="Times New Roman"/>
              </a:rPr>
              <a:t>hand, the waving hill-tops </a:t>
            </a:r>
            <a:r>
              <a:rPr dirty="0" sz="1450" spc="-5">
                <a:latin typeface="Times New Roman"/>
                <a:cs typeface="Times New Roman"/>
              </a:rPr>
              <a:t>of </a:t>
            </a:r>
            <a:r>
              <a:rPr dirty="0" sz="1450" spc="-10">
                <a:latin typeface="Times New Roman"/>
                <a:cs typeface="Times New Roman"/>
              </a:rPr>
              <a:t>the forest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other, </a:t>
            </a:r>
            <a:r>
              <a:rPr dirty="0" sz="1450" spc="-10">
                <a:latin typeface="Times New Roman"/>
                <a:cs typeface="Times New Roman"/>
              </a:rPr>
              <a:t>and Gretz itself in the middle, </a:t>
            </a:r>
            <a:r>
              <a:rPr dirty="0" sz="1450" spc="-5">
                <a:latin typeface="Times New Roman"/>
                <a:cs typeface="Times New Roman"/>
              </a:rPr>
              <a:t>a </a:t>
            </a:r>
            <a:r>
              <a:rPr dirty="0" sz="1450" spc="-10">
                <a:latin typeface="Times New Roman"/>
                <a:cs typeface="Times New Roman"/>
              </a:rPr>
              <a:t>handful </a:t>
            </a:r>
            <a:r>
              <a:rPr dirty="0" sz="1450" spc="-5">
                <a:latin typeface="Times New Roman"/>
                <a:cs typeface="Times New Roman"/>
              </a:rPr>
              <a:t>of </a:t>
            </a:r>
            <a:r>
              <a:rPr dirty="0" sz="1450" spc="-10">
                <a:latin typeface="Times New Roman"/>
                <a:cs typeface="Times New Roman"/>
              </a:rPr>
              <a:t>roofs. Under the bestriding  arch </a:t>
            </a:r>
            <a:r>
              <a:rPr dirty="0" sz="1450" spc="-5">
                <a:latin typeface="Times New Roman"/>
                <a:cs typeface="Times New Roman"/>
              </a:rPr>
              <a:t>of </a:t>
            </a:r>
            <a:r>
              <a:rPr dirty="0" sz="1450" spc="-10">
                <a:latin typeface="Times New Roman"/>
                <a:cs typeface="Times New Roman"/>
              </a:rPr>
              <a:t>the blue heavens, the place seemed dwindled to </a:t>
            </a:r>
            <a:r>
              <a:rPr dirty="0" sz="1450" spc="-5">
                <a:latin typeface="Times New Roman"/>
                <a:cs typeface="Times New Roman"/>
              </a:rPr>
              <a:t>a </a:t>
            </a:r>
            <a:r>
              <a:rPr dirty="0" sz="1450" spc="-30">
                <a:latin typeface="Times New Roman"/>
                <a:cs typeface="Times New Roman"/>
              </a:rPr>
              <a:t>toy. </a:t>
            </a:r>
            <a:r>
              <a:rPr dirty="0" sz="1450" spc="-10">
                <a:latin typeface="Times New Roman"/>
                <a:cs typeface="Times New Roman"/>
              </a:rPr>
              <a:t>It seemed  incredible that people dwelt, and could find room to turn </a:t>
            </a:r>
            <a:r>
              <a:rPr dirty="0" sz="1450" spc="-5">
                <a:latin typeface="Times New Roman"/>
                <a:cs typeface="Times New Roman"/>
              </a:rPr>
              <a:t>or </a:t>
            </a:r>
            <a:r>
              <a:rPr dirty="0" sz="1450" spc="-10">
                <a:latin typeface="Times New Roman"/>
                <a:cs typeface="Times New Roman"/>
              </a:rPr>
              <a:t>air to breathe, in  such </a:t>
            </a:r>
            <a:r>
              <a:rPr dirty="0" sz="1450" spc="-5">
                <a:latin typeface="Times New Roman"/>
                <a:cs typeface="Times New Roman"/>
              </a:rPr>
              <a:t>a </a:t>
            </a:r>
            <a:r>
              <a:rPr dirty="0" sz="1450" spc="-10">
                <a:latin typeface="Times New Roman"/>
                <a:cs typeface="Times New Roman"/>
              </a:rPr>
              <a:t>corner </a:t>
            </a:r>
            <a:r>
              <a:rPr dirty="0" sz="1450" spc="-5">
                <a:latin typeface="Times New Roman"/>
                <a:cs typeface="Times New Roman"/>
              </a:rPr>
              <a:t>of </a:t>
            </a:r>
            <a:r>
              <a:rPr dirty="0" sz="1450" spc="-10">
                <a:latin typeface="Times New Roman"/>
                <a:cs typeface="Times New Roman"/>
              </a:rPr>
              <a:t>the world. The </a:t>
            </a:r>
            <a:r>
              <a:rPr dirty="0" sz="1450" spc="-5">
                <a:latin typeface="Times New Roman"/>
                <a:cs typeface="Times New Roman"/>
              </a:rPr>
              <a:t>thought </a:t>
            </a:r>
            <a:r>
              <a:rPr dirty="0" sz="1450" spc="-10">
                <a:latin typeface="Times New Roman"/>
                <a:cs typeface="Times New Roman"/>
              </a:rPr>
              <a:t>came home to the </a:t>
            </a:r>
            <a:r>
              <a:rPr dirty="0" sz="1450" spc="-30">
                <a:latin typeface="Times New Roman"/>
                <a:cs typeface="Times New Roman"/>
              </a:rPr>
              <a:t>boy, </a:t>
            </a:r>
            <a:r>
              <a:rPr dirty="0" sz="1450" spc="-10">
                <a:latin typeface="Times New Roman"/>
                <a:cs typeface="Times New Roman"/>
              </a:rPr>
              <a:t>perhaps for the  first time, and </a:t>
            </a:r>
            <a:r>
              <a:rPr dirty="0" sz="1450" spc="-5">
                <a:latin typeface="Times New Roman"/>
                <a:cs typeface="Times New Roman"/>
              </a:rPr>
              <a:t>he </a:t>
            </a:r>
            <a:r>
              <a:rPr dirty="0" sz="1450" spc="-10">
                <a:latin typeface="Times New Roman"/>
                <a:cs typeface="Times New Roman"/>
              </a:rPr>
              <a:t>gave it</a:t>
            </a:r>
            <a:r>
              <a:rPr dirty="0" sz="1450" spc="10">
                <a:latin typeface="Times New Roman"/>
                <a:cs typeface="Times New Roman"/>
              </a:rPr>
              <a:t> </a:t>
            </a:r>
            <a:r>
              <a:rPr dirty="0" sz="1450" spc="-10">
                <a:latin typeface="Times New Roman"/>
                <a:cs typeface="Times New Roman"/>
              </a:rPr>
              <a:t>words.</a:t>
            </a:r>
            <a:endParaRPr sz="1450">
              <a:latin typeface="Times New Roman"/>
              <a:cs typeface="Times New Roman"/>
            </a:endParaRPr>
          </a:p>
          <a:p>
            <a:pPr algn="just" marL="12700">
              <a:lnSpc>
                <a:spcPct val="100000"/>
              </a:lnSpc>
              <a:spcBef>
                <a:spcPts val="775"/>
              </a:spcBef>
            </a:pPr>
            <a:r>
              <a:rPr dirty="0" sz="1450" spc="-10">
                <a:latin typeface="Times New Roman"/>
                <a:cs typeface="Times New Roman"/>
              </a:rPr>
              <a:t>‘How small it looks!’ </a:t>
            </a:r>
            <a:r>
              <a:rPr dirty="0" sz="1450" spc="-5">
                <a:latin typeface="Times New Roman"/>
                <a:cs typeface="Times New Roman"/>
              </a:rPr>
              <a:t>he</a:t>
            </a:r>
            <a:r>
              <a:rPr dirty="0" sz="1450" spc="-95">
                <a:latin typeface="Times New Roman"/>
                <a:cs typeface="Times New Roman"/>
              </a:rPr>
              <a:t> </a:t>
            </a:r>
            <a:r>
              <a:rPr dirty="0" sz="1450" spc="-10">
                <a:latin typeface="Times New Roman"/>
                <a:cs typeface="Times New Roman"/>
              </a:rPr>
              <a:t>sighed.</a:t>
            </a:r>
            <a:endParaRPr sz="1450">
              <a:latin typeface="Times New Roman"/>
              <a:cs typeface="Times New Roman"/>
            </a:endParaRPr>
          </a:p>
          <a:p>
            <a:pPr algn="just" marL="12700" marR="5715">
              <a:lnSpc>
                <a:spcPts val="1730"/>
              </a:lnSpc>
              <a:spcBef>
                <a:spcPts val="915"/>
              </a:spcBef>
            </a:pPr>
            <a:r>
              <a:rPr dirty="0" sz="1450" spc="-55">
                <a:latin typeface="Times New Roman"/>
                <a:cs typeface="Times New Roman"/>
              </a:rPr>
              <a:t>‘Ay,’ </a:t>
            </a:r>
            <a:r>
              <a:rPr dirty="0" sz="1450" spc="-10">
                <a:latin typeface="Times New Roman"/>
                <a:cs typeface="Times New Roman"/>
              </a:rPr>
              <a:t>replied the </a:t>
            </a:r>
            <a:r>
              <a:rPr dirty="0" sz="1450" spc="-15">
                <a:latin typeface="Times New Roman"/>
                <a:cs typeface="Times New Roman"/>
              </a:rPr>
              <a:t>Doctor, </a:t>
            </a:r>
            <a:r>
              <a:rPr dirty="0" sz="1450" spc="-10">
                <a:latin typeface="Times New Roman"/>
                <a:cs typeface="Times New Roman"/>
              </a:rPr>
              <a:t>‘small enough </a:t>
            </a:r>
            <a:r>
              <a:rPr dirty="0" sz="1450" spc="-30">
                <a:latin typeface="Times New Roman"/>
                <a:cs typeface="Times New Roman"/>
              </a:rPr>
              <a:t>now. </a:t>
            </a:r>
            <a:r>
              <a:rPr dirty="0" sz="1450" spc="-60">
                <a:latin typeface="Times New Roman"/>
                <a:cs typeface="Times New Roman"/>
              </a:rPr>
              <a:t>Yet </a:t>
            </a:r>
            <a:r>
              <a:rPr dirty="0" sz="1450" spc="-10">
                <a:latin typeface="Times New Roman"/>
                <a:cs typeface="Times New Roman"/>
              </a:rPr>
              <a:t>it was once </a:t>
            </a:r>
            <a:r>
              <a:rPr dirty="0" sz="1450" spc="-5">
                <a:latin typeface="Times New Roman"/>
                <a:cs typeface="Times New Roman"/>
              </a:rPr>
              <a:t>a </a:t>
            </a:r>
            <a:r>
              <a:rPr dirty="0" sz="1450" spc="-10">
                <a:latin typeface="Times New Roman"/>
                <a:cs typeface="Times New Roman"/>
              </a:rPr>
              <a:t>walled city;  thriving, full </a:t>
            </a:r>
            <a:r>
              <a:rPr dirty="0" sz="1450" spc="-5">
                <a:latin typeface="Times New Roman"/>
                <a:cs typeface="Times New Roman"/>
              </a:rPr>
              <a:t>of </a:t>
            </a:r>
            <a:r>
              <a:rPr dirty="0" sz="1450" spc="-10">
                <a:latin typeface="Times New Roman"/>
                <a:cs typeface="Times New Roman"/>
              </a:rPr>
              <a:t>furred burgesses and men in </a:t>
            </a:r>
            <a:r>
              <a:rPr dirty="0" sz="1450" spc="-15">
                <a:latin typeface="Times New Roman"/>
                <a:cs typeface="Times New Roman"/>
              </a:rPr>
              <a:t>armour, </a:t>
            </a:r>
            <a:r>
              <a:rPr dirty="0" sz="1450" spc="-10">
                <a:latin typeface="Times New Roman"/>
                <a:cs typeface="Times New Roman"/>
              </a:rPr>
              <a:t>humming with </a:t>
            </a:r>
            <a:r>
              <a:rPr dirty="0" sz="1450" spc="-15">
                <a:latin typeface="Times New Roman"/>
                <a:cs typeface="Times New Roman"/>
              </a:rPr>
              <a:t>affairs;—  </a:t>
            </a:r>
            <a:r>
              <a:rPr dirty="0" sz="1450" spc="-10">
                <a:latin typeface="Times New Roman"/>
                <a:cs typeface="Times New Roman"/>
              </a:rPr>
              <a:t>with tall spires, for aught that </a:t>
            </a:r>
            <a:r>
              <a:rPr dirty="0" sz="1450" spc="-5">
                <a:latin typeface="Times New Roman"/>
                <a:cs typeface="Times New Roman"/>
              </a:rPr>
              <a:t>I </a:t>
            </a:r>
            <a:r>
              <a:rPr dirty="0" sz="1450" spc="-25">
                <a:latin typeface="Times New Roman"/>
                <a:cs typeface="Times New Roman"/>
              </a:rPr>
              <a:t>know, </a:t>
            </a:r>
            <a:r>
              <a:rPr dirty="0" sz="1450" spc="-10">
                <a:latin typeface="Times New Roman"/>
                <a:cs typeface="Times New Roman"/>
              </a:rPr>
              <a:t>and portly towers along the battlements.  A thousand chimneys ceased smoking at the curfew bell. There were gibbets  at the gate as thick as scarecrows. In time </a:t>
            </a:r>
            <a:r>
              <a:rPr dirty="0" sz="1450" spc="-5">
                <a:latin typeface="Times New Roman"/>
                <a:cs typeface="Times New Roman"/>
              </a:rPr>
              <a:t>of </a:t>
            </a:r>
            <a:r>
              <a:rPr dirty="0" sz="1450" spc="-25">
                <a:latin typeface="Times New Roman"/>
                <a:cs typeface="Times New Roman"/>
              </a:rPr>
              <a:t>war, </a:t>
            </a:r>
            <a:r>
              <a:rPr dirty="0" sz="1450" spc="-10">
                <a:latin typeface="Times New Roman"/>
                <a:cs typeface="Times New Roman"/>
              </a:rPr>
              <a:t>the assault swarmed against  it with ladders, the arrows fell like leaves, the defenders sallied hotly over the  drawbridge, each side uttered its cry as they plied their weapons. Do </a:t>
            </a:r>
            <a:r>
              <a:rPr dirty="0" sz="1450" spc="-5">
                <a:latin typeface="Times New Roman"/>
                <a:cs typeface="Times New Roman"/>
              </a:rPr>
              <a:t>you  </a:t>
            </a:r>
            <a:r>
              <a:rPr dirty="0" sz="1450" spc="-10">
                <a:latin typeface="Times New Roman"/>
                <a:cs typeface="Times New Roman"/>
              </a:rPr>
              <a:t>know that the walls extended as far as the Commanderie? </a:t>
            </a:r>
            <a:r>
              <a:rPr dirty="0" sz="1450" spc="-15">
                <a:latin typeface="Times New Roman"/>
                <a:cs typeface="Times New Roman"/>
              </a:rPr>
              <a:t>Tradition </a:t>
            </a:r>
            <a:r>
              <a:rPr dirty="0" sz="1450" spc="-10">
                <a:latin typeface="Times New Roman"/>
                <a:cs typeface="Times New Roman"/>
              </a:rPr>
              <a:t>so  reports. Alas, what </a:t>
            </a:r>
            <a:r>
              <a:rPr dirty="0" sz="1450" spc="-5">
                <a:latin typeface="Times New Roman"/>
                <a:cs typeface="Times New Roman"/>
              </a:rPr>
              <a:t>a </a:t>
            </a:r>
            <a:r>
              <a:rPr dirty="0" sz="1450" spc="-10">
                <a:latin typeface="Times New Roman"/>
                <a:cs typeface="Times New Roman"/>
              </a:rPr>
              <a:t>long way </a:t>
            </a:r>
            <a:r>
              <a:rPr dirty="0" sz="1450" spc="-15">
                <a:latin typeface="Times New Roman"/>
                <a:cs typeface="Times New Roman"/>
              </a:rPr>
              <a:t>off </a:t>
            </a:r>
            <a:r>
              <a:rPr dirty="0" sz="1450" spc="-10">
                <a:latin typeface="Times New Roman"/>
                <a:cs typeface="Times New Roman"/>
              </a:rPr>
              <a:t>is all this confusion—nothing left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but  </a:t>
            </a:r>
            <a:r>
              <a:rPr dirty="0" sz="1450" spc="-10">
                <a:latin typeface="Times New Roman"/>
                <a:cs typeface="Times New Roman"/>
              </a:rPr>
              <a:t>my quiet words spoken in </a:t>
            </a:r>
            <a:r>
              <a:rPr dirty="0" sz="1450" spc="-5">
                <a:latin typeface="Times New Roman"/>
                <a:cs typeface="Times New Roman"/>
              </a:rPr>
              <a:t>your </a:t>
            </a:r>
            <a:r>
              <a:rPr dirty="0" sz="1450" spc="-10">
                <a:latin typeface="Times New Roman"/>
                <a:cs typeface="Times New Roman"/>
              </a:rPr>
              <a:t>ear—and the town itself shrunk to the hamlet  underneath us! By-and-by came the English wars—you shall hear more </a:t>
            </a:r>
            <a:r>
              <a:rPr dirty="0" sz="1450" spc="-5">
                <a:latin typeface="Times New Roman"/>
                <a:cs typeface="Times New Roman"/>
              </a:rPr>
              <a:t>of </a:t>
            </a:r>
            <a:r>
              <a:rPr dirty="0" sz="1450" spc="-10">
                <a:latin typeface="Times New Roman"/>
                <a:cs typeface="Times New Roman"/>
              </a:rPr>
              <a:t>the  English,</a:t>
            </a:r>
            <a:r>
              <a:rPr dirty="0" sz="1450" spc="30">
                <a:latin typeface="Times New Roman"/>
                <a:cs typeface="Times New Roman"/>
              </a:rPr>
              <a:t> </a:t>
            </a:r>
            <a:r>
              <a:rPr dirty="0" sz="1450" spc="-5">
                <a:latin typeface="Times New Roman"/>
                <a:cs typeface="Times New Roman"/>
              </a:rPr>
              <a:t>a</a:t>
            </a:r>
            <a:r>
              <a:rPr dirty="0" sz="1450" spc="35">
                <a:latin typeface="Times New Roman"/>
                <a:cs typeface="Times New Roman"/>
              </a:rPr>
              <a:t> </a:t>
            </a:r>
            <a:r>
              <a:rPr dirty="0" sz="1450" spc="-10">
                <a:latin typeface="Times New Roman"/>
                <a:cs typeface="Times New Roman"/>
              </a:rPr>
              <a:t>stupid</a:t>
            </a:r>
            <a:r>
              <a:rPr dirty="0" sz="1450" spc="35">
                <a:latin typeface="Times New Roman"/>
                <a:cs typeface="Times New Roman"/>
              </a:rPr>
              <a:t> </a:t>
            </a:r>
            <a:r>
              <a:rPr dirty="0" sz="1450" spc="-10">
                <a:latin typeface="Times New Roman"/>
                <a:cs typeface="Times New Roman"/>
              </a:rPr>
              <a:t>people,</a:t>
            </a:r>
            <a:r>
              <a:rPr dirty="0" sz="1450" spc="35">
                <a:latin typeface="Times New Roman"/>
                <a:cs typeface="Times New Roman"/>
              </a:rPr>
              <a:t> </a:t>
            </a:r>
            <a:r>
              <a:rPr dirty="0" sz="1450" spc="-10">
                <a:latin typeface="Times New Roman"/>
                <a:cs typeface="Times New Roman"/>
              </a:rPr>
              <a:t>who</a:t>
            </a:r>
            <a:r>
              <a:rPr dirty="0" sz="1450" spc="35">
                <a:latin typeface="Times New Roman"/>
                <a:cs typeface="Times New Roman"/>
              </a:rPr>
              <a:t> </a:t>
            </a:r>
            <a:r>
              <a:rPr dirty="0" sz="1450" spc="-10">
                <a:latin typeface="Times New Roman"/>
                <a:cs typeface="Times New Roman"/>
              </a:rPr>
              <a:t>sometimes</a:t>
            </a:r>
            <a:r>
              <a:rPr dirty="0" sz="1450" spc="35">
                <a:latin typeface="Times New Roman"/>
                <a:cs typeface="Times New Roman"/>
              </a:rPr>
              <a:t> </a:t>
            </a:r>
            <a:r>
              <a:rPr dirty="0" sz="1450" spc="-10">
                <a:latin typeface="Times New Roman"/>
                <a:cs typeface="Times New Roman"/>
              </a:rPr>
              <a:t>blundered</a:t>
            </a:r>
            <a:r>
              <a:rPr dirty="0" sz="1450" spc="35">
                <a:latin typeface="Times New Roman"/>
                <a:cs typeface="Times New Roman"/>
              </a:rPr>
              <a:t> </a:t>
            </a:r>
            <a:r>
              <a:rPr dirty="0" sz="1450" spc="-10">
                <a:latin typeface="Times New Roman"/>
                <a:cs typeface="Times New Roman"/>
              </a:rPr>
              <a:t>into</a:t>
            </a:r>
            <a:r>
              <a:rPr dirty="0" sz="1450" spc="35">
                <a:latin typeface="Times New Roman"/>
                <a:cs typeface="Times New Roman"/>
              </a:rPr>
              <a:t> </a:t>
            </a:r>
            <a:r>
              <a:rPr dirty="0" sz="1450" spc="-10">
                <a:latin typeface="Times New Roman"/>
                <a:cs typeface="Times New Roman"/>
              </a:rPr>
              <a:t>good—and</a:t>
            </a:r>
            <a:r>
              <a:rPr dirty="0" sz="1450" spc="35">
                <a:latin typeface="Times New Roman"/>
                <a:cs typeface="Times New Roman"/>
              </a:rPr>
              <a:t> </a:t>
            </a:r>
            <a:r>
              <a:rPr dirty="0" sz="1450" spc="-10">
                <a:latin typeface="Times New Roman"/>
                <a:cs typeface="Times New Roman"/>
              </a:rPr>
              <a:t>Gretz</a:t>
            </a:r>
            <a:r>
              <a:rPr dirty="0" sz="1450" spc="35">
                <a:latin typeface="Times New Roman"/>
                <a:cs typeface="Times New Roman"/>
              </a:rPr>
              <a:t> </a:t>
            </a:r>
            <a:r>
              <a:rPr dirty="0" sz="1450" spc="-10">
                <a:latin typeface="Times New Roman"/>
                <a:cs typeface="Times New Roman"/>
              </a:rPr>
              <a:t>was</a:t>
            </a:r>
            <a:endParaRPr sz="1450">
              <a:latin typeface="Times New Roman"/>
              <a:cs typeface="Times New Roman"/>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13511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taken, sacked, and burned. It is the history </a:t>
            </a:r>
            <a:r>
              <a:rPr dirty="0" sz="1450" spc="-5">
                <a:latin typeface="Times New Roman"/>
                <a:cs typeface="Times New Roman"/>
              </a:rPr>
              <a:t>of </a:t>
            </a:r>
            <a:r>
              <a:rPr dirty="0" sz="1450" spc="-10">
                <a:latin typeface="Times New Roman"/>
                <a:cs typeface="Times New Roman"/>
              </a:rPr>
              <a:t>many towns; </a:t>
            </a:r>
            <a:r>
              <a:rPr dirty="0" sz="1450" spc="-5">
                <a:latin typeface="Times New Roman"/>
                <a:cs typeface="Times New Roman"/>
              </a:rPr>
              <a:t>but </a:t>
            </a:r>
            <a:r>
              <a:rPr dirty="0" sz="1450" spc="-10">
                <a:latin typeface="Times New Roman"/>
                <a:cs typeface="Times New Roman"/>
              </a:rPr>
              <a:t>Gretz never  rose again; it was never rebuilt; its ruins were </a:t>
            </a:r>
            <a:r>
              <a:rPr dirty="0" sz="1450" spc="-5">
                <a:latin typeface="Times New Roman"/>
                <a:cs typeface="Times New Roman"/>
              </a:rPr>
              <a:t>a </a:t>
            </a:r>
            <a:r>
              <a:rPr dirty="0" sz="1450" spc="-10">
                <a:latin typeface="Times New Roman"/>
                <a:cs typeface="Times New Roman"/>
              </a:rPr>
              <a:t>quarry to serve the growth </a:t>
            </a:r>
            <a:r>
              <a:rPr dirty="0" sz="1450" spc="-5">
                <a:latin typeface="Times New Roman"/>
                <a:cs typeface="Times New Roman"/>
              </a:rPr>
              <a:t>of  </a:t>
            </a:r>
            <a:r>
              <a:rPr dirty="0" sz="1450" spc="-10">
                <a:latin typeface="Times New Roman"/>
                <a:cs typeface="Times New Roman"/>
              </a:rPr>
              <a:t>rivals; and the stones </a:t>
            </a:r>
            <a:r>
              <a:rPr dirty="0" sz="1450" spc="-5">
                <a:latin typeface="Times New Roman"/>
                <a:cs typeface="Times New Roman"/>
              </a:rPr>
              <a:t>of </a:t>
            </a:r>
            <a:r>
              <a:rPr dirty="0" sz="1450" spc="-10">
                <a:latin typeface="Times New Roman"/>
                <a:cs typeface="Times New Roman"/>
              </a:rPr>
              <a:t>Gretz are now erect along the streets </a:t>
            </a:r>
            <a:r>
              <a:rPr dirty="0" sz="1450" spc="-5">
                <a:latin typeface="Times New Roman"/>
                <a:cs typeface="Times New Roman"/>
              </a:rPr>
              <a:t>of </a:t>
            </a:r>
            <a:r>
              <a:rPr dirty="0" sz="1450" spc="-10">
                <a:latin typeface="Times New Roman"/>
                <a:cs typeface="Times New Roman"/>
              </a:rPr>
              <a:t>Nemours. It  gratifies me that </a:t>
            </a:r>
            <a:r>
              <a:rPr dirty="0" sz="1450" spc="-5">
                <a:latin typeface="Times New Roman"/>
                <a:cs typeface="Times New Roman"/>
              </a:rPr>
              <a:t>our </a:t>
            </a:r>
            <a:r>
              <a:rPr dirty="0" sz="1450" spc="-10">
                <a:latin typeface="Times New Roman"/>
                <a:cs typeface="Times New Roman"/>
              </a:rPr>
              <a:t>old house was the first to rise after the calamity; when the  town had come to an end, it inaugurated the</a:t>
            </a:r>
            <a:r>
              <a:rPr dirty="0" sz="1450" spc="40">
                <a:latin typeface="Times New Roman"/>
                <a:cs typeface="Times New Roman"/>
              </a:rPr>
              <a:t> </a:t>
            </a:r>
            <a:r>
              <a:rPr dirty="0" sz="1450" spc="-10">
                <a:latin typeface="Times New Roman"/>
                <a:cs typeface="Times New Roman"/>
              </a:rPr>
              <a:t>hamlet.’</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‘I, </a:t>
            </a:r>
            <a:r>
              <a:rPr dirty="0" sz="1450" spc="-5">
                <a:latin typeface="Times New Roman"/>
                <a:cs typeface="Times New Roman"/>
              </a:rPr>
              <a:t>too, </a:t>
            </a:r>
            <a:r>
              <a:rPr dirty="0" sz="1450" spc="-10">
                <a:latin typeface="Times New Roman"/>
                <a:cs typeface="Times New Roman"/>
              </a:rPr>
              <a:t>am glad </a:t>
            </a:r>
            <a:r>
              <a:rPr dirty="0" sz="1450" spc="-5">
                <a:latin typeface="Times New Roman"/>
                <a:cs typeface="Times New Roman"/>
              </a:rPr>
              <a:t>of </a:t>
            </a:r>
            <a:r>
              <a:rPr dirty="0" sz="1450" spc="-10">
                <a:latin typeface="Times New Roman"/>
                <a:cs typeface="Times New Roman"/>
              </a:rPr>
              <a:t>that,’ said</a:t>
            </a:r>
            <a:r>
              <a:rPr dirty="0" sz="1450" spc="-95">
                <a:latin typeface="Times New Roman"/>
                <a:cs typeface="Times New Roman"/>
              </a:rPr>
              <a:t> </a:t>
            </a:r>
            <a:r>
              <a:rPr dirty="0" sz="1450" spc="-10">
                <a:latin typeface="Times New Roman"/>
                <a:cs typeface="Times New Roman"/>
              </a:rPr>
              <a:t>Jean-Marie.</a:t>
            </a:r>
            <a:endParaRPr sz="1450">
              <a:latin typeface="Times New Roman"/>
              <a:cs typeface="Times New Roman"/>
            </a:endParaRPr>
          </a:p>
          <a:p>
            <a:pPr algn="just" marL="12700" marR="5715">
              <a:lnSpc>
                <a:spcPts val="1730"/>
              </a:lnSpc>
              <a:spcBef>
                <a:spcPts val="919"/>
              </a:spcBef>
            </a:pPr>
            <a:r>
              <a:rPr dirty="0" sz="1450" spc="-10">
                <a:latin typeface="Times New Roman"/>
                <a:cs typeface="Times New Roman"/>
              </a:rPr>
              <a:t>‘It should </a:t>
            </a:r>
            <a:r>
              <a:rPr dirty="0" sz="1450" spc="-5">
                <a:latin typeface="Times New Roman"/>
                <a:cs typeface="Times New Roman"/>
              </a:rPr>
              <a:t>be </a:t>
            </a:r>
            <a:r>
              <a:rPr dirty="0" sz="1450" spc="-10">
                <a:latin typeface="Times New Roman"/>
                <a:cs typeface="Times New Roman"/>
              </a:rPr>
              <a:t>the temple </a:t>
            </a:r>
            <a:r>
              <a:rPr dirty="0" sz="1450" spc="-5">
                <a:latin typeface="Times New Roman"/>
                <a:cs typeface="Times New Roman"/>
              </a:rPr>
              <a:t>of </a:t>
            </a:r>
            <a:r>
              <a:rPr dirty="0" sz="1450" spc="-10">
                <a:latin typeface="Times New Roman"/>
                <a:cs typeface="Times New Roman"/>
              </a:rPr>
              <a:t>the humbler virtues,’ responded the Doctor with </a:t>
            </a:r>
            <a:r>
              <a:rPr dirty="0" sz="1450" spc="-5">
                <a:latin typeface="Times New Roman"/>
                <a:cs typeface="Times New Roman"/>
              </a:rPr>
              <a:t>a  </a:t>
            </a:r>
            <a:r>
              <a:rPr dirty="0" sz="1450" spc="-10">
                <a:latin typeface="Times New Roman"/>
                <a:cs typeface="Times New Roman"/>
              </a:rPr>
              <a:t>savoury gusto. ‘Perhaps </a:t>
            </a:r>
            <a:r>
              <a:rPr dirty="0" sz="1450" spc="-5">
                <a:latin typeface="Times New Roman"/>
                <a:cs typeface="Times New Roman"/>
              </a:rPr>
              <a:t>one of </a:t>
            </a:r>
            <a:r>
              <a:rPr dirty="0" sz="1450" spc="-10">
                <a:latin typeface="Times New Roman"/>
                <a:cs typeface="Times New Roman"/>
              </a:rPr>
              <a:t>the reasons why </a:t>
            </a:r>
            <a:r>
              <a:rPr dirty="0" sz="1450" spc="-5">
                <a:latin typeface="Times New Roman"/>
                <a:cs typeface="Times New Roman"/>
              </a:rPr>
              <a:t>I </a:t>
            </a:r>
            <a:r>
              <a:rPr dirty="0" sz="1450" spc="-10">
                <a:latin typeface="Times New Roman"/>
                <a:cs typeface="Times New Roman"/>
              </a:rPr>
              <a:t>love my little hamlet as </a:t>
            </a:r>
            <a:r>
              <a:rPr dirty="0" sz="1450" spc="-5">
                <a:latin typeface="Times New Roman"/>
                <a:cs typeface="Times New Roman"/>
              </a:rPr>
              <a:t>I do,  </a:t>
            </a:r>
            <a:r>
              <a:rPr dirty="0" sz="1450" spc="-10">
                <a:latin typeface="Times New Roman"/>
                <a:cs typeface="Times New Roman"/>
              </a:rPr>
              <a:t>is that we have </a:t>
            </a:r>
            <a:r>
              <a:rPr dirty="0" sz="1450" spc="-5">
                <a:latin typeface="Times New Roman"/>
                <a:cs typeface="Times New Roman"/>
              </a:rPr>
              <a:t>a </a:t>
            </a:r>
            <a:r>
              <a:rPr dirty="0" sz="1450" spc="-10">
                <a:latin typeface="Times New Roman"/>
                <a:cs typeface="Times New Roman"/>
              </a:rPr>
              <a:t>similar </a:t>
            </a:r>
            <a:r>
              <a:rPr dirty="0" sz="1450" spc="-20">
                <a:latin typeface="Times New Roman"/>
                <a:cs typeface="Times New Roman"/>
              </a:rPr>
              <a:t>history, </a:t>
            </a:r>
            <a:r>
              <a:rPr dirty="0" sz="1450" spc="-10">
                <a:latin typeface="Times New Roman"/>
                <a:cs typeface="Times New Roman"/>
              </a:rPr>
              <a:t>she and I. Have </a:t>
            </a:r>
            <a:r>
              <a:rPr dirty="0" sz="1450" spc="-5">
                <a:latin typeface="Times New Roman"/>
                <a:cs typeface="Times New Roman"/>
              </a:rPr>
              <a:t>I </a:t>
            </a:r>
            <a:r>
              <a:rPr dirty="0" sz="1450" spc="-10">
                <a:latin typeface="Times New Roman"/>
                <a:cs typeface="Times New Roman"/>
              </a:rPr>
              <a:t>told </a:t>
            </a:r>
            <a:r>
              <a:rPr dirty="0" sz="1450" spc="-5">
                <a:latin typeface="Times New Roman"/>
                <a:cs typeface="Times New Roman"/>
              </a:rPr>
              <a:t>you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was once  rich?’</a:t>
            </a:r>
            <a:endParaRPr sz="1450">
              <a:latin typeface="Times New Roman"/>
              <a:cs typeface="Times New Roman"/>
            </a:endParaRPr>
          </a:p>
          <a:p>
            <a:pPr algn="just" marL="12700" marR="13335">
              <a:lnSpc>
                <a:spcPts val="1730"/>
              </a:lnSpc>
              <a:spcBef>
                <a:spcPts val="855"/>
              </a:spcBef>
            </a:pPr>
            <a:r>
              <a:rPr dirty="0" sz="1450" spc="-10">
                <a:latin typeface="Times New Roman"/>
                <a:cs typeface="Times New Roman"/>
              </a:rPr>
              <a:t>‘I </a:t>
            </a:r>
            <a:r>
              <a:rPr dirty="0" sz="1450" spc="-5">
                <a:latin typeface="Times New Roman"/>
                <a:cs typeface="Times New Roman"/>
              </a:rPr>
              <a:t>do not </a:t>
            </a:r>
            <a:r>
              <a:rPr dirty="0" sz="1450" spc="-10">
                <a:latin typeface="Times New Roman"/>
                <a:cs typeface="Times New Roman"/>
              </a:rPr>
              <a:t>think </a:t>
            </a:r>
            <a:r>
              <a:rPr dirty="0" sz="1450" spc="-5">
                <a:latin typeface="Times New Roman"/>
                <a:cs typeface="Times New Roman"/>
              </a:rPr>
              <a:t>so,’ </a:t>
            </a:r>
            <a:r>
              <a:rPr dirty="0" sz="1450" spc="-10">
                <a:latin typeface="Times New Roman"/>
                <a:cs typeface="Times New Roman"/>
              </a:rPr>
              <a:t>answered Jean-Marie. ‘I </a:t>
            </a:r>
            <a:r>
              <a:rPr dirty="0" sz="1450" spc="-5">
                <a:latin typeface="Times New Roman"/>
                <a:cs typeface="Times New Roman"/>
              </a:rPr>
              <a:t>do not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should have  forgotten. </a:t>
            </a:r>
            <a:r>
              <a:rPr dirty="0" sz="1450" spc="-5">
                <a:latin typeface="Times New Roman"/>
                <a:cs typeface="Times New Roman"/>
              </a:rPr>
              <a:t>I </a:t>
            </a:r>
            <a:r>
              <a:rPr dirty="0" sz="1450" spc="-10">
                <a:latin typeface="Times New Roman"/>
                <a:cs typeface="Times New Roman"/>
              </a:rPr>
              <a:t>am sorry </a:t>
            </a:r>
            <a:r>
              <a:rPr dirty="0" sz="1450" spc="-5">
                <a:latin typeface="Times New Roman"/>
                <a:cs typeface="Times New Roman"/>
              </a:rPr>
              <a:t>you </a:t>
            </a:r>
            <a:r>
              <a:rPr dirty="0" sz="1450" spc="-10">
                <a:latin typeface="Times New Roman"/>
                <a:cs typeface="Times New Roman"/>
              </a:rPr>
              <a:t>should have lost </a:t>
            </a:r>
            <a:r>
              <a:rPr dirty="0" sz="1450" spc="-5">
                <a:latin typeface="Times New Roman"/>
                <a:cs typeface="Times New Roman"/>
              </a:rPr>
              <a:t>your</a:t>
            </a:r>
            <a:r>
              <a:rPr dirty="0" sz="1450" spc="40">
                <a:latin typeface="Times New Roman"/>
                <a:cs typeface="Times New Roman"/>
              </a:rPr>
              <a:t> </a:t>
            </a:r>
            <a:r>
              <a:rPr dirty="0" sz="1450" spc="-10">
                <a:latin typeface="Times New Roman"/>
                <a:cs typeface="Times New Roman"/>
              </a:rPr>
              <a:t>fortune.’</a:t>
            </a:r>
            <a:endParaRPr sz="1450">
              <a:latin typeface="Times New Roman"/>
              <a:cs typeface="Times New Roman"/>
            </a:endParaRPr>
          </a:p>
          <a:p>
            <a:pPr algn="just" marL="12700" marR="5715">
              <a:lnSpc>
                <a:spcPts val="1730"/>
              </a:lnSpc>
              <a:spcBef>
                <a:spcPts val="865"/>
              </a:spcBef>
            </a:pPr>
            <a:r>
              <a:rPr dirty="0" sz="1450" spc="-10">
                <a:latin typeface="Times New Roman"/>
                <a:cs typeface="Times New Roman"/>
              </a:rPr>
              <a:t>‘Sorry?’ cried the </a:t>
            </a:r>
            <a:r>
              <a:rPr dirty="0" sz="1450" spc="-20">
                <a:latin typeface="Times New Roman"/>
                <a:cs typeface="Times New Roman"/>
              </a:rPr>
              <a:t>Doctor.</a:t>
            </a:r>
            <a:r>
              <a:rPr dirty="0" sz="1450" spc="320">
                <a:latin typeface="Times New Roman"/>
                <a:cs typeface="Times New Roman"/>
              </a:rPr>
              <a:t> </a:t>
            </a:r>
            <a:r>
              <a:rPr dirty="0" sz="1450" spc="-30">
                <a:latin typeface="Times New Roman"/>
                <a:cs typeface="Times New Roman"/>
              </a:rPr>
              <a:t>‘Why, </a:t>
            </a:r>
            <a:r>
              <a:rPr dirty="0" sz="1450" spc="-5">
                <a:latin typeface="Times New Roman"/>
                <a:cs typeface="Times New Roman"/>
              </a:rPr>
              <a:t>I </a:t>
            </a:r>
            <a:r>
              <a:rPr dirty="0" sz="1450" spc="-10">
                <a:latin typeface="Times New Roman"/>
                <a:cs typeface="Times New Roman"/>
              </a:rPr>
              <a:t>find </a:t>
            </a:r>
            <a:r>
              <a:rPr dirty="0" sz="1450" spc="-5">
                <a:latin typeface="Times New Roman"/>
                <a:cs typeface="Times New Roman"/>
              </a:rPr>
              <a:t>I </a:t>
            </a:r>
            <a:r>
              <a:rPr dirty="0" sz="1450" spc="-10">
                <a:latin typeface="Times New Roman"/>
                <a:cs typeface="Times New Roman"/>
              </a:rPr>
              <a:t>have scarce begun </a:t>
            </a:r>
            <a:r>
              <a:rPr dirty="0" sz="1450" spc="-5">
                <a:latin typeface="Times New Roman"/>
                <a:cs typeface="Times New Roman"/>
              </a:rPr>
              <a:t>your </a:t>
            </a:r>
            <a:r>
              <a:rPr dirty="0" sz="1450" spc="-10">
                <a:latin typeface="Times New Roman"/>
                <a:cs typeface="Times New Roman"/>
              </a:rPr>
              <a:t>education  after all. Listen to me! </a:t>
            </a:r>
            <a:r>
              <a:rPr dirty="0" sz="1450" spc="-30">
                <a:latin typeface="Times New Roman"/>
                <a:cs typeface="Times New Roman"/>
              </a:rPr>
              <a:t>Would </a:t>
            </a:r>
            <a:r>
              <a:rPr dirty="0" sz="1450" spc="-5">
                <a:latin typeface="Times New Roman"/>
                <a:cs typeface="Times New Roman"/>
              </a:rPr>
              <a:t>you </a:t>
            </a:r>
            <a:r>
              <a:rPr dirty="0" sz="1450" spc="-10">
                <a:latin typeface="Times New Roman"/>
                <a:cs typeface="Times New Roman"/>
              </a:rPr>
              <a:t>rather live in the old Gretz </a:t>
            </a:r>
            <a:r>
              <a:rPr dirty="0" sz="1450" spc="-5">
                <a:latin typeface="Times New Roman"/>
                <a:cs typeface="Times New Roman"/>
              </a:rPr>
              <a:t>or </a:t>
            </a:r>
            <a:r>
              <a:rPr dirty="0" sz="1450" spc="-10">
                <a:latin typeface="Times New Roman"/>
                <a:cs typeface="Times New Roman"/>
              </a:rPr>
              <a:t>in the </a:t>
            </a:r>
            <a:r>
              <a:rPr dirty="0" sz="1450" spc="-30">
                <a:latin typeface="Times New Roman"/>
                <a:cs typeface="Times New Roman"/>
              </a:rPr>
              <a:t>new,  </a:t>
            </a:r>
            <a:r>
              <a:rPr dirty="0" sz="1450" spc="-10">
                <a:latin typeface="Times New Roman"/>
                <a:cs typeface="Times New Roman"/>
              </a:rPr>
              <a:t>free from the alarms </a:t>
            </a:r>
            <a:r>
              <a:rPr dirty="0" sz="1450" spc="-5">
                <a:latin typeface="Times New Roman"/>
                <a:cs typeface="Times New Roman"/>
              </a:rPr>
              <a:t>of </a:t>
            </a:r>
            <a:r>
              <a:rPr dirty="0" sz="1450" spc="-25">
                <a:latin typeface="Times New Roman"/>
                <a:cs typeface="Times New Roman"/>
              </a:rPr>
              <a:t>war, </a:t>
            </a:r>
            <a:r>
              <a:rPr dirty="0" sz="1450" spc="-10">
                <a:latin typeface="Times New Roman"/>
                <a:cs typeface="Times New Roman"/>
              </a:rPr>
              <a:t>with the green country at the </a:t>
            </a:r>
            <a:r>
              <a:rPr dirty="0" sz="1450" spc="-20">
                <a:latin typeface="Times New Roman"/>
                <a:cs typeface="Times New Roman"/>
              </a:rPr>
              <a:t>door, </a:t>
            </a:r>
            <a:r>
              <a:rPr dirty="0" sz="1450" spc="-10">
                <a:latin typeface="Times New Roman"/>
                <a:cs typeface="Times New Roman"/>
              </a:rPr>
              <a:t>without noise,  passports, the exactions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soldiery, </a:t>
            </a:r>
            <a:r>
              <a:rPr dirty="0" sz="1450" spc="-5">
                <a:latin typeface="Times New Roman"/>
                <a:cs typeface="Times New Roman"/>
              </a:rPr>
              <a:t>or </a:t>
            </a:r>
            <a:r>
              <a:rPr dirty="0" sz="1450" spc="-10">
                <a:latin typeface="Times New Roman"/>
                <a:cs typeface="Times New Roman"/>
              </a:rPr>
              <a:t>the jangle </a:t>
            </a:r>
            <a:r>
              <a:rPr dirty="0" sz="1450" spc="-5">
                <a:latin typeface="Times New Roman"/>
                <a:cs typeface="Times New Roman"/>
              </a:rPr>
              <a:t>of </a:t>
            </a:r>
            <a:r>
              <a:rPr dirty="0" sz="1450" spc="-10">
                <a:latin typeface="Times New Roman"/>
                <a:cs typeface="Times New Roman"/>
              </a:rPr>
              <a:t>the curfew-bell to send  </a:t>
            </a:r>
            <a:r>
              <a:rPr dirty="0" sz="1450" spc="-5">
                <a:latin typeface="Times New Roman"/>
                <a:cs typeface="Times New Roman"/>
              </a:rPr>
              <a:t>us </a:t>
            </a:r>
            <a:r>
              <a:rPr dirty="0" sz="1450" spc="-15">
                <a:latin typeface="Times New Roman"/>
                <a:cs typeface="Times New Roman"/>
              </a:rPr>
              <a:t>off </a:t>
            </a:r>
            <a:r>
              <a:rPr dirty="0" sz="1450" spc="-10">
                <a:latin typeface="Times New Roman"/>
                <a:cs typeface="Times New Roman"/>
              </a:rPr>
              <a:t>to bed </a:t>
            </a:r>
            <a:r>
              <a:rPr dirty="0" sz="1450" spc="-5">
                <a:latin typeface="Times New Roman"/>
                <a:cs typeface="Times New Roman"/>
              </a:rPr>
              <a:t>by</a:t>
            </a:r>
            <a:r>
              <a:rPr dirty="0" sz="1450" spc="10">
                <a:latin typeface="Times New Roman"/>
                <a:cs typeface="Times New Roman"/>
              </a:rPr>
              <a:t> </a:t>
            </a:r>
            <a:r>
              <a:rPr dirty="0" sz="1450" spc="-10">
                <a:latin typeface="Times New Roman"/>
                <a:cs typeface="Times New Roman"/>
              </a:rPr>
              <a:t>sundown?’</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‘I suppose </a:t>
            </a:r>
            <a:r>
              <a:rPr dirty="0" sz="1450" spc="-5">
                <a:latin typeface="Times New Roman"/>
                <a:cs typeface="Times New Roman"/>
              </a:rPr>
              <a:t>I </a:t>
            </a:r>
            <a:r>
              <a:rPr dirty="0" sz="1450" spc="-10">
                <a:latin typeface="Times New Roman"/>
                <a:cs typeface="Times New Roman"/>
              </a:rPr>
              <a:t>should prefer the </a:t>
            </a:r>
            <a:r>
              <a:rPr dirty="0" sz="1450" spc="-25">
                <a:latin typeface="Times New Roman"/>
                <a:cs typeface="Times New Roman"/>
              </a:rPr>
              <a:t>new,’ </a:t>
            </a:r>
            <a:r>
              <a:rPr dirty="0" sz="1450" spc="-10">
                <a:latin typeface="Times New Roman"/>
                <a:cs typeface="Times New Roman"/>
              </a:rPr>
              <a:t>replied the</a:t>
            </a:r>
            <a:r>
              <a:rPr dirty="0" sz="1450" spc="-55">
                <a:latin typeface="Times New Roman"/>
                <a:cs typeface="Times New Roman"/>
              </a:rPr>
              <a:t> </a:t>
            </a:r>
            <a:r>
              <a:rPr dirty="0" sz="1450" spc="-30">
                <a:latin typeface="Times New Roman"/>
                <a:cs typeface="Times New Roman"/>
              </a:rPr>
              <a:t>boy.</a:t>
            </a:r>
            <a:endParaRPr sz="1450">
              <a:latin typeface="Times New Roman"/>
              <a:cs typeface="Times New Roman"/>
            </a:endParaRPr>
          </a:p>
          <a:p>
            <a:pPr algn="just" marL="12700" marR="5080">
              <a:lnSpc>
                <a:spcPts val="1730"/>
              </a:lnSpc>
              <a:spcBef>
                <a:spcPts val="915"/>
              </a:spcBef>
            </a:pPr>
            <a:r>
              <a:rPr dirty="0" sz="1450" spc="-20">
                <a:latin typeface="Times New Roman"/>
                <a:cs typeface="Times New Roman"/>
              </a:rPr>
              <a:t>‘Precisely,’ </a:t>
            </a:r>
            <a:r>
              <a:rPr dirty="0" sz="1450" spc="-10">
                <a:latin typeface="Times New Roman"/>
                <a:cs typeface="Times New Roman"/>
              </a:rPr>
              <a:t>returned the Doctor; ‘so </a:t>
            </a:r>
            <a:r>
              <a:rPr dirty="0" sz="1450" spc="-5">
                <a:latin typeface="Times New Roman"/>
                <a:cs typeface="Times New Roman"/>
              </a:rPr>
              <a:t>do </a:t>
            </a:r>
            <a:r>
              <a:rPr dirty="0" sz="1450" spc="-10">
                <a:latin typeface="Times New Roman"/>
                <a:cs typeface="Times New Roman"/>
              </a:rPr>
              <a:t>I. And, in the same </a:t>
            </a:r>
            <a:r>
              <a:rPr dirty="0" sz="1450" spc="-35">
                <a:latin typeface="Times New Roman"/>
                <a:cs typeface="Times New Roman"/>
              </a:rPr>
              <a:t>way, </a:t>
            </a:r>
            <a:r>
              <a:rPr dirty="0" sz="1450" spc="-5">
                <a:latin typeface="Times New Roman"/>
                <a:cs typeface="Times New Roman"/>
              </a:rPr>
              <a:t>I </a:t>
            </a:r>
            <a:r>
              <a:rPr dirty="0" sz="1450" spc="-10">
                <a:latin typeface="Times New Roman"/>
                <a:cs typeface="Times New Roman"/>
              </a:rPr>
              <a:t>prefer my  present moderate fortune to my former wealth. Golden mediocrity! cried the  adorable ancients; and </a:t>
            </a:r>
            <a:r>
              <a:rPr dirty="0" sz="1450" spc="-5">
                <a:latin typeface="Times New Roman"/>
                <a:cs typeface="Times New Roman"/>
              </a:rPr>
              <a:t>I </a:t>
            </a:r>
            <a:r>
              <a:rPr dirty="0" sz="1450" spc="-10">
                <a:latin typeface="Times New Roman"/>
                <a:cs typeface="Times New Roman"/>
              </a:rPr>
              <a:t>subscribe to their enthusiasm. Have </a:t>
            </a:r>
            <a:r>
              <a:rPr dirty="0" sz="1450" spc="-5">
                <a:latin typeface="Times New Roman"/>
                <a:cs typeface="Times New Roman"/>
              </a:rPr>
              <a:t>I not good </a:t>
            </a:r>
            <a:r>
              <a:rPr dirty="0" sz="1450" spc="-10">
                <a:latin typeface="Times New Roman"/>
                <a:cs typeface="Times New Roman"/>
              </a:rPr>
              <a:t>wine,  </a:t>
            </a:r>
            <a:r>
              <a:rPr dirty="0" sz="1450" spc="-5">
                <a:latin typeface="Times New Roman"/>
                <a:cs typeface="Times New Roman"/>
              </a:rPr>
              <a:t>good food, good </a:t>
            </a:r>
            <a:r>
              <a:rPr dirty="0" sz="1450" spc="-25">
                <a:latin typeface="Times New Roman"/>
                <a:cs typeface="Times New Roman"/>
              </a:rPr>
              <a:t>air, </a:t>
            </a:r>
            <a:r>
              <a:rPr dirty="0" sz="1450" spc="-10">
                <a:latin typeface="Times New Roman"/>
                <a:cs typeface="Times New Roman"/>
              </a:rPr>
              <a:t>the fields and the forest for my walk, </a:t>
            </a:r>
            <a:r>
              <a:rPr dirty="0" sz="1450" spc="-5">
                <a:latin typeface="Times New Roman"/>
                <a:cs typeface="Times New Roman"/>
              </a:rPr>
              <a:t>a </a:t>
            </a:r>
            <a:r>
              <a:rPr dirty="0" sz="1450" spc="-10">
                <a:latin typeface="Times New Roman"/>
                <a:cs typeface="Times New Roman"/>
              </a:rPr>
              <a:t>house, an  admirable wife, </a:t>
            </a:r>
            <a:r>
              <a:rPr dirty="0" sz="1450" spc="-5">
                <a:latin typeface="Times New Roman"/>
                <a:cs typeface="Times New Roman"/>
              </a:rPr>
              <a:t>a boy </a:t>
            </a:r>
            <a:r>
              <a:rPr dirty="0" sz="1450" spc="-10">
                <a:latin typeface="Times New Roman"/>
                <a:cs typeface="Times New Roman"/>
              </a:rPr>
              <a:t>whom </a:t>
            </a:r>
            <a:r>
              <a:rPr dirty="0" sz="1450" spc="-5">
                <a:latin typeface="Times New Roman"/>
                <a:cs typeface="Times New Roman"/>
              </a:rPr>
              <a:t>I </a:t>
            </a:r>
            <a:r>
              <a:rPr dirty="0" sz="1450" spc="-10">
                <a:latin typeface="Times New Roman"/>
                <a:cs typeface="Times New Roman"/>
              </a:rPr>
              <a:t>protest </a:t>
            </a:r>
            <a:r>
              <a:rPr dirty="0" sz="1450" spc="-5">
                <a:latin typeface="Times New Roman"/>
                <a:cs typeface="Times New Roman"/>
              </a:rPr>
              <a:t>I </a:t>
            </a:r>
            <a:r>
              <a:rPr dirty="0" sz="1450" spc="-10">
                <a:latin typeface="Times New Roman"/>
                <a:cs typeface="Times New Roman"/>
              </a:rPr>
              <a:t>cherish like </a:t>
            </a:r>
            <a:r>
              <a:rPr dirty="0" sz="1450" spc="-5">
                <a:latin typeface="Times New Roman"/>
                <a:cs typeface="Times New Roman"/>
              </a:rPr>
              <a:t>a </a:t>
            </a:r>
            <a:r>
              <a:rPr dirty="0" sz="1450" spc="-10">
                <a:latin typeface="Times New Roman"/>
                <a:cs typeface="Times New Roman"/>
              </a:rPr>
              <a:t>son? </a:t>
            </a:r>
            <a:r>
              <a:rPr dirty="0" sz="1450" spc="-35">
                <a:latin typeface="Times New Roman"/>
                <a:cs typeface="Times New Roman"/>
              </a:rPr>
              <a:t>Now, </a:t>
            </a: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were still  rich, </a:t>
            </a:r>
            <a:r>
              <a:rPr dirty="0" sz="1450" spc="-5">
                <a:latin typeface="Times New Roman"/>
                <a:cs typeface="Times New Roman"/>
              </a:rPr>
              <a:t>I </a:t>
            </a:r>
            <a:r>
              <a:rPr dirty="0" sz="1450" spc="-10">
                <a:latin typeface="Times New Roman"/>
                <a:cs typeface="Times New Roman"/>
              </a:rPr>
              <a:t>should indubitably make my residence in Paris—you know Paris—Paris  and Paradise are </a:t>
            </a:r>
            <a:r>
              <a:rPr dirty="0" sz="1450" spc="-5">
                <a:latin typeface="Times New Roman"/>
                <a:cs typeface="Times New Roman"/>
              </a:rPr>
              <a:t>not </a:t>
            </a:r>
            <a:r>
              <a:rPr dirty="0" sz="1450" spc="-10">
                <a:latin typeface="Times New Roman"/>
                <a:cs typeface="Times New Roman"/>
              </a:rPr>
              <a:t>convertible terms. This pleasant noise </a:t>
            </a:r>
            <a:r>
              <a:rPr dirty="0" sz="1450" spc="-5">
                <a:latin typeface="Times New Roman"/>
                <a:cs typeface="Times New Roman"/>
              </a:rPr>
              <a:t>of </a:t>
            </a:r>
            <a:r>
              <a:rPr dirty="0" sz="1450" spc="-10">
                <a:latin typeface="Times New Roman"/>
                <a:cs typeface="Times New Roman"/>
              </a:rPr>
              <a:t>the wind  streaming among leaves changed into the grinding Babel </a:t>
            </a:r>
            <a:r>
              <a:rPr dirty="0" sz="1450" spc="-5">
                <a:latin typeface="Times New Roman"/>
                <a:cs typeface="Times New Roman"/>
              </a:rPr>
              <a:t>of </a:t>
            </a:r>
            <a:r>
              <a:rPr dirty="0" sz="1450" spc="-10">
                <a:latin typeface="Times New Roman"/>
                <a:cs typeface="Times New Roman"/>
              </a:rPr>
              <a:t>the street, the  stupid glare </a:t>
            </a:r>
            <a:r>
              <a:rPr dirty="0" sz="1450" spc="-5">
                <a:latin typeface="Times New Roman"/>
                <a:cs typeface="Times New Roman"/>
              </a:rPr>
              <a:t>of </a:t>
            </a:r>
            <a:r>
              <a:rPr dirty="0" sz="1450" spc="-10">
                <a:latin typeface="Times New Roman"/>
                <a:cs typeface="Times New Roman"/>
              </a:rPr>
              <a:t>plaster substituted for this quiet pattern </a:t>
            </a:r>
            <a:r>
              <a:rPr dirty="0" sz="1450" spc="-5">
                <a:latin typeface="Times New Roman"/>
                <a:cs typeface="Times New Roman"/>
              </a:rPr>
              <a:t>of </a:t>
            </a:r>
            <a:r>
              <a:rPr dirty="0" sz="1450" spc="-10">
                <a:latin typeface="Times New Roman"/>
                <a:cs typeface="Times New Roman"/>
              </a:rPr>
              <a:t>greens and greys, the  nerves shattered, the digestion falsified—picture the fall! Already </a:t>
            </a:r>
            <a:r>
              <a:rPr dirty="0" sz="1450" spc="-5">
                <a:latin typeface="Times New Roman"/>
                <a:cs typeface="Times New Roman"/>
              </a:rPr>
              <a:t>you  </a:t>
            </a:r>
            <a:r>
              <a:rPr dirty="0" sz="1450" spc="-10">
                <a:latin typeface="Times New Roman"/>
                <a:cs typeface="Times New Roman"/>
              </a:rPr>
              <a:t>perceive the consequences; the mind is stimulated, the heart steps to </a:t>
            </a:r>
            <a:r>
              <a:rPr dirty="0" sz="1450" spc="-5">
                <a:latin typeface="Times New Roman"/>
                <a:cs typeface="Times New Roman"/>
              </a:rPr>
              <a:t>a </a:t>
            </a:r>
            <a:r>
              <a:rPr dirty="0" sz="1450" spc="-10">
                <a:latin typeface="Times New Roman"/>
                <a:cs typeface="Times New Roman"/>
              </a:rPr>
              <a:t>different  measure, and the man is himself </a:t>
            </a:r>
            <a:r>
              <a:rPr dirty="0" sz="1450" spc="-5">
                <a:latin typeface="Times New Roman"/>
                <a:cs typeface="Times New Roman"/>
              </a:rPr>
              <a:t>no </a:t>
            </a:r>
            <a:r>
              <a:rPr dirty="0" sz="1450" spc="-20">
                <a:latin typeface="Times New Roman"/>
                <a:cs typeface="Times New Roman"/>
              </a:rPr>
              <a:t>longer.  </a:t>
            </a:r>
            <a:r>
              <a:rPr dirty="0" sz="1450" spc="95">
                <a:latin typeface="Times New Roman"/>
                <a:cs typeface="Times New Roman"/>
              </a:rPr>
              <a:t> </a:t>
            </a:r>
            <a:r>
              <a:rPr dirty="0" sz="1450" spc="-5">
                <a:latin typeface="Times New Roman"/>
                <a:cs typeface="Times New Roman"/>
              </a:rPr>
              <a:t>I </a:t>
            </a:r>
            <a:r>
              <a:rPr dirty="0" sz="1450" spc="-10">
                <a:latin typeface="Times New Roman"/>
                <a:cs typeface="Times New Roman"/>
              </a:rPr>
              <a:t>have passionately studied myself</a:t>
            </a:r>
            <a:endParaRPr sz="1450">
              <a:latin typeface="Times New Roman"/>
              <a:cs typeface="Times New Roman"/>
            </a:endParaRPr>
          </a:p>
          <a:p>
            <a:pPr algn="just" marL="12700">
              <a:lnSpc>
                <a:spcPts val="1650"/>
              </a:lnSpc>
            </a:pPr>
            <a:r>
              <a:rPr dirty="0" sz="1450" spc="-10">
                <a:latin typeface="Times New Roman"/>
                <a:cs typeface="Times New Roman"/>
              </a:rPr>
              <a:t>—the  true  business  </a:t>
            </a:r>
            <a:r>
              <a:rPr dirty="0" sz="1450" spc="-5">
                <a:latin typeface="Times New Roman"/>
                <a:cs typeface="Times New Roman"/>
              </a:rPr>
              <a:t>of  </a:t>
            </a:r>
            <a:r>
              <a:rPr dirty="0" sz="1450" spc="-15">
                <a:latin typeface="Times New Roman"/>
                <a:cs typeface="Times New Roman"/>
              </a:rPr>
              <a:t>philosophy.    </a:t>
            </a:r>
            <a:r>
              <a:rPr dirty="0" sz="1450" spc="-5">
                <a:latin typeface="Times New Roman"/>
                <a:cs typeface="Times New Roman"/>
              </a:rPr>
              <a:t>I  </a:t>
            </a:r>
            <a:r>
              <a:rPr dirty="0" sz="1450" spc="-10">
                <a:latin typeface="Times New Roman"/>
                <a:cs typeface="Times New Roman"/>
              </a:rPr>
              <a:t>know  my  character  as  the</a:t>
            </a:r>
            <a:r>
              <a:rPr dirty="0" sz="1450" spc="275">
                <a:latin typeface="Times New Roman"/>
                <a:cs typeface="Times New Roman"/>
              </a:rPr>
              <a:t> </a:t>
            </a:r>
            <a:r>
              <a:rPr dirty="0" sz="1450" spc="-10">
                <a:latin typeface="Times New Roman"/>
                <a:cs typeface="Times New Roman"/>
              </a:rPr>
              <a:t>musician</a:t>
            </a:r>
            <a:endParaRPr sz="1450">
              <a:latin typeface="Times New Roman"/>
              <a:cs typeface="Times New Roman"/>
            </a:endParaRPr>
          </a:p>
          <a:p>
            <a:pPr algn="just" marL="12700" marR="5080">
              <a:lnSpc>
                <a:spcPts val="1730"/>
              </a:lnSpc>
              <a:spcBef>
                <a:spcPts val="60"/>
              </a:spcBef>
            </a:pPr>
            <a:r>
              <a:rPr dirty="0" sz="1450" spc="-10">
                <a:latin typeface="Times New Roman"/>
                <a:cs typeface="Times New Roman"/>
              </a:rPr>
              <a:t>knows the ventages </a:t>
            </a:r>
            <a:r>
              <a:rPr dirty="0" sz="1450" spc="-5">
                <a:latin typeface="Times New Roman"/>
                <a:cs typeface="Times New Roman"/>
              </a:rPr>
              <a:t>of </a:t>
            </a:r>
            <a:r>
              <a:rPr dirty="0" sz="1450" spc="-10">
                <a:latin typeface="Times New Roman"/>
                <a:cs typeface="Times New Roman"/>
              </a:rPr>
              <a:t>his flute. Should </a:t>
            </a:r>
            <a:r>
              <a:rPr dirty="0" sz="1450" spc="-5">
                <a:latin typeface="Times New Roman"/>
                <a:cs typeface="Times New Roman"/>
              </a:rPr>
              <a:t>I </a:t>
            </a:r>
            <a:r>
              <a:rPr dirty="0" sz="1450" spc="-10">
                <a:latin typeface="Times New Roman"/>
                <a:cs typeface="Times New Roman"/>
              </a:rPr>
              <a:t>return to Paris, </a:t>
            </a:r>
            <a:r>
              <a:rPr dirty="0" sz="1450" spc="-5">
                <a:latin typeface="Times New Roman"/>
                <a:cs typeface="Times New Roman"/>
              </a:rPr>
              <a:t>I </a:t>
            </a:r>
            <a:r>
              <a:rPr dirty="0" sz="1450" spc="-10">
                <a:latin typeface="Times New Roman"/>
                <a:cs typeface="Times New Roman"/>
              </a:rPr>
              <a:t>should ruin myself  gambling; </a:t>
            </a:r>
            <a:r>
              <a:rPr dirty="0" sz="1450" spc="-30">
                <a:latin typeface="Times New Roman"/>
                <a:cs typeface="Times New Roman"/>
              </a:rPr>
              <a:t>nay, </a:t>
            </a:r>
            <a:r>
              <a:rPr dirty="0" sz="1450" spc="-5">
                <a:latin typeface="Times New Roman"/>
                <a:cs typeface="Times New Roman"/>
              </a:rPr>
              <a:t>I go </a:t>
            </a:r>
            <a:r>
              <a:rPr dirty="0" sz="1450" spc="-10">
                <a:latin typeface="Times New Roman"/>
                <a:cs typeface="Times New Roman"/>
              </a:rPr>
              <a:t>further—I should break the heart </a:t>
            </a:r>
            <a:r>
              <a:rPr dirty="0" sz="1450" spc="-5">
                <a:latin typeface="Times New Roman"/>
                <a:cs typeface="Times New Roman"/>
              </a:rPr>
              <a:t>of </a:t>
            </a:r>
            <a:r>
              <a:rPr dirty="0" sz="1450" spc="-10">
                <a:latin typeface="Times New Roman"/>
                <a:cs typeface="Times New Roman"/>
              </a:rPr>
              <a:t>my Anastasie with  infidelities.’</a:t>
            </a:r>
            <a:endParaRPr sz="1450">
              <a:latin typeface="Times New Roman"/>
              <a:cs typeface="Times New Roman"/>
            </a:endParaRPr>
          </a:p>
          <a:p>
            <a:pPr algn="just" marL="12700" marR="7620">
              <a:lnSpc>
                <a:spcPts val="1730"/>
              </a:lnSpc>
              <a:spcBef>
                <a:spcPts val="860"/>
              </a:spcBef>
            </a:pPr>
            <a:r>
              <a:rPr dirty="0" sz="1450" spc="-10">
                <a:latin typeface="Times New Roman"/>
                <a:cs typeface="Times New Roman"/>
              </a:rPr>
              <a:t>This was too much for Jean-Marie. That </a:t>
            </a:r>
            <a:r>
              <a:rPr dirty="0" sz="1450" spc="-5">
                <a:latin typeface="Times New Roman"/>
                <a:cs typeface="Times New Roman"/>
              </a:rPr>
              <a:t>a </a:t>
            </a:r>
            <a:r>
              <a:rPr dirty="0" sz="1450" spc="-10">
                <a:latin typeface="Times New Roman"/>
                <a:cs typeface="Times New Roman"/>
              </a:rPr>
              <a:t>place should so transform the most  excellent </a:t>
            </a:r>
            <a:r>
              <a:rPr dirty="0" sz="1450" spc="-5">
                <a:latin typeface="Times New Roman"/>
                <a:cs typeface="Times New Roman"/>
              </a:rPr>
              <a:t>of </a:t>
            </a:r>
            <a:r>
              <a:rPr dirty="0" sz="1450" spc="-10">
                <a:latin typeface="Times New Roman"/>
                <a:cs typeface="Times New Roman"/>
              </a:rPr>
              <a:t>men transcended his belief. Paris, </a:t>
            </a:r>
            <a:r>
              <a:rPr dirty="0" sz="1450" spc="-5">
                <a:latin typeface="Times New Roman"/>
                <a:cs typeface="Times New Roman"/>
              </a:rPr>
              <a:t>he </a:t>
            </a:r>
            <a:r>
              <a:rPr dirty="0" sz="1450" spc="-10">
                <a:latin typeface="Times New Roman"/>
                <a:cs typeface="Times New Roman"/>
              </a:rPr>
              <a:t>protested, was even an  agreeable place </a:t>
            </a:r>
            <a:r>
              <a:rPr dirty="0" sz="1450" spc="-5">
                <a:latin typeface="Times New Roman"/>
                <a:cs typeface="Times New Roman"/>
              </a:rPr>
              <a:t>of </a:t>
            </a:r>
            <a:r>
              <a:rPr dirty="0" sz="1450" spc="-10">
                <a:latin typeface="Times New Roman"/>
                <a:cs typeface="Times New Roman"/>
              </a:rPr>
              <a:t>residence. ‘Nor when </a:t>
            </a:r>
            <a:r>
              <a:rPr dirty="0" sz="1450" spc="-5">
                <a:latin typeface="Times New Roman"/>
                <a:cs typeface="Times New Roman"/>
              </a:rPr>
              <a:t>I </a:t>
            </a:r>
            <a:r>
              <a:rPr dirty="0" sz="1450" spc="-10">
                <a:latin typeface="Times New Roman"/>
                <a:cs typeface="Times New Roman"/>
              </a:rPr>
              <a:t>lived in that city did </a:t>
            </a:r>
            <a:r>
              <a:rPr dirty="0" sz="1450" spc="-5">
                <a:latin typeface="Times New Roman"/>
                <a:cs typeface="Times New Roman"/>
              </a:rPr>
              <a:t>I </a:t>
            </a:r>
            <a:r>
              <a:rPr dirty="0" sz="1450" spc="-10">
                <a:latin typeface="Times New Roman"/>
                <a:cs typeface="Times New Roman"/>
              </a:rPr>
              <a:t>feel much  difference,’ </a:t>
            </a:r>
            <a:r>
              <a:rPr dirty="0" sz="1450" spc="-5">
                <a:latin typeface="Times New Roman"/>
                <a:cs typeface="Times New Roman"/>
              </a:rPr>
              <a:t>he</a:t>
            </a:r>
            <a:r>
              <a:rPr dirty="0" sz="1450" spc="-110">
                <a:latin typeface="Times New Roman"/>
                <a:cs typeface="Times New Roman"/>
              </a:rPr>
              <a:t> </a:t>
            </a:r>
            <a:r>
              <a:rPr dirty="0" sz="1450" spc="-10">
                <a:latin typeface="Times New Roman"/>
                <a:cs typeface="Times New Roman"/>
              </a:rPr>
              <a:t>pleaded.</a:t>
            </a:r>
            <a:endParaRPr sz="145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7620">
              <a:lnSpc>
                <a:spcPts val="1730"/>
              </a:lnSpc>
              <a:spcBef>
                <a:spcPts val="155"/>
              </a:spcBef>
            </a:pPr>
            <a:r>
              <a:rPr dirty="0" sz="1450" spc="-10">
                <a:latin typeface="Times New Roman"/>
                <a:cs typeface="Times New Roman"/>
              </a:rPr>
              <a:t>a’ the weary ages. Man, </a:t>
            </a:r>
            <a:r>
              <a:rPr dirty="0" sz="1450" spc="-5">
                <a:latin typeface="Times New Roman"/>
                <a:cs typeface="Times New Roman"/>
              </a:rPr>
              <a:t>but </a:t>
            </a:r>
            <a:r>
              <a:rPr dirty="0" sz="1450" spc="-25">
                <a:latin typeface="Times New Roman"/>
                <a:cs typeface="Times New Roman"/>
              </a:rPr>
              <a:t>that’s </a:t>
            </a:r>
            <a:r>
              <a:rPr dirty="0" sz="1450" spc="-10">
                <a:latin typeface="Times New Roman"/>
                <a:cs typeface="Times New Roman"/>
              </a:rPr>
              <a:t>awfu’.’ And then, breaking </a:t>
            </a:r>
            <a:r>
              <a:rPr dirty="0" sz="1450" spc="-15">
                <a:latin typeface="Times New Roman"/>
                <a:cs typeface="Times New Roman"/>
              </a:rPr>
              <a:t>off: </a:t>
            </a:r>
            <a:r>
              <a:rPr dirty="0" sz="1450" spc="-35">
                <a:latin typeface="Times New Roman"/>
                <a:cs typeface="Times New Roman"/>
              </a:rPr>
              <a:t>‘Ye’ll </a:t>
            </a:r>
            <a:r>
              <a:rPr dirty="0" sz="1450" spc="-5">
                <a:latin typeface="Times New Roman"/>
                <a:cs typeface="Times New Roman"/>
              </a:rPr>
              <a:t>no  </a:t>
            </a:r>
            <a:r>
              <a:rPr dirty="0" sz="1450" spc="-10">
                <a:latin typeface="Times New Roman"/>
                <a:cs typeface="Times New Roman"/>
              </a:rPr>
              <a:t>see </a:t>
            </a:r>
            <a:r>
              <a:rPr dirty="0" sz="1450" spc="-15">
                <a:latin typeface="Times New Roman"/>
                <a:cs typeface="Times New Roman"/>
              </a:rPr>
              <a:t>anither, </a:t>
            </a:r>
            <a:r>
              <a:rPr dirty="0" sz="1450" spc="-10">
                <a:latin typeface="Times New Roman"/>
                <a:cs typeface="Times New Roman"/>
              </a:rPr>
              <a:t>will ye?’ </a:t>
            </a:r>
            <a:r>
              <a:rPr dirty="0" sz="1450" spc="-5">
                <a:latin typeface="Times New Roman"/>
                <a:cs typeface="Times New Roman"/>
              </a:rPr>
              <a:t>he</a:t>
            </a:r>
            <a:r>
              <a:rPr dirty="0" sz="1450" spc="-90">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algn="just" marL="12700" marR="13335">
              <a:lnSpc>
                <a:spcPts val="1730"/>
              </a:lnSpc>
              <a:spcBef>
                <a:spcPts val="860"/>
              </a:spcBef>
            </a:pPr>
            <a:r>
              <a:rPr dirty="0" sz="1450" spc="-35">
                <a:latin typeface="Times New Roman"/>
                <a:cs typeface="Times New Roman"/>
              </a:rPr>
              <a:t>‘Yes,’ </a:t>
            </a:r>
            <a:r>
              <a:rPr dirty="0" sz="1450" spc="-10">
                <a:latin typeface="Times New Roman"/>
                <a:cs typeface="Times New Roman"/>
              </a:rPr>
              <a:t>said I. ‘I see another very </a:t>
            </a:r>
            <a:r>
              <a:rPr dirty="0" sz="1450" spc="-20">
                <a:latin typeface="Times New Roman"/>
                <a:cs typeface="Times New Roman"/>
              </a:rPr>
              <a:t>plainly, </a:t>
            </a:r>
            <a:r>
              <a:rPr dirty="0" sz="1450" spc="-10">
                <a:latin typeface="Times New Roman"/>
                <a:cs typeface="Times New Roman"/>
              </a:rPr>
              <a:t>near the Ross side, where the road  comes down—an</a:t>
            </a:r>
            <a:r>
              <a:rPr dirty="0" sz="1450" spc="-5">
                <a:latin typeface="Times New Roman"/>
                <a:cs typeface="Times New Roman"/>
              </a:rPr>
              <a:t> </a:t>
            </a:r>
            <a:r>
              <a:rPr dirty="0" sz="1450" spc="-10">
                <a:latin typeface="Times New Roman"/>
                <a:cs typeface="Times New Roman"/>
              </a:rPr>
              <a:t>M.’</a:t>
            </a:r>
            <a:endParaRPr sz="1450">
              <a:latin typeface="Times New Roman"/>
              <a:cs typeface="Times New Roman"/>
            </a:endParaRPr>
          </a:p>
          <a:p>
            <a:pPr algn="just" marL="12700" marR="13335">
              <a:lnSpc>
                <a:spcPts val="1730"/>
              </a:lnSpc>
              <a:spcBef>
                <a:spcPts val="860"/>
              </a:spcBef>
            </a:pPr>
            <a:r>
              <a:rPr dirty="0" sz="1450" spc="-10">
                <a:latin typeface="Times New Roman"/>
                <a:cs typeface="Times New Roman"/>
              </a:rPr>
              <a:t>‘An M,’ </a:t>
            </a:r>
            <a:r>
              <a:rPr dirty="0" sz="1450" spc="-5">
                <a:latin typeface="Times New Roman"/>
                <a:cs typeface="Times New Roman"/>
              </a:rPr>
              <a:t>he </a:t>
            </a:r>
            <a:r>
              <a:rPr dirty="0" sz="1450" spc="-10">
                <a:latin typeface="Times New Roman"/>
                <a:cs typeface="Times New Roman"/>
              </a:rPr>
              <a:t>repeated very low; and then, again after another pause: ‘An’ what  wad </a:t>
            </a:r>
            <a:r>
              <a:rPr dirty="0" sz="1450" spc="-5">
                <a:latin typeface="Times New Roman"/>
                <a:cs typeface="Times New Roman"/>
              </a:rPr>
              <a:t>ye </a:t>
            </a:r>
            <a:r>
              <a:rPr dirty="0" sz="1450" spc="-10">
                <a:latin typeface="Times New Roman"/>
                <a:cs typeface="Times New Roman"/>
              </a:rPr>
              <a:t>make </a:t>
            </a:r>
            <a:r>
              <a:rPr dirty="0" sz="1450" spc="-5">
                <a:latin typeface="Times New Roman"/>
                <a:cs typeface="Times New Roman"/>
              </a:rPr>
              <a:t>o’ </a:t>
            </a:r>
            <a:r>
              <a:rPr dirty="0" sz="1450" spc="-10">
                <a:latin typeface="Times New Roman"/>
                <a:cs typeface="Times New Roman"/>
              </a:rPr>
              <a:t>that?’ </a:t>
            </a:r>
            <a:r>
              <a:rPr dirty="0" sz="1450" spc="-5">
                <a:latin typeface="Times New Roman"/>
                <a:cs typeface="Times New Roman"/>
              </a:rPr>
              <a:t>he</a:t>
            </a:r>
            <a:r>
              <a:rPr dirty="0" sz="1450" spc="-204">
                <a:latin typeface="Times New Roman"/>
                <a:cs typeface="Times New Roman"/>
              </a:rPr>
              <a:t> </a:t>
            </a:r>
            <a:r>
              <a:rPr dirty="0" sz="1450" spc="-10">
                <a:latin typeface="Times New Roman"/>
                <a:cs typeface="Times New Roman"/>
              </a:rPr>
              <a:t>inquired.</a:t>
            </a:r>
            <a:endParaRPr sz="1450">
              <a:latin typeface="Times New Roman"/>
              <a:cs typeface="Times New Roman"/>
            </a:endParaRPr>
          </a:p>
          <a:p>
            <a:pPr algn="just" marL="12700" marR="5080">
              <a:lnSpc>
                <a:spcPts val="1730"/>
              </a:lnSpc>
              <a:spcBef>
                <a:spcPts val="865"/>
              </a:spcBef>
            </a:pPr>
            <a:r>
              <a:rPr dirty="0" sz="1450" spc="-10">
                <a:latin typeface="Times New Roman"/>
                <a:cs typeface="Times New Roman"/>
              </a:rPr>
              <a:t>‘I had always </a:t>
            </a:r>
            <a:r>
              <a:rPr dirty="0" sz="1450" spc="-5">
                <a:latin typeface="Times New Roman"/>
                <a:cs typeface="Times New Roman"/>
              </a:rPr>
              <a:t>thought </a:t>
            </a:r>
            <a:r>
              <a:rPr dirty="0" sz="1450" spc="-10">
                <a:latin typeface="Times New Roman"/>
                <a:cs typeface="Times New Roman"/>
              </a:rPr>
              <a:t>it to mean </a:t>
            </a:r>
            <a:r>
              <a:rPr dirty="0" sz="1450" spc="-30">
                <a:latin typeface="Times New Roman"/>
                <a:cs typeface="Times New Roman"/>
              </a:rPr>
              <a:t>Mary, </a:t>
            </a:r>
            <a:r>
              <a:rPr dirty="0" sz="1450" spc="-20">
                <a:latin typeface="Times New Roman"/>
                <a:cs typeface="Times New Roman"/>
              </a:rPr>
              <a:t>sir,’ </a:t>
            </a:r>
            <a:r>
              <a:rPr dirty="0" sz="1450" spc="-5">
                <a:latin typeface="Times New Roman"/>
                <a:cs typeface="Times New Roman"/>
              </a:rPr>
              <a:t>I </a:t>
            </a:r>
            <a:r>
              <a:rPr dirty="0" sz="1450" spc="-10">
                <a:latin typeface="Times New Roman"/>
                <a:cs typeface="Times New Roman"/>
              </a:rPr>
              <a:t>answered, growing somewhat  red, convinced as </a:t>
            </a:r>
            <a:r>
              <a:rPr dirty="0" sz="1450" spc="-5">
                <a:latin typeface="Times New Roman"/>
                <a:cs typeface="Times New Roman"/>
              </a:rPr>
              <a:t>I </a:t>
            </a:r>
            <a:r>
              <a:rPr dirty="0" sz="1450" spc="-10">
                <a:latin typeface="Times New Roman"/>
                <a:cs typeface="Times New Roman"/>
              </a:rPr>
              <a:t>was in my own mind that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on </a:t>
            </a:r>
            <a:r>
              <a:rPr dirty="0" sz="1450" spc="-10">
                <a:latin typeface="Times New Roman"/>
                <a:cs typeface="Times New Roman"/>
              </a:rPr>
              <a:t>the threshold </a:t>
            </a:r>
            <a:r>
              <a:rPr dirty="0" sz="1450" spc="-5">
                <a:latin typeface="Times New Roman"/>
                <a:cs typeface="Times New Roman"/>
              </a:rPr>
              <a:t>of a  </a:t>
            </a:r>
            <a:r>
              <a:rPr dirty="0" sz="1450" spc="-10">
                <a:latin typeface="Times New Roman"/>
                <a:cs typeface="Times New Roman"/>
              </a:rPr>
              <a:t>decisive explanation.</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But we were each following his own train </a:t>
            </a:r>
            <a:r>
              <a:rPr dirty="0" sz="1450" spc="-5">
                <a:latin typeface="Times New Roman"/>
                <a:cs typeface="Times New Roman"/>
              </a:rPr>
              <a:t>of thought </a:t>
            </a:r>
            <a:r>
              <a:rPr dirty="0" sz="1450" spc="-10">
                <a:latin typeface="Times New Roman"/>
                <a:cs typeface="Times New Roman"/>
              </a:rPr>
              <a:t>to the exclusion </a:t>
            </a:r>
            <a:r>
              <a:rPr dirty="0" sz="1450" spc="-5">
                <a:latin typeface="Times New Roman"/>
                <a:cs typeface="Times New Roman"/>
              </a:rPr>
              <a:t>of </a:t>
            </a:r>
            <a:r>
              <a:rPr dirty="0" sz="1450" spc="-10">
                <a:latin typeface="Times New Roman"/>
                <a:cs typeface="Times New Roman"/>
              </a:rPr>
              <a:t>the  other’s. My uncle once more paid </a:t>
            </a:r>
            <a:r>
              <a:rPr dirty="0" sz="1450" spc="-5">
                <a:latin typeface="Times New Roman"/>
                <a:cs typeface="Times New Roman"/>
              </a:rPr>
              <a:t>no </a:t>
            </a:r>
            <a:r>
              <a:rPr dirty="0" sz="1450" spc="-10">
                <a:latin typeface="Times New Roman"/>
                <a:cs typeface="Times New Roman"/>
              </a:rPr>
              <a:t>attention to my words; only </a:t>
            </a:r>
            <a:r>
              <a:rPr dirty="0" sz="1450" spc="-5">
                <a:latin typeface="Times New Roman"/>
                <a:cs typeface="Times New Roman"/>
              </a:rPr>
              <a:t>hung </a:t>
            </a:r>
            <a:r>
              <a:rPr dirty="0" sz="1450" spc="-10">
                <a:latin typeface="Times New Roman"/>
                <a:cs typeface="Times New Roman"/>
              </a:rPr>
              <a:t>his  head and held his peace; and </a:t>
            </a:r>
            <a:r>
              <a:rPr dirty="0" sz="1450" spc="-5">
                <a:latin typeface="Times New Roman"/>
                <a:cs typeface="Times New Roman"/>
              </a:rPr>
              <a:t>I </a:t>
            </a:r>
            <a:r>
              <a:rPr dirty="0" sz="1450" spc="-10">
                <a:latin typeface="Times New Roman"/>
                <a:cs typeface="Times New Roman"/>
              </a:rPr>
              <a:t>might have been led to fancy that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heard me, if his next speech had </a:t>
            </a:r>
            <a:r>
              <a:rPr dirty="0" sz="1450" spc="-5">
                <a:latin typeface="Times New Roman"/>
                <a:cs typeface="Times New Roman"/>
              </a:rPr>
              <a:t>not </a:t>
            </a:r>
            <a:r>
              <a:rPr dirty="0" sz="1450" spc="-10">
                <a:latin typeface="Times New Roman"/>
                <a:cs typeface="Times New Roman"/>
              </a:rPr>
              <a:t>contained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echo from my</a:t>
            </a:r>
            <a:r>
              <a:rPr dirty="0" sz="1450" spc="114">
                <a:latin typeface="Times New Roman"/>
                <a:cs typeface="Times New Roman"/>
              </a:rPr>
              <a:t> </a:t>
            </a:r>
            <a:r>
              <a:rPr dirty="0" sz="1450" spc="-10">
                <a:latin typeface="Times New Roman"/>
                <a:cs typeface="Times New Roman"/>
              </a:rPr>
              <a:t>own.</a:t>
            </a:r>
            <a:endParaRPr sz="1450">
              <a:latin typeface="Times New Roman"/>
              <a:cs typeface="Times New Roman"/>
            </a:endParaRPr>
          </a:p>
          <a:p>
            <a:pPr algn="just" marL="12700" marR="7620">
              <a:lnSpc>
                <a:spcPts val="1730"/>
              </a:lnSpc>
              <a:spcBef>
                <a:spcPts val="855"/>
              </a:spcBef>
            </a:pPr>
            <a:r>
              <a:rPr dirty="0" sz="1450" spc="-10">
                <a:latin typeface="Times New Roman"/>
                <a:cs typeface="Times New Roman"/>
              </a:rPr>
              <a:t>‘I would say naething </a:t>
            </a:r>
            <a:r>
              <a:rPr dirty="0" sz="1450" spc="-5">
                <a:latin typeface="Times New Roman"/>
                <a:cs typeface="Times New Roman"/>
              </a:rPr>
              <a:t>o’ </a:t>
            </a:r>
            <a:r>
              <a:rPr dirty="0" sz="1450" spc="-10">
                <a:latin typeface="Times New Roman"/>
                <a:cs typeface="Times New Roman"/>
              </a:rPr>
              <a:t>thae clavers to </a:t>
            </a:r>
            <a:r>
              <a:rPr dirty="0" sz="1450" spc="-25">
                <a:latin typeface="Times New Roman"/>
                <a:cs typeface="Times New Roman"/>
              </a:rPr>
              <a:t>Mary,’ </a:t>
            </a:r>
            <a:r>
              <a:rPr dirty="0" sz="1450" spc="-5">
                <a:latin typeface="Times New Roman"/>
                <a:cs typeface="Times New Roman"/>
              </a:rPr>
              <a:t>he </a:t>
            </a:r>
            <a:r>
              <a:rPr dirty="0" sz="1450" spc="-10">
                <a:latin typeface="Times New Roman"/>
                <a:cs typeface="Times New Roman"/>
              </a:rPr>
              <a:t>observed, and began to walk  forward.</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There is </a:t>
            </a:r>
            <a:r>
              <a:rPr dirty="0" sz="1450" spc="-5">
                <a:latin typeface="Times New Roman"/>
                <a:cs typeface="Times New Roman"/>
              </a:rPr>
              <a:t>a </a:t>
            </a:r>
            <a:r>
              <a:rPr dirty="0" sz="1450" spc="-10">
                <a:latin typeface="Times New Roman"/>
                <a:cs typeface="Times New Roman"/>
              </a:rPr>
              <a:t>belt </a:t>
            </a:r>
            <a:r>
              <a:rPr dirty="0" sz="1450" spc="-5">
                <a:latin typeface="Times New Roman"/>
                <a:cs typeface="Times New Roman"/>
              </a:rPr>
              <a:t>of </a:t>
            </a:r>
            <a:r>
              <a:rPr dirty="0" sz="1450" spc="-10">
                <a:latin typeface="Times New Roman"/>
                <a:cs typeface="Times New Roman"/>
              </a:rPr>
              <a:t>turf along the side </a:t>
            </a:r>
            <a:r>
              <a:rPr dirty="0" sz="1450" spc="-5">
                <a:latin typeface="Times New Roman"/>
                <a:cs typeface="Times New Roman"/>
              </a:rPr>
              <a:t>of </a:t>
            </a:r>
            <a:r>
              <a:rPr dirty="0" sz="1450" spc="-10">
                <a:latin typeface="Times New Roman"/>
                <a:cs typeface="Times New Roman"/>
              </a:rPr>
              <a:t>Aros </a:t>
            </a:r>
            <a:r>
              <a:rPr dirty="0" sz="1450" spc="-35">
                <a:latin typeface="Times New Roman"/>
                <a:cs typeface="Times New Roman"/>
              </a:rPr>
              <a:t>Bay, </a:t>
            </a:r>
            <a:r>
              <a:rPr dirty="0" sz="1450" spc="-10">
                <a:latin typeface="Times New Roman"/>
                <a:cs typeface="Times New Roman"/>
              </a:rPr>
              <a:t>where walking is easy; and it  was along this that </a:t>
            </a:r>
            <a:r>
              <a:rPr dirty="0" sz="1450" spc="-5">
                <a:latin typeface="Times New Roman"/>
                <a:cs typeface="Times New Roman"/>
              </a:rPr>
              <a:t>I </a:t>
            </a:r>
            <a:r>
              <a:rPr dirty="0" sz="1450" spc="-10">
                <a:latin typeface="Times New Roman"/>
                <a:cs typeface="Times New Roman"/>
              </a:rPr>
              <a:t>silently followed my silent kinsman. </a:t>
            </a:r>
            <a:r>
              <a:rPr dirty="0" sz="1450" spc="-5">
                <a:latin typeface="Times New Roman"/>
                <a:cs typeface="Times New Roman"/>
              </a:rPr>
              <a:t>I </a:t>
            </a:r>
            <a:r>
              <a:rPr dirty="0" sz="1450" spc="-10">
                <a:latin typeface="Times New Roman"/>
                <a:cs typeface="Times New Roman"/>
              </a:rPr>
              <a:t>was perhaps </a:t>
            </a:r>
            <a:r>
              <a:rPr dirty="0" sz="1450" spc="-5">
                <a:latin typeface="Times New Roman"/>
                <a:cs typeface="Times New Roman"/>
              </a:rPr>
              <a:t>a  </a:t>
            </a:r>
            <a:r>
              <a:rPr dirty="0" sz="1450" spc="-10">
                <a:latin typeface="Times New Roman"/>
                <a:cs typeface="Times New Roman"/>
              </a:rPr>
              <a:t>little disappointed at having lost so </a:t>
            </a:r>
            <a:r>
              <a:rPr dirty="0" sz="1450" spc="-5">
                <a:latin typeface="Times New Roman"/>
                <a:cs typeface="Times New Roman"/>
              </a:rPr>
              <a:t>good </a:t>
            </a:r>
            <a:r>
              <a:rPr dirty="0" sz="1450" spc="-10">
                <a:latin typeface="Times New Roman"/>
                <a:cs typeface="Times New Roman"/>
              </a:rPr>
              <a:t>an opportunity to declare my love;  </a:t>
            </a:r>
            <a:r>
              <a:rPr dirty="0" sz="1450" spc="-5">
                <a:latin typeface="Times New Roman"/>
                <a:cs typeface="Times New Roman"/>
              </a:rPr>
              <a:t>but I </a:t>
            </a:r>
            <a:r>
              <a:rPr dirty="0" sz="1450" spc="-10">
                <a:latin typeface="Times New Roman"/>
                <a:cs typeface="Times New Roman"/>
              </a:rPr>
              <a:t>was at the same time far more deeply exercised at the change that had  befallen my uncle. He was never an </a:t>
            </a:r>
            <a:r>
              <a:rPr dirty="0" sz="1450" spc="-20">
                <a:latin typeface="Times New Roman"/>
                <a:cs typeface="Times New Roman"/>
              </a:rPr>
              <a:t>ordinary, never, </a:t>
            </a:r>
            <a:r>
              <a:rPr dirty="0" sz="1450" spc="-10">
                <a:latin typeface="Times New Roman"/>
                <a:cs typeface="Times New Roman"/>
              </a:rPr>
              <a:t>in the strict sense, an  amiable, man; </a:t>
            </a:r>
            <a:r>
              <a:rPr dirty="0" sz="1450" spc="-5">
                <a:latin typeface="Times New Roman"/>
                <a:cs typeface="Times New Roman"/>
              </a:rPr>
              <a:t>but </a:t>
            </a:r>
            <a:r>
              <a:rPr dirty="0" sz="1450" spc="-10">
                <a:latin typeface="Times New Roman"/>
                <a:cs typeface="Times New Roman"/>
              </a:rPr>
              <a:t>there was nothing in even the worst that </a:t>
            </a:r>
            <a:r>
              <a:rPr dirty="0" sz="1450" spc="-5">
                <a:latin typeface="Times New Roman"/>
                <a:cs typeface="Times New Roman"/>
              </a:rPr>
              <a:t>I </a:t>
            </a:r>
            <a:r>
              <a:rPr dirty="0" sz="1450" spc="-10">
                <a:latin typeface="Times New Roman"/>
                <a:cs typeface="Times New Roman"/>
              </a:rPr>
              <a:t>had known </a:t>
            </a:r>
            <a:r>
              <a:rPr dirty="0" sz="1450" spc="-5">
                <a:latin typeface="Times New Roman"/>
                <a:cs typeface="Times New Roman"/>
              </a:rPr>
              <a:t>of </a:t>
            </a:r>
            <a:r>
              <a:rPr dirty="0" sz="1450" spc="-10">
                <a:latin typeface="Times New Roman"/>
                <a:cs typeface="Times New Roman"/>
              </a:rPr>
              <a:t>him  before, to prepare me for so strange </a:t>
            </a:r>
            <a:r>
              <a:rPr dirty="0" sz="1450" spc="-5">
                <a:latin typeface="Times New Roman"/>
                <a:cs typeface="Times New Roman"/>
              </a:rPr>
              <a:t>a </a:t>
            </a:r>
            <a:r>
              <a:rPr dirty="0" sz="1450" spc="-10">
                <a:latin typeface="Times New Roman"/>
                <a:cs typeface="Times New Roman"/>
              </a:rPr>
              <a:t>transformation. It was impossible to  close the eyes against </a:t>
            </a:r>
            <a:r>
              <a:rPr dirty="0" sz="1450" spc="-5">
                <a:latin typeface="Times New Roman"/>
                <a:cs typeface="Times New Roman"/>
              </a:rPr>
              <a:t>one </a:t>
            </a:r>
            <a:r>
              <a:rPr dirty="0" sz="1450" spc="-10">
                <a:latin typeface="Times New Roman"/>
                <a:cs typeface="Times New Roman"/>
              </a:rPr>
              <a:t>fact; that </a:t>
            </a:r>
            <a:r>
              <a:rPr dirty="0" sz="1450" spc="-5">
                <a:latin typeface="Times New Roman"/>
                <a:cs typeface="Times New Roman"/>
              </a:rPr>
              <a:t>he </a:t>
            </a:r>
            <a:r>
              <a:rPr dirty="0" sz="1450" spc="-10">
                <a:latin typeface="Times New Roman"/>
                <a:cs typeface="Times New Roman"/>
              </a:rPr>
              <a:t>had, as the saying goes, something </a:t>
            </a:r>
            <a:r>
              <a:rPr dirty="0" sz="1450" spc="-5">
                <a:latin typeface="Times New Roman"/>
                <a:cs typeface="Times New Roman"/>
              </a:rPr>
              <a:t>on  </a:t>
            </a:r>
            <a:r>
              <a:rPr dirty="0" sz="1450" spc="-10">
                <a:latin typeface="Times New Roman"/>
                <a:cs typeface="Times New Roman"/>
              </a:rPr>
              <a:t>his mind; and as </a:t>
            </a:r>
            <a:r>
              <a:rPr dirty="0" sz="1450" spc="-5">
                <a:latin typeface="Times New Roman"/>
                <a:cs typeface="Times New Roman"/>
              </a:rPr>
              <a:t>I </a:t>
            </a:r>
            <a:r>
              <a:rPr dirty="0" sz="1450" spc="-10">
                <a:latin typeface="Times New Roman"/>
                <a:cs typeface="Times New Roman"/>
              </a:rPr>
              <a:t>mentally ran over the different words which might </a:t>
            </a:r>
            <a:r>
              <a:rPr dirty="0" sz="1450" spc="-5">
                <a:latin typeface="Times New Roman"/>
                <a:cs typeface="Times New Roman"/>
              </a:rPr>
              <a:t>be  </a:t>
            </a:r>
            <a:r>
              <a:rPr dirty="0" sz="1450" spc="-10">
                <a:latin typeface="Times New Roman"/>
                <a:cs typeface="Times New Roman"/>
              </a:rPr>
              <a:t>represented </a:t>
            </a:r>
            <a:r>
              <a:rPr dirty="0" sz="1450" spc="-5">
                <a:latin typeface="Times New Roman"/>
                <a:cs typeface="Times New Roman"/>
              </a:rPr>
              <a:t>by </a:t>
            </a:r>
            <a:r>
              <a:rPr dirty="0" sz="1450" spc="-10">
                <a:latin typeface="Times New Roman"/>
                <a:cs typeface="Times New Roman"/>
              </a:rPr>
              <a:t>the letter </a:t>
            </a:r>
            <a:r>
              <a:rPr dirty="0" sz="1450" spc="-20">
                <a:latin typeface="Times New Roman"/>
                <a:cs typeface="Times New Roman"/>
              </a:rPr>
              <a:t>M—misery, </a:t>
            </a:r>
            <a:r>
              <a:rPr dirty="0" sz="1450" spc="-25">
                <a:latin typeface="Times New Roman"/>
                <a:cs typeface="Times New Roman"/>
              </a:rPr>
              <a:t>mercy, </a:t>
            </a:r>
            <a:r>
              <a:rPr dirty="0" sz="1450" spc="-10">
                <a:latin typeface="Times New Roman"/>
                <a:cs typeface="Times New Roman"/>
              </a:rPr>
              <a:t>marriage, </a:t>
            </a:r>
            <a:r>
              <a:rPr dirty="0" sz="1450" spc="-25">
                <a:latin typeface="Times New Roman"/>
                <a:cs typeface="Times New Roman"/>
              </a:rPr>
              <a:t>money, </a:t>
            </a:r>
            <a:r>
              <a:rPr dirty="0" sz="1450" spc="-10">
                <a:latin typeface="Times New Roman"/>
                <a:cs typeface="Times New Roman"/>
              </a:rPr>
              <a:t>and the like—I  was arrested with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start </a:t>
            </a:r>
            <a:r>
              <a:rPr dirty="0" sz="1450" spc="-5">
                <a:latin typeface="Times New Roman"/>
                <a:cs typeface="Times New Roman"/>
              </a:rPr>
              <a:t>by </a:t>
            </a:r>
            <a:r>
              <a:rPr dirty="0" sz="1450" spc="-10">
                <a:latin typeface="Times New Roman"/>
                <a:cs typeface="Times New Roman"/>
              </a:rPr>
              <a:t>the word </a:t>
            </a:r>
            <a:r>
              <a:rPr dirty="0" sz="1450" spc="-20">
                <a:latin typeface="Times New Roman"/>
                <a:cs typeface="Times New Roman"/>
              </a:rPr>
              <a:t>murder.</a:t>
            </a:r>
            <a:r>
              <a:rPr dirty="0" sz="1450" spc="320">
                <a:latin typeface="Times New Roman"/>
                <a:cs typeface="Times New Roman"/>
              </a:rPr>
              <a:t> </a:t>
            </a:r>
            <a:r>
              <a:rPr dirty="0" sz="1450" spc="-5">
                <a:latin typeface="Times New Roman"/>
                <a:cs typeface="Times New Roman"/>
              </a:rPr>
              <a:t>I </a:t>
            </a:r>
            <a:r>
              <a:rPr dirty="0" sz="1450" spc="-10">
                <a:latin typeface="Times New Roman"/>
                <a:cs typeface="Times New Roman"/>
              </a:rPr>
              <a:t>was still considering  the ugly sound and fatal meaning </a:t>
            </a:r>
            <a:r>
              <a:rPr dirty="0" sz="1450" spc="-5">
                <a:latin typeface="Times New Roman"/>
                <a:cs typeface="Times New Roman"/>
              </a:rPr>
              <a:t>of </a:t>
            </a:r>
            <a:r>
              <a:rPr dirty="0" sz="1450" spc="-10">
                <a:latin typeface="Times New Roman"/>
                <a:cs typeface="Times New Roman"/>
              </a:rPr>
              <a:t>the word, when the direction </a:t>
            </a:r>
            <a:r>
              <a:rPr dirty="0" sz="1450" spc="-5">
                <a:latin typeface="Times New Roman"/>
                <a:cs typeface="Times New Roman"/>
              </a:rPr>
              <a:t>of our </a:t>
            </a:r>
            <a:r>
              <a:rPr dirty="0" sz="1450" spc="-10">
                <a:latin typeface="Times New Roman"/>
                <a:cs typeface="Times New Roman"/>
              </a:rPr>
              <a:t>walk  </a:t>
            </a:r>
            <a:r>
              <a:rPr dirty="0" sz="1450" spc="-5">
                <a:latin typeface="Times New Roman"/>
                <a:cs typeface="Times New Roman"/>
              </a:rPr>
              <a:t>brought us </a:t>
            </a:r>
            <a:r>
              <a:rPr dirty="0" sz="1450" spc="-10">
                <a:latin typeface="Times New Roman"/>
                <a:cs typeface="Times New Roman"/>
              </a:rPr>
              <a:t>to </a:t>
            </a:r>
            <a:r>
              <a:rPr dirty="0" sz="1450" spc="-5">
                <a:latin typeface="Times New Roman"/>
                <a:cs typeface="Times New Roman"/>
              </a:rPr>
              <a:t>a point </a:t>
            </a:r>
            <a:r>
              <a:rPr dirty="0" sz="1450" spc="-10">
                <a:latin typeface="Times New Roman"/>
                <a:cs typeface="Times New Roman"/>
              </a:rPr>
              <a:t>from which </a:t>
            </a:r>
            <a:r>
              <a:rPr dirty="0" sz="1450" spc="-5">
                <a:latin typeface="Times New Roman"/>
                <a:cs typeface="Times New Roman"/>
              </a:rPr>
              <a:t>a </a:t>
            </a:r>
            <a:r>
              <a:rPr dirty="0" sz="1450" spc="-10">
                <a:latin typeface="Times New Roman"/>
                <a:cs typeface="Times New Roman"/>
              </a:rPr>
              <a:t>view was to </a:t>
            </a:r>
            <a:r>
              <a:rPr dirty="0" sz="1450" spc="-5">
                <a:latin typeface="Times New Roman"/>
                <a:cs typeface="Times New Roman"/>
              </a:rPr>
              <a:t>be </a:t>
            </a:r>
            <a:r>
              <a:rPr dirty="0" sz="1450" spc="-10">
                <a:latin typeface="Times New Roman"/>
                <a:cs typeface="Times New Roman"/>
              </a:rPr>
              <a:t>had to either side, back  towards Aros Bay and homestead, and forward </a:t>
            </a:r>
            <a:r>
              <a:rPr dirty="0" sz="1450" spc="-5">
                <a:latin typeface="Times New Roman"/>
                <a:cs typeface="Times New Roman"/>
              </a:rPr>
              <a:t>on </a:t>
            </a:r>
            <a:r>
              <a:rPr dirty="0" sz="1450" spc="-10">
                <a:latin typeface="Times New Roman"/>
                <a:cs typeface="Times New Roman"/>
              </a:rPr>
              <a:t>the ocean, dotted to the  north with isles, and lying to the southward blue and open to the </a:t>
            </a:r>
            <a:r>
              <a:rPr dirty="0" sz="1450" spc="-30">
                <a:latin typeface="Times New Roman"/>
                <a:cs typeface="Times New Roman"/>
              </a:rPr>
              <a:t>sky. </a:t>
            </a:r>
            <a:r>
              <a:rPr dirty="0" sz="1450" spc="-10">
                <a:latin typeface="Times New Roman"/>
                <a:cs typeface="Times New Roman"/>
              </a:rPr>
              <a:t>There  my guide came to </a:t>
            </a:r>
            <a:r>
              <a:rPr dirty="0" sz="1450" spc="-5">
                <a:latin typeface="Times New Roman"/>
                <a:cs typeface="Times New Roman"/>
              </a:rPr>
              <a:t>a </a:t>
            </a:r>
            <a:r>
              <a:rPr dirty="0" sz="1450" spc="-10">
                <a:latin typeface="Times New Roman"/>
                <a:cs typeface="Times New Roman"/>
              </a:rPr>
              <a:t>halt, and stood staring for awhile </a:t>
            </a:r>
            <a:r>
              <a:rPr dirty="0" sz="1450" spc="-5">
                <a:latin typeface="Times New Roman"/>
                <a:cs typeface="Times New Roman"/>
              </a:rPr>
              <a:t>on </a:t>
            </a:r>
            <a:r>
              <a:rPr dirty="0" sz="1450" spc="-10">
                <a:latin typeface="Times New Roman"/>
                <a:cs typeface="Times New Roman"/>
              </a:rPr>
              <a:t>that expanse. Then  </a:t>
            </a:r>
            <a:r>
              <a:rPr dirty="0" sz="1450" spc="-5">
                <a:latin typeface="Times New Roman"/>
                <a:cs typeface="Times New Roman"/>
              </a:rPr>
              <a:t>he </a:t>
            </a:r>
            <a:r>
              <a:rPr dirty="0" sz="1450" spc="-10">
                <a:latin typeface="Times New Roman"/>
                <a:cs typeface="Times New Roman"/>
              </a:rPr>
              <a:t>turned to me and laid </a:t>
            </a:r>
            <a:r>
              <a:rPr dirty="0" sz="1450" spc="-5">
                <a:latin typeface="Times New Roman"/>
                <a:cs typeface="Times New Roman"/>
              </a:rPr>
              <a:t>a </a:t>
            </a:r>
            <a:r>
              <a:rPr dirty="0" sz="1450" spc="-10">
                <a:latin typeface="Times New Roman"/>
                <a:cs typeface="Times New Roman"/>
              </a:rPr>
              <a:t>hand </a:t>
            </a:r>
            <a:r>
              <a:rPr dirty="0" sz="1450" spc="-5">
                <a:latin typeface="Times New Roman"/>
                <a:cs typeface="Times New Roman"/>
              </a:rPr>
              <a:t>on </a:t>
            </a:r>
            <a:r>
              <a:rPr dirty="0" sz="1450" spc="-10">
                <a:latin typeface="Times New Roman"/>
                <a:cs typeface="Times New Roman"/>
              </a:rPr>
              <a:t>my</a:t>
            </a:r>
            <a:r>
              <a:rPr dirty="0" sz="1450" spc="20">
                <a:latin typeface="Times New Roman"/>
                <a:cs typeface="Times New Roman"/>
              </a:rPr>
              <a:t> </a:t>
            </a:r>
            <a:r>
              <a:rPr dirty="0" sz="1450" spc="-10">
                <a:latin typeface="Times New Roman"/>
                <a:cs typeface="Times New Roman"/>
              </a:rPr>
              <a:t>arm.</a:t>
            </a:r>
            <a:endParaRPr sz="1450">
              <a:latin typeface="Times New Roman"/>
              <a:cs typeface="Times New Roman"/>
            </a:endParaRPr>
          </a:p>
          <a:p>
            <a:pPr algn="just" marL="12700" marR="9525">
              <a:lnSpc>
                <a:spcPts val="1730"/>
              </a:lnSpc>
              <a:spcBef>
                <a:spcPts val="840"/>
              </a:spcBef>
            </a:pPr>
            <a:r>
              <a:rPr dirty="0" sz="1450" spc="-60">
                <a:latin typeface="Times New Roman"/>
                <a:cs typeface="Times New Roman"/>
              </a:rPr>
              <a:t>‘Ye </a:t>
            </a:r>
            <a:r>
              <a:rPr dirty="0" sz="1450" spc="-10">
                <a:latin typeface="Times New Roman"/>
                <a:cs typeface="Times New Roman"/>
              </a:rPr>
              <a:t>think </a:t>
            </a:r>
            <a:r>
              <a:rPr dirty="0" sz="1450" spc="-20">
                <a:latin typeface="Times New Roman"/>
                <a:cs typeface="Times New Roman"/>
              </a:rPr>
              <a:t>there’s </a:t>
            </a:r>
            <a:r>
              <a:rPr dirty="0" sz="1450" spc="-10">
                <a:latin typeface="Times New Roman"/>
                <a:cs typeface="Times New Roman"/>
              </a:rPr>
              <a:t>naething there?’ </a:t>
            </a:r>
            <a:r>
              <a:rPr dirty="0" sz="1450" spc="-5">
                <a:latin typeface="Times New Roman"/>
                <a:cs typeface="Times New Roman"/>
              </a:rPr>
              <a:t>he </a:t>
            </a:r>
            <a:r>
              <a:rPr dirty="0" sz="1450" spc="-10">
                <a:latin typeface="Times New Roman"/>
                <a:cs typeface="Times New Roman"/>
              </a:rPr>
              <a:t>said, pointing with his pipe; and then  cried </a:t>
            </a:r>
            <a:r>
              <a:rPr dirty="0" sz="1450" spc="-5">
                <a:latin typeface="Times New Roman"/>
                <a:cs typeface="Times New Roman"/>
              </a:rPr>
              <a:t>out </a:t>
            </a:r>
            <a:r>
              <a:rPr dirty="0" sz="1450" spc="-10">
                <a:latin typeface="Times New Roman"/>
                <a:cs typeface="Times New Roman"/>
              </a:rPr>
              <a:t>aloud, with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exultation: ‘I’ll tell ye, man! The deid are  down there—thick like</a:t>
            </a:r>
            <a:r>
              <a:rPr dirty="0" sz="1450">
                <a:latin typeface="Times New Roman"/>
                <a:cs typeface="Times New Roman"/>
              </a:rPr>
              <a:t> </a:t>
            </a:r>
            <a:r>
              <a:rPr dirty="0" sz="1450" spc="-10">
                <a:latin typeface="Times New Roman"/>
                <a:cs typeface="Times New Roman"/>
              </a:rPr>
              <a:t>rattons!’</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He turned at once, and, without another word, we retraced </a:t>
            </a:r>
            <a:r>
              <a:rPr dirty="0" sz="1450" spc="-5">
                <a:latin typeface="Times New Roman"/>
                <a:cs typeface="Times New Roman"/>
              </a:rPr>
              <a:t>our </a:t>
            </a:r>
            <a:r>
              <a:rPr dirty="0" sz="1450" spc="-10">
                <a:latin typeface="Times New Roman"/>
                <a:cs typeface="Times New Roman"/>
              </a:rPr>
              <a:t>steps to the  house </a:t>
            </a:r>
            <a:r>
              <a:rPr dirty="0" sz="1450" spc="-5">
                <a:latin typeface="Times New Roman"/>
                <a:cs typeface="Times New Roman"/>
              </a:rPr>
              <a:t>of </a:t>
            </a:r>
            <a:r>
              <a:rPr dirty="0" sz="1450" spc="-10">
                <a:latin typeface="Times New Roman"/>
                <a:cs typeface="Times New Roman"/>
              </a:rPr>
              <a:t>Aros.</a:t>
            </a:r>
            <a:endParaRPr sz="1450">
              <a:latin typeface="Times New Roman"/>
              <a:cs typeface="Times New Roman"/>
            </a:endParaRPr>
          </a:p>
          <a:p>
            <a:pPr algn="just" marL="12700">
              <a:lnSpc>
                <a:spcPct val="100000"/>
              </a:lnSpc>
              <a:spcBef>
                <a:spcPts val="795"/>
              </a:spcBef>
            </a:pPr>
            <a:r>
              <a:rPr dirty="0" sz="1450" spc="-5">
                <a:latin typeface="Times New Roman"/>
                <a:cs typeface="Times New Roman"/>
              </a:rPr>
              <a:t>I</a:t>
            </a:r>
            <a:r>
              <a:rPr dirty="0" sz="1450" spc="20">
                <a:latin typeface="Times New Roman"/>
                <a:cs typeface="Times New Roman"/>
              </a:rPr>
              <a:t> </a:t>
            </a:r>
            <a:r>
              <a:rPr dirty="0" sz="1450" spc="-10">
                <a:latin typeface="Times New Roman"/>
                <a:cs typeface="Times New Roman"/>
              </a:rPr>
              <a:t>was</a:t>
            </a:r>
            <a:r>
              <a:rPr dirty="0" sz="1450" spc="25">
                <a:latin typeface="Times New Roman"/>
                <a:cs typeface="Times New Roman"/>
              </a:rPr>
              <a:t> </a:t>
            </a:r>
            <a:r>
              <a:rPr dirty="0" sz="1450" spc="-10">
                <a:latin typeface="Times New Roman"/>
                <a:cs typeface="Times New Roman"/>
              </a:rPr>
              <a:t>eager</a:t>
            </a:r>
            <a:r>
              <a:rPr dirty="0" sz="1450" spc="25">
                <a:latin typeface="Times New Roman"/>
                <a:cs typeface="Times New Roman"/>
              </a:rPr>
              <a:t> </a:t>
            </a:r>
            <a:r>
              <a:rPr dirty="0" sz="1450" spc="-10">
                <a:latin typeface="Times New Roman"/>
                <a:cs typeface="Times New Roman"/>
              </a:rPr>
              <a:t>to</a:t>
            </a:r>
            <a:r>
              <a:rPr dirty="0" sz="1450" spc="25">
                <a:latin typeface="Times New Roman"/>
                <a:cs typeface="Times New Roman"/>
              </a:rPr>
              <a:t> </a:t>
            </a:r>
            <a:r>
              <a:rPr dirty="0" sz="1450" spc="-5">
                <a:latin typeface="Times New Roman"/>
                <a:cs typeface="Times New Roman"/>
              </a:rPr>
              <a:t>be</a:t>
            </a:r>
            <a:r>
              <a:rPr dirty="0" sz="1450" spc="20">
                <a:latin typeface="Times New Roman"/>
                <a:cs typeface="Times New Roman"/>
              </a:rPr>
              <a:t> </a:t>
            </a:r>
            <a:r>
              <a:rPr dirty="0" sz="1450" spc="-10">
                <a:latin typeface="Times New Roman"/>
                <a:cs typeface="Times New Roman"/>
              </a:rPr>
              <a:t>alone</a:t>
            </a:r>
            <a:r>
              <a:rPr dirty="0" sz="1450" spc="25">
                <a:latin typeface="Times New Roman"/>
                <a:cs typeface="Times New Roman"/>
              </a:rPr>
              <a:t> </a:t>
            </a:r>
            <a:r>
              <a:rPr dirty="0" sz="1450" spc="-10">
                <a:latin typeface="Times New Roman"/>
                <a:cs typeface="Times New Roman"/>
              </a:rPr>
              <a:t>with</a:t>
            </a:r>
            <a:r>
              <a:rPr dirty="0" sz="1450" spc="25">
                <a:latin typeface="Times New Roman"/>
                <a:cs typeface="Times New Roman"/>
              </a:rPr>
              <a:t> </a:t>
            </a:r>
            <a:r>
              <a:rPr dirty="0" sz="1450" spc="-10">
                <a:latin typeface="Times New Roman"/>
                <a:cs typeface="Times New Roman"/>
              </a:rPr>
              <a:t>Mary;</a:t>
            </a:r>
            <a:r>
              <a:rPr dirty="0" sz="1450" spc="25">
                <a:latin typeface="Times New Roman"/>
                <a:cs typeface="Times New Roman"/>
              </a:rPr>
              <a:t> </a:t>
            </a:r>
            <a:r>
              <a:rPr dirty="0" sz="1450" spc="-10">
                <a:latin typeface="Times New Roman"/>
                <a:cs typeface="Times New Roman"/>
              </a:rPr>
              <a:t>yet</a:t>
            </a:r>
            <a:r>
              <a:rPr dirty="0" sz="1450" spc="25">
                <a:latin typeface="Times New Roman"/>
                <a:cs typeface="Times New Roman"/>
              </a:rPr>
              <a:t> </a:t>
            </a:r>
            <a:r>
              <a:rPr dirty="0" sz="1450" spc="-10">
                <a:latin typeface="Times New Roman"/>
                <a:cs typeface="Times New Roman"/>
              </a:rPr>
              <a:t>it</a:t>
            </a:r>
            <a:r>
              <a:rPr dirty="0" sz="1450" spc="20">
                <a:latin typeface="Times New Roman"/>
                <a:cs typeface="Times New Roman"/>
              </a:rPr>
              <a:t> </a:t>
            </a:r>
            <a:r>
              <a:rPr dirty="0" sz="1450" spc="-10">
                <a:latin typeface="Times New Roman"/>
                <a:cs typeface="Times New Roman"/>
              </a:rPr>
              <a:t>was</a:t>
            </a:r>
            <a:r>
              <a:rPr dirty="0" sz="1450" spc="25">
                <a:latin typeface="Times New Roman"/>
                <a:cs typeface="Times New Roman"/>
              </a:rPr>
              <a:t> </a:t>
            </a:r>
            <a:r>
              <a:rPr dirty="0" sz="1450" spc="-5">
                <a:latin typeface="Times New Roman"/>
                <a:cs typeface="Times New Roman"/>
              </a:rPr>
              <a:t>not</a:t>
            </a:r>
            <a:r>
              <a:rPr dirty="0" sz="1450" spc="25">
                <a:latin typeface="Times New Roman"/>
                <a:cs typeface="Times New Roman"/>
              </a:rPr>
              <a:t> </a:t>
            </a:r>
            <a:r>
              <a:rPr dirty="0" sz="1450" spc="-10">
                <a:latin typeface="Times New Roman"/>
                <a:cs typeface="Times New Roman"/>
              </a:rPr>
              <a:t>till</a:t>
            </a:r>
            <a:r>
              <a:rPr dirty="0" sz="1450" spc="25">
                <a:latin typeface="Times New Roman"/>
                <a:cs typeface="Times New Roman"/>
              </a:rPr>
              <a:t> </a:t>
            </a:r>
            <a:r>
              <a:rPr dirty="0" sz="1450" spc="-10">
                <a:latin typeface="Times New Roman"/>
                <a:cs typeface="Times New Roman"/>
              </a:rPr>
              <a:t>after</a:t>
            </a:r>
            <a:r>
              <a:rPr dirty="0" sz="1450" spc="20">
                <a:latin typeface="Times New Roman"/>
                <a:cs typeface="Times New Roman"/>
              </a:rPr>
              <a:t> </a:t>
            </a:r>
            <a:r>
              <a:rPr dirty="0" sz="1450" spc="-15">
                <a:latin typeface="Times New Roman"/>
                <a:cs typeface="Times New Roman"/>
              </a:rPr>
              <a:t>supper,</a:t>
            </a:r>
            <a:r>
              <a:rPr dirty="0" sz="1450" spc="25">
                <a:latin typeface="Times New Roman"/>
                <a:cs typeface="Times New Roman"/>
              </a:rPr>
              <a:t> </a:t>
            </a:r>
            <a:r>
              <a:rPr dirty="0" sz="1450" spc="-10">
                <a:latin typeface="Times New Roman"/>
                <a:cs typeface="Times New Roman"/>
              </a:rPr>
              <a:t>and</a:t>
            </a:r>
            <a:r>
              <a:rPr dirty="0" sz="1450" spc="25">
                <a:latin typeface="Times New Roman"/>
                <a:cs typeface="Times New Roman"/>
              </a:rPr>
              <a:t> </a:t>
            </a:r>
            <a:r>
              <a:rPr dirty="0" sz="1450" spc="-10">
                <a:latin typeface="Times New Roman"/>
                <a:cs typeface="Times New Roman"/>
              </a:rPr>
              <a:t>then</a:t>
            </a:r>
            <a:r>
              <a:rPr dirty="0" sz="1450" spc="25">
                <a:latin typeface="Times New Roman"/>
                <a:cs typeface="Times New Roman"/>
              </a:rPr>
              <a:t> </a:t>
            </a:r>
            <a:r>
              <a:rPr dirty="0" sz="1450" spc="-5">
                <a:latin typeface="Times New Roman"/>
                <a:cs typeface="Times New Roman"/>
              </a:rPr>
              <a:t>but</a:t>
            </a:r>
            <a:endParaRPr sz="1450">
              <a:latin typeface="Times New Roman"/>
              <a:cs typeface="Times New Roman"/>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354820"/>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‘What!’ cried the </a:t>
            </a:r>
            <a:r>
              <a:rPr dirty="0" sz="1450" spc="-20">
                <a:latin typeface="Times New Roman"/>
                <a:cs typeface="Times New Roman"/>
              </a:rPr>
              <a:t>Doctor. </a:t>
            </a:r>
            <a:r>
              <a:rPr dirty="0" sz="1450" spc="-10">
                <a:latin typeface="Times New Roman"/>
                <a:cs typeface="Times New Roman"/>
              </a:rPr>
              <a:t>‘Did </a:t>
            </a:r>
            <a:r>
              <a:rPr dirty="0" sz="1450" spc="-5">
                <a:latin typeface="Times New Roman"/>
                <a:cs typeface="Times New Roman"/>
              </a:rPr>
              <a:t>you not </a:t>
            </a:r>
            <a:r>
              <a:rPr dirty="0" sz="1450" spc="-10">
                <a:latin typeface="Times New Roman"/>
                <a:cs typeface="Times New Roman"/>
              </a:rPr>
              <a:t>steal when </a:t>
            </a:r>
            <a:r>
              <a:rPr dirty="0" sz="1450" spc="-5">
                <a:latin typeface="Times New Roman"/>
                <a:cs typeface="Times New Roman"/>
              </a:rPr>
              <a:t>you </a:t>
            </a:r>
            <a:r>
              <a:rPr dirty="0" sz="1450" spc="-10">
                <a:latin typeface="Times New Roman"/>
                <a:cs typeface="Times New Roman"/>
              </a:rPr>
              <a:t>were</a:t>
            </a:r>
            <a:r>
              <a:rPr dirty="0" sz="1450" spc="-40">
                <a:latin typeface="Times New Roman"/>
                <a:cs typeface="Times New Roman"/>
              </a:rPr>
              <a:t> </a:t>
            </a:r>
            <a:r>
              <a:rPr dirty="0" sz="1450" spc="-10">
                <a:latin typeface="Times New Roman"/>
                <a:cs typeface="Times New Roman"/>
              </a:rPr>
              <a:t>there?’</a:t>
            </a:r>
            <a:endParaRPr sz="1450">
              <a:latin typeface="Times New Roman"/>
              <a:cs typeface="Times New Roman"/>
            </a:endParaRPr>
          </a:p>
          <a:p>
            <a:pPr algn="just" marL="12700" marR="5715">
              <a:lnSpc>
                <a:spcPts val="1730"/>
              </a:lnSpc>
              <a:spcBef>
                <a:spcPts val="915"/>
              </a:spcBef>
            </a:pPr>
            <a:r>
              <a:rPr dirty="0" sz="1450" spc="-10">
                <a:latin typeface="Times New Roman"/>
                <a:cs typeface="Times New Roman"/>
              </a:rPr>
              <a:t>But the </a:t>
            </a:r>
            <a:r>
              <a:rPr dirty="0" sz="1450" spc="-5">
                <a:latin typeface="Times New Roman"/>
                <a:cs typeface="Times New Roman"/>
              </a:rPr>
              <a:t>boy </a:t>
            </a:r>
            <a:r>
              <a:rPr dirty="0" sz="1450" spc="-10">
                <a:latin typeface="Times New Roman"/>
                <a:cs typeface="Times New Roman"/>
              </a:rPr>
              <a:t>could never </a:t>
            </a:r>
            <a:r>
              <a:rPr dirty="0" sz="1450" spc="-5">
                <a:latin typeface="Times New Roman"/>
                <a:cs typeface="Times New Roman"/>
              </a:rPr>
              <a:t>be brought </a:t>
            </a:r>
            <a:r>
              <a:rPr dirty="0" sz="1450" spc="-10">
                <a:latin typeface="Times New Roman"/>
                <a:cs typeface="Times New Roman"/>
              </a:rPr>
              <a:t>to see that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done </a:t>
            </a:r>
            <a:r>
              <a:rPr dirty="0" sz="1450" spc="-10">
                <a:latin typeface="Times New Roman"/>
                <a:cs typeface="Times New Roman"/>
              </a:rPr>
              <a:t>anything wrong  when </a:t>
            </a:r>
            <a:r>
              <a:rPr dirty="0" sz="1450" spc="-5">
                <a:latin typeface="Times New Roman"/>
                <a:cs typeface="Times New Roman"/>
              </a:rPr>
              <a:t>he </a:t>
            </a:r>
            <a:r>
              <a:rPr dirty="0" sz="1450" spc="-10">
                <a:latin typeface="Times New Roman"/>
                <a:cs typeface="Times New Roman"/>
              </a:rPr>
              <a:t>stole. </a:t>
            </a:r>
            <a:r>
              <a:rPr dirty="0" sz="1450" spc="-25">
                <a:latin typeface="Times New Roman"/>
                <a:cs typeface="Times New Roman"/>
              </a:rPr>
              <a:t>Nor, </a:t>
            </a:r>
            <a:r>
              <a:rPr dirty="0" sz="1450" spc="-10">
                <a:latin typeface="Times New Roman"/>
                <a:cs typeface="Times New Roman"/>
              </a:rPr>
              <a:t>indeed, did the Doctor think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but </a:t>
            </a:r>
            <a:r>
              <a:rPr dirty="0" sz="1450" spc="-10">
                <a:latin typeface="Times New Roman"/>
                <a:cs typeface="Times New Roman"/>
              </a:rPr>
              <a:t>that gentleman  was never very scrupulous when in want </a:t>
            </a:r>
            <a:r>
              <a:rPr dirty="0" sz="1450" spc="-5">
                <a:latin typeface="Times New Roman"/>
                <a:cs typeface="Times New Roman"/>
              </a:rPr>
              <a:t>of a</a:t>
            </a:r>
            <a:r>
              <a:rPr dirty="0" sz="1450" spc="35">
                <a:latin typeface="Times New Roman"/>
                <a:cs typeface="Times New Roman"/>
              </a:rPr>
              <a:t> </a:t>
            </a:r>
            <a:r>
              <a:rPr dirty="0" sz="1450" spc="-10">
                <a:latin typeface="Times New Roman"/>
                <a:cs typeface="Times New Roman"/>
              </a:rPr>
              <a:t>retort.</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‘And </a:t>
            </a:r>
            <a:r>
              <a:rPr dirty="0" sz="1450" spc="-25">
                <a:latin typeface="Times New Roman"/>
                <a:cs typeface="Times New Roman"/>
              </a:rPr>
              <a:t>now,’ </a:t>
            </a:r>
            <a:r>
              <a:rPr dirty="0" sz="1450" spc="-5">
                <a:latin typeface="Times New Roman"/>
                <a:cs typeface="Times New Roman"/>
              </a:rPr>
              <a:t>he </a:t>
            </a:r>
            <a:r>
              <a:rPr dirty="0" sz="1450" spc="-10">
                <a:latin typeface="Times New Roman"/>
                <a:cs typeface="Times New Roman"/>
              </a:rPr>
              <a:t>concluded, ‘do </a:t>
            </a:r>
            <a:r>
              <a:rPr dirty="0" sz="1450" spc="-5">
                <a:latin typeface="Times New Roman"/>
                <a:cs typeface="Times New Roman"/>
              </a:rPr>
              <a:t>you </a:t>
            </a:r>
            <a:r>
              <a:rPr dirty="0" sz="1450" spc="-10">
                <a:latin typeface="Times New Roman"/>
                <a:cs typeface="Times New Roman"/>
              </a:rPr>
              <a:t>begin to understand? My only friends were  those who ruined me. Gretz has been my </a:t>
            </a:r>
            <a:r>
              <a:rPr dirty="0" sz="1450" spc="-20">
                <a:latin typeface="Times New Roman"/>
                <a:cs typeface="Times New Roman"/>
              </a:rPr>
              <a:t>academy, </a:t>
            </a:r>
            <a:r>
              <a:rPr dirty="0" sz="1450" spc="-10">
                <a:latin typeface="Times New Roman"/>
                <a:cs typeface="Times New Roman"/>
              </a:rPr>
              <a:t>my sanatorium, my  heaven </a:t>
            </a:r>
            <a:r>
              <a:rPr dirty="0" sz="1450" spc="-5">
                <a:latin typeface="Times New Roman"/>
                <a:cs typeface="Times New Roman"/>
              </a:rPr>
              <a:t>of </a:t>
            </a:r>
            <a:r>
              <a:rPr dirty="0" sz="1450" spc="-10">
                <a:latin typeface="Times New Roman"/>
                <a:cs typeface="Times New Roman"/>
              </a:rPr>
              <a:t>innocent pleasures. If millions are </a:t>
            </a:r>
            <a:r>
              <a:rPr dirty="0" sz="1450" spc="-15">
                <a:latin typeface="Times New Roman"/>
                <a:cs typeface="Times New Roman"/>
              </a:rPr>
              <a:t>offered </a:t>
            </a:r>
            <a:r>
              <a:rPr dirty="0" sz="1450" spc="-10">
                <a:latin typeface="Times New Roman"/>
                <a:cs typeface="Times New Roman"/>
              </a:rPr>
              <a:t>me, </a:t>
            </a:r>
            <a:r>
              <a:rPr dirty="0" sz="1450" spc="-5">
                <a:latin typeface="Times New Roman"/>
                <a:cs typeface="Times New Roman"/>
              </a:rPr>
              <a:t>I </a:t>
            </a:r>
            <a:r>
              <a:rPr dirty="0" sz="1450" spc="-10">
                <a:latin typeface="Times New Roman"/>
                <a:cs typeface="Times New Roman"/>
              </a:rPr>
              <a:t>wave them  back: </a:t>
            </a:r>
            <a:r>
              <a:rPr dirty="0" sz="1450" spc="-20" i="1">
                <a:latin typeface="Times New Roman"/>
                <a:cs typeface="Times New Roman"/>
              </a:rPr>
              <a:t>Retro</a:t>
            </a:r>
            <a:r>
              <a:rPr dirty="0" sz="1450" spc="-20">
                <a:latin typeface="Times New Roman"/>
                <a:cs typeface="Times New Roman"/>
              </a:rPr>
              <a:t>, </a:t>
            </a:r>
            <a:r>
              <a:rPr dirty="0" sz="1450" spc="-10" i="1">
                <a:latin typeface="Times New Roman"/>
                <a:cs typeface="Times New Roman"/>
              </a:rPr>
              <a:t>Sathanas</a:t>
            </a:r>
            <a:r>
              <a:rPr dirty="0" sz="1450" spc="-10">
                <a:latin typeface="Times New Roman"/>
                <a:cs typeface="Times New Roman"/>
              </a:rPr>
              <a:t>!—Evil one, begone! Fix </a:t>
            </a:r>
            <a:r>
              <a:rPr dirty="0" sz="1450" spc="-5">
                <a:latin typeface="Times New Roman"/>
                <a:cs typeface="Times New Roman"/>
              </a:rPr>
              <a:t>your </a:t>
            </a:r>
            <a:r>
              <a:rPr dirty="0" sz="1450" spc="-10">
                <a:latin typeface="Times New Roman"/>
                <a:cs typeface="Times New Roman"/>
              </a:rPr>
              <a:t>mind </a:t>
            </a:r>
            <a:r>
              <a:rPr dirty="0" sz="1450" spc="-5">
                <a:latin typeface="Times New Roman"/>
                <a:cs typeface="Times New Roman"/>
              </a:rPr>
              <a:t>on </a:t>
            </a:r>
            <a:r>
              <a:rPr dirty="0" sz="1450" spc="-10">
                <a:latin typeface="Times New Roman"/>
                <a:cs typeface="Times New Roman"/>
              </a:rPr>
              <a:t>my example;  despise riches, avoid the debasing influence </a:t>
            </a:r>
            <a:r>
              <a:rPr dirty="0" sz="1450" spc="-5">
                <a:latin typeface="Times New Roman"/>
                <a:cs typeface="Times New Roman"/>
              </a:rPr>
              <a:t>of </a:t>
            </a:r>
            <a:r>
              <a:rPr dirty="0" sz="1450" spc="-10">
                <a:latin typeface="Times New Roman"/>
                <a:cs typeface="Times New Roman"/>
              </a:rPr>
              <a:t>cities. Hygiene—hygiene and  mediocrity </a:t>
            </a:r>
            <a:r>
              <a:rPr dirty="0" sz="1450" spc="-5">
                <a:latin typeface="Times New Roman"/>
                <a:cs typeface="Times New Roman"/>
              </a:rPr>
              <a:t>of </a:t>
            </a:r>
            <a:r>
              <a:rPr dirty="0" sz="1450" spc="-10">
                <a:latin typeface="Times New Roman"/>
                <a:cs typeface="Times New Roman"/>
              </a:rPr>
              <a:t>fortune—these </a:t>
            </a:r>
            <a:r>
              <a:rPr dirty="0" sz="1450" spc="-5">
                <a:latin typeface="Times New Roman"/>
                <a:cs typeface="Times New Roman"/>
              </a:rPr>
              <a:t>be your </a:t>
            </a:r>
            <a:r>
              <a:rPr dirty="0" sz="1450" spc="-10">
                <a:latin typeface="Times New Roman"/>
                <a:cs typeface="Times New Roman"/>
              </a:rPr>
              <a:t>watchwords during</a:t>
            </a:r>
            <a:r>
              <a:rPr dirty="0" sz="1450" spc="15">
                <a:latin typeface="Times New Roman"/>
                <a:cs typeface="Times New Roman"/>
              </a:rPr>
              <a:t> </a:t>
            </a:r>
            <a:r>
              <a:rPr dirty="0" sz="1450" spc="-10">
                <a:latin typeface="Times New Roman"/>
                <a:cs typeface="Times New Roman"/>
              </a:rPr>
              <a:t>life!’</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The </a:t>
            </a:r>
            <a:r>
              <a:rPr dirty="0" sz="1450" spc="-15">
                <a:latin typeface="Times New Roman"/>
                <a:cs typeface="Times New Roman"/>
              </a:rPr>
              <a:t>Doctor’s </a:t>
            </a:r>
            <a:r>
              <a:rPr dirty="0" sz="1450" spc="-10">
                <a:latin typeface="Times New Roman"/>
                <a:cs typeface="Times New Roman"/>
              </a:rPr>
              <a:t>system </a:t>
            </a:r>
            <a:r>
              <a:rPr dirty="0" sz="1450" spc="-5">
                <a:latin typeface="Times New Roman"/>
                <a:cs typeface="Times New Roman"/>
              </a:rPr>
              <a:t>of </a:t>
            </a:r>
            <a:r>
              <a:rPr dirty="0" sz="1450" spc="-10">
                <a:latin typeface="Times New Roman"/>
                <a:cs typeface="Times New Roman"/>
              </a:rPr>
              <a:t>hygiene strikingly coincided with his tastes; and his  picture </a:t>
            </a:r>
            <a:r>
              <a:rPr dirty="0" sz="1450" spc="-5">
                <a:latin typeface="Times New Roman"/>
                <a:cs typeface="Times New Roman"/>
              </a:rPr>
              <a:t>of </a:t>
            </a:r>
            <a:r>
              <a:rPr dirty="0" sz="1450" spc="-10">
                <a:latin typeface="Times New Roman"/>
                <a:cs typeface="Times New Roman"/>
              </a:rPr>
              <a:t>the perfect life was </a:t>
            </a:r>
            <a:r>
              <a:rPr dirty="0" sz="1450" spc="-5">
                <a:latin typeface="Times New Roman"/>
                <a:cs typeface="Times New Roman"/>
              </a:rPr>
              <a:t>a </a:t>
            </a:r>
            <a:r>
              <a:rPr dirty="0" sz="1450" spc="-10">
                <a:latin typeface="Times New Roman"/>
                <a:cs typeface="Times New Roman"/>
              </a:rPr>
              <a:t>faithful description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one he </a:t>
            </a:r>
            <a:r>
              <a:rPr dirty="0" sz="1450" spc="-10">
                <a:latin typeface="Times New Roman"/>
                <a:cs typeface="Times New Roman"/>
              </a:rPr>
              <a:t>was leading  at the time. But it is easy to convince </a:t>
            </a:r>
            <a:r>
              <a:rPr dirty="0" sz="1450" spc="-5">
                <a:latin typeface="Times New Roman"/>
                <a:cs typeface="Times New Roman"/>
              </a:rPr>
              <a:t>a </a:t>
            </a:r>
            <a:r>
              <a:rPr dirty="0" sz="1450" spc="-30">
                <a:latin typeface="Times New Roman"/>
                <a:cs typeface="Times New Roman"/>
              </a:rPr>
              <a:t>boy, </a:t>
            </a:r>
            <a:r>
              <a:rPr dirty="0" sz="1450" spc="-10">
                <a:latin typeface="Times New Roman"/>
                <a:cs typeface="Times New Roman"/>
              </a:rPr>
              <a:t>whom </a:t>
            </a:r>
            <a:r>
              <a:rPr dirty="0" sz="1450" spc="-5">
                <a:latin typeface="Times New Roman"/>
                <a:cs typeface="Times New Roman"/>
              </a:rPr>
              <a:t>you </a:t>
            </a:r>
            <a:r>
              <a:rPr dirty="0" sz="1450" spc="-10">
                <a:latin typeface="Times New Roman"/>
                <a:cs typeface="Times New Roman"/>
              </a:rPr>
              <a:t>supply with all the  facts for the discussion. And besides, there was </a:t>
            </a:r>
            <a:r>
              <a:rPr dirty="0" sz="1450" spc="-5">
                <a:latin typeface="Times New Roman"/>
                <a:cs typeface="Times New Roman"/>
              </a:rPr>
              <a:t>one </a:t>
            </a:r>
            <a:r>
              <a:rPr dirty="0" sz="1450" spc="-10">
                <a:latin typeface="Times New Roman"/>
                <a:cs typeface="Times New Roman"/>
              </a:rPr>
              <a:t>thing admirable in the  </a:t>
            </a:r>
            <a:r>
              <a:rPr dirty="0" sz="1450" spc="-15">
                <a:latin typeface="Times New Roman"/>
                <a:cs typeface="Times New Roman"/>
              </a:rPr>
              <a:t>philosophy, </a:t>
            </a:r>
            <a:r>
              <a:rPr dirty="0" sz="1450" spc="-10">
                <a:latin typeface="Times New Roman"/>
                <a:cs typeface="Times New Roman"/>
              </a:rPr>
              <a:t>and that was the enthusiasm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philosopher. </a:t>
            </a:r>
            <a:r>
              <a:rPr dirty="0" sz="1450" spc="-10">
                <a:latin typeface="Times New Roman"/>
                <a:cs typeface="Times New Roman"/>
              </a:rPr>
              <a:t>There was never  any </a:t>
            </a:r>
            <a:r>
              <a:rPr dirty="0" sz="1450" spc="-5">
                <a:latin typeface="Times New Roman"/>
                <a:cs typeface="Times New Roman"/>
              </a:rPr>
              <a:t>one </a:t>
            </a:r>
            <a:r>
              <a:rPr dirty="0" sz="1450" spc="-10">
                <a:latin typeface="Times New Roman"/>
                <a:cs typeface="Times New Roman"/>
              </a:rPr>
              <a:t>more vigorously determined to </a:t>
            </a:r>
            <a:r>
              <a:rPr dirty="0" sz="1450" spc="-5">
                <a:latin typeface="Times New Roman"/>
                <a:cs typeface="Times New Roman"/>
              </a:rPr>
              <a:t>be </a:t>
            </a:r>
            <a:r>
              <a:rPr dirty="0" sz="1450" spc="-10">
                <a:latin typeface="Times New Roman"/>
                <a:cs typeface="Times New Roman"/>
              </a:rPr>
              <a:t>pleased; and if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not a </a:t>
            </a:r>
            <a:r>
              <a:rPr dirty="0" sz="1450" spc="-10">
                <a:latin typeface="Times New Roman"/>
                <a:cs typeface="Times New Roman"/>
              </a:rPr>
              <a:t>great  logician, and so had </a:t>
            </a:r>
            <a:r>
              <a:rPr dirty="0" sz="1450" spc="-5">
                <a:latin typeface="Times New Roman"/>
                <a:cs typeface="Times New Roman"/>
              </a:rPr>
              <a:t>no </a:t>
            </a:r>
            <a:r>
              <a:rPr dirty="0" sz="1450" spc="-10">
                <a:latin typeface="Times New Roman"/>
                <a:cs typeface="Times New Roman"/>
              </a:rPr>
              <a:t>right to convince the intellect, </a:t>
            </a:r>
            <a:r>
              <a:rPr dirty="0" sz="1450" spc="-5">
                <a:latin typeface="Times New Roman"/>
                <a:cs typeface="Times New Roman"/>
              </a:rPr>
              <a:t>he </a:t>
            </a:r>
            <a:r>
              <a:rPr dirty="0" sz="1450" spc="-10">
                <a:latin typeface="Times New Roman"/>
                <a:cs typeface="Times New Roman"/>
              </a:rPr>
              <a:t>was certainly  something </a:t>
            </a:r>
            <a:r>
              <a:rPr dirty="0" sz="1450" spc="-5">
                <a:latin typeface="Times New Roman"/>
                <a:cs typeface="Times New Roman"/>
              </a:rPr>
              <a:t>of a </a:t>
            </a:r>
            <a:r>
              <a:rPr dirty="0" sz="1450" spc="-10">
                <a:latin typeface="Times New Roman"/>
                <a:cs typeface="Times New Roman"/>
              </a:rPr>
              <a:t>poet, and had </a:t>
            </a:r>
            <a:r>
              <a:rPr dirty="0" sz="1450" spc="-5">
                <a:latin typeface="Times New Roman"/>
                <a:cs typeface="Times New Roman"/>
              </a:rPr>
              <a:t>a </a:t>
            </a:r>
            <a:r>
              <a:rPr dirty="0" sz="1450" spc="-10">
                <a:latin typeface="Times New Roman"/>
                <a:cs typeface="Times New Roman"/>
              </a:rPr>
              <a:t>fascination to seduce the heart. What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achieve in his customary humour </a:t>
            </a:r>
            <a:r>
              <a:rPr dirty="0" sz="1450" spc="-5">
                <a:latin typeface="Times New Roman"/>
                <a:cs typeface="Times New Roman"/>
              </a:rPr>
              <a:t>of a </a:t>
            </a:r>
            <a:r>
              <a:rPr dirty="0" sz="1450" spc="-10">
                <a:latin typeface="Times New Roman"/>
                <a:cs typeface="Times New Roman"/>
              </a:rPr>
              <a:t>radiant admiration </a:t>
            </a:r>
            <a:r>
              <a:rPr dirty="0" sz="1450" spc="-5">
                <a:latin typeface="Times New Roman"/>
                <a:cs typeface="Times New Roman"/>
              </a:rPr>
              <a:t>of </a:t>
            </a:r>
            <a:r>
              <a:rPr dirty="0" sz="1450" spc="-10">
                <a:latin typeface="Times New Roman"/>
                <a:cs typeface="Times New Roman"/>
              </a:rPr>
              <a:t>himself and  his circumstances, </a:t>
            </a:r>
            <a:r>
              <a:rPr dirty="0" sz="1450" spc="-5">
                <a:latin typeface="Times New Roman"/>
                <a:cs typeface="Times New Roman"/>
              </a:rPr>
              <a:t>he </a:t>
            </a:r>
            <a:r>
              <a:rPr dirty="0" sz="1450" spc="-10">
                <a:latin typeface="Times New Roman"/>
                <a:cs typeface="Times New Roman"/>
              </a:rPr>
              <a:t>sometimes </a:t>
            </a:r>
            <a:r>
              <a:rPr dirty="0" sz="1450" spc="-15">
                <a:latin typeface="Times New Roman"/>
                <a:cs typeface="Times New Roman"/>
              </a:rPr>
              <a:t>effected </a:t>
            </a:r>
            <a:r>
              <a:rPr dirty="0" sz="1450" spc="-10">
                <a:latin typeface="Times New Roman"/>
                <a:cs typeface="Times New Roman"/>
              </a:rPr>
              <a:t>in his fits </a:t>
            </a:r>
            <a:r>
              <a:rPr dirty="0" sz="1450" spc="-5">
                <a:latin typeface="Times New Roman"/>
                <a:cs typeface="Times New Roman"/>
              </a:rPr>
              <a:t>of</a:t>
            </a:r>
            <a:r>
              <a:rPr dirty="0" sz="1450" spc="45">
                <a:latin typeface="Times New Roman"/>
                <a:cs typeface="Times New Roman"/>
              </a:rPr>
              <a:t> </a:t>
            </a:r>
            <a:r>
              <a:rPr dirty="0" sz="1450" spc="-10">
                <a:latin typeface="Times New Roman"/>
                <a:cs typeface="Times New Roman"/>
              </a:rPr>
              <a:t>gloom.</a:t>
            </a:r>
            <a:endParaRPr sz="1450">
              <a:latin typeface="Times New Roman"/>
              <a:cs typeface="Times New Roman"/>
            </a:endParaRPr>
          </a:p>
          <a:p>
            <a:pPr algn="just" marL="12700" marR="5080">
              <a:lnSpc>
                <a:spcPts val="1730"/>
              </a:lnSpc>
              <a:spcBef>
                <a:spcPts val="850"/>
              </a:spcBef>
            </a:pPr>
            <a:r>
              <a:rPr dirty="0" sz="1450" spc="-25">
                <a:latin typeface="Times New Roman"/>
                <a:cs typeface="Times New Roman"/>
              </a:rPr>
              <a:t>‘Boy,’ </a:t>
            </a:r>
            <a:r>
              <a:rPr dirty="0" sz="1450" spc="-5">
                <a:latin typeface="Times New Roman"/>
                <a:cs typeface="Times New Roman"/>
              </a:rPr>
              <a:t>he </a:t>
            </a:r>
            <a:r>
              <a:rPr dirty="0" sz="1450" spc="-10">
                <a:latin typeface="Times New Roman"/>
                <a:cs typeface="Times New Roman"/>
              </a:rPr>
              <a:t>would </a:t>
            </a:r>
            <a:r>
              <a:rPr dirty="0" sz="1450" spc="-30">
                <a:latin typeface="Times New Roman"/>
                <a:cs typeface="Times New Roman"/>
              </a:rPr>
              <a:t>say, </a:t>
            </a:r>
            <a:r>
              <a:rPr dirty="0" sz="1450" spc="-10">
                <a:latin typeface="Times New Roman"/>
                <a:cs typeface="Times New Roman"/>
              </a:rPr>
              <a:t>‘avoid me </a:t>
            </a:r>
            <a:r>
              <a:rPr dirty="0" sz="1450" spc="-20">
                <a:latin typeface="Times New Roman"/>
                <a:cs typeface="Times New Roman"/>
              </a:rPr>
              <a:t>to-day.</a:t>
            </a:r>
            <a:r>
              <a:rPr dirty="0" sz="1450" spc="320">
                <a:latin typeface="Times New Roman"/>
                <a:cs typeface="Times New Roman"/>
              </a:rPr>
              <a:t> </a:t>
            </a: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were superstitious, </a:t>
            </a:r>
            <a:r>
              <a:rPr dirty="0" sz="1450" spc="-5">
                <a:latin typeface="Times New Roman"/>
                <a:cs typeface="Times New Roman"/>
              </a:rPr>
              <a:t>I </a:t>
            </a:r>
            <a:r>
              <a:rPr dirty="0" sz="1450" spc="-10">
                <a:latin typeface="Times New Roman"/>
                <a:cs typeface="Times New Roman"/>
              </a:rPr>
              <a:t>should even  beg for an interest in </a:t>
            </a:r>
            <a:r>
              <a:rPr dirty="0" sz="1450" spc="-5">
                <a:latin typeface="Times New Roman"/>
                <a:cs typeface="Times New Roman"/>
              </a:rPr>
              <a:t>your </a:t>
            </a:r>
            <a:r>
              <a:rPr dirty="0" sz="1450" spc="-10">
                <a:latin typeface="Times New Roman"/>
                <a:cs typeface="Times New Roman"/>
              </a:rPr>
              <a:t>prayers. </a:t>
            </a:r>
            <a:r>
              <a:rPr dirty="0" sz="1450" spc="-5">
                <a:latin typeface="Times New Roman"/>
                <a:cs typeface="Times New Roman"/>
              </a:rPr>
              <a:t>I </a:t>
            </a:r>
            <a:r>
              <a:rPr dirty="0" sz="1450" spc="-10">
                <a:latin typeface="Times New Roman"/>
                <a:cs typeface="Times New Roman"/>
              </a:rPr>
              <a:t>am in the black fit; the evil spirit </a:t>
            </a:r>
            <a:r>
              <a:rPr dirty="0" sz="1450" spc="-5">
                <a:latin typeface="Times New Roman"/>
                <a:cs typeface="Times New Roman"/>
              </a:rPr>
              <a:t>of </a:t>
            </a:r>
            <a:r>
              <a:rPr dirty="0" sz="1450" spc="-10">
                <a:latin typeface="Times New Roman"/>
                <a:cs typeface="Times New Roman"/>
              </a:rPr>
              <a:t>King  Saul, the hag </a:t>
            </a:r>
            <a:r>
              <a:rPr dirty="0" sz="1450" spc="-5">
                <a:latin typeface="Times New Roman"/>
                <a:cs typeface="Times New Roman"/>
              </a:rPr>
              <a:t>of </a:t>
            </a:r>
            <a:r>
              <a:rPr dirty="0" sz="1450" spc="-10">
                <a:latin typeface="Times New Roman"/>
                <a:cs typeface="Times New Roman"/>
              </a:rPr>
              <a:t>the merchant Abudah, the personal devil </a:t>
            </a:r>
            <a:r>
              <a:rPr dirty="0" sz="1450" spc="-5">
                <a:latin typeface="Times New Roman"/>
                <a:cs typeface="Times New Roman"/>
              </a:rPr>
              <a:t>of </a:t>
            </a:r>
            <a:r>
              <a:rPr dirty="0" sz="1450" spc="-10">
                <a:latin typeface="Times New Roman"/>
                <a:cs typeface="Times New Roman"/>
              </a:rPr>
              <a:t>the mediæval  monk, is with me—is in me,’ tapping </a:t>
            </a:r>
            <a:r>
              <a:rPr dirty="0" sz="1450" spc="-5">
                <a:latin typeface="Times New Roman"/>
                <a:cs typeface="Times New Roman"/>
              </a:rPr>
              <a:t>on </a:t>
            </a:r>
            <a:r>
              <a:rPr dirty="0" sz="1450" spc="-10">
                <a:latin typeface="Times New Roman"/>
                <a:cs typeface="Times New Roman"/>
              </a:rPr>
              <a:t>his breast. ‘The vices </a:t>
            </a:r>
            <a:r>
              <a:rPr dirty="0" sz="1450" spc="-5">
                <a:latin typeface="Times New Roman"/>
                <a:cs typeface="Times New Roman"/>
              </a:rPr>
              <a:t>of </a:t>
            </a:r>
            <a:r>
              <a:rPr dirty="0" sz="1450" spc="-10">
                <a:latin typeface="Times New Roman"/>
                <a:cs typeface="Times New Roman"/>
              </a:rPr>
              <a:t>my nature  are now uppermost; innocent pleasures woo me in vain; </a:t>
            </a:r>
            <a:r>
              <a:rPr dirty="0" sz="1450" spc="-5">
                <a:latin typeface="Times New Roman"/>
                <a:cs typeface="Times New Roman"/>
              </a:rPr>
              <a:t>I </a:t>
            </a:r>
            <a:r>
              <a:rPr dirty="0" sz="1450" spc="-10">
                <a:latin typeface="Times New Roman"/>
                <a:cs typeface="Times New Roman"/>
              </a:rPr>
              <a:t>long for Paris, for  my wallowing in the mire. See,’ </a:t>
            </a:r>
            <a:r>
              <a:rPr dirty="0" sz="1450" spc="-5">
                <a:latin typeface="Times New Roman"/>
                <a:cs typeface="Times New Roman"/>
              </a:rPr>
              <a:t>he </a:t>
            </a:r>
            <a:r>
              <a:rPr dirty="0" sz="1450" spc="-10">
                <a:latin typeface="Times New Roman"/>
                <a:cs typeface="Times New Roman"/>
              </a:rPr>
              <a:t>would continue, producing </a:t>
            </a:r>
            <a:r>
              <a:rPr dirty="0" sz="1450" spc="-5">
                <a:latin typeface="Times New Roman"/>
                <a:cs typeface="Times New Roman"/>
              </a:rPr>
              <a:t>a </a:t>
            </a:r>
            <a:r>
              <a:rPr dirty="0" sz="1450" spc="-10">
                <a:latin typeface="Times New Roman"/>
                <a:cs typeface="Times New Roman"/>
              </a:rPr>
              <a:t>handful </a:t>
            </a:r>
            <a:r>
              <a:rPr dirty="0" sz="1450" spc="-5">
                <a:latin typeface="Times New Roman"/>
                <a:cs typeface="Times New Roman"/>
              </a:rPr>
              <a:t>of  </a:t>
            </a:r>
            <a:r>
              <a:rPr dirty="0" sz="1450" spc="-15">
                <a:latin typeface="Times New Roman"/>
                <a:cs typeface="Times New Roman"/>
              </a:rPr>
              <a:t>silver, </a:t>
            </a:r>
            <a:r>
              <a:rPr dirty="0" sz="1450" spc="-10">
                <a:latin typeface="Times New Roman"/>
                <a:cs typeface="Times New Roman"/>
              </a:rPr>
              <a:t>‘I denude myself,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trusted with the price </a:t>
            </a:r>
            <a:r>
              <a:rPr dirty="0" sz="1450" spc="-5">
                <a:latin typeface="Times New Roman"/>
                <a:cs typeface="Times New Roman"/>
              </a:rPr>
              <a:t>of a </a:t>
            </a:r>
            <a:r>
              <a:rPr dirty="0" sz="1450" spc="-10">
                <a:latin typeface="Times New Roman"/>
                <a:cs typeface="Times New Roman"/>
              </a:rPr>
              <a:t>fare. </a:t>
            </a:r>
            <a:r>
              <a:rPr dirty="0" sz="1450" spc="-35">
                <a:latin typeface="Times New Roman"/>
                <a:cs typeface="Times New Roman"/>
              </a:rPr>
              <a:t>Take </a:t>
            </a:r>
            <a:r>
              <a:rPr dirty="0" sz="1450" spc="-10">
                <a:latin typeface="Times New Roman"/>
                <a:cs typeface="Times New Roman"/>
              </a:rPr>
              <a:t>it,  keep it for me, squander it </a:t>
            </a:r>
            <a:r>
              <a:rPr dirty="0" sz="1450" spc="-5">
                <a:latin typeface="Times New Roman"/>
                <a:cs typeface="Times New Roman"/>
              </a:rPr>
              <a:t>on </a:t>
            </a:r>
            <a:r>
              <a:rPr dirty="0" sz="1450" spc="-10">
                <a:latin typeface="Times New Roman"/>
                <a:cs typeface="Times New Roman"/>
              </a:rPr>
              <a:t>deleterious </a:t>
            </a:r>
            <a:r>
              <a:rPr dirty="0" sz="1450" spc="-25">
                <a:latin typeface="Times New Roman"/>
                <a:cs typeface="Times New Roman"/>
              </a:rPr>
              <a:t>candy, </a:t>
            </a:r>
            <a:r>
              <a:rPr dirty="0" sz="1450" spc="-10">
                <a:latin typeface="Times New Roman"/>
                <a:cs typeface="Times New Roman"/>
              </a:rPr>
              <a:t>throw it in the deepest </a:t>
            </a:r>
            <a:r>
              <a:rPr dirty="0" sz="1450" spc="-5">
                <a:latin typeface="Times New Roman"/>
                <a:cs typeface="Times New Roman"/>
              </a:rPr>
              <a:t>of </a:t>
            </a:r>
            <a:r>
              <a:rPr dirty="0" sz="1450" spc="-10">
                <a:latin typeface="Times New Roman"/>
                <a:cs typeface="Times New Roman"/>
              </a:rPr>
              <a:t>the  river—I will homologate </a:t>
            </a:r>
            <a:r>
              <a:rPr dirty="0" sz="1450" spc="-5">
                <a:latin typeface="Times New Roman"/>
                <a:cs typeface="Times New Roman"/>
              </a:rPr>
              <a:t>your </a:t>
            </a:r>
            <a:r>
              <a:rPr dirty="0" sz="1450" spc="-10">
                <a:latin typeface="Times New Roman"/>
                <a:cs typeface="Times New Roman"/>
              </a:rPr>
              <a:t>action. Save me from that part </a:t>
            </a:r>
            <a:r>
              <a:rPr dirty="0" sz="1450" spc="-5">
                <a:latin typeface="Times New Roman"/>
                <a:cs typeface="Times New Roman"/>
              </a:rPr>
              <a:t>of </a:t>
            </a:r>
            <a:r>
              <a:rPr dirty="0" sz="1450" spc="-10">
                <a:latin typeface="Times New Roman"/>
                <a:cs typeface="Times New Roman"/>
              </a:rPr>
              <a:t>myself which  </a:t>
            </a:r>
            <a:r>
              <a:rPr dirty="0" sz="1450" spc="-5">
                <a:latin typeface="Times New Roman"/>
                <a:cs typeface="Times New Roman"/>
              </a:rPr>
              <a:t>I </a:t>
            </a:r>
            <a:r>
              <a:rPr dirty="0" sz="1450" spc="-10">
                <a:latin typeface="Times New Roman"/>
                <a:cs typeface="Times New Roman"/>
              </a:rPr>
              <a:t>disown. If </a:t>
            </a:r>
            <a:r>
              <a:rPr dirty="0" sz="1450" spc="-5">
                <a:latin typeface="Times New Roman"/>
                <a:cs typeface="Times New Roman"/>
              </a:rPr>
              <a:t>you </a:t>
            </a:r>
            <a:r>
              <a:rPr dirty="0" sz="1450" spc="-10">
                <a:latin typeface="Times New Roman"/>
                <a:cs typeface="Times New Roman"/>
              </a:rPr>
              <a:t>see me </a:t>
            </a:r>
            <a:r>
              <a:rPr dirty="0" sz="1450" spc="-20">
                <a:latin typeface="Times New Roman"/>
                <a:cs typeface="Times New Roman"/>
              </a:rPr>
              <a:t>falter, </a:t>
            </a:r>
            <a:r>
              <a:rPr dirty="0" sz="1450" spc="-5">
                <a:latin typeface="Times New Roman"/>
                <a:cs typeface="Times New Roman"/>
              </a:rPr>
              <a:t>do not </a:t>
            </a:r>
            <a:r>
              <a:rPr dirty="0" sz="1450" spc="-10">
                <a:latin typeface="Times New Roman"/>
                <a:cs typeface="Times New Roman"/>
              </a:rPr>
              <a:t>hesitate; if </a:t>
            </a:r>
            <a:r>
              <a:rPr dirty="0" sz="1450" spc="-20">
                <a:latin typeface="Times New Roman"/>
                <a:cs typeface="Times New Roman"/>
              </a:rPr>
              <a:t>necessary, </a:t>
            </a:r>
            <a:r>
              <a:rPr dirty="0" sz="1450" spc="-10">
                <a:latin typeface="Times New Roman"/>
                <a:cs typeface="Times New Roman"/>
              </a:rPr>
              <a:t>wreck the train! </a:t>
            </a:r>
            <a:r>
              <a:rPr dirty="0" sz="1450" spc="-5">
                <a:latin typeface="Times New Roman"/>
                <a:cs typeface="Times New Roman"/>
              </a:rPr>
              <a:t>I  </a:t>
            </a:r>
            <a:r>
              <a:rPr dirty="0" sz="1450" spc="-10">
                <a:latin typeface="Times New Roman"/>
                <a:cs typeface="Times New Roman"/>
              </a:rPr>
              <a:t>speak, </a:t>
            </a:r>
            <a:r>
              <a:rPr dirty="0" sz="1450" spc="-5">
                <a:latin typeface="Times New Roman"/>
                <a:cs typeface="Times New Roman"/>
              </a:rPr>
              <a:t>of </a:t>
            </a:r>
            <a:r>
              <a:rPr dirty="0" sz="1450" spc="-10">
                <a:latin typeface="Times New Roman"/>
                <a:cs typeface="Times New Roman"/>
              </a:rPr>
              <a:t>course, </a:t>
            </a:r>
            <a:r>
              <a:rPr dirty="0" sz="1450" spc="-5">
                <a:latin typeface="Times New Roman"/>
                <a:cs typeface="Times New Roman"/>
              </a:rPr>
              <a:t>by a </a:t>
            </a:r>
            <a:r>
              <a:rPr dirty="0" sz="1450" spc="-10">
                <a:latin typeface="Times New Roman"/>
                <a:cs typeface="Times New Roman"/>
              </a:rPr>
              <a:t>parable. Any extremity were better than for me to reach  Paris alive.’</a:t>
            </a:r>
            <a:endParaRPr sz="1450">
              <a:latin typeface="Times New Roman"/>
              <a:cs typeface="Times New Roman"/>
            </a:endParaRPr>
          </a:p>
          <a:p>
            <a:pPr algn="just" marL="12700" marR="5080">
              <a:lnSpc>
                <a:spcPts val="1730"/>
              </a:lnSpc>
              <a:spcBef>
                <a:spcPts val="844"/>
              </a:spcBef>
            </a:pPr>
            <a:r>
              <a:rPr dirty="0" sz="1450" spc="-10">
                <a:latin typeface="Times New Roman"/>
                <a:cs typeface="Times New Roman"/>
              </a:rPr>
              <a:t>Doubtless the Doctor enjoyed these little scenes, as </a:t>
            </a:r>
            <a:r>
              <a:rPr dirty="0" sz="1450" spc="-5">
                <a:latin typeface="Times New Roman"/>
                <a:cs typeface="Times New Roman"/>
              </a:rPr>
              <a:t>a </a:t>
            </a:r>
            <a:r>
              <a:rPr dirty="0" sz="1450" spc="-10">
                <a:latin typeface="Times New Roman"/>
                <a:cs typeface="Times New Roman"/>
              </a:rPr>
              <a:t>variation in his part; they  represented the Byronic element in the somewhat artificial poetry </a:t>
            </a:r>
            <a:r>
              <a:rPr dirty="0" sz="1450" spc="-5">
                <a:latin typeface="Times New Roman"/>
                <a:cs typeface="Times New Roman"/>
              </a:rPr>
              <a:t>of </a:t>
            </a:r>
            <a:r>
              <a:rPr dirty="0" sz="1450" spc="-10">
                <a:latin typeface="Times New Roman"/>
                <a:cs typeface="Times New Roman"/>
              </a:rPr>
              <a:t>his  existence; </a:t>
            </a:r>
            <a:r>
              <a:rPr dirty="0" sz="1450" spc="-5">
                <a:latin typeface="Times New Roman"/>
                <a:cs typeface="Times New Roman"/>
              </a:rPr>
              <a:t>but </a:t>
            </a:r>
            <a:r>
              <a:rPr dirty="0" sz="1450" spc="-10">
                <a:latin typeface="Times New Roman"/>
                <a:cs typeface="Times New Roman"/>
              </a:rPr>
              <a:t>to the </a:t>
            </a:r>
            <a:r>
              <a:rPr dirty="0" sz="1450" spc="-30">
                <a:latin typeface="Times New Roman"/>
                <a:cs typeface="Times New Roman"/>
              </a:rPr>
              <a:t>boy, </a:t>
            </a:r>
            <a:r>
              <a:rPr dirty="0" sz="1450" spc="-10">
                <a:latin typeface="Times New Roman"/>
                <a:cs typeface="Times New Roman"/>
              </a:rPr>
              <a:t>though </a:t>
            </a:r>
            <a:r>
              <a:rPr dirty="0" sz="1450" spc="-5">
                <a:latin typeface="Times New Roman"/>
                <a:cs typeface="Times New Roman"/>
              </a:rPr>
              <a:t>he </a:t>
            </a:r>
            <a:r>
              <a:rPr dirty="0" sz="1450" spc="-10">
                <a:latin typeface="Times New Roman"/>
                <a:cs typeface="Times New Roman"/>
              </a:rPr>
              <a:t>was dimly aware </a:t>
            </a:r>
            <a:r>
              <a:rPr dirty="0" sz="1450" spc="-5">
                <a:latin typeface="Times New Roman"/>
                <a:cs typeface="Times New Roman"/>
              </a:rPr>
              <a:t>of </a:t>
            </a:r>
            <a:r>
              <a:rPr dirty="0" sz="1450" spc="-10">
                <a:latin typeface="Times New Roman"/>
                <a:cs typeface="Times New Roman"/>
              </a:rPr>
              <a:t>their </a:t>
            </a:r>
            <a:r>
              <a:rPr dirty="0" sz="1450" spc="-15">
                <a:latin typeface="Times New Roman"/>
                <a:cs typeface="Times New Roman"/>
              </a:rPr>
              <a:t>theatricality, </a:t>
            </a:r>
            <a:r>
              <a:rPr dirty="0" sz="1450" spc="-10">
                <a:latin typeface="Times New Roman"/>
                <a:cs typeface="Times New Roman"/>
              </a:rPr>
              <a:t>they  represented more. The Doctor made perhaps too little, the </a:t>
            </a:r>
            <a:r>
              <a:rPr dirty="0" sz="1450" spc="-5">
                <a:latin typeface="Times New Roman"/>
                <a:cs typeface="Times New Roman"/>
              </a:rPr>
              <a:t>boy </a:t>
            </a:r>
            <a:r>
              <a:rPr dirty="0" sz="1450" spc="-10">
                <a:latin typeface="Times New Roman"/>
                <a:cs typeface="Times New Roman"/>
              </a:rPr>
              <a:t>possibly too  much, </a:t>
            </a:r>
            <a:r>
              <a:rPr dirty="0" sz="1450" spc="-5">
                <a:latin typeface="Times New Roman"/>
                <a:cs typeface="Times New Roman"/>
              </a:rPr>
              <a:t>of </a:t>
            </a:r>
            <a:r>
              <a:rPr dirty="0" sz="1450" spc="-10">
                <a:latin typeface="Times New Roman"/>
                <a:cs typeface="Times New Roman"/>
              </a:rPr>
              <a:t>the reality and gravity </a:t>
            </a:r>
            <a:r>
              <a:rPr dirty="0" sz="1450" spc="-5">
                <a:latin typeface="Times New Roman"/>
                <a:cs typeface="Times New Roman"/>
              </a:rPr>
              <a:t>of </a:t>
            </a:r>
            <a:r>
              <a:rPr dirty="0" sz="1450" spc="-10">
                <a:latin typeface="Times New Roman"/>
                <a:cs typeface="Times New Roman"/>
              </a:rPr>
              <a:t>these</a:t>
            </a:r>
            <a:r>
              <a:rPr dirty="0" sz="1450" spc="25">
                <a:latin typeface="Times New Roman"/>
                <a:cs typeface="Times New Roman"/>
              </a:rPr>
              <a:t> </a:t>
            </a:r>
            <a:r>
              <a:rPr dirty="0" sz="1450" spc="-10">
                <a:latin typeface="Times New Roman"/>
                <a:cs typeface="Times New Roman"/>
              </a:rPr>
              <a:t>temptations.</a:t>
            </a:r>
            <a:endParaRPr sz="1450">
              <a:latin typeface="Times New Roman"/>
              <a:cs typeface="Times New Roman"/>
            </a:endParaRPr>
          </a:p>
          <a:p>
            <a:pPr algn="just" marL="12700" marR="6350">
              <a:lnSpc>
                <a:spcPts val="1730"/>
              </a:lnSpc>
              <a:spcBef>
                <a:spcPts val="855"/>
              </a:spcBef>
            </a:pPr>
            <a:r>
              <a:rPr dirty="0" sz="1450" spc="-10">
                <a:latin typeface="Times New Roman"/>
                <a:cs typeface="Times New Roman"/>
              </a:rPr>
              <a:t>One day </a:t>
            </a:r>
            <a:r>
              <a:rPr dirty="0" sz="1450" spc="-5">
                <a:latin typeface="Times New Roman"/>
                <a:cs typeface="Times New Roman"/>
              </a:rPr>
              <a:t>a </a:t>
            </a:r>
            <a:r>
              <a:rPr dirty="0" sz="1450" spc="-10">
                <a:latin typeface="Times New Roman"/>
                <a:cs typeface="Times New Roman"/>
              </a:rPr>
              <a:t>great light shone for Jean-Marie. ‘Could </a:t>
            </a:r>
            <a:r>
              <a:rPr dirty="0" sz="1450" spc="-5">
                <a:latin typeface="Times New Roman"/>
                <a:cs typeface="Times New Roman"/>
              </a:rPr>
              <a:t>not </a:t>
            </a:r>
            <a:r>
              <a:rPr dirty="0" sz="1450" spc="-10">
                <a:latin typeface="Times New Roman"/>
                <a:cs typeface="Times New Roman"/>
              </a:rPr>
              <a:t>riches </a:t>
            </a:r>
            <a:r>
              <a:rPr dirty="0" sz="1450" spc="-5">
                <a:latin typeface="Times New Roman"/>
                <a:cs typeface="Times New Roman"/>
              </a:rPr>
              <a:t>be </a:t>
            </a:r>
            <a:r>
              <a:rPr dirty="0" sz="1450" spc="-10">
                <a:latin typeface="Times New Roman"/>
                <a:cs typeface="Times New Roman"/>
              </a:rPr>
              <a:t>used well?’  </a:t>
            </a:r>
            <a:r>
              <a:rPr dirty="0" sz="1450" spc="-5">
                <a:latin typeface="Times New Roman"/>
                <a:cs typeface="Times New Roman"/>
              </a:rPr>
              <a:t>he</a:t>
            </a:r>
            <a:r>
              <a:rPr dirty="0" sz="1450" spc="-10">
                <a:latin typeface="Times New Roman"/>
                <a:cs typeface="Times New Roman"/>
              </a:rPr>
              <a:t> asked.</a:t>
            </a:r>
            <a:endParaRPr sz="1450">
              <a:latin typeface="Times New Roman"/>
              <a:cs typeface="Times New Roman"/>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‘In </a:t>
            </a:r>
            <a:r>
              <a:rPr dirty="0" sz="1450" spc="-20">
                <a:latin typeface="Times New Roman"/>
                <a:cs typeface="Times New Roman"/>
              </a:rPr>
              <a:t>theory, </a:t>
            </a:r>
            <a:r>
              <a:rPr dirty="0" sz="1450" spc="-10">
                <a:latin typeface="Times New Roman"/>
                <a:cs typeface="Times New Roman"/>
              </a:rPr>
              <a:t>yes,’ replied the </a:t>
            </a:r>
            <a:r>
              <a:rPr dirty="0" sz="1450" spc="-20">
                <a:latin typeface="Times New Roman"/>
                <a:cs typeface="Times New Roman"/>
              </a:rPr>
              <a:t>Doctor.</a:t>
            </a:r>
            <a:r>
              <a:rPr dirty="0" sz="1450" spc="320">
                <a:latin typeface="Times New Roman"/>
                <a:cs typeface="Times New Roman"/>
              </a:rPr>
              <a:t> </a:t>
            </a:r>
            <a:r>
              <a:rPr dirty="0" sz="1450" spc="-10">
                <a:latin typeface="Times New Roman"/>
                <a:cs typeface="Times New Roman"/>
              </a:rPr>
              <a:t>‘But it is found in experience that </a:t>
            </a:r>
            <a:r>
              <a:rPr dirty="0" sz="1450" spc="-5">
                <a:latin typeface="Times New Roman"/>
                <a:cs typeface="Times New Roman"/>
              </a:rPr>
              <a:t>no one  </a:t>
            </a:r>
            <a:r>
              <a:rPr dirty="0" sz="1450" spc="-10">
                <a:latin typeface="Times New Roman"/>
                <a:cs typeface="Times New Roman"/>
              </a:rPr>
              <a:t>does so. All the world imagine they will </a:t>
            </a:r>
            <a:r>
              <a:rPr dirty="0" sz="1450" spc="-5">
                <a:latin typeface="Times New Roman"/>
                <a:cs typeface="Times New Roman"/>
              </a:rPr>
              <a:t>be </a:t>
            </a:r>
            <a:r>
              <a:rPr dirty="0" sz="1450" spc="-10">
                <a:latin typeface="Times New Roman"/>
                <a:cs typeface="Times New Roman"/>
              </a:rPr>
              <a:t>exceptional when they grow  wealthy; </a:t>
            </a:r>
            <a:r>
              <a:rPr dirty="0" sz="1450" spc="-5">
                <a:latin typeface="Times New Roman"/>
                <a:cs typeface="Times New Roman"/>
              </a:rPr>
              <a:t>but </a:t>
            </a:r>
            <a:r>
              <a:rPr dirty="0" sz="1450" spc="-10">
                <a:latin typeface="Times New Roman"/>
                <a:cs typeface="Times New Roman"/>
              </a:rPr>
              <a:t>possession is debasing, new desires spring </a:t>
            </a:r>
            <a:r>
              <a:rPr dirty="0" sz="1450" spc="-5">
                <a:latin typeface="Times New Roman"/>
                <a:cs typeface="Times New Roman"/>
              </a:rPr>
              <a:t>up; </a:t>
            </a:r>
            <a:r>
              <a:rPr dirty="0" sz="1450" spc="-10">
                <a:latin typeface="Times New Roman"/>
                <a:cs typeface="Times New Roman"/>
              </a:rPr>
              <a:t>and the silly taste  for ostentation eats </a:t>
            </a:r>
            <a:r>
              <a:rPr dirty="0" sz="1450" spc="-5">
                <a:latin typeface="Times New Roman"/>
                <a:cs typeface="Times New Roman"/>
              </a:rPr>
              <a:t>out </a:t>
            </a:r>
            <a:r>
              <a:rPr dirty="0" sz="1450" spc="-10">
                <a:latin typeface="Times New Roman"/>
                <a:cs typeface="Times New Roman"/>
              </a:rPr>
              <a:t>the heart </a:t>
            </a:r>
            <a:r>
              <a:rPr dirty="0" sz="1450" spc="-5">
                <a:latin typeface="Times New Roman"/>
                <a:cs typeface="Times New Roman"/>
              </a:rPr>
              <a:t>of</a:t>
            </a:r>
            <a:r>
              <a:rPr dirty="0" sz="1450" spc="20">
                <a:latin typeface="Times New Roman"/>
                <a:cs typeface="Times New Roman"/>
              </a:rPr>
              <a:t> </a:t>
            </a:r>
            <a:r>
              <a:rPr dirty="0" sz="1450" spc="-10">
                <a:latin typeface="Times New Roman"/>
                <a:cs typeface="Times New Roman"/>
              </a:rPr>
              <a:t>pleasure.’</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‘Then </a:t>
            </a:r>
            <a:r>
              <a:rPr dirty="0" sz="1450" spc="-5">
                <a:latin typeface="Times New Roman"/>
                <a:cs typeface="Times New Roman"/>
              </a:rPr>
              <a:t>you </a:t>
            </a:r>
            <a:r>
              <a:rPr dirty="0" sz="1450" spc="-10">
                <a:latin typeface="Times New Roman"/>
                <a:cs typeface="Times New Roman"/>
              </a:rPr>
              <a:t>might </a:t>
            </a:r>
            <a:r>
              <a:rPr dirty="0" sz="1450" spc="-5">
                <a:latin typeface="Times New Roman"/>
                <a:cs typeface="Times New Roman"/>
              </a:rPr>
              <a:t>be </a:t>
            </a:r>
            <a:r>
              <a:rPr dirty="0" sz="1450" spc="-10">
                <a:latin typeface="Times New Roman"/>
                <a:cs typeface="Times New Roman"/>
              </a:rPr>
              <a:t>better if </a:t>
            </a:r>
            <a:r>
              <a:rPr dirty="0" sz="1450" spc="-5">
                <a:latin typeface="Times New Roman"/>
                <a:cs typeface="Times New Roman"/>
              </a:rPr>
              <a:t>you </a:t>
            </a:r>
            <a:r>
              <a:rPr dirty="0" sz="1450" spc="-10">
                <a:latin typeface="Times New Roman"/>
                <a:cs typeface="Times New Roman"/>
              </a:rPr>
              <a:t>had less,’ said the</a:t>
            </a:r>
            <a:r>
              <a:rPr dirty="0" sz="1450" spc="-70">
                <a:latin typeface="Times New Roman"/>
                <a:cs typeface="Times New Roman"/>
              </a:rPr>
              <a:t> </a:t>
            </a:r>
            <a:r>
              <a:rPr dirty="0" sz="1450" spc="-30">
                <a:latin typeface="Times New Roman"/>
                <a:cs typeface="Times New Roman"/>
              </a:rPr>
              <a:t>boy.</a:t>
            </a:r>
            <a:endParaRPr sz="1450">
              <a:latin typeface="Times New Roman"/>
              <a:cs typeface="Times New Roman"/>
            </a:endParaRPr>
          </a:p>
          <a:p>
            <a:pPr algn="just" marL="12700" marR="614045">
              <a:lnSpc>
                <a:spcPct val="149000"/>
              </a:lnSpc>
            </a:pPr>
            <a:r>
              <a:rPr dirty="0" sz="1450" spc="-10">
                <a:latin typeface="Times New Roman"/>
                <a:cs typeface="Times New Roman"/>
              </a:rPr>
              <a:t>‘Certainly </a:t>
            </a:r>
            <a:r>
              <a:rPr dirty="0" sz="1450" spc="-5">
                <a:latin typeface="Times New Roman"/>
                <a:cs typeface="Times New Roman"/>
              </a:rPr>
              <a:t>not,’ </a:t>
            </a:r>
            <a:r>
              <a:rPr dirty="0" sz="1450" spc="-10">
                <a:latin typeface="Times New Roman"/>
                <a:cs typeface="Times New Roman"/>
              </a:rPr>
              <a:t>replied the Doctor; </a:t>
            </a:r>
            <a:r>
              <a:rPr dirty="0" sz="1450" spc="-5">
                <a:latin typeface="Times New Roman"/>
                <a:cs typeface="Times New Roman"/>
              </a:rPr>
              <a:t>but </a:t>
            </a:r>
            <a:r>
              <a:rPr dirty="0" sz="1450" spc="-10">
                <a:latin typeface="Times New Roman"/>
                <a:cs typeface="Times New Roman"/>
              </a:rPr>
              <a:t>his voice quavered as </a:t>
            </a:r>
            <a:r>
              <a:rPr dirty="0" sz="1450" spc="-5">
                <a:latin typeface="Times New Roman"/>
                <a:cs typeface="Times New Roman"/>
              </a:rPr>
              <a:t>he </a:t>
            </a:r>
            <a:r>
              <a:rPr dirty="0" sz="1450" spc="-10">
                <a:latin typeface="Times New Roman"/>
                <a:cs typeface="Times New Roman"/>
              </a:rPr>
              <a:t>spoke.  ‘Why?’ demanded pitiless</a:t>
            </a:r>
            <a:r>
              <a:rPr dirty="0" sz="1450" spc="-105">
                <a:latin typeface="Times New Roman"/>
                <a:cs typeface="Times New Roman"/>
              </a:rPr>
              <a:t> </a:t>
            </a:r>
            <a:r>
              <a:rPr dirty="0" sz="1450" spc="-10">
                <a:latin typeface="Times New Roman"/>
                <a:cs typeface="Times New Roman"/>
              </a:rPr>
              <a:t>innocence.</a:t>
            </a:r>
            <a:endParaRPr sz="1450">
              <a:latin typeface="Times New Roman"/>
              <a:cs typeface="Times New Roman"/>
            </a:endParaRPr>
          </a:p>
          <a:p>
            <a:pPr algn="just" marL="12700" marR="6985">
              <a:lnSpc>
                <a:spcPts val="1730"/>
              </a:lnSpc>
              <a:spcBef>
                <a:spcPts val="919"/>
              </a:spcBef>
            </a:pPr>
            <a:r>
              <a:rPr dirty="0" sz="1450" spc="-10">
                <a:latin typeface="Times New Roman"/>
                <a:cs typeface="Times New Roman"/>
              </a:rPr>
              <a:t>Doctor Desprez saw all the colours </a:t>
            </a:r>
            <a:r>
              <a:rPr dirty="0" sz="1450" spc="-5">
                <a:latin typeface="Times New Roman"/>
                <a:cs typeface="Times New Roman"/>
              </a:rPr>
              <a:t>of </a:t>
            </a:r>
            <a:r>
              <a:rPr dirty="0" sz="1450" spc="-10">
                <a:latin typeface="Times New Roman"/>
                <a:cs typeface="Times New Roman"/>
              </a:rPr>
              <a:t>the rainbow in </a:t>
            </a:r>
            <a:r>
              <a:rPr dirty="0" sz="1450" spc="-5">
                <a:latin typeface="Times New Roman"/>
                <a:cs typeface="Times New Roman"/>
              </a:rPr>
              <a:t>a </a:t>
            </a:r>
            <a:r>
              <a:rPr dirty="0" sz="1450" spc="-10">
                <a:latin typeface="Times New Roman"/>
                <a:cs typeface="Times New Roman"/>
              </a:rPr>
              <a:t>moment; the stable  universe appeared to </a:t>
            </a:r>
            <a:r>
              <a:rPr dirty="0" sz="1450" spc="-5">
                <a:latin typeface="Times New Roman"/>
                <a:cs typeface="Times New Roman"/>
              </a:rPr>
              <a:t>be </a:t>
            </a:r>
            <a:r>
              <a:rPr dirty="0" sz="1450" spc="-10">
                <a:latin typeface="Times New Roman"/>
                <a:cs typeface="Times New Roman"/>
              </a:rPr>
              <a:t>about capsizing with him. ‘Because,’ said he—  </a:t>
            </a:r>
            <a:r>
              <a:rPr dirty="0" sz="1450" spc="-15">
                <a:latin typeface="Times New Roman"/>
                <a:cs typeface="Times New Roman"/>
              </a:rPr>
              <a:t>affecting </a:t>
            </a:r>
            <a:r>
              <a:rPr dirty="0" sz="1450" spc="-10">
                <a:latin typeface="Times New Roman"/>
                <a:cs typeface="Times New Roman"/>
              </a:rPr>
              <a:t>deliberation after an </a:t>
            </a:r>
            <a:r>
              <a:rPr dirty="0" sz="1450" spc="-5">
                <a:latin typeface="Times New Roman"/>
                <a:cs typeface="Times New Roman"/>
              </a:rPr>
              <a:t>obvious </a:t>
            </a:r>
            <a:r>
              <a:rPr dirty="0" sz="1450" spc="-10">
                <a:latin typeface="Times New Roman"/>
                <a:cs typeface="Times New Roman"/>
              </a:rPr>
              <a:t>pause—‘because </a:t>
            </a:r>
            <a:r>
              <a:rPr dirty="0" sz="1450" spc="-5">
                <a:latin typeface="Times New Roman"/>
                <a:cs typeface="Times New Roman"/>
              </a:rPr>
              <a:t>I </a:t>
            </a:r>
            <a:r>
              <a:rPr dirty="0" sz="1450" spc="-10">
                <a:latin typeface="Times New Roman"/>
                <a:cs typeface="Times New Roman"/>
              </a:rPr>
              <a:t>have formed my life  for my present income. It is </a:t>
            </a:r>
            <a:r>
              <a:rPr dirty="0" sz="1450" spc="-5">
                <a:latin typeface="Times New Roman"/>
                <a:cs typeface="Times New Roman"/>
              </a:rPr>
              <a:t>not good </a:t>
            </a:r>
            <a:r>
              <a:rPr dirty="0" sz="1450" spc="-10">
                <a:latin typeface="Times New Roman"/>
                <a:cs typeface="Times New Roman"/>
              </a:rPr>
              <a:t>for men </a:t>
            </a:r>
            <a:r>
              <a:rPr dirty="0" sz="1450" spc="-5">
                <a:latin typeface="Times New Roman"/>
                <a:cs typeface="Times New Roman"/>
              </a:rPr>
              <a:t>of </a:t>
            </a:r>
            <a:r>
              <a:rPr dirty="0" sz="1450" spc="-10">
                <a:latin typeface="Times New Roman"/>
                <a:cs typeface="Times New Roman"/>
              </a:rPr>
              <a:t>my years to </a:t>
            </a:r>
            <a:r>
              <a:rPr dirty="0" sz="1450" spc="-5">
                <a:latin typeface="Times New Roman"/>
                <a:cs typeface="Times New Roman"/>
              </a:rPr>
              <a:t>be </a:t>
            </a:r>
            <a:r>
              <a:rPr dirty="0" sz="1450" spc="-10">
                <a:latin typeface="Times New Roman"/>
                <a:cs typeface="Times New Roman"/>
              </a:rPr>
              <a:t>violently  dissevered from their</a:t>
            </a:r>
            <a:r>
              <a:rPr dirty="0" sz="1450">
                <a:latin typeface="Times New Roman"/>
                <a:cs typeface="Times New Roman"/>
              </a:rPr>
              <a:t> </a:t>
            </a:r>
            <a:r>
              <a:rPr dirty="0" sz="1450" spc="-10">
                <a:latin typeface="Times New Roman"/>
                <a:cs typeface="Times New Roman"/>
              </a:rPr>
              <a:t>habits.’</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That was </a:t>
            </a:r>
            <a:r>
              <a:rPr dirty="0" sz="1450" spc="-5">
                <a:latin typeface="Times New Roman"/>
                <a:cs typeface="Times New Roman"/>
              </a:rPr>
              <a:t>a </a:t>
            </a:r>
            <a:r>
              <a:rPr dirty="0" sz="1450" spc="-10">
                <a:latin typeface="Times New Roman"/>
                <a:cs typeface="Times New Roman"/>
              </a:rPr>
              <a:t>sharp brush. The Doctor breathed hard, and fell into taciturnity for  the afternoon. As for the </a:t>
            </a:r>
            <a:r>
              <a:rPr dirty="0" sz="1450" spc="-30">
                <a:latin typeface="Times New Roman"/>
                <a:cs typeface="Times New Roman"/>
              </a:rPr>
              <a:t>boy, </a:t>
            </a:r>
            <a:r>
              <a:rPr dirty="0" sz="1450" spc="-5">
                <a:latin typeface="Times New Roman"/>
                <a:cs typeface="Times New Roman"/>
              </a:rPr>
              <a:t>he </a:t>
            </a:r>
            <a:r>
              <a:rPr dirty="0" sz="1450" spc="-10">
                <a:latin typeface="Times New Roman"/>
                <a:cs typeface="Times New Roman"/>
              </a:rPr>
              <a:t>was delighted with the resolution </a:t>
            </a:r>
            <a:r>
              <a:rPr dirty="0" sz="1450" spc="-5">
                <a:latin typeface="Times New Roman"/>
                <a:cs typeface="Times New Roman"/>
              </a:rPr>
              <a:t>of </a:t>
            </a:r>
            <a:r>
              <a:rPr dirty="0" sz="1450" spc="-10">
                <a:latin typeface="Times New Roman"/>
                <a:cs typeface="Times New Roman"/>
              </a:rPr>
              <a:t>his  doubts; even wondered that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foreseen the </a:t>
            </a:r>
            <a:r>
              <a:rPr dirty="0" sz="1450" spc="-5">
                <a:latin typeface="Times New Roman"/>
                <a:cs typeface="Times New Roman"/>
              </a:rPr>
              <a:t>obvious </a:t>
            </a:r>
            <a:r>
              <a:rPr dirty="0" sz="1450" spc="-10">
                <a:latin typeface="Times New Roman"/>
                <a:cs typeface="Times New Roman"/>
              </a:rPr>
              <a:t>and conclusive  </a:t>
            </a:r>
            <a:r>
              <a:rPr dirty="0" sz="1450" spc="-20">
                <a:latin typeface="Times New Roman"/>
                <a:cs typeface="Times New Roman"/>
              </a:rPr>
              <a:t>answer.</a:t>
            </a:r>
            <a:r>
              <a:rPr dirty="0" sz="1450" spc="320">
                <a:latin typeface="Times New Roman"/>
                <a:cs typeface="Times New Roman"/>
              </a:rPr>
              <a:t> </a:t>
            </a:r>
            <a:r>
              <a:rPr dirty="0" sz="1450" spc="-10">
                <a:latin typeface="Times New Roman"/>
                <a:cs typeface="Times New Roman"/>
              </a:rPr>
              <a:t>His faith in the Doctor was </a:t>
            </a:r>
            <a:r>
              <a:rPr dirty="0" sz="1450" spc="-5">
                <a:latin typeface="Times New Roman"/>
                <a:cs typeface="Times New Roman"/>
              </a:rPr>
              <a:t>a </a:t>
            </a:r>
            <a:r>
              <a:rPr dirty="0" sz="1450" spc="-10">
                <a:latin typeface="Times New Roman"/>
                <a:cs typeface="Times New Roman"/>
              </a:rPr>
              <a:t>stout piece </a:t>
            </a:r>
            <a:r>
              <a:rPr dirty="0" sz="1450" spc="-5">
                <a:latin typeface="Times New Roman"/>
                <a:cs typeface="Times New Roman"/>
              </a:rPr>
              <a:t>of goods. </a:t>
            </a:r>
            <a:r>
              <a:rPr dirty="0" sz="1450" spc="-10">
                <a:latin typeface="Times New Roman"/>
                <a:cs typeface="Times New Roman"/>
              </a:rPr>
              <a:t>Desprez was  inclined to </a:t>
            </a:r>
            <a:r>
              <a:rPr dirty="0" sz="1450" spc="-5">
                <a:latin typeface="Times New Roman"/>
                <a:cs typeface="Times New Roman"/>
              </a:rPr>
              <a:t>be a </a:t>
            </a:r>
            <a:r>
              <a:rPr dirty="0" sz="1450" spc="-10">
                <a:latin typeface="Times New Roman"/>
                <a:cs typeface="Times New Roman"/>
              </a:rPr>
              <a:t>sheet in the </a:t>
            </a:r>
            <a:r>
              <a:rPr dirty="0" sz="1450" spc="-20">
                <a:latin typeface="Times New Roman"/>
                <a:cs typeface="Times New Roman"/>
              </a:rPr>
              <a:t>wind’s </a:t>
            </a:r>
            <a:r>
              <a:rPr dirty="0" sz="1450" spc="-10">
                <a:latin typeface="Times New Roman"/>
                <a:cs typeface="Times New Roman"/>
              </a:rPr>
              <a:t>eye after </a:t>
            </a:r>
            <a:r>
              <a:rPr dirty="0" sz="1450" spc="-15">
                <a:latin typeface="Times New Roman"/>
                <a:cs typeface="Times New Roman"/>
              </a:rPr>
              <a:t>dinner, </a:t>
            </a:r>
            <a:r>
              <a:rPr dirty="0" sz="1450" spc="-10">
                <a:latin typeface="Times New Roman"/>
                <a:cs typeface="Times New Roman"/>
              </a:rPr>
              <a:t>especially after Rhone  wine, his favourite weakness. He would then remark </a:t>
            </a:r>
            <a:r>
              <a:rPr dirty="0" sz="1450" spc="-5">
                <a:latin typeface="Times New Roman"/>
                <a:cs typeface="Times New Roman"/>
              </a:rPr>
              <a:t>on </a:t>
            </a:r>
            <a:r>
              <a:rPr dirty="0" sz="1450" spc="-10">
                <a:latin typeface="Times New Roman"/>
                <a:cs typeface="Times New Roman"/>
              </a:rPr>
              <a:t>the warmth </a:t>
            </a:r>
            <a:r>
              <a:rPr dirty="0" sz="1450" spc="-5">
                <a:latin typeface="Times New Roman"/>
                <a:cs typeface="Times New Roman"/>
              </a:rPr>
              <a:t>of </a:t>
            </a:r>
            <a:r>
              <a:rPr dirty="0" sz="1450" spc="-10">
                <a:latin typeface="Times New Roman"/>
                <a:cs typeface="Times New Roman"/>
              </a:rPr>
              <a:t>his  feeling for Anastasie, and with inflamed cheeks and </a:t>
            </a:r>
            <a:r>
              <a:rPr dirty="0" sz="1450" spc="-5">
                <a:latin typeface="Times New Roman"/>
                <a:cs typeface="Times New Roman"/>
              </a:rPr>
              <a:t>a </a:t>
            </a:r>
            <a:r>
              <a:rPr dirty="0" sz="1450" spc="-10">
                <a:latin typeface="Times New Roman"/>
                <a:cs typeface="Times New Roman"/>
              </a:rPr>
              <a:t>loose, flustered smile,  debate </a:t>
            </a:r>
            <a:r>
              <a:rPr dirty="0" sz="1450" spc="-5">
                <a:latin typeface="Times New Roman"/>
                <a:cs typeface="Times New Roman"/>
              </a:rPr>
              <a:t>upon </a:t>
            </a:r>
            <a:r>
              <a:rPr dirty="0" sz="1450" spc="-10">
                <a:latin typeface="Times New Roman"/>
                <a:cs typeface="Times New Roman"/>
              </a:rPr>
              <a:t>all sorts </a:t>
            </a:r>
            <a:r>
              <a:rPr dirty="0" sz="1450" spc="-5">
                <a:latin typeface="Times New Roman"/>
                <a:cs typeface="Times New Roman"/>
              </a:rPr>
              <a:t>of </a:t>
            </a:r>
            <a:r>
              <a:rPr dirty="0" sz="1450" spc="-10">
                <a:latin typeface="Times New Roman"/>
                <a:cs typeface="Times New Roman"/>
              </a:rPr>
              <a:t>topics, and </a:t>
            </a:r>
            <a:r>
              <a:rPr dirty="0" sz="1450" spc="-5">
                <a:latin typeface="Times New Roman"/>
                <a:cs typeface="Times New Roman"/>
              </a:rPr>
              <a:t>be </a:t>
            </a:r>
            <a:r>
              <a:rPr dirty="0" sz="1450" spc="-10">
                <a:latin typeface="Times New Roman"/>
                <a:cs typeface="Times New Roman"/>
              </a:rPr>
              <a:t>feebly and indiscreetly </a:t>
            </a:r>
            <a:r>
              <a:rPr dirty="0" sz="1450" spc="-25">
                <a:latin typeface="Times New Roman"/>
                <a:cs typeface="Times New Roman"/>
              </a:rPr>
              <a:t>witty. </a:t>
            </a:r>
            <a:r>
              <a:rPr dirty="0" sz="1450" spc="-10">
                <a:latin typeface="Times New Roman"/>
                <a:cs typeface="Times New Roman"/>
              </a:rPr>
              <a:t>But the  adopted stable-boy would </a:t>
            </a:r>
            <a:r>
              <a:rPr dirty="0" sz="1450" spc="-5">
                <a:latin typeface="Times New Roman"/>
                <a:cs typeface="Times New Roman"/>
              </a:rPr>
              <a:t>not </a:t>
            </a:r>
            <a:r>
              <a:rPr dirty="0" sz="1450" spc="-10">
                <a:latin typeface="Times New Roman"/>
                <a:cs typeface="Times New Roman"/>
              </a:rPr>
              <a:t>permit himself to entertain </a:t>
            </a:r>
            <a:r>
              <a:rPr dirty="0" sz="1450" spc="-5">
                <a:latin typeface="Times New Roman"/>
                <a:cs typeface="Times New Roman"/>
              </a:rPr>
              <a:t>a doubt </a:t>
            </a:r>
            <a:r>
              <a:rPr dirty="0" sz="1450" spc="-10">
                <a:latin typeface="Times New Roman"/>
                <a:cs typeface="Times New Roman"/>
              </a:rPr>
              <a:t>that savoured  </a:t>
            </a:r>
            <a:r>
              <a:rPr dirty="0" sz="1450" spc="-5">
                <a:latin typeface="Times New Roman"/>
                <a:cs typeface="Times New Roman"/>
              </a:rPr>
              <a:t>of </a:t>
            </a:r>
            <a:r>
              <a:rPr dirty="0" sz="1450" spc="-10">
                <a:latin typeface="Times New Roman"/>
                <a:cs typeface="Times New Roman"/>
              </a:rPr>
              <a:t>ingratitude. It is quite true that </a:t>
            </a:r>
            <a:r>
              <a:rPr dirty="0" sz="1450" spc="-5">
                <a:latin typeface="Times New Roman"/>
                <a:cs typeface="Times New Roman"/>
              </a:rPr>
              <a:t>a </a:t>
            </a:r>
            <a:r>
              <a:rPr dirty="0" sz="1450" spc="-10">
                <a:latin typeface="Times New Roman"/>
                <a:cs typeface="Times New Roman"/>
              </a:rPr>
              <a:t>man may </a:t>
            </a:r>
            <a:r>
              <a:rPr dirty="0" sz="1450" spc="-5">
                <a:latin typeface="Times New Roman"/>
                <a:cs typeface="Times New Roman"/>
              </a:rPr>
              <a:t>be a </a:t>
            </a:r>
            <a:r>
              <a:rPr dirty="0" sz="1450" spc="-10">
                <a:latin typeface="Times New Roman"/>
                <a:cs typeface="Times New Roman"/>
              </a:rPr>
              <a:t>second father to </a:t>
            </a:r>
            <a:r>
              <a:rPr dirty="0" sz="1450" spc="-5">
                <a:latin typeface="Times New Roman"/>
                <a:cs typeface="Times New Roman"/>
              </a:rPr>
              <a:t>you, </a:t>
            </a:r>
            <a:r>
              <a:rPr dirty="0" sz="1450" spc="-10">
                <a:latin typeface="Times New Roman"/>
                <a:cs typeface="Times New Roman"/>
              </a:rPr>
              <a:t>and  yet take too much to drink; </a:t>
            </a:r>
            <a:r>
              <a:rPr dirty="0" sz="1450" spc="-5">
                <a:latin typeface="Times New Roman"/>
                <a:cs typeface="Times New Roman"/>
              </a:rPr>
              <a:t>but </a:t>
            </a:r>
            <a:r>
              <a:rPr dirty="0" sz="1450" spc="-10">
                <a:latin typeface="Times New Roman"/>
                <a:cs typeface="Times New Roman"/>
              </a:rPr>
              <a:t>the best natures are ever slow to accept such  truths.</a:t>
            </a:r>
            <a:endParaRPr sz="1450">
              <a:latin typeface="Times New Roman"/>
              <a:cs typeface="Times New Roman"/>
            </a:endParaRPr>
          </a:p>
          <a:p>
            <a:pPr algn="just" marL="12700" marR="5080">
              <a:lnSpc>
                <a:spcPts val="1730"/>
              </a:lnSpc>
              <a:spcBef>
                <a:spcPts val="844"/>
              </a:spcBef>
            </a:pPr>
            <a:r>
              <a:rPr dirty="0" sz="1450" spc="-10">
                <a:latin typeface="Times New Roman"/>
                <a:cs typeface="Times New Roman"/>
              </a:rPr>
              <a:t>The Doctor thoroughly possessed his heart, </a:t>
            </a:r>
            <a:r>
              <a:rPr dirty="0" sz="1450" spc="-5">
                <a:latin typeface="Times New Roman"/>
                <a:cs typeface="Times New Roman"/>
              </a:rPr>
              <a:t>but </a:t>
            </a:r>
            <a:r>
              <a:rPr dirty="0" sz="1450" spc="-10">
                <a:latin typeface="Times New Roman"/>
                <a:cs typeface="Times New Roman"/>
              </a:rPr>
              <a:t>perhaps </a:t>
            </a:r>
            <a:r>
              <a:rPr dirty="0" sz="1450" spc="-5">
                <a:latin typeface="Times New Roman"/>
                <a:cs typeface="Times New Roman"/>
              </a:rPr>
              <a:t>he </a:t>
            </a:r>
            <a:r>
              <a:rPr dirty="0" sz="1450" spc="-10">
                <a:latin typeface="Times New Roman"/>
                <a:cs typeface="Times New Roman"/>
              </a:rPr>
              <a:t>exaggerated his  influence over his mind. Certainly Jean-Marie adopted some </a:t>
            </a:r>
            <a:r>
              <a:rPr dirty="0" sz="1450" spc="-5">
                <a:latin typeface="Times New Roman"/>
                <a:cs typeface="Times New Roman"/>
              </a:rPr>
              <a:t>of </a:t>
            </a:r>
            <a:r>
              <a:rPr dirty="0" sz="1450" spc="-10">
                <a:latin typeface="Times New Roman"/>
                <a:cs typeface="Times New Roman"/>
              </a:rPr>
              <a:t>his </a:t>
            </a:r>
            <a:r>
              <a:rPr dirty="0" sz="1450" spc="-15">
                <a:latin typeface="Times New Roman"/>
                <a:cs typeface="Times New Roman"/>
              </a:rPr>
              <a:t>master’s  </a:t>
            </a:r>
            <a:r>
              <a:rPr dirty="0" sz="1450" spc="-10">
                <a:latin typeface="Times New Roman"/>
                <a:cs typeface="Times New Roman"/>
              </a:rPr>
              <a:t>opinions, </a:t>
            </a:r>
            <a:r>
              <a:rPr dirty="0" sz="1450" spc="-5">
                <a:latin typeface="Times New Roman"/>
                <a:cs typeface="Times New Roman"/>
              </a:rPr>
              <a:t>but I </a:t>
            </a:r>
            <a:r>
              <a:rPr dirty="0" sz="1450" spc="-10">
                <a:latin typeface="Times New Roman"/>
                <a:cs typeface="Times New Roman"/>
              </a:rPr>
              <a:t>have yet to learn that </a:t>
            </a:r>
            <a:r>
              <a:rPr dirty="0" sz="1450" spc="-5">
                <a:latin typeface="Times New Roman"/>
                <a:cs typeface="Times New Roman"/>
              </a:rPr>
              <a:t>he </a:t>
            </a:r>
            <a:r>
              <a:rPr dirty="0" sz="1450" spc="-10">
                <a:latin typeface="Times New Roman"/>
                <a:cs typeface="Times New Roman"/>
              </a:rPr>
              <a:t>ever surrendered </a:t>
            </a:r>
            <a:r>
              <a:rPr dirty="0" sz="1450" spc="-5">
                <a:latin typeface="Times New Roman"/>
                <a:cs typeface="Times New Roman"/>
              </a:rPr>
              <a:t>one of </a:t>
            </a:r>
            <a:r>
              <a:rPr dirty="0" sz="1450" spc="-10">
                <a:latin typeface="Times New Roman"/>
                <a:cs typeface="Times New Roman"/>
              </a:rPr>
              <a:t>his own.  Convictions existed in him </a:t>
            </a:r>
            <a:r>
              <a:rPr dirty="0" sz="1450" spc="-5">
                <a:latin typeface="Times New Roman"/>
                <a:cs typeface="Times New Roman"/>
              </a:rPr>
              <a:t>by </a:t>
            </a:r>
            <a:r>
              <a:rPr dirty="0" sz="1450" spc="-10">
                <a:latin typeface="Times New Roman"/>
                <a:cs typeface="Times New Roman"/>
              </a:rPr>
              <a:t>divine right; they were virgin, unwrought, the  brute metal </a:t>
            </a:r>
            <a:r>
              <a:rPr dirty="0" sz="1450" spc="-5">
                <a:latin typeface="Times New Roman"/>
                <a:cs typeface="Times New Roman"/>
              </a:rPr>
              <a:t>of </a:t>
            </a:r>
            <a:r>
              <a:rPr dirty="0" sz="1450" spc="-10">
                <a:latin typeface="Times New Roman"/>
                <a:cs typeface="Times New Roman"/>
              </a:rPr>
              <a:t>decision. He could add others indeed, </a:t>
            </a:r>
            <a:r>
              <a:rPr dirty="0" sz="1450" spc="-5">
                <a:latin typeface="Times New Roman"/>
                <a:cs typeface="Times New Roman"/>
              </a:rPr>
              <a:t>but he </a:t>
            </a:r>
            <a:r>
              <a:rPr dirty="0" sz="1450" spc="-10">
                <a:latin typeface="Times New Roman"/>
                <a:cs typeface="Times New Roman"/>
              </a:rPr>
              <a:t>could </a:t>
            </a:r>
            <a:r>
              <a:rPr dirty="0" sz="1450" spc="-5">
                <a:latin typeface="Times New Roman"/>
                <a:cs typeface="Times New Roman"/>
              </a:rPr>
              <a:t>not put  </a:t>
            </a:r>
            <a:r>
              <a:rPr dirty="0" sz="1450" spc="-10">
                <a:latin typeface="Times New Roman"/>
                <a:cs typeface="Times New Roman"/>
              </a:rPr>
              <a:t>away; neither did </a:t>
            </a:r>
            <a:r>
              <a:rPr dirty="0" sz="1450" spc="-5">
                <a:latin typeface="Times New Roman"/>
                <a:cs typeface="Times New Roman"/>
              </a:rPr>
              <a:t>he </a:t>
            </a:r>
            <a:r>
              <a:rPr dirty="0" sz="1450" spc="-10">
                <a:latin typeface="Times New Roman"/>
                <a:cs typeface="Times New Roman"/>
              </a:rPr>
              <a:t>care if they were perfectly agreed among themselves; and  his spiritual pleasures had nothing to </a:t>
            </a:r>
            <a:r>
              <a:rPr dirty="0" sz="1450" spc="-5">
                <a:latin typeface="Times New Roman"/>
                <a:cs typeface="Times New Roman"/>
              </a:rPr>
              <a:t>do </a:t>
            </a:r>
            <a:r>
              <a:rPr dirty="0" sz="1450" spc="-10">
                <a:latin typeface="Times New Roman"/>
                <a:cs typeface="Times New Roman"/>
              </a:rPr>
              <a:t>with turning them over </a:t>
            </a:r>
            <a:r>
              <a:rPr dirty="0" sz="1450" spc="-5">
                <a:latin typeface="Times New Roman"/>
                <a:cs typeface="Times New Roman"/>
              </a:rPr>
              <a:t>or </a:t>
            </a:r>
            <a:r>
              <a:rPr dirty="0" sz="1450" spc="-10">
                <a:latin typeface="Times New Roman"/>
                <a:cs typeface="Times New Roman"/>
              </a:rPr>
              <a:t>justifying  them in words. </a:t>
            </a:r>
            <a:r>
              <a:rPr dirty="0" sz="1450" spc="-30">
                <a:latin typeface="Times New Roman"/>
                <a:cs typeface="Times New Roman"/>
              </a:rPr>
              <a:t>Words </a:t>
            </a:r>
            <a:r>
              <a:rPr dirty="0" sz="1450" spc="-10">
                <a:latin typeface="Times New Roman"/>
                <a:cs typeface="Times New Roman"/>
              </a:rPr>
              <a:t>were with him </a:t>
            </a:r>
            <a:r>
              <a:rPr dirty="0" sz="1450" spc="-5">
                <a:latin typeface="Times New Roman"/>
                <a:cs typeface="Times New Roman"/>
              </a:rPr>
              <a:t>a </a:t>
            </a:r>
            <a:r>
              <a:rPr dirty="0" sz="1450" spc="-10">
                <a:latin typeface="Times New Roman"/>
                <a:cs typeface="Times New Roman"/>
              </a:rPr>
              <a:t>mere accomplishment, like dancing.  When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by </a:t>
            </a:r>
            <a:r>
              <a:rPr dirty="0" sz="1450" spc="-10">
                <a:latin typeface="Times New Roman"/>
                <a:cs typeface="Times New Roman"/>
              </a:rPr>
              <a:t>himself, his pleasures were almost vegetable. He would slip  into the woods towards Acheres, and sit in the mouth </a:t>
            </a:r>
            <a:r>
              <a:rPr dirty="0" sz="1450" spc="-5">
                <a:latin typeface="Times New Roman"/>
                <a:cs typeface="Times New Roman"/>
              </a:rPr>
              <a:t>of a </a:t>
            </a:r>
            <a:r>
              <a:rPr dirty="0" sz="1450" spc="-10">
                <a:latin typeface="Times New Roman"/>
                <a:cs typeface="Times New Roman"/>
              </a:rPr>
              <a:t>cave among grey  birches. His soul stared straight </a:t>
            </a:r>
            <a:r>
              <a:rPr dirty="0" sz="1450" spc="-5">
                <a:latin typeface="Times New Roman"/>
                <a:cs typeface="Times New Roman"/>
              </a:rPr>
              <a:t>out of </a:t>
            </a:r>
            <a:r>
              <a:rPr dirty="0" sz="1450" spc="-10">
                <a:latin typeface="Times New Roman"/>
                <a:cs typeface="Times New Roman"/>
              </a:rPr>
              <a:t>his eyes; </a:t>
            </a:r>
            <a:r>
              <a:rPr dirty="0" sz="1450" spc="-5">
                <a:latin typeface="Times New Roman"/>
                <a:cs typeface="Times New Roman"/>
              </a:rPr>
              <a:t>he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move </a:t>
            </a:r>
            <a:r>
              <a:rPr dirty="0" sz="1450" spc="-5">
                <a:latin typeface="Times New Roman"/>
                <a:cs typeface="Times New Roman"/>
              </a:rPr>
              <a:t>or </a:t>
            </a:r>
            <a:r>
              <a:rPr dirty="0" sz="1450" spc="-10">
                <a:latin typeface="Times New Roman"/>
                <a:cs typeface="Times New Roman"/>
              </a:rPr>
              <a:t>think;  sunlight, thin shadows moving in the wind, the edge </a:t>
            </a:r>
            <a:r>
              <a:rPr dirty="0" sz="1450" spc="-5">
                <a:latin typeface="Times New Roman"/>
                <a:cs typeface="Times New Roman"/>
              </a:rPr>
              <a:t>of </a:t>
            </a:r>
            <a:r>
              <a:rPr dirty="0" sz="1450" spc="-10">
                <a:latin typeface="Times New Roman"/>
                <a:cs typeface="Times New Roman"/>
              </a:rPr>
              <a:t>firs against the </a:t>
            </a:r>
            <a:r>
              <a:rPr dirty="0" sz="1450" spc="-30">
                <a:latin typeface="Times New Roman"/>
                <a:cs typeface="Times New Roman"/>
              </a:rPr>
              <a:t>sky,  </a:t>
            </a:r>
            <a:r>
              <a:rPr dirty="0" sz="1450" spc="-10">
                <a:latin typeface="Times New Roman"/>
                <a:cs typeface="Times New Roman"/>
              </a:rPr>
              <a:t>occupied and </a:t>
            </a:r>
            <a:r>
              <a:rPr dirty="0" sz="1450" spc="-5">
                <a:latin typeface="Times New Roman"/>
                <a:cs typeface="Times New Roman"/>
              </a:rPr>
              <a:t>bound </a:t>
            </a:r>
            <a:r>
              <a:rPr dirty="0" sz="1450" spc="-10">
                <a:latin typeface="Times New Roman"/>
                <a:cs typeface="Times New Roman"/>
              </a:rPr>
              <a:t>his faculties. He was pure </a:t>
            </a:r>
            <a:r>
              <a:rPr dirty="0" sz="1450" spc="-25">
                <a:latin typeface="Times New Roman"/>
                <a:cs typeface="Times New Roman"/>
              </a:rPr>
              <a:t>unity, </a:t>
            </a:r>
            <a:r>
              <a:rPr dirty="0" sz="1450" spc="-5">
                <a:latin typeface="Times New Roman"/>
                <a:cs typeface="Times New Roman"/>
              </a:rPr>
              <a:t>a </a:t>
            </a:r>
            <a:r>
              <a:rPr dirty="0" sz="1450" spc="-10">
                <a:latin typeface="Times New Roman"/>
                <a:cs typeface="Times New Roman"/>
              </a:rPr>
              <a:t>spirit wholly  abstracted. A single mood filled him, to which all the objects </a:t>
            </a:r>
            <a:r>
              <a:rPr dirty="0" sz="1450" spc="-5">
                <a:latin typeface="Times New Roman"/>
                <a:cs typeface="Times New Roman"/>
              </a:rPr>
              <a:t>of </a:t>
            </a:r>
            <a:r>
              <a:rPr dirty="0" sz="1450" spc="-10">
                <a:latin typeface="Times New Roman"/>
                <a:cs typeface="Times New Roman"/>
              </a:rPr>
              <a:t>sense  contributed, as the colours </a:t>
            </a:r>
            <a:r>
              <a:rPr dirty="0" sz="1450" spc="-5">
                <a:latin typeface="Times New Roman"/>
                <a:cs typeface="Times New Roman"/>
              </a:rPr>
              <a:t>of </a:t>
            </a:r>
            <a:r>
              <a:rPr dirty="0" sz="1450" spc="-10">
                <a:latin typeface="Times New Roman"/>
                <a:cs typeface="Times New Roman"/>
              </a:rPr>
              <a:t>the spectrum </a:t>
            </a:r>
            <a:r>
              <a:rPr dirty="0" sz="1450" spc="-15">
                <a:latin typeface="Times New Roman"/>
                <a:cs typeface="Times New Roman"/>
              </a:rPr>
              <a:t>merge </a:t>
            </a:r>
            <a:r>
              <a:rPr dirty="0" sz="1450" spc="-10">
                <a:latin typeface="Times New Roman"/>
                <a:cs typeface="Times New Roman"/>
              </a:rPr>
              <a:t>and disappear in white</a:t>
            </a:r>
            <a:r>
              <a:rPr dirty="0" sz="1450" spc="165">
                <a:latin typeface="Times New Roman"/>
                <a:cs typeface="Times New Roman"/>
              </a:rPr>
              <a:t> </a:t>
            </a:r>
            <a:r>
              <a:rPr dirty="0" sz="1450" spc="-10">
                <a:latin typeface="Times New Roman"/>
                <a:cs typeface="Times New Roman"/>
              </a:rPr>
              <a:t>light.</a:t>
            </a:r>
            <a:endParaRPr sz="1450">
              <a:latin typeface="Times New Roman"/>
              <a:cs typeface="Times New Roman"/>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5805" cy="464820"/>
          </a:xfrm>
          <a:prstGeom prst="rect">
            <a:avLst/>
          </a:prstGeom>
        </p:spPr>
        <p:txBody>
          <a:bodyPr wrap="square" lIns="0" tIns="19685" rIns="0" bIns="0" rtlCol="0" vert="horz">
            <a:spAutoFit/>
          </a:bodyPr>
          <a:lstStyle/>
          <a:p>
            <a:pPr marL="12700" marR="5080">
              <a:lnSpc>
                <a:spcPts val="1730"/>
              </a:lnSpc>
              <a:spcBef>
                <a:spcPts val="155"/>
              </a:spcBef>
            </a:pPr>
            <a:r>
              <a:rPr dirty="0" sz="1450" spc="-10">
                <a:latin typeface="Times New Roman"/>
                <a:cs typeface="Times New Roman"/>
              </a:rPr>
              <a:t>So while the Doctor made himself drunk with words, the adopted stable-boy  bemused himself with</a:t>
            </a:r>
            <a:r>
              <a:rPr dirty="0" sz="1450">
                <a:latin typeface="Times New Roman"/>
                <a:cs typeface="Times New Roman"/>
              </a:rPr>
              <a:t> </a:t>
            </a:r>
            <a:r>
              <a:rPr dirty="0" sz="1450" spc="-10">
                <a:latin typeface="Times New Roman"/>
                <a:cs typeface="Times New Roman"/>
              </a:rPr>
              <a:t>silence.</a:t>
            </a:r>
            <a:endParaRPr sz="1450">
              <a:latin typeface="Times New Roman"/>
              <a:cs typeface="Times New Roman"/>
            </a:endParaRPr>
          </a:p>
        </p:txBody>
      </p:sp>
      <p:sp>
        <p:nvSpPr>
          <p:cNvPr id="3" name="object 3"/>
          <p:cNvSpPr txBox="1"/>
          <p:nvPr/>
        </p:nvSpPr>
        <p:spPr>
          <a:xfrm>
            <a:off x="876300" y="1734238"/>
            <a:ext cx="5807075" cy="8275955"/>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CHAPTER </a:t>
            </a:r>
            <a:r>
              <a:rPr dirty="0" sz="1450" spc="-100" b="1">
                <a:latin typeface="Times New Roman"/>
                <a:cs typeface="Times New Roman"/>
              </a:rPr>
              <a:t>V. </a:t>
            </a:r>
            <a:r>
              <a:rPr dirty="0" sz="1450" spc="-15" b="1">
                <a:latin typeface="Times New Roman"/>
                <a:cs typeface="Times New Roman"/>
              </a:rPr>
              <a:t>TREASURE</a:t>
            </a:r>
            <a:r>
              <a:rPr dirty="0" sz="1450" spc="-70" b="1">
                <a:latin typeface="Times New Roman"/>
                <a:cs typeface="Times New Roman"/>
              </a:rPr>
              <a:t> </a:t>
            </a:r>
            <a:r>
              <a:rPr dirty="0" sz="1450" spc="-10" b="1">
                <a:latin typeface="Times New Roman"/>
                <a:cs typeface="Times New Roman"/>
              </a:rPr>
              <a:t>TROVE.</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30"/>
              </a:spcBef>
            </a:pPr>
            <a:endParaRPr sz="1550">
              <a:latin typeface="Times New Roman"/>
              <a:cs typeface="Times New Roman"/>
            </a:endParaRPr>
          </a:p>
          <a:p>
            <a:pPr algn="just" marL="12700" marR="5080">
              <a:lnSpc>
                <a:spcPts val="1730"/>
              </a:lnSpc>
            </a:pPr>
            <a:r>
              <a:rPr dirty="0" sz="1450" spc="-10">
                <a:latin typeface="Times New Roman"/>
                <a:cs typeface="Times New Roman"/>
              </a:rPr>
              <a:t>The </a:t>
            </a:r>
            <a:r>
              <a:rPr dirty="0" sz="1450" spc="-15">
                <a:latin typeface="Times New Roman"/>
                <a:cs typeface="Times New Roman"/>
              </a:rPr>
              <a:t>Doctor’s </a:t>
            </a:r>
            <a:r>
              <a:rPr dirty="0" sz="1450" spc="-10">
                <a:latin typeface="Times New Roman"/>
                <a:cs typeface="Times New Roman"/>
              </a:rPr>
              <a:t>carriage was </a:t>
            </a:r>
            <a:r>
              <a:rPr dirty="0" sz="1450" spc="-5">
                <a:latin typeface="Times New Roman"/>
                <a:cs typeface="Times New Roman"/>
              </a:rPr>
              <a:t>a </a:t>
            </a:r>
            <a:r>
              <a:rPr dirty="0" sz="1450" spc="-10">
                <a:latin typeface="Times New Roman"/>
                <a:cs typeface="Times New Roman"/>
              </a:rPr>
              <a:t>two-wheeled gig with </a:t>
            </a:r>
            <a:r>
              <a:rPr dirty="0" sz="1450" spc="-5">
                <a:latin typeface="Times New Roman"/>
                <a:cs typeface="Times New Roman"/>
              </a:rPr>
              <a:t>a hood; 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vehicle in  much favour among country doctors. On how many roads has </a:t>
            </a:r>
            <a:r>
              <a:rPr dirty="0" sz="1450" spc="-5">
                <a:latin typeface="Times New Roman"/>
                <a:cs typeface="Times New Roman"/>
              </a:rPr>
              <a:t>one not </a:t>
            </a:r>
            <a:r>
              <a:rPr dirty="0" sz="1450" spc="-10">
                <a:latin typeface="Times New Roman"/>
                <a:cs typeface="Times New Roman"/>
              </a:rPr>
              <a:t>seen it,  </a:t>
            </a:r>
            <a:r>
              <a:rPr dirty="0" sz="1450" spc="-5">
                <a:latin typeface="Times New Roman"/>
                <a:cs typeface="Times New Roman"/>
              </a:rPr>
              <a:t>a </a:t>
            </a:r>
            <a:r>
              <a:rPr dirty="0" sz="1450" spc="-10">
                <a:latin typeface="Times New Roman"/>
                <a:cs typeface="Times New Roman"/>
              </a:rPr>
              <a:t>great way </a:t>
            </a:r>
            <a:r>
              <a:rPr dirty="0" sz="1450" spc="-15">
                <a:latin typeface="Times New Roman"/>
                <a:cs typeface="Times New Roman"/>
              </a:rPr>
              <a:t>off </a:t>
            </a:r>
            <a:r>
              <a:rPr dirty="0" sz="1450" spc="-10">
                <a:latin typeface="Times New Roman"/>
                <a:cs typeface="Times New Roman"/>
              </a:rPr>
              <a:t>between the poplars!—in how many village streets, tied to </a:t>
            </a:r>
            <a:r>
              <a:rPr dirty="0" sz="1450" spc="-5">
                <a:latin typeface="Times New Roman"/>
                <a:cs typeface="Times New Roman"/>
              </a:rPr>
              <a:t>a  </a:t>
            </a:r>
            <a:r>
              <a:rPr dirty="0" sz="1450" spc="-10">
                <a:latin typeface="Times New Roman"/>
                <a:cs typeface="Times New Roman"/>
              </a:rPr>
              <a:t>gate-post! This sort </a:t>
            </a:r>
            <a:r>
              <a:rPr dirty="0" sz="1450" spc="-5">
                <a:latin typeface="Times New Roman"/>
                <a:cs typeface="Times New Roman"/>
              </a:rPr>
              <a:t>of </a:t>
            </a:r>
            <a:r>
              <a:rPr dirty="0" sz="1450" spc="-10">
                <a:latin typeface="Times New Roman"/>
                <a:cs typeface="Times New Roman"/>
              </a:rPr>
              <a:t>chariot is affected—particularly at the trot—by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pitching movement to and fro across the axle, which well entitles it to the  style </a:t>
            </a:r>
            <a:r>
              <a:rPr dirty="0" sz="1450" spc="-5">
                <a:latin typeface="Times New Roman"/>
                <a:cs typeface="Times New Roman"/>
              </a:rPr>
              <a:t>of a </a:t>
            </a:r>
            <a:r>
              <a:rPr dirty="0" sz="1450" spc="-25">
                <a:latin typeface="Times New Roman"/>
                <a:cs typeface="Times New Roman"/>
              </a:rPr>
              <a:t>Noddy. </a:t>
            </a:r>
            <a:r>
              <a:rPr dirty="0" sz="1450" spc="-10">
                <a:latin typeface="Times New Roman"/>
                <a:cs typeface="Times New Roman"/>
              </a:rPr>
              <a:t>The </a:t>
            </a:r>
            <a:r>
              <a:rPr dirty="0" sz="1450" spc="-5">
                <a:latin typeface="Times New Roman"/>
                <a:cs typeface="Times New Roman"/>
              </a:rPr>
              <a:t>hood </a:t>
            </a:r>
            <a:r>
              <a:rPr dirty="0" sz="1450" spc="-10">
                <a:latin typeface="Times New Roman"/>
                <a:cs typeface="Times New Roman"/>
              </a:rPr>
              <a:t>describes </a:t>
            </a:r>
            <a:r>
              <a:rPr dirty="0" sz="1450" spc="-5">
                <a:latin typeface="Times New Roman"/>
                <a:cs typeface="Times New Roman"/>
              </a:rPr>
              <a:t>a </a:t>
            </a:r>
            <a:r>
              <a:rPr dirty="0" sz="1450" spc="-10">
                <a:latin typeface="Times New Roman"/>
                <a:cs typeface="Times New Roman"/>
              </a:rPr>
              <a:t>considerable arc against the landscape,  with </a:t>
            </a:r>
            <a:r>
              <a:rPr dirty="0" sz="1450" spc="-5">
                <a:latin typeface="Times New Roman"/>
                <a:cs typeface="Times New Roman"/>
              </a:rPr>
              <a:t>a </a:t>
            </a:r>
            <a:r>
              <a:rPr dirty="0" sz="1450" spc="-10">
                <a:latin typeface="Times New Roman"/>
                <a:cs typeface="Times New Roman"/>
              </a:rPr>
              <a:t>solemnly absurd </a:t>
            </a:r>
            <a:r>
              <a:rPr dirty="0" sz="1450" spc="-15">
                <a:latin typeface="Times New Roman"/>
                <a:cs typeface="Times New Roman"/>
              </a:rPr>
              <a:t>effect </a:t>
            </a:r>
            <a:r>
              <a:rPr dirty="0" sz="1450" spc="-5">
                <a:latin typeface="Times New Roman"/>
                <a:cs typeface="Times New Roman"/>
              </a:rPr>
              <a:t>on </a:t>
            </a:r>
            <a:r>
              <a:rPr dirty="0" sz="1450" spc="-10">
                <a:latin typeface="Times New Roman"/>
                <a:cs typeface="Times New Roman"/>
              </a:rPr>
              <a:t>the contemplative pedestrian. </a:t>
            </a:r>
            <a:r>
              <a:rPr dirty="0" sz="1450" spc="-60">
                <a:latin typeface="Times New Roman"/>
                <a:cs typeface="Times New Roman"/>
              </a:rPr>
              <a:t>To </a:t>
            </a:r>
            <a:r>
              <a:rPr dirty="0" sz="1450" spc="-10">
                <a:latin typeface="Times New Roman"/>
                <a:cs typeface="Times New Roman"/>
              </a:rPr>
              <a:t>ride in such  </a:t>
            </a:r>
            <a:r>
              <a:rPr dirty="0" sz="1450" spc="-5">
                <a:latin typeface="Times New Roman"/>
                <a:cs typeface="Times New Roman"/>
              </a:rPr>
              <a:t>a </a:t>
            </a:r>
            <a:r>
              <a:rPr dirty="0" sz="1450" spc="-10">
                <a:latin typeface="Times New Roman"/>
                <a:cs typeface="Times New Roman"/>
              </a:rPr>
              <a:t>carriage cannot </a:t>
            </a:r>
            <a:r>
              <a:rPr dirty="0" sz="1450" spc="-5">
                <a:latin typeface="Times New Roman"/>
                <a:cs typeface="Times New Roman"/>
              </a:rPr>
              <a:t>be </a:t>
            </a:r>
            <a:r>
              <a:rPr dirty="0" sz="1450" spc="-10">
                <a:latin typeface="Times New Roman"/>
                <a:cs typeface="Times New Roman"/>
              </a:rPr>
              <a:t>numbered among the things that appertain to glory; </a:t>
            </a:r>
            <a:r>
              <a:rPr dirty="0" sz="1450" spc="-5">
                <a:latin typeface="Times New Roman"/>
                <a:cs typeface="Times New Roman"/>
              </a:rPr>
              <a:t>but I  </a:t>
            </a:r>
            <a:r>
              <a:rPr dirty="0" sz="1450" spc="-10">
                <a:latin typeface="Times New Roman"/>
                <a:cs typeface="Times New Roman"/>
              </a:rPr>
              <a:t>have </a:t>
            </a:r>
            <a:r>
              <a:rPr dirty="0" sz="1450" spc="-5">
                <a:latin typeface="Times New Roman"/>
                <a:cs typeface="Times New Roman"/>
              </a:rPr>
              <a:t>no doubt </a:t>
            </a:r>
            <a:r>
              <a:rPr dirty="0" sz="1450" spc="-10">
                <a:latin typeface="Times New Roman"/>
                <a:cs typeface="Times New Roman"/>
              </a:rPr>
              <a:t>it may </a:t>
            </a:r>
            <a:r>
              <a:rPr dirty="0" sz="1450" spc="-5">
                <a:latin typeface="Times New Roman"/>
                <a:cs typeface="Times New Roman"/>
              </a:rPr>
              <a:t>be </a:t>
            </a:r>
            <a:r>
              <a:rPr dirty="0" sz="1450" spc="-10">
                <a:latin typeface="Times New Roman"/>
                <a:cs typeface="Times New Roman"/>
              </a:rPr>
              <a:t>useful in liver complaint. Thence, perhaps, its wide  popularity among</a:t>
            </a:r>
            <a:r>
              <a:rPr dirty="0" sz="1450" spc="-5">
                <a:latin typeface="Times New Roman"/>
                <a:cs typeface="Times New Roman"/>
              </a:rPr>
              <a:t> </a:t>
            </a:r>
            <a:r>
              <a:rPr dirty="0" sz="1450" spc="-10">
                <a:latin typeface="Times New Roman"/>
                <a:cs typeface="Times New Roman"/>
              </a:rPr>
              <a:t>physicians.</a:t>
            </a:r>
            <a:endParaRPr sz="1450">
              <a:latin typeface="Times New Roman"/>
              <a:cs typeface="Times New Roman"/>
            </a:endParaRPr>
          </a:p>
          <a:p>
            <a:pPr algn="just" marL="12700" marR="6350">
              <a:lnSpc>
                <a:spcPts val="1730"/>
              </a:lnSpc>
              <a:spcBef>
                <a:spcPts val="850"/>
              </a:spcBef>
            </a:pPr>
            <a:r>
              <a:rPr dirty="0" sz="1450" spc="-10">
                <a:latin typeface="Times New Roman"/>
                <a:cs typeface="Times New Roman"/>
              </a:rPr>
              <a:t>One morning </a:t>
            </a:r>
            <a:r>
              <a:rPr dirty="0" sz="1450" spc="-25">
                <a:latin typeface="Times New Roman"/>
                <a:cs typeface="Times New Roman"/>
              </a:rPr>
              <a:t>early, </a:t>
            </a:r>
            <a:r>
              <a:rPr dirty="0" sz="1450" spc="-10">
                <a:latin typeface="Times New Roman"/>
                <a:cs typeface="Times New Roman"/>
              </a:rPr>
              <a:t>Jean-Marie led forth the </a:t>
            </a:r>
            <a:r>
              <a:rPr dirty="0" sz="1450" spc="-15">
                <a:latin typeface="Times New Roman"/>
                <a:cs typeface="Times New Roman"/>
              </a:rPr>
              <a:t>Doctor’s </a:t>
            </a:r>
            <a:r>
              <a:rPr dirty="0" sz="1450" spc="-25">
                <a:latin typeface="Times New Roman"/>
                <a:cs typeface="Times New Roman"/>
              </a:rPr>
              <a:t>noddy, </a:t>
            </a:r>
            <a:r>
              <a:rPr dirty="0" sz="1450" spc="-10">
                <a:latin typeface="Times New Roman"/>
                <a:cs typeface="Times New Roman"/>
              </a:rPr>
              <a:t>opened the gate,  and mounted to the driving-seat. The Doctor followed, arrayed from top to toe  in spotless linen, armed with an immense flesh-coloured umbrella, and girt  with </a:t>
            </a:r>
            <a:r>
              <a:rPr dirty="0" sz="1450" spc="-5">
                <a:latin typeface="Times New Roman"/>
                <a:cs typeface="Times New Roman"/>
              </a:rPr>
              <a:t>a </a:t>
            </a:r>
            <a:r>
              <a:rPr dirty="0" sz="1450" spc="-10">
                <a:latin typeface="Times New Roman"/>
                <a:cs typeface="Times New Roman"/>
              </a:rPr>
              <a:t>botanical case </a:t>
            </a:r>
            <a:r>
              <a:rPr dirty="0" sz="1450" spc="-5">
                <a:latin typeface="Times New Roman"/>
                <a:cs typeface="Times New Roman"/>
              </a:rPr>
              <a:t>on a </a:t>
            </a:r>
            <a:r>
              <a:rPr dirty="0" sz="1450" spc="-10">
                <a:latin typeface="Times New Roman"/>
                <a:cs typeface="Times New Roman"/>
              </a:rPr>
              <a:t>baldric; and the equipage drove </a:t>
            </a:r>
            <a:r>
              <a:rPr dirty="0" sz="1450" spc="-15">
                <a:latin typeface="Times New Roman"/>
                <a:cs typeface="Times New Roman"/>
              </a:rPr>
              <a:t>off </a:t>
            </a:r>
            <a:r>
              <a:rPr dirty="0" sz="1450" spc="-10">
                <a:latin typeface="Times New Roman"/>
                <a:cs typeface="Times New Roman"/>
              </a:rPr>
              <a:t>smartly in </a:t>
            </a:r>
            <a:r>
              <a:rPr dirty="0" sz="1450" spc="-5">
                <a:latin typeface="Times New Roman"/>
                <a:cs typeface="Times New Roman"/>
              </a:rPr>
              <a:t>a  </a:t>
            </a:r>
            <a:r>
              <a:rPr dirty="0" sz="1450" spc="-10">
                <a:latin typeface="Times New Roman"/>
                <a:cs typeface="Times New Roman"/>
              </a:rPr>
              <a:t>breeze </a:t>
            </a:r>
            <a:r>
              <a:rPr dirty="0" sz="1450" spc="-5">
                <a:latin typeface="Times New Roman"/>
                <a:cs typeface="Times New Roman"/>
              </a:rPr>
              <a:t>of </a:t>
            </a:r>
            <a:r>
              <a:rPr dirty="0" sz="1450" spc="-10">
                <a:latin typeface="Times New Roman"/>
                <a:cs typeface="Times New Roman"/>
              </a:rPr>
              <a:t>its own provocation. They were </a:t>
            </a:r>
            <a:r>
              <a:rPr dirty="0" sz="1450" spc="-5">
                <a:latin typeface="Times New Roman"/>
                <a:cs typeface="Times New Roman"/>
              </a:rPr>
              <a:t>bound </a:t>
            </a:r>
            <a:r>
              <a:rPr dirty="0" sz="1450" spc="-10">
                <a:latin typeface="Times New Roman"/>
                <a:cs typeface="Times New Roman"/>
              </a:rPr>
              <a:t>for Franchard, to collect  plants, with an eye to the ‘Comparative</a:t>
            </a:r>
            <a:r>
              <a:rPr dirty="0" sz="1450" spc="30">
                <a:latin typeface="Times New Roman"/>
                <a:cs typeface="Times New Roman"/>
              </a:rPr>
              <a:t> </a:t>
            </a:r>
            <a:r>
              <a:rPr dirty="0" sz="1450" spc="-10">
                <a:latin typeface="Times New Roman"/>
                <a:cs typeface="Times New Roman"/>
              </a:rPr>
              <a:t>Pharmacopoeia.’</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A little rattling </a:t>
            </a:r>
            <a:r>
              <a:rPr dirty="0" sz="1450" spc="-5">
                <a:latin typeface="Times New Roman"/>
                <a:cs typeface="Times New Roman"/>
              </a:rPr>
              <a:t>on </a:t>
            </a:r>
            <a:r>
              <a:rPr dirty="0" sz="1450" spc="-10">
                <a:latin typeface="Times New Roman"/>
                <a:cs typeface="Times New Roman"/>
              </a:rPr>
              <a:t>the open roads, and they came to the borders </a:t>
            </a:r>
            <a:r>
              <a:rPr dirty="0" sz="1450" spc="-5">
                <a:latin typeface="Times New Roman"/>
                <a:cs typeface="Times New Roman"/>
              </a:rPr>
              <a:t>of </a:t>
            </a:r>
            <a:r>
              <a:rPr dirty="0" sz="1450" spc="-10">
                <a:latin typeface="Times New Roman"/>
                <a:cs typeface="Times New Roman"/>
              </a:rPr>
              <a:t>the forest  and struck into an unfrequented track; the </a:t>
            </a:r>
            <a:r>
              <a:rPr dirty="0" sz="1450" spc="-5">
                <a:latin typeface="Times New Roman"/>
                <a:cs typeface="Times New Roman"/>
              </a:rPr>
              <a:t>noddy </a:t>
            </a:r>
            <a:r>
              <a:rPr dirty="0" sz="1450" spc="-10">
                <a:latin typeface="Times New Roman"/>
                <a:cs typeface="Times New Roman"/>
              </a:rPr>
              <a:t>yawed softly over the sand,  with an accompaniment </a:t>
            </a:r>
            <a:r>
              <a:rPr dirty="0" sz="1450" spc="-5">
                <a:latin typeface="Times New Roman"/>
                <a:cs typeface="Times New Roman"/>
              </a:rPr>
              <a:t>of </a:t>
            </a:r>
            <a:r>
              <a:rPr dirty="0" sz="1450" spc="-10">
                <a:latin typeface="Times New Roman"/>
                <a:cs typeface="Times New Roman"/>
              </a:rPr>
              <a:t>snapping twigs. There was </a:t>
            </a:r>
            <a:r>
              <a:rPr dirty="0" sz="1450" spc="-5">
                <a:latin typeface="Times New Roman"/>
                <a:cs typeface="Times New Roman"/>
              </a:rPr>
              <a:t>a </a:t>
            </a:r>
            <a:r>
              <a:rPr dirty="0" sz="1450" spc="-10">
                <a:latin typeface="Times New Roman"/>
                <a:cs typeface="Times New Roman"/>
              </a:rPr>
              <a:t>great, green, softly  murmuring cloud </a:t>
            </a:r>
            <a:r>
              <a:rPr dirty="0" sz="1450" spc="-5">
                <a:latin typeface="Times New Roman"/>
                <a:cs typeface="Times New Roman"/>
              </a:rPr>
              <a:t>of </a:t>
            </a:r>
            <a:r>
              <a:rPr dirty="0" sz="1450" spc="-10">
                <a:latin typeface="Times New Roman"/>
                <a:cs typeface="Times New Roman"/>
              </a:rPr>
              <a:t>congregated foliage overhead. In the arcades </a:t>
            </a:r>
            <a:r>
              <a:rPr dirty="0" sz="1450" spc="-5">
                <a:latin typeface="Times New Roman"/>
                <a:cs typeface="Times New Roman"/>
              </a:rPr>
              <a:t>of </a:t>
            </a:r>
            <a:r>
              <a:rPr dirty="0" sz="1450" spc="-10">
                <a:latin typeface="Times New Roman"/>
                <a:cs typeface="Times New Roman"/>
              </a:rPr>
              <a:t>the forest  the air retained the freshness </a:t>
            </a:r>
            <a:r>
              <a:rPr dirty="0" sz="1450" spc="-5">
                <a:latin typeface="Times New Roman"/>
                <a:cs typeface="Times New Roman"/>
              </a:rPr>
              <a:t>of </a:t>
            </a:r>
            <a:r>
              <a:rPr dirty="0" sz="1450" spc="-10">
                <a:latin typeface="Times New Roman"/>
                <a:cs typeface="Times New Roman"/>
              </a:rPr>
              <a:t>the night. The athletic bearing </a:t>
            </a:r>
            <a:r>
              <a:rPr dirty="0" sz="1450" spc="-5">
                <a:latin typeface="Times New Roman"/>
                <a:cs typeface="Times New Roman"/>
              </a:rPr>
              <a:t>of </a:t>
            </a:r>
            <a:r>
              <a:rPr dirty="0" sz="1450" spc="-10">
                <a:latin typeface="Times New Roman"/>
                <a:cs typeface="Times New Roman"/>
              </a:rPr>
              <a:t>the trees,  each carrying its leafy mountain, pleased the mind like so many statues; and  the lines </a:t>
            </a:r>
            <a:r>
              <a:rPr dirty="0" sz="1450" spc="-5">
                <a:latin typeface="Times New Roman"/>
                <a:cs typeface="Times New Roman"/>
              </a:rPr>
              <a:t>of </a:t>
            </a:r>
            <a:r>
              <a:rPr dirty="0" sz="1450" spc="-10">
                <a:latin typeface="Times New Roman"/>
                <a:cs typeface="Times New Roman"/>
              </a:rPr>
              <a:t>the trunk led the eye admiringly upward to where the extreme  leaves sparkled in </a:t>
            </a:r>
            <a:r>
              <a:rPr dirty="0" sz="1450" spc="-5">
                <a:latin typeface="Times New Roman"/>
                <a:cs typeface="Times New Roman"/>
              </a:rPr>
              <a:t>a </a:t>
            </a:r>
            <a:r>
              <a:rPr dirty="0" sz="1450" spc="-10">
                <a:latin typeface="Times New Roman"/>
                <a:cs typeface="Times New Roman"/>
              </a:rPr>
              <a:t>patch </a:t>
            </a:r>
            <a:r>
              <a:rPr dirty="0" sz="1450" spc="-5">
                <a:latin typeface="Times New Roman"/>
                <a:cs typeface="Times New Roman"/>
              </a:rPr>
              <a:t>of </a:t>
            </a:r>
            <a:r>
              <a:rPr dirty="0" sz="1450" spc="-10">
                <a:latin typeface="Times New Roman"/>
                <a:cs typeface="Times New Roman"/>
              </a:rPr>
              <a:t>azure. Squirrels leaped in mid </a:t>
            </a:r>
            <a:r>
              <a:rPr dirty="0" sz="1450" spc="-30">
                <a:latin typeface="Times New Roman"/>
                <a:cs typeface="Times New Roman"/>
              </a:rPr>
              <a:t>air. </a:t>
            </a: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proper spot for </a:t>
            </a:r>
            <a:r>
              <a:rPr dirty="0" sz="1450" spc="-5">
                <a:latin typeface="Times New Roman"/>
                <a:cs typeface="Times New Roman"/>
              </a:rPr>
              <a:t>a </a:t>
            </a:r>
            <a:r>
              <a:rPr dirty="0" sz="1450" spc="-10">
                <a:latin typeface="Times New Roman"/>
                <a:cs typeface="Times New Roman"/>
              </a:rPr>
              <a:t>devotee </a:t>
            </a:r>
            <a:r>
              <a:rPr dirty="0" sz="1450" spc="-5">
                <a:latin typeface="Times New Roman"/>
                <a:cs typeface="Times New Roman"/>
              </a:rPr>
              <a:t>of </a:t>
            </a:r>
            <a:r>
              <a:rPr dirty="0" sz="1450" spc="-10">
                <a:latin typeface="Times New Roman"/>
                <a:cs typeface="Times New Roman"/>
              </a:rPr>
              <a:t>the goddess</a:t>
            </a:r>
            <a:r>
              <a:rPr dirty="0" sz="1450" spc="25">
                <a:latin typeface="Times New Roman"/>
                <a:cs typeface="Times New Roman"/>
              </a:rPr>
              <a:t> </a:t>
            </a:r>
            <a:r>
              <a:rPr dirty="0" sz="1450" spc="-10">
                <a:latin typeface="Times New Roman"/>
                <a:cs typeface="Times New Roman"/>
              </a:rPr>
              <a:t>Hygieia.</a:t>
            </a:r>
            <a:endParaRPr sz="1450">
              <a:latin typeface="Times New Roman"/>
              <a:cs typeface="Times New Roman"/>
            </a:endParaRPr>
          </a:p>
          <a:p>
            <a:pPr algn="just" marL="12700" marR="45085">
              <a:lnSpc>
                <a:spcPts val="2590"/>
              </a:lnSpc>
              <a:spcBef>
                <a:spcPts val="160"/>
              </a:spcBef>
            </a:pPr>
            <a:r>
              <a:rPr dirty="0" sz="1450" spc="-10">
                <a:latin typeface="Times New Roman"/>
                <a:cs typeface="Times New Roman"/>
              </a:rPr>
              <a:t>‘Have </a:t>
            </a:r>
            <a:r>
              <a:rPr dirty="0" sz="1450" spc="-5">
                <a:latin typeface="Times New Roman"/>
                <a:cs typeface="Times New Roman"/>
              </a:rPr>
              <a:t>you </a:t>
            </a:r>
            <a:r>
              <a:rPr dirty="0" sz="1450" spc="-10">
                <a:latin typeface="Times New Roman"/>
                <a:cs typeface="Times New Roman"/>
              </a:rPr>
              <a:t>been to Franchard, Jean-Marie?’ inquired the </a:t>
            </a:r>
            <a:r>
              <a:rPr dirty="0" sz="1450" spc="-20">
                <a:latin typeface="Times New Roman"/>
                <a:cs typeface="Times New Roman"/>
              </a:rPr>
              <a:t>Doctor. </a:t>
            </a:r>
            <a:r>
              <a:rPr dirty="0" sz="1450" spc="-10">
                <a:latin typeface="Times New Roman"/>
                <a:cs typeface="Times New Roman"/>
              </a:rPr>
              <a:t>‘I fancy </a:t>
            </a:r>
            <a:r>
              <a:rPr dirty="0" sz="1450" spc="-5">
                <a:latin typeface="Times New Roman"/>
                <a:cs typeface="Times New Roman"/>
              </a:rPr>
              <a:t>not.’  </a:t>
            </a:r>
            <a:r>
              <a:rPr dirty="0" sz="1450" spc="-15">
                <a:latin typeface="Times New Roman"/>
                <a:cs typeface="Times New Roman"/>
              </a:rPr>
              <a:t>‘Never,’ </a:t>
            </a:r>
            <a:r>
              <a:rPr dirty="0" sz="1450" spc="-10">
                <a:latin typeface="Times New Roman"/>
                <a:cs typeface="Times New Roman"/>
              </a:rPr>
              <a:t>replied the</a:t>
            </a:r>
            <a:r>
              <a:rPr dirty="0" sz="1450" spc="-100">
                <a:latin typeface="Times New Roman"/>
                <a:cs typeface="Times New Roman"/>
              </a:rPr>
              <a:t> </a:t>
            </a:r>
            <a:r>
              <a:rPr dirty="0" sz="1450" spc="-30">
                <a:latin typeface="Times New Roman"/>
                <a:cs typeface="Times New Roman"/>
              </a:rPr>
              <a:t>boy.</a:t>
            </a:r>
            <a:endParaRPr sz="1450">
              <a:latin typeface="Times New Roman"/>
              <a:cs typeface="Times New Roman"/>
            </a:endParaRPr>
          </a:p>
          <a:p>
            <a:pPr algn="just" marL="12700" marR="5080">
              <a:lnSpc>
                <a:spcPts val="1730"/>
              </a:lnSpc>
              <a:spcBef>
                <a:spcPts val="695"/>
              </a:spcBef>
            </a:pPr>
            <a:r>
              <a:rPr dirty="0" sz="1450" spc="-10">
                <a:latin typeface="Times New Roman"/>
                <a:cs typeface="Times New Roman"/>
              </a:rPr>
              <a:t>‘It is ruin in </a:t>
            </a:r>
            <a:r>
              <a:rPr dirty="0" sz="1450" spc="-5">
                <a:latin typeface="Times New Roman"/>
                <a:cs typeface="Times New Roman"/>
              </a:rPr>
              <a:t>a </a:t>
            </a:r>
            <a:r>
              <a:rPr dirty="0" sz="1450" spc="-10">
                <a:latin typeface="Times New Roman"/>
                <a:cs typeface="Times New Roman"/>
              </a:rPr>
              <a:t>gorge,’ continued Desprez, adopting his expository voice; ‘the  ruin </a:t>
            </a:r>
            <a:r>
              <a:rPr dirty="0" sz="1450" spc="-5">
                <a:latin typeface="Times New Roman"/>
                <a:cs typeface="Times New Roman"/>
              </a:rPr>
              <a:t>of a </a:t>
            </a:r>
            <a:r>
              <a:rPr dirty="0" sz="1450" spc="-10">
                <a:latin typeface="Times New Roman"/>
                <a:cs typeface="Times New Roman"/>
              </a:rPr>
              <a:t>hermitage and chapel. History tells </a:t>
            </a:r>
            <a:r>
              <a:rPr dirty="0" sz="1450" spc="-5">
                <a:latin typeface="Times New Roman"/>
                <a:cs typeface="Times New Roman"/>
              </a:rPr>
              <a:t>us </a:t>
            </a:r>
            <a:r>
              <a:rPr dirty="0" sz="1450" spc="-10">
                <a:latin typeface="Times New Roman"/>
                <a:cs typeface="Times New Roman"/>
              </a:rPr>
              <a:t>much </a:t>
            </a:r>
            <a:r>
              <a:rPr dirty="0" sz="1450" spc="-5">
                <a:latin typeface="Times New Roman"/>
                <a:cs typeface="Times New Roman"/>
              </a:rPr>
              <a:t>of </a:t>
            </a:r>
            <a:r>
              <a:rPr dirty="0" sz="1450" spc="-10">
                <a:latin typeface="Times New Roman"/>
                <a:cs typeface="Times New Roman"/>
              </a:rPr>
              <a:t>Franchard; how the  recluse was often slain </a:t>
            </a:r>
            <a:r>
              <a:rPr dirty="0" sz="1450" spc="-5">
                <a:latin typeface="Times New Roman"/>
                <a:cs typeface="Times New Roman"/>
              </a:rPr>
              <a:t>by </a:t>
            </a:r>
            <a:r>
              <a:rPr dirty="0" sz="1450" spc="-10">
                <a:latin typeface="Times New Roman"/>
                <a:cs typeface="Times New Roman"/>
              </a:rPr>
              <a:t>robbers; how </a:t>
            </a:r>
            <a:r>
              <a:rPr dirty="0" sz="1450" spc="-5">
                <a:latin typeface="Times New Roman"/>
                <a:cs typeface="Times New Roman"/>
              </a:rPr>
              <a:t>he </a:t>
            </a:r>
            <a:r>
              <a:rPr dirty="0" sz="1450" spc="-10">
                <a:latin typeface="Times New Roman"/>
                <a:cs typeface="Times New Roman"/>
              </a:rPr>
              <a:t>lived </a:t>
            </a:r>
            <a:r>
              <a:rPr dirty="0" sz="1450" spc="-5">
                <a:latin typeface="Times New Roman"/>
                <a:cs typeface="Times New Roman"/>
              </a:rPr>
              <a:t>on a </a:t>
            </a:r>
            <a:r>
              <a:rPr dirty="0" sz="1450" spc="-10">
                <a:latin typeface="Times New Roman"/>
                <a:cs typeface="Times New Roman"/>
              </a:rPr>
              <a:t>most insufficient diet;  how </a:t>
            </a:r>
            <a:r>
              <a:rPr dirty="0" sz="1450" spc="-5">
                <a:latin typeface="Times New Roman"/>
                <a:cs typeface="Times New Roman"/>
              </a:rPr>
              <a:t>he </a:t>
            </a:r>
            <a:r>
              <a:rPr dirty="0" sz="1450" spc="-10">
                <a:latin typeface="Times New Roman"/>
                <a:cs typeface="Times New Roman"/>
              </a:rPr>
              <a:t>was expected to pass his days in </a:t>
            </a:r>
            <a:r>
              <a:rPr dirty="0" sz="1450" spc="-20">
                <a:latin typeface="Times New Roman"/>
                <a:cs typeface="Times New Roman"/>
              </a:rPr>
              <a:t>prayer. </a:t>
            </a:r>
            <a:r>
              <a:rPr dirty="0" sz="1450" spc="-10">
                <a:latin typeface="Times New Roman"/>
                <a:cs typeface="Times New Roman"/>
              </a:rPr>
              <a:t>A letter is preserved,  addressed</a:t>
            </a:r>
            <a:r>
              <a:rPr dirty="0" sz="1450" spc="50">
                <a:latin typeface="Times New Roman"/>
                <a:cs typeface="Times New Roman"/>
              </a:rPr>
              <a:t> </a:t>
            </a:r>
            <a:r>
              <a:rPr dirty="0" sz="1450" spc="-10">
                <a:latin typeface="Times New Roman"/>
                <a:cs typeface="Times New Roman"/>
              </a:rPr>
              <a:t>to</a:t>
            </a:r>
            <a:r>
              <a:rPr dirty="0" sz="1450" spc="50">
                <a:latin typeface="Times New Roman"/>
                <a:cs typeface="Times New Roman"/>
              </a:rPr>
              <a:t> </a:t>
            </a:r>
            <a:r>
              <a:rPr dirty="0" sz="1450" spc="-5">
                <a:latin typeface="Times New Roman"/>
                <a:cs typeface="Times New Roman"/>
              </a:rPr>
              <a:t>one</a:t>
            </a:r>
            <a:r>
              <a:rPr dirty="0" sz="1450" spc="50">
                <a:latin typeface="Times New Roman"/>
                <a:cs typeface="Times New Roman"/>
              </a:rPr>
              <a:t> </a:t>
            </a:r>
            <a:r>
              <a:rPr dirty="0" sz="1450" spc="-5">
                <a:latin typeface="Times New Roman"/>
                <a:cs typeface="Times New Roman"/>
              </a:rPr>
              <a:t>of</a:t>
            </a:r>
            <a:r>
              <a:rPr dirty="0" sz="1450" spc="50">
                <a:latin typeface="Times New Roman"/>
                <a:cs typeface="Times New Roman"/>
              </a:rPr>
              <a:t> </a:t>
            </a:r>
            <a:r>
              <a:rPr dirty="0" sz="1450" spc="-10">
                <a:latin typeface="Times New Roman"/>
                <a:cs typeface="Times New Roman"/>
              </a:rPr>
              <a:t>these</a:t>
            </a:r>
            <a:r>
              <a:rPr dirty="0" sz="1450" spc="50">
                <a:latin typeface="Times New Roman"/>
                <a:cs typeface="Times New Roman"/>
              </a:rPr>
              <a:t> </a:t>
            </a:r>
            <a:r>
              <a:rPr dirty="0" sz="1450" spc="-10">
                <a:latin typeface="Times New Roman"/>
                <a:cs typeface="Times New Roman"/>
              </a:rPr>
              <a:t>solitaries</a:t>
            </a:r>
            <a:r>
              <a:rPr dirty="0" sz="1450" spc="55">
                <a:latin typeface="Times New Roman"/>
                <a:cs typeface="Times New Roman"/>
              </a:rPr>
              <a:t> </a:t>
            </a:r>
            <a:r>
              <a:rPr dirty="0" sz="1450" spc="-5">
                <a:latin typeface="Times New Roman"/>
                <a:cs typeface="Times New Roman"/>
              </a:rPr>
              <a:t>by</a:t>
            </a:r>
            <a:r>
              <a:rPr dirty="0" sz="1450" spc="50">
                <a:latin typeface="Times New Roman"/>
                <a:cs typeface="Times New Roman"/>
              </a:rPr>
              <a:t> </a:t>
            </a:r>
            <a:r>
              <a:rPr dirty="0" sz="1450" spc="-10">
                <a:latin typeface="Times New Roman"/>
                <a:cs typeface="Times New Roman"/>
              </a:rPr>
              <a:t>the</a:t>
            </a:r>
            <a:r>
              <a:rPr dirty="0" sz="1450" spc="55">
                <a:latin typeface="Times New Roman"/>
                <a:cs typeface="Times New Roman"/>
              </a:rPr>
              <a:t> </a:t>
            </a:r>
            <a:r>
              <a:rPr dirty="0" sz="1450" spc="-10">
                <a:latin typeface="Times New Roman"/>
                <a:cs typeface="Times New Roman"/>
              </a:rPr>
              <a:t>superior</a:t>
            </a:r>
            <a:r>
              <a:rPr dirty="0" sz="1450" spc="50">
                <a:latin typeface="Times New Roman"/>
                <a:cs typeface="Times New Roman"/>
              </a:rPr>
              <a:t> </a:t>
            </a:r>
            <a:r>
              <a:rPr dirty="0" sz="1450" spc="-5">
                <a:latin typeface="Times New Roman"/>
                <a:cs typeface="Times New Roman"/>
              </a:rPr>
              <a:t>of</a:t>
            </a:r>
            <a:r>
              <a:rPr dirty="0" sz="1450" spc="50">
                <a:latin typeface="Times New Roman"/>
                <a:cs typeface="Times New Roman"/>
              </a:rPr>
              <a:t> </a:t>
            </a:r>
            <a:r>
              <a:rPr dirty="0" sz="1450" spc="-10">
                <a:latin typeface="Times New Roman"/>
                <a:cs typeface="Times New Roman"/>
              </a:rPr>
              <a:t>his</a:t>
            </a:r>
            <a:r>
              <a:rPr dirty="0" sz="1450" spc="55">
                <a:latin typeface="Times New Roman"/>
                <a:cs typeface="Times New Roman"/>
              </a:rPr>
              <a:t> </a:t>
            </a:r>
            <a:r>
              <a:rPr dirty="0" sz="1450" spc="-20">
                <a:latin typeface="Times New Roman"/>
                <a:cs typeface="Times New Roman"/>
              </a:rPr>
              <a:t>order,</a:t>
            </a:r>
            <a:r>
              <a:rPr dirty="0" sz="1450" spc="60">
                <a:latin typeface="Times New Roman"/>
                <a:cs typeface="Times New Roman"/>
              </a:rPr>
              <a:t> </a:t>
            </a:r>
            <a:r>
              <a:rPr dirty="0" sz="1450" spc="-10">
                <a:latin typeface="Times New Roman"/>
                <a:cs typeface="Times New Roman"/>
              </a:rPr>
              <a:t>full</a:t>
            </a:r>
            <a:r>
              <a:rPr dirty="0" sz="1450" spc="50">
                <a:latin typeface="Times New Roman"/>
                <a:cs typeface="Times New Roman"/>
              </a:rPr>
              <a:t> </a:t>
            </a:r>
            <a:r>
              <a:rPr dirty="0" sz="1450" spc="-5">
                <a:latin typeface="Times New Roman"/>
                <a:cs typeface="Times New Roman"/>
              </a:rPr>
              <a:t>of</a:t>
            </a:r>
            <a:endParaRPr sz="1450">
              <a:latin typeface="Times New Roman"/>
              <a:cs typeface="Times New Roman"/>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admirable hygienic advice; bidding him </a:t>
            </a:r>
            <a:r>
              <a:rPr dirty="0" sz="1450" spc="-5">
                <a:latin typeface="Times New Roman"/>
                <a:cs typeface="Times New Roman"/>
              </a:rPr>
              <a:t>go </a:t>
            </a:r>
            <a:r>
              <a:rPr dirty="0" sz="1450" spc="-10">
                <a:latin typeface="Times New Roman"/>
                <a:cs typeface="Times New Roman"/>
              </a:rPr>
              <a:t>from his </a:t>
            </a:r>
            <a:r>
              <a:rPr dirty="0" sz="1450" spc="-5">
                <a:latin typeface="Times New Roman"/>
                <a:cs typeface="Times New Roman"/>
              </a:rPr>
              <a:t>book </a:t>
            </a:r>
            <a:r>
              <a:rPr dirty="0" sz="1450" spc="-10">
                <a:latin typeface="Times New Roman"/>
                <a:cs typeface="Times New Roman"/>
              </a:rPr>
              <a:t>to praying, and so  back again, for </a:t>
            </a:r>
            <a:r>
              <a:rPr dirty="0" sz="1450" spc="-20">
                <a:latin typeface="Times New Roman"/>
                <a:cs typeface="Times New Roman"/>
              </a:rPr>
              <a:t>variety’s </a:t>
            </a:r>
            <a:r>
              <a:rPr dirty="0" sz="1450" spc="-10">
                <a:latin typeface="Times New Roman"/>
                <a:cs typeface="Times New Roman"/>
              </a:rPr>
              <a:t>sake, and when </a:t>
            </a:r>
            <a:r>
              <a:rPr dirty="0" sz="1450" spc="-5">
                <a:latin typeface="Times New Roman"/>
                <a:cs typeface="Times New Roman"/>
              </a:rPr>
              <a:t>he </a:t>
            </a:r>
            <a:r>
              <a:rPr dirty="0" sz="1450" spc="-10">
                <a:latin typeface="Times New Roman"/>
                <a:cs typeface="Times New Roman"/>
              </a:rPr>
              <a:t>was weary </a:t>
            </a:r>
            <a:r>
              <a:rPr dirty="0" sz="1450" spc="-5">
                <a:latin typeface="Times New Roman"/>
                <a:cs typeface="Times New Roman"/>
              </a:rPr>
              <a:t>of </a:t>
            </a:r>
            <a:r>
              <a:rPr dirty="0" sz="1450" spc="-10">
                <a:latin typeface="Times New Roman"/>
                <a:cs typeface="Times New Roman"/>
              </a:rPr>
              <a:t>both to stroll about  his garden and observe the honey bees. It is to this day my own system. </a:t>
            </a:r>
            <a:r>
              <a:rPr dirty="0" sz="1450" spc="-60">
                <a:latin typeface="Times New Roman"/>
                <a:cs typeface="Times New Roman"/>
              </a:rPr>
              <a:t>You  </a:t>
            </a:r>
            <a:r>
              <a:rPr dirty="0" sz="1450" spc="-10">
                <a:latin typeface="Times New Roman"/>
                <a:cs typeface="Times New Roman"/>
              </a:rPr>
              <a:t>must often have remarked me leaving the “Pharmacopoeia”—often even in the  middle </a:t>
            </a:r>
            <a:r>
              <a:rPr dirty="0" sz="1450" spc="-5">
                <a:latin typeface="Times New Roman"/>
                <a:cs typeface="Times New Roman"/>
              </a:rPr>
              <a:t>of a </a:t>
            </a:r>
            <a:r>
              <a:rPr dirty="0" sz="1450" spc="-10">
                <a:latin typeface="Times New Roman"/>
                <a:cs typeface="Times New Roman"/>
              </a:rPr>
              <a:t>phrase—to come forth into the sun and </a:t>
            </a:r>
            <a:r>
              <a:rPr dirty="0" sz="1450" spc="-30">
                <a:latin typeface="Times New Roman"/>
                <a:cs typeface="Times New Roman"/>
              </a:rPr>
              <a:t>air. </a:t>
            </a:r>
            <a:r>
              <a:rPr dirty="0" sz="1450" spc="-5">
                <a:latin typeface="Times New Roman"/>
                <a:cs typeface="Times New Roman"/>
              </a:rPr>
              <a:t>I </a:t>
            </a:r>
            <a:r>
              <a:rPr dirty="0" sz="1450" spc="-10">
                <a:latin typeface="Times New Roman"/>
                <a:cs typeface="Times New Roman"/>
              </a:rPr>
              <a:t>admire the writer </a:t>
            </a:r>
            <a:r>
              <a:rPr dirty="0" sz="1450" spc="-5">
                <a:latin typeface="Times New Roman"/>
                <a:cs typeface="Times New Roman"/>
              </a:rPr>
              <a:t>of  </a:t>
            </a:r>
            <a:r>
              <a:rPr dirty="0" sz="1450" spc="-10">
                <a:latin typeface="Times New Roman"/>
                <a:cs typeface="Times New Roman"/>
              </a:rPr>
              <a:t>that letter from my heart;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thought on </a:t>
            </a:r>
            <a:r>
              <a:rPr dirty="0" sz="1450" spc="-10">
                <a:latin typeface="Times New Roman"/>
                <a:cs typeface="Times New Roman"/>
              </a:rPr>
              <a:t>the most important  subjects. But, indeed, had </a:t>
            </a:r>
            <a:r>
              <a:rPr dirty="0" sz="1450" spc="-5">
                <a:latin typeface="Times New Roman"/>
                <a:cs typeface="Times New Roman"/>
              </a:rPr>
              <a:t>I </a:t>
            </a:r>
            <a:r>
              <a:rPr dirty="0" sz="1450" spc="-10">
                <a:latin typeface="Times New Roman"/>
                <a:cs typeface="Times New Roman"/>
              </a:rPr>
              <a:t>lived in the Middle Ages (I am heartily glad that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I </a:t>
            </a:r>
            <a:r>
              <a:rPr dirty="0" sz="1450" spc="-10">
                <a:latin typeface="Times New Roman"/>
                <a:cs typeface="Times New Roman"/>
              </a:rPr>
              <a:t>should have been an eremite myself—if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been </a:t>
            </a:r>
            <a:r>
              <a:rPr dirty="0" sz="1450" spc="-5">
                <a:latin typeface="Times New Roman"/>
                <a:cs typeface="Times New Roman"/>
              </a:rPr>
              <a:t>a </a:t>
            </a:r>
            <a:r>
              <a:rPr dirty="0" sz="1450" spc="-10">
                <a:latin typeface="Times New Roman"/>
                <a:cs typeface="Times New Roman"/>
              </a:rPr>
              <a:t>professed  buffoon, that is. These were the only philosophical lives yet open: laughter </a:t>
            </a:r>
            <a:r>
              <a:rPr dirty="0" sz="1450" spc="-5">
                <a:latin typeface="Times New Roman"/>
                <a:cs typeface="Times New Roman"/>
              </a:rPr>
              <a:t>or  </a:t>
            </a:r>
            <a:r>
              <a:rPr dirty="0" sz="1450" spc="-10">
                <a:latin typeface="Times New Roman"/>
                <a:cs typeface="Times New Roman"/>
              </a:rPr>
              <a:t>prayer; sneers, we might </a:t>
            </a:r>
            <a:r>
              <a:rPr dirty="0" sz="1450" spc="-30">
                <a:latin typeface="Times New Roman"/>
                <a:cs typeface="Times New Roman"/>
              </a:rPr>
              <a:t>say, </a:t>
            </a:r>
            <a:r>
              <a:rPr dirty="0" sz="1450" spc="-10">
                <a:latin typeface="Times New Roman"/>
                <a:cs typeface="Times New Roman"/>
              </a:rPr>
              <a:t>and tears. Until the sun </a:t>
            </a:r>
            <a:r>
              <a:rPr dirty="0" sz="1450" spc="-5">
                <a:latin typeface="Times New Roman"/>
                <a:cs typeface="Times New Roman"/>
              </a:rPr>
              <a:t>of </a:t>
            </a:r>
            <a:r>
              <a:rPr dirty="0" sz="1450" spc="-10">
                <a:latin typeface="Times New Roman"/>
                <a:cs typeface="Times New Roman"/>
              </a:rPr>
              <a:t>the Positive arose, the  wise man had to make his choice between these</a:t>
            </a:r>
            <a:r>
              <a:rPr dirty="0" sz="1450" spc="35">
                <a:latin typeface="Times New Roman"/>
                <a:cs typeface="Times New Roman"/>
              </a:rPr>
              <a:t> </a:t>
            </a:r>
            <a:r>
              <a:rPr dirty="0" sz="1450" spc="-10">
                <a:latin typeface="Times New Roman"/>
                <a:cs typeface="Times New Roman"/>
              </a:rPr>
              <a:t>two.’</a:t>
            </a:r>
            <a:endParaRPr sz="1450">
              <a:latin typeface="Times New Roman"/>
              <a:cs typeface="Times New Roman"/>
            </a:endParaRPr>
          </a:p>
          <a:p>
            <a:pPr algn="just" marL="12700">
              <a:lnSpc>
                <a:spcPct val="100000"/>
              </a:lnSpc>
              <a:spcBef>
                <a:spcPts val="780"/>
              </a:spcBef>
            </a:pPr>
            <a:r>
              <a:rPr dirty="0" sz="1450" spc="-10">
                <a:latin typeface="Times New Roman"/>
                <a:cs typeface="Times New Roman"/>
              </a:rPr>
              <a:t>‘I have been </a:t>
            </a:r>
            <a:r>
              <a:rPr dirty="0" sz="1450" spc="-5">
                <a:latin typeface="Times New Roman"/>
                <a:cs typeface="Times New Roman"/>
              </a:rPr>
              <a:t>a </a:t>
            </a:r>
            <a:r>
              <a:rPr dirty="0" sz="1450" spc="-10">
                <a:latin typeface="Times New Roman"/>
                <a:cs typeface="Times New Roman"/>
              </a:rPr>
              <a:t>buffoon, </a:t>
            </a:r>
            <a:r>
              <a:rPr dirty="0" sz="1450" spc="-5">
                <a:latin typeface="Times New Roman"/>
                <a:cs typeface="Times New Roman"/>
              </a:rPr>
              <a:t>of </a:t>
            </a:r>
            <a:r>
              <a:rPr dirty="0" sz="1450" spc="-10">
                <a:latin typeface="Times New Roman"/>
                <a:cs typeface="Times New Roman"/>
              </a:rPr>
              <a:t>course,’ observed</a:t>
            </a:r>
            <a:r>
              <a:rPr dirty="0" sz="1450" spc="-80">
                <a:latin typeface="Times New Roman"/>
                <a:cs typeface="Times New Roman"/>
              </a:rPr>
              <a:t> </a:t>
            </a:r>
            <a:r>
              <a:rPr dirty="0" sz="1450" spc="-10">
                <a:latin typeface="Times New Roman"/>
                <a:cs typeface="Times New Roman"/>
              </a:rPr>
              <a:t>Jean-Marie.</a:t>
            </a:r>
            <a:endParaRPr sz="1450">
              <a:latin typeface="Times New Roman"/>
              <a:cs typeface="Times New Roman"/>
            </a:endParaRPr>
          </a:p>
          <a:p>
            <a:pPr algn="just" marL="12700" marR="5715">
              <a:lnSpc>
                <a:spcPts val="1730"/>
              </a:lnSpc>
              <a:spcBef>
                <a:spcPts val="919"/>
              </a:spcBef>
            </a:pPr>
            <a:r>
              <a:rPr dirty="0" sz="1450" spc="-10">
                <a:latin typeface="Times New Roman"/>
                <a:cs typeface="Times New Roman"/>
              </a:rPr>
              <a:t>‘I cannot imagine </a:t>
            </a:r>
            <a:r>
              <a:rPr dirty="0" sz="1450" spc="-5">
                <a:latin typeface="Times New Roman"/>
                <a:cs typeface="Times New Roman"/>
              </a:rPr>
              <a:t>you </a:t>
            </a:r>
            <a:r>
              <a:rPr dirty="0" sz="1450" spc="-10">
                <a:latin typeface="Times New Roman"/>
                <a:cs typeface="Times New Roman"/>
              </a:rPr>
              <a:t>to have excelled in </a:t>
            </a:r>
            <a:r>
              <a:rPr dirty="0" sz="1450" spc="-5">
                <a:latin typeface="Times New Roman"/>
                <a:cs typeface="Times New Roman"/>
              </a:rPr>
              <a:t>your </a:t>
            </a:r>
            <a:r>
              <a:rPr dirty="0" sz="1450" spc="-10">
                <a:latin typeface="Times New Roman"/>
                <a:cs typeface="Times New Roman"/>
              </a:rPr>
              <a:t>profession,’ said the </a:t>
            </a:r>
            <a:r>
              <a:rPr dirty="0" sz="1450" spc="-15">
                <a:latin typeface="Times New Roman"/>
                <a:cs typeface="Times New Roman"/>
              </a:rPr>
              <a:t>Doctor,  </a:t>
            </a:r>
            <a:r>
              <a:rPr dirty="0" sz="1450" spc="-10">
                <a:latin typeface="Times New Roman"/>
                <a:cs typeface="Times New Roman"/>
              </a:rPr>
              <a:t>admiring the </a:t>
            </a:r>
            <a:r>
              <a:rPr dirty="0" sz="1450" spc="-25">
                <a:latin typeface="Times New Roman"/>
                <a:cs typeface="Times New Roman"/>
              </a:rPr>
              <a:t>boy’s </a:t>
            </a:r>
            <a:r>
              <a:rPr dirty="0" sz="1450" spc="-20">
                <a:latin typeface="Times New Roman"/>
                <a:cs typeface="Times New Roman"/>
              </a:rPr>
              <a:t>gravity. </a:t>
            </a: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ever</a:t>
            </a:r>
            <a:r>
              <a:rPr dirty="0" sz="1450" spc="65">
                <a:latin typeface="Times New Roman"/>
                <a:cs typeface="Times New Roman"/>
              </a:rPr>
              <a:t> </a:t>
            </a:r>
            <a:r>
              <a:rPr dirty="0" sz="1450" spc="-10">
                <a:latin typeface="Times New Roman"/>
                <a:cs typeface="Times New Roman"/>
              </a:rPr>
              <a:t>laugh?’</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‘Oh, yes,’ replied the </a:t>
            </a:r>
            <a:r>
              <a:rPr dirty="0" sz="1450" spc="-20">
                <a:latin typeface="Times New Roman"/>
                <a:cs typeface="Times New Roman"/>
              </a:rPr>
              <a:t>other. </a:t>
            </a:r>
            <a:r>
              <a:rPr dirty="0" sz="1450" spc="-10">
                <a:latin typeface="Times New Roman"/>
                <a:cs typeface="Times New Roman"/>
              </a:rPr>
              <a:t>‘I laugh often. </a:t>
            </a:r>
            <a:r>
              <a:rPr dirty="0" sz="1450" spc="-5">
                <a:latin typeface="Times New Roman"/>
                <a:cs typeface="Times New Roman"/>
              </a:rPr>
              <a:t>I </a:t>
            </a:r>
            <a:r>
              <a:rPr dirty="0" sz="1450" spc="-10">
                <a:latin typeface="Times New Roman"/>
                <a:cs typeface="Times New Roman"/>
              </a:rPr>
              <a:t>am very fond </a:t>
            </a:r>
            <a:r>
              <a:rPr dirty="0" sz="1450" spc="-5">
                <a:latin typeface="Times New Roman"/>
                <a:cs typeface="Times New Roman"/>
              </a:rPr>
              <a:t>of</a:t>
            </a:r>
            <a:r>
              <a:rPr dirty="0" sz="1450" spc="25">
                <a:latin typeface="Times New Roman"/>
                <a:cs typeface="Times New Roman"/>
              </a:rPr>
              <a:t> </a:t>
            </a:r>
            <a:r>
              <a:rPr dirty="0" sz="1450" spc="-10">
                <a:latin typeface="Times New Roman"/>
                <a:cs typeface="Times New Roman"/>
              </a:rPr>
              <a:t>jokes.’</a:t>
            </a:r>
            <a:endParaRPr sz="1450">
              <a:latin typeface="Times New Roman"/>
              <a:cs typeface="Times New Roman"/>
            </a:endParaRPr>
          </a:p>
          <a:p>
            <a:pPr algn="just" marL="12700" marR="5080">
              <a:lnSpc>
                <a:spcPts val="1730"/>
              </a:lnSpc>
              <a:spcBef>
                <a:spcPts val="920"/>
              </a:spcBef>
            </a:pPr>
            <a:r>
              <a:rPr dirty="0" sz="1450" spc="-10">
                <a:latin typeface="Times New Roman"/>
                <a:cs typeface="Times New Roman"/>
              </a:rPr>
              <a:t>‘Singular being!’ said Desprez. ‘But </a:t>
            </a:r>
            <a:r>
              <a:rPr dirty="0" sz="1450" spc="-5">
                <a:latin typeface="Times New Roman"/>
                <a:cs typeface="Times New Roman"/>
              </a:rPr>
              <a:t>I </a:t>
            </a:r>
            <a:r>
              <a:rPr dirty="0" sz="1450" spc="-10">
                <a:latin typeface="Times New Roman"/>
                <a:cs typeface="Times New Roman"/>
              </a:rPr>
              <a:t>divagate (I perceive in </a:t>
            </a:r>
            <a:r>
              <a:rPr dirty="0" sz="1450" spc="-5">
                <a:latin typeface="Times New Roman"/>
                <a:cs typeface="Times New Roman"/>
              </a:rPr>
              <a:t>a </a:t>
            </a:r>
            <a:r>
              <a:rPr dirty="0" sz="1450" spc="-10">
                <a:latin typeface="Times New Roman"/>
                <a:cs typeface="Times New Roman"/>
              </a:rPr>
              <a:t>thousand ways  that </a:t>
            </a:r>
            <a:r>
              <a:rPr dirty="0" sz="1450" spc="-5">
                <a:latin typeface="Times New Roman"/>
                <a:cs typeface="Times New Roman"/>
              </a:rPr>
              <a:t>I </a:t>
            </a:r>
            <a:r>
              <a:rPr dirty="0" sz="1450" spc="-10">
                <a:latin typeface="Times New Roman"/>
                <a:cs typeface="Times New Roman"/>
              </a:rPr>
              <a:t>grow old). Franchard was at length destroyed in the English wars, the  same that levelled Gretz. But—here is the point—the hermits (for there were  already more than one) had foreseen the danger and carefully concealed the  sacrificial vessels. These vessels were </a:t>
            </a:r>
            <a:r>
              <a:rPr dirty="0" sz="1450" spc="-5">
                <a:latin typeface="Times New Roman"/>
                <a:cs typeface="Times New Roman"/>
              </a:rPr>
              <a:t>of </a:t>
            </a:r>
            <a:r>
              <a:rPr dirty="0" sz="1450" spc="-10">
                <a:latin typeface="Times New Roman"/>
                <a:cs typeface="Times New Roman"/>
              </a:rPr>
              <a:t>monstrous value, Jean-Marie—  monstrous value—priceless, we may say; exquisitely worked, </a:t>
            </a:r>
            <a:r>
              <a:rPr dirty="0" sz="1450" spc="-5">
                <a:latin typeface="Times New Roman"/>
                <a:cs typeface="Times New Roman"/>
              </a:rPr>
              <a:t>of </a:t>
            </a:r>
            <a:r>
              <a:rPr dirty="0" sz="1450" spc="-10">
                <a:latin typeface="Times New Roman"/>
                <a:cs typeface="Times New Roman"/>
              </a:rPr>
              <a:t>exquisite  material. And </a:t>
            </a:r>
            <a:r>
              <a:rPr dirty="0" sz="1450" spc="-30">
                <a:latin typeface="Times New Roman"/>
                <a:cs typeface="Times New Roman"/>
              </a:rPr>
              <a:t>now, </a:t>
            </a:r>
            <a:r>
              <a:rPr dirty="0" sz="1450" spc="-10">
                <a:latin typeface="Times New Roman"/>
                <a:cs typeface="Times New Roman"/>
              </a:rPr>
              <a:t>mark me, they have never been </a:t>
            </a:r>
            <a:r>
              <a:rPr dirty="0" sz="1450" spc="-5">
                <a:latin typeface="Times New Roman"/>
                <a:cs typeface="Times New Roman"/>
              </a:rPr>
              <a:t>found. </a:t>
            </a:r>
            <a:r>
              <a:rPr dirty="0" sz="1450" spc="-10">
                <a:latin typeface="Times New Roman"/>
                <a:cs typeface="Times New Roman"/>
              </a:rPr>
              <a:t>In the reign </a:t>
            </a:r>
            <a:r>
              <a:rPr dirty="0" sz="1450" spc="-5">
                <a:latin typeface="Times New Roman"/>
                <a:cs typeface="Times New Roman"/>
              </a:rPr>
              <a:t>of  </a:t>
            </a:r>
            <a:r>
              <a:rPr dirty="0" sz="1450" spc="-10">
                <a:latin typeface="Times New Roman"/>
                <a:cs typeface="Times New Roman"/>
              </a:rPr>
              <a:t>Louis Quatorze some fellows were digging hard </a:t>
            </a:r>
            <a:r>
              <a:rPr dirty="0" sz="1450" spc="-5">
                <a:latin typeface="Times New Roman"/>
                <a:cs typeface="Times New Roman"/>
              </a:rPr>
              <a:t>by </a:t>
            </a:r>
            <a:r>
              <a:rPr dirty="0" sz="1450" spc="-10">
                <a:latin typeface="Times New Roman"/>
                <a:cs typeface="Times New Roman"/>
              </a:rPr>
              <a:t>the ruins. Suddenly—  tock!—the spade </a:t>
            </a:r>
            <a:r>
              <a:rPr dirty="0" sz="1450" spc="-5">
                <a:latin typeface="Times New Roman"/>
                <a:cs typeface="Times New Roman"/>
              </a:rPr>
              <a:t>hit upon </a:t>
            </a:r>
            <a:r>
              <a:rPr dirty="0" sz="1450" spc="-10">
                <a:latin typeface="Times New Roman"/>
                <a:cs typeface="Times New Roman"/>
              </a:rPr>
              <a:t>an obstacle. Imagine the men fooling </a:t>
            </a:r>
            <a:r>
              <a:rPr dirty="0" sz="1450" spc="-5">
                <a:latin typeface="Times New Roman"/>
                <a:cs typeface="Times New Roman"/>
              </a:rPr>
              <a:t>one </a:t>
            </a:r>
            <a:r>
              <a:rPr dirty="0" sz="1450" spc="-10">
                <a:latin typeface="Times New Roman"/>
                <a:cs typeface="Times New Roman"/>
              </a:rPr>
              <a:t>to  another; imagine how their hearts </a:t>
            </a:r>
            <a:r>
              <a:rPr dirty="0" sz="1450" spc="-5">
                <a:latin typeface="Times New Roman"/>
                <a:cs typeface="Times New Roman"/>
              </a:rPr>
              <a:t>bounded, </a:t>
            </a:r>
            <a:r>
              <a:rPr dirty="0" sz="1450" spc="-10">
                <a:latin typeface="Times New Roman"/>
                <a:cs typeface="Times New Roman"/>
              </a:rPr>
              <a:t>how their colour came and went.  It was </a:t>
            </a:r>
            <a:r>
              <a:rPr dirty="0" sz="1450" spc="-5">
                <a:latin typeface="Times New Roman"/>
                <a:cs typeface="Times New Roman"/>
              </a:rPr>
              <a:t>a </a:t>
            </a:r>
            <a:r>
              <a:rPr dirty="0" sz="1450" spc="-20">
                <a:latin typeface="Times New Roman"/>
                <a:cs typeface="Times New Roman"/>
              </a:rPr>
              <a:t>coffer, </a:t>
            </a:r>
            <a:r>
              <a:rPr dirty="0" sz="1450" spc="-10">
                <a:latin typeface="Times New Roman"/>
                <a:cs typeface="Times New Roman"/>
              </a:rPr>
              <a:t>and in Franchard the place </a:t>
            </a:r>
            <a:r>
              <a:rPr dirty="0" sz="1450" spc="-5">
                <a:latin typeface="Times New Roman"/>
                <a:cs typeface="Times New Roman"/>
              </a:rPr>
              <a:t>of </a:t>
            </a:r>
            <a:r>
              <a:rPr dirty="0" sz="1450" spc="-10">
                <a:latin typeface="Times New Roman"/>
                <a:cs typeface="Times New Roman"/>
              </a:rPr>
              <a:t>buried treasure! They tore it  open like famished beasts. Alas! it was </a:t>
            </a:r>
            <a:r>
              <a:rPr dirty="0" sz="1450" spc="-5">
                <a:latin typeface="Times New Roman"/>
                <a:cs typeface="Times New Roman"/>
              </a:rPr>
              <a:t>not </a:t>
            </a:r>
            <a:r>
              <a:rPr dirty="0" sz="1450" spc="-10">
                <a:latin typeface="Times New Roman"/>
                <a:cs typeface="Times New Roman"/>
              </a:rPr>
              <a:t>the treasure; only some priestly  robes, which, at the touch </a:t>
            </a:r>
            <a:r>
              <a:rPr dirty="0" sz="1450" spc="-5">
                <a:latin typeface="Times New Roman"/>
                <a:cs typeface="Times New Roman"/>
              </a:rPr>
              <a:t>of </a:t>
            </a:r>
            <a:r>
              <a:rPr dirty="0" sz="1450" spc="-10">
                <a:latin typeface="Times New Roman"/>
                <a:cs typeface="Times New Roman"/>
              </a:rPr>
              <a:t>the eating </a:t>
            </a:r>
            <a:r>
              <a:rPr dirty="0" sz="1450" spc="-25">
                <a:latin typeface="Times New Roman"/>
                <a:cs typeface="Times New Roman"/>
              </a:rPr>
              <a:t>air, </a:t>
            </a:r>
            <a:r>
              <a:rPr dirty="0" sz="1450" spc="-10">
                <a:latin typeface="Times New Roman"/>
                <a:cs typeface="Times New Roman"/>
              </a:rPr>
              <a:t>fell </a:t>
            </a:r>
            <a:r>
              <a:rPr dirty="0" sz="1450" spc="-5">
                <a:latin typeface="Times New Roman"/>
                <a:cs typeface="Times New Roman"/>
              </a:rPr>
              <a:t>upon </a:t>
            </a:r>
            <a:r>
              <a:rPr dirty="0" sz="1450" spc="-10">
                <a:latin typeface="Times New Roman"/>
                <a:cs typeface="Times New Roman"/>
              </a:rPr>
              <a:t>themselves and instantly  wasted into dust. The perspiration </a:t>
            </a:r>
            <a:r>
              <a:rPr dirty="0" sz="1450" spc="-5">
                <a:latin typeface="Times New Roman"/>
                <a:cs typeface="Times New Roman"/>
              </a:rPr>
              <a:t>of </a:t>
            </a:r>
            <a:r>
              <a:rPr dirty="0" sz="1450" spc="-10">
                <a:latin typeface="Times New Roman"/>
                <a:cs typeface="Times New Roman"/>
              </a:rPr>
              <a:t>these </a:t>
            </a:r>
            <a:r>
              <a:rPr dirty="0" sz="1450" spc="-5">
                <a:latin typeface="Times New Roman"/>
                <a:cs typeface="Times New Roman"/>
              </a:rPr>
              <a:t>good </a:t>
            </a:r>
            <a:r>
              <a:rPr dirty="0" sz="1450" spc="-10">
                <a:latin typeface="Times New Roman"/>
                <a:cs typeface="Times New Roman"/>
              </a:rPr>
              <a:t>fellows turned cold </a:t>
            </a:r>
            <a:r>
              <a:rPr dirty="0" sz="1450" spc="-5">
                <a:latin typeface="Times New Roman"/>
                <a:cs typeface="Times New Roman"/>
              </a:rPr>
              <a:t>upon  </a:t>
            </a:r>
            <a:r>
              <a:rPr dirty="0" sz="1450" spc="-10">
                <a:latin typeface="Times New Roman"/>
                <a:cs typeface="Times New Roman"/>
              </a:rPr>
              <a:t>them, Jean-Marie. </a:t>
            </a:r>
            <a:r>
              <a:rPr dirty="0" sz="1450" spc="-5">
                <a:latin typeface="Times New Roman"/>
                <a:cs typeface="Times New Roman"/>
              </a:rPr>
              <a:t>I </a:t>
            </a:r>
            <a:r>
              <a:rPr dirty="0" sz="1450" spc="-10">
                <a:latin typeface="Times New Roman"/>
                <a:cs typeface="Times New Roman"/>
              </a:rPr>
              <a:t>will pledge my reputation, if there was anything like </a:t>
            </a:r>
            <a:r>
              <a:rPr dirty="0" sz="1450" spc="-5">
                <a:latin typeface="Times New Roman"/>
                <a:cs typeface="Times New Roman"/>
              </a:rPr>
              <a:t>a  </a:t>
            </a:r>
            <a:r>
              <a:rPr dirty="0" sz="1450" spc="-10">
                <a:latin typeface="Times New Roman"/>
                <a:cs typeface="Times New Roman"/>
              </a:rPr>
              <a:t>cutting wind, </a:t>
            </a:r>
            <a:r>
              <a:rPr dirty="0" sz="1450" spc="-5">
                <a:latin typeface="Times New Roman"/>
                <a:cs typeface="Times New Roman"/>
              </a:rPr>
              <a:t>one or </a:t>
            </a:r>
            <a:r>
              <a:rPr dirty="0" sz="1450" spc="-10">
                <a:latin typeface="Times New Roman"/>
                <a:cs typeface="Times New Roman"/>
              </a:rPr>
              <a:t>other had </a:t>
            </a:r>
            <a:r>
              <a:rPr dirty="0" sz="1450" spc="-5">
                <a:latin typeface="Times New Roman"/>
                <a:cs typeface="Times New Roman"/>
              </a:rPr>
              <a:t>a </a:t>
            </a:r>
            <a:r>
              <a:rPr dirty="0" sz="1450" spc="-10">
                <a:latin typeface="Times New Roman"/>
                <a:cs typeface="Times New Roman"/>
              </a:rPr>
              <a:t>pneumonia for his</a:t>
            </a:r>
            <a:r>
              <a:rPr dirty="0" sz="1450" spc="40">
                <a:latin typeface="Times New Roman"/>
                <a:cs typeface="Times New Roman"/>
              </a:rPr>
              <a:t> </a:t>
            </a:r>
            <a:r>
              <a:rPr dirty="0" sz="1450" spc="-10">
                <a:latin typeface="Times New Roman"/>
                <a:cs typeface="Times New Roman"/>
              </a:rPr>
              <a:t>trouble.’</a:t>
            </a:r>
            <a:endParaRPr sz="1450">
              <a:latin typeface="Times New Roman"/>
              <a:cs typeface="Times New Roman"/>
            </a:endParaRPr>
          </a:p>
          <a:p>
            <a:pPr algn="just" marL="12700" marR="51435">
              <a:lnSpc>
                <a:spcPts val="1730"/>
              </a:lnSpc>
              <a:spcBef>
                <a:spcPts val="835"/>
              </a:spcBef>
            </a:pPr>
            <a:r>
              <a:rPr dirty="0" sz="1450" spc="-10">
                <a:latin typeface="Times New Roman"/>
                <a:cs typeface="Times New Roman"/>
              </a:rPr>
              <a:t>‘I should like to have seen them turning into dust,’ said Jean-Marie.  ‘Otherwise,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not </a:t>
            </a:r>
            <a:r>
              <a:rPr dirty="0" sz="1450" spc="-10">
                <a:latin typeface="Times New Roman"/>
                <a:cs typeface="Times New Roman"/>
              </a:rPr>
              <a:t>have cared so</a:t>
            </a:r>
            <a:r>
              <a:rPr dirty="0" sz="1450" spc="15">
                <a:latin typeface="Times New Roman"/>
                <a:cs typeface="Times New Roman"/>
              </a:rPr>
              <a:t> </a:t>
            </a:r>
            <a:r>
              <a:rPr dirty="0" sz="1450" spc="-20">
                <a:latin typeface="Times New Roman"/>
                <a:cs typeface="Times New Roman"/>
              </a:rPr>
              <a:t>greatly.’</a:t>
            </a:r>
            <a:endParaRPr sz="1450">
              <a:latin typeface="Times New Roman"/>
              <a:cs typeface="Times New Roman"/>
            </a:endParaRPr>
          </a:p>
          <a:p>
            <a:pPr algn="just" marL="12700" marR="8255">
              <a:lnSpc>
                <a:spcPts val="1730"/>
              </a:lnSpc>
              <a:spcBef>
                <a:spcPts val="865"/>
              </a:spcBef>
            </a:pPr>
            <a:r>
              <a:rPr dirty="0" sz="1450" spc="-45">
                <a:latin typeface="Times New Roman"/>
                <a:cs typeface="Times New Roman"/>
              </a:rPr>
              <a:t>‘You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imagination,’ cried the </a:t>
            </a:r>
            <a:r>
              <a:rPr dirty="0" sz="1450" spc="-20">
                <a:latin typeface="Times New Roman"/>
                <a:cs typeface="Times New Roman"/>
              </a:rPr>
              <a:t>Doctor.</a:t>
            </a:r>
            <a:r>
              <a:rPr dirty="0" sz="1450" spc="320">
                <a:latin typeface="Times New Roman"/>
                <a:cs typeface="Times New Roman"/>
              </a:rPr>
              <a:t> </a:t>
            </a:r>
            <a:r>
              <a:rPr dirty="0" sz="1450" spc="-10">
                <a:latin typeface="Times New Roman"/>
                <a:cs typeface="Times New Roman"/>
              </a:rPr>
              <a:t>‘Picture to yourself the scene.  Dwell </a:t>
            </a:r>
            <a:r>
              <a:rPr dirty="0" sz="1450" spc="-5">
                <a:latin typeface="Times New Roman"/>
                <a:cs typeface="Times New Roman"/>
              </a:rPr>
              <a:t>on </a:t>
            </a:r>
            <a:r>
              <a:rPr dirty="0" sz="1450" spc="-10">
                <a:latin typeface="Times New Roman"/>
                <a:cs typeface="Times New Roman"/>
              </a:rPr>
              <a:t>the idea—a great treasure lying in the earth for centuries: the  material for </a:t>
            </a:r>
            <a:r>
              <a:rPr dirty="0" sz="1450" spc="-5">
                <a:latin typeface="Times New Roman"/>
                <a:cs typeface="Times New Roman"/>
              </a:rPr>
              <a:t>a </a:t>
            </a:r>
            <a:r>
              <a:rPr dirty="0" sz="1450" spc="-25">
                <a:latin typeface="Times New Roman"/>
                <a:cs typeface="Times New Roman"/>
              </a:rPr>
              <a:t>giddy, </a:t>
            </a:r>
            <a:r>
              <a:rPr dirty="0" sz="1450" spc="-10">
                <a:latin typeface="Times New Roman"/>
                <a:cs typeface="Times New Roman"/>
              </a:rPr>
              <a:t>copious, opulent existence </a:t>
            </a:r>
            <a:r>
              <a:rPr dirty="0" sz="1450" spc="-5">
                <a:latin typeface="Times New Roman"/>
                <a:cs typeface="Times New Roman"/>
              </a:rPr>
              <a:t>not </a:t>
            </a:r>
            <a:r>
              <a:rPr dirty="0" sz="1450" spc="-10">
                <a:latin typeface="Times New Roman"/>
                <a:cs typeface="Times New Roman"/>
              </a:rPr>
              <a:t>employed; dresses and  exquisite pictures unseen; the swiftest galloping horses </a:t>
            </a:r>
            <a:r>
              <a:rPr dirty="0" sz="1450" spc="-5">
                <a:latin typeface="Times New Roman"/>
                <a:cs typeface="Times New Roman"/>
              </a:rPr>
              <a:t>not </a:t>
            </a:r>
            <a:r>
              <a:rPr dirty="0" sz="1450" spc="-10">
                <a:latin typeface="Times New Roman"/>
                <a:cs typeface="Times New Roman"/>
              </a:rPr>
              <a:t>stirring </a:t>
            </a:r>
            <a:r>
              <a:rPr dirty="0" sz="1450" spc="-5">
                <a:latin typeface="Times New Roman"/>
                <a:cs typeface="Times New Roman"/>
              </a:rPr>
              <a:t>a hoof,  </a:t>
            </a:r>
            <a:r>
              <a:rPr dirty="0" sz="1450" spc="-10">
                <a:latin typeface="Times New Roman"/>
                <a:cs typeface="Times New Roman"/>
              </a:rPr>
              <a:t>arrested </a:t>
            </a:r>
            <a:r>
              <a:rPr dirty="0" sz="1450" spc="-5">
                <a:latin typeface="Times New Roman"/>
                <a:cs typeface="Times New Roman"/>
              </a:rPr>
              <a:t>by a </a:t>
            </a:r>
            <a:r>
              <a:rPr dirty="0" sz="1450" spc="-10">
                <a:latin typeface="Times New Roman"/>
                <a:cs typeface="Times New Roman"/>
              </a:rPr>
              <a:t>spell; women with the beautiful faculty </a:t>
            </a:r>
            <a:r>
              <a:rPr dirty="0" sz="1450" spc="-5">
                <a:latin typeface="Times New Roman"/>
                <a:cs typeface="Times New Roman"/>
              </a:rPr>
              <a:t>of </a:t>
            </a:r>
            <a:r>
              <a:rPr dirty="0" sz="1450" spc="-10">
                <a:latin typeface="Times New Roman"/>
                <a:cs typeface="Times New Roman"/>
              </a:rPr>
              <a:t>smiles, </a:t>
            </a:r>
            <a:r>
              <a:rPr dirty="0" sz="1450" spc="-5">
                <a:latin typeface="Times New Roman"/>
                <a:cs typeface="Times New Roman"/>
              </a:rPr>
              <a:t>not </a:t>
            </a:r>
            <a:r>
              <a:rPr dirty="0" sz="1450" spc="-10">
                <a:latin typeface="Times New Roman"/>
                <a:cs typeface="Times New Roman"/>
              </a:rPr>
              <a:t>smiling;  cards,</a:t>
            </a:r>
            <a:r>
              <a:rPr dirty="0" sz="1450" spc="55">
                <a:latin typeface="Times New Roman"/>
                <a:cs typeface="Times New Roman"/>
              </a:rPr>
              <a:t> </a:t>
            </a:r>
            <a:r>
              <a:rPr dirty="0" sz="1450" spc="-10">
                <a:latin typeface="Times New Roman"/>
                <a:cs typeface="Times New Roman"/>
              </a:rPr>
              <a:t>dice,</a:t>
            </a:r>
            <a:r>
              <a:rPr dirty="0" sz="1450" spc="60">
                <a:latin typeface="Times New Roman"/>
                <a:cs typeface="Times New Roman"/>
              </a:rPr>
              <a:t> </a:t>
            </a:r>
            <a:r>
              <a:rPr dirty="0" sz="1450" spc="-10">
                <a:latin typeface="Times New Roman"/>
                <a:cs typeface="Times New Roman"/>
              </a:rPr>
              <a:t>opera</a:t>
            </a:r>
            <a:r>
              <a:rPr dirty="0" sz="1450" spc="60">
                <a:latin typeface="Times New Roman"/>
                <a:cs typeface="Times New Roman"/>
              </a:rPr>
              <a:t> </a:t>
            </a:r>
            <a:r>
              <a:rPr dirty="0" sz="1450" spc="-10">
                <a:latin typeface="Times New Roman"/>
                <a:cs typeface="Times New Roman"/>
              </a:rPr>
              <a:t>singing,</a:t>
            </a:r>
            <a:r>
              <a:rPr dirty="0" sz="1450" spc="55">
                <a:latin typeface="Times New Roman"/>
                <a:cs typeface="Times New Roman"/>
              </a:rPr>
              <a:t> </a:t>
            </a:r>
            <a:r>
              <a:rPr dirty="0" sz="1450" spc="-10">
                <a:latin typeface="Times New Roman"/>
                <a:cs typeface="Times New Roman"/>
              </a:rPr>
              <a:t>orchestras,</a:t>
            </a:r>
            <a:r>
              <a:rPr dirty="0" sz="1450" spc="60">
                <a:latin typeface="Times New Roman"/>
                <a:cs typeface="Times New Roman"/>
              </a:rPr>
              <a:t> </a:t>
            </a:r>
            <a:r>
              <a:rPr dirty="0" sz="1450" spc="-10">
                <a:latin typeface="Times New Roman"/>
                <a:cs typeface="Times New Roman"/>
              </a:rPr>
              <a:t>castles,</a:t>
            </a:r>
            <a:r>
              <a:rPr dirty="0" sz="1450" spc="60">
                <a:latin typeface="Times New Roman"/>
                <a:cs typeface="Times New Roman"/>
              </a:rPr>
              <a:t> </a:t>
            </a:r>
            <a:r>
              <a:rPr dirty="0" sz="1450" spc="-10">
                <a:latin typeface="Times New Roman"/>
                <a:cs typeface="Times New Roman"/>
              </a:rPr>
              <a:t>beautiful</a:t>
            </a:r>
            <a:r>
              <a:rPr dirty="0" sz="1450" spc="55">
                <a:latin typeface="Times New Roman"/>
                <a:cs typeface="Times New Roman"/>
              </a:rPr>
              <a:t> </a:t>
            </a:r>
            <a:r>
              <a:rPr dirty="0" sz="1450" spc="-10">
                <a:latin typeface="Times New Roman"/>
                <a:cs typeface="Times New Roman"/>
              </a:rPr>
              <a:t>parks</a:t>
            </a:r>
            <a:r>
              <a:rPr dirty="0" sz="1450" spc="60">
                <a:latin typeface="Times New Roman"/>
                <a:cs typeface="Times New Roman"/>
              </a:rPr>
              <a:t> </a:t>
            </a:r>
            <a:r>
              <a:rPr dirty="0" sz="1450" spc="-10">
                <a:latin typeface="Times New Roman"/>
                <a:cs typeface="Times New Roman"/>
              </a:rPr>
              <a:t>and</a:t>
            </a:r>
            <a:r>
              <a:rPr dirty="0" sz="1450" spc="60">
                <a:latin typeface="Times New Roman"/>
                <a:cs typeface="Times New Roman"/>
              </a:rPr>
              <a:t> </a:t>
            </a:r>
            <a:r>
              <a:rPr dirty="0" sz="1450" spc="-10">
                <a:latin typeface="Times New Roman"/>
                <a:cs typeface="Times New Roman"/>
              </a:rPr>
              <a:t>gardens,</a:t>
            </a:r>
            <a:r>
              <a:rPr dirty="0" sz="1450" spc="60">
                <a:latin typeface="Times New Roman"/>
                <a:cs typeface="Times New Roman"/>
              </a:rPr>
              <a:t> </a:t>
            </a:r>
            <a:r>
              <a:rPr dirty="0" sz="1450" spc="-10">
                <a:latin typeface="Times New Roman"/>
                <a:cs typeface="Times New Roman"/>
              </a:rPr>
              <a:t>big</a:t>
            </a:r>
            <a:endParaRPr sz="1450">
              <a:latin typeface="Times New Roman"/>
              <a:cs typeface="Times New Roman"/>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6440" cy="3757295"/>
          </a:xfrm>
          <a:prstGeom prst="rect">
            <a:avLst/>
          </a:prstGeom>
        </p:spPr>
        <p:txBody>
          <a:bodyPr wrap="square" lIns="0" tIns="19685" rIns="0" bIns="0" rtlCol="0" vert="horz">
            <a:spAutoFit/>
          </a:bodyPr>
          <a:lstStyle/>
          <a:p>
            <a:pPr algn="just" marL="12700" marR="10160">
              <a:lnSpc>
                <a:spcPts val="1730"/>
              </a:lnSpc>
              <a:spcBef>
                <a:spcPts val="155"/>
              </a:spcBef>
            </a:pPr>
            <a:r>
              <a:rPr dirty="0" sz="1450" spc="-10">
                <a:latin typeface="Times New Roman"/>
                <a:cs typeface="Times New Roman"/>
              </a:rPr>
              <a:t>ships with </a:t>
            </a:r>
            <a:r>
              <a:rPr dirty="0" sz="1450" spc="-5">
                <a:latin typeface="Times New Roman"/>
                <a:cs typeface="Times New Roman"/>
              </a:rPr>
              <a:t>a </a:t>
            </a:r>
            <a:r>
              <a:rPr dirty="0" sz="1450" spc="-10">
                <a:latin typeface="Times New Roman"/>
                <a:cs typeface="Times New Roman"/>
              </a:rPr>
              <a:t>tower </a:t>
            </a:r>
            <a:r>
              <a:rPr dirty="0" sz="1450" spc="-5">
                <a:latin typeface="Times New Roman"/>
                <a:cs typeface="Times New Roman"/>
              </a:rPr>
              <a:t>of </a:t>
            </a:r>
            <a:r>
              <a:rPr dirty="0" sz="1450" spc="-10">
                <a:latin typeface="Times New Roman"/>
                <a:cs typeface="Times New Roman"/>
              </a:rPr>
              <a:t>sailcloth, all lying unborn in </a:t>
            </a:r>
            <a:r>
              <a:rPr dirty="0" sz="1450" spc="-5">
                <a:latin typeface="Times New Roman"/>
                <a:cs typeface="Times New Roman"/>
              </a:rPr>
              <a:t>a </a:t>
            </a:r>
            <a:r>
              <a:rPr dirty="0" sz="1450" spc="-10">
                <a:latin typeface="Times New Roman"/>
                <a:cs typeface="Times New Roman"/>
              </a:rPr>
              <a:t>coffin—and the stupid  trees growing overhead in the sunlight, year after </a:t>
            </a:r>
            <a:r>
              <a:rPr dirty="0" sz="1450" spc="-25">
                <a:latin typeface="Times New Roman"/>
                <a:cs typeface="Times New Roman"/>
              </a:rPr>
              <a:t>year. </a:t>
            </a:r>
            <a:r>
              <a:rPr dirty="0" sz="1450" spc="-10">
                <a:latin typeface="Times New Roman"/>
                <a:cs typeface="Times New Roman"/>
              </a:rPr>
              <a:t>The </a:t>
            </a:r>
            <a:r>
              <a:rPr dirty="0" sz="1450" spc="-5">
                <a:latin typeface="Times New Roman"/>
                <a:cs typeface="Times New Roman"/>
              </a:rPr>
              <a:t>thought </a:t>
            </a:r>
            <a:r>
              <a:rPr dirty="0" sz="1450" spc="-10">
                <a:latin typeface="Times New Roman"/>
                <a:cs typeface="Times New Roman"/>
              </a:rPr>
              <a:t>drives </a:t>
            </a:r>
            <a:r>
              <a:rPr dirty="0" sz="1450" spc="-5">
                <a:latin typeface="Times New Roman"/>
                <a:cs typeface="Times New Roman"/>
              </a:rPr>
              <a:t>one  </a:t>
            </a:r>
            <a:r>
              <a:rPr dirty="0" sz="1450" spc="-10">
                <a:latin typeface="Times New Roman"/>
                <a:cs typeface="Times New Roman"/>
              </a:rPr>
              <a:t>frantic.’</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‘It is only </a:t>
            </a:r>
            <a:r>
              <a:rPr dirty="0" sz="1450" spc="-20">
                <a:latin typeface="Times New Roman"/>
                <a:cs typeface="Times New Roman"/>
              </a:rPr>
              <a:t>money,’ </a:t>
            </a:r>
            <a:r>
              <a:rPr dirty="0" sz="1450" spc="-10">
                <a:latin typeface="Times New Roman"/>
                <a:cs typeface="Times New Roman"/>
              </a:rPr>
              <a:t>replied Jean-Marie. ‘It would </a:t>
            </a:r>
            <a:r>
              <a:rPr dirty="0" sz="1450" spc="-5">
                <a:latin typeface="Times New Roman"/>
                <a:cs typeface="Times New Roman"/>
              </a:rPr>
              <a:t>do</a:t>
            </a:r>
            <a:r>
              <a:rPr dirty="0" sz="1450" spc="-45">
                <a:latin typeface="Times New Roman"/>
                <a:cs typeface="Times New Roman"/>
              </a:rPr>
              <a:t> </a:t>
            </a:r>
            <a:r>
              <a:rPr dirty="0" sz="1450" spc="-10">
                <a:latin typeface="Times New Roman"/>
                <a:cs typeface="Times New Roman"/>
              </a:rPr>
              <a:t>harm.’</a:t>
            </a:r>
            <a:endParaRPr sz="1450">
              <a:latin typeface="Times New Roman"/>
              <a:cs typeface="Times New Roman"/>
            </a:endParaRPr>
          </a:p>
          <a:p>
            <a:pPr algn="just" marL="12700" marR="5715">
              <a:lnSpc>
                <a:spcPts val="1730"/>
              </a:lnSpc>
              <a:spcBef>
                <a:spcPts val="915"/>
              </a:spcBef>
            </a:pPr>
            <a:r>
              <a:rPr dirty="0" sz="1450" spc="-10">
                <a:latin typeface="Times New Roman"/>
                <a:cs typeface="Times New Roman"/>
              </a:rPr>
              <a:t>‘O, come!’ cried Desprez, ‘that is philosophy; it is all very fine, </a:t>
            </a:r>
            <a:r>
              <a:rPr dirty="0" sz="1450" spc="-5">
                <a:latin typeface="Times New Roman"/>
                <a:cs typeface="Times New Roman"/>
              </a:rPr>
              <a:t>but not </a:t>
            </a:r>
            <a:r>
              <a:rPr dirty="0" sz="1450" spc="-10">
                <a:latin typeface="Times New Roman"/>
                <a:cs typeface="Times New Roman"/>
              </a:rPr>
              <a:t>to the  </a:t>
            </a:r>
            <a:r>
              <a:rPr dirty="0" sz="1450" spc="-5">
                <a:latin typeface="Times New Roman"/>
                <a:cs typeface="Times New Roman"/>
              </a:rPr>
              <a:t>point </a:t>
            </a:r>
            <a:r>
              <a:rPr dirty="0" sz="1450" spc="-10">
                <a:latin typeface="Times New Roman"/>
                <a:cs typeface="Times New Roman"/>
              </a:rPr>
              <a:t>just </a:t>
            </a:r>
            <a:r>
              <a:rPr dirty="0" sz="1450" spc="-30">
                <a:latin typeface="Times New Roman"/>
                <a:cs typeface="Times New Roman"/>
              </a:rPr>
              <a:t>now. </a:t>
            </a:r>
            <a:r>
              <a:rPr dirty="0" sz="1450" spc="-10">
                <a:latin typeface="Times New Roman"/>
                <a:cs typeface="Times New Roman"/>
              </a:rPr>
              <a:t>And besides, it is </a:t>
            </a:r>
            <a:r>
              <a:rPr dirty="0" sz="1450" spc="-5">
                <a:latin typeface="Times New Roman"/>
                <a:cs typeface="Times New Roman"/>
              </a:rPr>
              <a:t>not </a:t>
            </a:r>
            <a:r>
              <a:rPr dirty="0" sz="1450" spc="-10">
                <a:latin typeface="Times New Roman"/>
                <a:cs typeface="Times New Roman"/>
              </a:rPr>
              <a:t>“only </a:t>
            </a:r>
            <a:r>
              <a:rPr dirty="0" sz="1450" spc="-20">
                <a:latin typeface="Times New Roman"/>
                <a:cs typeface="Times New Roman"/>
              </a:rPr>
              <a:t>money,” </a:t>
            </a:r>
            <a:r>
              <a:rPr dirty="0" sz="1450" spc="-10">
                <a:latin typeface="Times New Roman"/>
                <a:cs typeface="Times New Roman"/>
              </a:rPr>
              <a:t>as </a:t>
            </a:r>
            <a:r>
              <a:rPr dirty="0" sz="1450" spc="-5">
                <a:latin typeface="Times New Roman"/>
                <a:cs typeface="Times New Roman"/>
              </a:rPr>
              <a:t>you </a:t>
            </a:r>
            <a:r>
              <a:rPr dirty="0" sz="1450" spc="-10">
                <a:latin typeface="Times New Roman"/>
                <a:cs typeface="Times New Roman"/>
              </a:rPr>
              <a:t>call it; there are  works </a:t>
            </a:r>
            <a:r>
              <a:rPr dirty="0" sz="1450" spc="-5">
                <a:latin typeface="Times New Roman"/>
                <a:cs typeface="Times New Roman"/>
              </a:rPr>
              <a:t>of </a:t>
            </a:r>
            <a:r>
              <a:rPr dirty="0" sz="1450" spc="-10">
                <a:latin typeface="Times New Roman"/>
                <a:cs typeface="Times New Roman"/>
              </a:rPr>
              <a:t>art in the question; the vessels were carved. </a:t>
            </a:r>
            <a:r>
              <a:rPr dirty="0" sz="1450" spc="-60">
                <a:latin typeface="Times New Roman"/>
                <a:cs typeface="Times New Roman"/>
              </a:rPr>
              <a:t>You </a:t>
            </a:r>
            <a:r>
              <a:rPr dirty="0" sz="1450" spc="-10">
                <a:latin typeface="Times New Roman"/>
                <a:cs typeface="Times New Roman"/>
              </a:rPr>
              <a:t>speak like </a:t>
            </a:r>
            <a:r>
              <a:rPr dirty="0" sz="1450" spc="-5">
                <a:latin typeface="Times New Roman"/>
                <a:cs typeface="Times New Roman"/>
              </a:rPr>
              <a:t>a </a:t>
            </a:r>
            <a:r>
              <a:rPr dirty="0" sz="1450" spc="-10">
                <a:latin typeface="Times New Roman"/>
                <a:cs typeface="Times New Roman"/>
              </a:rPr>
              <a:t>child.  </a:t>
            </a:r>
            <a:r>
              <a:rPr dirty="0" sz="1450" spc="-60">
                <a:latin typeface="Times New Roman"/>
                <a:cs typeface="Times New Roman"/>
              </a:rPr>
              <a:t>You </a:t>
            </a:r>
            <a:r>
              <a:rPr dirty="0" sz="1450" spc="-10">
                <a:latin typeface="Times New Roman"/>
                <a:cs typeface="Times New Roman"/>
              </a:rPr>
              <a:t>weary me </a:t>
            </a:r>
            <a:r>
              <a:rPr dirty="0" sz="1450" spc="-15">
                <a:latin typeface="Times New Roman"/>
                <a:cs typeface="Times New Roman"/>
              </a:rPr>
              <a:t>exceedingly, </a:t>
            </a:r>
            <a:r>
              <a:rPr dirty="0" sz="1450" spc="-10">
                <a:latin typeface="Times New Roman"/>
                <a:cs typeface="Times New Roman"/>
              </a:rPr>
              <a:t>quoting my words </a:t>
            </a:r>
            <a:r>
              <a:rPr dirty="0" sz="1450" spc="-5">
                <a:latin typeface="Times New Roman"/>
                <a:cs typeface="Times New Roman"/>
              </a:rPr>
              <a:t>out of </a:t>
            </a:r>
            <a:r>
              <a:rPr dirty="0" sz="1450" spc="-10">
                <a:latin typeface="Times New Roman"/>
                <a:cs typeface="Times New Roman"/>
              </a:rPr>
              <a:t>all logical connection,  like </a:t>
            </a:r>
            <a:r>
              <a:rPr dirty="0" sz="1450" spc="-5">
                <a:latin typeface="Times New Roman"/>
                <a:cs typeface="Times New Roman"/>
              </a:rPr>
              <a:t>a </a:t>
            </a:r>
            <a:r>
              <a:rPr dirty="0" sz="1450" spc="-10">
                <a:latin typeface="Times New Roman"/>
                <a:cs typeface="Times New Roman"/>
              </a:rPr>
              <a:t>parroquet.’</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‘And at any rate, we have nothing to </a:t>
            </a:r>
            <a:r>
              <a:rPr dirty="0" sz="1450" spc="-5">
                <a:latin typeface="Times New Roman"/>
                <a:cs typeface="Times New Roman"/>
              </a:rPr>
              <a:t>do </a:t>
            </a:r>
            <a:r>
              <a:rPr dirty="0" sz="1450" spc="-10">
                <a:latin typeface="Times New Roman"/>
                <a:cs typeface="Times New Roman"/>
              </a:rPr>
              <a:t>with it,’ returned the </a:t>
            </a:r>
            <a:r>
              <a:rPr dirty="0" sz="1450" spc="-5">
                <a:latin typeface="Times New Roman"/>
                <a:cs typeface="Times New Roman"/>
              </a:rPr>
              <a:t>boy  </a:t>
            </a:r>
            <a:r>
              <a:rPr dirty="0" sz="1450" spc="-15">
                <a:latin typeface="Times New Roman"/>
                <a:cs typeface="Times New Roman"/>
              </a:rPr>
              <a:t>submissively.</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They struck the Route Ronde at that moment; and the sudden change to the  rattling causeway combined, with the </a:t>
            </a:r>
            <a:r>
              <a:rPr dirty="0" sz="1450" spc="-15">
                <a:latin typeface="Times New Roman"/>
                <a:cs typeface="Times New Roman"/>
              </a:rPr>
              <a:t>Doctor’s </a:t>
            </a:r>
            <a:r>
              <a:rPr dirty="0" sz="1450" spc="-10">
                <a:latin typeface="Times New Roman"/>
                <a:cs typeface="Times New Roman"/>
              </a:rPr>
              <a:t>irritation, to keep him silent.  The </a:t>
            </a:r>
            <a:r>
              <a:rPr dirty="0" sz="1450" spc="-5">
                <a:latin typeface="Times New Roman"/>
                <a:cs typeface="Times New Roman"/>
              </a:rPr>
              <a:t>noddy </a:t>
            </a:r>
            <a:r>
              <a:rPr dirty="0" sz="1450" spc="-10">
                <a:latin typeface="Times New Roman"/>
                <a:cs typeface="Times New Roman"/>
              </a:rPr>
              <a:t>jigged along; the trees went </a:t>
            </a:r>
            <a:r>
              <a:rPr dirty="0" sz="1450" spc="-40">
                <a:latin typeface="Times New Roman"/>
                <a:cs typeface="Times New Roman"/>
              </a:rPr>
              <a:t>by, </a:t>
            </a:r>
            <a:r>
              <a:rPr dirty="0" sz="1450" spc="-10">
                <a:latin typeface="Times New Roman"/>
                <a:cs typeface="Times New Roman"/>
              </a:rPr>
              <a:t>looking </a:t>
            </a:r>
            <a:r>
              <a:rPr dirty="0" sz="1450" spc="-5">
                <a:latin typeface="Times New Roman"/>
                <a:cs typeface="Times New Roman"/>
              </a:rPr>
              <a:t>on </a:t>
            </a:r>
            <a:r>
              <a:rPr dirty="0" sz="1450" spc="-20">
                <a:latin typeface="Times New Roman"/>
                <a:cs typeface="Times New Roman"/>
              </a:rPr>
              <a:t>silently, </a:t>
            </a:r>
            <a:r>
              <a:rPr dirty="0" sz="1450" spc="-10">
                <a:latin typeface="Times New Roman"/>
                <a:cs typeface="Times New Roman"/>
              </a:rPr>
              <a:t>as if they had  something </a:t>
            </a:r>
            <a:r>
              <a:rPr dirty="0" sz="1450" spc="-5">
                <a:latin typeface="Times New Roman"/>
                <a:cs typeface="Times New Roman"/>
              </a:rPr>
              <a:t>on </a:t>
            </a:r>
            <a:r>
              <a:rPr dirty="0" sz="1450" spc="-10">
                <a:latin typeface="Times New Roman"/>
                <a:cs typeface="Times New Roman"/>
              </a:rPr>
              <a:t>their minds. The Quadrilateral was passed; then</a:t>
            </a:r>
            <a:r>
              <a:rPr dirty="0" sz="1450" spc="204">
                <a:latin typeface="Times New Roman"/>
                <a:cs typeface="Times New Roman"/>
              </a:rPr>
              <a:t> </a:t>
            </a:r>
            <a:r>
              <a:rPr dirty="0" sz="1450" spc="-10">
                <a:latin typeface="Times New Roman"/>
                <a:cs typeface="Times New Roman"/>
              </a:rPr>
              <a:t>came</a:t>
            </a:r>
            <a:endParaRPr sz="1450">
              <a:latin typeface="Times New Roman"/>
              <a:cs typeface="Times New Roman"/>
            </a:endParaRPr>
          </a:p>
        </p:txBody>
      </p:sp>
      <p:sp>
        <p:nvSpPr>
          <p:cNvPr id="3" name="object 3"/>
          <p:cNvSpPr txBox="1"/>
          <p:nvPr/>
        </p:nvSpPr>
        <p:spPr>
          <a:xfrm>
            <a:off x="876300" y="4331779"/>
            <a:ext cx="812800" cy="464820"/>
          </a:xfrm>
          <a:prstGeom prst="rect">
            <a:avLst/>
          </a:prstGeom>
        </p:spPr>
        <p:txBody>
          <a:bodyPr wrap="square" lIns="0" tIns="19685" rIns="0" bIns="0" rtlCol="0" vert="horz">
            <a:spAutoFit/>
          </a:bodyPr>
          <a:lstStyle/>
          <a:p>
            <a:pPr marL="12700" marR="5080">
              <a:lnSpc>
                <a:spcPts val="1730"/>
              </a:lnSpc>
              <a:spcBef>
                <a:spcPts val="155"/>
              </a:spcBef>
            </a:pPr>
            <a:r>
              <a:rPr dirty="0" sz="1450" spc="-10">
                <a:latin typeface="Times New Roman"/>
                <a:cs typeface="Times New Roman"/>
              </a:rPr>
              <a:t>Fra</a:t>
            </a:r>
            <a:r>
              <a:rPr dirty="0" sz="1450" spc="-5">
                <a:latin typeface="Times New Roman"/>
                <a:cs typeface="Times New Roman"/>
              </a:rPr>
              <a:t>n</a:t>
            </a:r>
            <a:r>
              <a:rPr dirty="0" sz="1450" spc="-10">
                <a:latin typeface="Times New Roman"/>
                <a:cs typeface="Times New Roman"/>
              </a:rPr>
              <a:t>c</a:t>
            </a:r>
            <a:r>
              <a:rPr dirty="0" sz="1450" spc="-5">
                <a:latin typeface="Times New Roman"/>
                <a:cs typeface="Times New Roman"/>
              </a:rPr>
              <a:t>h</a:t>
            </a:r>
            <a:r>
              <a:rPr dirty="0" sz="1450" spc="-10">
                <a:latin typeface="Times New Roman"/>
                <a:cs typeface="Times New Roman"/>
              </a:rPr>
              <a:t>ar</a:t>
            </a:r>
            <a:r>
              <a:rPr dirty="0" sz="1450" spc="-5">
                <a:latin typeface="Times New Roman"/>
                <a:cs typeface="Times New Roman"/>
              </a:rPr>
              <a:t>d.  </a:t>
            </a:r>
            <a:r>
              <a:rPr dirty="0" sz="1450" spc="-10">
                <a:latin typeface="Times New Roman"/>
                <a:cs typeface="Times New Roman"/>
              </a:rPr>
              <a:t>strolling.</a:t>
            </a:r>
            <a:endParaRPr sz="1450">
              <a:latin typeface="Times New Roman"/>
              <a:cs typeface="Times New Roman"/>
            </a:endParaRPr>
          </a:p>
        </p:txBody>
      </p:sp>
      <p:sp>
        <p:nvSpPr>
          <p:cNvPr id="4" name="object 4"/>
          <p:cNvSpPr txBox="1"/>
          <p:nvPr/>
        </p:nvSpPr>
        <p:spPr>
          <a:xfrm>
            <a:off x="1693110" y="4331779"/>
            <a:ext cx="4990465" cy="464820"/>
          </a:xfrm>
          <a:prstGeom prst="rect">
            <a:avLst/>
          </a:prstGeom>
        </p:spPr>
        <p:txBody>
          <a:bodyPr wrap="square" lIns="0" tIns="19685" rIns="0" bIns="0" rtlCol="0" vert="horz">
            <a:spAutoFit/>
          </a:bodyPr>
          <a:lstStyle/>
          <a:p>
            <a:pPr marL="12700" marR="5080" indent="125730">
              <a:lnSpc>
                <a:spcPts val="1730"/>
              </a:lnSpc>
              <a:spcBef>
                <a:spcPts val="155"/>
              </a:spcBef>
            </a:pPr>
            <a:r>
              <a:rPr dirty="0" sz="1450" spc="-10">
                <a:latin typeface="Times New Roman"/>
                <a:cs typeface="Times New Roman"/>
              </a:rPr>
              <a:t>They </a:t>
            </a:r>
            <a:r>
              <a:rPr dirty="0" sz="1450" spc="-5">
                <a:latin typeface="Times New Roman"/>
                <a:cs typeface="Times New Roman"/>
              </a:rPr>
              <a:t>put up </a:t>
            </a:r>
            <a:r>
              <a:rPr dirty="0" sz="1450" spc="-10">
                <a:latin typeface="Times New Roman"/>
                <a:cs typeface="Times New Roman"/>
              </a:rPr>
              <a:t>the horse at the little solitary </a:t>
            </a:r>
            <a:r>
              <a:rPr dirty="0" sz="1450" spc="-5">
                <a:latin typeface="Times New Roman"/>
                <a:cs typeface="Times New Roman"/>
              </a:rPr>
              <a:t>inn, </a:t>
            </a:r>
            <a:r>
              <a:rPr dirty="0" sz="1450" spc="-10">
                <a:latin typeface="Times New Roman"/>
                <a:cs typeface="Times New Roman"/>
              </a:rPr>
              <a:t>and went forth  The</a:t>
            </a:r>
            <a:r>
              <a:rPr dirty="0" sz="1450" spc="280">
                <a:latin typeface="Times New Roman"/>
                <a:cs typeface="Times New Roman"/>
              </a:rPr>
              <a:t> </a:t>
            </a:r>
            <a:r>
              <a:rPr dirty="0" sz="1450" spc="-15">
                <a:latin typeface="Times New Roman"/>
                <a:cs typeface="Times New Roman"/>
              </a:rPr>
              <a:t>gorge</a:t>
            </a:r>
            <a:r>
              <a:rPr dirty="0" sz="1450" spc="280">
                <a:latin typeface="Times New Roman"/>
                <a:cs typeface="Times New Roman"/>
              </a:rPr>
              <a:t> </a:t>
            </a:r>
            <a:r>
              <a:rPr dirty="0" sz="1450" spc="-10">
                <a:latin typeface="Times New Roman"/>
                <a:cs typeface="Times New Roman"/>
              </a:rPr>
              <a:t>was</a:t>
            </a:r>
            <a:r>
              <a:rPr dirty="0" sz="1450" spc="280">
                <a:latin typeface="Times New Roman"/>
                <a:cs typeface="Times New Roman"/>
              </a:rPr>
              <a:t> </a:t>
            </a:r>
            <a:r>
              <a:rPr dirty="0" sz="1450" spc="-10">
                <a:latin typeface="Times New Roman"/>
                <a:cs typeface="Times New Roman"/>
              </a:rPr>
              <a:t>dyed</a:t>
            </a:r>
            <a:r>
              <a:rPr dirty="0" sz="1450" spc="280">
                <a:latin typeface="Times New Roman"/>
                <a:cs typeface="Times New Roman"/>
              </a:rPr>
              <a:t> </a:t>
            </a:r>
            <a:r>
              <a:rPr dirty="0" sz="1450" spc="-10">
                <a:latin typeface="Times New Roman"/>
                <a:cs typeface="Times New Roman"/>
              </a:rPr>
              <a:t>deeply</a:t>
            </a:r>
            <a:r>
              <a:rPr dirty="0" sz="1450" spc="280">
                <a:latin typeface="Times New Roman"/>
                <a:cs typeface="Times New Roman"/>
              </a:rPr>
              <a:t> </a:t>
            </a:r>
            <a:r>
              <a:rPr dirty="0" sz="1450" spc="-10">
                <a:latin typeface="Times New Roman"/>
                <a:cs typeface="Times New Roman"/>
              </a:rPr>
              <a:t>with</a:t>
            </a:r>
            <a:r>
              <a:rPr dirty="0" sz="1450" spc="280">
                <a:latin typeface="Times New Roman"/>
                <a:cs typeface="Times New Roman"/>
              </a:rPr>
              <a:t> </a:t>
            </a:r>
            <a:r>
              <a:rPr dirty="0" sz="1450" spc="-10">
                <a:latin typeface="Times New Roman"/>
                <a:cs typeface="Times New Roman"/>
              </a:rPr>
              <a:t>heather;</a:t>
            </a:r>
            <a:r>
              <a:rPr dirty="0" sz="1450" spc="280">
                <a:latin typeface="Times New Roman"/>
                <a:cs typeface="Times New Roman"/>
              </a:rPr>
              <a:t> </a:t>
            </a:r>
            <a:r>
              <a:rPr dirty="0" sz="1450" spc="-10">
                <a:latin typeface="Times New Roman"/>
                <a:cs typeface="Times New Roman"/>
              </a:rPr>
              <a:t>the</a:t>
            </a:r>
            <a:r>
              <a:rPr dirty="0" sz="1450" spc="280">
                <a:latin typeface="Times New Roman"/>
                <a:cs typeface="Times New Roman"/>
              </a:rPr>
              <a:t> </a:t>
            </a:r>
            <a:r>
              <a:rPr dirty="0" sz="1450" spc="-10">
                <a:latin typeface="Times New Roman"/>
                <a:cs typeface="Times New Roman"/>
              </a:rPr>
              <a:t>rocks</a:t>
            </a:r>
            <a:r>
              <a:rPr dirty="0" sz="1450" spc="280">
                <a:latin typeface="Times New Roman"/>
                <a:cs typeface="Times New Roman"/>
              </a:rPr>
              <a:t> </a:t>
            </a:r>
            <a:r>
              <a:rPr dirty="0" sz="1450" spc="-10">
                <a:latin typeface="Times New Roman"/>
                <a:cs typeface="Times New Roman"/>
              </a:rPr>
              <a:t>and</a:t>
            </a:r>
            <a:r>
              <a:rPr dirty="0" sz="1450" spc="280">
                <a:latin typeface="Times New Roman"/>
                <a:cs typeface="Times New Roman"/>
              </a:rPr>
              <a:t> </a:t>
            </a:r>
            <a:r>
              <a:rPr dirty="0" sz="1450" spc="-10">
                <a:latin typeface="Times New Roman"/>
                <a:cs typeface="Times New Roman"/>
              </a:rPr>
              <a:t>birches</a:t>
            </a:r>
            <a:endParaRPr sz="1450">
              <a:latin typeface="Times New Roman"/>
              <a:cs typeface="Times New Roman"/>
            </a:endParaRPr>
          </a:p>
        </p:txBody>
      </p:sp>
      <p:sp>
        <p:nvSpPr>
          <p:cNvPr id="5" name="object 5"/>
          <p:cNvSpPr txBox="1"/>
          <p:nvPr/>
        </p:nvSpPr>
        <p:spPr>
          <a:xfrm>
            <a:off x="876300" y="4770800"/>
            <a:ext cx="5806440" cy="507428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standing luminous in the </a:t>
            </a:r>
            <a:r>
              <a:rPr dirty="0" sz="1450" spc="-5">
                <a:latin typeface="Times New Roman"/>
                <a:cs typeface="Times New Roman"/>
              </a:rPr>
              <a:t>sun. </a:t>
            </a:r>
            <a:r>
              <a:rPr dirty="0" sz="1450" spc="-10">
                <a:latin typeface="Times New Roman"/>
                <a:cs typeface="Times New Roman"/>
              </a:rPr>
              <a:t>A great humming </a:t>
            </a:r>
            <a:r>
              <a:rPr dirty="0" sz="1450" spc="-5">
                <a:latin typeface="Times New Roman"/>
                <a:cs typeface="Times New Roman"/>
              </a:rPr>
              <a:t>of </a:t>
            </a:r>
            <a:r>
              <a:rPr dirty="0" sz="1450" spc="-10">
                <a:latin typeface="Times New Roman"/>
                <a:cs typeface="Times New Roman"/>
              </a:rPr>
              <a:t>bees about the flowers  disposed Jean-Marie to sleep, and </a:t>
            </a:r>
            <a:r>
              <a:rPr dirty="0" sz="1450" spc="-5">
                <a:latin typeface="Times New Roman"/>
                <a:cs typeface="Times New Roman"/>
              </a:rPr>
              <a:t>he </a:t>
            </a:r>
            <a:r>
              <a:rPr dirty="0" sz="1450" spc="-10">
                <a:latin typeface="Times New Roman"/>
                <a:cs typeface="Times New Roman"/>
              </a:rPr>
              <a:t>sat down against </a:t>
            </a:r>
            <a:r>
              <a:rPr dirty="0" sz="1450" spc="-5">
                <a:latin typeface="Times New Roman"/>
                <a:cs typeface="Times New Roman"/>
              </a:rPr>
              <a:t>a </a:t>
            </a:r>
            <a:r>
              <a:rPr dirty="0" sz="1450" spc="-10">
                <a:latin typeface="Times New Roman"/>
                <a:cs typeface="Times New Roman"/>
              </a:rPr>
              <a:t>clump </a:t>
            </a:r>
            <a:r>
              <a:rPr dirty="0" sz="1450" spc="-5">
                <a:latin typeface="Times New Roman"/>
                <a:cs typeface="Times New Roman"/>
              </a:rPr>
              <a:t>of </a:t>
            </a:r>
            <a:r>
              <a:rPr dirty="0" sz="1450" spc="-15">
                <a:latin typeface="Times New Roman"/>
                <a:cs typeface="Times New Roman"/>
              </a:rPr>
              <a:t>heather,  </a:t>
            </a:r>
            <a:r>
              <a:rPr dirty="0" sz="1450" spc="-10">
                <a:latin typeface="Times New Roman"/>
                <a:cs typeface="Times New Roman"/>
              </a:rPr>
              <a:t>while the Doctor went briskly to and fro, with quick turns, culling his</a:t>
            </a:r>
            <a:r>
              <a:rPr dirty="0" sz="1450" spc="170">
                <a:latin typeface="Times New Roman"/>
                <a:cs typeface="Times New Roman"/>
              </a:rPr>
              <a:t> </a:t>
            </a:r>
            <a:r>
              <a:rPr dirty="0" sz="1450" spc="-10">
                <a:latin typeface="Times New Roman"/>
                <a:cs typeface="Times New Roman"/>
              </a:rPr>
              <a:t>simples.</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The </a:t>
            </a:r>
            <a:r>
              <a:rPr dirty="0" sz="1450" spc="-25">
                <a:latin typeface="Times New Roman"/>
                <a:cs typeface="Times New Roman"/>
              </a:rPr>
              <a:t>boy’s </a:t>
            </a:r>
            <a:r>
              <a:rPr dirty="0" sz="1450" spc="-10">
                <a:latin typeface="Times New Roman"/>
                <a:cs typeface="Times New Roman"/>
              </a:rPr>
              <a:t>head had fallen </a:t>
            </a:r>
            <a:r>
              <a:rPr dirty="0" sz="1450" spc="-5">
                <a:latin typeface="Times New Roman"/>
                <a:cs typeface="Times New Roman"/>
              </a:rPr>
              <a:t>a </a:t>
            </a:r>
            <a:r>
              <a:rPr dirty="0" sz="1450" spc="-10">
                <a:latin typeface="Times New Roman"/>
                <a:cs typeface="Times New Roman"/>
              </a:rPr>
              <a:t>little forward, his eyes were closed, his fingers had  fallen lax about his knees, when </a:t>
            </a:r>
            <a:r>
              <a:rPr dirty="0" sz="1450" spc="-5">
                <a:latin typeface="Times New Roman"/>
                <a:cs typeface="Times New Roman"/>
              </a:rPr>
              <a:t>a </a:t>
            </a:r>
            <a:r>
              <a:rPr dirty="0" sz="1450" spc="-10">
                <a:latin typeface="Times New Roman"/>
                <a:cs typeface="Times New Roman"/>
              </a:rPr>
              <a:t>sudden cry called him to his feet. It was </a:t>
            </a:r>
            <a:r>
              <a:rPr dirty="0" sz="1450" spc="-5">
                <a:latin typeface="Times New Roman"/>
                <a:cs typeface="Times New Roman"/>
              </a:rPr>
              <a:t>a  </a:t>
            </a:r>
            <a:r>
              <a:rPr dirty="0" sz="1450" spc="-10">
                <a:latin typeface="Times New Roman"/>
                <a:cs typeface="Times New Roman"/>
              </a:rPr>
              <a:t>strange </a:t>
            </a:r>
            <a:r>
              <a:rPr dirty="0" sz="1450" spc="-5">
                <a:latin typeface="Times New Roman"/>
                <a:cs typeface="Times New Roman"/>
              </a:rPr>
              <a:t>sound, </a:t>
            </a:r>
            <a:r>
              <a:rPr dirty="0" sz="1450" spc="-10">
                <a:latin typeface="Times New Roman"/>
                <a:cs typeface="Times New Roman"/>
              </a:rPr>
              <a:t>thin and brief; it fell dead, and silence returned as though it had  never been interrupted. He had </a:t>
            </a:r>
            <a:r>
              <a:rPr dirty="0" sz="1450" spc="-5">
                <a:latin typeface="Times New Roman"/>
                <a:cs typeface="Times New Roman"/>
              </a:rPr>
              <a:t>not </a:t>
            </a:r>
            <a:r>
              <a:rPr dirty="0" sz="1450" spc="-10">
                <a:latin typeface="Times New Roman"/>
                <a:cs typeface="Times New Roman"/>
              </a:rPr>
              <a:t>recognised the </a:t>
            </a:r>
            <a:r>
              <a:rPr dirty="0" sz="1450" spc="-15">
                <a:latin typeface="Times New Roman"/>
                <a:cs typeface="Times New Roman"/>
              </a:rPr>
              <a:t>Doctor’s </a:t>
            </a:r>
            <a:r>
              <a:rPr dirty="0" sz="1450" spc="-10">
                <a:latin typeface="Times New Roman"/>
                <a:cs typeface="Times New Roman"/>
              </a:rPr>
              <a:t>voice; </a:t>
            </a:r>
            <a:r>
              <a:rPr dirty="0" sz="1450" spc="-5">
                <a:latin typeface="Times New Roman"/>
                <a:cs typeface="Times New Roman"/>
              </a:rPr>
              <a:t>but, </a:t>
            </a:r>
            <a:r>
              <a:rPr dirty="0" sz="1450" spc="-10">
                <a:latin typeface="Times New Roman"/>
                <a:cs typeface="Times New Roman"/>
              </a:rPr>
              <a:t>as  there was </a:t>
            </a:r>
            <a:r>
              <a:rPr dirty="0" sz="1450" spc="-5">
                <a:latin typeface="Times New Roman"/>
                <a:cs typeface="Times New Roman"/>
              </a:rPr>
              <a:t>no one </a:t>
            </a:r>
            <a:r>
              <a:rPr dirty="0" sz="1450" spc="-10">
                <a:latin typeface="Times New Roman"/>
                <a:cs typeface="Times New Roman"/>
              </a:rPr>
              <a:t>else in all the </a:t>
            </a:r>
            <a:r>
              <a:rPr dirty="0" sz="1450" spc="-20">
                <a:latin typeface="Times New Roman"/>
                <a:cs typeface="Times New Roman"/>
              </a:rPr>
              <a:t>valley, </a:t>
            </a:r>
            <a:r>
              <a:rPr dirty="0" sz="1450" spc="-10">
                <a:latin typeface="Times New Roman"/>
                <a:cs typeface="Times New Roman"/>
              </a:rPr>
              <a:t>it was plainly the Doctor who had given  utterance to the </a:t>
            </a:r>
            <a:r>
              <a:rPr dirty="0" sz="1450" spc="-5">
                <a:latin typeface="Times New Roman"/>
                <a:cs typeface="Times New Roman"/>
              </a:rPr>
              <a:t>sound. </a:t>
            </a:r>
            <a:r>
              <a:rPr dirty="0" sz="1450" spc="-10">
                <a:latin typeface="Times New Roman"/>
                <a:cs typeface="Times New Roman"/>
              </a:rPr>
              <a:t>He looked right and left, and there was Desprez,  standing in </a:t>
            </a:r>
            <a:r>
              <a:rPr dirty="0" sz="1450" spc="-5">
                <a:latin typeface="Times New Roman"/>
                <a:cs typeface="Times New Roman"/>
              </a:rPr>
              <a:t>a </a:t>
            </a:r>
            <a:r>
              <a:rPr dirty="0" sz="1450" spc="-10">
                <a:latin typeface="Times New Roman"/>
                <a:cs typeface="Times New Roman"/>
              </a:rPr>
              <a:t>niche between two boulders, and looking round </a:t>
            </a:r>
            <a:r>
              <a:rPr dirty="0" sz="1450" spc="-5">
                <a:latin typeface="Times New Roman"/>
                <a:cs typeface="Times New Roman"/>
              </a:rPr>
              <a:t>on </a:t>
            </a:r>
            <a:r>
              <a:rPr dirty="0" sz="1450" spc="-10">
                <a:latin typeface="Times New Roman"/>
                <a:cs typeface="Times New Roman"/>
              </a:rPr>
              <a:t>his adopted  son with </a:t>
            </a:r>
            <a:r>
              <a:rPr dirty="0" sz="1450" spc="-5">
                <a:latin typeface="Times New Roman"/>
                <a:cs typeface="Times New Roman"/>
              </a:rPr>
              <a:t>a </a:t>
            </a:r>
            <a:r>
              <a:rPr dirty="0" sz="1450" spc="-10">
                <a:latin typeface="Times New Roman"/>
                <a:cs typeface="Times New Roman"/>
              </a:rPr>
              <a:t>countenance as white as</a:t>
            </a:r>
            <a:r>
              <a:rPr dirty="0" sz="1450" spc="15">
                <a:latin typeface="Times New Roman"/>
                <a:cs typeface="Times New Roman"/>
              </a:rPr>
              <a:t> </a:t>
            </a:r>
            <a:r>
              <a:rPr dirty="0" sz="1450" spc="-20">
                <a:latin typeface="Times New Roman"/>
                <a:cs typeface="Times New Roman"/>
              </a:rPr>
              <a:t>paper.</a:t>
            </a:r>
            <a:endParaRPr sz="1450">
              <a:latin typeface="Times New Roman"/>
              <a:cs typeface="Times New Roman"/>
            </a:endParaRPr>
          </a:p>
          <a:p>
            <a:pPr algn="just" marL="12700">
              <a:lnSpc>
                <a:spcPct val="100000"/>
              </a:lnSpc>
              <a:spcBef>
                <a:spcPts val="785"/>
              </a:spcBef>
            </a:pPr>
            <a:r>
              <a:rPr dirty="0" sz="1450" spc="-10">
                <a:latin typeface="Times New Roman"/>
                <a:cs typeface="Times New Roman"/>
              </a:rPr>
              <a:t>‘A viper!’ cried Jean-Marie, running towards him. ‘A viper! </a:t>
            </a:r>
            <a:r>
              <a:rPr dirty="0" sz="1450" spc="-60">
                <a:latin typeface="Times New Roman"/>
                <a:cs typeface="Times New Roman"/>
              </a:rPr>
              <a:t>You </a:t>
            </a:r>
            <a:r>
              <a:rPr dirty="0" sz="1450" spc="-10">
                <a:latin typeface="Times New Roman"/>
                <a:cs typeface="Times New Roman"/>
              </a:rPr>
              <a:t>are</a:t>
            </a:r>
            <a:r>
              <a:rPr dirty="0" sz="1450" spc="-70">
                <a:latin typeface="Times New Roman"/>
                <a:cs typeface="Times New Roman"/>
              </a:rPr>
              <a:t> </a:t>
            </a:r>
            <a:r>
              <a:rPr dirty="0" sz="1450" spc="-10">
                <a:latin typeface="Times New Roman"/>
                <a:cs typeface="Times New Roman"/>
              </a:rPr>
              <a:t>bitten!’</a:t>
            </a:r>
            <a:endParaRPr sz="1450">
              <a:latin typeface="Times New Roman"/>
              <a:cs typeface="Times New Roman"/>
            </a:endParaRPr>
          </a:p>
          <a:p>
            <a:pPr marL="12700" marR="11430">
              <a:lnSpc>
                <a:spcPts val="1730"/>
              </a:lnSpc>
              <a:spcBef>
                <a:spcPts val="919"/>
              </a:spcBef>
            </a:pPr>
            <a:r>
              <a:rPr dirty="0" sz="1450" spc="-10">
                <a:latin typeface="Times New Roman"/>
                <a:cs typeface="Times New Roman"/>
              </a:rPr>
              <a:t>The Doctor came down heavily </a:t>
            </a:r>
            <a:r>
              <a:rPr dirty="0" sz="1450" spc="-5">
                <a:latin typeface="Times New Roman"/>
                <a:cs typeface="Times New Roman"/>
              </a:rPr>
              <a:t>out of </a:t>
            </a:r>
            <a:r>
              <a:rPr dirty="0" sz="1450" spc="-10">
                <a:latin typeface="Times New Roman"/>
                <a:cs typeface="Times New Roman"/>
              </a:rPr>
              <a:t>the cleft, and, advanced in silence to  meet the </a:t>
            </a:r>
            <a:r>
              <a:rPr dirty="0" sz="1450" spc="-30">
                <a:latin typeface="Times New Roman"/>
                <a:cs typeface="Times New Roman"/>
              </a:rPr>
              <a:t>boy, </a:t>
            </a:r>
            <a:r>
              <a:rPr dirty="0" sz="1450" spc="-10">
                <a:latin typeface="Times New Roman"/>
                <a:cs typeface="Times New Roman"/>
              </a:rPr>
              <a:t>whom </a:t>
            </a:r>
            <a:r>
              <a:rPr dirty="0" sz="1450" spc="-5">
                <a:latin typeface="Times New Roman"/>
                <a:cs typeface="Times New Roman"/>
              </a:rPr>
              <a:t>he </a:t>
            </a:r>
            <a:r>
              <a:rPr dirty="0" sz="1450" spc="-10">
                <a:latin typeface="Times New Roman"/>
                <a:cs typeface="Times New Roman"/>
              </a:rPr>
              <a:t>took roughly </a:t>
            </a:r>
            <a:r>
              <a:rPr dirty="0" sz="1450" spc="-5">
                <a:latin typeface="Times New Roman"/>
                <a:cs typeface="Times New Roman"/>
              </a:rPr>
              <a:t>by </a:t>
            </a:r>
            <a:r>
              <a:rPr dirty="0" sz="1450" spc="-10">
                <a:latin typeface="Times New Roman"/>
                <a:cs typeface="Times New Roman"/>
              </a:rPr>
              <a:t>the</a:t>
            </a:r>
            <a:r>
              <a:rPr dirty="0" sz="1450" spc="45">
                <a:latin typeface="Times New Roman"/>
                <a:cs typeface="Times New Roman"/>
              </a:rPr>
              <a:t> </a:t>
            </a:r>
            <a:r>
              <a:rPr dirty="0" sz="1450" spc="-15">
                <a:latin typeface="Times New Roman"/>
                <a:cs typeface="Times New Roman"/>
              </a:rPr>
              <a:t>shoulder.</a:t>
            </a:r>
            <a:endParaRPr sz="1450">
              <a:latin typeface="Times New Roman"/>
              <a:cs typeface="Times New Roman"/>
            </a:endParaRPr>
          </a:p>
          <a:p>
            <a:pPr marL="12700" marR="3030855">
              <a:lnSpc>
                <a:spcPts val="2590"/>
              </a:lnSpc>
              <a:spcBef>
                <a:spcPts val="170"/>
              </a:spcBef>
            </a:pPr>
            <a:r>
              <a:rPr dirty="0" sz="1450" spc="-10">
                <a:latin typeface="Times New Roman"/>
                <a:cs typeface="Times New Roman"/>
              </a:rPr>
              <a:t>‘I have found it,’ </a:t>
            </a:r>
            <a:r>
              <a:rPr dirty="0" sz="1450" spc="-5">
                <a:latin typeface="Times New Roman"/>
                <a:cs typeface="Times New Roman"/>
              </a:rPr>
              <a:t>he </a:t>
            </a:r>
            <a:r>
              <a:rPr dirty="0" sz="1450" spc="-10">
                <a:latin typeface="Times New Roman"/>
                <a:cs typeface="Times New Roman"/>
              </a:rPr>
              <a:t>said, with </a:t>
            </a:r>
            <a:r>
              <a:rPr dirty="0" sz="1450" spc="-5">
                <a:latin typeface="Times New Roman"/>
                <a:cs typeface="Times New Roman"/>
              </a:rPr>
              <a:t>a </a:t>
            </a:r>
            <a:r>
              <a:rPr dirty="0" sz="1450" spc="-10">
                <a:latin typeface="Times New Roman"/>
                <a:cs typeface="Times New Roman"/>
              </a:rPr>
              <a:t>gasp.  ‘A plant?’ asked</a:t>
            </a:r>
            <a:r>
              <a:rPr dirty="0" sz="1450" spc="-190">
                <a:latin typeface="Times New Roman"/>
                <a:cs typeface="Times New Roman"/>
              </a:rPr>
              <a:t> </a:t>
            </a:r>
            <a:r>
              <a:rPr dirty="0" sz="1450" spc="-10">
                <a:latin typeface="Times New Roman"/>
                <a:cs typeface="Times New Roman"/>
              </a:rPr>
              <a:t>Jean-Marie.</a:t>
            </a:r>
            <a:endParaRPr sz="1450">
              <a:latin typeface="Times New Roman"/>
              <a:cs typeface="Times New Roman"/>
            </a:endParaRPr>
          </a:p>
          <a:p>
            <a:pPr algn="just" marL="12700" marR="11430">
              <a:lnSpc>
                <a:spcPts val="1730"/>
              </a:lnSpc>
              <a:spcBef>
                <a:spcPts val="695"/>
              </a:spcBef>
            </a:pPr>
            <a:r>
              <a:rPr dirty="0" sz="1450" spc="-10">
                <a:latin typeface="Times New Roman"/>
                <a:cs typeface="Times New Roman"/>
              </a:rPr>
              <a:t>Desprez had </a:t>
            </a:r>
            <a:r>
              <a:rPr dirty="0" sz="1450" spc="-5">
                <a:latin typeface="Times New Roman"/>
                <a:cs typeface="Times New Roman"/>
              </a:rPr>
              <a:t>a </a:t>
            </a:r>
            <a:r>
              <a:rPr dirty="0" sz="1450" spc="-10">
                <a:latin typeface="Times New Roman"/>
                <a:cs typeface="Times New Roman"/>
              </a:rPr>
              <a:t>fit </a:t>
            </a:r>
            <a:r>
              <a:rPr dirty="0" sz="1450" spc="-5">
                <a:latin typeface="Times New Roman"/>
                <a:cs typeface="Times New Roman"/>
              </a:rPr>
              <a:t>of </a:t>
            </a:r>
            <a:r>
              <a:rPr dirty="0" sz="1450" spc="-10">
                <a:latin typeface="Times New Roman"/>
                <a:cs typeface="Times New Roman"/>
              </a:rPr>
              <a:t>unnatural </a:t>
            </a:r>
            <a:r>
              <a:rPr dirty="0" sz="1450" spc="-20">
                <a:latin typeface="Times New Roman"/>
                <a:cs typeface="Times New Roman"/>
              </a:rPr>
              <a:t>gaiety, </a:t>
            </a:r>
            <a:r>
              <a:rPr dirty="0" sz="1450" spc="-10">
                <a:latin typeface="Times New Roman"/>
                <a:cs typeface="Times New Roman"/>
              </a:rPr>
              <a:t>which the rocks took </a:t>
            </a:r>
            <a:r>
              <a:rPr dirty="0" sz="1450" spc="-5">
                <a:latin typeface="Times New Roman"/>
                <a:cs typeface="Times New Roman"/>
              </a:rPr>
              <a:t>up </a:t>
            </a:r>
            <a:r>
              <a:rPr dirty="0" sz="1450" spc="-10">
                <a:latin typeface="Times New Roman"/>
                <a:cs typeface="Times New Roman"/>
              </a:rPr>
              <a:t>and mimicked.  ‘A plant!’ </a:t>
            </a:r>
            <a:r>
              <a:rPr dirty="0" sz="1450" spc="-5">
                <a:latin typeface="Times New Roman"/>
                <a:cs typeface="Times New Roman"/>
              </a:rPr>
              <a:t>he </a:t>
            </a:r>
            <a:r>
              <a:rPr dirty="0" sz="1450" spc="-10">
                <a:latin typeface="Times New Roman"/>
                <a:cs typeface="Times New Roman"/>
              </a:rPr>
              <a:t>repeated </a:t>
            </a:r>
            <a:r>
              <a:rPr dirty="0" sz="1450" spc="-15">
                <a:latin typeface="Times New Roman"/>
                <a:cs typeface="Times New Roman"/>
              </a:rPr>
              <a:t>scornfully. </a:t>
            </a:r>
            <a:r>
              <a:rPr dirty="0" sz="1450" spc="-20">
                <a:latin typeface="Times New Roman"/>
                <a:cs typeface="Times New Roman"/>
              </a:rPr>
              <a:t>‘Well—yes—a </a:t>
            </a:r>
            <a:r>
              <a:rPr dirty="0" sz="1450" spc="-10">
                <a:latin typeface="Times New Roman"/>
                <a:cs typeface="Times New Roman"/>
              </a:rPr>
              <a:t>plant. And here,’ </a:t>
            </a:r>
            <a:r>
              <a:rPr dirty="0" sz="1450" spc="-5">
                <a:latin typeface="Times New Roman"/>
                <a:cs typeface="Times New Roman"/>
              </a:rPr>
              <a:t>he </a:t>
            </a:r>
            <a:r>
              <a:rPr dirty="0" sz="1450" spc="-10">
                <a:latin typeface="Times New Roman"/>
                <a:cs typeface="Times New Roman"/>
              </a:rPr>
              <a:t>added  </a:t>
            </a:r>
            <a:r>
              <a:rPr dirty="0" sz="1450" spc="-20">
                <a:latin typeface="Times New Roman"/>
                <a:cs typeface="Times New Roman"/>
              </a:rPr>
              <a:t>suddenly, </a:t>
            </a:r>
            <a:r>
              <a:rPr dirty="0" sz="1450" spc="-10">
                <a:latin typeface="Times New Roman"/>
                <a:cs typeface="Times New Roman"/>
              </a:rPr>
              <a:t>showing his right hand, which </a:t>
            </a:r>
            <a:r>
              <a:rPr dirty="0" sz="1450" spc="-5">
                <a:latin typeface="Times New Roman"/>
                <a:cs typeface="Times New Roman"/>
              </a:rPr>
              <a:t>he </a:t>
            </a:r>
            <a:r>
              <a:rPr dirty="0" sz="1450" spc="-10">
                <a:latin typeface="Times New Roman"/>
                <a:cs typeface="Times New Roman"/>
              </a:rPr>
              <a:t>had hitherto concealed behind his  back—‘here is </a:t>
            </a:r>
            <a:r>
              <a:rPr dirty="0" sz="1450" spc="-5">
                <a:latin typeface="Times New Roman"/>
                <a:cs typeface="Times New Roman"/>
              </a:rPr>
              <a:t>one of </a:t>
            </a:r>
            <a:r>
              <a:rPr dirty="0" sz="1450" spc="-10">
                <a:latin typeface="Times New Roman"/>
                <a:cs typeface="Times New Roman"/>
              </a:rPr>
              <a:t>the</a:t>
            </a:r>
            <a:r>
              <a:rPr dirty="0" sz="1450">
                <a:latin typeface="Times New Roman"/>
                <a:cs typeface="Times New Roman"/>
              </a:rPr>
              <a:t> </a:t>
            </a:r>
            <a:r>
              <a:rPr dirty="0" sz="1450" spc="-10">
                <a:latin typeface="Times New Roman"/>
                <a:cs typeface="Times New Roman"/>
              </a:rPr>
              <a:t>bulbs.’</a:t>
            </a:r>
            <a:endParaRPr sz="1450">
              <a:latin typeface="Times New Roman"/>
              <a:cs typeface="Times New Roman"/>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244965"/>
          </a:xfrm>
          <a:prstGeom prst="rect">
            <a:avLst/>
          </a:prstGeom>
        </p:spPr>
        <p:txBody>
          <a:bodyPr wrap="square" lIns="0" tIns="12700" rIns="0" bIns="0" rtlCol="0" vert="horz">
            <a:spAutoFit/>
          </a:bodyPr>
          <a:lstStyle/>
          <a:p>
            <a:pPr algn="just" marL="12700" marR="2213610">
              <a:lnSpc>
                <a:spcPct val="149000"/>
              </a:lnSpc>
              <a:spcBef>
                <a:spcPts val="100"/>
              </a:spcBef>
            </a:pPr>
            <a:r>
              <a:rPr dirty="0" sz="1450" spc="-10">
                <a:latin typeface="Times New Roman"/>
                <a:cs typeface="Times New Roman"/>
              </a:rPr>
              <a:t>Jean-Marie saw </a:t>
            </a:r>
            <a:r>
              <a:rPr dirty="0" sz="1450" spc="-5">
                <a:latin typeface="Times New Roman"/>
                <a:cs typeface="Times New Roman"/>
              </a:rPr>
              <a:t>a </a:t>
            </a:r>
            <a:r>
              <a:rPr dirty="0" sz="1450" spc="-10">
                <a:latin typeface="Times New Roman"/>
                <a:cs typeface="Times New Roman"/>
              </a:rPr>
              <a:t>dirty </a:t>
            </a:r>
            <a:r>
              <a:rPr dirty="0" sz="1450" spc="-15">
                <a:latin typeface="Times New Roman"/>
                <a:cs typeface="Times New Roman"/>
              </a:rPr>
              <a:t>platter, </a:t>
            </a:r>
            <a:r>
              <a:rPr dirty="0" sz="1450" spc="-10">
                <a:latin typeface="Times New Roman"/>
                <a:cs typeface="Times New Roman"/>
              </a:rPr>
              <a:t>coated with earth.  ‘That?’ said he. ‘It is </a:t>
            </a:r>
            <a:r>
              <a:rPr dirty="0" sz="1450" spc="-5">
                <a:latin typeface="Times New Roman"/>
                <a:cs typeface="Times New Roman"/>
              </a:rPr>
              <a:t>a</a:t>
            </a:r>
            <a:r>
              <a:rPr dirty="0" sz="1450" spc="-80">
                <a:latin typeface="Times New Roman"/>
                <a:cs typeface="Times New Roman"/>
              </a:rPr>
              <a:t> </a:t>
            </a:r>
            <a:r>
              <a:rPr dirty="0" sz="1450" spc="-10">
                <a:latin typeface="Times New Roman"/>
                <a:cs typeface="Times New Roman"/>
              </a:rPr>
              <a:t>plate!’</a:t>
            </a:r>
            <a:endParaRPr sz="1450">
              <a:latin typeface="Times New Roman"/>
              <a:cs typeface="Times New Roman"/>
            </a:endParaRPr>
          </a:p>
          <a:p>
            <a:pPr algn="just" marL="12700" marR="5715">
              <a:lnSpc>
                <a:spcPts val="1730"/>
              </a:lnSpc>
              <a:spcBef>
                <a:spcPts val="919"/>
              </a:spcBef>
            </a:pPr>
            <a:r>
              <a:rPr dirty="0" sz="1450" spc="-10">
                <a:latin typeface="Times New Roman"/>
                <a:cs typeface="Times New Roman"/>
              </a:rPr>
              <a:t>‘It is </a:t>
            </a:r>
            <a:r>
              <a:rPr dirty="0" sz="1450" spc="-5">
                <a:latin typeface="Times New Roman"/>
                <a:cs typeface="Times New Roman"/>
              </a:rPr>
              <a:t>a </a:t>
            </a:r>
            <a:r>
              <a:rPr dirty="0" sz="1450" spc="-10">
                <a:latin typeface="Times New Roman"/>
                <a:cs typeface="Times New Roman"/>
              </a:rPr>
              <a:t>coach and horses,’ cried the </a:t>
            </a:r>
            <a:r>
              <a:rPr dirty="0" sz="1450" spc="-20">
                <a:latin typeface="Times New Roman"/>
                <a:cs typeface="Times New Roman"/>
              </a:rPr>
              <a:t>Doctor.</a:t>
            </a:r>
            <a:r>
              <a:rPr dirty="0" sz="1450" spc="320">
                <a:latin typeface="Times New Roman"/>
                <a:cs typeface="Times New Roman"/>
              </a:rPr>
              <a:t> </a:t>
            </a:r>
            <a:r>
              <a:rPr dirty="0" sz="1450" spc="-25">
                <a:latin typeface="Times New Roman"/>
                <a:cs typeface="Times New Roman"/>
              </a:rPr>
              <a:t>‘Boy,’ </a:t>
            </a:r>
            <a:r>
              <a:rPr dirty="0" sz="1450" spc="-5">
                <a:latin typeface="Times New Roman"/>
                <a:cs typeface="Times New Roman"/>
              </a:rPr>
              <a:t>he </a:t>
            </a:r>
            <a:r>
              <a:rPr dirty="0" sz="1450" spc="-10">
                <a:latin typeface="Times New Roman"/>
                <a:cs typeface="Times New Roman"/>
              </a:rPr>
              <a:t>continued, growing  </a:t>
            </a:r>
            <a:r>
              <a:rPr dirty="0" sz="1450" spc="-20">
                <a:latin typeface="Times New Roman"/>
                <a:cs typeface="Times New Roman"/>
              </a:rPr>
              <a:t>warmer, </a:t>
            </a:r>
            <a:r>
              <a:rPr dirty="0" sz="1450" spc="-10">
                <a:latin typeface="Times New Roman"/>
                <a:cs typeface="Times New Roman"/>
              </a:rPr>
              <a:t>‘I plucked away </a:t>
            </a:r>
            <a:r>
              <a:rPr dirty="0" sz="1450" spc="-5">
                <a:latin typeface="Times New Roman"/>
                <a:cs typeface="Times New Roman"/>
              </a:rPr>
              <a:t>a </a:t>
            </a:r>
            <a:r>
              <a:rPr dirty="0" sz="1450" spc="-10">
                <a:latin typeface="Times New Roman"/>
                <a:cs typeface="Times New Roman"/>
              </a:rPr>
              <a:t>great pad </a:t>
            </a:r>
            <a:r>
              <a:rPr dirty="0" sz="1450" spc="-5">
                <a:latin typeface="Times New Roman"/>
                <a:cs typeface="Times New Roman"/>
              </a:rPr>
              <a:t>of </a:t>
            </a:r>
            <a:r>
              <a:rPr dirty="0" sz="1450" spc="-10">
                <a:latin typeface="Times New Roman"/>
                <a:cs typeface="Times New Roman"/>
              </a:rPr>
              <a:t>moss from between these boulders,  and disclosed </a:t>
            </a:r>
            <a:r>
              <a:rPr dirty="0" sz="1450" spc="-5">
                <a:latin typeface="Times New Roman"/>
                <a:cs typeface="Times New Roman"/>
              </a:rPr>
              <a:t>a </a:t>
            </a:r>
            <a:r>
              <a:rPr dirty="0" sz="1450" spc="-10">
                <a:latin typeface="Times New Roman"/>
                <a:cs typeface="Times New Roman"/>
              </a:rPr>
              <a:t>crevice; and when </a:t>
            </a:r>
            <a:r>
              <a:rPr dirty="0" sz="1450" spc="-5">
                <a:latin typeface="Times New Roman"/>
                <a:cs typeface="Times New Roman"/>
              </a:rPr>
              <a:t>I </a:t>
            </a:r>
            <a:r>
              <a:rPr dirty="0" sz="1450" spc="-10">
                <a:latin typeface="Times New Roman"/>
                <a:cs typeface="Times New Roman"/>
              </a:rPr>
              <a:t>looked </a:t>
            </a:r>
            <a:r>
              <a:rPr dirty="0" sz="1450" spc="-5">
                <a:latin typeface="Times New Roman"/>
                <a:cs typeface="Times New Roman"/>
              </a:rPr>
              <a:t>in, </a:t>
            </a:r>
            <a:r>
              <a:rPr dirty="0" sz="1450" spc="-10">
                <a:latin typeface="Times New Roman"/>
                <a:cs typeface="Times New Roman"/>
              </a:rPr>
              <a:t>what </a:t>
            </a:r>
            <a:r>
              <a:rPr dirty="0" sz="1450" spc="-5">
                <a:latin typeface="Times New Roman"/>
                <a:cs typeface="Times New Roman"/>
              </a:rPr>
              <a:t>do you </a:t>
            </a:r>
            <a:r>
              <a:rPr dirty="0" sz="1450" spc="-10">
                <a:latin typeface="Times New Roman"/>
                <a:cs typeface="Times New Roman"/>
              </a:rPr>
              <a:t>suppose </a:t>
            </a:r>
            <a:r>
              <a:rPr dirty="0" sz="1450" spc="-5">
                <a:latin typeface="Times New Roman"/>
                <a:cs typeface="Times New Roman"/>
              </a:rPr>
              <a:t>I </a:t>
            </a:r>
            <a:r>
              <a:rPr dirty="0" sz="1450" spc="-10">
                <a:latin typeface="Times New Roman"/>
                <a:cs typeface="Times New Roman"/>
              </a:rPr>
              <a:t>saw? </a:t>
            </a:r>
            <a:r>
              <a:rPr dirty="0" sz="1450" spc="-5">
                <a:latin typeface="Times New Roman"/>
                <a:cs typeface="Times New Roman"/>
              </a:rPr>
              <a:t>I  </a:t>
            </a:r>
            <a:r>
              <a:rPr dirty="0" sz="1450" spc="-10">
                <a:latin typeface="Times New Roman"/>
                <a:cs typeface="Times New Roman"/>
              </a:rPr>
              <a:t>saw </a:t>
            </a:r>
            <a:r>
              <a:rPr dirty="0" sz="1450" spc="-5">
                <a:latin typeface="Times New Roman"/>
                <a:cs typeface="Times New Roman"/>
              </a:rPr>
              <a:t>a </a:t>
            </a:r>
            <a:r>
              <a:rPr dirty="0" sz="1450" spc="-10">
                <a:latin typeface="Times New Roman"/>
                <a:cs typeface="Times New Roman"/>
              </a:rPr>
              <a:t>house in Paris with </a:t>
            </a:r>
            <a:r>
              <a:rPr dirty="0" sz="1450" spc="-5">
                <a:latin typeface="Times New Roman"/>
                <a:cs typeface="Times New Roman"/>
              </a:rPr>
              <a:t>a </a:t>
            </a:r>
            <a:r>
              <a:rPr dirty="0" sz="1450" spc="-10">
                <a:latin typeface="Times New Roman"/>
                <a:cs typeface="Times New Roman"/>
              </a:rPr>
              <a:t>court and garden, </a:t>
            </a:r>
            <a:r>
              <a:rPr dirty="0" sz="1450" spc="-5">
                <a:latin typeface="Times New Roman"/>
                <a:cs typeface="Times New Roman"/>
              </a:rPr>
              <a:t>I </a:t>
            </a:r>
            <a:r>
              <a:rPr dirty="0" sz="1450" spc="-10">
                <a:latin typeface="Times New Roman"/>
                <a:cs typeface="Times New Roman"/>
              </a:rPr>
              <a:t>saw my wife shining with  diamonds, </a:t>
            </a:r>
            <a:r>
              <a:rPr dirty="0" sz="1450" spc="-5">
                <a:latin typeface="Times New Roman"/>
                <a:cs typeface="Times New Roman"/>
              </a:rPr>
              <a:t>I </a:t>
            </a:r>
            <a:r>
              <a:rPr dirty="0" sz="1450" spc="-10">
                <a:latin typeface="Times New Roman"/>
                <a:cs typeface="Times New Roman"/>
              </a:rPr>
              <a:t>saw myself </a:t>
            </a:r>
            <a:r>
              <a:rPr dirty="0" sz="1450" spc="-5">
                <a:latin typeface="Times New Roman"/>
                <a:cs typeface="Times New Roman"/>
              </a:rPr>
              <a:t>a </a:t>
            </a:r>
            <a:r>
              <a:rPr dirty="0" sz="1450" spc="-20">
                <a:latin typeface="Times New Roman"/>
                <a:cs typeface="Times New Roman"/>
              </a:rPr>
              <a:t>deputy, </a:t>
            </a:r>
            <a:r>
              <a:rPr dirty="0" sz="1450" spc="-5">
                <a:latin typeface="Times New Roman"/>
                <a:cs typeface="Times New Roman"/>
              </a:rPr>
              <a:t>I </a:t>
            </a:r>
            <a:r>
              <a:rPr dirty="0" sz="1450" spc="-10">
                <a:latin typeface="Times New Roman"/>
                <a:cs typeface="Times New Roman"/>
              </a:rPr>
              <a:t>saw you—well, I—I saw </a:t>
            </a:r>
            <a:r>
              <a:rPr dirty="0" sz="1450" spc="-5">
                <a:latin typeface="Times New Roman"/>
                <a:cs typeface="Times New Roman"/>
              </a:rPr>
              <a:t>your </a:t>
            </a:r>
            <a:r>
              <a:rPr dirty="0" sz="1450" spc="-10">
                <a:latin typeface="Times New Roman"/>
                <a:cs typeface="Times New Roman"/>
              </a:rPr>
              <a:t>future,’ </a:t>
            </a:r>
            <a:r>
              <a:rPr dirty="0" sz="1450" spc="-5">
                <a:latin typeface="Times New Roman"/>
                <a:cs typeface="Times New Roman"/>
              </a:rPr>
              <a:t>he  </a:t>
            </a:r>
            <a:r>
              <a:rPr dirty="0" sz="1450" spc="-10">
                <a:latin typeface="Times New Roman"/>
                <a:cs typeface="Times New Roman"/>
              </a:rPr>
              <a:t>concluded, rather </a:t>
            </a:r>
            <a:r>
              <a:rPr dirty="0" sz="1450" spc="-25">
                <a:latin typeface="Times New Roman"/>
                <a:cs typeface="Times New Roman"/>
              </a:rPr>
              <a:t>feebly. </a:t>
            </a:r>
            <a:r>
              <a:rPr dirty="0" sz="1450" spc="-10">
                <a:latin typeface="Times New Roman"/>
                <a:cs typeface="Times New Roman"/>
              </a:rPr>
              <a:t>‘I have just discovered America,’ </a:t>
            </a:r>
            <a:r>
              <a:rPr dirty="0" sz="1450" spc="-5">
                <a:latin typeface="Times New Roman"/>
                <a:cs typeface="Times New Roman"/>
              </a:rPr>
              <a:t>he</a:t>
            </a:r>
            <a:r>
              <a:rPr dirty="0" sz="1450" spc="10">
                <a:latin typeface="Times New Roman"/>
                <a:cs typeface="Times New Roman"/>
              </a:rPr>
              <a:t> </a:t>
            </a:r>
            <a:r>
              <a:rPr dirty="0" sz="1450" spc="-10">
                <a:latin typeface="Times New Roman"/>
                <a:cs typeface="Times New Roman"/>
              </a:rPr>
              <a:t>added.</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‘But what is it?’ asked the</a:t>
            </a:r>
            <a:r>
              <a:rPr dirty="0" sz="1450" spc="-90">
                <a:latin typeface="Times New Roman"/>
                <a:cs typeface="Times New Roman"/>
              </a:rPr>
              <a:t> </a:t>
            </a:r>
            <a:r>
              <a:rPr dirty="0" sz="1450" spc="-30">
                <a:latin typeface="Times New Roman"/>
                <a:cs typeface="Times New Roman"/>
              </a:rPr>
              <a:t>boy.</a:t>
            </a:r>
            <a:endParaRPr sz="1450">
              <a:latin typeface="Times New Roman"/>
              <a:cs typeface="Times New Roman"/>
            </a:endParaRPr>
          </a:p>
          <a:p>
            <a:pPr algn="just" marL="12700" marR="7620">
              <a:lnSpc>
                <a:spcPts val="1730"/>
              </a:lnSpc>
              <a:spcBef>
                <a:spcPts val="915"/>
              </a:spcBef>
            </a:pPr>
            <a:r>
              <a:rPr dirty="0" sz="1450" spc="-10">
                <a:latin typeface="Times New Roman"/>
                <a:cs typeface="Times New Roman"/>
              </a:rPr>
              <a:t>‘The </a:t>
            </a:r>
            <a:r>
              <a:rPr dirty="0" sz="1450" spc="-15">
                <a:latin typeface="Times New Roman"/>
                <a:cs typeface="Times New Roman"/>
              </a:rPr>
              <a:t>Treasure </a:t>
            </a:r>
            <a:r>
              <a:rPr dirty="0" sz="1450" spc="-5">
                <a:latin typeface="Times New Roman"/>
                <a:cs typeface="Times New Roman"/>
              </a:rPr>
              <a:t>of </a:t>
            </a:r>
            <a:r>
              <a:rPr dirty="0" sz="1450" spc="-10">
                <a:latin typeface="Times New Roman"/>
                <a:cs typeface="Times New Roman"/>
              </a:rPr>
              <a:t>Franchard,’ cried the Doctor; and, throwing his brown straw  hat </a:t>
            </a:r>
            <a:r>
              <a:rPr dirty="0" sz="1450" spc="-5">
                <a:latin typeface="Times New Roman"/>
                <a:cs typeface="Times New Roman"/>
              </a:rPr>
              <a:t>upon </a:t>
            </a:r>
            <a:r>
              <a:rPr dirty="0" sz="1450" spc="-10">
                <a:latin typeface="Times New Roman"/>
                <a:cs typeface="Times New Roman"/>
              </a:rPr>
              <a:t>the </a:t>
            </a:r>
            <a:r>
              <a:rPr dirty="0" sz="1450" spc="-5">
                <a:latin typeface="Times New Roman"/>
                <a:cs typeface="Times New Roman"/>
              </a:rPr>
              <a:t>ground, he </a:t>
            </a:r>
            <a:r>
              <a:rPr dirty="0" sz="1450" spc="-10">
                <a:latin typeface="Times New Roman"/>
                <a:cs typeface="Times New Roman"/>
              </a:rPr>
              <a:t>whooped like an Indian and sprang </a:t>
            </a:r>
            <a:r>
              <a:rPr dirty="0" sz="1450" spc="-5">
                <a:latin typeface="Times New Roman"/>
                <a:cs typeface="Times New Roman"/>
              </a:rPr>
              <a:t>upon </a:t>
            </a:r>
            <a:r>
              <a:rPr dirty="0" sz="1450" spc="-10">
                <a:latin typeface="Times New Roman"/>
                <a:cs typeface="Times New Roman"/>
              </a:rPr>
              <a:t>Jean-Marie,  whom </a:t>
            </a:r>
            <a:r>
              <a:rPr dirty="0" sz="1450" spc="-5">
                <a:latin typeface="Times New Roman"/>
                <a:cs typeface="Times New Roman"/>
              </a:rPr>
              <a:t>he </a:t>
            </a:r>
            <a:r>
              <a:rPr dirty="0" sz="1450" spc="-10">
                <a:latin typeface="Times New Roman"/>
                <a:cs typeface="Times New Roman"/>
              </a:rPr>
              <a:t>suffocated with embraces and bedewed with tears. Then </a:t>
            </a:r>
            <a:r>
              <a:rPr dirty="0" sz="1450" spc="-5">
                <a:latin typeface="Times New Roman"/>
                <a:cs typeface="Times New Roman"/>
              </a:rPr>
              <a:t>he </a:t>
            </a:r>
            <a:r>
              <a:rPr dirty="0" sz="1450" spc="-10">
                <a:latin typeface="Times New Roman"/>
                <a:cs typeface="Times New Roman"/>
              </a:rPr>
              <a:t>flung  himself down among the heather and once more laughed until the valley</a:t>
            </a:r>
            <a:r>
              <a:rPr dirty="0" sz="1450" spc="155">
                <a:latin typeface="Times New Roman"/>
                <a:cs typeface="Times New Roman"/>
              </a:rPr>
              <a:t> </a:t>
            </a:r>
            <a:r>
              <a:rPr dirty="0" sz="1450" spc="-10">
                <a:latin typeface="Times New Roman"/>
                <a:cs typeface="Times New Roman"/>
              </a:rPr>
              <a:t>rang.</a:t>
            </a:r>
            <a:endParaRPr sz="1450">
              <a:latin typeface="Times New Roman"/>
              <a:cs typeface="Times New Roman"/>
            </a:endParaRPr>
          </a:p>
          <a:p>
            <a:pPr algn="just" marL="12700" marR="7620">
              <a:lnSpc>
                <a:spcPts val="1730"/>
              </a:lnSpc>
              <a:spcBef>
                <a:spcPts val="860"/>
              </a:spcBef>
            </a:pPr>
            <a:r>
              <a:rPr dirty="0" sz="1450" spc="-10">
                <a:latin typeface="Times New Roman"/>
                <a:cs typeface="Times New Roman"/>
              </a:rPr>
              <a:t>But the </a:t>
            </a:r>
            <a:r>
              <a:rPr dirty="0" sz="1450" spc="-5">
                <a:latin typeface="Times New Roman"/>
                <a:cs typeface="Times New Roman"/>
              </a:rPr>
              <a:t>boy </a:t>
            </a:r>
            <a:r>
              <a:rPr dirty="0" sz="1450" spc="-10">
                <a:latin typeface="Times New Roman"/>
                <a:cs typeface="Times New Roman"/>
              </a:rPr>
              <a:t>had now an interest </a:t>
            </a:r>
            <a:r>
              <a:rPr dirty="0" sz="1450" spc="-5">
                <a:latin typeface="Times New Roman"/>
                <a:cs typeface="Times New Roman"/>
              </a:rPr>
              <a:t>of </a:t>
            </a:r>
            <a:r>
              <a:rPr dirty="0" sz="1450" spc="-10">
                <a:latin typeface="Times New Roman"/>
                <a:cs typeface="Times New Roman"/>
              </a:rPr>
              <a:t>his own, </a:t>
            </a:r>
            <a:r>
              <a:rPr dirty="0" sz="1450" spc="-5">
                <a:latin typeface="Times New Roman"/>
                <a:cs typeface="Times New Roman"/>
              </a:rPr>
              <a:t>a </a:t>
            </a:r>
            <a:r>
              <a:rPr dirty="0" sz="1450" spc="-25">
                <a:latin typeface="Times New Roman"/>
                <a:cs typeface="Times New Roman"/>
              </a:rPr>
              <a:t>boy’s </a:t>
            </a:r>
            <a:r>
              <a:rPr dirty="0" sz="1450" spc="-10">
                <a:latin typeface="Times New Roman"/>
                <a:cs typeface="Times New Roman"/>
              </a:rPr>
              <a:t>interest. No sooner was  </a:t>
            </a:r>
            <a:r>
              <a:rPr dirty="0" sz="1450" spc="-5">
                <a:latin typeface="Times New Roman"/>
                <a:cs typeface="Times New Roman"/>
              </a:rPr>
              <a:t>he </a:t>
            </a:r>
            <a:r>
              <a:rPr dirty="0" sz="1450" spc="-10">
                <a:latin typeface="Times New Roman"/>
                <a:cs typeface="Times New Roman"/>
              </a:rPr>
              <a:t>released from the </a:t>
            </a:r>
            <a:r>
              <a:rPr dirty="0" sz="1450" spc="-15">
                <a:latin typeface="Times New Roman"/>
                <a:cs typeface="Times New Roman"/>
              </a:rPr>
              <a:t>Doctor’s </a:t>
            </a:r>
            <a:r>
              <a:rPr dirty="0" sz="1450" spc="-10">
                <a:latin typeface="Times New Roman"/>
                <a:cs typeface="Times New Roman"/>
              </a:rPr>
              <a:t>accolade than </a:t>
            </a:r>
            <a:r>
              <a:rPr dirty="0" sz="1450" spc="-5">
                <a:latin typeface="Times New Roman"/>
                <a:cs typeface="Times New Roman"/>
              </a:rPr>
              <a:t>he </a:t>
            </a:r>
            <a:r>
              <a:rPr dirty="0" sz="1450" spc="-10">
                <a:latin typeface="Times New Roman"/>
                <a:cs typeface="Times New Roman"/>
              </a:rPr>
              <a:t>ran to the boulders, sprang into  the niche, and, thrusting his hand into the crevice, drew forth </a:t>
            </a:r>
            <a:r>
              <a:rPr dirty="0" sz="1450" spc="-5">
                <a:latin typeface="Times New Roman"/>
                <a:cs typeface="Times New Roman"/>
              </a:rPr>
              <a:t>one </a:t>
            </a:r>
            <a:r>
              <a:rPr dirty="0" sz="1450" spc="-10">
                <a:latin typeface="Times New Roman"/>
                <a:cs typeface="Times New Roman"/>
              </a:rPr>
              <a:t>after </a:t>
            </a:r>
            <a:r>
              <a:rPr dirty="0" sz="1450" spc="-15">
                <a:latin typeface="Times New Roman"/>
                <a:cs typeface="Times New Roman"/>
              </a:rPr>
              <a:t>another,  </a:t>
            </a:r>
            <a:r>
              <a:rPr dirty="0" sz="1450" spc="-10">
                <a:latin typeface="Times New Roman"/>
                <a:cs typeface="Times New Roman"/>
              </a:rPr>
              <a:t>encrusted with the earth </a:t>
            </a:r>
            <a:r>
              <a:rPr dirty="0" sz="1450" spc="-5">
                <a:latin typeface="Times New Roman"/>
                <a:cs typeface="Times New Roman"/>
              </a:rPr>
              <a:t>of </a:t>
            </a:r>
            <a:r>
              <a:rPr dirty="0" sz="1450" spc="-10">
                <a:latin typeface="Times New Roman"/>
                <a:cs typeface="Times New Roman"/>
              </a:rPr>
              <a:t>ages, the flagons, candlesticks, and patens </a:t>
            </a:r>
            <a:r>
              <a:rPr dirty="0" sz="1450" spc="-5">
                <a:latin typeface="Times New Roman"/>
                <a:cs typeface="Times New Roman"/>
              </a:rPr>
              <a:t>of </a:t>
            </a:r>
            <a:r>
              <a:rPr dirty="0" sz="1450" spc="-10">
                <a:latin typeface="Times New Roman"/>
                <a:cs typeface="Times New Roman"/>
              </a:rPr>
              <a:t>the  hermitage </a:t>
            </a:r>
            <a:r>
              <a:rPr dirty="0" sz="1450" spc="-5">
                <a:latin typeface="Times New Roman"/>
                <a:cs typeface="Times New Roman"/>
              </a:rPr>
              <a:t>of </a:t>
            </a:r>
            <a:r>
              <a:rPr dirty="0" sz="1450" spc="-10">
                <a:latin typeface="Times New Roman"/>
                <a:cs typeface="Times New Roman"/>
              </a:rPr>
              <a:t>Franchard. A casket came last, tightly shut and very</a:t>
            </a:r>
            <a:r>
              <a:rPr dirty="0" sz="1450" spc="15">
                <a:latin typeface="Times New Roman"/>
                <a:cs typeface="Times New Roman"/>
              </a:rPr>
              <a:t> </a:t>
            </a:r>
            <a:r>
              <a:rPr dirty="0" sz="1450" spc="-25">
                <a:latin typeface="Times New Roman"/>
                <a:cs typeface="Times New Roman"/>
              </a:rPr>
              <a:t>heavy.</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‘O what fun!’ </a:t>
            </a:r>
            <a:r>
              <a:rPr dirty="0" sz="1450" spc="-5">
                <a:latin typeface="Times New Roman"/>
                <a:cs typeface="Times New Roman"/>
              </a:rPr>
              <a:t>he</a:t>
            </a:r>
            <a:r>
              <a:rPr dirty="0" sz="1450" spc="-100">
                <a:latin typeface="Times New Roman"/>
                <a:cs typeface="Times New Roman"/>
              </a:rPr>
              <a:t> </a:t>
            </a:r>
            <a:r>
              <a:rPr dirty="0" sz="1450" spc="-10">
                <a:latin typeface="Times New Roman"/>
                <a:cs typeface="Times New Roman"/>
              </a:rPr>
              <a:t>cried.</a:t>
            </a:r>
            <a:endParaRPr sz="1450">
              <a:latin typeface="Times New Roman"/>
              <a:cs typeface="Times New Roman"/>
            </a:endParaRPr>
          </a:p>
          <a:p>
            <a:pPr algn="just" marL="12700" marR="5080">
              <a:lnSpc>
                <a:spcPts val="1730"/>
              </a:lnSpc>
              <a:spcBef>
                <a:spcPts val="920"/>
              </a:spcBef>
            </a:pPr>
            <a:r>
              <a:rPr dirty="0" sz="1450" spc="-10">
                <a:latin typeface="Times New Roman"/>
                <a:cs typeface="Times New Roman"/>
              </a:rPr>
              <a:t>But when </a:t>
            </a:r>
            <a:r>
              <a:rPr dirty="0" sz="1450" spc="-5">
                <a:latin typeface="Times New Roman"/>
                <a:cs typeface="Times New Roman"/>
              </a:rPr>
              <a:t>he </a:t>
            </a:r>
            <a:r>
              <a:rPr dirty="0" sz="1450" spc="-10">
                <a:latin typeface="Times New Roman"/>
                <a:cs typeface="Times New Roman"/>
              </a:rPr>
              <a:t>looked back at the </a:t>
            </a:r>
            <a:r>
              <a:rPr dirty="0" sz="1450" spc="-15">
                <a:latin typeface="Times New Roman"/>
                <a:cs typeface="Times New Roman"/>
              </a:rPr>
              <a:t>Doctor, </a:t>
            </a:r>
            <a:r>
              <a:rPr dirty="0" sz="1450" spc="-10">
                <a:latin typeface="Times New Roman"/>
                <a:cs typeface="Times New Roman"/>
              </a:rPr>
              <a:t>who had followed close behind and  was silently observing, the words died from his lips. Desprez was once more  the colour </a:t>
            </a:r>
            <a:r>
              <a:rPr dirty="0" sz="1450" spc="-5">
                <a:latin typeface="Times New Roman"/>
                <a:cs typeface="Times New Roman"/>
              </a:rPr>
              <a:t>of </a:t>
            </a:r>
            <a:r>
              <a:rPr dirty="0" sz="1450" spc="-10">
                <a:latin typeface="Times New Roman"/>
                <a:cs typeface="Times New Roman"/>
              </a:rPr>
              <a:t>ashes; his lip worked and trembled;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bestial greed  possessed him.</a:t>
            </a:r>
            <a:endParaRPr sz="1450">
              <a:latin typeface="Times New Roman"/>
              <a:cs typeface="Times New Roman"/>
            </a:endParaRPr>
          </a:p>
          <a:p>
            <a:pPr algn="just" marL="12700" marR="5715">
              <a:lnSpc>
                <a:spcPts val="1730"/>
              </a:lnSpc>
              <a:spcBef>
                <a:spcPts val="855"/>
              </a:spcBef>
            </a:pPr>
            <a:r>
              <a:rPr dirty="0" sz="1450" spc="-10">
                <a:latin typeface="Times New Roman"/>
                <a:cs typeface="Times New Roman"/>
              </a:rPr>
              <a:t>‘This is childish,’ </a:t>
            </a:r>
            <a:r>
              <a:rPr dirty="0" sz="1450" spc="-5">
                <a:latin typeface="Times New Roman"/>
                <a:cs typeface="Times New Roman"/>
              </a:rPr>
              <a:t>he </a:t>
            </a:r>
            <a:r>
              <a:rPr dirty="0" sz="1450" spc="-10">
                <a:latin typeface="Times New Roman"/>
                <a:cs typeface="Times New Roman"/>
              </a:rPr>
              <a:t>said. </a:t>
            </a:r>
            <a:r>
              <a:rPr dirty="0" sz="1450" spc="-50">
                <a:latin typeface="Times New Roman"/>
                <a:cs typeface="Times New Roman"/>
              </a:rPr>
              <a:t>‘We </a:t>
            </a:r>
            <a:r>
              <a:rPr dirty="0" sz="1450" spc="-10">
                <a:latin typeface="Times New Roman"/>
                <a:cs typeface="Times New Roman"/>
              </a:rPr>
              <a:t>lose precious time. Back to the </a:t>
            </a:r>
            <a:r>
              <a:rPr dirty="0" sz="1450" spc="-5">
                <a:latin typeface="Times New Roman"/>
                <a:cs typeface="Times New Roman"/>
              </a:rPr>
              <a:t>inn, </a:t>
            </a:r>
            <a:r>
              <a:rPr dirty="0" sz="1450" spc="-10">
                <a:latin typeface="Times New Roman"/>
                <a:cs typeface="Times New Roman"/>
              </a:rPr>
              <a:t>harness  the trap, and bring it to </a:t>
            </a:r>
            <a:r>
              <a:rPr dirty="0" sz="1450" spc="-5">
                <a:latin typeface="Times New Roman"/>
                <a:cs typeface="Times New Roman"/>
              </a:rPr>
              <a:t>yon </a:t>
            </a:r>
            <a:r>
              <a:rPr dirty="0" sz="1450" spc="-10">
                <a:latin typeface="Times New Roman"/>
                <a:cs typeface="Times New Roman"/>
              </a:rPr>
              <a:t>bank. Run for </a:t>
            </a:r>
            <a:r>
              <a:rPr dirty="0" sz="1450" spc="-5">
                <a:latin typeface="Times New Roman"/>
                <a:cs typeface="Times New Roman"/>
              </a:rPr>
              <a:t>your </a:t>
            </a:r>
            <a:r>
              <a:rPr dirty="0" sz="1450" spc="-10">
                <a:latin typeface="Times New Roman"/>
                <a:cs typeface="Times New Roman"/>
              </a:rPr>
              <a:t>life, and remember—not </a:t>
            </a:r>
            <a:r>
              <a:rPr dirty="0" sz="1450" spc="-5">
                <a:latin typeface="Times New Roman"/>
                <a:cs typeface="Times New Roman"/>
              </a:rPr>
              <a:t>one  </a:t>
            </a:r>
            <a:r>
              <a:rPr dirty="0" sz="1450" spc="-20">
                <a:latin typeface="Times New Roman"/>
                <a:cs typeface="Times New Roman"/>
              </a:rPr>
              <a:t>whisper. </a:t>
            </a:r>
            <a:r>
              <a:rPr dirty="0" sz="1450" spc="-5">
                <a:latin typeface="Times New Roman"/>
                <a:cs typeface="Times New Roman"/>
              </a:rPr>
              <a:t>I </a:t>
            </a:r>
            <a:r>
              <a:rPr dirty="0" sz="1450" spc="-10">
                <a:latin typeface="Times New Roman"/>
                <a:cs typeface="Times New Roman"/>
              </a:rPr>
              <a:t>stay here to</a:t>
            </a:r>
            <a:r>
              <a:rPr dirty="0" sz="1450" spc="35">
                <a:latin typeface="Times New Roman"/>
                <a:cs typeface="Times New Roman"/>
              </a:rPr>
              <a:t> </a:t>
            </a:r>
            <a:r>
              <a:rPr dirty="0" sz="1450" spc="-10">
                <a:latin typeface="Times New Roman"/>
                <a:cs typeface="Times New Roman"/>
              </a:rPr>
              <a:t>watch.’</a:t>
            </a:r>
            <a:endParaRPr sz="1450">
              <a:latin typeface="Times New Roman"/>
              <a:cs typeface="Times New Roman"/>
            </a:endParaRPr>
          </a:p>
          <a:p>
            <a:pPr algn="just" marL="12700" marR="11430">
              <a:lnSpc>
                <a:spcPts val="1730"/>
              </a:lnSpc>
              <a:spcBef>
                <a:spcPts val="860"/>
              </a:spcBef>
            </a:pPr>
            <a:r>
              <a:rPr dirty="0" sz="1450" spc="-10">
                <a:latin typeface="Times New Roman"/>
                <a:cs typeface="Times New Roman"/>
              </a:rPr>
              <a:t>Jean-Marie did as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bid, </a:t>
            </a:r>
            <a:r>
              <a:rPr dirty="0" sz="1450" spc="-10">
                <a:latin typeface="Times New Roman"/>
                <a:cs typeface="Times New Roman"/>
              </a:rPr>
              <a:t>though </a:t>
            </a:r>
            <a:r>
              <a:rPr dirty="0" sz="1450" spc="-5">
                <a:latin typeface="Times New Roman"/>
                <a:cs typeface="Times New Roman"/>
              </a:rPr>
              <a:t>not </a:t>
            </a:r>
            <a:r>
              <a:rPr dirty="0" sz="1450" spc="-10">
                <a:latin typeface="Times New Roman"/>
                <a:cs typeface="Times New Roman"/>
              </a:rPr>
              <a:t>without surprise. The </a:t>
            </a:r>
            <a:r>
              <a:rPr dirty="0" sz="1450" spc="-5">
                <a:latin typeface="Times New Roman"/>
                <a:cs typeface="Times New Roman"/>
              </a:rPr>
              <a:t>noddy </a:t>
            </a:r>
            <a:r>
              <a:rPr dirty="0" sz="1450" spc="-10">
                <a:latin typeface="Times New Roman"/>
                <a:cs typeface="Times New Roman"/>
              </a:rPr>
              <a:t>was  </a:t>
            </a:r>
            <a:r>
              <a:rPr dirty="0" sz="1450" spc="-5">
                <a:latin typeface="Times New Roman"/>
                <a:cs typeface="Times New Roman"/>
              </a:rPr>
              <a:t>brought </a:t>
            </a:r>
            <a:r>
              <a:rPr dirty="0" sz="1450" spc="-10">
                <a:latin typeface="Times New Roman"/>
                <a:cs typeface="Times New Roman"/>
              </a:rPr>
              <a:t>round to the spot indicated; and the two gradually transported the  treasure from its place </a:t>
            </a:r>
            <a:r>
              <a:rPr dirty="0" sz="1450" spc="-5">
                <a:latin typeface="Times New Roman"/>
                <a:cs typeface="Times New Roman"/>
              </a:rPr>
              <a:t>of </a:t>
            </a:r>
            <a:r>
              <a:rPr dirty="0" sz="1450" spc="-10">
                <a:latin typeface="Times New Roman"/>
                <a:cs typeface="Times New Roman"/>
              </a:rPr>
              <a:t>concealment to the </a:t>
            </a:r>
            <a:r>
              <a:rPr dirty="0" sz="1450" spc="-5">
                <a:latin typeface="Times New Roman"/>
                <a:cs typeface="Times New Roman"/>
              </a:rPr>
              <a:t>boot </a:t>
            </a:r>
            <a:r>
              <a:rPr dirty="0" sz="1450" spc="-10">
                <a:latin typeface="Times New Roman"/>
                <a:cs typeface="Times New Roman"/>
              </a:rPr>
              <a:t>below the driving seat.  Once it was all stored the Doctor recovered his</a:t>
            </a:r>
            <a:r>
              <a:rPr dirty="0" sz="1450" spc="35">
                <a:latin typeface="Times New Roman"/>
                <a:cs typeface="Times New Roman"/>
              </a:rPr>
              <a:t> </a:t>
            </a:r>
            <a:r>
              <a:rPr dirty="0" sz="1450" spc="-20">
                <a:latin typeface="Times New Roman"/>
                <a:cs typeface="Times New Roman"/>
              </a:rPr>
              <a:t>gaiety.</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‘I pay my grateful duties to the genius </a:t>
            </a:r>
            <a:r>
              <a:rPr dirty="0" sz="1450" spc="-5">
                <a:latin typeface="Times New Roman"/>
                <a:cs typeface="Times New Roman"/>
              </a:rPr>
              <a:t>of </a:t>
            </a:r>
            <a:r>
              <a:rPr dirty="0" sz="1450" spc="-10">
                <a:latin typeface="Times New Roman"/>
                <a:cs typeface="Times New Roman"/>
              </a:rPr>
              <a:t>this dell,’ </a:t>
            </a:r>
            <a:r>
              <a:rPr dirty="0" sz="1450" spc="-5">
                <a:latin typeface="Times New Roman"/>
                <a:cs typeface="Times New Roman"/>
              </a:rPr>
              <a:t>he </a:t>
            </a:r>
            <a:r>
              <a:rPr dirty="0" sz="1450" spc="-10">
                <a:latin typeface="Times New Roman"/>
                <a:cs typeface="Times New Roman"/>
              </a:rPr>
              <a:t>said. ‘O, for </a:t>
            </a:r>
            <a:r>
              <a:rPr dirty="0" sz="1450" spc="-5">
                <a:latin typeface="Times New Roman"/>
                <a:cs typeface="Times New Roman"/>
              </a:rPr>
              <a:t>a </a:t>
            </a:r>
            <a:r>
              <a:rPr dirty="0" sz="1450" spc="-10">
                <a:latin typeface="Times New Roman"/>
                <a:cs typeface="Times New Roman"/>
              </a:rPr>
              <a:t>live coal,  </a:t>
            </a:r>
            <a:r>
              <a:rPr dirty="0" sz="1450" spc="-5">
                <a:latin typeface="Times New Roman"/>
                <a:cs typeface="Times New Roman"/>
              </a:rPr>
              <a:t>a </a:t>
            </a:r>
            <a:r>
              <a:rPr dirty="0" sz="1450" spc="-15">
                <a:latin typeface="Times New Roman"/>
                <a:cs typeface="Times New Roman"/>
              </a:rPr>
              <a:t>heifer,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jar </a:t>
            </a:r>
            <a:r>
              <a:rPr dirty="0" sz="1450" spc="-5">
                <a:latin typeface="Times New Roman"/>
                <a:cs typeface="Times New Roman"/>
              </a:rPr>
              <a:t>of </a:t>
            </a:r>
            <a:r>
              <a:rPr dirty="0" sz="1450" spc="-10">
                <a:latin typeface="Times New Roman"/>
                <a:cs typeface="Times New Roman"/>
              </a:rPr>
              <a:t>country wine! </a:t>
            </a:r>
            <a:r>
              <a:rPr dirty="0" sz="1450" spc="-5">
                <a:latin typeface="Times New Roman"/>
                <a:cs typeface="Times New Roman"/>
              </a:rPr>
              <a:t>I </a:t>
            </a:r>
            <a:r>
              <a:rPr dirty="0" sz="1450" spc="-10">
                <a:latin typeface="Times New Roman"/>
                <a:cs typeface="Times New Roman"/>
              </a:rPr>
              <a:t>am in the vein for sacrifice, for </a:t>
            </a:r>
            <a:r>
              <a:rPr dirty="0" sz="1450" spc="-5">
                <a:latin typeface="Times New Roman"/>
                <a:cs typeface="Times New Roman"/>
              </a:rPr>
              <a:t>a </a:t>
            </a:r>
            <a:r>
              <a:rPr dirty="0" sz="1450" spc="-10">
                <a:latin typeface="Times New Roman"/>
                <a:cs typeface="Times New Roman"/>
              </a:rPr>
              <a:t>superb  libation. </a:t>
            </a:r>
            <a:r>
              <a:rPr dirty="0" sz="1450" spc="-35">
                <a:latin typeface="Times New Roman"/>
                <a:cs typeface="Times New Roman"/>
              </a:rPr>
              <a:t>Well, </a:t>
            </a:r>
            <a:r>
              <a:rPr dirty="0" sz="1450" spc="-10">
                <a:latin typeface="Times New Roman"/>
                <a:cs typeface="Times New Roman"/>
              </a:rPr>
              <a:t>and why not? </a:t>
            </a:r>
            <a:r>
              <a:rPr dirty="0" sz="1450" spc="-70">
                <a:latin typeface="Times New Roman"/>
                <a:cs typeface="Times New Roman"/>
              </a:rPr>
              <a:t>We </a:t>
            </a:r>
            <a:r>
              <a:rPr dirty="0" sz="1450" spc="-10">
                <a:latin typeface="Times New Roman"/>
                <a:cs typeface="Times New Roman"/>
              </a:rPr>
              <a:t>are at Franchard. English pale ale is to </a:t>
            </a:r>
            <a:r>
              <a:rPr dirty="0" sz="1450" spc="-5">
                <a:latin typeface="Times New Roman"/>
                <a:cs typeface="Times New Roman"/>
              </a:rPr>
              <a:t>be  </a:t>
            </a:r>
            <a:r>
              <a:rPr dirty="0" sz="1450" spc="-10">
                <a:latin typeface="Times New Roman"/>
                <a:cs typeface="Times New Roman"/>
              </a:rPr>
              <a:t>had—not classical, indeed, </a:t>
            </a:r>
            <a:r>
              <a:rPr dirty="0" sz="1450" spc="-5">
                <a:latin typeface="Times New Roman"/>
                <a:cs typeface="Times New Roman"/>
              </a:rPr>
              <a:t>but </a:t>
            </a:r>
            <a:r>
              <a:rPr dirty="0" sz="1450" spc="-10">
                <a:latin typeface="Times New Roman"/>
                <a:cs typeface="Times New Roman"/>
              </a:rPr>
              <a:t>excellent. </a:t>
            </a:r>
            <a:r>
              <a:rPr dirty="0" sz="1450" spc="-30">
                <a:latin typeface="Times New Roman"/>
                <a:cs typeface="Times New Roman"/>
              </a:rPr>
              <a:t>Boy, </a:t>
            </a:r>
            <a:r>
              <a:rPr dirty="0" sz="1450" spc="-10">
                <a:latin typeface="Times New Roman"/>
                <a:cs typeface="Times New Roman"/>
              </a:rPr>
              <a:t>we shall drink</a:t>
            </a:r>
            <a:r>
              <a:rPr dirty="0" sz="1450" spc="85">
                <a:latin typeface="Times New Roman"/>
                <a:cs typeface="Times New Roman"/>
              </a:rPr>
              <a:t> </a:t>
            </a:r>
            <a:r>
              <a:rPr dirty="0" sz="1450" spc="-10">
                <a:latin typeface="Times New Roman"/>
                <a:cs typeface="Times New Roman"/>
              </a:rPr>
              <a:t>ale.’</a:t>
            </a:r>
            <a:endParaRPr sz="1450">
              <a:latin typeface="Times New Roman"/>
              <a:cs typeface="Times New Roman"/>
            </a:endParaRPr>
          </a:p>
          <a:p>
            <a:pPr algn="just" marL="12700" marR="13335">
              <a:lnSpc>
                <a:spcPts val="1730"/>
              </a:lnSpc>
              <a:spcBef>
                <a:spcPts val="855"/>
              </a:spcBef>
            </a:pPr>
            <a:r>
              <a:rPr dirty="0" sz="1450" spc="-10">
                <a:latin typeface="Times New Roman"/>
                <a:cs typeface="Times New Roman"/>
              </a:rPr>
              <a:t>‘But </a:t>
            </a:r>
            <a:r>
              <a:rPr dirty="0" sz="1450" spc="-5">
                <a:latin typeface="Times New Roman"/>
                <a:cs typeface="Times New Roman"/>
              </a:rPr>
              <a:t>I thought </a:t>
            </a:r>
            <a:r>
              <a:rPr dirty="0" sz="1450" spc="-10">
                <a:latin typeface="Times New Roman"/>
                <a:cs typeface="Times New Roman"/>
              </a:rPr>
              <a:t>it was so unwholesome,’ said Jean-Marie, ‘and very dear  besides.’</a:t>
            </a:r>
            <a:endParaRPr sz="1450">
              <a:latin typeface="Times New Roman"/>
              <a:cs typeface="Times New Roman"/>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354820"/>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‘Fiddle-de-dee!’ exclaimed the Doctor </a:t>
            </a:r>
            <a:r>
              <a:rPr dirty="0" sz="1450" spc="-25">
                <a:latin typeface="Times New Roman"/>
                <a:cs typeface="Times New Roman"/>
              </a:rPr>
              <a:t>gaily. </a:t>
            </a:r>
            <a:r>
              <a:rPr dirty="0" sz="1450" spc="-45">
                <a:latin typeface="Times New Roman"/>
                <a:cs typeface="Times New Roman"/>
              </a:rPr>
              <a:t>‘To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inn!’</a:t>
            </a:r>
            <a:endParaRPr sz="1450">
              <a:latin typeface="Times New Roman"/>
              <a:cs typeface="Times New Roman"/>
            </a:endParaRPr>
          </a:p>
          <a:p>
            <a:pPr algn="just" marL="12700" marR="9525">
              <a:lnSpc>
                <a:spcPts val="1730"/>
              </a:lnSpc>
              <a:spcBef>
                <a:spcPts val="915"/>
              </a:spcBef>
            </a:pP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stepped into the </a:t>
            </a:r>
            <a:r>
              <a:rPr dirty="0" sz="1450" spc="-25">
                <a:latin typeface="Times New Roman"/>
                <a:cs typeface="Times New Roman"/>
              </a:rPr>
              <a:t>noddy, </a:t>
            </a:r>
            <a:r>
              <a:rPr dirty="0" sz="1450" spc="-10">
                <a:latin typeface="Times New Roman"/>
                <a:cs typeface="Times New Roman"/>
              </a:rPr>
              <a:t>tossing his head, with an elastic, youthful </a:t>
            </a:r>
            <a:r>
              <a:rPr dirty="0" sz="1450" spc="-30">
                <a:latin typeface="Times New Roman"/>
                <a:cs typeface="Times New Roman"/>
              </a:rPr>
              <a:t>air.  </a:t>
            </a:r>
            <a:r>
              <a:rPr dirty="0" sz="1450" spc="-10">
                <a:latin typeface="Times New Roman"/>
                <a:cs typeface="Times New Roman"/>
              </a:rPr>
              <a:t>The horse was turned, and in </a:t>
            </a:r>
            <a:r>
              <a:rPr dirty="0" sz="1450" spc="-5">
                <a:latin typeface="Times New Roman"/>
                <a:cs typeface="Times New Roman"/>
              </a:rPr>
              <a:t>a </a:t>
            </a:r>
            <a:r>
              <a:rPr dirty="0" sz="1450" spc="-10">
                <a:latin typeface="Times New Roman"/>
                <a:cs typeface="Times New Roman"/>
              </a:rPr>
              <a:t>few seconds they drew </a:t>
            </a:r>
            <a:r>
              <a:rPr dirty="0" sz="1450" spc="-5">
                <a:latin typeface="Times New Roman"/>
                <a:cs typeface="Times New Roman"/>
              </a:rPr>
              <a:t>up </a:t>
            </a:r>
            <a:r>
              <a:rPr dirty="0" sz="1450" spc="-10">
                <a:latin typeface="Times New Roman"/>
                <a:cs typeface="Times New Roman"/>
              </a:rPr>
              <a:t>beside the palings </a:t>
            </a:r>
            <a:r>
              <a:rPr dirty="0" sz="1450" spc="-5">
                <a:latin typeface="Times New Roman"/>
                <a:cs typeface="Times New Roman"/>
              </a:rPr>
              <a:t>of  </a:t>
            </a:r>
            <a:r>
              <a:rPr dirty="0" sz="1450" spc="-10">
                <a:latin typeface="Times New Roman"/>
                <a:cs typeface="Times New Roman"/>
              </a:rPr>
              <a:t>the inn</a:t>
            </a:r>
            <a:r>
              <a:rPr dirty="0" sz="1450" spc="-5">
                <a:latin typeface="Times New Roman"/>
                <a:cs typeface="Times New Roman"/>
              </a:rPr>
              <a:t> </a:t>
            </a:r>
            <a:r>
              <a:rPr dirty="0" sz="1450" spc="-10">
                <a:latin typeface="Times New Roman"/>
                <a:cs typeface="Times New Roman"/>
              </a:rPr>
              <a:t>garden.</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‘Here,’ said Desprez—‘here, near the table, so that we may keep an eye </a:t>
            </a:r>
            <a:r>
              <a:rPr dirty="0" sz="1450" spc="-5">
                <a:latin typeface="Times New Roman"/>
                <a:cs typeface="Times New Roman"/>
              </a:rPr>
              <a:t>upon  </a:t>
            </a:r>
            <a:r>
              <a:rPr dirty="0" sz="1450" spc="-10">
                <a:latin typeface="Times New Roman"/>
                <a:cs typeface="Times New Roman"/>
              </a:rPr>
              <a:t>things.’</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They tied the horse, and entered the garden, the Doctor singing, now in  fantastic high notes, now producing deep reverberations from his chest. He  took </a:t>
            </a:r>
            <a:r>
              <a:rPr dirty="0" sz="1450" spc="-5">
                <a:latin typeface="Times New Roman"/>
                <a:cs typeface="Times New Roman"/>
              </a:rPr>
              <a:t>a </a:t>
            </a:r>
            <a:r>
              <a:rPr dirty="0" sz="1450" spc="-10">
                <a:latin typeface="Times New Roman"/>
                <a:cs typeface="Times New Roman"/>
              </a:rPr>
              <a:t>seat, rapped loudly </a:t>
            </a:r>
            <a:r>
              <a:rPr dirty="0" sz="1450" spc="-5">
                <a:latin typeface="Times New Roman"/>
                <a:cs typeface="Times New Roman"/>
              </a:rPr>
              <a:t>on </a:t>
            </a:r>
            <a:r>
              <a:rPr dirty="0" sz="1450" spc="-10">
                <a:latin typeface="Times New Roman"/>
                <a:cs typeface="Times New Roman"/>
              </a:rPr>
              <a:t>the table, assailed the waiter with witticisms; and  when the bottle </a:t>
            </a:r>
            <a:r>
              <a:rPr dirty="0" sz="1450" spc="-5">
                <a:latin typeface="Times New Roman"/>
                <a:cs typeface="Times New Roman"/>
              </a:rPr>
              <a:t>of </a:t>
            </a:r>
            <a:r>
              <a:rPr dirty="0" sz="1450" spc="-10">
                <a:latin typeface="Times New Roman"/>
                <a:cs typeface="Times New Roman"/>
              </a:rPr>
              <a:t>Bass was at length produced, far more </a:t>
            </a:r>
            <a:r>
              <a:rPr dirty="0" sz="1450" spc="-15">
                <a:latin typeface="Times New Roman"/>
                <a:cs typeface="Times New Roman"/>
              </a:rPr>
              <a:t>charged </a:t>
            </a:r>
            <a:r>
              <a:rPr dirty="0" sz="1450" spc="-10">
                <a:latin typeface="Times New Roman"/>
                <a:cs typeface="Times New Roman"/>
              </a:rPr>
              <a:t>with gas  than the most delirious champagne, </a:t>
            </a:r>
            <a:r>
              <a:rPr dirty="0" sz="1450" spc="-5">
                <a:latin typeface="Times New Roman"/>
                <a:cs typeface="Times New Roman"/>
              </a:rPr>
              <a:t>he </a:t>
            </a:r>
            <a:r>
              <a:rPr dirty="0" sz="1450" spc="-10">
                <a:latin typeface="Times New Roman"/>
                <a:cs typeface="Times New Roman"/>
              </a:rPr>
              <a:t>filled </a:t>
            </a:r>
            <a:r>
              <a:rPr dirty="0" sz="1450" spc="-5">
                <a:latin typeface="Times New Roman"/>
                <a:cs typeface="Times New Roman"/>
              </a:rPr>
              <a:t>out a </a:t>
            </a:r>
            <a:r>
              <a:rPr dirty="0" sz="1450" spc="-10">
                <a:latin typeface="Times New Roman"/>
                <a:cs typeface="Times New Roman"/>
              </a:rPr>
              <a:t>long glassful </a:t>
            </a:r>
            <a:r>
              <a:rPr dirty="0" sz="1450" spc="-5">
                <a:latin typeface="Times New Roman"/>
                <a:cs typeface="Times New Roman"/>
              </a:rPr>
              <a:t>of </a:t>
            </a:r>
            <a:r>
              <a:rPr dirty="0" sz="1450" spc="-10">
                <a:latin typeface="Times New Roman"/>
                <a:cs typeface="Times New Roman"/>
              </a:rPr>
              <a:t>froth and  pushed it over to Jean-Marie. ‘Drink,’ </a:t>
            </a:r>
            <a:r>
              <a:rPr dirty="0" sz="1450" spc="-5">
                <a:latin typeface="Times New Roman"/>
                <a:cs typeface="Times New Roman"/>
              </a:rPr>
              <a:t>he </a:t>
            </a:r>
            <a:r>
              <a:rPr dirty="0" sz="1450" spc="-10">
                <a:latin typeface="Times New Roman"/>
                <a:cs typeface="Times New Roman"/>
              </a:rPr>
              <a:t>said; ‘drink</a:t>
            </a:r>
            <a:r>
              <a:rPr dirty="0" sz="1450" spc="-50">
                <a:latin typeface="Times New Roman"/>
                <a:cs typeface="Times New Roman"/>
              </a:rPr>
              <a:t> </a:t>
            </a:r>
            <a:r>
              <a:rPr dirty="0" sz="1450" spc="-10">
                <a:latin typeface="Times New Roman"/>
                <a:cs typeface="Times New Roman"/>
              </a:rPr>
              <a:t>deep.’</a:t>
            </a:r>
            <a:endParaRPr sz="1450">
              <a:latin typeface="Times New Roman"/>
              <a:cs typeface="Times New Roman"/>
            </a:endParaRPr>
          </a:p>
          <a:p>
            <a:pPr algn="just" marL="12700" marR="1652270">
              <a:lnSpc>
                <a:spcPts val="2590"/>
              </a:lnSpc>
              <a:spcBef>
                <a:spcPts val="170"/>
              </a:spcBef>
            </a:pPr>
            <a:r>
              <a:rPr dirty="0" sz="1450" spc="-10">
                <a:latin typeface="Times New Roman"/>
                <a:cs typeface="Times New Roman"/>
              </a:rPr>
              <a:t>‘I would rather </a:t>
            </a:r>
            <a:r>
              <a:rPr dirty="0" sz="1450" spc="-5">
                <a:latin typeface="Times New Roman"/>
                <a:cs typeface="Times New Roman"/>
              </a:rPr>
              <a:t>not,’ </a:t>
            </a:r>
            <a:r>
              <a:rPr dirty="0" sz="1450" spc="-10">
                <a:latin typeface="Times New Roman"/>
                <a:cs typeface="Times New Roman"/>
              </a:rPr>
              <a:t>faltered the </a:t>
            </a:r>
            <a:r>
              <a:rPr dirty="0" sz="1450" spc="-30">
                <a:latin typeface="Times New Roman"/>
                <a:cs typeface="Times New Roman"/>
              </a:rPr>
              <a:t>boy, </a:t>
            </a:r>
            <a:r>
              <a:rPr dirty="0" sz="1450" spc="-10">
                <a:latin typeface="Times New Roman"/>
                <a:cs typeface="Times New Roman"/>
              </a:rPr>
              <a:t>true to his training.  ‘What?’ thundered</a:t>
            </a:r>
            <a:r>
              <a:rPr dirty="0" sz="1450" spc="-110">
                <a:latin typeface="Times New Roman"/>
                <a:cs typeface="Times New Roman"/>
              </a:rPr>
              <a:t> </a:t>
            </a:r>
            <a:r>
              <a:rPr dirty="0" sz="1450" spc="-10">
                <a:latin typeface="Times New Roman"/>
                <a:cs typeface="Times New Roman"/>
              </a:rPr>
              <a:t>Desprez.</a:t>
            </a:r>
            <a:endParaRPr sz="1450">
              <a:latin typeface="Times New Roman"/>
              <a:cs typeface="Times New Roman"/>
            </a:endParaRPr>
          </a:p>
          <a:p>
            <a:pPr algn="just" marL="12700">
              <a:lnSpc>
                <a:spcPct val="100000"/>
              </a:lnSpc>
              <a:spcBef>
                <a:spcPts val="625"/>
              </a:spcBef>
            </a:pPr>
            <a:r>
              <a:rPr dirty="0" sz="1450" spc="-10">
                <a:latin typeface="Times New Roman"/>
                <a:cs typeface="Times New Roman"/>
              </a:rPr>
              <a:t>‘I am afraid </a:t>
            </a:r>
            <a:r>
              <a:rPr dirty="0" sz="1450" spc="-5">
                <a:latin typeface="Times New Roman"/>
                <a:cs typeface="Times New Roman"/>
              </a:rPr>
              <a:t>of </a:t>
            </a:r>
            <a:r>
              <a:rPr dirty="0" sz="1450" spc="-10">
                <a:latin typeface="Times New Roman"/>
                <a:cs typeface="Times New Roman"/>
              </a:rPr>
              <a:t>it,’ said Jean-Marie: ‘my</a:t>
            </a:r>
            <a:r>
              <a:rPr dirty="0" sz="1450" spc="-80">
                <a:latin typeface="Times New Roman"/>
                <a:cs typeface="Times New Roman"/>
              </a:rPr>
              <a:t> </a:t>
            </a:r>
            <a:r>
              <a:rPr dirty="0" sz="1450" spc="-10">
                <a:latin typeface="Times New Roman"/>
                <a:cs typeface="Times New Roman"/>
              </a:rPr>
              <a:t>stomach—’</a:t>
            </a:r>
            <a:endParaRPr sz="1450">
              <a:latin typeface="Times New Roman"/>
              <a:cs typeface="Times New Roman"/>
            </a:endParaRPr>
          </a:p>
          <a:p>
            <a:pPr algn="just" marL="12700" marR="11430">
              <a:lnSpc>
                <a:spcPts val="1730"/>
              </a:lnSpc>
              <a:spcBef>
                <a:spcPts val="919"/>
              </a:spcBef>
            </a:pPr>
            <a:r>
              <a:rPr dirty="0" sz="1450" spc="-30">
                <a:latin typeface="Times New Roman"/>
                <a:cs typeface="Times New Roman"/>
              </a:rPr>
              <a:t>‘Take </a:t>
            </a:r>
            <a:r>
              <a:rPr dirty="0" sz="1450" spc="-10">
                <a:latin typeface="Times New Roman"/>
                <a:cs typeface="Times New Roman"/>
              </a:rPr>
              <a:t>it </a:t>
            </a:r>
            <a:r>
              <a:rPr dirty="0" sz="1450" spc="-5">
                <a:latin typeface="Times New Roman"/>
                <a:cs typeface="Times New Roman"/>
              </a:rPr>
              <a:t>or </a:t>
            </a:r>
            <a:r>
              <a:rPr dirty="0" sz="1450" spc="-10">
                <a:latin typeface="Times New Roman"/>
                <a:cs typeface="Times New Roman"/>
              </a:rPr>
              <a:t>leave it,’ interrupted Desprez fiercely; </a:t>
            </a:r>
            <a:r>
              <a:rPr dirty="0" sz="1450" spc="-5">
                <a:latin typeface="Times New Roman"/>
                <a:cs typeface="Times New Roman"/>
              </a:rPr>
              <a:t>‘but </a:t>
            </a:r>
            <a:r>
              <a:rPr dirty="0" sz="1450" spc="-10">
                <a:latin typeface="Times New Roman"/>
                <a:cs typeface="Times New Roman"/>
              </a:rPr>
              <a:t>understand it once for  all—there is nothing so contemptible as </a:t>
            </a:r>
            <a:r>
              <a:rPr dirty="0" sz="1450" spc="-5">
                <a:latin typeface="Times New Roman"/>
                <a:cs typeface="Times New Roman"/>
              </a:rPr>
              <a:t>a</a:t>
            </a:r>
            <a:r>
              <a:rPr dirty="0" sz="1450" spc="30">
                <a:latin typeface="Times New Roman"/>
                <a:cs typeface="Times New Roman"/>
              </a:rPr>
              <a:t> </a:t>
            </a:r>
            <a:r>
              <a:rPr dirty="0" sz="1450" spc="-10">
                <a:latin typeface="Times New Roman"/>
                <a:cs typeface="Times New Roman"/>
              </a:rPr>
              <a:t>precisian.’</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Here was </a:t>
            </a:r>
            <a:r>
              <a:rPr dirty="0" sz="1450" spc="-5">
                <a:latin typeface="Times New Roman"/>
                <a:cs typeface="Times New Roman"/>
              </a:rPr>
              <a:t>a </a:t>
            </a:r>
            <a:r>
              <a:rPr dirty="0" sz="1450" spc="-10">
                <a:latin typeface="Times New Roman"/>
                <a:cs typeface="Times New Roman"/>
              </a:rPr>
              <a:t>new lesson! The </a:t>
            </a:r>
            <a:r>
              <a:rPr dirty="0" sz="1450" spc="-5">
                <a:latin typeface="Times New Roman"/>
                <a:cs typeface="Times New Roman"/>
              </a:rPr>
              <a:t>boy </a:t>
            </a:r>
            <a:r>
              <a:rPr dirty="0" sz="1450" spc="-10">
                <a:latin typeface="Times New Roman"/>
                <a:cs typeface="Times New Roman"/>
              </a:rPr>
              <a:t>sat bemused, looking at the glass </a:t>
            </a:r>
            <a:r>
              <a:rPr dirty="0" sz="1450" spc="-5">
                <a:latin typeface="Times New Roman"/>
                <a:cs typeface="Times New Roman"/>
              </a:rPr>
              <a:t>but not  </a:t>
            </a:r>
            <a:r>
              <a:rPr dirty="0" sz="1450" spc="-10">
                <a:latin typeface="Times New Roman"/>
                <a:cs typeface="Times New Roman"/>
              </a:rPr>
              <a:t>tasting it, while the Doctor emptied and refilled his own, at first with clouded  </a:t>
            </a:r>
            <a:r>
              <a:rPr dirty="0" sz="1450" spc="-25">
                <a:latin typeface="Times New Roman"/>
                <a:cs typeface="Times New Roman"/>
              </a:rPr>
              <a:t>brow, </a:t>
            </a:r>
            <a:r>
              <a:rPr dirty="0" sz="1450" spc="-5">
                <a:latin typeface="Times New Roman"/>
                <a:cs typeface="Times New Roman"/>
              </a:rPr>
              <a:t>but </a:t>
            </a:r>
            <a:r>
              <a:rPr dirty="0" sz="1450" spc="-10">
                <a:latin typeface="Times New Roman"/>
                <a:cs typeface="Times New Roman"/>
              </a:rPr>
              <a:t>gradually yielding to the </a:t>
            </a:r>
            <a:r>
              <a:rPr dirty="0" sz="1450" spc="-5">
                <a:latin typeface="Times New Roman"/>
                <a:cs typeface="Times New Roman"/>
              </a:rPr>
              <a:t>sun, </a:t>
            </a:r>
            <a:r>
              <a:rPr dirty="0" sz="1450" spc="-10">
                <a:latin typeface="Times New Roman"/>
                <a:cs typeface="Times New Roman"/>
              </a:rPr>
              <a:t>the </a:t>
            </a:r>
            <a:r>
              <a:rPr dirty="0" sz="1450" spc="-25">
                <a:latin typeface="Times New Roman"/>
                <a:cs typeface="Times New Roman"/>
              </a:rPr>
              <a:t>heady, </a:t>
            </a:r>
            <a:r>
              <a:rPr dirty="0" sz="1450" spc="-10">
                <a:latin typeface="Times New Roman"/>
                <a:cs typeface="Times New Roman"/>
              </a:rPr>
              <a:t>prickling beverage, and his  own predisposition to </a:t>
            </a:r>
            <a:r>
              <a:rPr dirty="0" sz="1450" spc="-5">
                <a:latin typeface="Times New Roman"/>
                <a:cs typeface="Times New Roman"/>
              </a:rPr>
              <a:t>be</a:t>
            </a:r>
            <a:r>
              <a:rPr dirty="0" sz="1450" spc="5">
                <a:latin typeface="Times New Roman"/>
                <a:cs typeface="Times New Roman"/>
              </a:rPr>
              <a:t> </a:t>
            </a:r>
            <a:r>
              <a:rPr dirty="0" sz="1450" spc="-25">
                <a:latin typeface="Times New Roman"/>
                <a:cs typeface="Times New Roman"/>
              </a:rPr>
              <a:t>happy.</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‘Once in </a:t>
            </a:r>
            <a:r>
              <a:rPr dirty="0" sz="1450" spc="-5">
                <a:latin typeface="Times New Roman"/>
                <a:cs typeface="Times New Roman"/>
              </a:rPr>
              <a:t>a </a:t>
            </a:r>
            <a:r>
              <a:rPr dirty="0" sz="1450" spc="-30">
                <a:latin typeface="Times New Roman"/>
                <a:cs typeface="Times New Roman"/>
              </a:rPr>
              <a:t>way,’ </a:t>
            </a:r>
            <a:r>
              <a:rPr dirty="0" sz="1450" spc="-5">
                <a:latin typeface="Times New Roman"/>
                <a:cs typeface="Times New Roman"/>
              </a:rPr>
              <a:t>he </a:t>
            </a:r>
            <a:r>
              <a:rPr dirty="0" sz="1450" spc="-10">
                <a:latin typeface="Times New Roman"/>
                <a:cs typeface="Times New Roman"/>
              </a:rPr>
              <a:t>said at last, </a:t>
            </a:r>
            <a:r>
              <a:rPr dirty="0" sz="1450" spc="-5">
                <a:latin typeface="Times New Roman"/>
                <a:cs typeface="Times New Roman"/>
              </a:rPr>
              <a:t>by </a:t>
            </a:r>
            <a:r>
              <a:rPr dirty="0" sz="1450" spc="-10">
                <a:latin typeface="Times New Roman"/>
                <a:cs typeface="Times New Roman"/>
              </a:rPr>
              <a:t>way </a:t>
            </a:r>
            <a:r>
              <a:rPr dirty="0" sz="1450" spc="-5">
                <a:latin typeface="Times New Roman"/>
                <a:cs typeface="Times New Roman"/>
              </a:rPr>
              <a:t>of a </a:t>
            </a:r>
            <a:r>
              <a:rPr dirty="0" sz="1450" spc="-10">
                <a:latin typeface="Times New Roman"/>
                <a:cs typeface="Times New Roman"/>
              </a:rPr>
              <a:t>concession to the </a:t>
            </a:r>
            <a:r>
              <a:rPr dirty="0" sz="1450" spc="-25">
                <a:latin typeface="Times New Roman"/>
                <a:cs typeface="Times New Roman"/>
              </a:rPr>
              <a:t>boy’s </a:t>
            </a:r>
            <a:r>
              <a:rPr dirty="0" sz="1450" spc="-10">
                <a:latin typeface="Times New Roman"/>
                <a:cs typeface="Times New Roman"/>
              </a:rPr>
              <a:t>more  rigorous attitude, ‘once in </a:t>
            </a:r>
            <a:r>
              <a:rPr dirty="0" sz="1450" spc="-5">
                <a:latin typeface="Times New Roman"/>
                <a:cs typeface="Times New Roman"/>
              </a:rPr>
              <a:t>a </a:t>
            </a:r>
            <a:r>
              <a:rPr dirty="0" sz="1450" spc="-35">
                <a:latin typeface="Times New Roman"/>
                <a:cs typeface="Times New Roman"/>
              </a:rPr>
              <a:t>way, </a:t>
            </a:r>
            <a:r>
              <a:rPr dirty="0" sz="1450" spc="-10">
                <a:latin typeface="Times New Roman"/>
                <a:cs typeface="Times New Roman"/>
              </a:rPr>
              <a:t>and at so critical </a:t>
            </a:r>
            <a:r>
              <a:rPr dirty="0" sz="1450" spc="-5">
                <a:latin typeface="Times New Roman"/>
                <a:cs typeface="Times New Roman"/>
              </a:rPr>
              <a:t>a </a:t>
            </a:r>
            <a:r>
              <a:rPr dirty="0" sz="1450" spc="-10">
                <a:latin typeface="Times New Roman"/>
                <a:cs typeface="Times New Roman"/>
              </a:rPr>
              <a:t>moment, this ale is </a:t>
            </a:r>
            <a:r>
              <a:rPr dirty="0" sz="1450" spc="-5">
                <a:latin typeface="Times New Roman"/>
                <a:cs typeface="Times New Roman"/>
              </a:rPr>
              <a:t>a  </a:t>
            </a:r>
            <a:r>
              <a:rPr dirty="0" sz="1450" spc="-10">
                <a:latin typeface="Times New Roman"/>
                <a:cs typeface="Times New Roman"/>
              </a:rPr>
              <a:t>nectar for the </a:t>
            </a:r>
            <a:r>
              <a:rPr dirty="0" sz="1450" spc="-5">
                <a:latin typeface="Times New Roman"/>
                <a:cs typeface="Times New Roman"/>
              </a:rPr>
              <a:t>gods. </a:t>
            </a:r>
            <a:r>
              <a:rPr dirty="0" sz="1450" spc="-10">
                <a:latin typeface="Times New Roman"/>
                <a:cs typeface="Times New Roman"/>
              </a:rPr>
              <a:t>The habit, indeed, is debasing; wine, the juice </a:t>
            </a:r>
            <a:r>
              <a:rPr dirty="0" sz="1450" spc="-5">
                <a:latin typeface="Times New Roman"/>
                <a:cs typeface="Times New Roman"/>
              </a:rPr>
              <a:t>of </a:t>
            </a:r>
            <a:r>
              <a:rPr dirty="0" sz="1450" spc="-10">
                <a:latin typeface="Times New Roman"/>
                <a:cs typeface="Times New Roman"/>
              </a:rPr>
              <a:t>the  grape, is the true drink </a:t>
            </a:r>
            <a:r>
              <a:rPr dirty="0" sz="1450" spc="-5">
                <a:latin typeface="Times New Roman"/>
                <a:cs typeface="Times New Roman"/>
              </a:rPr>
              <a:t>of </a:t>
            </a:r>
            <a:r>
              <a:rPr dirty="0" sz="1450" spc="-10">
                <a:latin typeface="Times New Roman"/>
                <a:cs typeface="Times New Roman"/>
              </a:rPr>
              <a:t>the Frenchman, as </a:t>
            </a:r>
            <a:r>
              <a:rPr dirty="0" sz="1450" spc="-5">
                <a:latin typeface="Times New Roman"/>
                <a:cs typeface="Times New Roman"/>
              </a:rPr>
              <a:t>I </a:t>
            </a:r>
            <a:r>
              <a:rPr dirty="0" sz="1450" spc="-10">
                <a:latin typeface="Times New Roman"/>
                <a:cs typeface="Times New Roman"/>
              </a:rPr>
              <a:t>have often had occasion to </a:t>
            </a:r>
            <a:r>
              <a:rPr dirty="0" sz="1450" spc="-5">
                <a:latin typeface="Times New Roman"/>
                <a:cs typeface="Times New Roman"/>
              </a:rPr>
              <a:t>point  out; </a:t>
            </a:r>
            <a:r>
              <a:rPr dirty="0" sz="1450" spc="-10">
                <a:latin typeface="Times New Roman"/>
                <a:cs typeface="Times New Roman"/>
              </a:rPr>
              <a:t>and </a:t>
            </a:r>
            <a:r>
              <a:rPr dirty="0" sz="1450" spc="-5">
                <a:latin typeface="Times New Roman"/>
                <a:cs typeface="Times New Roman"/>
              </a:rPr>
              <a:t>I do not </a:t>
            </a:r>
            <a:r>
              <a:rPr dirty="0" sz="1450" spc="-10">
                <a:latin typeface="Times New Roman"/>
                <a:cs typeface="Times New Roman"/>
              </a:rPr>
              <a:t>know that </a:t>
            </a:r>
            <a:r>
              <a:rPr dirty="0" sz="1450" spc="-5">
                <a:latin typeface="Times New Roman"/>
                <a:cs typeface="Times New Roman"/>
              </a:rPr>
              <a:t>I </a:t>
            </a:r>
            <a:r>
              <a:rPr dirty="0" sz="1450" spc="-10">
                <a:latin typeface="Times New Roman"/>
                <a:cs typeface="Times New Roman"/>
              </a:rPr>
              <a:t>can blame </a:t>
            </a:r>
            <a:r>
              <a:rPr dirty="0" sz="1450" spc="-5">
                <a:latin typeface="Times New Roman"/>
                <a:cs typeface="Times New Roman"/>
              </a:rPr>
              <a:t>you </a:t>
            </a:r>
            <a:r>
              <a:rPr dirty="0" sz="1450" spc="-10">
                <a:latin typeface="Times New Roman"/>
                <a:cs typeface="Times New Roman"/>
              </a:rPr>
              <a:t>for refusing this outlandish  stimulant. </a:t>
            </a:r>
            <a:r>
              <a:rPr dirty="0" sz="1450" spc="-60">
                <a:latin typeface="Times New Roman"/>
                <a:cs typeface="Times New Roman"/>
              </a:rPr>
              <a:t>You </a:t>
            </a:r>
            <a:r>
              <a:rPr dirty="0" sz="1450" spc="-10">
                <a:latin typeface="Times New Roman"/>
                <a:cs typeface="Times New Roman"/>
              </a:rPr>
              <a:t>can have some wine and cakes. Is the bottle empty? </a:t>
            </a:r>
            <a:r>
              <a:rPr dirty="0" sz="1450" spc="-35">
                <a:latin typeface="Times New Roman"/>
                <a:cs typeface="Times New Roman"/>
              </a:rPr>
              <a:t>Well, </a:t>
            </a:r>
            <a:r>
              <a:rPr dirty="0" sz="1450" spc="-10">
                <a:latin typeface="Times New Roman"/>
                <a:cs typeface="Times New Roman"/>
              </a:rPr>
              <a:t>we  will </a:t>
            </a:r>
            <a:r>
              <a:rPr dirty="0" sz="1450" spc="-5">
                <a:latin typeface="Times New Roman"/>
                <a:cs typeface="Times New Roman"/>
              </a:rPr>
              <a:t>not be proud; </a:t>
            </a:r>
            <a:r>
              <a:rPr dirty="0" sz="1450" spc="-10">
                <a:latin typeface="Times New Roman"/>
                <a:cs typeface="Times New Roman"/>
              </a:rPr>
              <a:t>we will have pity </a:t>
            </a:r>
            <a:r>
              <a:rPr dirty="0" sz="1450" spc="-5">
                <a:latin typeface="Times New Roman"/>
                <a:cs typeface="Times New Roman"/>
              </a:rPr>
              <a:t>on your</a:t>
            </a:r>
            <a:r>
              <a:rPr dirty="0" sz="1450" spc="15">
                <a:latin typeface="Times New Roman"/>
                <a:cs typeface="Times New Roman"/>
              </a:rPr>
              <a:t> </a:t>
            </a:r>
            <a:r>
              <a:rPr dirty="0" sz="1450" spc="-10">
                <a:latin typeface="Times New Roman"/>
                <a:cs typeface="Times New Roman"/>
              </a:rPr>
              <a:t>glass.’</a:t>
            </a:r>
            <a:endParaRPr sz="1450">
              <a:latin typeface="Times New Roman"/>
              <a:cs typeface="Times New Roman"/>
            </a:endParaRPr>
          </a:p>
          <a:p>
            <a:pPr algn="just" marL="12700" marR="6350">
              <a:lnSpc>
                <a:spcPts val="1730"/>
              </a:lnSpc>
              <a:spcBef>
                <a:spcPts val="850"/>
              </a:spcBef>
            </a:pPr>
            <a:r>
              <a:rPr dirty="0" sz="1450" spc="-10">
                <a:latin typeface="Times New Roman"/>
                <a:cs typeface="Times New Roman"/>
              </a:rPr>
              <a:t>The beer being done, the Doctor chafed bitterly while Jean-Marie finished his  cakes. ‘I burn to </a:t>
            </a:r>
            <a:r>
              <a:rPr dirty="0" sz="1450" spc="-5">
                <a:latin typeface="Times New Roman"/>
                <a:cs typeface="Times New Roman"/>
              </a:rPr>
              <a:t>be gone,’ he </a:t>
            </a:r>
            <a:r>
              <a:rPr dirty="0" sz="1450" spc="-10">
                <a:latin typeface="Times New Roman"/>
                <a:cs typeface="Times New Roman"/>
              </a:rPr>
              <a:t>said, looking at his watch. ‘Good God, how  slow </a:t>
            </a:r>
            <a:r>
              <a:rPr dirty="0" sz="1450" spc="-5">
                <a:latin typeface="Times New Roman"/>
                <a:cs typeface="Times New Roman"/>
              </a:rPr>
              <a:t>you </a:t>
            </a:r>
            <a:r>
              <a:rPr dirty="0" sz="1450" spc="-10">
                <a:latin typeface="Times New Roman"/>
                <a:cs typeface="Times New Roman"/>
              </a:rPr>
              <a:t>eat!’ And yet to eat slowly was his own particular prescription, the  main secret </a:t>
            </a:r>
            <a:r>
              <a:rPr dirty="0" sz="1450" spc="-5">
                <a:latin typeface="Times New Roman"/>
                <a:cs typeface="Times New Roman"/>
              </a:rPr>
              <a:t>of</a:t>
            </a:r>
            <a:r>
              <a:rPr dirty="0" sz="1450">
                <a:latin typeface="Times New Roman"/>
                <a:cs typeface="Times New Roman"/>
              </a:rPr>
              <a:t> </a:t>
            </a:r>
            <a:r>
              <a:rPr dirty="0" sz="1450" spc="-10">
                <a:latin typeface="Times New Roman"/>
                <a:cs typeface="Times New Roman"/>
              </a:rPr>
              <a:t>longevity!</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His martyrdom, </a:t>
            </a:r>
            <a:r>
              <a:rPr dirty="0" sz="1450" spc="-15">
                <a:latin typeface="Times New Roman"/>
                <a:cs typeface="Times New Roman"/>
              </a:rPr>
              <a:t>however, </a:t>
            </a:r>
            <a:r>
              <a:rPr dirty="0" sz="1450" spc="-10">
                <a:latin typeface="Times New Roman"/>
                <a:cs typeface="Times New Roman"/>
              </a:rPr>
              <a:t>reached an end at last; the pair resumed their places  in the </a:t>
            </a:r>
            <a:r>
              <a:rPr dirty="0" sz="1450" spc="-25">
                <a:latin typeface="Times New Roman"/>
                <a:cs typeface="Times New Roman"/>
              </a:rPr>
              <a:t>buggy, </a:t>
            </a:r>
            <a:r>
              <a:rPr dirty="0" sz="1450" spc="-10">
                <a:latin typeface="Times New Roman"/>
                <a:cs typeface="Times New Roman"/>
              </a:rPr>
              <a:t>and Desprez, leaning luxuriously back, announced his intention  </a:t>
            </a:r>
            <a:r>
              <a:rPr dirty="0" sz="1450" spc="-5">
                <a:latin typeface="Times New Roman"/>
                <a:cs typeface="Times New Roman"/>
              </a:rPr>
              <a:t>of </a:t>
            </a:r>
            <a:r>
              <a:rPr dirty="0" sz="1450" spc="-10">
                <a:latin typeface="Times New Roman"/>
                <a:cs typeface="Times New Roman"/>
              </a:rPr>
              <a:t>proceeding to</a:t>
            </a:r>
            <a:r>
              <a:rPr dirty="0" sz="1450" spc="-5">
                <a:latin typeface="Times New Roman"/>
                <a:cs typeface="Times New Roman"/>
              </a:rPr>
              <a:t> </a:t>
            </a:r>
            <a:r>
              <a:rPr dirty="0" sz="1450" spc="-10">
                <a:latin typeface="Times New Roman"/>
                <a:cs typeface="Times New Roman"/>
              </a:rPr>
              <a:t>Fontainebleau.</a:t>
            </a:r>
            <a:endParaRPr sz="1450">
              <a:latin typeface="Times New Roman"/>
              <a:cs typeface="Times New Roman"/>
            </a:endParaRPr>
          </a:p>
          <a:p>
            <a:pPr algn="just" marL="12700">
              <a:lnSpc>
                <a:spcPct val="100000"/>
              </a:lnSpc>
              <a:spcBef>
                <a:spcPts val="795"/>
              </a:spcBef>
            </a:pPr>
            <a:r>
              <a:rPr dirty="0" sz="1450" spc="-45">
                <a:latin typeface="Times New Roman"/>
                <a:cs typeface="Times New Roman"/>
              </a:rPr>
              <a:t>‘To </a:t>
            </a:r>
            <a:r>
              <a:rPr dirty="0" sz="1450" spc="-10">
                <a:latin typeface="Times New Roman"/>
                <a:cs typeface="Times New Roman"/>
              </a:rPr>
              <a:t>Fontainebleau?’ repeated</a:t>
            </a:r>
            <a:r>
              <a:rPr dirty="0" sz="1450" spc="-70">
                <a:latin typeface="Times New Roman"/>
                <a:cs typeface="Times New Roman"/>
              </a:rPr>
              <a:t> </a:t>
            </a:r>
            <a:r>
              <a:rPr dirty="0" sz="1450" spc="-10">
                <a:latin typeface="Times New Roman"/>
                <a:cs typeface="Times New Roman"/>
              </a:rPr>
              <a:t>Jean-Marie.</a:t>
            </a:r>
            <a:endParaRPr sz="1450">
              <a:latin typeface="Times New Roman"/>
              <a:cs typeface="Times New Roman"/>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075" cy="9464675"/>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‘My words are always measured,’ said the </a:t>
            </a:r>
            <a:r>
              <a:rPr dirty="0" sz="1450" spc="-20">
                <a:latin typeface="Times New Roman"/>
                <a:cs typeface="Times New Roman"/>
              </a:rPr>
              <a:t>Doctor.</a:t>
            </a:r>
            <a:r>
              <a:rPr dirty="0" sz="1450" spc="290">
                <a:latin typeface="Times New Roman"/>
                <a:cs typeface="Times New Roman"/>
              </a:rPr>
              <a:t> </a:t>
            </a:r>
            <a:r>
              <a:rPr dirty="0" sz="1450" spc="-10">
                <a:latin typeface="Times New Roman"/>
                <a:cs typeface="Times New Roman"/>
              </a:rPr>
              <a:t>‘On!’</a:t>
            </a:r>
            <a:endParaRPr sz="1450">
              <a:latin typeface="Times New Roman"/>
              <a:cs typeface="Times New Roman"/>
            </a:endParaRPr>
          </a:p>
          <a:p>
            <a:pPr algn="just" marL="12700" marR="9525">
              <a:lnSpc>
                <a:spcPts val="1730"/>
              </a:lnSpc>
              <a:spcBef>
                <a:spcPts val="915"/>
              </a:spcBef>
            </a:pPr>
            <a:r>
              <a:rPr dirty="0" sz="1450" spc="-10">
                <a:latin typeface="Times New Roman"/>
                <a:cs typeface="Times New Roman"/>
              </a:rPr>
              <a:t>The Doctor was driven through the glades </a:t>
            </a:r>
            <a:r>
              <a:rPr dirty="0" sz="1450" spc="-5">
                <a:latin typeface="Times New Roman"/>
                <a:cs typeface="Times New Roman"/>
              </a:rPr>
              <a:t>of </a:t>
            </a:r>
            <a:r>
              <a:rPr dirty="0" sz="1450" spc="-10">
                <a:latin typeface="Times New Roman"/>
                <a:cs typeface="Times New Roman"/>
              </a:rPr>
              <a:t>paradise; the </a:t>
            </a:r>
            <a:r>
              <a:rPr dirty="0" sz="1450" spc="-25">
                <a:latin typeface="Times New Roman"/>
                <a:cs typeface="Times New Roman"/>
              </a:rPr>
              <a:t>air, </a:t>
            </a:r>
            <a:r>
              <a:rPr dirty="0" sz="1450" spc="-10">
                <a:latin typeface="Times New Roman"/>
                <a:cs typeface="Times New Roman"/>
              </a:rPr>
              <a:t>the light, the  shining leaves, the very movements </a:t>
            </a:r>
            <a:r>
              <a:rPr dirty="0" sz="1450" spc="-5">
                <a:latin typeface="Times New Roman"/>
                <a:cs typeface="Times New Roman"/>
              </a:rPr>
              <a:t>of </a:t>
            </a:r>
            <a:r>
              <a:rPr dirty="0" sz="1450" spc="-10">
                <a:latin typeface="Times New Roman"/>
                <a:cs typeface="Times New Roman"/>
              </a:rPr>
              <a:t>the vehicle, seemed to fall in tune with  his golden meditations; with his head thrown back, </a:t>
            </a:r>
            <a:r>
              <a:rPr dirty="0" sz="1450" spc="-5">
                <a:latin typeface="Times New Roman"/>
                <a:cs typeface="Times New Roman"/>
              </a:rPr>
              <a:t>he </a:t>
            </a:r>
            <a:r>
              <a:rPr dirty="0" sz="1450" spc="-10">
                <a:latin typeface="Times New Roman"/>
                <a:cs typeface="Times New Roman"/>
              </a:rPr>
              <a:t>dreamed </a:t>
            </a:r>
            <a:r>
              <a:rPr dirty="0" sz="1450" spc="-5">
                <a:latin typeface="Times New Roman"/>
                <a:cs typeface="Times New Roman"/>
              </a:rPr>
              <a:t>a </a:t>
            </a:r>
            <a:r>
              <a:rPr dirty="0" sz="1450" spc="-10">
                <a:latin typeface="Times New Roman"/>
                <a:cs typeface="Times New Roman"/>
              </a:rPr>
              <a:t>series </a:t>
            </a:r>
            <a:r>
              <a:rPr dirty="0" sz="1450" spc="-5">
                <a:latin typeface="Times New Roman"/>
                <a:cs typeface="Times New Roman"/>
              </a:rPr>
              <a:t>of  </a:t>
            </a:r>
            <a:r>
              <a:rPr dirty="0" sz="1450" spc="-10">
                <a:latin typeface="Times New Roman"/>
                <a:cs typeface="Times New Roman"/>
              </a:rPr>
              <a:t>sunny visions, ale and pleasure dancing in his veins. At last </a:t>
            </a:r>
            <a:r>
              <a:rPr dirty="0" sz="1450" spc="-5">
                <a:latin typeface="Times New Roman"/>
                <a:cs typeface="Times New Roman"/>
              </a:rPr>
              <a:t>he</a:t>
            </a:r>
            <a:r>
              <a:rPr dirty="0" sz="1450" spc="110">
                <a:latin typeface="Times New Roman"/>
                <a:cs typeface="Times New Roman"/>
              </a:rPr>
              <a:t> </a:t>
            </a:r>
            <a:r>
              <a:rPr dirty="0" sz="1450" spc="-10">
                <a:latin typeface="Times New Roman"/>
                <a:cs typeface="Times New Roman"/>
              </a:rPr>
              <a:t>spoke.</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‘I shall telegraph for </a:t>
            </a:r>
            <a:r>
              <a:rPr dirty="0" sz="1450" spc="-15">
                <a:latin typeface="Times New Roman"/>
                <a:cs typeface="Times New Roman"/>
              </a:rPr>
              <a:t>Casimir,’ </a:t>
            </a:r>
            <a:r>
              <a:rPr dirty="0" sz="1450" spc="-5">
                <a:latin typeface="Times New Roman"/>
                <a:cs typeface="Times New Roman"/>
              </a:rPr>
              <a:t>he </a:t>
            </a:r>
            <a:r>
              <a:rPr dirty="0" sz="1450" spc="-10">
                <a:latin typeface="Times New Roman"/>
                <a:cs typeface="Times New Roman"/>
              </a:rPr>
              <a:t>said. ‘Good Casimir! </a:t>
            </a:r>
            <a:r>
              <a:rPr dirty="0" sz="1450" spc="-5">
                <a:latin typeface="Times New Roman"/>
                <a:cs typeface="Times New Roman"/>
              </a:rPr>
              <a:t>a </a:t>
            </a:r>
            <a:r>
              <a:rPr dirty="0" sz="1450" spc="-10">
                <a:latin typeface="Times New Roman"/>
                <a:cs typeface="Times New Roman"/>
              </a:rPr>
              <a:t>fellow </a:t>
            </a:r>
            <a:r>
              <a:rPr dirty="0" sz="1450" spc="-5">
                <a:latin typeface="Times New Roman"/>
                <a:cs typeface="Times New Roman"/>
              </a:rPr>
              <a:t>of </a:t>
            </a:r>
            <a:r>
              <a:rPr dirty="0" sz="1450" spc="-10">
                <a:latin typeface="Times New Roman"/>
                <a:cs typeface="Times New Roman"/>
              </a:rPr>
              <a:t>the lower  order </a:t>
            </a:r>
            <a:r>
              <a:rPr dirty="0" sz="1450" spc="-5">
                <a:latin typeface="Times New Roman"/>
                <a:cs typeface="Times New Roman"/>
              </a:rPr>
              <a:t>of </a:t>
            </a:r>
            <a:r>
              <a:rPr dirty="0" sz="1450" spc="-10">
                <a:latin typeface="Times New Roman"/>
                <a:cs typeface="Times New Roman"/>
              </a:rPr>
              <a:t>intelligence, Jean-Marie, distinctly </a:t>
            </a:r>
            <a:r>
              <a:rPr dirty="0" sz="1450" spc="-5">
                <a:latin typeface="Times New Roman"/>
                <a:cs typeface="Times New Roman"/>
              </a:rPr>
              <a:t>not </a:t>
            </a:r>
            <a:r>
              <a:rPr dirty="0" sz="1450" spc="-10">
                <a:latin typeface="Times New Roman"/>
                <a:cs typeface="Times New Roman"/>
              </a:rPr>
              <a:t>creative, </a:t>
            </a:r>
            <a:r>
              <a:rPr dirty="0" sz="1450" spc="-5">
                <a:latin typeface="Times New Roman"/>
                <a:cs typeface="Times New Roman"/>
              </a:rPr>
              <a:t>not </a:t>
            </a:r>
            <a:r>
              <a:rPr dirty="0" sz="1450" spc="-10">
                <a:latin typeface="Times New Roman"/>
                <a:cs typeface="Times New Roman"/>
              </a:rPr>
              <a:t>poetic; and yet </a:t>
            </a:r>
            <a:r>
              <a:rPr dirty="0" sz="1450" spc="-5">
                <a:latin typeface="Times New Roman"/>
                <a:cs typeface="Times New Roman"/>
              </a:rPr>
              <a:t>he  </a:t>
            </a:r>
            <a:r>
              <a:rPr dirty="0" sz="1450" spc="-10">
                <a:latin typeface="Times New Roman"/>
                <a:cs typeface="Times New Roman"/>
              </a:rPr>
              <a:t>will repay </a:t>
            </a:r>
            <a:r>
              <a:rPr dirty="0" sz="1450" spc="-5">
                <a:latin typeface="Times New Roman"/>
                <a:cs typeface="Times New Roman"/>
              </a:rPr>
              <a:t>your </a:t>
            </a:r>
            <a:r>
              <a:rPr dirty="0" sz="1450" spc="-10">
                <a:latin typeface="Times New Roman"/>
                <a:cs typeface="Times New Roman"/>
              </a:rPr>
              <a:t>study; his fortune is vast, and is entirely </a:t>
            </a:r>
            <a:r>
              <a:rPr dirty="0" sz="1450" spc="-5">
                <a:latin typeface="Times New Roman"/>
                <a:cs typeface="Times New Roman"/>
              </a:rPr>
              <a:t>due </a:t>
            </a:r>
            <a:r>
              <a:rPr dirty="0" sz="1450" spc="-10">
                <a:latin typeface="Times New Roman"/>
                <a:cs typeface="Times New Roman"/>
              </a:rPr>
              <a:t>to his own  exertions. He is the very fellow to help </a:t>
            </a:r>
            <a:r>
              <a:rPr dirty="0" sz="1450" spc="-5">
                <a:latin typeface="Times New Roman"/>
                <a:cs typeface="Times New Roman"/>
              </a:rPr>
              <a:t>us </a:t>
            </a:r>
            <a:r>
              <a:rPr dirty="0" sz="1450" spc="-10">
                <a:latin typeface="Times New Roman"/>
                <a:cs typeface="Times New Roman"/>
              </a:rPr>
              <a:t>to dispose </a:t>
            </a:r>
            <a:r>
              <a:rPr dirty="0" sz="1450" spc="-5">
                <a:latin typeface="Times New Roman"/>
                <a:cs typeface="Times New Roman"/>
              </a:rPr>
              <a:t>of our </a:t>
            </a:r>
            <a:r>
              <a:rPr dirty="0" sz="1450" spc="-10">
                <a:latin typeface="Times New Roman"/>
                <a:cs typeface="Times New Roman"/>
              </a:rPr>
              <a:t>trinkets, find </a:t>
            </a:r>
            <a:r>
              <a:rPr dirty="0" sz="1450" spc="-5">
                <a:latin typeface="Times New Roman"/>
                <a:cs typeface="Times New Roman"/>
              </a:rPr>
              <a:t>us a  </a:t>
            </a:r>
            <a:r>
              <a:rPr dirty="0" sz="1450" spc="-10">
                <a:latin typeface="Times New Roman"/>
                <a:cs typeface="Times New Roman"/>
              </a:rPr>
              <a:t>suitable house in Paris, and manage the details </a:t>
            </a:r>
            <a:r>
              <a:rPr dirty="0" sz="1450" spc="-5">
                <a:latin typeface="Times New Roman"/>
                <a:cs typeface="Times New Roman"/>
              </a:rPr>
              <a:t>of our </a:t>
            </a:r>
            <a:r>
              <a:rPr dirty="0" sz="1450" spc="-10">
                <a:latin typeface="Times New Roman"/>
                <a:cs typeface="Times New Roman"/>
              </a:rPr>
              <a:t>installation. Admirable  </a:t>
            </a:r>
            <a:r>
              <a:rPr dirty="0" sz="1450" spc="-20">
                <a:latin typeface="Times New Roman"/>
                <a:cs typeface="Times New Roman"/>
              </a:rPr>
              <a:t>Casimir, </a:t>
            </a:r>
            <a:r>
              <a:rPr dirty="0" sz="1450" spc="-5">
                <a:latin typeface="Times New Roman"/>
                <a:cs typeface="Times New Roman"/>
              </a:rPr>
              <a:t>one of </a:t>
            </a:r>
            <a:r>
              <a:rPr dirty="0" sz="1450" spc="-10">
                <a:latin typeface="Times New Roman"/>
                <a:cs typeface="Times New Roman"/>
              </a:rPr>
              <a:t>my oldest comrades! It was </a:t>
            </a:r>
            <a:r>
              <a:rPr dirty="0" sz="1450" spc="-5">
                <a:latin typeface="Times New Roman"/>
                <a:cs typeface="Times New Roman"/>
              </a:rPr>
              <a:t>on </a:t>
            </a:r>
            <a:r>
              <a:rPr dirty="0" sz="1450" spc="-10">
                <a:latin typeface="Times New Roman"/>
                <a:cs typeface="Times New Roman"/>
              </a:rPr>
              <a:t>his advice, </a:t>
            </a:r>
            <a:r>
              <a:rPr dirty="0" sz="1450" spc="-5">
                <a:latin typeface="Times New Roman"/>
                <a:cs typeface="Times New Roman"/>
              </a:rPr>
              <a:t>I </a:t>
            </a:r>
            <a:r>
              <a:rPr dirty="0" sz="1450" spc="-10">
                <a:latin typeface="Times New Roman"/>
                <a:cs typeface="Times New Roman"/>
              </a:rPr>
              <a:t>may add, that </a:t>
            </a:r>
            <a:r>
              <a:rPr dirty="0" sz="1450" spc="-5">
                <a:latin typeface="Times New Roman"/>
                <a:cs typeface="Times New Roman"/>
              </a:rPr>
              <a:t>I  </a:t>
            </a:r>
            <a:r>
              <a:rPr dirty="0" sz="1450" spc="-10">
                <a:latin typeface="Times New Roman"/>
                <a:cs typeface="Times New Roman"/>
              </a:rPr>
              <a:t>invested my little fortune in </a:t>
            </a:r>
            <a:r>
              <a:rPr dirty="0" sz="1450" spc="-15">
                <a:latin typeface="Times New Roman"/>
                <a:cs typeface="Times New Roman"/>
              </a:rPr>
              <a:t>Turkish </a:t>
            </a:r>
            <a:r>
              <a:rPr dirty="0" sz="1450" spc="-5">
                <a:latin typeface="Times New Roman"/>
                <a:cs typeface="Times New Roman"/>
              </a:rPr>
              <a:t>bonds; </a:t>
            </a:r>
            <a:r>
              <a:rPr dirty="0" sz="1450" spc="-10">
                <a:latin typeface="Times New Roman"/>
                <a:cs typeface="Times New Roman"/>
              </a:rPr>
              <a:t>when we have added these spoils  </a:t>
            </a:r>
            <a:r>
              <a:rPr dirty="0" sz="1450" spc="-5">
                <a:latin typeface="Times New Roman"/>
                <a:cs typeface="Times New Roman"/>
              </a:rPr>
              <a:t>of </a:t>
            </a:r>
            <a:r>
              <a:rPr dirty="0" sz="1450" spc="-10">
                <a:latin typeface="Times New Roman"/>
                <a:cs typeface="Times New Roman"/>
              </a:rPr>
              <a:t>the mediæval church to </a:t>
            </a:r>
            <a:r>
              <a:rPr dirty="0" sz="1450" spc="-5">
                <a:latin typeface="Times New Roman"/>
                <a:cs typeface="Times New Roman"/>
              </a:rPr>
              <a:t>our </a:t>
            </a:r>
            <a:r>
              <a:rPr dirty="0" sz="1450" spc="-10">
                <a:latin typeface="Times New Roman"/>
                <a:cs typeface="Times New Roman"/>
              </a:rPr>
              <a:t>stake in the Mahometan empire, little </a:t>
            </a:r>
            <a:r>
              <a:rPr dirty="0" sz="1450" spc="-30">
                <a:latin typeface="Times New Roman"/>
                <a:cs typeface="Times New Roman"/>
              </a:rPr>
              <a:t>boy, </a:t>
            </a:r>
            <a:r>
              <a:rPr dirty="0" sz="1450" spc="-10">
                <a:latin typeface="Times New Roman"/>
                <a:cs typeface="Times New Roman"/>
              </a:rPr>
              <a:t>we  shall positively roll among doubloons, positively roll! Beautiful forest,’ </a:t>
            </a:r>
            <a:r>
              <a:rPr dirty="0" sz="1450" spc="-5">
                <a:latin typeface="Times New Roman"/>
                <a:cs typeface="Times New Roman"/>
              </a:rPr>
              <a:t>he  </a:t>
            </a:r>
            <a:r>
              <a:rPr dirty="0" sz="1450" spc="-10">
                <a:latin typeface="Times New Roman"/>
                <a:cs typeface="Times New Roman"/>
              </a:rPr>
              <a:t>cried, ‘farewell! Though called to other scenes,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not </a:t>
            </a:r>
            <a:r>
              <a:rPr dirty="0" sz="1450" spc="-15">
                <a:latin typeface="Times New Roman"/>
                <a:cs typeface="Times New Roman"/>
              </a:rPr>
              <a:t>forget </a:t>
            </a:r>
            <a:r>
              <a:rPr dirty="0" sz="1450" spc="-10">
                <a:latin typeface="Times New Roman"/>
                <a:cs typeface="Times New Roman"/>
              </a:rPr>
              <a:t>thee. Thy  name is graven in my heart. Under the influence </a:t>
            </a:r>
            <a:r>
              <a:rPr dirty="0" sz="1450" spc="-5">
                <a:latin typeface="Times New Roman"/>
                <a:cs typeface="Times New Roman"/>
              </a:rPr>
              <a:t>of </a:t>
            </a:r>
            <a:r>
              <a:rPr dirty="0" sz="1450" spc="-10">
                <a:latin typeface="Times New Roman"/>
                <a:cs typeface="Times New Roman"/>
              </a:rPr>
              <a:t>prosperity </a:t>
            </a:r>
            <a:r>
              <a:rPr dirty="0" sz="1450" spc="-5">
                <a:latin typeface="Times New Roman"/>
                <a:cs typeface="Times New Roman"/>
              </a:rPr>
              <a:t>I </a:t>
            </a:r>
            <a:r>
              <a:rPr dirty="0" sz="1450" spc="-10">
                <a:latin typeface="Times New Roman"/>
                <a:cs typeface="Times New Roman"/>
              </a:rPr>
              <a:t>become  dithyrambic, Jean-Marie. Such is the impulse </a:t>
            </a:r>
            <a:r>
              <a:rPr dirty="0" sz="1450" spc="-5">
                <a:latin typeface="Times New Roman"/>
                <a:cs typeface="Times New Roman"/>
              </a:rPr>
              <a:t>of </a:t>
            </a:r>
            <a:r>
              <a:rPr dirty="0" sz="1450" spc="-10">
                <a:latin typeface="Times New Roman"/>
                <a:cs typeface="Times New Roman"/>
              </a:rPr>
              <a:t>the natural soul; such was the  constitution </a:t>
            </a:r>
            <a:r>
              <a:rPr dirty="0" sz="1450" spc="-5">
                <a:latin typeface="Times New Roman"/>
                <a:cs typeface="Times New Roman"/>
              </a:rPr>
              <a:t>of </a:t>
            </a:r>
            <a:r>
              <a:rPr dirty="0" sz="1450" spc="-10">
                <a:latin typeface="Times New Roman"/>
                <a:cs typeface="Times New Roman"/>
              </a:rPr>
              <a:t>primæval man. And I—well,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refuse the credit—I  have preserved my youth like </a:t>
            </a:r>
            <a:r>
              <a:rPr dirty="0" sz="1450" spc="-5">
                <a:latin typeface="Times New Roman"/>
                <a:cs typeface="Times New Roman"/>
              </a:rPr>
              <a:t>a </a:t>
            </a:r>
            <a:r>
              <a:rPr dirty="0" sz="1450" spc="-10">
                <a:latin typeface="Times New Roman"/>
                <a:cs typeface="Times New Roman"/>
              </a:rPr>
              <a:t>virginity; </a:t>
            </a:r>
            <a:r>
              <a:rPr dirty="0" sz="1450" spc="-15">
                <a:latin typeface="Times New Roman"/>
                <a:cs typeface="Times New Roman"/>
              </a:rPr>
              <a:t>another, </a:t>
            </a:r>
            <a:r>
              <a:rPr dirty="0" sz="1450" spc="-10">
                <a:latin typeface="Times New Roman"/>
                <a:cs typeface="Times New Roman"/>
              </a:rPr>
              <a:t>who should have led the  same snoozing, countryfied existence for these years, another had become  rusted, become stereotype; </a:t>
            </a:r>
            <a:r>
              <a:rPr dirty="0" sz="1450" spc="-5">
                <a:latin typeface="Times New Roman"/>
                <a:cs typeface="Times New Roman"/>
              </a:rPr>
              <a:t>but </a:t>
            </a:r>
            <a:r>
              <a:rPr dirty="0" sz="1450" spc="-10">
                <a:latin typeface="Times New Roman"/>
                <a:cs typeface="Times New Roman"/>
              </a:rPr>
              <a:t>I, </a:t>
            </a:r>
            <a:r>
              <a:rPr dirty="0" sz="1450" spc="-5">
                <a:latin typeface="Times New Roman"/>
                <a:cs typeface="Times New Roman"/>
              </a:rPr>
              <a:t>I </a:t>
            </a:r>
            <a:r>
              <a:rPr dirty="0" sz="1450" spc="-10">
                <a:latin typeface="Times New Roman"/>
                <a:cs typeface="Times New Roman"/>
              </a:rPr>
              <a:t>praise my happy constitution, retain the  spring unbroken. Fresh opulence and </a:t>
            </a:r>
            <a:r>
              <a:rPr dirty="0" sz="1450" spc="-5">
                <a:latin typeface="Times New Roman"/>
                <a:cs typeface="Times New Roman"/>
              </a:rPr>
              <a:t>a </a:t>
            </a:r>
            <a:r>
              <a:rPr dirty="0" sz="1450" spc="-10">
                <a:latin typeface="Times New Roman"/>
                <a:cs typeface="Times New Roman"/>
              </a:rPr>
              <a:t>new sphere </a:t>
            </a:r>
            <a:r>
              <a:rPr dirty="0" sz="1450" spc="-5">
                <a:latin typeface="Times New Roman"/>
                <a:cs typeface="Times New Roman"/>
              </a:rPr>
              <a:t>of </a:t>
            </a:r>
            <a:r>
              <a:rPr dirty="0" sz="1450" spc="-10">
                <a:latin typeface="Times New Roman"/>
                <a:cs typeface="Times New Roman"/>
              </a:rPr>
              <a:t>duties find me unabated  in ardour and only more mature </a:t>
            </a:r>
            <a:r>
              <a:rPr dirty="0" sz="1450" spc="-5">
                <a:latin typeface="Times New Roman"/>
                <a:cs typeface="Times New Roman"/>
              </a:rPr>
              <a:t>by </a:t>
            </a:r>
            <a:r>
              <a:rPr dirty="0" sz="1450" spc="-10">
                <a:latin typeface="Times New Roman"/>
                <a:cs typeface="Times New Roman"/>
              </a:rPr>
              <a:t>knowledge. For this prospective change,  Jean-Marie—it may probably have shocked </a:t>
            </a:r>
            <a:r>
              <a:rPr dirty="0" sz="1450" spc="-5">
                <a:latin typeface="Times New Roman"/>
                <a:cs typeface="Times New Roman"/>
              </a:rPr>
              <a:t>you. </a:t>
            </a:r>
            <a:r>
              <a:rPr dirty="0" sz="1450" spc="-35">
                <a:latin typeface="Times New Roman"/>
                <a:cs typeface="Times New Roman"/>
              </a:rPr>
              <a:t>Tell </a:t>
            </a:r>
            <a:r>
              <a:rPr dirty="0" sz="1450" spc="-10">
                <a:latin typeface="Times New Roman"/>
                <a:cs typeface="Times New Roman"/>
              </a:rPr>
              <a:t>me </a:t>
            </a:r>
            <a:r>
              <a:rPr dirty="0" sz="1450" spc="-30">
                <a:latin typeface="Times New Roman"/>
                <a:cs typeface="Times New Roman"/>
              </a:rPr>
              <a:t>now, </a:t>
            </a:r>
            <a:r>
              <a:rPr dirty="0" sz="1450" spc="-10">
                <a:latin typeface="Times New Roman"/>
                <a:cs typeface="Times New Roman"/>
              </a:rPr>
              <a:t>did it </a:t>
            </a:r>
            <a:r>
              <a:rPr dirty="0" sz="1450" spc="-5">
                <a:latin typeface="Times New Roman"/>
                <a:cs typeface="Times New Roman"/>
              </a:rPr>
              <a:t>not </a:t>
            </a:r>
            <a:r>
              <a:rPr dirty="0" sz="1450" spc="-10">
                <a:latin typeface="Times New Roman"/>
                <a:cs typeface="Times New Roman"/>
              </a:rPr>
              <a:t>strike  </a:t>
            </a:r>
            <a:r>
              <a:rPr dirty="0" sz="1450" spc="-5">
                <a:latin typeface="Times New Roman"/>
                <a:cs typeface="Times New Roman"/>
              </a:rPr>
              <a:t>you </a:t>
            </a:r>
            <a:r>
              <a:rPr dirty="0" sz="1450" spc="-10">
                <a:latin typeface="Times New Roman"/>
                <a:cs typeface="Times New Roman"/>
              </a:rPr>
              <a:t>as an inconsistency? Confess—it is useless to dissemble—it pained</a:t>
            </a:r>
            <a:r>
              <a:rPr dirty="0" sz="1450" spc="130">
                <a:latin typeface="Times New Roman"/>
                <a:cs typeface="Times New Roman"/>
              </a:rPr>
              <a:t> </a:t>
            </a:r>
            <a:r>
              <a:rPr dirty="0" sz="1450" spc="-10">
                <a:latin typeface="Times New Roman"/>
                <a:cs typeface="Times New Roman"/>
              </a:rPr>
              <a:t>you?’</a:t>
            </a:r>
            <a:endParaRPr sz="1450">
              <a:latin typeface="Times New Roman"/>
              <a:cs typeface="Times New Roman"/>
            </a:endParaRPr>
          </a:p>
          <a:p>
            <a:pPr algn="just" marL="12700">
              <a:lnSpc>
                <a:spcPct val="100000"/>
              </a:lnSpc>
              <a:spcBef>
                <a:spcPts val="765"/>
              </a:spcBef>
            </a:pPr>
            <a:r>
              <a:rPr dirty="0" sz="1450" spc="-35">
                <a:latin typeface="Times New Roman"/>
                <a:cs typeface="Times New Roman"/>
              </a:rPr>
              <a:t>‘Yes,’ </a:t>
            </a:r>
            <a:r>
              <a:rPr dirty="0" sz="1450" spc="-10">
                <a:latin typeface="Times New Roman"/>
                <a:cs typeface="Times New Roman"/>
              </a:rPr>
              <a:t>said the</a:t>
            </a:r>
            <a:r>
              <a:rPr dirty="0" sz="1450" spc="-80">
                <a:latin typeface="Times New Roman"/>
                <a:cs typeface="Times New Roman"/>
              </a:rPr>
              <a:t> </a:t>
            </a:r>
            <a:r>
              <a:rPr dirty="0" sz="1450" spc="-30">
                <a:latin typeface="Times New Roman"/>
                <a:cs typeface="Times New Roman"/>
              </a:rPr>
              <a:t>boy.</a:t>
            </a:r>
            <a:endParaRPr sz="1450">
              <a:latin typeface="Times New Roman"/>
              <a:cs typeface="Times New Roman"/>
            </a:endParaRPr>
          </a:p>
          <a:p>
            <a:pPr algn="just" marL="12700" marR="5080">
              <a:lnSpc>
                <a:spcPts val="1730"/>
              </a:lnSpc>
              <a:spcBef>
                <a:spcPts val="919"/>
              </a:spcBef>
            </a:pPr>
            <a:r>
              <a:rPr dirty="0" sz="1450" spc="-45">
                <a:latin typeface="Times New Roman"/>
                <a:cs typeface="Times New Roman"/>
              </a:rPr>
              <a:t>‘You </a:t>
            </a:r>
            <a:r>
              <a:rPr dirty="0" sz="1450" spc="-10">
                <a:latin typeface="Times New Roman"/>
                <a:cs typeface="Times New Roman"/>
              </a:rPr>
              <a:t>see,’ returned the </a:t>
            </a:r>
            <a:r>
              <a:rPr dirty="0" sz="1450" spc="-15">
                <a:latin typeface="Times New Roman"/>
                <a:cs typeface="Times New Roman"/>
              </a:rPr>
              <a:t>Doctor, </a:t>
            </a:r>
            <a:r>
              <a:rPr dirty="0" sz="1450" spc="-10">
                <a:latin typeface="Times New Roman"/>
                <a:cs typeface="Times New Roman"/>
              </a:rPr>
              <a:t>with sublime </a:t>
            </a:r>
            <a:r>
              <a:rPr dirty="0" sz="1450" spc="-20">
                <a:latin typeface="Times New Roman"/>
                <a:cs typeface="Times New Roman"/>
              </a:rPr>
              <a:t>fatuity, </a:t>
            </a:r>
            <a:r>
              <a:rPr dirty="0" sz="1450" spc="-10">
                <a:latin typeface="Times New Roman"/>
                <a:cs typeface="Times New Roman"/>
              </a:rPr>
              <a:t>‘I read </a:t>
            </a:r>
            <a:r>
              <a:rPr dirty="0" sz="1450" spc="-5">
                <a:latin typeface="Times New Roman"/>
                <a:cs typeface="Times New Roman"/>
              </a:rPr>
              <a:t>your </a:t>
            </a:r>
            <a:r>
              <a:rPr dirty="0" sz="1450" spc="-10">
                <a:latin typeface="Times New Roman"/>
                <a:cs typeface="Times New Roman"/>
              </a:rPr>
              <a:t>thoughts!  Nor am </a:t>
            </a:r>
            <a:r>
              <a:rPr dirty="0" sz="1450" spc="-5">
                <a:latin typeface="Times New Roman"/>
                <a:cs typeface="Times New Roman"/>
              </a:rPr>
              <a:t>I </a:t>
            </a:r>
            <a:r>
              <a:rPr dirty="0" sz="1450" spc="-10">
                <a:latin typeface="Times New Roman"/>
                <a:cs typeface="Times New Roman"/>
              </a:rPr>
              <a:t>surprised—your education is </a:t>
            </a:r>
            <a:r>
              <a:rPr dirty="0" sz="1450" spc="-5">
                <a:latin typeface="Times New Roman"/>
                <a:cs typeface="Times New Roman"/>
              </a:rPr>
              <a:t>not </a:t>
            </a:r>
            <a:r>
              <a:rPr dirty="0" sz="1450" spc="-10">
                <a:latin typeface="Times New Roman"/>
                <a:cs typeface="Times New Roman"/>
              </a:rPr>
              <a:t>yet complete; the higher duties </a:t>
            </a:r>
            <a:r>
              <a:rPr dirty="0" sz="1450" spc="-5">
                <a:latin typeface="Times New Roman"/>
                <a:cs typeface="Times New Roman"/>
              </a:rPr>
              <a:t>of  </a:t>
            </a:r>
            <a:r>
              <a:rPr dirty="0" sz="1450" spc="-10">
                <a:latin typeface="Times New Roman"/>
                <a:cs typeface="Times New Roman"/>
              </a:rPr>
              <a:t>men have </a:t>
            </a:r>
            <a:r>
              <a:rPr dirty="0" sz="1450" spc="-5">
                <a:latin typeface="Times New Roman"/>
                <a:cs typeface="Times New Roman"/>
              </a:rPr>
              <a:t>not </a:t>
            </a:r>
            <a:r>
              <a:rPr dirty="0" sz="1450" spc="-10">
                <a:latin typeface="Times New Roman"/>
                <a:cs typeface="Times New Roman"/>
              </a:rPr>
              <a:t>been yet presented to </a:t>
            </a:r>
            <a:r>
              <a:rPr dirty="0" sz="1450" spc="-5">
                <a:latin typeface="Times New Roman"/>
                <a:cs typeface="Times New Roman"/>
              </a:rPr>
              <a:t>you </a:t>
            </a:r>
            <a:r>
              <a:rPr dirty="0" sz="1450" spc="-25">
                <a:latin typeface="Times New Roman"/>
                <a:cs typeface="Times New Roman"/>
              </a:rPr>
              <a:t>fully. </a:t>
            </a:r>
            <a:r>
              <a:rPr dirty="0" sz="1450" spc="-10">
                <a:latin typeface="Times New Roman"/>
                <a:cs typeface="Times New Roman"/>
              </a:rPr>
              <a:t>A hint—till we have leisure—  must </a:t>
            </a:r>
            <a:r>
              <a:rPr dirty="0" sz="1450" spc="-15">
                <a:latin typeface="Times New Roman"/>
                <a:cs typeface="Times New Roman"/>
              </a:rPr>
              <a:t>suffice. </a:t>
            </a:r>
            <a:r>
              <a:rPr dirty="0" sz="1450" spc="-10">
                <a:latin typeface="Times New Roman"/>
                <a:cs typeface="Times New Roman"/>
              </a:rPr>
              <a:t>Now that </a:t>
            </a:r>
            <a:r>
              <a:rPr dirty="0" sz="1450" spc="-5">
                <a:latin typeface="Times New Roman"/>
                <a:cs typeface="Times New Roman"/>
              </a:rPr>
              <a:t>I </a:t>
            </a:r>
            <a:r>
              <a:rPr dirty="0" sz="1450" spc="-10">
                <a:latin typeface="Times New Roman"/>
                <a:cs typeface="Times New Roman"/>
              </a:rPr>
              <a:t>am once more in possession </a:t>
            </a:r>
            <a:r>
              <a:rPr dirty="0" sz="1450" spc="-5">
                <a:latin typeface="Times New Roman"/>
                <a:cs typeface="Times New Roman"/>
              </a:rPr>
              <a:t>of a </a:t>
            </a:r>
            <a:r>
              <a:rPr dirty="0" sz="1450" spc="-10">
                <a:latin typeface="Times New Roman"/>
                <a:cs typeface="Times New Roman"/>
              </a:rPr>
              <a:t>modest  competence; now that </a:t>
            </a:r>
            <a:r>
              <a:rPr dirty="0" sz="1450" spc="-5">
                <a:latin typeface="Times New Roman"/>
                <a:cs typeface="Times New Roman"/>
              </a:rPr>
              <a:t>I </a:t>
            </a:r>
            <a:r>
              <a:rPr dirty="0" sz="1450" spc="-10">
                <a:latin typeface="Times New Roman"/>
                <a:cs typeface="Times New Roman"/>
              </a:rPr>
              <a:t>have so long prepared myself in silent meditation, it  becomes my superior duty to proceed to Paris. My scientific training, my  undoubted command </a:t>
            </a:r>
            <a:r>
              <a:rPr dirty="0" sz="1450" spc="-5">
                <a:latin typeface="Times New Roman"/>
                <a:cs typeface="Times New Roman"/>
              </a:rPr>
              <a:t>of </a:t>
            </a:r>
            <a:r>
              <a:rPr dirty="0" sz="1450" spc="-10">
                <a:latin typeface="Times New Roman"/>
                <a:cs typeface="Times New Roman"/>
              </a:rPr>
              <a:t>language, mark me </a:t>
            </a:r>
            <a:r>
              <a:rPr dirty="0" sz="1450" spc="-5">
                <a:latin typeface="Times New Roman"/>
                <a:cs typeface="Times New Roman"/>
              </a:rPr>
              <a:t>out </a:t>
            </a:r>
            <a:r>
              <a:rPr dirty="0" sz="1450" spc="-10">
                <a:latin typeface="Times New Roman"/>
                <a:cs typeface="Times New Roman"/>
              </a:rPr>
              <a:t>for the service </a:t>
            </a:r>
            <a:r>
              <a:rPr dirty="0" sz="1450" spc="-5">
                <a:latin typeface="Times New Roman"/>
                <a:cs typeface="Times New Roman"/>
              </a:rPr>
              <a:t>of </a:t>
            </a:r>
            <a:r>
              <a:rPr dirty="0" sz="1450" spc="-10">
                <a:latin typeface="Times New Roman"/>
                <a:cs typeface="Times New Roman"/>
              </a:rPr>
              <a:t>my </a:t>
            </a:r>
            <a:r>
              <a:rPr dirty="0" sz="1450" spc="-20">
                <a:latin typeface="Times New Roman"/>
                <a:cs typeface="Times New Roman"/>
              </a:rPr>
              <a:t>country.  </a:t>
            </a:r>
            <a:r>
              <a:rPr dirty="0" sz="1450" spc="-10">
                <a:latin typeface="Times New Roman"/>
                <a:cs typeface="Times New Roman"/>
              </a:rPr>
              <a:t>Modesty in such </a:t>
            </a:r>
            <a:r>
              <a:rPr dirty="0" sz="1450" spc="-5">
                <a:latin typeface="Times New Roman"/>
                <a:cs typeface="Times New Roman"/>
              </a:rPr>
              <a:t>a </a:t>
            </a:r>
            <a:r>
              <a:rPr dirty="0" sz="1450" spc="-10">
                <a:latin typeface="Times New Roman"/>
                <a:cs typeface="Times New Roman"/>
              </a:rPr>
              <a:t>case would </a:t>
            </a:r>
            <a:r>
              <a:rPr dirty="0" sz="1450" spc="-5">
                <a:latin typeface="Times New Roman"/>
                <a:cs typeface="Times New Roman"/>
              </a:rPr>
              <a:t>be a </a:t>
            </a:r>
            <a:r>
              <a:rPr dirty="0" sz="1450" spc="-10">
                <a:latin typeface="Times New Roman"/>
                <a:cs typeface="Times New Roman"/>
              </a:rPr>
              <a:t>snare. If sin were </a:t>
            </a:r>
            <a:r>
              <a:rPr dirty="0" sz="1450" spc="-5">
                <a:latin typeface="Times New Roman"/>
                <a:cs typeface="Times New Roman"/>
              </a:rPr>
              <a:t>a </a:t>
            </a:r>
            <a:r>
              <a:rPr dirty="0" sz="1450" spc="-10">
                <a:latin typeface="Times New Roman"/>
                <a:cs typeface="Times New Roman"/>
              </a:rPr>
              <a:t>philosophical  expression, </a:t>
            </a:r>
            <a:r>
              <a:rPr dirty="0" sz="1450" spc="-5">
                <a:latin typeface="Times New Roman"/>
                <a:cs typeface="Times New Roman"/>
              </a:rPr>
              <a:t>I </a:t>
            </a:r>
            <a:r>
              <a:rPr dirty="0" sz="1450" spc="-10">
                <a:latin typeface="Times New Roman"/>
                <a:cs typeface="Times New Roman"/>
              </a:rPr>
              <a:t>should call it sinful. A man must </a:t>
            </a:r>
            <a:r>
              <a:rPr dirty="0" sz="1450" spc="-5">
                <a:latin typeface="Times New Roman"/>
                <a:cs typeface="Times New Roman"/>
              </a:rPr>
              <a:t>not </a:t>
            </a:r>
            <a:r>
              <a:rPr dirty="0" sz="1450" spc="-10">
                <a:latin typeface="Times New Roman"/>
                <a:cs typeface="Times New Roman"/>
              </a:rPr>
              <a:t>deny his manifest abilities,  for that is to evade his obligations. </a:t>
            </a:r>
            <a:r>
              <a:rPr dirty="0" sz="1450" spc="-5">
                <a:latin typeface="Times New Roman"/>
                <a:cs typeface="Times New Roman"/>
              </a:rPr>
              <a:t>I </a:t>
            </a:r>
            <a:r>
              <a:rPr dirty="0" sz="1450" spc="-10">
                <a:latin typeface="Times New Roman"/>
                <a:cs typeface="Times New Roman"/>
              </a:rPr>
              <a:t>must </a:t>
            </a:r>
            <a:r>
              <a:rPr dirty="0" sz="1450" spc="-5">
                <a:latin typeface="Times New Roman"/>
                <a:cs typeface="Times New Roman"/>
              </a:rPr>
              <a:t>be up </a:t>
            </a:r>
            <a:r>
              <a:rPr dirty="0" sz="1450" spc="-10">
                <a:latin typeface="Times New Roman"/>
                <a:cs typeface="Times New Roman"/>
              </a:rPr>
              <a:t>and </a:t>
            </a:r>
            <a:r>
              <a:rPr dirty="0" sz="1450" spc="-5">
                <a:latin typeface="Times New Roman"/>
                <a:cs typeface="Times New Roman"/>
              </a:rPr>
              <a:t>doing; I </a:t>
            </a:r>
            <a:r>
              <a:rPr dirty="0" sz="1450" spc="-10">
                <a:latin typeface="Times New Roman"/>
                <a:cs typeface="Times New Roman"/>
              </a:rPr>
              <a:t>must </a:t>
            </a:r>
            <a:r>
              <a:rPr dirty="0" sz="1450" spc="-5">
                <a:latin typeface="Times New Roman"/>
                <a:cs typeface="Times New Roman"/>
              </a:rPr>
              <a:t>be no  </a:t>
            </a:r>
            <a:r>
              <a:rPr dirty="0" sz="1450" spc="-10">
                <a:latin typeface="Times New Roman"/>
                <a:cs typeface="Times New Roman"/>
              </a:rPr>
              <a:t>skulker in </a:t>
            </a:r>
            <a:r>
              <a:rPr dirty="0" sz="1450" spc="-25">
                <a:latin typeface="Times New Roman"/>
                <a:cs typeface="Times New Roman"/>
              </a:rPr>
              <a:t>life’s</a:t>
            </a:r>
            <a:r>
              <a:rPr dirty="0" sz="1450">
                <a:latin typeface="Times New Roman"/>
                <a:cs typeface="Times New Roman"/>
              </a:rPr>
              <a:t> </a:t>
            </a:r>
            <a:r>
              <a:rPr dirty="0" sz="1450" spc="-10">
                <a:latin typeface="Times New Roman"/>
                <a:cs typeface="Times New Roman"/>
              </a:rPr>
              <a:t>battle.’</a:t>
            </a:r>
            <a:endParaRPr sz="1450">
              <a:latin typeface="Times New Roman"/>
              <a:cs typeface="Times New Roman"/>
            </a:endParaRPr>
          </a:p>
          <a:p>
            <a:pPr algn="just" marL="12700" marR="10160">
              <a:lnSpc>
                <a:spcPts val="1730"/>
              </a:lnSpc>
              <a:spcBef>
                <a:spcPts val="844"/>
              </a:spcBef>
            </a:pPr>
            <a:r>
              <a:rPr dirty="0" sz="1450" spc="-10">
                <a:latin typeface="Times New Roman"/>
                <a:cs typeface="Times New Roman"/>
              </a:rPr>
              <a:t>So </a:t>
            </a:r>
            <a:r>
              <a:rPr dirty="0" sz="1450" spc="-5">
                <a:latin typeface="Times New Roman"/>
                <a:cs typeface="Times New Roman"/>
              </a:rPr>
              <a:t>he </a:t>
            </a:r>
            <a:r>
              <a:rPr dirty="0" sz="1450" spc="-10">
                <a:latin typeface="Times New Roman"/>
                <a:cs typeface="Times New Roman"/>
              </a:rPr>
              <a:t>rattled </a:t>
            </a:r>
            <a:r>
              <a:rPr dirty="0" sz="1450" spc="-5">
                <a:latin typeface="Times New Roman"/>
                <a:cs typeface="Times New Roman"/>
              </a:rPr>
              <a:t>on, </a:t>
            </a:r>
            <a:r>
              <a:rPr dirty="0" sz="1450" spc="-10">
                <a:latin typeface="Times New Roman"/>
                <a:cs typeface="Times New Roman"/>
              </a:rPr>
              <a:t>copiously greasing the joint </a:t>
            </a:r>
            <a:r>
              <a:rPr dirty="0" sz="1450" spc="-5">
                <a:latin typeface="Times New Roman"/>
                <a:cs typeface="Times New Roman"/>
              </a:rPr>
              <a:t>of </a:t>
            </a:r>
            <a:r>
              <a:rPr dirty="0" sz="1450" spc="-10">
                <a:latin typeface="Times New Roman"/>
                <a:cs typeface="Times New Roman"/>
              </a:rPr>
              <a:t>his inconsistency with words;  while the </a:t>
            </a:r>
            <a:r>
              <a:rPr dirty="0" sz="1450" spc="-5">
                <a:latin typeface="Times New Roman"/>
                <a:cs typeface="Times New Roman"/>
              </a:rPr>
              <a:t>boy </a:t>
            </a:r>
            <a:r>
              <a:rPr dirty="0" sz="1450" spc="-10">
                <a:latin typeface="Times New Roman"/>
                <a:cs typeface="Times New Roman"/>
              </a:rPr>
              <a:t>listened </a:t>
            </a:r>
            <a:r>
              <a:rPr dirty="0" sz="1450" spc="-20">
                <a:latin typeface="Times New Roman"/>
                <a:cs typeface="Times New Roman"/>
              </a:rPr>
              <a:t>silently, </a:t>
            </a:r>
            <a:r>
              <a:rPr dirty="0" sz="1450" spc="-10">
                <a:latin typeface="Times New Roman"/>
                <a:cs typeface="Times New Roman"/>
              </a:rPr>
              <a:t>his eyes fixed </a:t>
            </a:r>
            <a:r>
              <a:rPr dirty="0" sz="1450" spc="-5">
                <a:latin typeface="Times New Roman"/>
                <a:cs typeface="Times New Roman"/>
              </a:rPr>
              <a:t>on </a:t>
            </a:r>
            <a:r>
              <a:rPr dirty="0" sz="1450" spc="-10">
                <a:latin typeface="Times New Roman"/>
                <a:cs typeface="Times New Roman"/>
              </a:rPr>
              <a:t>the horse, his mind seething.  It</a:t>
            </a:r>
            <a:r>
              <a:rPr dirty="0" sz="1450" spc="180">
                <a:latin typeface="Times New Roman"/>
                <a:cs typeface="Times New Roman"/>
              </a:rPr>
              <a:t> </a:t>
            </a:r>
            <a:r>
              <a:rPr dirty="0" sz="1450" spc="-10">
                <a:latin typeface="Times New Roman"/>
                <a:cs typeface="Times New Roman"/>
              </a:rPr>
              <a:t>was</a:t>
            </a:r>
            <a:r>
              <a:rPr dirty="0" sz="1450" spc="190">
                <a:latin typeface="Times New Roman"/>
                <a:cs typeface="Times New Roman"/>
              </a:rPr>
              <a:t> </a:t>
            </a:r>
            <a:r>
              <a:rPr dirty="0" sz="1450" spc="-10">
                <a:latin typeface="Times New Roman"/>
                <a:cs typeface="Times New Roman"/>
              </a:rPr>
              <a:t>all</a:t>
            </a:r>
            <a:r>
              <a:rPr dirty="0" sz="1450" spc="185">
                <a:latin typeface="Times New Roman"/>
                <a:cs typeface="Times New Roman"/>
              </a:rPr>
              <a:t> </a:t>
            </a:r>
            <a:r>
              <a:rPr dirty="0" sz="1450" spc="-10">
                <a:latin typeface="Times New Roman"/>
                <a:cs typeface="Times New Roman"/>
              </a:rPr>
              <a:t>lost</a:t>
            </a:r>
            <a:r>
              <a:rPr dirty="0" sz="1450" spc="190">
                <a:latin typeface="Times New Roman"/>
                <a:cs typeface="Times New Roman"/>
              </a:rPr>
              <a:t> </a:t>
            </a:r>
            <a:r>
              <a:rPr dirty="0" sz="1450" spc="-10">
                <a:latin typeface="Times New Roman"/>
                <a:cs typeface="Times New Roman"/>
              </a:rPr>
              <a:t>eloquence;</a:t>
            </a:r>
            <a:r>
              <a:rPr dirty="0" sz="1450" spc="180">
                <a:latin typeface="Times New Roman"/>
                <a:cs typeface="Times New Roman"/>
              </a:rPr>
              <a:t> </a:t>
            </a:r>
            <a:r>
              <a:rPr dirty="0" sz="1450" spc="-5">
                <a:latin typeface="Times New Roman"/>
                <a:cs typeface="Times New Roman"/>
              </a:rPr>
              <a:t>no</a:t>
            </a:r>
            <a:r>
              <a:rPr dirty="0" sz="1450" spc="190">
                <a:latin typeface="Times New Roman"/>
                <a:cs typeface="Times New Roman"/>
              </a:rPr>
              <a:t> </a:t>
            </a:r>
            <a:r>
              <a:rPr dirty="0" sz="1450" spc="-10">
                <a:latin typeface="Times New Roman"/>
                <a:cs typeface="Times New Roman"/>
              </a:rPr>
              <a:t>array</a:t>
            </a:r>
            <a:r>
              <a:rPr dirty="0" sz="1450" spc="185">
                <a:latin typeface="Times New Roman"/>
                <a:cs typeface="Times New Roman"/>
              </a:rPr>
              <a:t> </a:t>
            </a:r>
            <a:r>
              <a:rPr dirty="0" sz="1450" spc="-5">
                <a:latin typeface="Times New Roman"/>
                <a:cs typeface="Times New Roman"/>
              </a:rPr>
              <a:t>of</a:t>
            </a:r>
            <a:r>
              <a:rPr dirty="0" sz="1450" spc="190">
                <a:latin typeface="Times New Roman"/>
                <a:cs typeface="Times New Roman"/>
              </a:rPr>
              <a:t> </a:t>
            </a:r>
            <a:r>
              <a:rPr dirty="0" sz="1450" spc="-10">
                <a:latin typeface="Times New Roman"/>
                <a:cs typeface="Times New Roman"/>
              </a:rPr>
              <a:t>words</a:t>
            </a:r>
            <a:r>
              <a:rPr dirty="0" sz="1450" spc="190">
                <a:latin typeface="Times New Roman"/>
                <a:cs typeface="Times New Roman"/>
              </a:rPr>
              <a:t> </a:t>
            </a:r>
            <a:r>
              <a:rPr dirty="0" sz="1450" spc="-10">
                <a:latin typeface="Times New Roman"/>
                <a:cs typeface="Times New Roman"/>
              </a:rPr>
              <a:t>could</a:t>
            </a:r>
            <a:r>
              <a:rPr dirty="0" sz="1450" spc="180">
                <a:latin typeface="Times New Roman"/>
                <a:cs typeface="Times New Roman"/>
              </a:rPr>
              <a:t> </a:t>
            </a:r>
            <a:r>
              <a:rPr dirty="0" sz="1450" spc="-10">
                <a:latin typeface="Times New Roman"/>
                <a:cs typeface="Times New Roman"/>
              </a:rPr>
              <a:t>unsettle</a:t>
            </a:r>
            <a:r>
              <a:rPr dirty="0" sz="1450" spc="190">
                <a:latin typeface="Times New Roman"/>
                <a:cs typeface="Times New Roman"/>
              </a:rPr>
              <a:t> </a:t>
            </a:r>
            <a:r>
              <a:rPr dirty="0" sz="1450" spc="-5">
                <a:latin typeface="Times New Roman"/>
                <a:cs typeface="Times New Roman"/>
              </a:rPr>
              <a:t>a</a:t>
            </a:r>
            <a:r>
              <a:rPr dirty="0" sz="1450" spc="185">
                <a:latin typeface="Times New Roman"/>
                <a:cs typeface="Times New Roman"/>
              </a:rPr>
              <a:t> </a:t>
            </a:r>
            <a:r>
              <a:rPr dirty="0" sz="1450" spc="-10">
                <a:latin typeface="Times New Roman"/>
                <a:cs typeface="Times New Roman"/>
              </a:rPr>
              <a:t>belief</a:t>
            </a:r>
            <a:r>
              <a:rPr dirty="0" sz="1450" spc="190">
                <a:latin typeface="Times New Roman"/>
                <a:cs typeface="Times New Roman"/>
              </a:rPr>
              <a:t> </a:t>
            </a:r>
            <a:r>
              <a:rPr dirty="0" sz="1450" spc="-5">
                <a:latin typeface="Times New Roman"/>
                <a:cs typeface="Times New Roman"/>
              </a:rPr>
              <a:t>of</a:t>
            </a:r>
            <a:r>
              <a:rPr dirty="0" sz="1450" spc="180">
                <a:latin typeface="Times New Roman"/>
                <a:cs typeface="Times New Roman"/>
              </a:rPr>
              <a:t> </a:t>
            </a:r>
            <a:r>
              <a:rPr dirty="0" sz="1450" spc="-10">
                <a:latin typeface="Times New Roman"/>
                <a:cs typeface="Times New Roman"/>
              </a:rPr>
              <a:t>Jean-</a:t>
            </a:r>
            <a:endParaRPr sz="1450">
              <a:latin typeface="Times New Roman"/>
              <a:cs typeface="Times New Roman"/>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20">
                <a:latin typeface="Times New Roman"/>
                <a:cs typeface="Times New Roman"/>
              </a:rPr>
              <a:t>Marie’s;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drove into Fontainebleau filled with </a:t>
            </a:r>
            <a:r>
              <a:rPr dirty="0" sz="1450" spc="-25">
                <a:latin typeface="Times New Roman"/>
                <a:cs typeface="Times New Roman"/>
              </a:rPr>
              <a:t>pity, </a:t>
            </a:r>
            <a:r>
              <a:rPr dirty="0" sz="1450" spc="-15">
                <a:latin typeface="Times New Roman"/>
                <a:cs typeface="Times New Roman"/>
              </a:rPr>
              <a:t>horror, </a:t>
            </a:r>
            <a:r>
              <a:rPr dirty="0" sz="1450" spc="-10">
                <a:latin typeface="Times New Roman"/>
                <a:cs typeface="Times New Roman"/>
              </a:rPr>
              <a:t>indignation,  and </a:t>
            </a:r>
            <a:r>
              <a:rPr dirty="0" sz="1450" spc="-20">
                <a:latin typeface="Times New Roman"/>
                <a:cs typeface="Times New Roman"/>
              </a:rPr>
              <a:t>despair.</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In the town Jean-Marie was kept </a:t>
            </a:r>
            <a:r>
              <a:rPr dirty="0" sz="1450" spc="-5">
                <a:latin typeface="Times New Roman"/>
                <a:cs typeface="Times New Roman"/>
              </a:rPr>
              <a:t>a </a:t>
            </a:r>
            <a:r>
              <a:rPr dirty="0" sz="1450" spc="-10">
                <a:latin typeface="Times New Roman"/>
                <a:cs typeface="Times New Roman"/>
              </a:rPr>
              <a:t>fixture </a:t>
            </a:r>
            <a:r>
              <a:rPr dirty="0" sz="1450" spc="-5">
                <a:latin typeface="Times New Roman"/>
                <a:cs typeface="Times New Roman"/>
              </a:rPr>
              <a:t>on </a:t>
            </a:r>
            <a:r>
              <a:rPr dirty="0" sz="1450" spc="-10">
                <a:latin typeface="Times New Roman"/>
                <a:cs typeface="Times New Roman"/>
              </a:rPr>
              <a:t>the driving-seat, to guard the  treasure; while the </a:t>
            </a:r>
            <a:r>
              <a:rPr dirty="0" sz="1450" spc="-15">
                <a:latin typeface="Times New Roman"/>
                <a:cs typeface="Times New Roman"/>
              </a:rPr>
              <a:t>Doctor, </a:t>
            </a:r>
            <a:r>
              <a:rPr dirty="0" sz="1450" spc="-10">
                <a:latin typeface="Times New Roman"/>
                <a:cs typeface="Times New Roman"/>
              </a:rPr>
              <a:t>with </a:t>
            </a:r>
            <a:r>
              <a:rPr dirty="0" sz="1450" spc="-5">
                <a:latin typeface="Times New Roman"/>
                <a:cs typeface="Times New Roman"/>
              </a:rPr>
              <a:t>a </a:t>
            </a:r>
            <a:r>
              <a:rPr dirty="0" sz="1450" spc="-15">
                <a:latin typeface="Times New Roman"/>
                <a:cs typeface="Times New Roman"/>
              </a:rPr>
              <a:t>singular, </a:t>
            </a:r>
            <a:r>
              <a:rPr dirty="0" sz="1450" spc="-10">
                <a:latin typeface="Times New Roman"/>
                <a:cs typeface="Times New Roman"/>
              </a:rPr>
              <a:t>slightly tipsy airiness </a:t>
            </a:r>
            <a:r>
              <a:rPr dirty="0" sz="1450" spc="-5">
                <a:latin typeface="Times New Roman"/>
                <a:cs typeface="Times New Roman"/>
              </a:rPr>
              <a:t>of </a:t>
            </a:r>
            <a:r>
              <a:rPr dirty="0" sz="1450" spc="-15">
                <a:latin typeface="Times New Roman"/>
                <a:cs typeface="Times New Roman"/>
              </a:rPr>
              <a:t>manner,  </a:t>
            </a:r>
            <a:r>
              <a:rPr dirty="0" sz="1450" spc="-10">
                <a:latin typeface="Times New Roman"/>
                <a:cs typeface="Times New Roman"/>
              </a:rPr>
              <a:t>fluttered in and </a:t>
            </a:r>
            <a:r>
              <a:rPr dirty="0" sz="1450" spc="-5">
                <a:latin typeface="Times New Roman"/>
                <a:cs typeface="Times New Roman"/>
              </a:rPr>
              <a:t>out of </a:t>
            </a:r>
            <a:r>
              <a:rPr dirty="0" sz="1450" spc="-10">
                <a:latin typeface="Times New Roman"/>
                <a:cs typeface="Times New Roman"/>
              </a:rPr>
              <a:t>cafés, where </a:t>
            </a:r>
            <a:r>
              <a:rPr dirty="0" sz="1450" spc="-5">
                <a:latin typeface="Times New Roman"/>
                <a:cs typeface="Times New Roman"/>
              </a:rPr>
              <a:t>he </a:t>
            </a:r>
            <a:r>
              <a:rPr dirty="0" sz="1450" spc="-10">
                <a:latin typeface="Times New Roman"/>
                <a:cs typeface="Times New Roman"/>
              </a:rPr>
              <a:t>shook hands with garrison </a:t>
            </a:r>
            <a:r>
              <a:rPr dirty="0" sz="1450" spc="-15">
                <a:latin typeface="Times New Roman"/>
                <a:cs typeface="Times New Roman"/>
              </a:rPr>
              <a:t>officers, </a:t>
            </a:r>
            <a:r>
              <a:rPr dirty="0" sz="1450" spc="-10">
                <a:latin typeface="Times New Roman"/>
                <a:cs typeface="Times New Roman"/>
              </a:rPr>
              <a:t>and  mixed an absinthe with the nicety </a:t>
            </a:r>
            <a:r>
              <a:rPr dirty="0" sz="1450" spc="-5">
                <a:latin typeface="Times New Roman"/>
                <a:cs typeface="Times New Roman"/>
              </a:rPr>
              <a:t>of </a:t>
            </a:r>
            <a:r>
              <a:rPr dirty="0" sz="1450" spc="-10">
                <a:latin typeface="Times New Roman"/>
                <a:cs typeface="Times New Roman"/>
              </a:rPr>
              <a:t>old experience; in and </a:t>
            </a:r>
            <a:r>
              <a:rPr dirty="0" sz="1450" spc="-5">
                <a:latin typeface="Times New Roman"/>
                <a:cs typeface="Times New Roman"/>
              </a:rPr>
              <a:t>out of </a:t>
            </a:r>
            <a:r>
              <a:rPr dirty="0" sz="1450" spc="-10">
                <a:latin typeface="Times New Roman"/>
                <a:cs typeface="Times New Roman"/>
              </a:rPr>
              <a:t>shops, from  which </a:t>
            </a:r>
            <a:r>
              <a:rPr dirty="0" sz="1450" spc="-5">
                <a:latin typeface="Times New Roman"/>
                <a:cs typeface="Times New Roman"/>
              </a:rPr>
              <a:t>he </a:t>
            </a:r>
            <a:r>
              <a:rPr dirty="0" sz="1450" spc="-10">
                <a:latin typeface="Times New Roman"/>
                <a:cs typeface="Times New Roman"/>
              </a:rPr>
              <a:t>returned laden with costly fruits, real turtle, </a:t>
            </a:r>
            <a:r>
              <a:rPr dirty="0" sz="1450" spc="-5">
                <a:latin typeface="Times New Roman"/>
                <a:cs typeface="Times New Roman"/>
              </a:rPr>
              <a:t>a </a:t>
            </a:r>
            <a:r>
              <a:rPr dirty="0" sz="1450" spc="-10">
                <a:latin typeface="Times New Roman"/>
                <a:cs typeface="Times New Roman"/>
              </a:rPr>
              <a:t>magnificent piece </a:t>
            </a:r>
            <a:r>
              <a:rPr dirty="0" sz="1450" spc="-5">
                <a:latin typeface="Times New Roman"/>
                <a:cs typeface="Times New Roman"/>
              </a:rPr>
              <a:t>of  </a:t>
            </a:r>
            <a:r>
              <a:rPr dirty="0" sz="1450" spc="-10">
                <a:latin typeface="Times New Roman"/>
                <a:cs typeface="Times New Roman"/>
              </a:rPr>
              <a:t>silk for his wife, </a:t>
            </a:r>
            <a:r>
              <a:rPr dirty="0" sz="1450" spc="-5">
                <a:latin typeface="Times New Roman"/>
                <a:cs typeface="Times New Roman"/>
              </a:rPr>
              <a:t>a </a:t>
            </a:r>
            <a:r>
              <a:rPr dirty="0" sz="1450" spc="-10">
                <a:latin typeface="Times New Roman"/>
                <a:cs typeface="Times New Roman"/>
              </a:rPr>
              <a:t>preposterous cane for himself, and </a:t>
            </a:r>
            <a:r>
              <a:rPr dirty="0" sz="1450" spc="-5">
                <a:latin typeface="Times New Roman"/>
                <a:cs typeface="Times New Roman"/>
              </a:rPr>
              <a:t>a </a:t>
            </a:r>
            <a:r>
              <a:rPr dirty="0" sz="1450" spc="-10">
                <a:latin typeface="Times New Roman"/>
                <a:cs typeface="Times New Roman"/>
              </a:rPr>
              <a:t>kepi </a:t>
            </a:r>
            <a:r>
              <a:rPr dirty="0" sz="1450" spc="-5">
                <a:latin typeface="Times New Roman"/>
                <a:cs typeface="Times New Roman"/>
              </a:rPr>
              <a:t>of </a:t>
            </a:r>
            <a:r>
              <a:rPr dirty="0" sz="1450" spc="-10">
                <a:latin typeface="Times New Roman"/>
                <a:cs typeface="Times New Roman"/>
              </a:rPr>
              <a:t>the newest  fashion for the </a:t>
            </a:r>
            <a:r>
              <a:rPr dirty="0" sz="1450" spc="-5">
                <a:latin typeface="Times New Roman"/>
                <a:cs typeface="Times New Roman"/>
              </a:rPr>
              <a:t>boy; </a:t>
            </a:r>
            <a:r>
              <a:rPr dirty="0" sz="1450" spc="-10">
                <a:latin typeface="Times New Roman"/>
                <a:cs typeface="Times New Roman"/>
              </a:rPr>
              <a:t>in and </a:t>
            </a:r>
            <a:r>
              <a:rPr dirty="0" sz="1450" spc="-5">
                <a:latin typeface="Times New Roman"/>
                <a:cs typeface="Times New Roman"/>
              </a:rPr>
              <a:t>out of </a:t>
            </a:r>
            <a:r>
              <a:rPr dirty="0" sz="1450" spc="-10">
                <a:latin typeface="Times New Roman"/>
                <a:cs typeface="Times New Roman"/>
              </a:rPr>
              <a:t>the telegraph </a:t>
            </a:r>
            <a:r>
              <a:rPr dirty="0" sz="1450" spc="-15">
                <a:latin typeface="Times New Roman"/>
                <a:cs typeface="Times New Roman"/>
              </a:rPr>
              <a:t>office, </a:t>
            </a:r>
            <a:r>
              <a:rPr dirty="0" sz="1450" spc="-10">
                <a:latin typeface="Times New Roman"/>
                <a:cs typeface="Times New Roman"/>
              </a:rPr>
              <a:t>whence </a:t>
            </a:r>
            <a:r>
              <a:rPr dirty="0" sz="1450" spc="-5">
                <a:latin typeface="Times New Roman"/>
                <a:cs typeface="Times New Roman"/>
              </a:rPr>
              <a:t>he </a:t>
            </a:r>
            <a:r>
              <a:rPr dirty="0" sz="1450" spc="-10">
                <a:latin typeface="Times New Roman"/>
                <a:cs typeface="Times New Roman"/>
              </a:rPr>
              <a:t>despatched  his telegram, and where three hours later </a:t>
            </a:r>
            <a:r>
              <a:rPr dirty="0" sz="1450" spc="-5">
                <a:latin typeface="Times New Roman"/>
                <a:cs typeface="Times New Roman"/>
              </a:rPr>
              <a:t>he </a:t>
            </a:r>
            <a:r>
              <a:rPr dirty="0" sz="1450" spc="-10">
                <a:latin typeface="Times New Roman"/>
                <a:cs typeface="Times New Roman"/>
              </a:rPr>
              <a:t>received an answer promising </a:t>
            </a:r>
            <a:r>
              <a:rPr dirty="0" sz="1450" spc="-5">
                <a:latin typeface="Times New Roman"/>
                <a:cs typeface="Times New Roman"/>
              </a:rPr>
              <a:t>a  </a:t>
            </a:r>
            <a:r>
              <a:rPr dirty="0" sz="1450" spc="-10">
                <a:latin typeface="Times New Roman"/>
                <a:cs typeface="Times New Roman"/>
              </a:rPr>
              <a:t>visit </a:t>
            </a:r>
            <a:r>
              <a:rPr dirty="0" sz="1450" spc="-5">
                <a:latin typeface="Times New Roman"/>
                <a:cs typeface="Times New Roman"/>
              </a:rPr>
              <a:t>on </a:t>
            </a:r>
            <a:r>
              <a:rPr dirty="0" sz="1450" spc="-10">
                <a:latin typeface="Times New Roman"/>
                <a:cs typeface="Times New Roman"/>
              </a:rPr>
              <a:t>the morrow; and generally pervaded Fontainebleau with the first fine  aroma </a:t>
            </a:r>
            <a:r>
              <a:rPr dirty="0" sz="1450" spc="-5">
                <a:latin typeface="Times New Roman"/>
                <a:cs typeface="Times New Roman"/>
              </a:rPr>
              <a:t>of </a:t>
            </a:r>
            <a:r>
              <a:rPr dirty="0" sz="1450" spc="-10">
                <a:latin typeface="Times New Roman"/>
                <a:cs typeface="Times New Roman"/>
              </a:rPr>
              <a:t>his divine </a:t>
            </a:r>
            <a:r>
              <a:rPr dirty="0" sz="1450" spc="-5">
                <a:latin typeface="Times New Roman"/>
                <a:cs typeface="Times New Roman"/>
              </a:rPr>
              <a:t>good</a:t>
            </a:r>
            <a:r>
              <a:rPr dirty="0" sz="1450" spc="5">
                <a:latin typeface="Times New Roman"/>
                <a:cs typeface="Times New Roman"/>
              </a:rPr>
              <a:t> </a:t>
            </a:r>
            <a:r>
              <a:rPr dirty="0" sz="1450" spc="-20">
                <a:latin typeface="Times New Roman"/>
                <a:cs typeface="Times New Roman"/>
              </a:rPr>
              <a:t>humour.</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The sun was very low when they set forth again; the shadows </a:t>
            </a:r>
            <a:r>
              <a:rPr dirty="0" sz="1450" spc="-5">
                <a:latin typeface="Times New Roman"/>
                <a:cs typeface="Times New Roman"/>
              </a:rPr>
              <a:t>of </a:t>
            </a:r>
            <a:r>
              <a:rPr dirty="0" sz="1450" spc="-10">
                <a:latin typeface="Times New Roman"/>
                <a:cs typeface="Times New Roman"/>
              </a:rPr>
              <a:t>the forest  trees extended across the broad white road that led them home; the penetrating  </a:t>
            </a:r>
            <a:r>
              <a:rPr dirty="0" sz="1450" spc="-5">
                <a:latin typeface="Times New Roman"/>
                <a:cs typeface="Times New Roman"/>
              </a:rPr>
              <a:t>odour of </a:t>
            </a:r>
            <a:r>
              <a:rPr dirty="0" sz="1450" spc="-10">
                <a:latin typeface="Times New Roman"/>
                <a:cs typeface="Times New Roman"/>
              </a:rPr>
              <a:t>the evening wood had already arisen, like </a:t>
            </a:r>
            <a:r>
              <a:rPr dirty="0" sz="1450" spc="-5">
                <a:latin typeface="Times New Roman"/>
                <a:cs typeface="Times New Roman"/>
              </a:rPr>
              <a:t>a </a:t>
            </a:r>
            <a:r>
              <a:rPr dirty="0" sz="1450" spc="-10">
                <a:latin typeface="Times New Roman"/>
                <a:cs typeface="Times New Roman"/>
              </a:rPr>
              <a:t>cloud </a:t>
            </a:r>
            <a:r>
              <a:rPr dirty="0" sz="1450" spc="-5">
                <a:latin typeface="Times New Roman"/>
                <a:cs typeface="Times New Roman"/>
              </a:rPr>
              <a:t>of </a:t>
            </a:r>
            <a:r>
              <a:rPr dirty="0" sz="1450" spc="-10">
                <a:latin typeface="Times New Roman"/>
                <a:cs typeface="Times New Roman"/>
              </a:rPr>
              <a:t>incense, from  that broad field </a:t>
            </a:r>
            <a:r>
              <a:rPr dirty="0" sz="1450" spc="-5">
                <a:latin typeface="Times New Roman"/>
                <a:cs typeface="Times New Roman"/>
              </a:rPr>
              <a:t>of </a:t>
            </a:r>
            <a:r>
              <a:rPr dirty="0" sz="1450" spc="-10">
                <a:latin typeface="Times New Roman"/>
                <a:cs typeface="Times New Roman"/>
              </a:rPr>
              <a:t>tree-tops; and even in the streets </a:t>
            </a:r>
            <a:r>
              <a:rPr dirty="0" sz="1450" spc="-5">
                <a:latin typeface="Times New Roman"/>
                <a:cs typeface="Times New Roman"/>
              </a:rPr>
              <a:t>of </a:t>
            </a:r>
            <a:r>
              <a:rPr dirty="0" sz="1450" spc="-10">
                <a:latin typeface="Times New Roman"/>
                <a:cs typeface="Times New Roman"/>
              </a:rPr>
              <a:t>the town, where the air  had been baked all day between white walls, it came in </a:t>
            </a:r>
            <a:r>
              <a:rPr dirty="0" sz="1450" spc="-15">
                <a:latin typeface="Times New Roman"/>
                <a:cs typeface="Times New Roman"/>
              </a:rPr>
              <a:t>whiffs </a:t>
            </a:r>
            <a:r>
              <a:rPr dirty="0" sz="1450" spc="-10">
                <a:latin typeface="Times New Roman"/>
                <a:cs typeface="Times New Roman"/>
              </a:rPr>
              <a:t>and pulses, like  </a:t>
            </a:r>
            <a:r>
              <a:rPr dirty="0" sz="1450" spc="-5">
                <a:latin typeface="Times New Roman"/>
                <a:cs typeface="Times New Roman"/>
              </a:rPr>
              <a:t>a </a:t>
            </a:r>
            <a:r>
              <a:rPr dirty="0" sz="1450" spc="-10">
                <a:latin typeface="Times New Roman"/>
                <a:cs typeface="Times New Roman"/>
              </a:rPr>
              <a:t>distant music. Half-way home, the last gold flicker vanished from </a:t>
            </a:r>
            <a:r>
              <a:rPr dirty="0" sz="1450" spc="-5">
                <a:latin typeface="Times New Roman"/>
                <a:cs typeface="Times New Roman"/>
              </a:rPr>
              <a:t>a </a:t>
            </a:r>
            <a:r>
              <a:rPr dirty="0" sz="1450" spc="-10">
                <a:latin typeface="Times New Roman"/>
                <a:cs typeface="Times New Roman"/>
              </a:rPr>
              <a:t>great  oak </a:t>
            </a:r>
            <a:r>
              <a:rPr dirty="0" sz="1450" spc="-5">
                <a:latin typeface="Times New Roman"/>
                <a:cs typeface="Times New Roman"/>
              </a:rPr>
              <a:t>upon </a:t>
            </a:r>
            <a:r>
              <a:rPr dirty="0" sz="1450" spc="-10">
                <a:latin typeface="Times New Roman"/>
                <a:cs typeface="Times New Roman"/>
              </a:rPr>
              <a:t>the left; and when they came forth beyond the borders </a:t>
            </a:r>
            <a:r>
              <a:rPr dirty="0" sz="1450" spc="-5">
                <a:latin typeface="Times New Roman"/>
                <a:cs typeface="Times New Roman"/>
              </a:rPr>
              <a:t>of </a:t>
            </a:r>
            <a:r>
              <a:rPr dirty="0" sz="1450" spc="-10">
                <a:latin typeface="Times New Roman"/>
                <a:cs typeface="Times New Roman"/>
              </a:rPr>
              <a:t>the wood,  the plain was already sunken in pearly greyness, and </a:t>
            </a:r>
            <a:r>
              <a:rPr dirty="0" sz="1450" spc="-5">
                <a:latin typeface="Times New Roman"/>
                <a:cs typeface="Times New Roman"/>
              </a:rPr>
              <a:t>a </a:t>
            </a:r>
            <a:r>
              <a:rPr dirty="0" sz="1450" spc="-10">
                <a:latin typeface="Times New Roman"/>
                <a:cs typeface="Times New Roman"/>
              </a:rPr>
              <a:t>great, pale moon came  swinging skyward through the filmy</a:t>
            </a:r>
            <a:r>
              <a:rPr dirty="0" sz="1450" spc="15">
                <a:latin typeface="Times New Roman"/>
                <a:cs typeface="Times New Roman"/>
              </a:rPr>
              <a:t> </a:t>
            </a:r>
            <a:r>
              <a:rPr dirty="0" sz="1450" spc="-10">
                <a:latin typeface="Times New Roman"/>
                <a:cs typeface="Times New Roman"/>
              </a:rPr>
              <a:t>poplars.</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The Doctor sang, the Doctor whistled, the Doctor talked. He spoke </a:t>
            </a:r>
            <a:r>
              <a:rPr dirty="0" sz="1450" spc="-5">
                <a:latin typeface="Times New Roman"/>
                <a:cs typeface="Times New Roman"/>
              </a:rPr>
              <a:t>of </a:t>
            </a:r>
            <a:r>
              <a:rPr dirty="0" sz="1450" spc="-10">
                <a:latin typeface="Times New Roman"/>
                <a:cs typeface="Times New Roman"/>
              </a:rPr>
              <a:t>the  woods, and the wars, and the deposition </a:t>
            </a:r>
            <a:r>
              <a:rPr dirty="0" sz="1450" spc="-5">
                <a:latin typeface="Times New Roman"/>
                <a:cs typeface="Times New Roman"/>
              </a:rPr>
              <a:t>of </a:t>
            </a:r>
            <a:r>
              <a:rPr dirty="0" sz="1450" spc="-10">
                <a:latin typeface="Times New Roman"/>
                <a:cs typeface="Times New Roman"/>
              </a:rPr>
              <a:t>dew; </a:t>
            </a:r>
            <a:r>
              <a:rPr dirty="0" sz="1450" spc="-5">
                <a:latin typeface="Times New Roman"/>
                <a:cs typeface="Times New Roman"/>
              </a:rPr>
              <a:t>he </a:t>
            </a:r>
            <a:r>
              <a:rPr dirty="0" sz="1450" spc="-10">
                <a:latin typeface="Times New Roman"/>
                <a:cs typeface="Times New Roman"/>
              </a:rPr>
              <a:t>brightened and babbled </a:t>
            </a:r>
            <a:r>
              <a:rPr dirty="0" sz="1450" spc="-5">
                <a:latin typeface="Times New Roman"/>
                <a:cs typeface="Times New Roman"/>
              </a:rPr>
              <a:t>of  </a:t>
            </a:r>
            <a:r>
              <a:rPr dirty="0" sz="1450" spc="-10">
                <a:latin typeface="Times New Roman"/>
                <a:cs typeface="Times New Roman"/>
              </a:rPr>
              <a:t>Paris; </a:t>
            </a:r>
            <a:r>
              <a:rPr dirty="0" sz="1450" spc="-5">
                <a:latin typeface="Times New Roman"/>
                <a:cs typeface="Times New Roman"/>
              </a:rPr>
              <a:t>he </a:t>
            </a:r>
            <a:r>
              <a:rPr dirty="0" sz="1450" spc="-10">
                <a:latin typeface="Times New Roman"/>
                <a:cs typeface="Times New Roman"/>
              </a:rPr>
              <a:t>soared into cloudy bombast </a:t>
            </a:r>
            <a:r>
              <a:rPr dirty="0" sz="1450" spc="-5">
                <a:latin typeface="Times New Roman"/>
                <a:cs typeface="Times New Roman"/>
              </a:rPr>
              <a:t>on </a:t>
            </a:r>
            <a:r>
              <a:rPr dirty="0" sz="1450" spc="-10">
                <a:latin typeface="Times New Roman"/>
                <a:cs typeface="Times New Roman"/>
              </a:rPr>
              <a:t>the glories </a:t>
            </a:r>
            <a:r>
              <a:rPr dirty="0" sz="1450" spc="-5">
                <a:latin typeface="Times New Roman"/>
                <a:cs typeface="Times New Roman"/>
              </a:rPr>
              <a:t>of </a:t>
            </a:r>
            <a:r>
              <a:rPr dirty="0" sz="1450" spc="-10">
                <a:latin typeface="Times New Roman"/>
                <a:cs typeface="Times New Roman"/>
              </a:rPr>
              <a:t>the political arena. All  was to </a:t>
            </a:r>
            <a:r>
              <a:rPr dirty="0" sz="1450" spc="-5">
                <a:latin typeface="Times New Roman"/>
                <a:cs typeface="Times New Roman"/>
              </a:rPr>
              <a:t>be </a:t>
            </a:r>
            <a:r>
              <a:rPr dirty="0" sz="1450" spc="-10">
                <a:latin typeface="Times New Roman"/>
                <a:cs typeface="Times New Roman"/>
              </a:rPr>
              <a:t>changed; as the day departed, it took with it the vestiges </a:t>
            </a:r>
            <a:r>
              <a:rPr dirty="0" sz="1450" spc="-5">
                <a:latin typeface="Times New Roman"/>
                <a:cs typeface="Times New Roman"/>
              </a:rPr>
              <a:t>of </a:t>
            </a:r>
            <a:r>
              <a:rPr dirty="0" sz="1450" spc="-10">
                <a:latin typeface="Times New Roman"/>
                <a:cs typeface="Times New Roman"/>
              </a:rPr>
              <a:t>an  outworn existence, and </a:t>
            </a:r>
            <a:r>
              <a:rPr dirty="0" sz="1450" spc="-15">
                <a:latin typeface="Times New Roman"/>
                <a:cs typeface="Times New Roman"/>
              </a:rPr>
              <a:t>to-morrow’s </a:t>
            </a:r>
            <a:r>
              <a:rPr dirty="0" sz="1450" spc="-10">
                <a:latin typeface="Times New Roman"/>
                <a:cs typeface="Times New Roman"/>
              </a:rPr>
              <a:t>sun was to inaugurate the </a:t>
            </a:r>
            <a:r>
              <a:rPr dirty="0" sz="1450" spc="-30">
                <a:latin typeface="Times New Roman"/>
                <a:cs typeface="Times New Roman"/>
              </a:rPr>
              <a:t>new. </a:t>
            </a:r>
            <a:r>
              <a:rPr dirty="0" sz="1450" spc="-10">
                <a:latin typeface="Times New Roman"/>
                <a:cs typeface="Times New Roman"/>
              </a:rPr>
              <a:t>‘Enough,’  </a:t>
            </a:r>
            <a:r>
              <a:rPr dirty="0" sz="1450" spc="-5">
                <a:latin typeface="Times New Roman"/>
                <a:cs typeface="Times New Roman"/>
              </a:rPr>
              <a:t>he </a:t>
            </a:r>
            <a:r>
              <a:rPr dirty="0" sz="1450" spc="-10">
                <a:latin typeface="Times New Roman"/>
                <a:cs typeface="Times New Roman"/>
              </a:rPr>
              <a:t>cried, ‘of this life </a:t>
            </a:r>
            <a:r>
              <a:rPr dirty="0" sz="1450" spc="-5">
                <a:latin typeface="Times New Roman"/>
                <a:cs typeface="Times New Roman"/>
              </a:rPr>
              <a:t>of </a:t>
            </a:r>
            <a:r>
              <a:rPr dirty="0" sz="1450" spc="-10">
                <a:latin typeface="Times New Roman"/>
                <a:cs typeface="Times New Roman"/>
              </a:rPr>
              <a:t>maceration!’ His wife (still beautiful, </a:t>
            </a:r>
            <a:r>
              <a:rPr dirty="0" sz="1450" spc="-5">
                <a:latin typeface="Times New Roman"/>
                <a:cs typeface="Times New Roman"/>
              </a:rPr>
              <a:t>or he </a:t>
            </a:r>
            <a:r>
              <a:rPr dirty="0" sz="1450" spc="-10">
                <a:latin typeface="Times New Roman"/>
                <a:cs typeface="Times New Roman"/>
              </a:rPr>
              <a:t>was sadly  partial) was to </a:t>
            </a:r>
            <a:r>
              <a:rPr dirty="0" sz="1450" spc="-5">
                <a:latin typeface="Times New Roman"/>
                <a:cs typeface="Times New Roman"/>
              </a:rPr>
              <a:t>be no </a:t>
            </a:r>
            <a:r>
              <a:rPr dirty="0" sz="1450" spc="-10">
                <a:latin typeface="Times New Roman"/>
                <a:cs typeface="Times New Roman"/>
              </a:rPr>
              <a:t>longer buried; she should now shine before </a:t>
            </a:r>
            <a:r>
              <a:rPr dirty="0" sz="1450" spc="-20">
                <a:latin typeface="Times New Roman"/>
                <a:cs typeface="Times New Roman"/>
              </a:rPr>
              <a:t>society. </a:t>
            </a:r>
            <a:r>
              <a:rPr dirty="0" sz="1450" spc="-10">
                <a:latin typeface="Times New Roman"/>
                <a:cs typeface="Times New Roman"/>
              </a:rPr>
              <a:t>Jean-  Marie would find the world at his feet; the roads open to success, wealth,  </a:t>
            </a:r>
            <a:r>
              <a:rPr dirty="0" sz="1450" spc="-15">
                <a:latin typeface="Times New Roman"/>
                <a:cs typeface="Times New Roman"/>
              </a:rPr>
              <a:t>honour, </a:t>
            </a:r>
            <a:r>
              <a:rPr dirty="0" sz="1450" spc="-10">
                <a:latin typeface="Times New Roman"/>
                <a:cs typeface="Times New Roman"/>
              </a:rPr>
              <a:t>and post-humous renown. ‘And O, </a:t>
            </a:r>
            <a:r>
              <a:rPr dirty="0" sz="1450" spc="-5">
                <a:latin typeface="Times New Roman"/>
                <a:cs typeface="Times New Roman"/>
              </a:rPr>
              <a:t>by </a:t>
            </a:r>
            <a:r>
              <a:rPr dirty="0" sz="1450" spc="-10">
                <a:latin typeface="Times New Roman"/>
                <a:cs typeface="Times New Roman"/>
              </a:rPr>
              <a:t>the </a:t>
            </a:r>
            <a:r>
              <a:rPr dirty="0" sz="1450" spc="-30">
                <a:latin typeface="Times New Roman"/>
                <a:cs typeface="Times New Roman"/>
              </a:rPr>
              <a:t>way,’ </a:t>
            </a:r>
            <a:r>
              <a:rPr dirty="0" sz="1450" spc="-10">
                <a:latin typeface="Times New Roman"/>
                <a:cs typeface="Times New Roman"/>
              </a:rPr>
              <a:t>said he, ‘for </a:t>
            </a:r>
            <a:r>
              <a:rPr dirty="0" sz="1450" spc="-25">
                <a:latin typeface="Times New Roman"/>
                <a:cs typeface="Times New Roman"/>
              </a:rPr>
              <a:t>God’s  </a:t>
            </a:r>
            <a:r>
              <a:rPr dirty="0" sz="1450" spc="-10">
                <a:latin typeface="Times New Roman"/>
                <a:cs typeface="Times New Roman"/>
              </a:rPr>
              <a:t>sake keep </a:t>
            </a:r>
            <a:r>
              <a:rPr dirty="0" sz="1450" spc="-5">
                <a:latin typeface="Times New Roman"/>
                <a:cs typeface="Times New Roman"/>
              </a:rPr>
              <a:t>your tongue </a:t>
            </a:r>
            <a:r>
              <a:rPr dirty="0" sz="1450" spc="-10">
                <a:latin typeface="Times New Roman"/>
                <a:cs typeface="Times New Roman"/>
              </a:rPr>
              <a:t>quiet! </a:t>
            </a:r>
            <a:r>
              <a:rPr dirty="0" sz="1450" spc="-60">
                <a:latin typeface="Times New Roman"/>
                <a:cs typeface="Times New Roman"/>
              </a:rPr>
              <a:t>You </a:t>
            </a:r>
            <a:r>
              <a:rPr dirty="0" sz="1450" spc="-10">
                <a:latin typeface="Times New Roman"/>
                <a:cs typeface="Times New Roman"/>
              </a:rPr>
              <a:t>are, </a:t>
            </a:r>
            <a:r>
              <a:rPr dirty="0" sz="1450" spc="-5">
                <a:latin typeface="Times New Roman"/>
                <a:cs typeface="Times New Roman"/>
              </a:rPr>
              <a:t>of </a:t>
            </a:r>
            <a:r>
              <a:rPr dirty="0" sz="1450" spc="-10">
                <a:latin typeface="Times New Roman"/>
                <a:cs typeface="Times New Roman"/>
              </a:rPr>
              <a:t>course, </a:t>
            </a:r>
            <a:r>
              <a:rPr dirty="0" sz="1450" spc="-5">
                <a:latin typeface="Times New Roman"/>
                <a:cs typeface="Times New Roman"/>
              </a:rPr>
              <a:t>a </a:t>
            </a:r>
            <a:r>
              <a:rPr dirty="0" sz="1450" spc="-10">
                <a:latin typeface="Times New Roman"/>
                <a:cs typeface="Times New Roman"/>
              </a:rPr>
              <a:t>very silent fellow; it is </a:t>
            </a:r>
            <a:r>
              <a:rPr dirty="0" sz="1450" spc="-5">
                <a:latin typeface="Times New Roman"/>
                <a:cs typeface="Times New Roman"/>
              </a:rPr>
              <a:t>a  </a:t>
            </a:r>
            <a:r>
              <a:rPr dirty="0" sz="1450" spc="-10">
                <a:latin typeface="Times New Roman"/>
                <a:cs typeface="Times New Roman"/>
              </a:rPr>
              <a:t>quality </a:t>
            </a:r>
            <a:r>
              <a:rPr dirty="0" sz="1450" spc="-5">
                <a:latin typeface="Times New Roman"/>
                <a:cs typeface="Times New Roman"/>
              </a:rPr>
              <a:t>I </a:t>
            </a:r>
            <a:r>
              <a:rPr dirty="0" sz="1450" spc="-10">
                <a:latin typeface="Times New Roman"/>
                <a:cs typeface="Times New Roman"/>
              </a:rPr>
              <a:t>gladly recognise in you—silence, golden silence! But this is </a:t>
            </a:r>
            <a:r>
              <a:rPr dirty="0" sz="1450" spc="-5">
                <a:latin typeface="Times New Roman"/>
                <a:cs typeface="Times New Roman"/>
              </a:rPr>
              <a:t>a </a:t>
            </a:r>
            <a:r>
              <a:rPr dirty="0" sz="1450" spc="-10">
                <a:latin typeface="Times New Roman"/>
                <a:cs typeface="Times New Roman"/>
              </a:rPr>
              <a:t>matter  </a:t>
            </a:r>
            <a:r>
              <a:rPr dirty="0" sz="1450" spc="-5">
                <a:latin typeface="Times New Roman"/>
                <a:cs typeface="Times New Roman"/>
              </a:rPr>
              <a:t>of </a:t>
            </a:r>
            <a:r>
              <a:rPr dirty="0" sz="1450" spc="-20">
                <a:latin typeface="Times New Roman"/>
                <a:cs typeface="Times New Roman"/>
              </a:rPr>
              <a:t>gravity.</a:t>
            </a:r>
            <a:r>
              <a:rPr dirty="0" sz="1450" spc="320">
                <a:latin typeface="Times New Roman"/>
                <a:cs typeface="Times New Roman"/>
              </a:rPr>
              <a:t> </a:t>
            </a:r>
            <a:r>
              <a:rPr dirty="0" sz="1450" spc="-10">
                <a:latin typeface="Times New Roman"/>
                <a:cs typeface="Times New Roman"/>
              </a:rPr>
              <a:t>No word must get abroad; </a:t>
            </a:r>
            <a:r>
              <a:rPr dirty="0" sz="1450" spc="-5">
                <a:latin typeface="Times New Roman"/>
                <a:cs typeface="Times New Roman"/>
              </a:rPr>
              <a:t>none but </a:t>
            </a:r>
            <a:r>
              <a:rPr dirty="0" sz="1450" spc="-10">
                <a:latin typeface="Times New Roman"/>
                <a:cs typeface="Times New Roman"/>
              </a:rPr>
              <a:t>the </a:t>
            </a:r>
            <a:r>
              <a:rPr dirty="0" sz="1450" spc="-5">
                <a:latin typeface="Times New Roman"/>
                <a:cs typeface="Times New Roman"/>
              </a:rPr>
              <a:t>good </a:t>
            </a:r>
            <a:r>
              <a:rPr dirty="0" sz="1450" spc="-10">
                <a:latin typeface="Times New Roman"/>
                <a:cs typeface="Times New Roman"/>
              </a:rPr>
              <a:t>Casimir is to </a:t>
            </a:r>
            <a:r>
              <a:rPr dirty="0" sz="1450" spc="-5">
                <a:latin typeface="Times New Roman"/>
                <a:cs typeface="Times New Roman"/>
              </a:rPr>
              <a:t>be  </a:t>
            </a:r>
            <a:r>
              <a:rPr dirty="0" sz="1450" spc="-10">
                <a:latin typeface="Times New Roman"/>
                <a:cs typeface="Times New Roman"/>
              </a:rPr>
              <a:t>trusted; we shall probably dispose </a:t>
            </a:r>
            <a:r>
              <a:rPr dirty="0" sz="1450" spc="-5">
                <a:latin typeface="Times New Roman"/>
                <a:cs typeface="Times New Roman"/>
              </a:rPr>
              <a:t>of </a:t>
            </a:r>
            <a:r>
              <a:rPr dirty="0" sz="1450" spc="-10">
                <a:latin typeface="Times New Roman"/>
                <a:cs typeface="Times New Roman"/>
              </a:rPr>
              <a:t>the vessels in</a:t>
            </a:r>
            <a:r>
              <a:rPr dirty="0" sz="1450" spc="50">
                <a:latin typeface="Times New Roman"/>
                <a:cs typeface="Times New Roman"/>
              </a:rPr>
              <a:t> </a:t>
            </a:r>
            <a:r>
              <a:rPr dirty="0" sz="1450" spc="-10">
                <a:latin typeface="Times New Roman"/>
                <a:cs typeface="Times New Roman"/>
              </a:rPr>
              <a:t>England.’</a:t>
            </a:r>
            <a:endParaRPr sz="1450">
              <a:latin typeface="Times New Roman"/>
              <a:cs typeface="Times New Roman"/>
            </a:endParaRPr>
          </a:p>
          <a:p>
            <a:pPr algn="just" marL="12700" marR="10160">
              <a:lnSpc>
                <a:spcPts val="1730"/>
              </a:lnSpc>
              <a:spcBef>
                <a:spcPts val="845"/>
              </a:spcBef>
            </a:pPr>
            <a:r>
              <a:rPr dirty="0" sz="1450" spc="-10">
                <a:latin typeface="Times New Roman"/>
                <a:cs typeface="Times New Roman"/>
              </a:rPr>
              <a:t>‘But are they </a:t>
            </a:r>
            <a:r>
              <a:rPr dirty="0" sz="1450" spc="-5">
                <a:latin typeface="Times New Roman"/>
                <a:cs typeface="Times New Roman"/>
              </a:rPr>
              <a:t>not </a:t>
            </a:r>
            <a:r>
              <a:rPr dirty="0" sz="1450" spc="-10">
                <a:latin typeface="Times New Roman"/>
                <a:cs typeface="Times New Roman"/>
              </a:rPr>
              <a:t>even ours?’ the </a:t>
            </a:r>
            <a:r>
              <a:rPr dirty="0" sz="1450" spc="-5">
                <a:latin typeface="Times New Roman"/>
                <a:cs typeface="Times New Roman"/>
              </a:rPr>
              <a:t>boy </a:t>
            </a:r>
            <a:r>
              <a:rPr dirty="0" sz="1450" spc="-10">
                <a:latin typeface="Times New Roman"/>
                <a:cs typeface="Times New Roman"/>
              </a:rPr>
              <a:t>said, almost with </a:t>
            </a:r>
            <a:r>
              <a:rPr dirty="0" sz="1450" spc="-5">
                <a:latin typeface="Times New Roman"/>
                <a:cs typeface="Times New Roman"/>
              </a:rPr>
              <a:t>a </a:t>
            </a:r>
            <a:r>
              <a:rPr dirty="0" sz="1450" spc="-10">
                <a:latin typeface="Times New Roman"/>
                <a:cs typeface="Times New Roman"/>
              </a:rPr>
              <a:t>sob—it was the only  time </a:t>
            </a:r>
            <a:r>
              <a:rPr dirty="0" sz="1450" spc="-5">
                <a:latin typeface="Times New Roman"/>
                <a:cs typeface="Times New Roman"/>
              </a:rPr>
              <a:t>he </a:t>
            </a:r>
            <a:r>
              <a:rPr dirty="0" sz="1450" spc="-10">
                <a:latin typeface="Times New Roman"/>
                <a:cs typeface="Times New Roman"/>
              </a:rPr>
              <a:t>had</a:t>
            </a:r>
            <a:r>
              <a:rPr dirty="0" sz="1450" spc="-5">
                <a:latin typeface="Times New Roman"/>
                <a:cs typeface="Times New Roman"/>
              </a:rPr>
              <a:t> </a:t>
            </a:r>
            <a:r>
              <a:rPr dirty="0" sz="1450" spc="-10">
                <a:latin typeface="Times New Roman"/>
                <a:cs typeface="Times New Roman"/>
              </a:rPr>
              <a:t>spoken.</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‘Ours in this sense, that they are </a:t>
            </a:r>
            <a:r>
              <a:rPr dirty="0" sz="1450" spc="-5">
                <a:latin typeface="Times New Roman"/>
                <a:cs typeface="Times New Roman"/>
              </a:rPr>
              <a:t>nobody </a:t>
            </a:r>
            <a:r>
              <a:rPr dirty="0" sz="1450" spc="-20">
                <a:latin typeface="Times New Roman"/>
                <a:cs typeface="Times New Roman"/>
              </a:rPr>
              <a:t>else’s,’ </a:t>
            </a:r>
            <a:r>
              <a:rPr dirty="0" sz="1450" spc="-10">
                <a:latin typeface="Times New Roman"/>
                <a:cs typeface="Times New Roman"/>
              </a:rPr>
              <a:t>replied the </a:t>
            </a:r>
            <a:r>
              <a:rPr dirty="0" sz="1450" spc="-20">
                <a:latin typeface="Times New Roman"/>
                <a:cs typeface="Times New Roman"/>
              </a:rPr>
              <a:t>Doctor.</a:t>
            </a:r>
            <a:r>
              <a:rPr dirty="0" sz="1450" spc="320">
                <a:latin typeface="Times New Roman"/>
                <a:cs typeface="Times New Roman"/>
              </a:rPr>
              <a:t> </a:t>
            </a:r>
            <a:r>
              <a:rPr dirty="0" sz="1450" spc="-10">
                <a:latin typeface="Times New Roman"/>
                <a:cs typeface="Times New Roman"/>
              </a:rPr>
              <a:t>‘But the  State would have some claim. If they were stolen, for instance, we should </a:t>
            </a:r>
            <a:r>
              <a:rPr dirty="0" sz="1450" spc="-5">
                <a:latin typeface="Times New Roman"/>
                <a:cs typeface="Times New Roman"/>
              </a:rPr>
              <a:t>be  </a:t>
            </a:r>
            <a:r>
              <a:rPr dirty="0" sz="1450" spc="-10">
                <a:latin typeface="Times New Roman"/>
                <a:cs typeface="Times New Roman"/>
              </a:rPr>
              <a:t>unable to demand their restitution; we should have </a:t>
            </a:r>
            <a:r>
              <a:rPr dirty="0" sz="1450" spc="-5">
                <a:latin typeface="Times New Roman"/>
                <a:cs typeface="Times New Roman"/>
              </a:rPr>
              <a:t>no </a:t>
            </a:r>
            <a:r>
              <a:rPr dirty="0" sz="1450" spc="-10">
                <a:latin typeface="Times New Roman"/>
                <a:cs typeface="Times New Roman"/>
              </a:rPr>
              <a:t>title; we should </a:t>
            </a:r>
            <a:r>
              <a:rPr dirty="0" sz="1450" spc="-5">
                <a:latin typeface="Times New Roman"/>
                <a:cs typeface="Times New Roman"/>
              </a:rPr>
              <a:t>be  </a:t>
            </a:r>
            <a:r>
              <a:rPr dirty="0" sz="1450" spc="-10">
                <a:latin typeface="Times New Roman"/>
                <a:cs typeface="Times New Roman"/>
              </a:rPr>
              <a:t>unable even to communicate with the police. Such is the monstrous</a:t>
            </a:r>
            <a:r>
              <a:rPr dirty="0" sz="1450" spc="315">
                <a:latin typeface="Times New Roman"/>
                <a:cs typeface="Times New Roman"/>
              </a:rPr>
              <a:t> </a:t>
            </a:r>
            <a:r>
              <a:rPr dirty="0" sz="1450" spc="-10">
                <a:latin typeface="Times New Roman"/>
                <a:cs typeface="Times New Roman"/>
              </a:rPr>
              <a:t>condition</a:t>
            </a:r>
            <a:endParaRPr sz="1450">
              <a:latin typeface="Times New Roman"/>
              <a:cs typeface="Times New Roman"/>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4525645"/>
          </a:xfrm>
          <a:prstGeom prst="rect">
            <a:avLst/>
          </a:prstGeom>
        </p:spPr>
        <p:txBody>
          <a:bodyPr wrap="square" lIns="0" tIns="19685" rIns="0" bIns="0" rtlCol="0" vert="horz">
            <a:spAutoFit/>
          </a:bodyPr>
          <a:lstStyle/>
          <a:p>
            <a:pPr algn="just" marL="12700" marR="12065">
              <a:lnSpc>
                <a:spcPts val="1730"/>
              </a:lnSpc>
              <a:spcBef>
                <a:spcPts val="155"/>
              </a:spcBef>
            </a:pPr>
            <a:r>
              <a:rPr dirty="0" sz="1450" spc="-5">
                <a:latin typeface="Times New Roman"/>
                <a:cs typeface="Times New Roman"/>
              </a:rPr>
              <a:t>of </a:t>
            </a:r>
            <a:r>
              <a:rPr dirty="0" sz="1450" spc="-10">
                <a:latin typeface="Times New Roman"/>
                <a:cs typeface="Times New Roman"/>
              </a:rPr>
              <a:t>the </a:t>
            </a:r>
            <a:r>
              <a:rPr dirty="0" sz="1450" spc="-35">
                <a:latin typeface="Times New Roman"/>
                <a:cs typeface="Times New Roman"/>
              </a:rPr>
              <a:t>law. </a:t>
            </a:r>
            <a:r>
              <a:rPr dirty="0" sz="1450" spc="-10">
                <a:latin typeface="Times New Roman"/>
                <a:cs typeface="Times New Roman"/>
              </a:rPr>
              <a:t>It is </a:t>
            </a:r>
            <a:r>
              <a:rPr dirty="0" sz="1450" spc="-5">
                <a:latin typeface="Times New Roman"/>
                <a:cs typeface="Times New Roman"/>
              </a:rPr>
              <a:t>a </a:t>
            </a:r>
            <a:r>
              <a:rPr dirty="0" sz="1450" spc="-10">
                <a:latin typeface="Times New Roman"/>
                <a:cs typeface="Times New Roman"/>
              </a:rPr>
              <a:t>mere instance </a:t>
            </a:r>
            <a:r>
              <a:rPr dirty="0" sz="1450" spc="-5">
                <a:latin typeface="Times New Roman"/>
                <a:cs typeface="Times New Roman"/>
              </a:rPr>
              <a:t>of </a:t>
            </a:r>
            <a:r>
              <a:rPr dirty="0" sz="1450" spc="-10">
                <a:latin typeface="Times New Roman"/>
                <a:cs typeface="Times New Roman"/>
              </a:rPr>
              <a:t>what remains to </a:t>
            </a:r>
            <a:r>
              <a:rPr dirty="0" sz="1450" spc="-5">
                <a:latin typeface="Times New Roman"/>
                <a:cs typeface="Times New Roman"/>
              </a:rPr>
              <a:t>be </a:t>
            </a:r>
            <a:r>
              <a:rPr dirty="0" sz="1450" spc="-10">
                <a:latin typeface="Times New Roman"/>
                <a:cs typeface="Times New Roman"/>
              </a:rPr>
              <a:t>done, </a:t>
            </a:r>
            <a:r>
              <a:rPr dirty="0" sz="1450" spc="-5">
                <a:latin typeface="Times New Roman"/>
                <a:cs typeface="Times New Roman"/>
              </a:rPr>
              <a:t>of </a:t>
            </a:r>
            <a:r>
              <a:rPr dirty="0" sz="1450" spc="-10">
                <a:latin typeface="Times New Roman"/>
                <a:cs typeface="Times New Roman"/>
              </a:rPr>
              <a:t>the injustices  that may yet </a:t>
            </a:r>
            <a:r>
              <a:rPr dirty="0" sz="1450" spc="-5">
                <a:latin typeface="Times New Roman"/>
                <a:cs typeface="Times New Roman"/>
              </a:rPr>
              <a:t>be </a:t>
            </a:r>
            <a:r>
              <a:rPr dirty="0" sz="1450" spc="-10">
                <a:latin typeface="Times New Roman"/>
                <a:cs typeface="Times New Roman"/>
              </a:rPr>
              <a:t>righted </a:t>
            </a:r>
            <a:r>
              <a:rPr dirty="0" sz="1450" spc="-5">
                <a:latin typeface="Times New Roman"/>
                <a:cs typeface="Times New Roman"/>
              </a:rPr>
              <a:t>by </a:t>
            </a:r>
            <a:r>
              <a:rPr dirty="0" sz="1450" spc="-10">
                <a:latin typeface="Times New Roman"/>
                <a:cs typeface="Times New Roman"/>
              </a:rPr>
              <a:t>an ardent, active, and philosophical</a:t>
            </a:r>
            <a:r>
              <a:rPr dirty="0" sz="1450" spc="75">
                <a:latin typeface="Times New Roman"/>
                <a:cs typeface="Times New Roman"/>
              </a:rPr>
              <a:t> </a:t>
            </a:r>
            <a:r>
              <a:rPr dirty="0" sz="1450" spc="-20">
                <a:latin typeface="Times New Roman"/>
                <a:cs typeface="Times New Roman"/>
              </a:rPr>
              <a:t>deputy.’</a:t>
            </a:r>
            <a:endParaRPr sz="1450">
              <a:latin typeface="Times New Roman"/>
              <a:cs typeface="Times New Roman"/>
            </a:endParaRPr>
          </a:p>
          <a:p>
            <a:pPr algn="just" marL="12700" marR="8255">
              <a:lnSpc>
                <a:spcPts val="1730"/>
              </a:lnSpc>
              <a:spcBef>
                <a:spcPts val="860"/>
              </a:spcBef>
            </a:pPr>
            <a:r>
              <a:rPr dirty="0" sz="1450" spc="-10">
                <a:latin typeface="Times New Roman"/>
                <a:cs typeface="Times New Roman"/>
              </a:rPr>
              <a:t>Jean-Marie </a:t>
            </a:r>
            <a:r>
              <a:rPr dirty="0" sz="1450" spc="-5">
                <a:latin typeface="Times New Roman"/>
                <a:cs typeface="Times New Roman"/>
              </a:rPr>
              <a:t>put </a:t>
            </a:r>
            <a:r>
              <a:rPr dirty="0" sz="1450" spc="-10">
                <a:latin typeface="Times New Roman"/>
                <a:cs typeface="Times New Roman"/>
              </a:rPr>
              <a:t>his faith in Madame Desprez; and as they drove forward down  the road from Bourron, between the rustling poplars, </a:t>
            </a:r>
            <a:r>
              <a:rPr dirty="0" sz="1450" spc="-5">
                <a:latin typeface="Times New Roman"/>
                <a:cs typeface="Times New Roman"/>
              </a:rPr>
              <a:t>he </a:t>
            </a:r>
            <a:r>
              <a:rPr dirty="0" sz="1450" spc="-10">
                <a:latin typeface="Times New Roman"/>
                <a:cs typeface="Times New Roman"/>
              </a:rPr>
              <a:t>prayed in his teeth,  and whipped </a:t>
            </a:r>
            <a:r>
              <a:rPr dirty="0" sz="1450" spc="-5">
                <a:latin typeface="Times New Roman"/>
                <a:cs typeface="Times New Roman"/>
              </a:rPr>
              <a:t>up </a:t>
            </a:r>
            <a:r>
              <a:rPr dirty="0" sz="1450" spc="-10">
                <a:latin typeface="Times New Roman"/>
                <a:cs typeface="Times New Roman"/>
              </a:rPr>
              <a:t>the horse to an unusual speed. </a:t>
            </a:r>
            <a:r>
              <a:rPr dirty="0" sz="1450" spc="-25">
                <a:latin typeface="Times New Roman"/>
                <a:cs typeface="Times New Roman"/>
              </a:rPr>
              <a:t>Surely, </a:t>
            </a:r>
            <a:r>
              <a:rPr dirty="0" sz="1450" spc="-10">
                <a:latin typeface="Times New Roman"/>
                <a:cs typeface="Times New Roman"/>
              </a:rPr>
              <a:t>as soon as they arrived,  madame would assert her </a:t>
            </a:r>
            <a:r>
              <a:rPr dirty="0" sz="1450" spc="-15">
                <a:latin typeface="Times New Roman"/>
                <a:cs typeface="Times New Roman"/>
              </a:rPr>
              <a:t>character, </a:t>
            </a:r>
            <a:r>
              <a:rPr dirty="0" sz="1450" spc="-10">
                <a:latin typeface="Times New Roman"/>
                <a:cs typeface="Times New Roman"/>
              </a:rPr>
              <a:t>and bring this waking nightmare to an  end.</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Their entrance into Gretz was heralded and accompanied </a:t>
            </a:r>
            <a:r>
              <a:rPr dirty="0" sz="1450" spc="-5">
                <a:latin typeface="Times New Roman"/>
                <a:cs typeface="Times New Roman"/>
              </a:rPr>
              <a:t>by a </a:t>
            </a:r>
            <a:r>
              <a:rPr dirty="0" sz="1450" spc="-10">
                <a:latin typeface="Times New Roman"/>
                <a:cs typeface="Times New Roman"/>
              </a:rPr>
              <a:t>most furious  barking; all the </a:t>
            </a:r>
            <a:r>
              <a:rPr dirty="0" sz="1450" spc="-5">
                <a:latin typeface="Times New Roman"/>
                <a:cs typeface="Times New Roman"/>
              </a:rPr>
              <a:t>dogs </a:t>
            </a:r>
            <a:r>
              <a:rPr dirty="0" sz="1450" spc="-10">
                <a:latin typeface="Times New Roman"/>
                <a:cs typeface="Times New Roman"/>
              </a:rPr>
              <a:t>in the village seemed to smell the treasure in the </a:t>
            </a:r>
            <a:r>
              <a:rPr dirty="0" sz="1450" spc="-25">
                <a:latin typeface="Times New Roman"/>
                <a:cs typeface="Times New Roman"/>
              </a:rPr>
              <a:t>noddy.  </a:t>
            </a:r>
            <a:r>
              <a:rPr dirty="0" sz="1450" spc="-10">
                <a:latin typeface="Times New Roman"/>
                <a:cs typeface="Times New Roman"/>
              </a:rPr>
              <a:t>But there was </a:t>
            </a:r>
            <a:r>
              <a:rPr dirty="0" sz="1450" spc="-5">
                <a:latin typeface="Times New Roman"/>
                <a:cs typeface="Times New Roman"/>
              </a:rPr>
              <a:t>no one </a:t>
            </a:r>
            <a:r>
              <a:rPr dirty="0" sz="1450" spc="-10">
                <a:latin typeface="Times New Roman"/>
                <a:cs typeface="Times New Roman"/>
              </a:rPr>
              <a:t>in the street, save three lounging landscape painters at  </a:t>
            </a:r>
            <a:r>
              <a:rPr dirty="0" sz="1450" spc="-25">
                <a:latin typeface="Times New Roman"/>
                <a:cs typeface="Times New Roman"/>
              </a:rPr>
              <a:t>Tentaillon’s door. </a:t>
            </a:r>
            <a:r>
              <a:rPr dirty="0" sz="1450" spc="-10">
                <a:latin typeface="Times New Roman"/>
                <a:cs typeface="Times New Roman"/>
              </a:rPr>
              <a:t>Jean-Marie opened the green gate and led in the horse and  carriage; and almost at the same moment Madame Desprez came to the  kitchen threshold with </a:t>
            </a:r>
            <a:r>
              <a:rPr dirty="0" sz="1450" spc="-5">
                <a:latin typeface="Times New Roman"/>
                <a:cs typeface="Times New Roman"/>
              </a:rPr>
              <a:t>a </a:t>
            </a:r>
            <a:r>
              <a:rPr dirty="0" sz="1450" spc="-10">
                <a:latin typeface="Times New Roman"/>
                <a:cs typeface="Times New Roman"/>
              </a:rPr>
              <a:t>lighted lantern; for the moon was </a:t>
            </a:r>
            <a:r>
              <a:rPr dirty="0" sz="1450" spc="-5">
                <a:latin typeface="Times New Roman"/>
                <a:cs typeface="Times New Roman"/>
              </a:rPr>
              <a:t>not </a:t>
            </a:r>
            <a:r>
              <a:rPr dirty="0" sz="1450" spc="-10">
                <a:latin typeface="Times New Roman"/>
                <a:cs typeface="Times New Roman"/>
              </a:rPr>
              <a:t>yet high enough  to clear the garden</a:t>
            </a:r>
            <a:r>
              <a:rPr dirty="0" sz="1450" spc="5">
                <a:latin typeface="Times New Roman"/>
                <a:cs typeface="Times New Roman"/>
              </a:rPr>
              <a:t> </a:t>
            </a:r>
            <a:r>
              <a:rPr dirty="0" sz="1450" spc="-10">
                <a:latin typeface="Times New Roman"/>
                <a:cs typeface="Times New Roman"/>
              </a:rPr>
              <a:t>walls.</a:t>
            </a:r>
            <a:endParaRPr sz="1450">
              <a:latin typeface="Times New Roman"/>
              <a:cs typeface="Times New Roman"/>
            </a:endParaRPr>
          </a:p>
          <a:p>
            <a:pPr algn="just" marL="12700" marR="6985">
              <a:lnSpc>
                <a:spcPts val="1730"/>
              </a:lnSpc>
              <a:spcBef>
                <a:spcPts val="855"/>
              </a:spcBef>
            </a:pPr>
            <a:r>
              <a:rPr dirty="0" sz="1450" spc="-10">
                <a:latin typeface="Times New Roman"/>
                <a:cs typeface="Times New Roman"/>
              </a:rPr>
              <a:t>‘Close the gates, Jean-Marie!’ cried the </a:t>
            </a:r>
            <a:r>
              <a:rPr dirty="0" sz="1450" spc="-15">
                <a:latin typeface="Times New Roman"/>
                <a:cs typeface="Times New Roman"/>
              </a:rPr>
              <a:t>Doctor, </a:t>
            </a:r>
            <a:r>
              <a:rPr dirty="0" sz="1450" spc="-10">
                <a:latin typeface="Times New Roman"/>
                <a:cs typeface="Times New Roman"/>
              </a:rPr>
              <a:t>somewhat unsteadily  alighting. ‘Anastasie, where is</a:t>
            </a:r>
            <a:r>
              <a:rPr dirty="0" sz="1450" spc="20">
                <a:latin typeface="Times New Roman"/>
                <a:cs typeface="Times New Roman"/>
              </a:rPr>
              <a:t> </a:t>
            </a:r>
            <a:r>
              <a:rPr dirty="0" sz="1450" spc="-10">
                <a:latin typeface="Times New Roman"/>
                <a:cs typeface="Times New Roman"/>
              </a:rPr>
              <a:t>Aline?’</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‘She has </a:t>
            </a:r>
            <a:r>
              <a:rPr dirty="0" sz="1450" spc="-5">
                <a:latin typeface="Times New Roman"/>
                <a:cs typeface="Times New Roman"/>
              </a:rPr>
              <a:t>gone </a:t>
            </a:r>
            <a:r>
              <a:rPr dirty="0" sz="1450" spc="-10">
                <a:latin typeface="Times New Roman"/>
                <a:cs typeface="Times New Roman"/>
              </a:rPr>
              <a:t>to Montereau to see her parents,’ said</a:t>
            </a:r>
            <a:r>
              <a:rPr dirty="0" sz="1450" spc="-65">
                <a:latin typeface="Times New Roman"/>
                <a:cs typeface="Times New Roman"/>
              </a:rPr>
              <a:t> </a:t>
            </a:r>
            <a:r>
              <a:rPr dirty="0" sz="1450" spc="-10">
                <a:latin typeface="Times New Roman"/>
                <a:cs typeface="Times New Roman"/>
              </a:rPr>
              <a:t>madame.</a:t>
            </a:r>
            <a:endParaRPr sz="1450">
              <a:latin typeface="Times New Roman"/>
              <a:cs typeface="Times New Roman"/>
            </a:endParaRPr>
          </a:p>
          <a:p>
            <a:pPr algn="just" marL="12700">
              <a:lnSpc>
                <a:spcPct val="100000"/>
              </a:lnSpc>
              <a:spcBef>
                <a:spcPts val="855"/>
              </a:spcBef>
            </a:pPr>
            <a:r>
              <a:rPr dirty="0" sz="1450" spc="-10">
                <a:latin typeface="Times New Roman"/>
                <a:cs typeface="Times New Roman"/>
              </a:rPr>
              <a:t>‘All</a:t>
            </a:r>
            <a:r>
              <a:rPr dirty="0" sz="1450" spc="75">
                <a:latin typeface="Times New Roman"/>
                <a:cs typeface="Times New Roman"/>
              </a:rPr>
              <a:t> </a:t>
            </a:r>
            <a:r>
              <a:rPr dirty="0" sz="1450" spc="-10">
                <a:latin typeface="Times New Roman"/>
                <a:cs typeface="Times New Roman"/>
              </a:rPr>
              <a:t>is</a:t>
            </a:r>
            <a:r>
              <a:rPr dirty="0" sz="1450" spc="85">
                <a:latin typeface="Times New Roman"/>
                <a:cs typeface="Times New Roman"/>
              </a:rPr>
              <a:t> </a:t>
            </a:r>
            <a:r>
              <a:rPr dirty="0" sz="1450" spc="-10">
                <a:latin typeface="Times New Roman"/>
                <a:cs typeface="Times New Roman"/>
              </a:rPr>
              <a:t>for</a:t>
            </a:r>
            <a:r>
              <a:rPr dirty="0" sz="1450" spc="85">
                <a:latin typeface="Times New Roman"/>
                <a:cs typeface="Times New Roman"/>
              </a:rPr>
              <a:t> </a:t>
            </a:r>
            <a:r>
              <a:rPr dirty="0" sz="1450" spc="-10">
                <a:latin typeface="Times New Roman"/>
                <a:cs typeface="Times New Roman"/>
              </a:rPr>
              <a:t>the</a:t>
            </a:r>
            <a:r>
              <a:rPr dirty="0" sz="1450" spc="85">
                <a:latin typeface="Times New Roman"/>
                <a:cs typeface="Times New Roman"/>
              </a:rPr>
              <a:t> </a:t>
            </a:r>
            <a:r>
              <a:rPr dirty="0" sz="1450" spc="-10">
                <a:latin typeface="Times New Roman"/>
                <a:cs typeface="Times New Roman"/>
              </a:rPr>
              <a:t>best!’</a:t>
            </a:r>
            <a:r>
              <a:rPr dirty="0" sz="1450" spc="-30">
                <a:latin typeface="Times New Roman"/>
                <a:cs typeface="Times New Roman"/>
              </a:rPr>
              <a:t> </a:t>
            </a:r>
            <a:r>
              <a:rPr dirty="0" sz="1450" spc="-10">
                <a:latin typeface="Times New Roman"/>
                <a:cs typeface="Times New Roman"/>
              </a:rPr>
              <a:t>exclaimed</a:t>
            </a:r>
            <a:r>
              <a:rPr dirty="0" sz="1450" spc="85">
                <a:latin typeface="Times New Roman"/>
                <a:cs typeface="Times New Roman"/>
              </a:rPr>
              <a:t> </a:t>
            </a:r>
            <a:r>
              <a:rPr dirty="0" sz="1450" spc="-10">
                <a:latin typeface="Times New Roman"/>
                <a:cs typeface="Times New Roman"/>
              </a:rPr>
              <a:t>the</a:t>
            </a:r>
            <a:r>
              <a:rPr dirty="0" sz="1450" spc="80">
                <a:latin typeface="Times New Roman"/>
                <a:cs typeface="Times New Roman"/>
              </a:rPr>
              <a:t> </a:t>
            </a:r>
            <a:r>
              <a:rPr dirty="0" sz="1450" spc="-10">
                <a:latin typeface="Times New Roman"/>
                <a:cs typeface="Times New Roman"/>
              </a:rPr>
              <a:t>Doctor</a:t>
            </a:r>
            <a:r>
              <a:rPr dirty="0" sz="1450" spc="85">
                <a:latin typeface="Times New Roman"/>
                <a:cs typeface="Times New Roman"/>
              </a:rPr>
              <a:t> </a:t>
            </a:r>
            <a:r>
              <a:rPr dirty="0" sz="1450" spc="-20">
                <a:latin typeface="Times New Roman"/>
                <a:cs typeface="Times New Roman"/>
              </a:rPr>
              <a:t>fervently.</a:t>
            </a:r>
            <a:r>
              <a:rPr dirty="0" sz="1450" spc="190">
                <a:latin typeface="Times New Roman"/>
                <a:cs typeface="Times New Roman"/>
              </a:rPr>
              <a:t> </a:t>
            </a:r>
            <a:r>
              <a:rPr dirty="0" sz="1450" spc="-10">
                <a:latin typeface="Times New Roman"/>
                <a:cs typeface="Times New Roman"/>
              </a:rPr>
              <a:t>‘Here,</a:t>
            </a:r>
            <a:r>
              <a:rPr dirty="0" sz="1450" spc="80">
                <a:latin typeface="Times New Roman"/>
                <a:cs typeface="Times New Roman"/>
              </a:rPr>
              <a:t> </a:t>
            </a:r>
            <a:r>
              <a:rPr dirty="0" sz="1450" spc="-10">
                <a:latin typeface="Times New Roman"/>
                <a:cs typeface="Times New Roman"/>
              </a:rPr>
              <a:t>quick,</a:t>
            </a:r>
            <a:r>
              <a:rPr dirty="0" sz="1450" spc="85">
                <a:latin typeface="Times New Roman"/>
                <a:cs typeface="Times New Roman"/>
              </a:rPr>
              <a:t> </a:t>
            </a:r>
            <a:r>
              <a:rPr dirty="0" sz="1450" spc="-10">
                <a:latin typeface="Times New Roman"/>
                <a:cs typeface="Times New Roman"/>
              </a:rPr>
              <a:t>come</a:t>
            </a:r>
            <a:r>
              <a:rPr dirty="0" sz="1450" spc="85">
                <a:latin typeface="Times New Roman"/>
                <a:cs typeface="Times New Roman"/>
              </a:rPr>
              <a:t> </a:t>
            </a:r>
            <a:r>
              <a:rPr dirty="0" sz="1450" spc="-10">
                <a:latin typeface="Times New Roman"/>
                <a:cs typeface="Times New Roman"/>
              </a:rPr>
              <a:t>near</a:t>
            </a:r>
            <a:endParaRPr sz="1450">
              <a:latin typeface="Times New Roman"/>
              <a:cs typeface="Times New Roman"/>
            </a:endParaRPr>
          </a:p>
        </p:txBody>
      </p:sp>
      <p:sp>
        <p:nvSpPr>
          <p:cNvPr id="3" name="object 3"/>
          <p:cNvSpPr txBox="1"/>
          <p:nvPr/>
        </p:nvSpPr>
        <p:spPr>
          <a:xfrm>
            <a:off x="5384197" y="5100066"/>
            <a:ext cx="1299845" cy="245110"/>
          </a:xfrm>
          <a:prstGeom prst="rect">
            <a:avLst/>
          </a:prstGeom>
        </p:spPr>
        <p:txBody>
          <a:bodyPr wrap="square" lIns="0" tIns="11430" rIns="0" bIns="0" rtlCol="0" vert="horz">
            <a:spAutoFit/>
          </a:bodyPr>
          <a:lstStyle/>
          <a:p>
            <a:pPr marL="12700">
              <a:lnSpc>
                <a:spcPct val="100000"/>
              </a:lnSpc>
              <a:spcBef>
                <a:spcPts val="90"/>
              </a:spcBef>
            </a:pPr>
            <a:r>
              <a:rPr dirty="0" sz="1450" spc="-10">
                <a:latin typeface="Times New Roman"/>
                <a:cs typeface="Times New Roman"/>
              </a:rPr>
              <a:t>‘Darling, we</a:t>
            </a:r>
            <a:r>
              <a:rPr dirty="0" sz="1450" spc="225">
                <a:latin typeface="Times New Roman"/>
                <a:cs typeface="Times New Roman"/>
              </a:rPr>
              <a:t> </a:t>
            </a:r>
            <a:r>
              <a:rPr dirty="0" sz="1450" spc="-10">
                <a:latin typeface="Times New Roman"/>
                <a:cs typeface="Times New Roman"/>
              </a:rPr>
              <a:t>are</a:t>
            </a:r>
            <a:endParaRPr sz="1450">
              <a:latin typeface="Times New Roman"/>
              <a:cs typeface="Times New Roman"/>
            </a:endParaRPr>
          </a:p>
        </p:txBody>
      </p:sp>
      <p:sp>
        <p:nvSpPr>
          <p:cNvPr id="4" name="object 4"/>
          <p:cNvSpPr txBox="1"/>
          <p:nvPr/>
        </p:nvSpPr>
        <p:spPr>
          <a:xfrm>
            <a:off x="876300" y="5100066"/>
            <a:ext cx="4361815" cy="793750"/>
          </a:xfrm>
          <a:prstGeom prst="rect">
            <a:avLst/>
          </a:prstGeom>
        </p:spPr>
        <p:txBody>
          <a:bodyPr wrap="square" lIns="0" tIns="19685" rIns="0" bIns="0" rtlCol="0" vert="horz">
            <a:spAutoFit/>
          </a:bodyPr>
          <a:lstStyle/>
          <a:p>
            <a:pPr marL="12700" marR="5080">
              <a:lnSpc>
                <a:spcPts val="1730"/>
              </a:lnSpc>
              <a:spcBef>
                <a:spcPts val="155"/>
              </a:spcBef>
            </a:pPr>
            <a:r>
              <a:rPr dirty="0" sz="1450" spc="-10">
                <a:latin typeface="Times New Roman"/>
                <a:cs typeface="Times New Roman"/>
              </a:rPr>
              <a:t>to me; </a:t>
            </a:r>
            <a:r>
              <a:rPr dirty="0" sz="1450" spc="-5">
                <a:latin typeface="Times New Roman"/>
                <a:cs typeface="Times New Roman"/>
              </a:rPr>
              <a:t>I do not </a:t>
            </a:r>
            <a:r>
              <a:rPr dirty="0" sz="1450" spc="-10">
                <a:latin typeface="Times New Roman"/>
                <a:cs typeface="Times New Roman"/>
              </a:rPr>
              <a:t>wish to speak too </a:t>
            </a:r>
            <a:r>
              <a:rPr dirty="0" sz="1450" spc="-5">
                <a:latin typeface="Times New Roman"/>
                <a:cs typeface="Times New Roman"/>
              </a:rPr>
              <a:t>loud,’ he </a:t>
            </a:r>
            <a:r>
              <a:rPr dirty="0" sz="1450" spc="-10">
                <a:latin typeface="Times New Roman"/>
                <a:cs typeface="Times New Roman"/>
              </a:rPr>
              <a:t>continued.  wealthy!’</a:t>
            </a:r>
            <a:endParaRPr sz="1450">
              <a:latin typeface="Times New Roman"/>
              <a:cs typeface="Times New Roman"/>
            </a:endParaRPr>
          </a:p>
          <a:p>
            <a:pPr marL="12700">
              <a:lnSpc>
                <a:spcPct val="100000"/>
              </a:lnSpc>
              <a:spcBef>
                <a:spcPts val="795"/>
              </a:spcBef>
            </a:pPr>
            <a:r>
              <a:rPr dirty="0" sz="1450" spc="-20">
                <a:latin typeface="Times New Roman"/>
                <a:cs typeface="Times New Roman"/>
              </a:rPr>
              <a:t>‘Wealthy!’ </a:t>
            </a:r>
            <a:r>
              <a:rPr dirty="0" sz="1450" spc="-10">
                <a:latin typeface="Times New Roman"/>
                <a:cs typeface="Times New Roman"/>
              </a:rPr>
              <a:t>repeated the</a:t>
            </a:r>
            <a:r>
              <a:rPr dirty="0" sz="1450" spc="-95">
                <a:latin typeface="Times New Roman"/>
                <a:cs typeface="Times New Roman"/>
              </a:rPr>
              <a:t> </a:t>
            </a:r>
            <a:r>
              <a:rPr dirty="0" sz="1450" spc="-10">
                <a:latin typeface="Times New Roman"/>
                <a:cs typeface="Times New Roman"/>
              </a:rPr>
              <a:t>wife.</a:t>
            </a:r>
            <a:endParaRPr sz="1450">
              <a:latin typeface="Times New Roman"/>
              <a:cs typeface="Times New Roman"/>
            </a:endParaRPr>
          </a:p>
        </p:txBody>
      </p:sp>
      <p:sp>
        <p:nvSpPr>
          <p:cNvPr id="5" name="object 5"/>
          <p:cNvSpPr txBox="1"/>
          <p:nvPr/>
        </p:nvSpPr>
        <p:spPr>
          <a:xfrm>
            <a:off x="876300" y="5978108"/>
            <a:ext cx="5806440" cy="386715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‘I have found the treasure </a:t>
            </a:r>
            <a:r>
              <a:rPr dirty="0" sz="1450" spc="-5">
                <a:latin typeface="Times New Roman"/>
                <a:cs typeface="Times New Roman"/>
              </a:rPr>
              <a:t>of </a:t>
            </a:r>
            <a:r>
              <a:rPr dirty="0" sz="1450" spc="-10">
                <a:latin typeface="Times New Roman"/>
                <a:cs typeface="Times New Roman"/>
              </a:rPr>
              <a:t>Franchard,’ replied her husband. ‘See, here are  the first fruits; </a:t>
            </a:r>
            <a:r>
              <a:rPr dirty="0" sz="1450" spc="-5">
                <a:latin typeface="Times New Roman"/>
                <a:cs typeface="Times New Roman"/>
              </a:rPr>
              <a:t>a </a:t>
            </a:r>
            <a:r>
              <a:rPr dirty="0" sz="1450" spc="-10">
                <a:latin typeface="Times New Roman"/>
                <a:cs typeface="Times New Roman"/>
              </a:rPr>
              <a:t>pineapple, </a:t>
            </a:r>
            <a:r>
              <a:rPr dirty="0" sz="1450" spc="-5">
                <a:latin typeface="Times New Roman"/>
                <a:cs typeface="Times New Roman"/>
              </a:rPr>
              <a:t>a </a:t>
            </a:r>
            <a:r>
              <a:rPr dirty="0" sz="1450" spc="-10">
                <a:latin typeface="Times New Roman"/>
                <a:cs typeface="Times New Roman"/>
              </a:rPr>
              <a:t>dress for my ever-beautiful—it will suit her—  trust </a:t>
            </a:r>
            <a:r>
              <a:rPr dirty="0" sz="1450" spc="-5">
                <a:latin typeface="Times New Roman"/>
                <a:cs typeface="Times New Roman"/>
              </a:rPr>
              <a:t>a </a:t>
            </a:r>
            <a:r>
              <a:rPr dirty="0" sz="1450" spc="-15">
                <a:latin typeface="Times New Roman"/>
                <a:cs typeface="Times New Roman"/>
              </a:rPr>
              <a:t>husband’s, </a:t>
            </a:r>
            <a:r>
              <a:rPr dirty="0" sz="1450" spc="-10">
                <a:latin typeface="Times New Roman"/>
                <a:cs typeface="Times New Roman"/>
              </a:rPr>
              <a:t>trust </a:t>
            </a:r>
            <a:r>
              <a:rPr dirty="0" sz="1450" spc="-5">
                <a:latin typeface="Times New Roman"/>
                <a:cs typeface="Times New Roman"/>
              </a:rPr>
              <a:t>a </a:t>
            </a:r>
            <a:r>
              <a:rPr dirty="0" sz="1450" spc="-10">
                <a:latin typeface="Times New Roman"/>
                <a:cs typeface="Times New Roman"/>
              </a:rPr>
              <a:t>lover’s, taste! Embrace me, darling! This grimy  episode is over; the butterfly unfolds its painted wings. </a:t>
            </a:r>
            <a:r>
              <a:rPr dirty="0" sz="1450" spc="-20">
                <a:latin typeface="Times New Roman"/>
                <a:cs typeface="Times New Roman"/>
              </a:rPr>
              <a:t>To-morrow </a:t>
            </a:r>
            <a:r>
              <a:rPr dirty="0" sz="1450" spc="-10">
                <a:latin typeface="Times New Roman"/>
                <a:cs typeface="Times New Roman"/>
              </a:rPr>
              <a:t>Casimir  will come; in </a:t>
            </a:r>
            <a:r>
              <a:rPr dirty="0" sz="1450" spc="-5">
                <a:latin typeface="Times New Roman"/>
                <a:cs typeface="Times New Roman"/>
              </a:rPr>
              <a:t>a </a:t>
            </a:r>
            <a:r>
              <a:rPr dirty="0" sz="1450" spc="-10">
                <a:latin typeface="Times New Roman"/>
                <a:cs typeface="Times New Roman"/>
              </a:rPr>
              <a:t>week we may </a:t>
            </a:r>
            <a:r>
              <a:rPr dirty="0" sz="1450" spc="-5">
                <a:latin typeface="Times New Roman"/>
                <a:cs typeface="Times New Roman"/>
              </a:rPr>
              <a:t>be </a:t>
            </a:r>
            <a:r>
              <a:rPr dirty="0" sz="1450" spc="-10">
                <a:latin typeface="Times New Roman"/>
                <a:cs typeface="Times New Roman"/>
              </a:rPr>
              <a:t>in Paris—happy at last! </a:t>
            </a:r>
            <a:r>
              <a:rPr dirty="0" sz="1450" spc="-60">
                <a:latin typeface="Times New Roman"/>
                <a:cs typeface="Times New Roman"/>
              </a:rPr>
              <a:t>You </a:t>
            </a:r>
            <a:r>
              <a:rPr dirty="0" sz="1450" spc="-10">
                <a:latin typeface="Times New Roman"/>
                <a:cs typeface="Times New Roman"/>
              </a:rPr>
              <a:t>shall have  diamonds. Jean-Marie, take it </a:t>
            </a:r>
            <a:r>
              <a:rPr dirty="0" sz="1450" spc="-5">
                <a:latin typeface="Times New Roman"/>
                <a:cs typeface="Times New Roman"/>
              </a:rPr>
              <a:t>out of </a:t>
            </a:r>
            <a:r>
              <a:rPr dirty="0" sz="1450" spc="-10">
                <a:latin typeface="Times New Roman"/>
                <a:cs typeface="Times New Roman"/>
              </a:rPr>
              <a:t>the </a:t>
            </a:r>
            <a:r>
              <a:rPr dirty="0" sz="1450" spc="-5">
                <a:latin typeface="Times New Roman"/>
                <a:cs typeface="Times New Roman"/>
              </a:rPr>
              <a:t>boot, </a:t>
            </a:r>
            <a:r>
              <a:rPr dirty="0" sz="1450" spc="-10">
                <a:latin typeface="Times New Roman"/>
                <a:cs typeface="Times New Roman"/>
              </a:rPr>
              <a:t>with religious care, and bring it  piece </a:t>
            </a:r>
            <a:r>
              <a:rPr dirty="0" sz="1450" spc="-5">
                <a:latin typeface="Times New Roman"/>
                <a:cs typeface="Times New Roman"/>
              </a:rPr>
              <a:t>by </a:t>
            </a:r>
            <a:r>
              <a:rPr dirty="0" sz="1450" spc="-10">
                <a:latin typeface="Times New Roman"/>
                <a:cs typeface="Times New Roman"/>
              </a:rPr>
              <a:t>piece into the dining-room. </a:t>
            </a:r>
            <a:r>
              <a:rPr dirty="0" sz="1450" spc="-70">
                <a:latin typeface="Times New Roman"/>
                <a:cs typeface="Times New Roman"/>
              </a:rPr>
              <a:t>We </a:t>
            </a:r>
            <a:r>
              <a:rPr dirty="0" sz="1450" spc="-10">
                <a:latin typeface="Times New Roman"/>
                <a:cs typeface="Times New Roman"/>
              </a:rPr>
              <a:t>shall have plate at table! Darling,  hasten and prepare this turtle; it will </a:t>
            </a:r>
            <a:r>
              <a:rPr dirty="0" sz="1450" spc="-5">
                <a:latin typeface="Times New Roman"/>
                <a:cs typeface="Times New Roman"/>
              </a:rPr>
              <a:t>be a </a:t>
            </a:r>
            <a:r>
              <a:rPr dirty="0" sz="1450" spc="-10">
                <a:latin typeface="Times New Roman"/>
                <a:cs typeface="Times New Roman"/>
              </a:rPr>
              <a:t>whet—it will </a:t>
            </a:r>
            <a:r>
              <a:rPr dirty="0" sz="1450" spc="-5">
                <a:latin typeface="Times New Roman"/>
                <a:cs typeface="Times New Roman"/>
              </a:rPr>
              <a:t>be </a:t>
            </a:r>
            <a:r>
              <a:rPr dirty="0" sz="1450" spc="-10">
                <a:latin typeface="Times New Roman"/>
                <a:cs typeface="Times New Roman"/>
              </a:rPr>
              <a:t>an addition to </a:t>
            </a:r>
            <a:r>
              <a:rPr dirty="0" sz="1450" spc="-5">
                <a:latin typeface="Times New Roman"/>
                <a:cs typeface="Times New Roman"/>
              </a:rPr>
              <a:t>our  </a:t>
            </a:r>
            <a:r>
              <a:rPr dirty="0" sz="1450" spc="-10">
                <a:latin typeface="Times New Roman"/>
                <a:cs typeface="Times New Roman"/>
              </a:rPr>
              <a:t>meagre </a:t>
            </a:r>
            <a:r>
              <a:rPr dirty="0" sz="1450" spc="-20">
                <a:latin typeface="Times New Roman"/>
                <a:cs typeface="Times New Roman"/>
              </a:rPr>
              <a:t>ordinary. </a:t>
            </a:r>
            <a:r>
              <a:rPr dirty="0" sz="1450" spc="-5">
                <a:latin typeface="Times New Roman"/>
                <a:cs typeface="Times New Roman"/>
              </a:rPr>
              <a:t>I </a:t>
            </a:r>
            <a:r>
              <a:rPr dirty="0" sz="1450" spc="-10">
                <a:latin typeface="Times New Roman"/>
                <a:cs typeface="Times New Roman"/>
              </a:rPr>
              <a:t>myself will proceed to the </a:t>
            </a:r>
            <a:r>
              <a:rPr dirty="0" sz="1450" spc="-20">
                <a:latin typeface="Times New Roman"/>
                <a:cs typeface="Times New Roman"/>
              </a:rPr>
              <a:t>cellar. </a:t>
            </a:r>
            <a:r>
              <a:rPr dirty="0" sz="1450" spc="-70">
                <a:latin typeface="Times New Roman"/>
                <a:cs typeface="Times New Roman"/>
              </a:rPr>
              <a:t>We </a:t>
            </a:r>
            <a:r>
              <a:rPr dirty="0" sz="1450" spc="-10">
                <a:latin typeface="Times New Roman"/>
                <a:cs typeface="Times New Roman"/>
              </a:rPr>
              <a:t>shall have </a:t>
            </a:r>
            <a:r>
              <a:rPr dirty="0" sz="1450" spc="-5">
                <a:latin typeface="Times New Roman"/>
                <a:cs typeface="Times New Roman"/>
              </a:rPr>
              <a:t>a </a:t>
            </a:r>
            <a:r>
              <a:rPr dirty="0" sz="1450" spc="-10">
                <a:latin typeface="Times New Roman"/>
                <a:cs typeface="Times New Roman"/>
              </a:rPr>
              <a:t>bottle </a:t>
            </a:r>
            <a:r>
              <a:rPr dirty="0" sz="1450" spc="-5">
                <a:latin typeface="Times New Roman"/>
                <a:cs typeface="Times New Roman"/>
              </a:rPr>
              <a:t>of  </a:t>
            </a:r>
            <a:r>
              <a:rPr dirty="0" sz="1450" spc="-10">
                <a:latin typeface="Times New Roman"/>
                <a:cs typeface="Times New Roman"/>
              </a:rPr>
              <a:t>that little Beaujolais </a:t>
            </a:r>
            <a:r>
              <a:rPr dirty="0" sz="1450" spc="-5">
                <a:latin typeface="Times New Roman"/>
                <a:cs typeface="Times New Roman"/>
              </a:rPr>
              <a:t>you </a:t>
            </a:r>
            <a:r>
              <a:rPr dirty="0" sz="1450" spc="-10">
                <a:latin typeface="Times New Roman"/>
                <a:cs typeface="Times New Roman"/>
              </a:rPr>
              <a:t>like, and finish with the Hermitage; there are still  three bottles left. </a:t>
            </a:r>
            <a:r>
              <a:rPr dirty="0" sz="1450" spc="-30">
                <a:latin typeface="Times New Roman"/>
                <a:cs typeface="Times New Roman"/>
              </a:rPr>
              <a:t>Worthy </a:t>
            </a:r>
            <a:r>
              <a:rPr dirty="0" sz="1450" spc="-10">
                <a:latin typeface="Times New Roman"/>
                <a:cs typeface="Times New Roman"/>
              </a:rPr>
              <a:t>wine for </a:t>
            </a:r>
            <a:r>
              <a:rPr dirty="0" sz="1450" spc="-5">
                <a:latin typeface="Times New Roman"/>
                <a:cs typeface="Times New Roman"/>
              </a:rPr>
              <a:t>a </a:t>
            </a:r>
            <a:r>
              <a:rPr dirty="0" sz="1450" spc="-10">
                <a:latin typeface="Times New Roman"/>
                <a:cs typeface="Times New Roman"/>
              </a:rPr>
              <a:t>worthy</a:t>
            </a:r>
            <a:r>
              <a:rPr dirty="0" sz="1450" spc="65">
                <a:latin typeface="Times New Roman"/>
                <a:cs typeface="Times New Roman"/>
              </a:rPr>
              <a:t> </a:t>
            </a:r>
            <a:r>
              <a:rPr dirty="0" sz="1450" spc="-10">
                <a:latin typeface="Times New Roman"/>
                <a:cs typeface="Times New Roman"/>
              </a:rPr>
              <a:t>occasion.’</a:t>
            </a:r>
            <a:endParaRPr sz="1450">
              <a:latin typeface="Times New Roman"/>
              <a:cs typeface="Times New Roman"/>
            </a:endParaRPr>
          </a:p>
          <a:p>
            <a:pPr algn="just" marL="12700">
              <a:lnSpc>
                <a:spcPct val="100000"/>
              </a:lnSpc>
              <a:spcBef>
                <a:spcPts val="780"/>
              </a:spcBef>
            </a:pPr>
            <a:r>
              <a:rPr dirty="0" sz="1450" spc="-10">
                <a:latin typeface="Times New Roman"/>
                <a:cs typeface="Times New Roman"/>
              </a:rPr>
              <a:t>‘But, my husband; </a:t>
            </a:r>
            <a:r>
              <a:rPr dirty="0" sz="1450" spc="-5">
                <a:latin typeface="Times New Roman"/>
                <a:cs typeface="Times New Roman"/>
              </a:rPr>
              <a:t>you put </a:t>
            </a:r>
            <a:r>
              <a:rPr dirty="0" sz="1450" spc="-10">
                <a:latin typeface="Times New Roman"/>
                <a:cs typeface="Times New Roman"/>
              </a:rPr>
              <a:t>me in </a:t>
            </a:r>
            <a:r>
              <a:rPr dirty="0" sz="1450" spc="-5">
                <a:latin typeface="Times New Roman"/>
                <a:cs typeface="Times New Roman"/>
              </a:rPr>
              <a:t>a </a:t>
            </a:r>
            <a:r>
              <a:rPr dirty="0" sz="1450" spc="-10">
                <a:latin typeface="Times New Roman"/>
                <a:cs typeface="Times New Roman"/>
              </a:rPr>
              <a:t>whirl,’ she cried. ‘I </a:t>
            </a:r>
            <a:r>
              <a:rPr dirty="0" sz="1450" spc="-5">
                <a:latin typeface="Times New Roman"/>
                <a:cs typeface="Times New Roman"/>
              </a:rPr>
              <a:t>do not</a:t>
            </a:r>
            <a:r>
              <a:rPr dirty="0" sz="1450" spc="5">
                <a:latin typeface="Times New Roman"/>
                <a:cs typeface="Times New Roman"/>
              </a:rPr>
              <a:t> </a:t>
            </a:r>
            <a:r>
              <a:rPr dirty="0" sz="1450" spc="-10">
                <a:latin typeface="Times New Roman"/>
                <a:cs typeface="Times New Roman"/>
              </a:rPr>
              <a:t>comprehend.’</a:t>
            </a:r>
            <a:endParaRPr sz="1450">
              <a:latin typeface="Times New Roman"/>
              <a:cs typeface="Times New Roman"/>
            </a:endParaRPr>
          </a:p>
          <a:p>
            <a:pPr algn="just" marL="12700" marR="8255">
              <a:lnSpc>
                <a:spcPts val="1730"/>
              </a:lnSpc>
              <a:spcBef>
                <a:spcPts val="919"/>
              </a:spcBef>
            </a:pPr>
            <a:r>
              <a:rPr dirty="0" sz="1450" spc="-10">
                <a:latin typeface="Times New Roman"/>
                <a:cs typeface="Times New Roman"/>
              </a:rPr>
              <a:t>‘The turtle, my adored, the turtle!’ cried the doctor; and </a:t>
            </a:r>
            <a:r>
              <a:rPr dirty="0" sz="1450" spc="-5">
                <a:latin typeface="Times New Roman"/>
                <a:cs typeface="Times New Roman"/>
              </a:rPr>
              <a:t>he </a:t>
            </a:r>
            <a:r>
              <a:rPr dirty="0" sz="1450" spc="-10">
                <a:latin typeface="Times New Roman"/>
                <a:cs typeface="Times New Roman"/>
              </a:rPr>
              <a:t>pushed her towards  the kitchen, lantern and</a:t>
            </a:r>
            <a:r>
              <a:rPr dirty="0" sz="1450" spc="5">
                <a:latin typeface="Times New Roman"/>
                <a:cs typeface="Times New Roman"/>
              </a:rPr>
              <a:t> </a:t>
            </a:r>
            <a:r>
              <a:rPr dirty="0" sz="1450" spc="-10">
                <a:latin typeface="Times New Roman"/>
                <a:cs typeface="Times New Roman"/>
              </a:rPr>
              <a:t>all.</a:t>
            </a:r>
            <a:endParaRPr sz="1450">
              <a:latin typeface="Times New Roman"/>
              <a:cs typeface="Times New Roman"/>
            </a:endParaRPr>
          </a:p>
          <a:p>
            <a:pPr algn="just" marL="12700" marR="10795">
              <a:lnSpc>
                <a:spcPts val="1730"/>
              </a:lnSpc>
              <a:spcBef>
                <a:spcPts val="860"/>
              </a:spcBef>
            </a:pPr>
            <a:r>
              <a:rPr dirty="0" sz="1450" spc="-10">
                <a:latin typeface="Times New Roman"/>
                <a:cs typeface="Times New Roman"/>
              </a:rPr>
              <a:t>Jean-Marie stood dumfounded. He had pictured to himself </a:t>
            </a:r>
            <a:r>
              <a:rPr dirty="0" sz="1450" spc="-5">
                <a:latin typeface="Times New Roman"/>
                <a:cs typeface="Times New Roman"/>
              </a:rPr>
              <a:t>a </a:t>
            </a:r>
            <a:r>
              <a:rPr dirty="0" sz="1450" spc="-10">
                <a:latin typeface="Times New Roman"/>
                <a:cs typeface="Times New Roman"/>
              </a:rPr>
              <a:t>different scene—  </a:t>
            </a:r>
            <a:r>
              <a:rPr dirty="0" sz="1450" spc="-5">
                <a:latin typeface="Times New Roman"/>
                <a:cs typeface="Times New Roman"/>
              </a:rPr>
              <a:t>a </a:t>
            </a:r>
            <a:r>
              <a:rPr dirty="0" sz="1450" spc="-10">
                <a:latin typeface="Times New Roman"/>
                <a:cs typeface="Times New Roman"/>
              </a:rPr>
              <a:t>more immediate protest, and his </a:t>
            </a:r>
            <a:r>
              <a:rPr dirty="0" sz="1450" spc="-5">
                <a:latin typeface="Times New Roman"/>
                <a:cs typeface="Times New Roman"/>
              </a:rPr>
              <a:t>hope </a:t>
            </a:r>
            <a:r>
              <a:rPr dirty="0" sz="1450" spc="-10">
                <a:latin typeface="Times New Roman"/>
                <a:cs typeface="Times New Roman"/>
              </a:rPr>
              <a:t>began to dwindle </a:t>
            </a:r>
            <a:r>
              <a:rPr dirty="0" sz="1450" spc="-5">
                <a:latin typeface="Times New Roman"/>
                <a:cs typeface="Times New Roman"/>
              </a:rPr>
              <a:t>on </a:t>
            </a:r>
            <a:r>
              <a:rPr dirty="0" sz="1450" spc="-10">
                <a:latin typeface="Times New Roman"/>
                <a:cs typeface="Times New Roman"/>
              </a:rPr>
              <a:t>the</a:t>
            </a:r>
            <a:r>
              <a:rPr dirty="0" sz="1450" spc="65">
                <a:latin typeface="Times New Roman"/>
                <a:cs typeface="Times New Roman"/>
              </a:rPr>
              <a:t> </a:t>
            </a:r>
            <a:r>
              <a:rPr dirty="0" sz="1450" spc="-10">
                <a:latin typeface="Times New Roman"/>
                <a:cs typeface="Times New Roman"/>
              </a:rPr>
              <a:t>spot.</a:t>
            </a:r>
            <a:endParaRPr sz="145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12065">
              <a:lnSpc>
                <a:spcPts val="1730"/>
              </a:lnSpc>
              <a:spcBef>
                <a:spcPts val="155"/>
              </a:spcBef>
            </a:pP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short while, that </a:t>
            </a:r>
            <a:r>
              <a:rPr dirty="0" sz="1450" spc="-5">
                <a:latin typeface="Times New Roman"/>
                <a:cs typeface="Times New Roman"/>
              </a:rPr>
              <a:t>I </a:t>
            </a:r>
            <a:r>
              <a:rPr dirty="0" sz="1450" spc="-10">
                <a:latin typeface="Times New Roman"/>
                <a:cs typeface="Times New Roman"/>
              </a:rPr>
              <a:t>could have </a:t>
            </a:r>
            <a:r>
              <a:rPr dirty="0" sz="1450" spc="-5">
                <a:latin typeface="Times New Roman"/>
                <a:cs typeface="Times New Roman"/>
              </a:rPr>
              <a:t>a </a:t>
            </a:r>
            <a:r>
              <a:rPr dirty="0" sz="1450" spc="-10">
                <a:latin typeface="Times New Roman"/>
                <a:cs typeface="Times New Roman"/>
              </a:rPr>
              <a:t>word with </a:t>
            </a:r>
            <a:r>
              <a:rPr dirty="0" sz="1450" spc="-30">
                <a:latin typeface="Times New Roman"/>
                <a:cs typeface="Times New Roman"/>
              </a:rPr>
              <a:t>her. </a:t>
            </a:r>
            <a:r>
              <a:rPr dirty="0" sz="1450" spc="-5">
                <a:latin typeface="Times New Roman"/>
                <a:cs typeface="Times New Roman"/>
              </a:rPr>
              <a:t>I </a:t>
            </a:r>
            <a:r>
              <a:rPr dirty="0" sz="1450" spc="-10">
                <a:latin typeface="Times New Roman"/>
                <a:cs typeface="Times New Roman"/>
              </a:rPr>
              <a:t>lost </a:t>
            </a:r>
            <a:r>
              <a:rPr dirty="0" sz="1450" spc="-5">
                <a:latin typeface="Times New Roman"/>
                <a:cs typeface="Times New Roman"/>
              </a:rPr>
              <a:t>no </a:t>
            </a:r>
            <a:r>
              <a:rPr dirty="0" sz="1450" spc="-10">
                <a:latin typeface="Times New Roman"/>
                <a:cs typeface="Times New Roman"/>
              </a:rPr>
              <a:t>time beating  about the </a:t>
            </a:r>
            <a:r>
              <a:rPr dirty="0" sz="1450" spc="-5">
                <a:latin typeface="Times New Roman"/>
                <a:cs typeface="Times New Roman"/>
              </a:rPr>
              <a:t>bush, but </a:t>
            </a:r>
            <a:r>
              <a:rPr dirty="0" sz="1450" spc="-10">
                <a:latin typeface="Times New Roman"/>
                <a:cs typeface="Times New Roman"/>
              </a:rPr>
              <a:t>spoke </a:t>
            </a:r>
            <a:r>
              <a:rPr dirty="0" sz="1450" spc="-5">
                <a:latin typeface="Times New Roman"/>
                <a:cs typeface="Times New Roman"/>
              </a:rPr>
              <a:t>out </a:t>
            </a:r>
            <a:r>
              <a:rPr dirty="0" sz="1450" spc="-10">
                <a:latin typeface="Times New Roman"/>
                <a:cs typeface="Times New Roman"/>
              </a:rPr>
              <a:t>plainly what was </a:t>
            </a:r>
            <a:r>
              <a:rPr dirty="0" sz="1450" spc="-5">
                <a:latin typeface="Times New Roman"/>
                <a:cs typeface="Times New Roman"/>
              </a:rPr>
              <a:t>on </a:t>
            </a:r>
            <a:r>
              <a:rPr dirty="0" sz="1450" spc="-10">
                <a:latin typeface="Times New Roman"/>
                <a:cs typeface="Times New Roman"/>
              </a:rPr>
              <a:t>my</a:t>
            </a:r>
            <a:r>
              <a:rPr dirty="0" sz="1450" spc="30">
                <a:latin typeface="Times New Roman"/>
                <a:cs typeface="Times New Roman"/>
              </a:rPr>
              <a:t> </a:t>
            </a:r>
            <a:r>
              <a:rPr dirty="0" sz="1450" spc="-10">
                <a:latin typeface="Times New Roman"/>
                <a:cs typeface="Times New Roman"/>
              </a:rPr>
              <a:t>mind.</a:t>
            </a:r>
            <a:endParaRPr sz="1450">
              <a:latin typeface="Times New Roman"/>
              <a:cs typeface="Times New Roman"/>
            </a:endParaRPr>
          </a:p>
          <a:p>
            <a:pPr algn="just" marL="12700" marR="5080">
              <a:lnSpc>
                <a:spcPts val="1730"/>
              </a:lnSpc>
              <a:spcBef>
                <a:spcPts val="860"/>
              </a:spcBef>
            </a:pPr>
            <a:r>
              <a:rPr dirty="0" sz="1450" spc="-25">
                <a:latin typeface="Times New Roman"/>
                <a:cs typeface="Times New Roman"/>
              </a:rPr>
              <a:t>‘Mary,’ </a:t>
            </a:r>
            <a:r>
              <a:rPr dirty="0" sz="1450" spc="-5">
                <a:latin typeface="Times New Roman"/>
                <a:cs typeface="Times New Roman"/>
              </a:rPr>
              <a:t>I </a:t>
            </a:r>
            <a:r>
              <a:rPr dirty="0" sz="1450" spc="-10">
                <a:latin typeface="Times New Roman"/>
                <a:cs typeface="Times New Roman"/>
              </a:rPr>
              <a:t>said, ‘I have </a:t>
            </a:r>
            <a:r>
              <a:rPr dirty="0" sz="1450" spc="-5">
                <a:latin typeface="Times New Roman"/>
                <a:cs typeface="Times New Roman"/>
              </a:rPr>
              <a:t>not </a:t>
            </a:r>
            <a:r>
              <a:rPr dirty="0" sz="1450" spc="-10">
                <a:latin typeface="Times New Roman"/>
                <a:cs typeface="Times New Roman"/>
              </a:rPr>
              <a:t>come to Aros without </a:t>
            </a:r>
            <a:r>
              <a:rPr dirty="0" sz="1450" spc="-5">
                <a:latin typeface="Times New Roman"/>
                <a:cs typeface="Times New Roman"/>
              </a:rPr>
              <a:t>a </a:t>
            </a:r>
            <a:r>
              <a:rPr dirty="0" sz="1450" spc="-10">
                <a:latin typeface="Times New Roman"/>
                <a:cs typeface="Times New Roman"/>
              </a:rPr>
              <a:t>hope. If that should prove  well founded, we may all leave and </a:t>
            </a:r>
            <a:r>
              <a:rPr dirty="0" sz="1450" spc="-5">
                <a:latin typeface="Times New Roman"/>
                <a:cs typeface="Times New Roman"/>
              </a:rPr>
              <a:t>go </a:t>
            </a:r>
            <a:r>
              <a:rPr dirty="0" sz="1450" spc="-10">
                <a:latin typeface="Times New Roman"/>
                <a:cs typeface="Times New Roman"/>
              </a:rPr>
              <a:t>somewhere else, secure </a:t>
            </a:r>
            <a:r>
              <a:rPr dirty="0" sz="1450" spc="-5">
                <a:latin typeface="Times New Roman"/>
                <a:cs typeface="Times New Roman"/>
              </a:rPr>
              <a:t>of </a:t>
            </a:r>
            <a:r>
              <a:rPr dirty="0" sz="1450" spc="-10">
                <a:latin typeface="Times New Roman"/>
                <a:cs typeface="Times New Roman"/>
              </a:rPr>
              <a:t>daily bread  and comfort; secure, perhaps, </a:t>
            </a:r>
            <a:r>
              <a:rPr dirty="0" sz="1450" spc="-5">
                <a:latin typeface="Times New Roman"/>
                <a:cs typeface="Times New Roman"/>
              </a:rPr>
              <a:t>of </a:t>
            </a:r>
            <a:r>
              <a:rPr dirty="0" sz="1450" spc="-10">
                <a:latin typeface="Times New Roman"/>
                <a:cs typeface="Times New Roman"/>
              </a:rPr>
              <a:t>something far beyond that, which it would  seem extravagant in me to promise. But </a:t>
            </a:r>
            <a:r>
              <a:rPr dirty="0" sz="1450" spc="-20">
                <a:latin typeface="Times New Roman"/>
                <a:cs typeface="Times New Roman"/>
              </a:rPr>
              <a:t>there’s </a:t>
            </a:r>
            <a:r>
              <a:rPr dirty="0" sz="1450" spc="-5">
                <a:latin typeface="Times New Roman"/>
                <a:cs typeface="Times New Roman"/>
              </a:rPr>
              <a:t>a hope </a:t>
            </a:r>
            <a:r>
              <a:rPr dirty="0" sz="1450" spc="-10">
                <a:latin typeface="Times New Roman"/>
                <a:cs typeface="Times New Roman"/>
              </a:rPr>
              <a:t>that lies nearer to my  heart than </a:t>
            </a:r>
            <a:r>
              <a:rPr dirty="0" sz="1450" spc="-20">
                <a:latin typeface="Times New Roman"/>
                <a:cs typeface="Times New Roman"/>
              </a:rPr>
              <a:t>money.’</a:t>
            </a:r>
            <a:r>
              <a:rPr dirty="0" sz="1450" spc="320">
                <a:latin typeface="Times New Roman"/>
                <a:cs typeface="Times New Roman"/>
              </a:rPr>
              <a:t> </a:t>
            </a:r>
            <a:r>
              <a:rPr dirty="0" sz="1450" spc="-10">
                <a:latin typeface="Times New Roman"/>
                <a:cs typeface="Times New Roman"/>
              </a:rPr>
              <a:t>And at that </a:t>
            </a:r>
            <a:r>
              <a:rPr dirty="0" sz="1450" spc="-5">
                <a:latin typeface="Times New Roman"/>
                <a:cs typeface="Times New Roman"/>
              </a:rPr>
              <a:t>I </a:t>
            </a:r>
            <a:r>
              <a:rPr dirty="0" sz="1450" spc="-10">
                <a:latin typeface="Times New Roman"/>
                <a:cs typeface="Times New Roman"/>
              </a:rPr>
              <a:t>paused. </a:t>
            </a:r>
            <a:r>
              <a:rPr dirty="0" sz="1450" spc="-45">
                <a:latin typeface="Times New Roman"/>
                <a:cs typeface="Times New Roman"/>
              </a:rPr>
              <a:t>‘You </a:t>
            </a:r>
            <a:r>
              <a:rPr dirty="0" sz="1450" spc="-10">
                <a:latin typeface="Times New Roman"/>
                <a:cs typeface="Times New Roman"/>
              </a:rPr>
              <a:t>can guess fine what that is,  </a:t>
            </a:r>
            <a:r>
              <a:rPr dirty="0" sz="1450" spc="-25">
                <a:latin typeface="Times New Roman"/>
                <a:cs typeface="Times New Roman"/>
              </a:rPr>
              <a:t>Mary,’ </a:t>
            </a:r>
            <a:r>
              <a:rPr dirty="0" sz="1450" spc="-5">
                <a:latin typeface="Times New Roman"/>
                <a:cs typeface="Times New Roman"/>
              </a:rPr>
              <a:t>I </a:t>
            </a:r>
            <a:r>
              <a:rPr dirty="0" sz="1450" spc="-10">
                <a:latin typeface="Times New Roman"/>
                <a:cs typeface="Times New Roman"/>
              </a:rPr>
              <a:t>said. She looked away from me in silence, and that was small  encouragement, </a:t>
            </a:r>
            <a:r>
              <a:rPr dirty="0" sz="1450" spc="-5">
                <a:latin typeface="Times New Roman"/>
                <a:cs typeface="Times New Roman"/>
              </a:rPr>
              <a:t>but I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put </a:t>
            </a:r>
            <a:r>
              <a:rPr dirty="0" sz="1450" spc="-15">
                <a:latin typeface="Times New Roman"/>
                <a:cs typeface="Times New Roman"/>
              </a:rPr>
              <a:t>off. </a:t>
            </a:r>
            <a:r>
              <a:rPr dirty="0" sz="1450" spc="-10">
                <a:latin typeface="Times New Roman"/>
                <a:cs typeface="Times New Roman"/>
              </a:rPr>
              <a:t>‘All my days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thought </a:t>
            </a:r>
            <a:r>
              <a:rPr dirty="0" sz="1450" spc="-10">
                <a:latin typeface="Times New Roman"/>
                <a:cs typeface="Times New Roman"/>
              </a:rPr>
              <a:t>the  world </a:t>
            </a:r>
            <a:r>
              <a:rPr dirty="0" sz="1450" spc="-5">
                <a:latin typeface="Times New Roman"/>
                <a:cs typeface="Times New Roman"/>
              </a:rPr>
              <a:t>of you,’ I </a:t>
            </a:r>
            <a:r>
              <a:rPr dirty="0" sz="1450" spc="-10">
                <a:latin typeface="Times New Roman"/>
                <a:cs typeface="Times New Roman"/>
              </a:rPr>
              <a:t>continued; ‘the time goes </a:t>
            </a:r>
            <a:r>
              <a:rPr dirty="0" sz="1450" spc="-5">
                <a:latin typeface="Times New Roman"/>
                <a:cs typeface="Times New Roman"/>
              </a:rPr>
              <a:t>on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think always the more </a:t>
            </a:r>
            <a:r>
              <a:rPr dirty="0" sz="1450" spc="-5">
                <a:latin typeface="Times New Roman"/>
                <a:cs typeface="Times New Roman"/>
              </a:rPr>
              <a:t>of  you; 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think to </a:t>
            </a:r>
            <a:r>
              <a:rPr dirty="0" sz="1450" spc="-5">
                <a:latin typeface="Times New Roman"/>
                <a:cs typeface="Times New Roman"/>
              </a:rPr>
              <a:t>be </a:t>
            </a:r>
            <a:r>
              <a:rPr dirty="0" sz="1450" spc="-10">
                <a:latin typeface="Times New Roman"/>
                <a:cs typeface="Times New Roman"/>
              </a:rPr>
              <a:t>happy </a:t>
            </a:r>
            <a:r>
              <a:rPr dirty="0" sz="1450" spc="-5">
                <a:latin typeface="Times New Roman"/>
                <a:cs typeface="Times New Roman"/>
              </a:rPr>
              <a:t>or </a:t>
            </a:r>
            <a:r>
              <a:rPr dirty="0" sz="1450" spc="-10">
                <a:latin typeface="Times New Roman"/>
                <a:cs typeface="Times New Roman"/>
              </a:rPr>
              <a:t>hearty in my life without </a:t>
            </a:r>
            <a:r>
              <a:rPr dirty="0" sz="1450" spc="-5">
                <a:latin typeface="Times New Roman"/>
                <a:cs typeface="Times New Roman"/>
              </a:rPr>
              <a:t>you: you </a:t>
            </a:r>
            <a:r>
              <a:rPr dirty="0" sz="1450" spc="-10">
                <a:latin typeface="Times New Roman"/>
                <a:cs typeface="Times New Roman"/>
              </a:rPr>
              <a:t>are the  apple </a:t>
            </a:r>
            <a:r>
              <a:rPr dirty="0" sz="1450" spc="-5">
                <a:latin typeface="Times New Roman"/>
                <a:cs typeface="Times New Roman"/>
              </a:rPr>
              <a:t>of </a:t>
            </a:r>
            <a:r>
              <a:rPr dirty="0" sz="1450" spc="-10">
                <a:latin typeface="Times New Roman"/>
                <a:cs typeface="Times New Roman"/>
              </a:rPr>
              <a:t>my eye.’ Still she looked </a:t>
            </a:r>
            <a:r>
              <a:rPr dirty="0" sz="1450" spc="-30">
                <a:latin typeface="Times New Roman"/>
                <a:cs typeface="Times New Roman"/>
              </a:rPr>
              <a:t>away, </a:t>
            </a:r>
            <a:r>
              <a:rPr dirty="0" sz="1450" spc="-10">
                <a:latin typeface="Times New Roman"/>
                <a:cs typeface="Times New Roman"/>
              </a:rPr>
              <a:t>and said never </a:t>
            </a:r>
            <a:r>
              <a:rPr dirty="0" sz="1450" spc="-5">
                <a:latin typeface="Times New Roman"/>
                <a:cs typeface="Times New Roman"/>
              </a:rPr>
              <a:t>a </a:t>
            </a:r>
            <a:r>
              <a:rPr dirty="0" sz="1450" spc="-10">
                <a:latin typeface="Times New Roman"/>
                <a:cs typeface="Times New Roman"/>
              </a:rPr>
              <a:t>word; </a:t>
            </a:r>
            <a:r>
              <a:rPr dirty="0" sz="1450" spc="-5">
                <a:latin typeface="Times New Roman"/>
                <a:cs typeface="Times New Roman"/>
              </a:rPr>
              <a:t>but I thought I  </a:t>
            </a:r>
            <a:r>
              <a:rPr dirty="0" sz="1450" spc="-10">
                <a:latin typeface="Times New Roman"/>
                <a:cs typeface="Times New Roman"/>
              </a:rPr>
              <a:t>saw that her hands </a:t>
            </a:r>
            <a:r>
              <a:rPr dirty="0" sz="1450" spc="-5">
                <a:latin typeface="Times New Roman"/>
                <a:cs typeface="Times New Roman"/>
              </a:rPr>
              <a:t>shook. </a:t>
            </a:r>
            <a:r>
              <a:rPr dirty="0" sz="1450" spc="-25">
                <a:latin typeface="Times New Roman"/>
                <a:cs typeface="Times New Roman"/>
              </a:rPr>
              <a:t>‘Mary,’ </a:t>
            </a:r>
            <a:r>
              <a:rPr dirty="0" sz="1450" spc="-5">
                <a:latin typeface="Times New Roman"/>
                <a:cs typeface="Times New Roman"/>
              </a:rPr>
              <a:t>I </a:t>
            </a:r>
            <a:r>
              <a:rPr dirty="0" sz="1450" spc="-10">
                <a:latin typeface="Times New Roman"/>
                <a:cs typeface="Times New Roman"/>
              </a:rPr>
              <a:t>cried in </a:t>
            </a:r>
            <a:r>
              <a:rPr dirty="0" sz="1450" spc="-20">
                <a:latin typeface="Times New Roman"/>
                <a:cs typeface="Times New Roman"/>
              </a:rPr>
              <a:t>fear, </a:t>
            </a:r>
            <a:r>
              <a:rPr dirty="0" sz="1450" spc="-10">
                <a:latin typeface="Times New Roman"/>
                <a:cs typeface="Times New Roman"/>
              </a:rPr>
              <a:t>‘do </a:t>
            </a:r>
            <a:r>
              <a:rPr dirty="0" sz="1450" spc="-5">
                <a:latin typeface="Times New Roman"/>
                <a:cs typeface="Times New Roman"/>
              </a:rPr>
              <a:t>ye no </a:t>
            </a:r>
            <a:r>
              <a:rPr dirty="0" sz="1450" spc="-10">
                <a:latin typeface="Times New Roman"/>
                <a:cs typeface="Times New Roman"/>
              </a:rPr>
              <a:t>like me?’</a:t>
            </a:r>
            <a:endParaRPr sz="1450">
              <a:latin typeface="Times New Roman"/>
              <a:cs typeface="Times New Roman"/>
            </a:endParaRPr>
          </a:p>
          <a:p>
            <a:pPr algn="just" marL="12700" marR="13335">
              <a:lnSpc>
                <a:spcPts val="1730"/>
              </a:lnSpc>
              <a:spcBef>
                <a:spcPts val="850"/>
              </a:spcBef>
            </a:pPr>
            <a:r>
              <a:rPr dirty="0" sz="1450" spc="-10">
                <a:latin typeface="Times New Roman"/>
                <a:cs typeface="Times New Roman"/>
              </a:rPr>
              <a:t>‘O, Charlie man,’ she said, ‘is this </a:t>
            </a:r>
            <a:r>
              <a:rPr dirty="0" sz="1450" spc="-5">
                <a:latin typeface="Times New Roman"/>
                <a:cs typeface="Times New Roman"/>
              </a:rPr>
              <a:t>a </a:t>
            </a:r>
            <a:r>
              <a:rPr dirty="0" sz="1450" spc="-10">
                <a:latin typeface="Times New Roman"/>
                <a:cs typeface="Times New Roman"/>
              </a:rPr>
              <a:t>time to speak </a:t>
            </a:r>
            <a:r>
              <a:rPr dirty="0" sz="1450" spc="-5">
                <a:latin typeface="Times New Roman"/>
                <a:cs typeface="Times New Roman"/>
              </a:rPr>
              <a:t>of </a:t>
            </a:r>
            <a:r>
              <a:rPr dirty="0" sz="1450" spc="-10">
                <a:latin typeface="Times New Roman"/>
                <a:cs typeface="Times New Roman"/>
              </a:rPr>
              <a:t>it? Let me be, </a:t>
            </a:r>
            <a:r>
              <a:rPr dirty="0" sz="1450" spc="-5">
                <a:latin typeface="Times New Roman"/>
                <a:cs typeface="Times New Roman"/>
              </a:rPr>
              <a:t>a </a:t>
            </a:r>
            <a:r>
              <a:rPr dirty="0" sz="1450" spc="-10">
                <a:latin typeface="Times New Roman"/>
                <a:cs typeface="Times New Roman"/>
              </a:rPr>
              <a:t>while;  let me </a:t>
            </a:r>
            <a:r>
              <a:rPr dirty="0" sz="1450" spc="-5">
                <a:latin typeface="Times New Roman"/>
                <a:cs typeface="Times New Roman"/>
              </a:rPr>
              <a:t>be </a:t>
            </a:r>
            <a:r>
              <a:rPr dirty="0" sz="1450" spc="-10">
                <a:latin typeface="Times New Roman"/>
                <a:cs typeface="Times New Roman"/>
              </a:rPr>
              <a:t>the way </a:t>
            </a:r>
            <a:r>
              <a:rPr dirty="0" sz="1450" spc="-5">
                <a:latin typeface="Times New Roman"/>
                <a:cs typeface="Times New Roman"/>
              </a:rPr>
              <a:t>I </a:t>
            </a:r>
            <a:r>
              <a:rPr dirty="0" sz="1450" spc="-10">
                <a:latin typeface="Times New Roman"/>
                <a:cs typeface="Times New Roman"/>
              </a:rPr>
              <a:t>am; it’ll </a:t>
            </a:r>
            <a:r>
              <a:rPr dirty="0" sz="1450" spc="-5">
                <a:latin typeface="Times New Roman"/>
                <a:cs typeface="Times New Roman"/>
              </a:rPr>
              <a:t>not be you </a:t>
            </a:r>
            <a:r>
              <a:rPr dirty="0" sz="1450" spc="-10">
                <a:latin typeface="Times New Roman"/>
                <a:cs typeface="Times New Roman"/>
              </a:rPr>
              <a:t>that loses </a:t>
            </a:r>
            <a:r>
              <a:rPr dirty="0" sz="1450" spc="-5">
                <a:latin typeface="Times New Roman"/>
                <a:cs typeface="Times New Roman"/>
              </a:rPr>
              <a:t>by </a:t>
            </a:r>
            <a:r>
              <a:rPr dirty="0" sz="1450" spc="-10">
                <a:latin typeface="Times New Roman"/>
                <a:cs typeface="Times New Roman"/>
              </a:rPr>
              <a:t>the</a:t>
            </a:r>
            <a:r>
              <a:rPr dirty="0" sz="1450" spc="50">
                <a:latin typeface="Times New Roman"/>
                <a:cs typeface="Times New Roman"/>
              </a:rPr>
              <a:t> </a:t>
            </a:r>
            <a:r>
              <a:rPr dirty="0" sz="1450" spc="-10">
                <a:latin typeface="Times New Roman"/>
                <a:cs typeface="Times New Roman"/>
              </a:rPr>
              <a:t>waiting!’</a:t>
            </a:r>
            <a:endParaRPr sz="1450">
              <a:latin typeface="Times New Roman"/>
              <a:cs typeface="Times New Roman"/>
            </a:endParaRPr>
          </a:p>
          <a:p>
            <a:pPr algn="just" marL="12700" marR="7620">
              <a:lnSpc>
                <a:spcPts val="1730"/>
              </a:lnSpc>
              <a:spcBef>
                <a:spcPts val="860"/>
              </a:spcBef>
            </a:pPr>
            <a:r>
              <a:rPr dirty="0" sz="1450" spc="-5">
                <a:latin typeface="Times New Roman"/>
                <a:cs typeface="Times New Roman"/>
              </a:rPr>
              <a:t>I </a:t>
            </a:r>
            <a:r>
              <a:rPr dirty="0" sz="1450" spc="-10">
                <a:latin typeface="Times New Roman"/>
                <a:cs typeface="Times New Roman"/>
              </a:rPr>
              <a:t>made </a:t>
            </a:r>
            <a:r>
              <a:rPr dirty="0" sz="1450" spc="-5">
                <a:latin typeface="Times New Roman"/>
                <a:cs typeface="Times New Roman"/>
              </a:rPr>
              <a:t>out by </a:t>
            </a:r>
            <a:r>
              <a:rPr dirty="0" sz="1450" spc="-10">
                <a:latin typeface="Times New Roman"/>
                <a:cs typeface="Times New Roman"/>
              </a:rPr>
              <a:t>her voice that she was nearly weeping, and this </a:t>
            </a:r>
            <a:r>
              <a:rPr dirty="0" sz="1450" spc="-5">
                <a:latin typeface="Times New Roman"/>
                <a:cs typeface="Times New Roman"/>
              </a:rPr>
              <a:t>put </a:t>
            </a:r>
            <a:r>
              <a:rPr dirty="0" sz="1450" spc="-10">
                <a:latin typeface="Times New Roman"/>
                <a:cs typeface="Times New Roman"/>
              </a:rPr>
              <a:t>me </a:t>
            </a:r>
            <a:r>
              <a:rPr dirty="0" sz="1450" spc="-5">
                <a:latin typeface="Times New Roman"/>
                <a:cs typeface="Times New Roman"/>
              </a:rPr>
              <a:t>out of  </a:t>
            </a:r>
            <a:r>
              <a:rPr dirty="0" sz="1450" spc="-10">
                <a:latin typeface="Times New Roman"/>
                <a:cs typeface="Times New Roman"/>
              </a:rPr>
              <a:t>any </a:t>
            </a:r>
            <a:r>
              <a:rPr dirty="0" sz="1450" spc="-5">
                <a:latin typeface="Times New Roman"/>
                <a:cs typeface="Times New Roman"/>
              </a:rPr>
              <a:t>thought but </a:t>
            </a:r>
            <a:r>
              <a:rPr dirty="0" sz="1450" spc="-10">
                <a:latin typeface="Times New Roman"/>
                <a:cs typeface="Times New Roman"/>
              </a:rPr>
              <a:t>to compose </a:t>
            </a:r>
            <a:r>
              <a:rPr dirty="0" sz="1450" spc="-30">
                <a:latin typeface="Times New Roman"/>
                <a:cs typeface="Times New Roman"/>
              </a:rPr>
              <a:t>her. </a:t>
            </a:r>
            <a:r>
              <a:rPr dirty="0" sz="1450" spc="-10">
                <a:latin typeface="Times New Roman"/>
                <a:cs typeface="Times New Roman"/>
              </a:rPr>
              <a:t>‘Mary Ellen,’ </a:t>
            </a:r>
            <a:r>
              <a:rPr dirty="0" sz="1450" spc="-5">
                <a:latin typeface="Times New Roman"/>
                <a:cs typeface="Times New Roman"/>
              </a:rPr>
              <a:t>I </a:t>
            </a:r>
            <a:r>
              <a:rPr dirty="0" sz="1450" spc="-10">
                <a:latin typeface="Times New Roman"/>
                <a:cs typeface="Times New Roman"/>
              </a:rPr>
              <a:t>said, ‘say </a:t>
            </a:r>
            <a:r>
              <a:rPr dirty="0" sz="1450" spc="-5">
                <a:latin typeface="Times New Roman"/>
                <a:cs typeface="Times New Roman"/>
              </a:rPr>
              <a:t>no </a:t>
            </a:r>
            <a:r>
              <a:rPr dirty="0" sz="1450" spc="-10">
                <a:latin typeface="Times New Roman"/>
                <a:cs typeface="Times New Roman"/>
              </a:rPr>
              <a:t>more;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come to trouble </a:t>
            </a:r>
            <a:r>
              <a:rPr dirty="0" sz="1450" spc="-5">
                <a:latin typeface="Times New Roman"/>
                <a:cs typeface="Times New Roman"/>
              </a:rPr>
              <a:t>you: your </a:t>
            </a:r>
            <a:r>
              <a:rPr dirty="0" sz="1450" spc="-10">
                <a:latin typeface="Times New Roman"/>
                <a:cs typeface="Times New Roman"/>
              </a:rPr>
              <a:t>way shall </a:t>
            </a:r>
            <a:r>
              <a:rPr dirty="0" sz="1450" spc="-5">
                <a:latin typeface="Times New Roman"/>
                <a:cs typeface="Times New Roman"/>
              </a:rPr>
              <a:t>be </a:t>
            </a:r>
            <a:r>
              <a:rPr dirty="0" sz="1450" spc="-10">
                <a:latin typeface="Times New Roman"/>
                <a:cs typeface="Times New Roman"/>
              </a:rPr>
              <a:t>mine, and </a:t>
            </a:r>
            <a:r>
              <a:rPr dirty="0" sz="1450" spc="-5">
                <a:latin typeface="Times New Roman"/>
                <a:cs typeface="Times New Roman"/>
              </a:rPr>
              <a:t>your </a:t>
            </a:r>
            <a:r>
              <a:rPr dirty="0" sz="1450" spc="-10">
                <a:latin typeface="Times New Roman"/>
                <a:cs typeface="Times New Roman"/>
              </a:rPr>
              <a:t>time </a:t>
            </a:r>
            <a:r>
              <a:rPr dirty="0" sz="1450" spc="-5">
                <a:latin typeface="Times New Roman"/>
                <a:cs typeface="Times New Roman"/>
              </a:rPr>
              <a:t>too; </a:t>
            </a:r>
            <a:r>
              <a:rPr dirty="0" sz="1450" spc="-10">
                <a:latin typeface="Times New Roman"/>
                <a:cs typeface="Times New Roman"/>
              </a:rPr>
              <a:t>and </a:t>
            </a:r>
            <a:r>
              <a:rPr dirty="0" sz="1450" spc="-5">
                <a:latin typeface="Times New Roman"/>
                <a:cs typeface="Times New Roman"/>
              </a:rPr>
              <a:t>you </a:t>
            </a:r>
            <a:r>
              <a:rPr dirty="0" sz="1450" spc="-10">
                <a:latin typeface="Times New Roman"/>
                <a:cs typeface="Times New Roman"/>
              </a:rPr>
              <a:t>have  told me all </a:t>
            </a:r>
            <a:r>
              <a:rPr dirty="0" sz="1450" spc="-5">
                <a:latin typeface="Times New Roman"/>
                <a:cs typeface="Times New Roman"/>
              </a:rPr>
              <a:t>I </a:t>
            </a:r>
            <a:r>
              <a:rPr dirty="0" sz="1450" spc="-10">
                <a:latin typeface="Times New Roman"/>
                <a:cs typeface="Times New Roman"/>
              </a:rPr>
              <a:t>wanted. Only just this </a:t>
            </a:r>
            <a:r>
              <a:rPr dirty="0" sz="1450" spc="-5">
                <a:latin typeface="Times New Roman"/>
                <a:cs typeface="Times New Roman"/>
              </a:rPr>
              <a:t>one </a:t>
            </a:r>
            <a:r>
              <a:rPr dirty="0" sz="1450" spc="-10">
                <a:latin typeface="Times New Roman"/>
                <a:cs typeface="Times New Roman"/>
              </a:rPr>
              <a:t>thing more: what ails</a:t>
            </a:r>
            <a:r>
              <a:rPr dirty="0" sz="1450" spc="90">
                <a:latin typeface="Times New Roman"/>
                <a:cs typeface="Times New Roman"/>
              </a:rPr>
              <a:t> </a:t>
            </a:r>
            <a:r>
              <a:rPr dirty="0" sz="1450" spc="-10">
                <a:latin typeface="Times New Roman"/>
                <a:cs typeface="Times New Roman"/>
              </a:rPr>
              <a:t>you?’</a:t>
            </a:r>
            <a:endParaRPr sz="1450">
              <a:latin typeface="Times New Roman"/>
              <a:cs typeface="Times New Roman"/>
            </a:endParaRPr>
          </a:p>
          <a:p>
            <a:pPr algn="just" marL="12700" marR="6350">
              <a:lnSpc>
                <a:spcPts val="1730"/>
              </a:lnSpc>
              <a:spcBef>
                <a:spcPts val="855"/>
              </a:spcBef>
            </a:pPr>
            <a:r>
              <a:rPr dirty="0" sz="1450" spc="-10">
                <a:latin typeface="Times New Roman"/>
                <a:cs typeface="Times New Roman"/>
              </a:rPr>
              <a:t>She owned it was her </a:t>
            </a:r>
            <a:r>
              <a:rPr dirty="0" sz="1450" spc="-15">
                <a:latin typeface="Times New Roman"/>
                <a:cs typeface="Times New Roman"/>
              </a:rPr>
              <a:t>father, </a:t>
            </a:r>
            <a:r>
              <a:rPr dirty="0" sz="1450" spc="-5">
                <a:latin typeface="Times New Roman"/>
                <a:cs typeface="Times New Roman"/>
              </a:rPr>
              <a:t>but </a:t>
            </a:r>
            <a:r>
              <a:rPr dirty="0" sz="1450" spc="-10">
                <a:latin typeface="Times New Roman"/>
                <a:cs typeface="Times New Roman"/>
              </a:rPr>
              <a:t>would enter into </a:t>
            </a:r>
            <a:r>
              <a:rPr dirty="0" sz="1450" spc="-5">
                <a:latin typeface="Times New Roman"/>
                <a:cs typeface="Times New Roman"/>
              </a:rPr>
              <a:t>no </a:t>
            </a:r>
            <a:r>
              <a:rPr dirty="0" sz="1450" spc="-10">
                <a:latin typeface="Times New Roman"/>
                <a:cs typeface="Times New Roman"/>
              </a:rPr>
              <a:t>particulars, only shook  her head, and said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well and </a:t>
            </a:r>
            <a:r>
              <a:rPr dirty="0" sz="1450" spc="-5">
                <a:latin typeface="Times New Roman"/>
                <a:cs typeface="Times New Roman"/>
              </a:rPr>
              <a:t>not </a:t>
            </a:r>
            <a:r>
              <a:rPr dirty="0" sz="1450" spc="-10">
                <a:latin typeface="Times New Roman"/>
                <a:cs typeface="Times New Roman"/>
              </a:rPr>
              <a:t>like himself, and it was </a:t>
            </a:r>
            <a:r>
              <a:rPr dirty="0" sz="1450" spc="-5">
                <a:latin typeface="Times New Roman"/>
                <a:cs typeface="Times New Roman"/>
              </a:rPr>
              <a:t>a </a:t>
            </a:r>
            <a:r>
              <a:rPr dirty="0" sz="1450" spc="-10">
                <a:latin typeface="Times New Roman"/>
                <a:cs typeface="Times New Roman"/>
              </a:rPr>
              <a:t>great  </a:t>
            </a:r>
            <a:r>
              <a:rPr dirty="0" sz="1450" spc="-25">
                <a:latin typeface="Times New Roman"/>
                <a:cs typeface="Times New Roman"/>
              </a:rPr>
              <a:t>pity. </a:t>
            </a:r>
            <a:r>
              <a:rPr dirty="0" sz="1450" spc="-10">
                <a:latin typeface="Times New Roman"/>
                <a:cs typeface="Times New Roman"/>
              </a:rPr>
              <a:t>She knew nothing </a:t>
            </a:r>
            <a:r>
              <a:rPr dirty="0" sz="1450" spc="-5">
                <a:latin typeface="Times New Roman"/>
                <a:cs typeface="Times New Roman"/>
              </a:rPr>
              <a:t>of </a:t>
            </a:r>
            <a:r>
              <a:rPr dirty="0" sz="1450" spc="-10">
                <a:latin typeface="Times New Roman"/>
                <a:cs typeface="Times New Roman"/>
              </a:rPr>
              <a:t>the wreck. ‘I havenae been near it,’ said she.  ‘What for would </a:t>
            </a:r>
            <a:r>
              <a:rPr dirty="0" sz="1450" spc="-5">
                <a:latin typeface="Times New Roman"/>
                <a:cs typeface="Times New Roman"/>
              </a:rPr>
              <a:t>I go </a:t>
            </a:r>
            <a:r>
              <a:rPr dirty="0" sz="1450" spc="-10">
                <a:latin typeface="Times New Roman"/>
                <a:cs typeface="Times New Roman"/>
              </a:rPr>
              <a:t>near it, Charlie lad? The </a:t>
            </a:r>
            <a:r>
              <a:rPr dirty="0" sz="1450" spc="-5">
                <a:latin typeface="Times New Roman"/>
                <a:cs typeface="Times New Roman"/>
              </a:rPr>
              <a:t>poor </a:t>
            </a:r>
            <a:r>
              <a:rPr dirty="0" sz="1450" spc="-10">
                <a:latin typeface="Times New Roman"/>
                <a:cs typeface="Times New Roman"/>
              </a:rPr>
              <a:t>souls are </a:t>
            </a:r>
            <a:r>
              <a:rPr dirty="0" sz="1450" spc="-5">
                <a:latin typeface="Times New Roman"/>
                <a:cs typeface="Times New Roman"/>
              </a:rPr>
              <a:t>gone </a:t>
            </a:r>
            <a:r>
              <a:rPr dirty="0" sz="1450" spc="-10">
                <a:latin typeface="Times New Roman"/>
                <a:cs typeface="Times New Roman"/>
              </a:rPr>
              <a:t>to their  account long syne; and </a:t>
            </a:r>
            <a:r>
              <a:rPr dirty="0" sz="1450" spc="-5">
                <a:latin typeface="Times New Roman"/>
                <a:cs typeface="Times New Roman"/>
              </a:rPr>
              <a:t>I </a:t>
            </a:r>
            <a:r>
              <a:rPr dirty="0" sz="1450" spc="-10">
                <a:latin typeface="Times New Roman"/>
                <a:cs typeface="Times New Roman"/>
              </a:rPr>
              <a:t>would just have wished they had ta’en their gear with  them—poor souls!’</a:t>
            </a:r>
            <a:endParaRPr sz="1450">
              <a:latin typeface="Times New Roman"/>
              <a:cs typeface="Times New Roman"/>
            </a:endParaRPr>
          </a:p>
          <a:p>
            <a:pPr algn="just" marL="12700" marR="5715">
              <a:lnSpc>
                <a:spcPts val="1730"/>
              </a:lnSpc>
              <a:spcBef>
                <a:spcPts val="855"/>
              </a:spcBef>
            </a:pPr>
            <a:r>
              <a:rPr dirty="0" sz="1450" spc="-10">
                <a:latin typeface="Times New Roman"/>
                <a:cs typeface="Times New Roman"/>
              </a:rPr>
              <a:t>This was scarcely any great encouragement for me to tell her </a:t>
            </a:r>
            <a:r>
              <a:rPr dirty="0" sz="1450" spc="-5">
                <a:latin typeface="Times New Roman"/>
                <a:cs typeface="Times New Roman"/>
              </a:rPr>
              <a:t>of </a:t>
            </a:r>
            <a:r>
              <a:rPr dirty="0" sz="1450" spc="-10">
                <a:latin typeface="Times New Roman"/>
                <a:cs typeface="Times New Roman"/>
              </a:rPr>
              <a:t>the </a:t>
            </a:r>
            <a:r>
              <a:rPr dirty="0" sz="1450" spc="-10" i="1">
                <a:latin typeface="Times New Roman"/>
                <a:cs typeface="Times New Roman"/>
              </a:rPr>
              <a:t>Espirito  </a:t>
            </a:r>
            <a:r>
              <a:rPr dirty="0" sz="1450" spc="-5" i="1">
                <a:latin typeface="Times New Roman"/>
                <a:cs typeface="Times New Roman"/>
              </a:rPr>
              <a:t>Santo</a:t>
            </a:r>
            <a:r>
              <a:rPr dirty="0" sz="1450" spc="-5">
                <a:latin typeface="Times New Roman"/>
                <a:cs typeface="Times New Roman"/>
              </a:rPr>
              <a:t>; </a:t>
            </a:r>
            <a:r>
              <a:rPr dirty="0" sz="1450" spc="-10">
                <a:latin typeface="Times New Roman"/>
                <a:cs typeface="Times New Roman"/>
              </a:rPr>
              <a:t>yet </a:t>
            </a:r>
            <a:r>
              <a:rPr dirty="0" sz="1450" spc="-5">
                <a:latin typeface="Times New Roman"/>
                <a:cs typeface="Times New Roman"/>
              </a:rPr>
              <a:t>I </a:t>
            </a:r>
            <a:r>
              <a:rPr dirty="0" sz="1450" spc="-10">
                <a:latin typeface="Times New Roman"/>
                <a:cs typeface="Times New Roman"/>
              </a:rPr>
              <a:t>did so, and at the very first word she cried </a:t>
            </a:r>
            <a:r>
              <a:rPr dirty="0" sz="1450" spc="-5">
                <a:latin typeface="Times New Roman"/>
                <a:cs typeface="Times New Roman"/>
              </a:rPr>
              <a:t>out </a:t>
            </a:r>
            <a:r>
              <a:rPr dirty="0" sz="1450" spc="-10">
                <a:latin typeface="Times New Roman"/>
                <a:cs typeface="Times New Roman"/>
              </a:rPr>
              <a:t>in surprise. ‘There  was </a:t>
            </a:r>
            <a:r>
              <a:rPr dirty="0" sz="1450" spc="-5">
                <a:latin typeface="Times New Roman"/>
                <a:cs typeface="Times New Roman"/>
              </a:rPr>
              <a:t>a </a:t>
            </a:r>
            <a:r>
              <a:rPr dirty="0" sz="1450" spc="-10">
                <a:latin typeface="Times New Roman"/>
                <a:cs typeface="Times New Roman"/>
              </a:rPr>
              <a:t>man at Grisapol,’ she said, ‘in the month </a:t>
            </a:r>
            <a:r>
              <a:rPr dirty="0" sz="1450" spc="-5">
                <a:latin typeface="Times New Roman"/>
                <a:cs typeface="Times New Roman"/>
              </a:rPr>
              <a:t>of </a:t>
            </a:r>
            <a:r>
              <a:rPr dirty="0" sz="1450" spc="-10">
                <a:latin typeface="Times New Roman"/>
                <a:cs typeface="Times New Roman"/>
              </a:rPr>
              <a:t>May—a little, </a:t>
            </a:r>
            <a:r>
              <a:rPr dirty="0" sz="1450" spc="-20">
                <a:latin typeface="Times New Roman"/>
                <a:cs typeface="Times New Roman"/>
              </a:rPr>
              <a:t>yellow, </a:t>
            </a:r>
            <a:r>
              <a:rPr dirty="0" sz="1450" spc="-10">
                <a:latin typeface="Times New Roman"/>
                <a:cs typeface="Times New Roman"/>
              </a:rPr>
              <a:t>black-  avised </a:t>
            </a:r>
            <a:r>
              <a:rPr dirty="0" sz="1450" spc="-25">
                <a:latin typeface="Times New Roman"/>
                <a:cs typeface="Times New Roman"/>
              </a:rPr>
              <a:t>body, </a:t>
            </a:r>
            <a:r>
              <a:rPr dirty="0" sz="1450" spc="-10">
                <a:latin typeface="Times New Roman"/>
                <a:cs typeface="Times New Roman"/>
              </a:rPr>
              <a:t>they tell me, with gold rings </a:t>
            </a:r>
            <a:r>
              <a:rPr dirty="0" sz="1450" spc="-5">
                <a:latin typeface="Times New Roman"/>
                <a:cs typeface="Times New Roman"/>
              </a:rPr>
              <a:t>upon </a:t>
            </a:r>
            <a:r>
              <a:rPr dirty="0" sz="1450" spc="-10">
                <a:latin typeface="Times New Roman"/>
                <a:cs typeface="Times New Roman"/>
              </a:rPr>
              <a:t>his fingers, and </a:t>
            </a:r>
            <a:r>
              <a:rPr dirty="0" sz="1450" spc="-5">
                <a:latin typeface="Times New Roman"/>
                <a:cs typeface="Times New Roman"/>
              </a:rPr>
              <a:t>a </a:t>
            </a:r>
            <a:r>
              <a:rPr dirty="0" sz="1450" spc="-10">
                <a:latin typeface="Times New Roman"/>
                <a:cs typeface="Times New Roman"/>
              </a:rPr>
              <a:t>beard; and </a:t>
            </a:r>
            <a:r>
              <a:rPr dirty="0" sz="1450" spc="-5">
                <a:latin typeface="Times New Roman"/>
                <a:cs typeface="Times New Roman"/>
              </a:rPr>
              <a:t>he  </a:t>
            </a:r>
            <a:r>
              <a:rPr dirty="0" sz="1450" spc="-10">
                <a:latin typeface="Times New Roman"/>
                <a:cs typeface="Times New Roman"/>
              </a:rPr>
              <a:t>was speiring high and low for that same</a:t>
            </a:r>
            <a:r>
              <a:rPr dirty="0" sz="1450" spc="30">
                <a:latin typeface="Times New Roman"/>
                <a:cs typeface="Times New Roman"/>
              </a:rPr>
              <a:t> </a:t>
            </a:r>
            <a:r>
              <a:rPr dirty="0" sz="1450" spc="-10">
                <a:latin typeface="Times New Roman"/>
                <a:cs typeface="Times New Roman"/>
              </a:rPr>
              <a:t>ship.’</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It was towards the end </a:t>
            </a:r>
            <a:r>
              <a:rPr dirty="0" sz="1450" spc="-5">
                <a:latin typeface="Times New Roman"/>
                <a:cs typeface="Times New Roman"/>
              </a:rPr>
              <a:t>of </a:t>
            </a:r>
            <a:r>
              <a:rPr dirty="0" sz="1450" spc="-10">
                <a:latin typeface="Times New Roman"/>
                <a:cs typeface="Times New Roman"/>
              </a:rPr>
              <a:t>April that </a:t>
            </a:r>
            <a:r>
              <a:rPr dirty="0" sz="1450" spc="-5">
                <a:latin typeface="Times New Roman"/>
                <a:cs typeface="Times New Roman"/>
              </a:rPr>
              <a:t>I </a:t>
            </a:r>
            <a:r>
              <a:rPr dirty="0" sz="1450" spc="-10">
                <a:latin typeface="Times New Roman"/>
                <a:cs typeface="Times New Roman"/>
              </a:rPr>
              <a:t>had been given these papers to sort </a:t>
            </a:r>
            <a:r>
              <a:rPr dirty="0" sz="1450" spc="-5">
                <a:latin typeface="Times New Roman"/>
                <a:cs typeface="Times New Roman"/>
              </a:rPr>
              <a:t>out  by </a:t>
            </a:r>
            <a:r>
              <a:rPr dirty="0" sz="1450" spc="-35">
                <a:latin typeface="Times New Roman"/>
                <a:cs typeface="Times New Roman"/>
              </a:rPr>
              <a:t>Dr. </a:t>
            </a:r>
            <a:r>
              <a:rPr dirty="0" sz="1450" spc="-10">
                <a:latin typeface="Times New Roman"/>
                <a:cs typeface="Times New Roman"/>
              </a:rPr>
              <a:t>Robertson: and it came suddenly back </a:t>
            </a:r>
            <a:r>
              <a:rPr dirty="0" sz="1450" spc="-5">
                <a:latin typeface="Times New Roman"/>
                <a:cs typeface="Times New Roman"/>
              </a:rPr>
              <a:t>upon </a:t>
            </a:r>
            <a:r>
              <a:rPr dirty="0" sz="1450" spc="-10">
                <a:latin typeface="Times New Roman"/>
                <a:cs typeface="Times New Roman"/>
              </a:rPr>
              <a:t>my mind that they were  thus prepared for </a:t>
            </a:r>
            <a:r>
              <a:rPr dirty="0" sz="1450" spc="-5">
                <a:latin typeface="Times New Roman"/>
                <a:cs typeface="Times New Roman"/>
              </a:rPr>
              <a:t>a </a:t>
            </a:r>
            <a:r>
              <a:rPr dirty="0" sz="1450" spc="-10">
                <a:latin typeface="Times New Roman"/>
                <a:cs typeface="Times New Roman"/>
              </a:rPr>
              <a:t>Spanish historian, </a:t>
            </a:r>
            <a:r>
              <a:rPr dirty="0" sz="1450" spc="-5">
                <a:latin typeface="Times New Roman"/>
                <a:cs typeface="Times New Roman"/>
              </a:rPr>
              <a:t>or a </a:t>
            </a:r>
            <a:r>
              <a:rPr dirty="0" sz="1450" spc="-10">
                <a:latin typeface="Times New Roman"/>
                <a:cs typeface="Times New Roman"/>
              </a:rPr>
              <a:t>man calling himself such, who had  come with high recommendations to the Principal, </a:t>
            </a:r>
            <a:r>
              <a:rPr dirty="0" sz="1450" spc="-5">
                <a:latin typeface="Times New Roman"/>
                <a:cs typeface="Times New Roman"/>
              </a:rPr>
              <a:t>on a </a:t>
            </a:r>
            <a:r>
              <a:rPr dirty="0" sz="1450" spc="-10">
                <a:latin typeface="Times New Roman"/>
                <a:cs typeface="Times New Roman"/>
              </a:rPr>
              <a:t>mission </a:t>
            </a:r>
            <a:r>
              <a:rPr dirty="0" sz="1450" spc="-5">
                <a:latin typeface="Times New Roman"/>
                <a:cs typeface="Times New Roman"/>
              </a:rPr>
              <a:t>of </a:t>
            </a:r>
            <a:r>
              <a:rPr dirty="0" sz="1450" spc="-10">
                <a:latin typeface="Times New Roman"/>
                <a:cs typeface="Times New Roman"/>
              </a:rPr>
              <a:t>inquiry as  to the dispersion </a:t>
            </a:r>
            <a:r>
              <a:rPr dirty="0" sz="1450" spc="-5">
                <a:latin typeface="Times New Roman"/>
                <a:cs typeface="Times New Roman"/>
              </a:rPr>
              <a:t>of </a:t>
            </a:r>
            <a:r>
              <a:rPr dirty="0" sz="1450" spc="-10">
                <a:latin typeface="Times New Roman"/>
                <a:cs typeface="Times New Roman"/>
              </a:rPr>
              <a:t>the great Armada. Putting </a:t>
            </a:r>
            <a:r>
              <a:rPr dirty="0" sz="1450" spc="-5">
                <a:latin typeface="Times New Roman"/>
                <a:cs typeface="Times New Roman"/>
              </a:rPr>
              <a:t>one </a:t>
            </a:r>
            <a:r>
              <a:rPr dirty="0" sz="1450" spc="-10">
                <a:latin typeface="Times New Roman"/>
                <a:cs typeface="Times New Roman"/>
              </a:rPr>
              <a:t>thing with </a:t>
            </a:r>
            <a:r>
              <a:rPr dirty="0" sz="1450" spc="-15">
                <a:latin typeface="Times New Roman"/>
                <a:cs typeface="Times New Roman"/>
              </a:rPr>
              <a:t>another, </a:t>
            </a:r>
            <a:r>
              <a:rPr dirty="0" sz="1450" spc="-5">
                <a:latin typeface="Times New Roman"/>
                <a:cs typeface="Times New Roman"/>
              </a:rPr>
              <a:t>I  </a:t>
            </a:r>
            <a:r>
              <a:rPr dirty="0" sz="1450" spc="-10">
                <a:latin typeface="Times New Roman"/>
                <a:cs typeface="Times New Roman"/>
              </a:rPr>
              <a:t>fancied that the visitor ‘with the gold rings </a:t>
            </a:r>
            <a:r>
              <a:rPr dirty="0" sz="1450" spc="-5">
                <a:latin typeface="Times New Roman"/>
                <a:cs typeface="Times New Roman"/>
              </a:rPr>
              <a:t>upon </a:t>
            </a:r>
            <a:r>
              <a:rPr dirty="0" sz="1450" spc="-10">
                <a:latin typeface="Times New Roman"/>
                <a:cs typeface="Times New Roman"/>
              </a:rPr>
              <a:t>his fingers’ might </a:t>
            </a:r>
            <a:r>
              <a:rPr dirty="0" sz="1450" spc="-5">
                <a:latin typeface="Times New Roman"/>
                <a:cs typeface="Times New Roman"/>
              </a:rPr>
              <a:t>be </a:t>
            </a:r>
            <a:r>
              <a:rPr dirty="0" sz="1450" spc="-10">
                <a:latin typeface="Times New Roman"/>
                <a:cs typeface="Times New Roman"/>
              </a:rPr>
              <a:t>the same  with </a:t>
            </a:r>
            <a:r>
              <a:rPr dirty="0" sz="1450" spc="-35">
                <a:latin typeface="Times New Roman"/>
                <a:cs typeface="Times New Roman"/>
              </a:rPr>
              <a:t>Dr. </a:t>
            </a:r>
            <a:r>
              <a:rPr dirty="0" sz="1450" spc="-15">
                <a:latin typeface="Times New Roman"/>
                <a:cs typeface="Times New Roman"/>
              </a:rPr>
              <a:t>Robertson’s </a:t>
            </a:r>
            <a:r>
              <a:rPr dirty="0" sz="1450" spc="-10">
                <a:latin typeface="Times New Roman"/>
                <a:cs typeface="Times New Roman"/>
              </a:rPr>
              <a:t>historian from Madrid. If that were so,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more likely after treasure for himself than information for </a:t>
            </a:r>
            <a:r>
              <a:rPr dirty="0" sz="1450" spc="-5">
                <a:latin typeface="Times New Roman"/>
                <a:cs typeface="Times New Roman"/>
              </a:rPr>
              <a:t>a </a:t>
            </a:r>
            <a:r>
              <a:rPr dirty="0" sz="1450" spc="-10">
                <a:latin typeface="Times New Roman"/>
                <a:cs typeface="Times New Roman"/>
              </a:rPr>
              <a:t>learned </a:t>
            </a:r>
            <a:r>
              <a:rPr dirty="0" sz="1450" spc="-20">
                <a:latin typeface="Times New Roman"/>
                <a:cs typeface="Times New Roman"/>
              </a:rPr>
              <a:t>society.</a:t>
            </a:r>
            <a:r>
              <a:rPr dirty="0" sz="1450" spc="320">
                <a:latin typeface="Times New Roman"/>
                <a:cs typeface="Times New Roman"/>
              </a:rPr>
              <a:t> </a:t>
            </a:r>
            <a:r>
              <a:rPr dirty="0" sz="1450" spc="-5">
                <a:latin typeface="Times New Roman"/>
                <a:cs typeface="Times New Roman"/>
              </a:rPr>
              <a:t>I  </a:t>
            </a:r>
            <a:r>
              <a:rPr dirty="0" sz="1450" spc="-10">
                <a:latin typeface="Times New Roman"/>
                <a:cs typeface="Times New Roman"/>
              </a:rPr>
              <a:t>made</a:t>
            </a:r>
            <a:r>
              <a:rPr dirty="0" sz="1450" spc="60">
                <a:latin typeface="Times New Roman"/>
                <a:cs typeface="Times New Roman"/>
              </a:rPr>
              <a:t> </a:t>
            </a:r>
            <a:r>
              <a:rPr dirty="0" sz="1450" spc="-5">
                <a:latin typeface="Times New Roman"/>
                <a:cs typeface="Times New Roman"/>
              </a:rPr>
              <a:t>up</a:t>
            </a:r>
            <a:r>
              <a:rPr dirty="0" sz="1450" spc="60">
                <a:latin typeface="Times New Roman"/>
                <a:cs typeface="Times New Roman"/>
              </a:rPr>
              <a:t> </a:t>
            </a:r>
            <a:r>
              <a:rPr dirty="0" sz="1450" spc="-10">
                <a:latin typeface="Times New Roman"/>
                <a:cs typeface="Times New Roman"/>
              </a:rPr>
              <a:t>my</a:t>
            </a:r>
            <a:r>
              <a:rPr dirty="0" sz="1450" spc="70">
                <a:latin typeface="Times New Roman"/>
                <a:cs typeface="Times New Roman"/>
              </a:rPr>
              <a:t> </a:t>
            </a:r>
            <a:r>
              <a:rPr dirty="0" sz="1450" spc="-10">
                <a:latin typeface="Times New Roman"/>
                <a:cs typeface="Times New Roman"/>
              </a:rPr>
              <a:t>mind,</a:t>
            </a:r>
            <a:r>
              <a:rPr dirty="0" sz="1450" spc="60">
                <a:latin typeface="Times New Roman"/>
                <a:cs typeface="Times New Roman"/>
              </a:rPr>
              <a:t> </a:t>
            </a:r>
            <a:r>
              <a:rPr dirty="0" sz="1450" spc="-5">
                <a:latin typeface="Times New Roman"/>
                <a:cs typeface="Times New Roman"/>
              </a:rPr>
              <a:t>I</a:t>
            </a:r>
            <a:r>
              <a:rPr dirty="0" sz="1450" spc="65">
                <a:latin typeface="Times New Roman"/>
                <a:cs typeface="Times New Roman"/>
              </a:rPr>
              <a:t> </a:t>
            </a:r>
            <a:r>
              <a:rPr dirty="0" sz="1450" spc="-10">
                <a:latin typeface="Times New Roman"/>
                <a:cs typeface="Times New Roman"/>
              </a:rPr>
              <a:t>should</a:t>
            </a:r>
            <a:r>
              <a:rPr dirty="0" sz="1450" spc="65">
                <a:latin typeface="Times New Roman"/>
                <a:cs typeface="Times New Roman"/>
              </a:rPr>
              <a:t> </a:t>
            </a:r>
            <a:r>
              <a:rPr dirty="0" sz="1450" spc="-10">
                <a:latin typeface="Times New Roman"/>
                <a:cs typeface="Times New Roman"/>
              </a:rPr>
              <a:t>lose</a:t>
            </a:r>
            <a:r>
              <a:rPr dirty="0" sz="1450" spc="65">
                <a:latin typeface="Times New Roman"/>
                <a:cs typeface="Times New Roman"/>
              </a:rPr>
              <a:t> </a:t>
            </a:r>
            <a:r>
              <a:rPr dirty="0" sz="1450" spc="-5">
                <a:latin typeface="Times New Roman"/>
                <a:cs typeface="Times New Roman"/>
              </a:rPr>
              <a:t>no</a:t>
            </a:r>
            <a:r>
              <a:rPr dirty="0" sz="1450" spc="60">
                <a:latin typeface="Times New Roman"/>
                <a:cs typeface="Times New Roman"/>
              </a:rPr>
              <a:t> </a:t>
            </a:r>
            <a:r>
              <a:rPr dirty="0" sz="1450" spc="-10">
                <a:latin typeface="Times New Roman"/>
                <a:cs typeface="Times New Roman"/>
              </a:rPr>
              <a:t>time</a:t>
            </a:r>
            <a:r>
              <a:rPr dirty="0" sz="1450" spc="70">
                <a:latin typeface="Times New Roman"/>
                <a:cs typeface="Times New Roman"/>
              </a:rPr>
              <a:t> </a:t>
            </a:r>
            <a:r>
              <a:rPr dirty="0" sz="1450" spc="-10">
                <a:latin typeface="Times New Roman"/>
                <a:cs typeface="Times New Roman"/>
              </a:rPr>
              <a:t>over</a:t>
            </a:r>
            <a:r>
              <a:rPr dirty="0" sz="1450" spc="60">
                <a:latin typeface="Times New Roman"/>
                <a:cs typeface="Times New Roman"/>
              </a:rPr>
              <a:t> </a:t>
            </a:r>
            <a:r>
              <a:rPr dirty="0" sz="1450" spc="-10">
                <a:latin typeface="Times New Roman"/>
                <a:cs typeface="Times New Roman"/>
              </a:rPr>
              <a:t>my</a:t>
            </a:r>
            <a:r>
              <a:rPr dirty="0" sz="1450" spc="65">
                <a:latin typeface="Times New Roman"/>
                <a:cs typeface="Times New Roman"/>
              </a:rPr>
              <a:t> </a:t>
            </a:r>
            <a:r>
              <a:rPr dirty="0" sz="1450" spc="-10">
                <a:latin typeface="Times New Roman"/>
                <a:cs typeface="Times New Roman"/>
              </a:rPr>
              <a:t>undertaking;</a:t>
            </a:r>
            <a:r>
              <a:rPr dirty="0" sz="1450" spc="65">
                <a:latin typeface="Times New Roman"/>
                <a:cs typeface="Times New Roman"/>
              </a:rPr>
              <a:t> </a:t>
            </a:r>
            <a:r>
              <a:rPr dirty="0" sz="1450" spc="-10">
                <a:latin typeface="Times New Roman"/>
                <a:cs typeface="Times New Roman"/>
              </a:rPr>
              <a:t>and</a:t>
            </a:r>
            <a:r>
              <a:rPr dirty="0" sz="1450" spc="65">
                <a:latin typeface="Times New Roman"/>
                <a:cs typeface="Times New Roman"/>
              </a:rPr>
              <a:t> </a:t>
            </a:r>
            <a:r>
              <a:rPr dirty="0" sz="1450" spc="-10">
                <a:latin typeface="Times New Roman"/>
                <a:cs typeface="Times New Roman"/>
              </a:rPr>
              <a:t>if</a:t>
            </a:r>
            <a:r>
              <a:rPr dirty="0" sz="1450" spc="60">
                <a:latin typeface="Times New Roman"/>
                <a:cs typeface="Times New Roman"/>
              </a:rPr>
              <a:t> </a:t>
            </a:r>
            <a:r>
              <a:rPr dirty="0" sz="1450" spc="-10">
                <a:latin typeface="Times New Roman"/>
                <a:cs typeface="Times New Roman"/>
              </a:rPr>
              <a:t>the</a:t>
            </a:r>
            <a:r>
              <a:rPr dirty="0" sz="1450" spc="70">
                <a:latin typeface="Times New Roman"/>
                <a:cs typeface="Times New Roman"/>
              </a:rPr>
              <a:t> </a:t>
            </a:r>
            <a:r>
              <a:rPr dirty="0" sz="1450" spc="-10">
                <a:latin typeface="Times New Roman"/>
                <a:cs typeface="Times New Roman"/>
              </a:rPr>
              <a:t>ship</a:t>
            </a:r>
            <a:endParaRPr sz="1450">
              <a:latin typeface="Times New Roman"/>
              <a:cs typeface="Times New Roman"/>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The Doctor was everywhere, </a:t>
            </a:r>
            <a:r>
              <a:rPr dirty="0" sz="1450" spc="-5">
                <a:latin typeface="Times New Roman"/>
                <a:cs typeface="Times New Roman"/>
              </a:rPr>
              <a:t>a </a:t>
            </a:r>
            <a:r>
              <a:rPr dirty="0" sz="1450" spc="-10">
                <a:latin typeface="Times New Roman"/>
                <a:cs typeface="Times New Roman"/>
              </a:rPr>
              <a:t>little doubtful </a:t>
            </a:r>
            <a:r>
              <a:rPr dirty="0" sz="1450" spc="-5">
                <a:latin typeface="Times New Roman"/>
                <a:cs typeface="Times New Roman"/>
              </a:rPr>
              <a:t>on </a:t>
            </a:r>
            <a:r>
              <a:rPr dirty="0" sz="1450" spc="-10">
                <a:latin typeface="Times New Roman"/>
                <a:cs typeface="Times New Roman"/>
              </a:rPr>
              <a:t>his legs, perhaps, and now  and then taking the wall with his shoulder; for it was long since </a:t>
            </a:r>
            <a:r>
              <a:rPr dirty="0" sz="1450" spc="-5">
                <a:latin typeface="Times New Roman"/>
                <a:cs typeface="Times New Roman"/>
              </a:rPr>
              <a:t>he </a:t>
            </a:r>
            <a:r>
              <a:rPr dirty="0" sz="1450" spc="-10">
                <a:latin typeface="Times New Roman"/>
                <a:cs typeface="Times New Roman"/>
              </a:rPr>
              <a:t>had tasted  absinthe, and </a:t>
            </a:r>
            <a:r>
              <a:rPr dirty="0" sz="1450" spc="-5">
                <a:latin typeface="Times New Roman"/>
                <a:cs typeface="Times New Roman"/>
              </a:rPr>
              <a:t>he </a:t>
            </a:r>
            <a:r>
              <a:rPr dirty="0" sz="1450" spc="-10">
                <a:latin typeface="Times New Roman"/>
                <a:cs typeface="Times New Roman"/>
              </a:rPr>
              <a:t>was even then reflecting that the absinthe had been </a:t>
            </a:r>
            <a:r>
              <a:rPr dirty="0" sz="1450" spc="-5">
                <a:latin typeface="Times New Roman"/>
                <a:cs typeface="Times New Roman"/>
              </a:rPr>
              <a:t>a  </a:t>
            </a:r>
            <a:r>
              <a:rPr dirty="0" sz="1450" spc="-10">
                <a:latin typeface="Times New Roman"/>
                <a:cs typeface="Times New Roman"/>
              </a:rPr>
              <a:t>misconception. Not that </a:t>
            </a:r>
            <a:r>
              <a:rPr dirty="0" sz="1450" spc="-5">
                <a:latin typeface="Times New Roman"/>
                <a:cs typeface="Times New Roman"/>
              </a:rPr>
              <a:t>he </a:t>
            </a:r>
            <a:r>
              <a:rPr dirty="0" sz="1450" spc="-10">
                <a:latin typeface="Times New Roman"/>
                <a:cs typeface="Times New Roman"/>
              </a:rPr>
              <a:t>regretted excess </a:t>
            </a:r>
            <a:r>
              <a:rPr dirty="0" sz="1450" spc="-5">
                <a:latin typeface="Times New Roman"/>
                <a:cs typeface="Times New Roman"/>
              </a:rPr>
              <a:t>on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glorious </a:t>
            </a:r>
            <a:r>
              <a:rPr dirty="0" sz="1450" spc="-30">
                <a:latin typeface="Times New Roman"/>
                <a:cs typeface="Times New Roman"/>
              </a:rPr>
              <a:t>day, </a:t>
            </a:r>
            <a:r>
              <a:rPr dirty="0" sz="1450" spc="-5">
                <a:latin typeface="Times New Roman"/>
                <a:cs typeface="Times New Roman"/>
              </a:rPr>
              <a:t>but he  </a:t>
            </a:r>
            <a:r>
              <a:rPr dirty="0" sz="1450" spc="-10">
                <a:latin typeface="Times New Roman"/>
                <a:cs typeface="Times New Roman"/>
              </a:rPr>
              <a:t>made </a:t>
            </a:r>
            <a:r>
              <a:rPr dirty="0" sz="1450" spc="-5">
                <a:latin typeface="Times New Roman"/>
                <a:cs typeface="Times New Roman"/>
              </a:rPr>
              <a:t>a </a:t>
            </a:r>
            <a:r>
              <a:rPr dirty="0" sz="1450" spc="-10">
                <a:latin typeface="Times New Roman"/>
                <a:cs typeface="Times New Roman"/>
              </a:rPr>
              <a:t>mental memorandum to beware; </a:t>
            </a:r>
            <a:r>
              <a:rPr dirty="0" sz="1450" spc="-5">
                <a:latin typeface="Times New Roman"/>
                <a:cs typeface="Times New Roman"/>
              </a:rPr>
              <a:t>he </a:t>
            </a:r>
            <a:r>
              <a:rPr dirty="0" sz="1450" spc="-10">
                <a:latin typeface="Times New Roman"/>
                <a:cs typeface="Times New Roman"/>
              </a:rPr>
              <a:t>must </a:t>
            </a:r>
            <a:r>
              <a:rPr dirty="0" sz="1450" spc="-5">
                <a:latin typeface="Times New Roman"/>
                <a:cs typeface="Times New Roman"/>
              </a:rPr>
              <a:t>not, a </a:t>
            </a:r>
            <a:r>
              <a:rPr dirty="0" sz="1450" spc="-10">
                <a:latin typeface="Times New Roman"/>
                <a:cs typeface="Times New Roman"/>
              </a:rPr>
              <a:t>second time, become  the victim </a:t>
            </a:r>
            <a:r>
              <a:rPr dirty="0" sz="1450" spc="-5">
                <a:latin typeface="Times New Roman"/>
                <a:cs typeface="Times New Roman"/>
              </a:rPr>
              <a:t>of a </a:t>
            </a:r>
            <a:r>
              <a:rPr dirty="0" sz="1450" spc="-10">
                <a:latin typeface="Times New Roman"/>
                <a:cs typeface="Times New Roman"/>
              </a:rPr>
              <a:t>deleterious habit. He had his wine </a:t>
            </a:r>
            <a:r>
              <a:rPr dirty="0" sz="1450" spc="-5">
                <a:latin typeface="Times New Roman"/>
                <a:cs typeface="Times New Roman"/>
              </a:rPr>
              <a:t>out of </a:t>
            </a:r>
            <a:r>
              <a:rPr dirty="0" sz="1450" spc="-10">
                <a:latin typeface="Times New Roman"/>
                <a:cs typeface="Times New Roman"/>
              </a:rPr>
              <a:t>the cellar in </a:t>
            </a:r>
            <a:r>
              <a:rPr dirty="0" sz="1450" spc="-5">
                <a:latin typeface="Times New Roman"/>
                <a:cs typeface="Times New Roman"/>
              </a:rPr>
              <a:t>a  </a:t>
            </a:r>
            <a:r>
              <a:rPr dirty="0" sz="1450" spc="-10">
                <a:latin typeface="Times New Roman"/>
                <a:cs typeface="Times New Roman"/>
              </a:rPr>
              <a:t>twinkling; </a:t>
            </a:r>
            <a:r>
              <a:rPr dirty="0" sz="1450" spc="-5">
                <a:latin typeface="Times New Roman"/>
                <a:cs typeface="Times New Roman"/>
              </a:rPr>
              <a:t>he </a:t>
            </a:r>
            <a:r>
              <a:rPr dirty="0" sz="1450" spc="-10">
                <a:latin typeface="Times New Roman"/>
                <a:cs typeface="Times New Roman"/>
              </a:rPr>
              <a:t>arranged the sacrificial vessels, some </a:t>
            </a:r>
            <a:r>
              <a:rPr dirty="0" sz="1450" spc="-5">
                <a:latin typeface="Times New Roman"/>
                <a:cs typeface="Times New Roman"/>
              </a:rPr>
              <a:t>on </a:t>
            </a:r>
            <a:r>
              <a:rPr dirty="0" sz="1450" spc="-10">
                <a:latin typeface="Times New Roman"/>
                <a:cs typeface="Times New Roman"/>
              </a:rPr>
              <a:t>the white table-cloth,  some </a:t>
            </a:r>
            <a:r>
              <a:rPr dirty="0" sz="1450" spc="-5">
                <a:latin typeface="Times New Roman"/>
                <a:cs typeface="Times New Roman"/>
              </a:rPr>
              <a:t>on </a:t>
            </a:r>
            <a:r>
              <a:rPr dirty="0" sz="1450" spc="-10">
                <a:latin typeface="Times New Roman"/>
                <a:cs typeface="Times New Roman"/>
              </a:rPr>
              <a:t>the sideboard, still crusted with historic earth. He was in and </a:t>
            </a:r>
            <a:r>
              <a:rPr dirty="0" sz="1450" spc="-5">
                <a:latin typeface="Times New Roman"/>
                <a:cs typeface="Times New Roman"/>
              </a:rPr>
              <a:t>out of  </a:t>
            </a:r>
            <a:r>
              <a:rPr dirty="0" sz="1450" spc="-10">
                <a:latin typeface="Times New Roman"/>
                <a:cs typeface="Times New Roman"/>
              </a:rPr>
              <a:t>the kitchen, plying Anastasie with vermouth, heating her with glimpses </a:t>
            </a:r>
            <a:r>
              <a:rPr dirty="0" sz="1450" spc="-5">
                <a:latin typeface="Times New Roman"/>
                <a:cs typeface="Times New Roman"/>
              </a:rPr>
              <a:t>of </a:t>
            </a:r>
            <a:r>
              <a:rPr dirty="0" sz="1450" spc="-10">
                <a:latin typeface="Times New Roman"/>
                <a:cs typeface="Times New Roman"/>
              </a:rPr>
              <a:t>the  future, estimating their new wealth at ever </a:t>
            </a:r>
            <a:r>
              <a:rPr dirty="0" sz="1450" spc="-15">
                <a:latin typeface="Times New Roman"/>
                <a:cs typeface="Times New Roman"/>
              </a:rPr>
              <a:t>larger </a:t>
            </a:r>
            <a:r>
              <a:rPr dirty="0" sz="1450" spc="-10">
                <a:latin typeface="Times New Roman"/>
                <a:cs typeface="Times New Roman"/>
              </a:rPr>
              <a:t>figures; and before they sat  down to </a:t>
            </a:r>
            <a:r>
              <a:rPr dirty="0" sz="1450" spc="-15">
                <a:latin typeface="Times New Roman"/>
                <a:cs typeface="Times New Roman"/>
              </a:rPr>
              <a:t>supper, </a:t>
            </a:r>
            <a:r>
              <a:rPr dirty="0" sz="1450" spc="-10">
                <a:latin typeface="Times New Roman"/>
                <a:cs typeface="Times New Roman"/>
              </a:rPr>
              <a:t>the </a:t>
            </a:r>
            <a:r>
              <a:rPr dirty="0" sz="1450" spc="-20">
                <a:latin typeface="Times New Roman"/>
                <a:cs typeface="Times New Roman"/>
              </a:rPr>
              <a:t>lady’s </a:t>
            </a:r>
            <a:r>
              <a:rPr dirty="0" sz="1450" spc="-10">
                <a:latin typeface="Times New Roman"/>
                <a:cs typeface="Times New Roman"/>
              </a:rPr>
              <a:t>virtue had melted in the fire </a:t>
            </a:r>
            <a:r>
              <a:rPr dirty="0" sz="1450" spc="-5">
                <a:latin typeface="Times New Roman"/>
                <a:cs typeface="Times New Roman"/>
              </a:rPr>
              <a:t>of </a:t>
            </a:r>
            <a:r>
              <a:rPr dirty="0" sz="1450" spc="-10">
                <a:latin typeface="Times New Roman"/>
                <a:cs typeface="Times New Roman"/>
              </a:rPr>
              <a:t>his enthusiasm, her  timidity had disappeared; she, </a:t>
            </a:r>
            <a:r>
              <a:rPr dirty="0" sz="1450" spc="-5">
                <a:latin typeface="Times New Roman"/>
                <a:cs typeface="Times New Roman"/>
              </a:rPr>
              <a:t>too, </a:t>
            </a:r>
            <a:r>
              <a:rPr dirty="0" sz="1450" spc="-10">
                <a:latin typeface="Times New Roman"/>
                <a:cs typeface="Times New Roman"/>
              </a:rPr>
              <a:t>had begun to speak disparagingly </a:t>
            </a:r>
            <a:r>
              <a:rPr dirty="0" sz="1450" spc="-5">
                <a:latin typeface="Times New Roman"/>
                <a:cs typeface="Times New Roman"/>
              </a:rPr>
              <a:t>of </a:t>
            </a:r>
            <a:r>
              <a:rPr dirty="0" sz="1450" spc="-10">
                <a:latin typeface="Times New Roman"/>
                <a:cs typeface="Times New Roman"/>
              </a:rPr>
              <a:t>the life  at Gretz; and as she took her place and helped the </a:t>
            </a:r>
            <a:r>
              <a:rPr dirty="0" sz="1450" spc="-5">
                <a:latin typeface="Times New Roman"/>
                <a:cs typeface="Times New Roman"/>
              </a:rPr>
              <a:t>soup, </a:t>
            </a:r>
            <a:r>
              <a:rPr dirty="0" sz="1450" spc="-10">
                <a:latin typeface="Times New Roman"/>
                <a:cs typeface="Times New Roman"/>
              </a:rPr>
              <a:t>her eyes shone with  the glitter </a:t>
            </a:r>
            <a:r>
              <a:rPr dirty="0" sz="1450" spc="-5">
                <a:latin typeface="Times New Roman"/>
                <a:cs typeface="Times New Roman"/>
              </a:rPr>
              <a:t>of </a:t>
            </a:r>
            <a:r>
              <a:rPr dirty="0" sz="1450" spc="-10">
                <a:latin typeface="Times New Roman"/>
                <a:cs typeface="Times New Roman"/>
              </a:rPr>
              <a:t>prospective</a:t>
            </a:r>
            <a:r>
              <a:rPr dirty="0" sz="1450" spc="5">
                <a:latin typeface="Times New Roman"/>
                <a:cs typeface="Times New Roman"/>
              </a:rPr>
              <a:t> </a:t>
            </a:r>
            <a:r>
              <a:rPr dirty="0" sz="1450" spc="-10">
                <a:latin typeface="Times New Roman"/>
                <a:cs typeface="Times New Roman"/>
              </a:rPr>
              <a:t>diamonds.</a:t>
            </a:r>
            <a:endParaRPr sz="1450">
              <a:latin typeface="Times New Roman"/>
              <a:cs typeface="Times New Roman"/>
            </a:endParaRPr>
          </a:p>
          <a:p>
            <a:pPr algn="just" marL="12700" marR="5080">
              <a:lnSpc>
                <a:spcPts val="1730"/>
              </a:lnSpc>
              <a:spcBef>
                <a:spcPts val="840"/>
              </a:spcBef>
            </a:pPr>
            <a:r>
              <a:rPr dirty="0" sz="1450" spc="-10">
                <a:latin typeface="Times New Roman"/>
                <a:cs typeface="Times New Roman"/>
              </a:rPr>
              <a:t>All through the meal, she and the Doctor made and unmade fairy plans. They  bobbed and bowed and pledged each </a:t>
            </a:r>
            <a:r>
              <a:rPr dirty="0" sz="1450" spc="-20">
                <a:latin typeface="Times New Roman"/>
                <a:cs typeface="Times New Roman"/>
              </a:rPr>
              <a:t>other.</a:t>
            </a:r>
            <a:r>
              <a:rPr dirty="0" sz="1450" spc="320">
                <a:latin typeface="Times New Roman"/>
                <a:cs typeface="Times New Roman"/>
              </a:rPr>
              <a:t> </a:t>
            </a:r>
            <a:r>
              <a:rPr dirty="0" sz="1450" spc="-10">
                <a:latin typeface="Times New Roman"/>
                <a:cs typeface="Times New Roman"/>
              </a:rPr>
              <a:t>Their faces ran over with smiles;  their eyes scattered sparkles, as they projected the </a:t>
            </a:r>
            <a:r>
              <a:rPr dirty="0" sz="1450" spc="-15">
                <a:latin typeface="Times New Roman"/>
                <a:cs typeface="Times New Roman"/>
              </a:rPr>
              <a:t>Doctor’s </a:t>
            </a:r>
            <a:r>
              <a:rPr dirty="0" sz="1450" spc="-10">
                <a:latin typeface="Times New Roman"/>
                <a:cs typeface="Times New Roman"/>
              </a:rPr>
              <a:t>political </a:t>
            </a:r>
            <a:r>
              <a:rPr dirty="0" sz="1450" spc="-5">
                <a:latin typeface="Times New Roman"/>
                <a:cs typeface="Times New Roman"/>
              </a:rPr>
              <a:t>honours  </a:t>
            </a:r>
            <a:r>
              <a:rPr dirty="0" sz="1450" spc="-10">
                <a:latin typeface="Times New Roman"/>
                <a:cs typeface="Times New Roman"/>
              </a:rPr>
              <a:t>and the </a:t>
            </a:r>
            <a:r>
              <a:rPr dirty="0" sz="1450" spc="-20">
                <a:latin typeface="Times New Roman"/>
                <a:cs typeface="Times New Roman"/>
              </a:rPr>
              <a:t>lady’s </a:t>
            </a:r>
            <a:r>
              <a:rPr dirty="0" sz="1450" spc="-10">
                <a:latin typeface="Times New Roman"/>
                <a:cs typeface="Times New Roman"/>
              </a:rPr>
              <a:t>drawing-room</a:t>
            </a:r>
            <a:r>
              <a:rPr dirty="0" sz="1450" spc="20">
                <a:latin typeface="Times New Roman"/>
                <a:cs typeface="Times New Roman"/>
              </a:rPr>
              <a:t> </a:t>
            </a:r>
            <a:r>
              <a:rPr dirty="0" sz="1450" spc="-10">
                <a:latin typeface="Times New Roman"/>
                <a:cs typeface="Times New Roman"/>
              </a:rPr>
              <a:t>ovations.</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‘But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not be a </a:t>
            </a:r>
            <a:r>
              <a:rPr dirty="0" sz="1450" spc="-10">
                <a:latin typeface="Times New Roman"/>
                <a:cs typeface="Times New Roman"/>
              </a:rPr>
              <a:t>Red!’ cried</a:t>
            </a:r>
            <a:r>
              <a:rPr dirty="0" sz="1450" spc="-100">
                <a:latin typeface="Times New Roman"/>
                <a:cs typeface="Times New Roman"/>
              </a:rPr>
              <a:t> </a:t>
            </a:r>
            <a:r>
              <a:rPr dirty="0" sz="1450" spc="-10">
                <a:latin typeface="Times New Roman"/>
                <a:cs typeface="Times New Roman"/>
              </a:rPr>
              <a:t>Anastasie.</a:t>
            </a:r>
            <a:endParaRPr sz="1450">
              <a:latin typeface="Times New Roman"/>
              <a:cs typeface="Times New Roman"/>
            </a:endParaRPr>
          </a:p>
          <a:p>
            <a:pPr algn="just" marL="12700">
              <a:lnSpc>
                <a:spcPct val="100000"/>
              </a:lnSpc>
              <a:spcBef>
                <a:spcPts val="850"/>
              </a:spcBef>
            </a:pPr>
            <a:r>
              <a:rPr dirty="0" sz="1450" spc="-10">
                <a:latin typeface="Times New Roman"/>
                <a:cs typeface="Times New Roman"/>
              </a:rPr>
              <a:t>‘I am Left Centre to the core,’ replied the</a:t>
            </a:r>
            <a:r>
              <a:rPr dirty="0" sz="1450" spc="-70">
                <a:latin typeface="Times New Roman"/>
                <a:cs typeface="Times New Roman"/>
              </a:rPr>
              <a:t> </a:t>
            </a:r>
            <a:r>
              <a:rPr dirty="0" sz="1450" spc="-20">
                <a:latin typeface="Times New Roman"/>
                <a:cs typeface="Times New Roman"/>
              </a:rPr>
              <a:t>Doctor.</a:t>
            </a:r>
            <a:endParaRPr sz="1450">
              <a:latin typeface="Times New Roman"/>
              <a:cs typeface="Times New Roman"/>
            </a:endParaRPr>
          </a:p>
          <a:p>
            <a:pPr marL="12700" marR="6350">
              <a:lnSpc>
                <a:spcPts val="1730"/>
              </a:lnSpc>
              <a:spcBef>
                <a:spcPts val="919"/>
              </a:spcBef>
            </a:pPr>
            <a:r>
              <a:rPr dirty="0" sz="1450" spc="-10">
                <a:latin typeface="Times New Roman"/>
                <a:cs typeface="Times New Roman"/>
              </a:rPr>
              <a:t>‘Madame Gastein will present us—we shall find ourselves forgotten,’ said the  </a:t>
            </a:r>
            <a:r>
              <a:rPr dirty="0" sz="1450" spc="-25">
                <a:latin typeface="Times New Roman"/>
                <a:cs typeface="Times New Roman"/>
              </a:rPr>
              <a:t>lady.</a:t>
            </a:r>
            <a:endParaRPr sz="1450">
              <a:latin typeface="Times New Roman"/>
              <a:cs typeface="Times New Roman"/>
            </a:endParaRPr>
          </a:p>
          <a:p>
            <a:pPr marL="12700" marR="1099185">
              <a:lnSpc>
                <a:spcPts val="2590"/>
              </a:lnSpc>
              <a:spcBef>
                <a:spcPts val="175"/>
              </a:spcBef>
            </a:pPr>
            <a:r>
              <a:rPr dirty="0" sz="1450" spc="-15">
                <a:latin typeface="Times New Roman"/>
                <a:cs typeface="Times New Roman"/>
              </a:rPr>
              <a:t>‘Never,’ </a:t>
            </a:r>
            <a:r>
              <a:rPr dirty="0" sz="1450" spc="-10">
                <a:latin typeface="Times New Roman"/>
                <a:cs typeface="Times New Roman"/>
              </a:rPr>
              <a:t>protested the </a:t>
            </a:r>
            <a:r>
              <a:rPr dirty="0" sz="1450" spc="-20">
                <a:latin typeface="Times New Roman"/>
                <a:cs typeface="Times New Roman"/>
              </a:rPr>
              <a:t>Doctor. </a:t>
            </a:r>
            <a:r>
              <a:rPr dirty="0" sz="1450" spc="-10">
                <a:latin typeface="Times New Roman"/>
                <a:cs typeface="Times New Roman"/>
              </a:rPr>
              <a:t>‘Beauty and talent leave </a:t>
            </a:r>
            <a:r>
              <a:rPr dirty="0" sz="1450" spc="-5">
                <a:latin typeface="Times New Roman"/>
                <a:cs typeface="Times New Roman"/>
              </a:rPr>
              <a:t>a </a:t>
            </a:r>
            <a:r>
              <a:rPr dirty="0" sz="1450" spc="-10">
                <a:latin typeface="Times New Roman"/>
                <a:cs typeface="Times New Roman"/>
              </a:rPr>
              <a:t>mark.’  ‘I have positively forgotten how to dress,’ she</a:t>
            </a:r>
            <a:r>
              <a:rPr dirty="0" sz="1450" spc="-60">
                <a:latin typeface="Times New Roman"/>
                <a:cs typeface="Times New Roman"/>
              </a:rPr>
              <a:t> </a:t>
            </a:r>
            <a:r>
              <a:rPr dirty="0" sz="1450" spc="-10">
                <a:latin typeface="Times New Roman"/>
                <a:cs typeface="Times New Roman"/>
              </a:rPr>
              <a:t>sighed.</a:t>
            </a:r>
            <a:endParaRPr sz="1450">
              <a:latin typeface="Times New Roman"/>
              <a:cs typeface="Times New Roman"/>
            </a:endParaRPr>
          </a:p>
          <a:p>
            <a:pPr marL="12700">
              <a:lnSpc>
                <a:spcPct val="100000"/>
              </a:lnSpc>
              <a:spcBef>
                <a:spcPts val="625"/>
              </a:spcBef>
            </a:pPr>
            <a:r>
              <a:rPr dirty="0" sz="1450" spc="-10">
                <a:latin typeface="Times New Roman"/>
                <a:cs typeface="Times New Roman"/>
              </a:rPr>
              <a:t>‘Darling, </a:t>
            </a:r>
            <a:r>
              <a:rPr dirty="0" sz="1450" spc="-5">
                <a:latin typeface="Times New Roman"/>
                <a:cs typeface="Times New Roman"/>
              </a:rPr>
              <a:t>you </a:t>
            </a:r>
            <a:r>
              <a:rPr dirty="0" sz="1450" spc="-10">
                <a:latin typeface="Times New Roman"/>
                <a:cs typeface="Times New Roman"/>
              </a:rPr>
              <a:t>make me blush,’ cried he. </a:t>
            </a:r>
            <a:r>
              <a:rPr dirty="0" sz="1450" spc="-35">
                <a:latin typeface="Times New Roman"/>
                <a:cs typeface="Times New Roman"/>
              </a:rPr>
              <a:t>‘Yours </a:t>
            </a:r>
            <a:r>
              <a:rPr dirty="0" sz="1450" spc="-10">
                <a:latin typeface="Times New Roman"/>
                <a:cs typeface="Times New Roman"/>
              </a:rPr>
              <a:t>has been </a:t>
            </a:r>
            <a:r>
              <a:rPr dirty="0" sz="1450" spc="-5">
                <a:latin typeface="Times New Roman"/>
                <a:cs typeface="Times New Roman"/>
              </a:rPr>
              <a:t>a </a:t>
            </a:r>
            <a:r>
              <a:rPr dirty="0" sz="1450" spc="-10">
                <a:latin typeface="Times New Roman"/>
                <a:cs typeface="Times New Roman"/>
              </a:rPr>
              <a:t>tragic</a:t>
            </a:r>
            <a:r>
              <a:rPr dirty="0" sz="1450" spc="30">
                <a:latin typeface="Times New Roman"/>
                <a:cs typeface="Times New Roman"/>
              </a:rPr>
              <a:t> </a:t>
            </a:r>
            <a:r>
              <a:rPr dirty="0" sz="1450" spc="-10">
                <a:latin typeface="Times New Roman"/>
                <a:cs typeface="Times New Roman"/>
              </a:rPr>
              <a:t>marriage!’</a:t>
            </a:r>
            <a:endParaRPr sz="1450">
              <a:latin typeface="Times New Roman"/>
              <a:cs typeface="Times New Roman"/>
            </a:endParaRPr>
          </a:p>
          <a:p>
            <a:pPr marL="12700" marR="6350">
              <a:lnSpc>
                <a:spcPts val="1730"/>
              </a:lnSpc>
              <a:spcBef>
                <a:spcPts val="919"/>
              </a:spcBef>
            </a:pPr>
            <a:r>
              <a:rPr dirty="0" sz="1450" spc="-10">
                <a:latin typeface="Times New Roman"/>
                <a:cs typeface="Times New Roman"/>
              </a:rPr>
              <a:t>‘But </a:t>
            </a:r>
            <a:r>
              <a:rPr dirty="0" sz="1450" spc="-5">
                <a:latin typeface="Times New Roman"/>
                <a:cs typeface="Times New Roman"/>
              </a:rPr>
              <a:t>your </a:t>
            </a:r>
            <a:r>
              <a:rPr dirty="0" sz="1450" spc="-10">
                <a:latin typeface="Times New Roman"/>
                <a:cs typeface="Times New Roman"/>
              </a:rPr>
              <a:t>success—to see </a:t>
            </a:r>
            <a:r>
              <a:rPr dirty="0" sz="1450" spc="-5">
                <a:latin typeface="Times New Roman"/>
                <a:cs typeface="Times New Roman"/>
              </a:rPr>
              <a:t>you </a:t>
            </a:r>
            <a:r>
              <a:rPr dirty="0" sz="1450" spc="-10">
                <a:latin typeface="Times New Roman"/>
                <a:cs typeface="Times New Roman"/>
              </a:rPr>
              <a:t>appreciated, honoured, </a:t>
            </a:r>
            <a:r>
              <a:rPr dirty="0" sz="1450" spc="-5">
                <a:latin typeface="Times New Roman"/>
                <a:cs typeface="Times New Roman"/>
              </a:rPr>
              <a:t>your </a:t>
            </a:r>
            <a:r>
              <a:rPr dirty="0" sz="1450" spc="-10">
                <a:latin typeface="Times New Roman"/>
                <a:cs typeface="Times New Roman"/>
              </a:rPr>
              <a:t>name in all the  papers, that will </a:t>
            </a:r>
            <a:r>
              <a:rPr dirty="0" sz="1450" spc="-5">
                <a:latin typeface="Times New Roman"/>
                <a:cs typeface="Times New Roman"/>
              </a:rPr>
              <a:t>be </a:t>
            </a:r>
            <a:r>
              <a:rPr dirty="0" sz="1450" spc="-10">
                <a:latin typeface="Times New Roman"/>
                <a:cs typeface="Times New Roman"/>
              </a:rPr>
              <a:t>more than pleasure—it will </a:t>
            </a:r>
            <a:r>
              <a:rPr dirty="0" sz="1450" spc="-5">
                <a:latin typeface="Times New Roman"/>
                <a:cs typeface="Times New Roman"/>
              </a:rPr>
              <a:t>be </a:t>
            </a:r>
            <a:r>
              <a:rPr dirty="0" sz="1450" spc="-10">
                <a:latin typeface="Times New Roman"/>
                <a:cs typeface="Times New Roman"/>
              </a:rPr>
              <a:t>heaven!’ she</a:t>
            </a:r>
            <a:r>
              <a:rPr dirty="0" sz="1450" spc="-40">
                <a:latin typeface="Times New Roman"/>
                <a:cs typeface="Times New Roman"/>
              </a:rPr>
              <a:t> </a:t>
            </a:r>
            <a:r>
              <a:rPr dirty="0" sz="1450" spc="-10">
                <a:latin typeface="Times New Roman"/>
                <a:cs typeface="Times New Roman"/>
              </a:rPr>
              <a:t>cried.</a:t>
            </a:r>
            <a:endParaRPr sz="1450">
              <a:latin typeface="Times New Roman"/>
              <a:cs typeface="Times New Roman"/>
            </a:endParaRPr>
          </a:p>
          <a:p>
            <a:pPr marL="12700" marR="12065">
              <a:lnSpc>
                <a:spcPts val="1730"/>
              </a:lnSpc>
              <a:spcBef>
                <a:spcPts val="860"/>
              </a:spcBef>
            </a:pPr>
            <a:r>
              <a:rPr dirty="0" sz="1450" spc="-10">
                <a:latin typeface="Times New Roman"/>
                <a:cs typeface="Times New Roman"/>
              </a:rPr>
              <a:t>‘And once </a:t>
            </a:r>
            <a:r>
              <a:rPr dirty="0" sz="1450" spc="-5">
                <a:latin typeface="Times New Roman"/>
                <a:cs typeface="Times New Roman"/>
              </a:rPr>
              <a:t>a </a:t>
            </a:r>
            <a:r>
              <a:rPr dirty="0" sz="1450" spc="-10">
                <a:latin typeface="Times New Roman"/>
                <a:cs typeface="Times New Roman"/>
              </a:rPr>
              <a:t>week,’ said the </a:t>
            </a:r>
            <a:r>
              <a:rPr dirty="0" sz="1450" spc="-15">
                <a:latin typeface="Times New Roman"/>
                <a:cs typeface="Times New Roman"/>
              </a:rPr>
              <a:t>Doctor, </a:t>
            </a:r>
            <a:r>
              <a:rPr dirty="0" sz="1450" spc="-10">
                <a:latin typeface="Times New Roman"/>
                <a:cs typeface="Times New Roman"/>
              </a:rPr>
              <a:t>archly scanning the syllables, ‘once </a:t>
            </a:r>
            <a:r>
              <a:rPr dirty="0" sz="1450" spc="-5">
                <a:latin typeface="Times New Roman"/>
                <a:cs typeface="Times New Roman"/>
              </a:rPr>
              <a:t>a  </a:t>
            </a:r>
            <a:r>
              <a:rPr dirty="0" sz="1450" spc="-10">
                <a:latin typeface="Times New Roman"/>
                <a:cs typeface="Times New Roman"/>
              </a:rPr>
              <a:t>week—one </a:t>
            </a:r>
            <a:r>
              <a:rPr dirty="0" sz="1450" spc="-5">
                <a:latin typeface="Times New Roman"/>
                <a:cs typeface="Times New Roman"/>
              </a:rPr>
              <a:t>good </a:t>
            </a:r>
            <a:r>
              <a:rPr dirty="0" sz="1450" spc="-10">
                <a:latin typeface="Times New Roman"/>
                <a:cs typeface="Times New Roman"/>
              </a:rPr>
              <a:t>little game </a:t>
            </a:r>
            <a:r>
              <a:rPr dirty="0" sz="1450" spc="-5">
                <a:latin typeface="Times New Roman"/>
                <a:cs typeface="Times New Roman"/>
              </a:rPr>
              <a:t>of</a:t>
            </a:r>
            <a:r>
              <a:rPr dirty="0" sz="1450" spc="5">
                <a:latin typeface="Times New Roman"/>
                <a:cs typeface="Times New Roman"/>
              </a:rPr>
              <a:t> </a:t>
            </a:r>
            <a:r>
              <a:rPr dirty="0" sz="1450" spc="-10">
                <a:latin typeface="Times New Roman"/>
                <a:cs typeface="Times New Roman"/>
              </a:rPr>
              <a:t>baccarat?’</a:t>
            </a:r>
            <a:endParaRPr sz="1450">
              <a:latin typeface="Times New Roman"/>
              <a:cs typeface="Times New Roman"/>
            </a:endParaRPr>
          </a:p>
          <a:p>
            <a:pPr marL="12700" marR="893444">
              <a:lnSpc>
                <a:spcPts val="2590"/>
              </a:lnSpc>
              <a:spcBef>
                <a:spcPts val="175"/>
              </a:spcBef>
            </a:pPr>
            <a:r>
              <a:rPr dirty="0" sz="1450" spc="-10">
                <a:latin typeface="Times New Roman"/>
                <a:cs typeface="Times New Roman"/>
              </a:rPr>
              <a:t>‘Only once </a:t>
            </a:r>
            <a:r>
              <a:rPr dirty="0" sz="1450" spc="-5">
                <a:latin typeface="Times New Roman"/>
                <a:cs typeface="Times New Roman"/>
              </a:rPr>
              <a:t>a </a:t>
            </a:r>
            <a:r>
              <a:rPr dirty="0" sz="1450" spc="-10">
                <a:latin typeface="Times New Roman"/>
                <a:cs typeface="Times New Roman"/>
              </a:rPr>
              <a:t>week?’ she questioned, threatening him with </a:t>
            </a:r>
            <a:r>
              <a:rPr dirty="0" sz="1450" spc="-5">
                <a:latin typeface="Times New Roman"/>
                <a:cs typeface="Times New Roman"/>
              </a:rPr>
              <a:t>a </a:t>
            </a:r>
            <a:r>
              <a:rPr dirty="0" sz="1450" spc="-20">
                <a:latin typeface="Times New Roman"/>
                <a:cs typeface="Times New Roman"/>
              </a:rPr>
              <a:t>finger.  </a:t>
            </a:r>
            <a:r>
              <a:rPr dirty="0" sz="1450" spc="-10">
                <a:latin typeface="Times New Roman"/>
                <a:cs typeface="Times New Roman"/>
              </a:rPr>
              <a:t>‘I swear it </a:t>
            </a:r>
            <a:r>
              <a:rPr dirty="0" sz="1450" spc="-5">
                <a:latin typeface="Times New Roman"/>
                <a:cs typeface="Times New Roman"/>
              </a:rPr>
              <a:t>by </a:t>
            </a:r>
            <a:r>
              <a:rPr dirty="0" sz="1450" spc="-10">
                <a:latin typeface="Times New Roman"/>
                <a:cs typeface="Times New Roman"/>
              </a:rPr>
              <a:t>my political </a:t>
            </a:r>
            <a:r>
              <a:rPr dirty="0" sz="1450" spc="-15">
                <a:latin typeface="Times New Roman"/>
                <a:cs typeface="Times New Roman"/>
              </a:rPr>
              <a:t>honour,’ </a:t>
            </a:r>
            <a:r>
              <a:rPr dirty="0" sz="1450" spc="-10">
                <a:latin typeface="Times New Roman"/>
                <a:cs typeface="Times New Roman"/>
              </a:rPr>
              <a:t>cried</a:t>
            </a:r>
            <a:r>
              <a:rPr dirty="0" sz="1450" spc="-75">
                <a:latin typeface="Times New Roman"/>
                <a:cs typeface="Times New Roman"/>
              </a:rPr>
              <a:t> </a:t>
            </a:r>
            <a:r>
              <a:rPr dirty="0" sz="1450" spc="-10">
                <a:latin typeface="Times New Roman"/>
                <a:cs typeface="Times New Roman"/>
              </a:rPr>
              <a:t>he.</a:t>
            </a:r>
            <a:endParaRPr sz="1450">
              <a:latin typeface="Times New Roman"/>
              <a:cs typeface="Times New Roman"/>
            </a:endParaRPr>
          </a:p>
          <a:p>
            <a:pPr marL="12700" marR="2416175">
              <a:lnSpc>
                <a:spcPts val="2590"/>
              </a:lnSpc>
              <a:spcBef>
                <a:spcPts val="5"/>
              </a:spcBef>
            </a:pPr>
            <a:r>
              <a:rPr dirty="0" sz="1450" spc="-10">
                <a:latin typeface="Times New Roman"/>
                <a:cs typeface="Times New Roman"/>
              </a:rPr>
              <a:t>‘I spoil </a:t>
            </a:r>
            <a:r>
              <a:rPr dirty="0" sz="1450" spc="-5">
                <a:latin typeface="Times New Roman"/>
                <a:cs typeface="Times New Roman"/>
              </a:rPr>
              <a:t>you,’ </a:t>
            </a:r>
            <a:r>
              <a:rPr dirty="0" sz="1450" spc="-10">
                <a:latin typeface="Times New Roman"/>
                <a:cs typeface="Times New Roman"/>
              </a:rPr>
              <a:t>she said, and gave him her hand.  He covered it with</a:t>
            </a:r>
            <a:r>
              <a:rPr dirty="0" sz="1450" spc="5">
                <a:latin typeface="Times New Roman"/>
                <a:cs typeface="Times New Roman"/>
              </a:rPr>
              <a:t> </a:t>
            </a:r>
            <a:r>
              <a:rPr dirty="0" sz="1450" spc="-10">
                <a:latin typeface="Times New Roman"/>
                <a:cs typeface="Times New Roman"/>
              </a:rPr>
              <a:t>kisses.</a:t>
            </a:r>
            <a:endParaRPr sz="1450">
              <a:latin typeface="Times New Roman"/>
              <a:cs typeface="Times New Roman"/>
            </a:endParaRPr>
          </a:p>
          <a:p>
            <a:pPr marL="12700" marR="9525">
              <a:lnSpc>
                <a:spcPts val="1730"/>
              </a:lnSpc>
              <a:spcBef>
                <a:spcPts val="690"/>
              </a:spcBef>
              <a:tabLst>
                <a:tab pos="2782570" algn="l"/>
                <a:tab pos="5575935" algn="l"/>
              </a:tabLst>
            </a:pPr>
            <a:r>
              <a:rPr dirty="0" sz="1450" spc="-10">
                <a:latin typeface="Times New Roman"/>
                <a:cs typeface="Times New Roman"/>
              </a:rPr>
              <a:t>Jea</a:t>
            </a:r>
            <a:r>
              <a:rPr dirty="0" sz="1450" spc="-5">
                <a:latin typeface="Times New Roman"/>
                <a:cs typeface="Times New Roman"/>
              </a:rPr>
              <a:t>n</a:t>
            </a:r>
            <a:r>
              <a:rPr dirty="0" sz="1450" spc="-10">
                <a:latin typeface="Times New Roman"/>
                <a:cs typeface="Times New Roman"/>
              </a:rPr>
              <a:t>-Mari</a:t>
            </a:r>
            <a:r>
              <a:rPr dirty="0" sz="1450" spc="-5">
                <a:latin typeface="Times New Roman"/>
                <a:cs typeface="Times New Roman"/>
              </a:rPr>
              <a:t>e</a:t>
            </a:r>
            <a:r>
              <a:rPr dirty="0" sz="1450">
                <a:latin typeface="Times New Roman"/>
                <a:cs typeface="Times New Roman"/>
              </a:rPr>
              <a:t> </a:t>
            </a:r>
            <a:r>
              <a:rPr dirty="0" sz="1450" spc="-150">
                <a:latin typeface="Times New Roman"/>
                <a:cs typeface="Times New Roman"/>
              </a:rPr>
              <a:t> </a:t>
            </a:r>
            <a:r>
              <a:rPr dirty="0" sz="1450" spc="-10">
                <a:latin typeface="Times New Roman"/>
                <a:cs typeface="Times New Roman"/>
              </a:rPr>
              <a:t>esca</a:t>
            </a:r>
            <a:r>
              <a:rPr dirty="0" sz="1450" spc="-5">
                <a:latin typeface="Times New Roman"/>
                <a:cs typeface="Times New Roman"/>
              </a:rPr>
              <a:t>p</a:t>
            </a:r>
            <a:r>
              <a:rPr dirty="0" sz="1450" spc="-10">
                <a:latin typeface="Times New Roman"/>
                <a:cs typeface="Times New Roman"/>
              </a:rPr>
              <a:t>e</a:t>
            </a:r>
            <a:r>
              <a:rPr dirty="0" sz="1450" spc="-5">
                <a:latin typeface="Times New Roman"/>
                <a:cs typeface="Times New Roman"/>
              </a:rPr>
              <a:t>d</a:t>
            </a:r>
            <a:r>
              <a:rPr dirty="0" sz="1450">
                <a:latin typeface="Times New Roman"/>
                <a:cs typeface="Times New Roman"/>
              </a:rPr>
              <a:t> </a:t>
            </a:r>
            <a:r>
              <a:rPr dirty="0" sz="1450" spc="-150">
                <a:latin typeface="Times New Roman"/>
                <a:cs typeface="Times New Roman"/>
              </a:rPr>
              <a:t> </a:t>
            </a:r>
            <a:r>
              <a:rPr dirty="0" sz="1450" spc="-10">
                <a:latin typeface="Times New Roman"/>
                <a:cs typeface="Times New Roman"/>
              </a:rPr>
              <a:t>i</a:t>
            </a:r>
            <a:r>
              <a:rPr dirty="0" sz="1450" spc="-5">
                <a:latin typeface="Times New Roman"/>
                <a:cs typeface="Times New Roman"/>
              </a:rPr>
              <a:t>n</a:t>
            </a:r>
            <a:r>
              <a:rPr dirty="0" sz="1450" spc="-10">
                <a:latin typeface="Times New Roman"/>
                <a:cs typeface="Times New Roman"/>
              </a:rPr>
              <a:t>t</a:t>
            </a:r>
            <a:r>
              <a:rPr dirty="0" sz="1450" spc="-5">
                <a:latin typeface="Times New Roman"/>
                <a:cs typeface="Times New Roman"/>
              </a:rPr>
              <a:t>o</a:t>
            </a:r>
            <a:r>
              <a:rPr dirty="0" sz="1450">
                <a:latin typeface="Times New Roman"/>
                <a:cs typeface="Times New Roman"/>
              </a:rPr>
              <a:t> </a:t>
            </a:r>
            <a:r>
              <a:rPr dirty="0" sz="1450" spc="-150">
                <a:latin typeface="Times New Roman"/>
                <a:cs typeface="Times New Roman"/>
              </a:rPr>
              <a:t> </a:t>
            </a:r>
            <a:r>
              <a:rPr dirty="0" sz="1450" spc="-10">
                <a:latin typeface="Times New Roman"/>
                <a:cs typeface="Times New Roman"/>
              </a:rPr>
              <a:t>t</a:t>
            </a:r>
            <a:r>
              <a:rPr dirty="0" sz="1450" spc="-5">
                <a:latin typeface="Times New Roman"/>
                <a:cs typeface="Times New Roman"/>
              </a:rPr>
              <a:t>he</a:t>
            </a:r>
            <a:r>
              <a:rPr dirty="0" sz="1450">
                <a:latin typeface="Times New Roman"/>
                <a:cs typeface="Times New Roman"/>
              </a:rPr>
              <a:t> </a:t>
            </a:r>
            <a:r>
              <a:rPr dirty="0" sz="1450" spc="-150">
                <a:latin typeface="Times New Roman"/>
                <a:cs typeface="Times New Roman"/>
              </a:rPr>
              <a:t> </a:t>
            </a:r>
            <a:r>
              <a:rPr dirty="0" sz="1450" spc="-5">
                <a:latin typeface="Times New Roman"/>
                <a:cs typeface="Times New Roman"/>
              </a:rPr>
              <a:t>n</a:t>
            </a:r>
            <a:r>
              <a:rPr dirty="0" sz="1450" spc="-10">
                <a:latin typeface="Times New Roman"/>
                <a:cs typeface="Times New Roman"/>
              </a:rPr>
              <a:t>i</a:t>
            </a:r>
            <a:r>
              <a:rPr dirty="0" sz="1450" spc="-5">
                <a:latin typeface="Times New Roman"/>
                <a:cs typeface="Times New Roman"/>
              </a:rPr>
              <a:t>gh</a:t>
            </a:r>
            <a:r>
              <a:rPr dirty="0" sz="1450" spc="-10">
                <a:latin typeface="Times New Roman"/>
                <a:cs typeface="Times New Roman"/>
              </a:rPr>
              <a:t>t</a:t>
            </a:r>
            <a:r>
              <a:rPr dirty="0" sz="1450" spc="-5">
                <a:latin typeface="Times New Roman"/>
                <a:cs typeface="Times New Roman"/>
              </a:rPr>
              <a:t>.</a:t>
            </a:r>
            <a:r>
              <a:rPr dirty="0" sz="1450">
                <a:latin typeface="Times New Roman"/>
                <a:cs typeface="Times New Roman"/>
              </a:rPr>
              <a:t>	</a:t>
            </a:r>
            <a:r>
              <a:rPr dirty="0" sz="1450" spc="-15">
                <a:latin typeface="Times New Roman"/>
                <a:cs typeface="Times New Roman"/>
              </a:rPr>
              <a:t>T</a:t>
            </a:r>
            <a:r>
              <a:rPr dirty="0" sz="1450" spc="-5">
                <a:latin typeface="Times New Roman"/>
                <a:cs typeface="Times New Roman"/>
              </a:rPr>
              <a:t>he</a:t>
            </a:r>
            <a:r>
              <a:rPr dirty="0" sz="1450">
                <a:latin typeface="Times New Roman"/>
                <a:cs typeface="Times New Roman"/>
              </a:rPr>
              <a:t> </a:t>
            </a:r>
            <a:r>
              <a:rPr dirty="0" sz="1450" spc="-150">
                <a:latin typeface="Times New Roman"/>
                <a:cs typeface="Times New Roman"/>
              </a:rPr>
              <a:t> </a:t>
            </a:r>
            <a:r>
              <a:rPr dirty="0" sz="1450" spc="-15">
                <a:latin typeface="Times New Roman"/>
                <a:cs typeface="Times New Roman"/>
              </a:rPr>
              <a:t>m</a:t>
            </a:r>
            <a:r>
              <a:rPr dirty="0" sz="1450" spc="-5">
                <a:latin typeface="Times New Roman"/>
                <a:cs typeface="Times New Roman"/>
              </a:rPr>
              <a:t>oon</a:t>
            </a:r>
            <a:r>
              <a:rPr dirty="0" sz="1450">
                <a:latin typeface="Times New Roman"/>
                <a:cs typeface="Times New Roman"/>
              </a:rPr>
              <a:t> </a:t>
            </a:r>
            <a:r>
              <a:rPr dirty="0" sz="1450" spc="-150">
                <a:latin typeface="Times New Roman"/>
                <a:cs typeface="Times New Roman"/>
              </a:rPr>
              <a:t> </a:t>
            </a:r>
            <a:r>
              <a:rPr dirty="0" sz="1450" spc="-15">
                <a:latin typeface="Times New Roman"/>
                <a:cs typeface="Times New Roman"/>
              </a:rPr>
              <a:t>sw</a:t>
            </a:r>
            <a:r>
              <a:rPr dirty="0" sz="1450" spc="-5">
                <a:latin typeface="Times New Roman"/>
                <a:cs typeface="Times New Roman"/>
              </a:rPr>
              <a:t>ung</a:t>
            </a:r>
            <a:r>
              <a:rPr dirty="0" sz="1450">
                <a:latin typeface="Times New Roman"/>
                <a:cs typeface="Times New Roman"/>
              </a:rPr>
              <a:t> </a:t>
            </a:r>
            <a:r>
              <a:rPr dirty="0" sz="1450" spc="-150">
                <a:latin typeface="Times New Roman"/>
                <a:cs typeface="Times New Roman"/>
              </a:rPr>
              <a:t> </a:t>
            </a:r>
            <a:r>
              <a:rPr dirty="0" sz="1450" spc="-5">
                <a:latin typeface="Times New Roman"/>
                <a:cs typeface="Times New Roman"/>
              </a:rPr>
              <a:t>h</a:t>
            </a:r>
            <a:r>
              <a:rPr dirty="0" sz="1450" spc="-10">
                <a:latin typeface="Times New Roman"/>
                <a:cs typeface="Times New Roman"/>
              </a:rPr>
              <a:t>i</a:t>
            </a:r>
            <a:r>
              <a:rPr dirty="0" sz="1450" spc="-5">
                <a:latin typeface="Times New Roman"/>
                <a:cs typeface="Times New Roman"/>
              </a:rPr>
              <a:t>gh</a:t>
            </a:r>
            <a:r>
              <a:rPr dirty="0" sz="1450">
                <a:latin typeface="Times New Roman"/>
                <a:cs typeface="Times New Roman"/>
              </a:rPr>
              <a:t> </a:t>
            </a:r>
            <a:r>
              <a:rPr dirty="0" sz="1450" spc="-150">
                <a:latin typeface="Times New Roman"/>
                <a:cs typeface="Times New Roman"/>
              </a:rPr>
              <a:t> </a:t>
            </a:r>
            <a:r>
              <a:rPr dirty="0" sz="1450" spc="-5">
                <a:latin typeface="Times New Roman"/>
                <a:cs typeface="Times New Roman"/>
              </a:rPr>
              <a:t>ov</a:t>
            </a:r>
            <a:r>
              <a:rPr dirty="0" sz="1450" spc="-10">
                <a:latin typeface="Times New Roman"/>
                <a:cs typeface="Times New Roman"/>
              </a:rPr>
              <a:t>e</a:t>
            </a:r>
            <a:r>
              <a:rPr dirty="0" sz="1450" spc="-5">
                <a:latin typeface="Times New Roman"/>
                <a:cs typeface="Times New Roman"/>
              </a:rPr>
              <a:t>r</a:t>
            </a:r>
            <a:r>
              <a:rPr dirty="0" sz="1450">
                <a:latin typeface="Times New Roman"/>
                <a:cs typeface="Times New Roman"/>
              </a:rPr>
              <a:t> </a:t>
            </a:r>
            <a:r>
              <a:rPr dirty="0" sz="1450" spc="-150">
                <a:latin typeface="Times New Roman"/>
                <a:cs typeface="Times New Roman"/>
              </a:rPr>
              <a:t> </a:t>
            </a:r>
            <a:r>
              <a:rPr dirty="0" sz="1450" spc="-10">
                <a:latin typeface="Times New Roman"/>
                <a:cs typeface="Times New Roman"/>
              </a:rPr>
              <a:t>Gretz</a:t>
            </a:r>
            <a:r>
              <a:rPr dirty="0" sz="1450" spc="-5">
                <a:latin typeface="Times New Roman"/>
                <a:cs typeface="Times New Roman"/>
              </a:rPr>
              <a:t>.</a:t>
            </a:r>
            <a:r>
              <a:rPr dirty="0" sz="1450">
                <a:latin typeface="Times New Roman"/>
                <a:cs typeface="Times New Roman"/>
              </a:rPr>
              <a:t>	</a:t>
            </a:r>
            <a:r>
              <a:rPr dirty="0" sz="1450" spc="-15">
                <a:latin typeface="Times New Roman"/>
                <a:cs typeface="Times New Roman"/>
              </a:rPr>
              <a:t>H</a:t>
            </a:r>
            <a:r>
              <a:rPr dirty="0" sz="1450" spc="-5">
                <a:latin typeface="Times New Roman"/>
                <a:cs typeface="Times New Roman"/>
              </a:rPr>
              <a:t>e  </a:t>
            </a:r>
            <a:r>
              <a:rPr dirty="0" sz="1450" spc="-10">
                <a:latin typeface="Times New Roman"/>
                <a:cs typeface="Times New Roman"/>
              </a:rPr>
              <a:t>went down to the garden end and sat </a:t>
            </a:r>
            <a:r>
              <a:rPr dirty="0" sz="1450" spc="-5">
                <a:latin typeface="Times New Roman"/>
                <a:cs typeface="Times New Roman"/>
              </a:rPr>
              <a:t>on </a:t>
            </a:r>
            <a:r>
              <a:rPr dirty="0" sz="1450" spc="-10">
                <a:latin typeface="Times New Roman"/>
                <a:cs typeface="Times New Roman"/>
              </a:rPr>
              <a:t>the </a:t>
            </a:r>
            <a:r>
              <a:rPr dirty="0" sz="1450" spc="-25">
                <a:latin typeface="Times New Roman"/>
                <a:cs typeface="Times New Roman"/>
              </a:rPr>
              <a:t>jetty.</a:t>
            </a:r>
            <a:r>
              <a:rPr dirty="0" sz="1450" spc="100">
                <a:latin typeface="Times New Roman"/>
                <a:cs typeface="Times New Roman"/>
              </a:rPr>
              <a:t> </a:t>
            </a:r>
            <a:r>
              <a:rPr dirty="0" sz="1450" spc="-10">
                <a:latin typeface="Times New Roman"/>
                <a:cs typeface="Times New Roman"/>
              </a:rPr>
              <a:t>The river ran </a:t>
            </a:r>
            <a:r>
              <a:rPr dirty="0" sz="1450" spc="-5">
                <a:latin typeface="Times New Roman"/>
                <a:cs typeface="Times New Roman"/>
              </a:rPr>
              <a:t>by </a:t>
            </a:r>
            <a:r>
              <a:rPr dirty="0" sz="1450" spc="-10">
                <a:latin typeface="Times New Roman"/>
                <a:cs typeface="Times New Roman"/>
              </a:rPr>
              <a:t>with eddies</a:t>
            </a:r>
            <a:endParaRPr sz="1450">
              <a:latin typeface="Times New Roman"/>
              <a:cs typeface="Times New Roman"/>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3977004"/>
          </a:xfrm>
          <a:prstGeom prst="rect">
            <a:avLst/>
          </a:prstGeom>
        </p:spPr>
        <p:txBody>
          <a:bodyPr wrap="square" lIns="0" tIns="19685" rIns="0" bIns="0" rtlCol="0" vert="horz">
            <a:spAutoFit/>
          </a:bodyPr>
          <a:lstStyle/>
          <a:p>
            <a:pPr algn="just" marL="12700" marR="5080">
              <a:lnSpc>
                <a:spcPts val="1730"/>
              </a:lnSpc>
              <a:spcBef>
                <a:spcPts val="155"/>
              </a:spcBef>
            </a:pPr>
            <a:r>
              <a:rPr dirty="0" sz="1450" spc="-5">
                <a:latin typeface="Times New Roman"/>
                <a:cs typeface="Times New Roman"/>
              </a:rPr>
              <a:t>of </a:t>
            </a:r>
            <a:r>
              <a:rPr dirty="0" sz="1450" spc="-10">
                <a:latin typeface="Times New Roman"/>
                <a:cs typeface="Times New Roman"/>
              </a:rPr>
              <a:t>oily </a:t>
            </a:r>
            <a:r>
              <a:rPr dirty="0" sz="1450" spc="-15">
                <a:latin typeface="Times New Roman"/>
                <a:cs typeface="Times New Roman"/>
              </a:rPr>
              <a:t>silver, </a:t>
            </a:r>
            <a:r>
              <a:rPr dirty="0" sz="1450" spc="-10">
                <a:latin typeface="Times New Roman"/>
                <a:cs typeface="Times New Roman"/>
              </a:rPr>
              <a:t>and </a:t>
            </a:r>
            <a:r>
              <a:rPr dirty="0" sz="1450" spc="-5">
                <a:latin typeface="Times New Roman"/>
                <a:cs typeface="Times New Roman"/>
              </a:rPr>
              <a:t>a </a:t>
            </a:r>
            <a:r>
              <a:rPr dirty="0" sz="1450" spc="-30">
                <a:latin typeface="Times New Roman"/>
                <a:cs typeface="Times New Roman"/>
              </a:rPr>
              <a:t>low, </a:t>
            </a:r>
            <a:r>
              <a:rPr dirty="0" sz="1450" spc="-10">
                <a:latin typeface="Times New Roman"/>
                <a:cs typeface="Times New Roman"/>
              </a:rPr>
              <a:t>monotonous </a:t>
            </a:r>
            <a:r>
              <a:rPr dirty="0" sz="1450" spc="-5">
                <a:latin typeface="Times New Roman"/>
                <a:cs typeface="Times New Roman"/>
              </a:rPr>
              <a:t>song. </a:t>
            </a:r>
            <a:r>
              <a:rPr dirty="0" sz="1450" spc="-10">
                <a:latin typeface="Times New Roman"/>
                <a:cs typeface="Times New Roman"/>
              </a:rPr>
              <a:t>Faint veils </a:t>
            </a:r>
            <a:r>
              <a:rPr dirty="0" sz="1450" spc="-5">
                <a:latin typeface="Times New Roman"/>
                <a:cs typeface="Times New Roman"/>
              </a:rPr>
              <a:t>of </a:t>
            </a:r>
            <a:r>
              <a:rPr dirty="0" sz="1450" spc="-10">
                <a:latin typeface="Times New Roman"/>
                <a:cs typeface="Times New Roman"/>
              </a:rPr>
              <a:t>mist moved among  the poplars </a:t>
            </a:r>
            <a:r>
              <a:rPr dirty="0" sz="1450" spc="-5">
                <a:latin typeface="Times New Roman"/>
                <a:cs typeface="Times New Roman"/>
              </a:rPr>
              <a:t>on </a:t>
            </a:r>
            <a:r>
              <a:rPr dirty="0" sz="1450" spc="-10">
                <a:latin typeface="Times New Roman"/>
                <a:cs typeface="Times New Roman"/>
              </a:rPr>
              <a:t>the farther side. The reeds were quietly </a:t>
            </a:r>
            <a:r>
              <a:rPr dirty="0" sz="1450" spc="-5">
                <a:latin typeface="Times New Roman"/>
                <a:cs typeface="Times New Roman"/>
              </a:rPr>
              <a:t>nodding. </a:t>
            </a:r>
            <a:r>
              <a:rPr dirty="0" sz="1450" spc="-10">
                <a:latin typeface="Times New Roman"/>
                <a:cs typeface="Times New Roman"/>
              </a:rPr>
              <a:t>A hundred  times already had the </a:t>
            </a:r>
            <a:r>
              <a:rPr dirty="0" sz="1450" spc="-5">
                <a:latin typeface="Times New Roman"/>
                <a:cs typeface="Times New Roman"/>
              </a:rPr>
              <a:t>boy </a:t>
            </a:r>
            <a:r>
              <a:rPr dirty="0" sz="1450" spc="-10">
                <a:latin typeface="Times New Roman"/>
                <a:cs typeface="Times New Roman"/>
              </a:rPr>
              <a:t>sat, </a:t>
            </a:r>
            <a:r>
              <a:rPr dirty="0" sz="1450" spc="-5">
                <a:latin typeface="Times New Roman"/>
                <a:cs typeface="Times New Roman"/>
              </a:rPr>
              <a:t>on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night, and watched the streaming river  with untroubled </a:t>
            </a:r>
            <a:r>
              <a:rPr dirty="0" sz="1450" spc="-25">
                <a:latin typeface="Times New Roman"/>
                <a:cs typeface="Times New Roman"/>
              </a:rPr>
              <a:t>fancy. </a:t>
            </a:r>
            <a:r>
              <a:rPr dirty="0" sz="1450" spc="-10">
                <a:latin typeface="Times New Roman"/>
                <a:cs typeface="Times New Roman"/>
              </a:rPr>
              <a:t>And this perhaps was to </a:t>
            </a:r>
            <a:r>
              <a:rPr dirty="0" sz="1450" spc="-5">
                <a:latin typeface="Times New Roman"/>
                <a:cs typeface="Times New Roman"/>
              </a:rPr>
              <a:t>be </a:t>
            </a:r>
            <a:r>
              <a:rPr dirty="0" sz="1450" spc="-10">
                <a:latin typeface="Times New Roman"/>
                <a:cs typeface="Times New Roman"/>
              </a:rPr>
              <a:t>the last. He was to leave  this familiar hamlet, this green, rustling </a:t>
            </a:r>
            <a:r>
              <a:rPr dirty="0" sz="1450" spc="-20">
                <a:latin typeface="Times New Roman"/>
                <a:cs typeface="Times New Roman"/>
              </a:rPr>
              <a:t>country, </a:t>
            </a:r>
            <a:r>
              <a:rPr dirty="0" sz="1450" spc="-10">
                <a:latin typeface="Times New Roman"/>
                <a:cs typeface="Times New Roman"/>
              </a:rPr>
              <a:t>this bright and quiet stream;  </a:t>
            </a:r>
            <a:r>
              <a:rPr dirty="0" sz="1450" spc="-5">
                <a:latin typeface="Times New Roman"/>
                <a:cs typeface="Times New Roman"/>
              </a:rPr>
              <a:t>he </a:t>
            </a:r>
            <a:r>
              <a:rPr dirty="0" sz="1450" spc="-10">
                <a:latin typeface="Times New Roman"/>
                <a:cs typeface="Times New Roman"/>
              </a:rPr>
              <a:t>was to pass into the great city; his dear lady mistress was to move  bedizened in saloons; his </a:t>
            </a:r>
            <a:r>
              <a:rPr dirty="0" sz="1450" spc="-5">
                <a:latin typeface="Times New Roman"/>
                <a:cs typeface="Times New Roman"/>
              </a:rPr>
              <a:t>good, </a:t>
            </a:r>
            <a:r>
              <a:rPr dirty="0" sz="1450" spc="-10">
                <a:latin typeface="Times New Roman"/>
                <a:cs typeface="Times New Roman"/>
              </a:rPr>
              <a:t>garrulous, kind-hearted master to become </a:t>
            </a:r>
            <a:r>
              <a:rPr dirty="0" sz="1450" spc="-5">
                <a:latin typeface="Times New Roman"/>
                <a:cs typeface="Times New Roman"/>
              </a:rPr>
              <a:t>a  </a:t>
            </a:r>
            <a:r>
              <a:rPr dirty="0" sz="1450" spc="-10">
                <a:latin typeface="Times New Roman"/>
                <a:cs typeface="Times New Roman"/>
              </a:rPr>
              <a:t>brawling deputy; and both </a:t>
            </a:r>
            <a:r>
              <a:rPr dirty="0" sz="1450" spc="-5">
                <a:latin typeface="Times New Roman"/>
                <a:cs typeface="Times New Roman"/>
              </a:rPr>
              <a:t>be </a:t>
            </a:r>
            <a:r>
              <a:rPr dirty="0" sz="1450" spc="-10">
                <a:latin typeface="Times New Roman"/>
                <a:cs typeface="Times New Roman"/>
              </a:rPr>
              <a:t>lost for ever to Jean-Marie and their better  selves. He knew his own defects; </a:t>
            </a:r>
            <a:r>
              <a:rPr dirty="0" sz="1450" spc="-5">
                <a:latin typeface="Times New Roman"/>
                <a:cs typeface="Times New Roman"/>
              </a:rPr>
              <a:t>he </a:t>
            </a:r>
            <a:r>
              <a:rPr dirty="0" sz="1450" spc="-10">
                <a:latin typeface="Times New Roman"/>
                <a:cs typeface="Times New Roman"/>
              </a:rPr>
              <a:t>knew </a:t>
            </a:r>
            <a:r>
              <a:rPr dirty="0" sz="1450" spc="-5">
                <a:latin typeface="Times New Roman"/>
                <a:cs typeface="Times New Roman"/>
              </a:rPr>
              <a:t>he </a:t>
            </a:r>
            <a:r>
              <a:rPr dirty="0" sz="1450" spc="-10">
                <a:latin typeface="Times New Roman"/>
                <a:cs typeface="Times New Roman"/>
              </a:rPr>
              <a:t>must sink into less and less  consideration in the turmoil </a:t>
            </a:r>
            <a:r>
              <a:rPr dirty="0" sz="1450" spc="-5">
                <a:latin typeface="Times New Roman"/>
                <a:cs typeface="Times New Roman"/>
              </a:rPr>
              <a:t>of a </a:t>
            </a:r>
            <a:r>
              <a:rPr dirty="0" sz="1450" spc="-10">
                <a:latin typeface="Times New Roman"/>
                <a:cs typeface="Times New Roman"/>
              </a:rPr>
              <a:t>city life, sink more and more from the child  into the servant. And </a:t>
            </a:r>
            <a:r>
              <a:rPr dirty="0" sz="1450" spc="-5">
                <a:latin typeface="Times New Roman"/>
                <a:cs typeface="Times New Roman"/>
              </a:rPr>
              <a:t>he </a:t>
            </a:r>
            <a:r>
              <a:rPr dirty="0" sz="1450" spc="-10">
                <a:latin typeface="Times New Roman"/>
                <a:cs typeface="Times New Roman"/>
              </a:rPr>
              <a:t>began dimly to believe the </a:t>
            </a:r>
            <a:r>
              <a:rPr dirty="0" sz="1450" spc="-15">
                <a:latin typeface="Times New Roman"/>
                <a:cs typeface="Times New Roman"/>
              </a:rPr>
              <a:t>Doctor’s </a:t>
            </a:r>
            <a:r>
              <a:rPr dirty="0" sz="1450" spc="-10">
                <a:latin typeface="Times New Roman"/>
                <a:cs typeface="Times New Roman"/>
              </a:rPr>
              <a:t>prophecies </a:t>
            </a:r>
            <a:r>
              <a:rPr dirty="0" sz="1450" spc="-5">
                <a:latin typeface="Times New Roman"/>
                <a:cs typeface="Times New Roman"/>
              </a:rPr>
              <a:t>of  </a:t>
            </a:r>
            <a:r>
              <a:rPr dirty="0" sz="1450" spc="-10">
                <a:latin typeface="Times New Roman"/>
                <a:cs typeface="Times New Roman"/>
              </a:rPr>
              <a:t>evil. He could see </a:t>
            </a:r>
            <a:r>
              <a:rPr dirty="0" sz="1450" spc="-5">
                <a:latin typeface="Times New Roman"/>
                <a:cs typeface="Times New Roman"/>
              </a:rPr>
              <a:t>a </a:t>
            </a:r>
            <a:r>
              <a:rPr dirty="0" sz="1450" spc="-10">
                <a:latin typeface="Times New Roman"/>
                <a:cs typeface="Times New Roman"/>
              </a:rPr>
              <a:t>change in </a:t>
            </a:r>
            <a:r>
              <a:rPr dirty="0" sz="1450" spc="-5">
                <a:latin typeface="Times New Roman"/>
                <a:cs typeface="Times New Roman"/>
              </a:rPr>
              <a:t>both. </a:t>
            </a:r>
            <a:r>
              <a:rPr dirty="0" sz="1450" spc="-10">
                <a:latin typeface="Times New Roman"/>
                <a:cs typeface="Times New Roman"/>
              </a:rPr>
              <a:t>His generous incredulity failed him for  this once; </a:t>
            </a:r>
            <a:r>
              <a:rPr dirty="0" sz="1450" spc="-5">
                <a:latin typeface="Times New Roman"/>
                <a:cs typeface="Times New Roman"/>
              </a:rPr>
              <a:t>a </a:t>
            </a:r>
            <a:r>
              <a:rPr dirty="0" sz="1450" spc="-10">
                <a:latin typeface="Times New Roman"/>
                <a:cs typeface="Times New Roman"/>
              </a:rPr>
              <a:t>child must have perceived that the Hermitage had completed what  the absinthe had </a:t>
            </a:r>
            <a:r>
              <a:rPr dirty="0" sz="1450" spc="-5">
                <a:latin typeface="Times New Roman"/>
                <a:cs typeface="Times New Roman"/>
              </a:rPr>
              <a:t>begun. </a:t>
            </a:r>
            <a:r>
              <a:rPr dirty="0" sz="1450" spc="-10">
                <a:latin typeface="Times New Roman"/>
                <a:cs typeface="Times New Roman"/>
              </a:rPr>
              <a:t>If this were the first </a:t>
            </a:r>
            <a:r>
              <a:rPr dirty="0" sz="1450" spc="-30">
                <a:latin typeface="Times New Roman"/>
                <a:cs typeface="Times New Roman"/>
              </a:rPr>
              <a:t>day, </a:t>
            </a:r>
            <a:r>
              <a:rPr dirty="0" sz="1450" spc="-10">
                <a:latin typeface="Times New Roman"/>
                <a:cs typeface="Times New Roman"/>
              </a:rPr>
              <a:t>what would </a:t>
            </a:r>
            <a:r>
              <a:rPr dirty="0" sz="1450" spc="-5">
                <a:latin typeface="Times New Roman"/>
                <a:cs typeface="Times New Roman"/>
              </a:rPr>
              <a:t>be </a:t>
            </a:r>
            <a:r>
              <a:rPr dirty="0" sz="1450" spc="-10">
                <a:latin typeface="Times New Roman"/>
                <a:cs typeface="Times New Roman"/>
              </a:rPr>
              <a:t>the last? ‘If  </a:t>
            </a:r>
            <a:r>
              <a:rPr dirty="0" sz="1450" spc="-20">
                <a:latin typeface="Times New Roman"/>
                <a:cs typeface="Times New Roman"/>
              </a:rPr>
              <a:t>necessary, </a:t>
            </a:r>
            <a:r>
              <a:rPr dirty="0" sz="1450" spc="-10">
                <a:latin typeface="Times New Roman"/>
                <a:cs typeface="Times New Roman"/>
              </a:rPr>
              <a:t>wreck the train,’ </a:t>
            </a:r>
            <a:r>
              <a:rPr dirty="0" sz="1450" spc="-5">
                <a:latin typeface="Times New Roman"/>
                <a:cs typeface="Times New Roman"/>
              </a:rPr>
              <a:t>thought </a:t>
            </a:r>
            <a:r>
              <a:rPr dirty="0" sz="1450" spc="-10">
                <a:latin typeface="Times New Roman"/>
                <a:cs typeface="Times New Roman"/>
              </a:rPr>
              <a:t>he, remembering the </a:t>
            </a:r>
            <a:r>
              <a:rPr dirty="0" sz="1450" spc="-15">
                <a:latin typeface="Times New Roman"/>
                <a:cs typeface="Times New Roman"/>
              </a:rPr>
              <a:t>Doctor’s </a:t>
            </a:r>
            <a:r>
              <a:rPr dirty="0" sz="1450" spc="-10">
                <a:latin typeface="Times New Roman"/>
                <a:cs typeface="Times New Roman"/>
              </a:rPr>
              <a:t>parable. He  looked round </a:t>
            </a:r>
            <a:r>
              <a:rPr dirty="0" sz="1450" spc="-5">
                <a:latin typeface="Times New Roman"/>
                <a:cs typeface="Times New Roman"/>
              </a:rPr>
              <a:t>on </a:t>
            </a:r>
            <a:r>
              <a:rPr dirty="0" sz="1450" spc="-10">
                <a:latin typeface="Times New Roman"/>
                <a:cs typeface="Times New Roman"/>
              </a:rPr>
              <a:t>the delightful scene; </a:t>
            </a:r>
            <a:r>
              <a:rPr dirty="0" sz="1450" spc="-5">
                <a:latin typeface="Times New Roman"/>
                <a:cs typeface="Times New Roman"/>
              </a:rPr>
              <a:t>he </a:t>
            </a:r>
            <a:r>
              <a:rPr dirty="0" sz="1450" spc="-10">
                <a:latin typeface="Times New Roman"/>
                <a:cs typeface="Times New Roman"/>
              </a:rPr>
              <a:t>drank deep </a:t>
            </a:r>
            <a:r>
              <a:rPr dirty="0" sz="1450" spc="-5">
                <a:latin typeface="Times New Roman"/>
                <a:cs typeface="Times New Roman"/>
              </a:rPr>
              <a:t>of </a:t>
            </a:r>
            <a:r>
              <a:rPr dirty="0" sz="1450" spc="-10">
                <a:latin typeface="Times New Roman"/>
                <a:cs typeface="Times New Roman"/>
              </a:rPr>
              <a:t>the charmed </a:t>
            </a:r>
            <a:r>
              <a:rPr dirty="0" sz="1450" spc="-5">
                <a:latin typeface="Times New Roman"/>
                <a:cs typeface="Times New Roman"/>
              </a:rPr>
              <a:t>night </a:t>
            </a:r>
            <a:r>
              <a:rPr dirty="0" sz="1450" spc="-25">
                <a:latin typeface="Times New Roman"/>
                <a:cs typeface="Times New Roman"/>
              </a:rPr>
              <a:t>air,  </a:t>
            </a:r>
            <a:r>
              <a:rPr dirty="0" sz="1450" spc="-10">
                <a:latin typeface="Times New Roman"/>
                <a:cs typeface="Times New Roman"/>
              </a:rPr>
              <a:t>laden with the scent </a:t>
            </a:r>
            <a:r>
              <a:rPr dirty="0" sz="1450" spc="-5">
                <a:latin typeface="Times New Roman"/>
                <a:cs typeface="Times New Roman"/>
              </a:rPr>
              <a:t>of </a:t>
            </a:r>
            <a:r>
              <a:rPr dirty="0" sz="1450" spc="-30">
                <a:latin typeface="Times New Roman"/>
                <a:cs typeface="Times New Roman"/>
              </a:rPr>
              <a:t>hay. </a:t>
            </a:r>
            <a:r>
              <a:rPr dirty="0" sz="1450" spc="-10">
                <a:latin typeface="Times New Roman"/>
                <a:cs typeface="Times New Roman"/>
              </a:rPr>
              <a:t>‘If </a:t>
            </a:r>
            <a:r>
              <a:rPr dirty="0" sz="1450" spc="-20">
                <a:latin typeface="Times New Roman"/>
                <a:cs typeface="Times New Roman"/>
              </a:rPr>
              <a:t>necessary, </a:t>
            </a:r>
            <a:r>
              <a:rPr dirty="0" sz="1450" spc="-10">
                <a:latin typeface="Times New Roman"/>
                <a:cs typeface="Times New Roman"/>
              </a:rPr>
              <a:t>wreck the train,’ </a:t>
            </a:r>
            <a:r>
              <a:rPr dirty="0" sz="1450" spc="-5">
                <a:latin typeface="Times New Roman"/>
                <a:cs typeface="Times New Roman"/>
              </a:rPr>
              <a:t>he </a:t>
            </a:r>
            <a:r>
              <a:rPr dirty="0" sz="1450" spc="-10">
                <a:latin typeface="Times New Roman"/>
                <a:cs typeface="Times New Roman"/>
              </a:rPr>
              <a:t>repeated. And  </a:t>
            </a:r>
            <a:r>
              <a:rPr dirty="0" sz="1450" spc="-5">
                <a:latin typeface="Times New Roman"/>
                <a:cs typeface="Times New Roman"/>
              </a:rPr>
              <a:t>he </a:t>
            </a:r>
            <a:r>
              <a:rPr dirty="0" sz="1450" spc="-10">
                <a:latin typeface="Times New Roman"/>
                <a:cs typeface="Times New Roman"/>
              </a:rPr>
              <a:t>rose and returned to the</a:t>
            </a:r>
            <a:r>
              <a:rPr dirty="0" sz="1450" spc="10">
                <a:latin typeface="Times New Roman"/>
                <a:cs typeface="Times New Roman"/>
              </a:rPr>
              <a:t> </a:t>
            </a:r>
            <a:r>
              <a:rPr dirty="0" sz="1450" spc="-10">
                <a:latin typeface="Times New Roman"/>
                <a:cs typeface="Times New Roman"/>
              </a:rPr>
              <a:t>house.</a:t>
            </a:r>
            <a:endParaRPr sz="1450">
              <a:latin typeface="Times New Roman"/>
              <a:cs typeface="Times New Roman"/>
            </a:endParaRPr>
          </a:p>
        </p:txBody>
      </p:sp>
      <p:sp>
        <p:nvSpPr>
          <p:cNvPr id="3" name="object 3"/>
          <p:cNvSpPr txBox="1"/>
          <p:nvPr/>
        </p:nvSpPr>
        <p:spPr>
          <a:xfrm>
            <a:off x="876300" y="5246406"/>
            <a:ext cx="5807075" cy="4544060"/>
          </a:xfrm>
          <a:prstGeom prst="rect">
            <a:avLst/>
          </a:prstGeom>
        </p:spPr>
        <p:txBody>
          <a:bodyPr wrap="square" lIns="0" tIns="11430" rIns="0" bIns="0" rtlCol="0" vert="horz">
            <a:spAutoFit/>
          </a:bodyPr>
          <a:lstStyle/>
          <a:p>
            <a:pPr marL="209550">
              <a:lnSpc>
                <a:spcPct val="100000"/>
              </a:lnSpc>
              <a:spcBef>
                <a:spcPts val="90"/>
              </a:spcBef>
            </a:pPr>
            <a:r>
              <a:rPr dirty="0" sz="1450" spc="-15" b="1">
                <a:latin typeface="Times New Roman"/>
                <a:cs typeface="Times New Roman"/>
              </a:rPr>
              <a:t>CHAPTER </a:t>
            </a:r>
            <a:r>
              <a:rPr dirty="0" sz="1450" spc="-10" b="1">
                <a:latin typeface="Times New Roman"/>
                <a:cs typeface="Times New Roman"/>
              </a:rPr>
              <a:t>VI. A </a:t>
            </a:r>
            <a:r>
              <a:rPr dirty="0" sz="1450" spc="-15" b="1">
                <a:latin typeface="Times New Roman"/>
                <a:cs typeface="Times New Roman"/>
              </a:rPr>
              <a:t>CRIMINAL </a:t>
            </a:r>
            <a:r>
              <a:rPr dirty="0" sz="1450" spc="-20" b="1">
                <a:latin typeface="Times New Roman"/>
                <a:cs typeface="Times New Roman"/>
              </a:rPr>
              <a:t>INVESTIGATION, </a:t>
            </a:r>
            <a:r>
              <a:rPr dirty="0" sz="1450" spc="-10" b="1">
                <a:latin typeface="Times New Roman"/>
                <a:cs typeface="Times New Roman"/>
              </a:rPr>
              <a:t>IN TWO</a:t>
            </a:r>
            <a:r>
              <a:rPr dirty="0" sz="1450" spc="-80" b="1">
                <a:latin typeface="Times New Roman"/>
                <a:cs typeface="Times New Roman"/>
              </a:rPr>
              <a:t> </a:t>
            </a:r>
            <a:r>
              <a:rPr dirty="0" sz="1450" spc="-40" b="1">
                <a:latin typeface="Times New Roman"/>
                <a:cs typeface="Times New Roman"/>
              </a:rPr>
              <a:t>PARTS.</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30"/>
              </a:spcBef>
            </a:pPr>
            <a:endParaRPr sz="1550">
              <a:latin typeface="Times New Roman"/>
              <a:cs typeface="Times New Roman"/>
            </a:endParaRPr>
          </a:p>
          <a:p>
            <a:pPr algn="just" marL="12700" marR="5715">
              <a:lnSpc>
                <a:spcPts val="1730"/>
              </a:lnSpc>
            </a:pPr>
            <a:r>
              <a:rPr dirty="0" sz="1450" spc="-10">
                <a:latin typeface="Times New Roman"/>
                <a:cs typeface="Times New Roman"/>
              </a:rPr>
              <a:t>The next morning there was </a:t>
            </a:r>
            <a:r>
              <a:rPr dirty="0" sz="1450" spc="-5">
                <a:latin typeface="Times New Roman"/>
                <a:cs typeface="Times New Roman"/>
              </a:rPr>
              <a:t>a </a:t>
            </a:r>
            <a:r>
              <a:rPr dirty="0" sz="1450" spc="-10">
                <a:latin typeface="Times New Roman"/>
                <a:cs typeface="Times New Roman"/>
              </a:rPr>
              <a:t>most unusual </a:t>
            </a:r>
            <a:r>
              <a:rPr dirty="0" sz="1450" spc="-20">
                <a:latin typeface="Times New Roman"/>
                <a:cs typeface="Times New Roman"/>
              </a:rPr>
              <a:t>outcry, </a:t>
            </a:r>
            <a:r>
              <a:rPr dirty="0" sz="1450" spc="-10">
                <a:latin typeface="Times New Roman"/>
                <a:cs typeface="Times New Roman"/>
              </a:rPr>
              <a:t>in the </a:t>
            </a:r>
            <a:r>
              <a:rPr dirty="0" sz="1450" spc="-15">
                <a:latin typeface="Times New Roman"/>
                <a:cs typeface="Times New Roman"/>
              </a:rPr>
              <a:t>Doctor’s </a:t>
            </a:r>
            <a:r>
              <a:rPr dirty="0" sz="1450" spc="-10">
                <a:latin typeface="Times New Roman"/>
                <a:cs typeface="Times New Roman"/>
              </a:rPr>
              <a:t>house. The  last thing before going to bed, the Doctor had locked </a:t>
            </a:r>
            <a:r>
              <a:rPr dirty="0" sz="1450" spc="-5">
                <a:latin typeface="Times New Roman"/>
                <a:cs typeface="Times New Roman"/>
              </a:rPr>
              <a:t>up </a:t>
            </a:r>
            <a:r>
              <a:rPr dirty="0" sz="1450" spc="-10">
                <a:latin typeface="Times New Roman"/>
                <a:cs typeface="Times New Roman"/>
              </a:rPr>
              <a:t>some valuables in the  dining-room cupboard; and behold, when </a:t>
            </a:r>
            <a:r>
              <a:rPr dirty="0" sz="1450" spc="-5">
                <a:latin typeface="Times New Roman"/>
                <a:cs typeface="Times New Roman"/>
              </a:rPr>
              <a:t>he </a:t>
            </a:r>
            <a:r>
              <a:rPr dirty="0" sz="1450" spc="-10">
                <a:latin typeface="Times New Roman"/>
                <a:cs typeface="Times New Roman"/>
              </a:rPr>
              <a:t>rose again, as </a:t>
            </a:r>
            <a:r>
              <a:rPr dirty="0" sz="1450" spc="-5">
                <a:latin typeface="Times New Roman"/>
                <a:cs typeface="Times New Roman"/>
              </a:rPr>
              <a:t>he </a:t>
            </a:r>
            <a:r>
              <a:rPr dirty="0" sz="1450" spc="-10">
                <a:latin typeface="Times New Roman"/>
                <a:cs typeface="Times New Roman"/>
              </a:rPr>
              <a:t>did about four  o’clock, the cupboard had been broken open, and the valuables in question had  disappeared. Madame and Jean-Marie were summoned from their rooms, and  appeared in hasty toilets; they found the Doctor raving, calling the heavens to  witness and avenge his </a:t>
            </a:r>
            <a:r>
              <a:rPr dirty="0" sz="1450" spc="-20">
                <a:latin typeface="Times New Roman"/>
                <a:cs typeface="Times New Roman"/>
              </a:rPr>
              <a:t>injury, </a:t>
            </a:r>
            <a:r>
              <a:rPr dirty="0" sz="1450" spc="-10">
                <a:latin typeface="Times New Roman"/>
                <a:cs typeface="Times New Roman"/>
              </a:rPr>
              <a:t>pacing the room bare-footed, with the tails </a:t>
            </a:r>
            <a:r>
              <a:rPr dirty="0" sz="1450" spc="-5">
                <a:latin typeface="Times New Roman"/>
                <a:cs typeface="Times New Roman"/>
              </a:rPr>
              <a:t>of  </a:t>
            </a:r>
            <a:r>
              <a:rPr dirty="0" sz="1450" spc="-10">
                <a:latin typeface="Times New Roman"/>
                <a:cs typeface="Times New Roman"/>
              </a:rPr>
              <a:t>his night-shirt flirting as </a:t>
            </a:r>
            <a:r>
              <a:rPr dirty="0" sz="1450" spc="-5">
                <a:latin typeface="Times New Roman"/>
                <a:cs typeface="Times New Roman"/>
              </a:rPr>
              <a:t>he</a:t>
            </a:r>
            <a:r>
              <a:rPr dirty="0" sz="1450" spc="15">
                <a:latin typeface="Times New Roman"/>
                <a:cs typeface="Times New Roman"/>
              </a:rPr>
              <a:t> </a:t>
            </a:r>
            <a:r>
              <a:rPr dirty="0" sz="1450" spc="-10">
                <a:latin typeface="Times New Roman"/>
                <a:cs typeface="Times New Roman"/>
              </a:rPr>
              <a:t>turned.</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‘Gone!’ </a:t>
            </a:r>
            <a:r>
              <a:rPr dirty="0" sz="1450" spc="-5">
                <a:latin typeface="Times New Roman"/>
                <a:cs typeface="Times New Roman"/>
              </a:rPr>
              <a:t>he </a:t>
            </a:r>
            <a:r>
              <a:rPr dirty="0" sz="1450" spc="-10">
                <a:latin typeface="Times New Roman"/>
                <a:cs typeface="Times New Roman"/>
              </a:rPr>
              <a:t>said; ‘the things are gone, the fortune gone! </a:t>
            </a:r>
            <a:r>
              <a:rPr dirty="0" sz="1450" spc="-70">
                <a:latin typeface="Times New Roman"/>
                <a:cs typeface="Times New Roman"/>
              </a:rPr>
              <a:t>We </a:t>
            </a:r>
            <a:r>
              <a:rPr dirty="0" sz="1450" spc="-10">
                <a:latin typeface="Times New Roman"/>
                <a:cs typeface="Times New Roman"/>
              </a:rPr>
              <a:t>are paupers once  more. Boy! what </a:t>
            </a:r>
            <a:r>
              <a:rPr dirty="0" sz="1450" spc="-5">
                <a:latin typeface="Times New Roman"/>
                <a:cs typeface="Times New Roman"/>
              </a:rPr>
              <a:t>do you </a:t>
            </a:r>
            <a:r>
              <a:rPr dirty="0" sz="1450" spc="-10">
                <a:latin typeface="Times New Roman"/>
                <a:cs typeface="Times New Roman"/>
              </a:rPr>
              <a:t>know </a:t>
            </a:r>
            <a:r>
              <a:rPr dirty="0" sz="1450" spc="-5">
                <a:latin typeface="Times New Roman"/>
                <a:cs typeface="Times New Roman"/>
              </a:rPr>
              <a:t>of </a:t>
            </a:r>
            <a:r>
              <a:rPr dirty="0" sz="1450" spc="-10">
                <a:latin typeface="Times New Roman"/>
                <a:cs typeface="Times New Roman"/>
              </a:rPr>
              <a:t>this? Speak </a:t>
            </a:r>
            <a:r>
              <a:rPr dirty="0" sz="1450" spc="-5">
                <a:latin typeface="Times New Roman"/>
                <a:cs typeface="Times New Roman"/>
              </a:rPr>
              <a:t>up, </a:t>
            </a:r>
            <a:r>
              <a:rPr dirty="0" sz="1450" spc="-25">
                <a:latin typeface="Times New Roman"/>
                <a:cs typeface="Times New Roman"/>
              </a:rPr>
              <a:t>sir, </a:t>
            </a:r>
            <a:r>
              <a:rPr dirty="0" sz="1450" spc="-10">
                <a:latin typeface="Times New Roman"/>
                <a:cs typeface="Times New Roman"/>
              </a:rPr>
              <a:t>speak </a:t>
            </a:r>
            <a:r>
              <a:rPr dirty="0" sz="1450" spc="-5">
                <a:latin typeface="Times New Roman"/>
                <a:cs typeface="Times New Roman"/>
              </a:rPr>
              <a:t>up. </a:t>
            </a: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know  </a:t>
            </a:r>
            <a:r>
              <a:rPr dirty="0" sz="1450" spc="-5">
                <a:latin typeface="Times New Roman"/>
                <a:cs typeface="Times New Roman"/>
              </a:rPr>
              <a:t>of </a:t>
            </a:r>
            <a:r>
              <a:rPr dirty="0" sz="1450" spc="-10">
                <a:latin typeface="Times New Roman"/>
                <a:cs typeface="Times New Roman"/>
              </a:rPr>
              <a:t>it? Where are they?’ He had him </a:t>
            </a:r>
            <a:r>
              <a:rPr dirty="0" sz="1450" spc="-5">
                <a:latin typeface="Times New Roman"/>
                <a:cs typeface="Times New Roman"/>
              </a:rPr>
              <a:t>by </a:t>
            </a:r>
            <a:r>
              <a:rPr dirty="0" sz="1450" spc="-10">
                <a:latin typeface="Times New Roman"/>
                <a:cs typeface="Times New Roman"/>
              </a:rPr>
              <a:t>the arm, shaking him like </a:t>
            </a:r>
            <a:r>
              <a:rPr dirty="0" sz="1450" spc="-5">
                <a:latin typeface="Times New Roman"/>
                <a:cs typeface="Times New Roman"/>
              </a:rPr>
              <a:t>a </a:t>
            </a:r>
            <a:r>
              <a:rPr dirty="0" sz="1450" spc="-10">
                <a:latin typeface="Times New Roman"/>
                <a:cs typeface="Times New Roman"/>
              </a:rPr>
              <a:t>bag, and  the </a:t>
            </a:r>
            <a:r>
              <a:rPr dirty="0" sz="1450" spc="-25">
                <a:latin typeface="Times New Roman"/>
                <a:cs typeface="Times New Roman"/>
              </a:rPr>
              <a:t>boy’s </a:t>
            </a:r>
            <a:r>
              <a:rPr dirty="0" sz="1450" spc="-10">
                <a:latin typeface="Times New Roman"/>
                <a:cs typeface="Times New Roman"/>
              </a:rPr>
              <a:t>words, if </a:t>
            </a:r>
            <a:r>
              <a:rPr dirty="0" sz="1450" spc="-5">
                <a:latin typeface="Times New Roman"/>
                <a:cs typeface="Times New Roman"/>
              </a:rPr>
              <a:t>he </a:t>
            </a:r>
            <a:r>
              <a:rPr dirty="0" sz="1450" spc="-10">
                <a:latin typeface="Times New Roman"/>
                <a:cs typeface="Times New Roman"/>
              </a:rPr>
              <a:t>had </a:t>
            </a:r>
            <a:r>
              <a:rPr dirty="0" sz="1450" spc="-30">
                <a:latin typeface="Times New Roman"/>
                <a:cs typeface="Times New Roman"/>
              </a:rPr>
              <a:t>any, </a:t>
            </a:r>
            <a:r>
              <a:rPr dirty="0" sz="1450" spc="-10">
                <a:latin typeface="Times New Roman"/>
                <a:cs typeface="Times New Roman"/>
              </a:rPr>
              <a:t>were jolted forth in inarticulate murmurs. The  </a:t>
            </a:r>
            <a:r>
              <a:rPr dirty="0" sz="1450" spc="-15">
                <a:latin typeface="Times New Roman"/>
                <a:cs typeface="Times New Roman"/>
              </a:rPr>
              <a:t>Doctor,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revulsion from his own violence, set him down again. He  observed Anastasie in tears. ‘Anastasie,’ </a:t>
            </a:r>
            <a:r>
              <a:rPr dirty="0" sz="1450" spc="-5">
                <a:latin typeface="Times New Roman"/>
                <a:cs typeface="Times New Roman"/>
              </a:rPr>
              <a:t>he </a:t>
            </a:r>
            <a:r>
              <a:rPr dirty="0" sz="1450" spc="-10">
                <a:latin typeface="Times New Roman"/>
                <a:cs typeface="Times New Roman"/>
              </a:rPr>
              <a:t>said, in quite an altered voice,  ‘compose yourself, command </a:t>
            </a:r>
            <a:r>
              <a:rPr dirty="0" sz="1450" spc="-5">
                <a:latin typeface="Times New Roman"/>
                <a:cs typeface="Times New Roman"/>
              </a:rPr>
              <a:t>your </a:t>
            </a:r>
            <a:r>
              <a:rPr dirty="0" sz="1450" spc="-10">
                <a:latin typeface="Times New Roman"/>
                <a:cs typeface="Times New Roman"/>
              </a:rPr>
              <a:t>feelings.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have </a:t>
            </a:r>
            <a:r>
              <a:rPr dirty="0" sz="1450" spc="-5">
                <a:latin typeface="Times New Roman"/>
                <a:cs typeface="Times New Roman"/>
              </a:rPr>
              <a:t>you </a:t>
            </a:r>
            <a:r>
              <a:rPr dirty="0" sz="1450" spc="-10">
                <a:latin typeface="Times New Roman"/>
                <a:cs typeface="Times New Roman"/>
              </a:rPr>
              <a:t>give way to  passion like the </a:t>
            </a:r>
            <a:r>
              <a:rPr dirty="0" sz="1450" spc="-20">
                <a:latin typeface="Times New Roman"/>
                <a:cs typeface="Times New Roman"/>
              </a:rPr>
              <a:t>vulgar. </a:t>
            </a:r>
            <a:r>
              <a:rPr dirty="0" sz="1450" spc="-10">
                <a:latin typeface="Times New Roman"/>
                <a:cs typeface="Times New Roman"/>
              </a:rPr>
              <a:t>This—this trifling accident must </a:t>
            </a:r>
            <a:r>
              <a:rPr dirty="0" sz="1450" spc="-5">
                <a:latin typeface="Times New Roman"/>
                <a:cs typeface="Times New Roman"/>
              </a:rPr>
              <a:t>be </a:t>
            </a:r>
            <a:r>
              <a:rPr dirty="0" sz="1450" spc="-10">
                <a:latin typeface="Times New Roman"/>
                <a:cs typeface="Times New Roman"/>
              </a:rPr>
              <a:t>lived down. Jean-  Marie, bring me my smaller medicine chest. A gentle laxative is</a:t>
            </a:r>
            <a:r>
              <a:rPr dirty="0" sz="1450" spc="35">
                <a:latin typeface="Times New Roman"/>
                <a:cs typeface="Times New Roman"/>
              </a:rPr>
              <a:t> </a:t>
            </a:r>
            <a:r>
              <a:rPr dirty="0" sz="1450" spc="-10">
                <a:latin typeface="Times New Roman"/>
                <a:cs typeface="Times New Roman"/>
              </a:rPr>
              <a:t>indicated.’</a:t>
            </a:r>
            <a:endParaRPr sz="1450">
              <a:latin typeface="Times New Roman"/>
              <a:cs typeface="Times New Roman"/>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6985">
              <a:lnSpc>
                <a:spcPts val="1730"/>
              </a:lnSpc>
              <a:spcBef>
                <a:spcPts val="155"/>
              </a:spcBef>
            </a:pP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dosed the family all </a:t>
            </a:r>
            <a:r>
              <a:rPr dirty="0" sz="1450" spc="-5">
                <a:latin typeface="Times New Roman"/>
                <a:cs typeface="Times New Roman"/>
              </a:rPr>
              <a:t>round, </a:t>
            </a:r>
            <a:r>
              <a:rPr dirty="0" sz="1450" spc="-10">
                <a:latin typeface="Times New Roman"/>
                <a:cs typeface="Times New Roman"/>
              </a:rPr>
              <a:t>leading the way himself with </a:t>
            </a:r>
            <a:r>
              <a:rPr dirty="0" sz="1450" spc="-5">
                <a:latin typeface="Times New Roman"/>
                <a:cs typeface="Times New Roman"/>
              </a:rPr>
              <a:t>a double  </a:t>
            </a:r>
            <a:r>
              <a:rPr dirty="0" sz="1450" spc="-20">
                <a:latin typeface="Times New Roman"/>
                <a:cs typeface="Times New Roman"/>
              </a:rPr>
              <a:t>quantity.</a:t>
            </a:r>
            <a:r>
              <a:rPr dirty="0" sz="1450" spc="320">
                <a:latin typeface="Times New Roman"/>
                <a:cs typeface="Times New Roman"/>
              </a:rPr>
              <a:t> </a:t>
            </a:r>
            <a:r>
              <a:rPr dirty="0" sz="1450" spc="-10">
                <a:latin typeface="Times New Roman"/>
                <a:cs typeface="Times New Roman"/>
              </a:rPr>
              <a:t>The wretched Anastasie, who had never been ill in the whole course  </a:t>
            </a:r>
            <a:r>
              <a:rPr dirty="0" sz="1450" spc="-5">
                <a:latin typeface="Times New Roman"/>
                <a:cs typeface="Times New Roman"/>
              </a:rPr>
              <a:t>of </a:t>
            </a:r>
            <a:r>
              <a:rPr dirty="0" sz="1450" spc="-10">
                <a:latin typeface="Times New Roman"/>
                <a:cs typeface="Times New Roman"/>
              </a:rPr>
              <a:t>her existence, and whose soul recoiled from remedies, wept floods </a:t>
            </a:r>
            <a:r>
              <a:rPr dirty="0" sz="1450" spc="-5">
                <a:latin typeface="Times New Roman"/>
                <a:cs typeface="Times New Roman"/>
              </a:rPr>
              <a:t>of </a:t>
            </a:r>
            <a:r>
              <a:rPr dirty="0" sz="1450" spc="-10">
                <a:latin typeface="Times New Roman"/>
                <a:cs typeface="Times New Roman"/>
              </a:rPr>
              <a:t>tears  as she sipped, and shuddered, and protested, and then was bullied and shouted  at until she sipped again. As for Jean-Marie, </a:t>
            </a:r>
            <a:r>
              <a:rPr dirty="0" sz="1450" spc="-5">
                <a:latin typeface="Times New Roman"/>
                <a:cs typeface="Times New Roman"/>
              </a:rPr>
              <a:t>he </a:t>
            </a:r>
            <a:r>
              <a:rPr dirty="0" sz="1450" spc="-10">
                <a:latin typeface="Times New Roman"/>
                <a:cs typeface="Times New Roman"/>
              </a:rPr>
              <a:t>took his portion down with  stoicism.</a:t>
            </a:r>
            <a:endParaRPr sz="1450">
              <a:latin typeface="Times New Roman"/>
              <a:cs typeface="Times New Roman"/>
            </a:endParaRPr>
          </a:p>
          <a:p>
            <a:pPr algn="just" marL="12700" marR="7620">
              <a:lnSpc>
                <a:spcPts val="1730"/>
              </a:lnSpc>
              <a:spcBef>
                <a:spcPts val="855"/>
              </a:spcBef>
            </a:pPr>
            <a:r>
              <a:rPr dirty="0" sz="1450" spc="-10">
                <a:latin typeface="Times New Roman"/>
                <a:cs typeface="Times New Roman"/>
              </a:rPr>
              <a:t>‘I have given him </a:t>
            </a:r>
            <a:r>
              <a:rPr dirty="0" sz="1450" spc="-5">
                <a:latin typeface="Times New Roman"/>
                <a:cs typeface="Times New Roman"/>
              </a:rPr>
              <a:t>a </a:t>
            </a:r>
            <a:r>
              <a:rPr dirty="0" sz="1450" spc="-10">
                <a:latin typeface="Times New Roman"/>
                <a:cs typeface="Times New Roman"/>
              </a:rPr>
              <a:t>less amount,’ observed the </a:t>
            </a:r>
            <a:r>
              <a:rPr dirty="0" sz="1450" spc="-15">
                <a:latin typeface="Times New Roman"/>
                <a:cs typeface="Times New Roman"/>
              </a:rPr>
              <a:t>Doctor, </a:t>
            </a:r>
            <a:r>
              <a:rPr dirty="0" sz="1450" spc="-10">
                <a:latin typeface="Times New Roman"/>
                <a:cs typeface="Times New Roman"/>
              </a:rPr>
              <a:t>‘his youth protecting  him against emotion. And now that we have thus parried any morbid  consequences, let </a:t>
            </a:r>
            <a:r>
              <a:rPr dirty="0" sz="1450" spc="-5">
                <a:latin typeface="Times New Roman"/>
                <a:cs typeface="Times New Roman"/>
              </a:rPr>
              <a:t>us</a:t>
            </a:r>
            <a:r>
              <a:rPr dirty="0" sz="1450">
                <a:latin typeface="Times New Roman"/>
                <a:cs typeface="Times New Roman"/>
              </a:rPr>
              <a:t> </a:t>
            </a:r>
            <a:r>
              <a:rPr dirty="0" sz="1450" spc="-10">
                <a:latin typeface="Times New Roman"/>
                <a:cs typeface="Times New Roman"/>
              </a:rPr>
              <a:t>reason.’</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‘I am so cold,’ wailed</a:t>
            </a:r>
            <a:r>
              <a:rPr dirty="0" sz="1450" spc="-95">
                <a:latin typeface="Times New Roman"/>
                <a:cs typeface="Times New Roman"/>
              </a:rPr>
              <a:t> </a:t>
            </a:r>
            <a:r>
              <a:rPr dirty="0" sz="1450" spc="-10">
                <a:latin typeface="Times New Roman"/>
                <a:cs typeface="Times New Roman"/>
              </a:rPr>
              <a:t>Anastasie.</a:t>
            </a:r>
            <a:endParaRPr sz="1450">
              <a:latin typeface="Times New Roman"/>
              <a:cs typeface="Times New Roman"/>
            </a:endParaRPr>
          </a:p>
          <a:p>
            <a:pPr algn="just" marL="12700" marR="5715">
              <a:lnSpc>
                <a:spcPts val="1730"/>
              </a:lnSpc>
              <a:spcBef>
                <a:spcPts val="915"/>
              </a:spcBef>
            </a:pPr>
            <a:r>
              <a:rPr dirty="0" sz="1450" spc="-10">
                <a:latin typeface="Times New Roman"/>
                <a:cs typeface="Times New Roman"/>
              </a:rPr>
              <a:t>‘Cold!’ cried the </a:t>
            </a:r>
            <a:r>
              <a:rPr dirty="0" sz="1450" spc="-20">
                <a:latin typeface="Times New Roman"/>
                <a:cs typeface="Times New Roman"/>
              </a:rPr>
              <a:t>Doctor.</a:t>
            </a:r>
            <a:r>
              <a:rPr dirty="0" sz="1450" spc="320">
                <a:latin typeface="Times New Roman"/>
                <a:cs typeface="Times New Roman"/>
              </a:rPr>
              <a:t> </a:t>
            </a:r>
            <a:r>
              <a:rPr dirty="0" sz="1450" spc="-10">
                <a:latin typeface="Times New Roman"/>
                <a:cs typeface="Times New Roman"/>
              </a:rPr>
              <a:t>‘I give thanks to God that </a:t>
            </a:r>
            <a:r>
              <a:rPr dirty="0" sz="1450" spc="-5">
                <a:latin typeface="Times New Roman"/>
                <a:cs typeface="Times New Roman"/>
              </a:rPr>
              <a:t>I </a:t>
            </a:r>
            <a:r>
              <a:rPr dirty="0" sz="1450" spc="-10">
                <a:latin typeface="Times New Roman"/>
                <a:cs typeface="Times New Roman"/>
              </a:rPr>
              <a:t>am made </a:t>
            </a:r>
            <a:r>
              <a:rPr dirty="0" sz="1450" spc="-5">
                <a:latin typeface="Times New Roman"/>
                <a:cs typeface="Times New Roman"/>
              </a:rPr>
              <a:t>of </a:t>
            </a:r>
            <a:r>
              <a:rPr dirty="0" sz="1450" spc="-10">
                <a:latin typeface="Times New Roman"/>
                <a:cs typeface="Times New Roman"/>
              </a:rPr>
              <a:t>fierier  material. </a:t>
            </a:r>
            <a:r>
              <a:rPr dirty="0" sz="1450" spc="-35">
                <a:latin typeface="Times New Roman"/>
                <a:cs typeface="Times New Roman"/>
              </a:rPr>
              <a:t>Why, </a:t>
            </a:r>
            <a:r>
              <a:rPr dirty="0" sz="1450" spc="-10">
                <a:latin typeface="Times New Roman"/>
                <a:cs typeface="Times New Roman"/>
              </a:rPr>
              <a:t>madam, </a:t>
            </a:r>
            <a:r>
              <a:rPr dirty="0" sz="1450" spc="-5">
                <a:latin typeface="Times New Roman"/>
                <a:cs typeface="Times New Roman"/>
              </a:rPr>
              <a:t>a </a:t>
            </a:r>
            <a:r>
              <a:rPr dirty="0" sz="1450" spc="-10">
                <a:latin typeface="Times New Roman"/>
                <a:cs typeface="Times New Roman"/>
              </a:rPr>
              <a:t>blow like this would set </a:t>
            </a:r>
            <a:r>
              <a:rPr dirty="0" sz="1450" spc="-5">
                <a:latin typeface="Times New Roman"/>
                <a:cs typeface="Times New Roman"/>
              </a:rPr>
              <a:t>a </a:t>
            </a:r>
            <a:r>
              <a:rPr dirty="0" sz="1450" spc="-10">
                <a:latin typeface="Times New Roman"/>
                <a:cs typeface="Times New Roman"/>
              </a:rPr>
              <a:t>frog into </a:t>
            </a:r>
            <a:r>
              <a:rPr dirty="0" sz="1450" spc="-5">
                <a:latin typeface="Times New Roman"/>
                <a:cs typeface="Times New Roman"/>
              </a:rPr>
              <a:t>a </a:t>
            </a:r>
            <a:r>
              <a:rPr dirty="0" sz="1450" spc="-10">
                <a:latin typeface="Times New Roman"/>
                <a:cs typeface="Times New Roman"/>
              </a:rPr>
              <a:t>transpiration.  If </a:t>
            </a:r>
            <a:r>
              <a:rPr dirty="0" sz="1450" spc="-5">
                <a:latin typeface="Times New Roman"/>
                <a:cs typeface="Times New Roman"/>
              </a:rPr>
              <a:t>you </a:t>
            </a:r>
            <a:r>
              <a:rPr dirty="0" sz="1450" spc="-10">
                <a:latin typeface="Times New Roman"/>
                <a:cs typeface="Times New Roman"/>
              </a:rPr>
              <a:t>are cold, </a:t>
            </a:r>
            <a:r>
              <a:rPr dirty="0" sz="1450" spc="-5">
                <a:latin typeface="Times New Roman"/>
                <a:cs typeface="Times New Roman"/>
              </a:rPr>
              <a:t>you </a:t>
            </a:r>
            <a:r>
              <a:rPr dirty="0" sz="1450" spc="-10">
                <a:latin typeface="Times New Roman"/>
                <a:cs typeface="Times New Roman"/>
              </a:rPr>
              <a:t>can retire; and, </a:t>
            </a:r>
            <a:r>
              <a:rPr dirty="0" sz="1450" spc="-5">
                <a:latin typeface="Times New Roman"/>
                <a:cs typeface="Times New Roman"/>
              </a:rPr>
              <a:t>by </a:t>
            </a:r>
            <a:r>
              <a:rPr dirty="0" sz="1450" spc="-10">
                <a:latin typeface="Times New Roman"/>
                <a:cs typeface="Times New Roman"/>
              </a:rPr>
              <a:t>the </a:t>
            </a:r>
            <a:r>
              <a:rPr dirty="0" sz="1450" spc="-35">
                <a:latin typeface="Times New Roman"/>
                <a:cs typeface="Times New Roman"/>
              </a:rPr>
              <a:t>way, </a:t>
            </a:r>
            <a:r>
              <a:rPr dirty="0" sz="1450" spc="-5">
                <a:latin typeface="Times New Roman"/>
                <a:cs typeface="Times New Roman"/>
              </a:rPr>
              <a:t>you </a:t>
            </a:r>
            <a:r>
              <a:rPr dirty="0" sz="1450" spc="-10">
                <a:latin typeface="Times New Roman"/>
                <a:cs typeface="Times New Roman"/>
              </a:rPr>
              <a:t>might throw me down my  trousers. It is chilly for the</a:t>
            </a:r>
            <a:r>
              <a:rPr dirty="0" sz="1450" spc="30">
                <a:latin typeface="Times New Roman"/>
                <a:cs typeface="Times New Roman"/>
              </a:rPr>
              <a:t> </a:t>
            </a:r>
            <a:r>
              <a:rPr dirty="0" sz="1450" spc="-10">
                <a:latin typeface="Times New Roman"/>
                <a:cs typeface="Times New Roman"/>
              </a:rPr>
              <a:t>legs.’</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‘Oh, no!’ protested Anastasie; ‘I will stay with</a:t>
            </a:r>
            <a:r>
              <a:rPr dirty="0" sz="1450" spc="-7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6350">
              <a:lnSpc>
                <a:spcPts val="1730"/>
              </a:lnSpc>
              <a:spcBef>
                <a:spcPts val="915"/>
              </a:spcBef>
            </a:pPr>
            <a:r>
              <a:rPr dirty="0" sz="1450" spc="-30">
                <a:latin typeface="Times New Roman"/>
                <a:cs typeface="Times New Roman"/>
              </a:rPr>
              <a:t>‘Nay, </a:t>
            </a:r>
            <a:r>
              <a:rPr dirty="0" sz="1450" spc="-10">
                <a:latin typeface="Times New Roman"/>
                <a:cs typeface="Times New Roman"/>
              </a:rPr>
              <a:t>madam, </a:t>
            </a:r>
            <a:r>
              <a:rPr dirty="0" sz="1450" spc="-5">
                <a:latin typeface="Times New Roman"/>
                <a:cs typeface="Times New Roman"/>
              </a:rPr>
              <a:t>you </a:t>
            </a:r>
            <a:r>
              <a:rPr dirty="0" sz="1450" spc="-10">
                <a:latin typeface="Times New Roman"/>
                <a:cs typeface="Times New Roman"/>
              </a:rPr>
              <a:t>shall </a:t>
            </a:r>
            <a:r>
              <a:rPr dirty="0" sz="1450" spc="-5">
                <a:latin typeface="Times New Roman"/>
                <a:cs typeface="Times New Roman"/>
              </a:rPr>
              <a:t>not </a:t>
            </a:r>
            <a:r>
              <a:rPr dirty="0" sz="1450" spc="-15">
                <a:latin typeface="Times New Roman"/>
                <a:cs typeface="Times New Roman"/>
              </a:rPr>
              <a:t>suffer </a:t>
            </a:r>
            <a:r>
              <a:rPr dirty="0" sz="1450" spc="-10">
                <a:latin typeface="Times New Roman"/>
                <a:cs typeface="Times New Roman"/>
              </a:rPr>
              <a:t>for </a:t>
            </a:r>
            <a:r>
              <a:rPr dirty="0" sz="1450" spc="-5">
                <a:latin typeface="Times New Roman"/>
                <a:cs typeface="Times New Roman"/>
              </a:rPr>
              <a:t>your </a:t>
            </a:r>
            <a:r>
              <a:rPr dirty="0" sz="1450" spc="-10">
                <a:latin typeface="Times New Roman"/>
                <a:cs typeface="Times New Roman"/>
              </a:rPr>
              <a:t>devotion,’ said the </a:t>
            </a:r>
            <a:r>
              <a:rPr dirty="0" sz="1450" spc="-20">
                <a:latin typeface="Times New Roman"/>
                <a:cs typeface="Times New Roman"/>
              </a:rPr>
              <a:t>Doctor.</a:t>
            </a:r>
            <a:r>
              <a:rPr dirty="0" sz="1450" spc="320">
                <a:latin typeface="Times New Roman"/>
                <a:cs typeface="Times New Roman"/>
              </a:rPr>
              <a:t> </a:t>
            </a:r>
            <a:r>
              <a:rPr dirty="0" sz="1450" spc="-10">
                <a:latin typeface="Times New Roman"/>
                <a:cs typeface="Times New Roman"/>
              </a:rPr>
              <a:t>‘I will  myself fetch </a:t>
            </a:r>
            <a:r>
              <a:rPr dirty="0" sz="1450" spc="-5">
                <a:latin typeface="Times New Roman"/>
                <a:cs typeface="Times New Roman"/>
              </a:rPr>
              <a:t>you a </a:t>
            </a:r>
            <a:r>
              <a:rPr dirty="0" sz="1450" spc="-10">
                <a:latin typeface="Times New Roman"/>
                <a:cs typeface="Times New Roman"/>
              </a:rPr>
              <a:t>shawl.’ And </a:t>
            </a:r>
            <a:r>
              <a:rPr dirty="0" sz="1450" spc="-5">
                <a:latin typeface="Times New Roman"/>
                <a:cs typeface="Times New Roman"/>
              </a:rPr>
              <a:t>he </a:t>
            </a:r>
            <a:r>
              <a:rPr dirty="0" sz="1450" spc="-10">
                <a:latin typeface="Times New Roman"/>
                <a:cs typeface="Times New Roman"/>
              </a:rPr>
              <a:t>went upstairs and returned more fully clad  and with an armful </a:t>
            </a:r>
            <a:r>
              <a:rPr dirty="0" sz="1450" spc="-5">
                <a:latin typeface="Times New Roman"/>
                <a:cs typeface="Times New Roman"/>
              </a:rPr>
              <a:t>of </a:t>
            </a:r>
            <a:r>
              <a:rPr dirty="0" sz="1450" spc="-10">
                <a:latin typeface="Times New Roman"/>
                <a:cs typeface="Times New Roman"/>
              </a:rPr>
              <a:t>wraps for the shivering Anastasie. ‘And </a:t>
            </a:r>
            <a:r>
              <a:rPr dirty="0" sz="1450" spc="-25">
                <a:latin typeface="Times New Roman"/>
                <a:cs typeface="Times New Roman"/>
              </a:rPr>
              <a:t>now,’ </a:t>
            </a:r>
            <a:r>
              <a:rPr dirty="0" sz="1450" spc="-5">
                <a:latin typeface="Times New Roman"/>
                <a:cs typeface="Times New Roman"/>
              </a:rPr>
              <a:t>he  </a:t>
            </a:r>
            <a:r>
              <a:rPr dirty="0" sz="1450" spc="-10">
                <a:latin typeface="Times New Roman"/>
                <a:cs typeface="Times New Roman"/>
              </a:rPr>
              <a:t>resumed, ‘to investigate this crime. Let </a:t>
            </a:r>
            <a:r>
              <a:rPr dirty="0" sz="1450" spc="-5">
                <a:latin typeface="Times New Roman"/>
                <a:cs typeface="Times New Roman"/>
              </a:rPr>
              <a:t>us </a:t>
            </a:r>
            <a:r>
              <a:rPr dirty="0" sz="1450" spc="-10">
                <a:latin typeface="Times New Roman"/>
                <a:cs typeface="Times New Roman"/>
              </a:rPr>
              <a:t>proceed </a:t>
            </a:r>
            <a:r>
              <a:rPr dirty="0" sz="1450" spc="-5">
                <a:latin typeface="Times New Roman"/>
                <a:cs typeface="Times New Roman"/>
              </a:rPr>
              <a:t>by </a:t>
            </a:r>
            <a:r>
              <a:rPr dirty="0" sz="1450" spc="-10">
                <a:latin typeface="Times New Roman"/>
                <a:cs typeface="Times New Roman"/>
              </a:rPr>
              <a:t>induction. Anastasie,  </a:t>
            </a:r>
            <a:r>
              <a:rPr dirty="0" sz="1450" spc="-5">
                <a:latin typeface="Times New Roman"/>
                <a:cs typeface="Times New Roman"/>
              </a:rPr>
              <a:t>do you </a:t>
            </a:r>
            <a:r>
              <a:rPr dirty="0" sz="1450" spc="-10">
                <a:latin typeface="Times New Roman"/>
                <a:cs typeface="Times New Roman"/>
              </a:rPr>
              <a:t>know anything that can help us?’ Anastasie knew nothing. ‘Or </a:t>
            </a:r>
            <a:r>
              <a:rPr dirty="0" sz="1450" spc="-5">
                <a:latin typeface="Times New Roman"/>
                <a:cs typeface="Times New Roman"/>
              </a:rPr>
              <a:t>you,  </a:t>
            </a:r>
            <a:r>
              <a:rPr dirty="0" sz="1450" spc="-10">
                <a:latin typeface="Times New Roman"/>
                <a:cs typeface="Times New Roman"/>
              </a:rPr>
              <a:t>Jean-Marie?’</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‘Not </a:t>
            </a:r>
            <a:r>
              <a:rPr dirty="0" sz="1450" spc="-5">
                <a:latin typeface="Times New Roman"/>
                <a:cs typeface="Times New Roman"/>
              </a:rPr>
              <a:t>I,’ </a:t>
            </a:r>
            <a:r>
              <a:rPr dirty="0" sz="1450" spc="-10">
                <a:latin typeface="Times New Roman"/>
                <a:cs typeface="Times New Roman"/>
              </a:rPr>
              <a:t>replied the </a:t>
            </a:r>
            <a:r>
              <a:rPr dirty="0" sz="1450" spc="-5">
                <a:latin typeface="Times New Roman"/>
                <a:cs typeface="Times New Roman"/>
              </a:rPr>
              <a:t>boy</a:t>
            </a:r>
            <a:r>
              <a:rPr dirty="0" sz="1450" spc="-100">
                <a:latin typeface="Times New Roman"/>
                <a:cs typeface="Times New Roman"/>
              </a:rPr>
              <a:t> </a:t>
            </a:r>
            <a:r>
              <a:rPr dirty="0" sz="1450" spc="-20">
                <a:latin typeface="Times New Roman"/>
                <a:cs typeface="Times New Roman"/>
              </a:rPr>
              <a:t>steadily.</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‘Good,’ returned the </a:t>
            </a:r>
            <a:r>
              <a:rPr dirty="0" sz="1450" spc="-20">
                <a:latin typeface="Times New Roman"/>
                <a:cs typeface="Times New Roman"/>
              </a:rPr>
              <a:t>Doctor.</a:t>
            </a:r>
            <a:r>
              <a:rPr dirty="0" sz="1450" spc="320">
                <a:latin typeface="Times New Roman"/>
                <a:cs typeface="Times New Roman"/>
              </a:rPr>
              <a:t> </a:t>
            </a:r>
            <a:r>
              <a:rPr dirty="0" sz="1450" spc="-50">
                <a:latin typeface="Times New Roman"/>
                <a:cs typeface="Times New Roman"/>
              </a:rPr>
              <a:t>‘We </a:t>
            </a:r>
            <a:r>
              <a:rPr dirty="0" sz="1450" spc="-10">
                <a:latin typeface="Times New Roman"/>
                <a:cs typeface="Times New Roman"/>
              </a:rPr>
              <a:t>shall now turn </a:t>
            </a:r>
            <a:r>
              <a:rPr dirty="0" sz="1450" spc="-5">
                <a:latin typeface="Times New Roman"/>
                <a:cs typeface="Times New Roman"/>
              </a:rPr>
              <a:t>our </a:t>
            </a:r>
            <a:r>
              <a:rPr dirty="0" sz="1450" spc="-10">
                <a:latin typeface="Times New Roman"/>
                <a:cs typeface="Times New Roman"/>
              </a:rPr>
              <a:t>attention to the material  evidences. (I was born to </a:t>
            </a:r>
            <a:r>
              <a:rPr dirty="0" sz="1450" spc="-5">
                <a:latin typeface="Times New Roman"/>
                <a:cs typeface="Times New Roman"/>
              </a:rPr>
              <a:t>be a </a:t>
            </a:r>
            <a:r>
              <a:rPr dirty="0" sz="1450" spc="-10">
                <a:latin typeface="Times New Roman"/>
                <a:cs typeface="Times New Roman"/>
              </a:rPr>
              <a:t>detective; </a:t>
            </a:r>
            <a:r>
              <a:rPr dirty="0" sz="1450" spc="-5">
                <a:latin typeface="Times New Roman"/>
                <a:cs typeface="Times New Roman"/>
              </a:rPr>
              <a:t>I </a:t>
            </a:r>
            <a:r>
              <a:rPr dirty="0" sz="1450" spc="-10">
                <a:latin typeface="Times New Roman"/>
                <a:cs typeface="Times New Roman"/>
              </a:rPr>
              <a:t>have the eye and the systematic  spirit.) First, violence has been employed. The </a:t>
            </a:r>
            <a:r>
              <a:rPr dirty="0" sz="1450" spc="-5">
                <a:latin typeface="Times New Roman"/>
                <a:cs typeface="Times New Roman"/>
              </a:rPr>
              <a:t>door </a:t>
            </a:r>
            <a:r>
              <a:rPr dirty="0" sz="1450" spc="-10">
                <a:latin typeface="Times New Roman"/>
                <a:cs typeface="Times New Roman"/>
              </a:rPr>
              <a:t>was broken open; and it  may </a:t>
            </a:r>
            <a:r>
              <a:rPr dirty="0" sz="1450" spc="-5">
                <a:latin typeface="Times New Roman"/>
                <a:cs typeface="Times New Roman"/>
              </a:rPr>
              <a:t>be </a:t>
            </a:r>
            <a:r>
              <a:rPr dirty="0" sz="1450" spc="-10">
                <a:latin typeface="Times New Roman"/>
                <a:cs typeface="Times New Roman"/>
              </a:rPr>
              <a:t>observed, in passing, that the lock was dear indeed at what </a:t>
            </a:r>
            <a:r>
              <a:rPr dirty="0" sz="1450" spc="-5">
                <a:latin typeface="Times New Roman"/>
                <a:cs typeface="Times New Roman"/>
              </a:rPr>
              <a:t>I </a:t>
            </a:r>
            <a:r>
              <a:rPr dirty="0" sz="1450" spc="-10">
                <a:latin typeface="Times New Roman"/>
                <a:cs typeface="Times New Roman"/>
              </a:rPr>
              <a:t>paid for  it: </a:t>
            </a:r>
            <a:r>
              <a:rPr dirty="0" sz="1450" spc="-5">
                <a:latin typeface="Times New Roman"/>
                <a:cs typeface="Times New Roman"/>
              </a:rPr>
              <a:t>a </a:t>
            </a:r>
            <a:r>
              <a:rPr dirty="0" sz="1450" spc="-10">
                <a:latin typeface="Times New Roman"/>
                <a:cs typeface="Times New Roman"/>
              </a:rPr>
              <a:t>crow to pluck with Master Goguelat. Second, here is the instrument  employed, </a:t>
            </a:r>
            <a:r>
              <a:rPr dirty="0" sz="1450" spc="-5">
                <a:latin typeface="Times New Roman"/>
                <a:cs typeface="Times New Roman"/>
              </a:rPr>
              <a:t>one of our </a:t>
            </a:r>
            <a:r>
              <a:rPr dirty="0" sz="1450" spc="-10">
                <a:latin typeface="Times New Roman"/>
                <a:cs typeface="Times New Roman"/>
              </a:rPr>
              <a:t>own table-knives, </a:t>
            </a:r>
            <a:r>
              <a:rPr dirty="0" sz="1450" spc="-5">
                <a:latin typeface="Times New Roman"/>
                <a:cs typeface="Times New Roman"/>
              </a:rPr>
              <a:t>one of our </a:t>
            </a:r>
            <a:r>
              <a:rPr dirty="0" sz="1450" spc="-10">
                <a:latin typeface="Times New Roman"/>
                <a:cs typeface="Times New Roman"/>
              </a:rPr>
              <a:t>best, my dear; which seems  to indicate </a:t>
            </a:r>
            <a:r>
              <a:rPr dirty="0" sz="1450" spc="-5">
                <a:latin typeface="Times New Roman"/>
                <a:cs typeface="Times New Roman"/>
              </a:rPr>
              <a:t>no </a:t>
            </a:r>
            <a:r>
              <a:rPr dirty="0" sz="1450" spc="-10">
                <a:latin typeface="Times New Roman"/>
                <a:cs typeface="Times New Roman"/>
              </a:rPr>
              <a:t>preparation </a:t>
            </a:r>
            <a:r>
              <a:rPr dirty="0" sz="1450" spc="-5">
                <a:latin typeface="Times New Roman"/>
                <a:cs typeface="Times New Roman"/>
              </a:rPr>
              <a:t>on </a:t>
            </a:r>
            <a:r>
              <a:rPr dirty="0" sz="1450" spc="-10">
                <a:latin typeface="Times New Roman"/>
                <a:cs typeface="Times New Roman"/>
              </a:rPr>
              <a:t>the part </a:t>
            </a:r>
            <a:r>
              <a:rPr dirty="0" sz="1450" spc="-5">
                <a:latin typeface="Times New Roman"/>
                <a:cs typeface="Times New Roman"/>
              </a:rPr>
              <a:t>of </a:t>
            </a:r>
            <a:r>
              <a:rPr dirty="0" sz="1450" spc="-10">
                <a:latin typeface="Times New Roman"/>
                <a:cs typeface="Times New Roman"/>
              </a:rPr>
              <a:t>the gang—if gang it was. </a:t>
            </a:r>
            <a:r>
              <a:rPr dirty="0" sz="1450" spc="-20">
                <a:latin typeface="Times New Roman"/>
                <a:cs typeface="Times New Roman"/>
              </a:rPr>
              <a:t>Thirdly, </a:t>
            </a:r>
            <a:r>
              <a:rPr dirty="0" sz="1450" spc="-5">
                <a:latin typeface="Times New Roman"/>
                <a:cs typeface="Times New Roman"/>
              </a:rPr>
              <a:t>I  </a:t>
            </a:r>
            <a:r>
              <a:rPr dirty="0" sz="1450" spc="-10">
                <a:latin typeface="Times New Roman"/>
                <a:cs typeface="Times New Roman"/>
              </a:rPr>
              <a:t>observe that nothing has been removed except the Franchard dishes and the  casket; </a:t>
            </a:r>
            <a:r>
              <a:rPr dirty="0" sz="1450" spc="-5">
                <a:latin typeface="Times New Roman"/>
                <a:cs typeface="Times New Roman"/>
              </a:rPr>
              <a:t>our </a:t>
            </a:r>
            <a:r>
              <a:rPr dirty="0" sz="1450" spc="-10">
                <a:latin typeface="Times New Roman"/>
                <a:cs typeface="Times New Roman"/>
              </a:rPr>
              <a:t>own silver has been minutely respected. This is wily; it shows  intelligence, </a:t>
            </a:r>
            <a:r>
              <a:rPr dirty="0" sz="1450" spc="-5">
                <a:latin typeface="Times New Roman"/>
                <a:cs typeface="Times New Roman"/>
              </a:rPr>
              <a:t>a </a:t>
            </a:r>
            <a:r>
              <a:rPr dirty="0" sz="1450" spc="-10">
                <a:latin typeface="Times New Roman"/>
                <a:cs typeface="Times New Roman"/>
              </a:rPr>
              <a:t>knowledge </a:t>
            </a:r>
            <a:r>
              <a:rPr dirty="0" sz="1450" spc="-5">
                <a:latin typeface="Times New Roman"/>
                <a:cs typeface="Times New Roman"/>
              </a:rPr>
              <a:t>of </a:t>
            </a:r>
            <a:r>
              <a:rPr dirty="0" sz="1450" spc="-10">
                <a:latin typeface="Times New Roman"/>
                <a:cs typeface="Times New Roman"/>
              </a:rPr>
              <a:t>the code, </a:t>
            </a:r>
            <a:r>
              <a:rPr dirty="0" sz="1450" spc="-5">
                <a:latin typeface="Times New Roman"/>
                <a:cs typeface="Times New Roman"/>
              </a:rPr>
              <a:t>a </a:t>
            </a:r>
            <a:r>
              <a:rPr dirty="0" sz="1450" spc="-10">
                <a:latin typeface="Times New Roman"/>
                <a:cs typeface="Times New Roman"/>
              </a:rPr>
              <a:t>desire to avoid legal consequences. </a:t>
            </a:r>
            <a:r>
              <a:rPr dirty="0" sz="1450" spc="-5">
                <a:latin typeface="Times New Roman"/>
                <a:cs typeface="Times New Roman"/>
              </a:rPr>
              <a:t>I  </a:t>
            </a:r>
            <a:r>
              <a:rPr dirty="0" sz="1450" spc="-15">
                <a:latin typeface="Times New Roman"/>
                <a:cs typeface="Times New Roman"/>
              </a:rPr>
              <a:t>argue </a:t>
            </a:r>
            <a:r>
              <a:rPr dirty="0" sz="1450" spc="-10">
                <a:latin typeface="Times New Roman"/>
                <a:cs typeface="Times New Roman"/>
              </a:rPr>
              <a:t>from this fact that the gang numbers persons </a:t>
            </a:r>
            <a:r>
              <a:rPr dirty="0" sz="1450" spc="-5">
                <a:latin typeface="Times New Roman"/>
                <a:cs typeface="Times New Roman"/>
              </a:rPr>
              <a:t>of </a:t>
            </a:r>
            <a:r>
              <a:rPr dirty="0" sz="1450" spc="-10">
                <a:latin typeface="Times New Roman"/>
                <a:cs typeface="Times New Roman"/>
              </a:rPr>
              <a:t>respectability—outward,  </a:t>
            </a:r>
            <a:r>
              <a:rPr dirty="0" sz="1450" spc="-5">
                <a:latin typeface="Times New Roman"/>
                <a:cs typeface="Times New Roman"/>
              </a:rPr>
              <a:t>of </a:t>
            </a:r>
            <a:r>
              <a:rPr dirty="0" sz="1450" spc="-10">
                <a:latin typeface="Times New Roman"/>
                <a:cs typeface="Times New Roman"/>
              </a:rPr>
              <a:t>course, and merely outward, as the robbery proves. But </a:t>
            </a:r>
            <a:r>
              <a:rPr dirty="0" sz="1450" spc="-5">
                <a:latin typeface="Times New Roman"/>
                <a:cs typeface="Times New Roman"/>
              </a:rPr>
              <a:t>I </a:t>
            </a:r>
            <a:r>
              <a:rPr dirty="0" sz="1450" spc="-15">
                <a:latin typeface="Times New Roman"/>
                <a:cs typeface="Times New Roman"/>
              </a:rPr>
              <a:t>argue, </a:t>
            </a:r>
            <a:r>
              <a:rPr dirty="0" sz="1450" spc="-10">
                <a:latin typeface="Times New Roman"/>
                <a:cs typeface="Times New Roman"/>
              </a:rPr>
              <a:t>second,  that we must have been observed at Franchard itself </a:t>
            </a:r>
            <a:r>
              <a:rPr dirty="0" sz="1450" spc="-5">
                <a:latin typeface="Times New Roman"/>
                <a:cs typeface="Times New Roman"/>
              </a:rPr>
              <a:t>by </a:t>
            </a:r>
            <a:r>
              <a:rPr dirty="0" sz="1450" spc="-10">
                <a:latin typeface="Times New Roman"/>
                <a:cs typeface="Times New Roman"/>
              </a:rPr>
              <a:t>some occult </a:t>
            </a:r>
            <a:r>
              <a:rPr dirty="0" sz="1450" spc="-15">
                <a:latin typeface="Times New Roman"/>
                <a:cs typeface="Times New Roman"/>
              </a:rPr>
              <a:t>observer,  </a:t>
            </a:r>
            <a:r>
              <a:rPr dirty="0" sz="1450" spc="-10">
                <a:latin typeface="Times New Roman"/>
                <a:cs typeface="Times New Roman"/>
              </a:rPr>
              <a:t>and dogged throughout the day with </a:t>
            </a:r>
            <a:r>
              <a:rPr dirty="0" sz="1450" spc="-5">
                <a:latin typeface="Times New Roman"/>
                <a:cs typeface="Times New Roman"/>
              </a:rPr>
              <a:t>a </a:t>
            </a:r>
            <a:r>
              <a:rPr dirty="0" sz="1450" spc="-10">
                <a:latin typeface="Times New Roman"/>
                <a:cs typeface="Times New Roman"/>
              </a:rPr>
              <a:t>skill and patience that </a:t>
            </a:r>
            <a:r>
              <a:rPr dirty="0" sz="1450" spc="-5">
                <a:latin typeface="Times New Roman"/>
                <a:cs typeface="Times New Roman"/>
              </a:rPr>
              <a:t>I </a:t>
            </a:r>
            <a:r>
              <a:rPr dirty="0" sz="1450" spc="-10">
                <a:latin typeface="Times New Roman"/>
                <a:cs typeface="Times New Roman"/>
              </a:rPr>
              <a:t>venture to  qualify as consummate. No ordinary man, </a:t>
            </a:r>
            <a:r>
              <a:rPr dirty="0" sz="1450" spc="-5">
                <a:latin typeface="Times New Roman"/>
                <a:cs typeface="Times New Roman"/>
              </a:rPr>
              <a:t>no </a:t>
            </a:r>
            <a:r>
              <a:rPr dirty="0" sz="1450" spc="-10">
                <a:latin typeface="Times New Roman"/>
                <a:cs typeface="Times New Roman"/>
              </a:rPr>
              <a:t>occasional criminal, would have  shown himself capable </a:t>
            </a:r>
            <a:r>
              <a:rPr dirty="0" sz="1450" spc="-5">
                <a:latin typeface="Times New Roman"/>
                <a:cs typeface="Times New Roman"/>
              </a:rPr>
              <a:t>of </a:t>
            </a:r>
            <a:r>
              <a:rPr dirty="0" sz="1450" spc="-10">
                <a:latin typeface="Times New Roman"/>
                <a:cs typeface="Times New Roman"/>
              </a:rPr>
              <a:t>this combination. </a:t>
            </a:r>
            <a:r>
              <a:rPr dirty="0" sz="1450" spc="-70">
                <a:latin typeface="Times New Roman"/>
                <a:cs typeface="Times New Roman"/>
              </a:rPr>
              <a:t>We </a:t>
            </a:r>
            <a:r>
              <a:rPr dirty="0" sz="1450" spc="-10">
                <a:latin typeface="Times New Roman"/>
                <a:cs typeface="Times New Roman"/>
              </a:rPr>
              <a:t>have in </a:t>
            </a:r>
            <a:r>
              <a:rPr dirty="0" sz="1450" spc="-5">
                <a:latin typeface="Times New Roman"/>
                <a:cs typeface="Times New Roman"/>
              </a:rPr>
              <a:t>our </a:t>
            </a:r>
            <a:r>
              <a:rPr dirty="0" sz="1450" spc="-10">
                <a:latin typeface="Times New Roman"/>
                <a:cs typeface="Times New Roman"/>
              </a:rPr>
              <a:t>neighbourhood, it  is far from improbable, </a:t>
            </a:r>
            <a:r>
              <a:rPr dirty="0" sz="1450" spc="-5">
                <a:latin typeface="Times New Roman"/>
                <a:cs typeface="Times New Roman"/>
              </a:rPr>
              <a:t>a </a:t>
            </a:r>
            <a:r>
              <a:rPr dirty="0" sz="1450" spc="-10">
                <a:latin typeface="Times New Roman"/>
                <a:cs typeface="Times New Roman"/>
              </a:rPr>
              <a:t>retired bandit </a:t>
            </a:r>
            <a:r>
              <a:rPr dirty="0" sz="1450" spc="-5">
                <a:latin typeface="Times New Roman"/>
                <a:cs typeface="Times New Roman"/>
              </a:rPr>
              <a:t>of </a:t>
            </a:r>
            <a:r>
              <a:rPr dirty="0" sz="1450" spc="-10">
                <a:latin typeface="Times New Roman"/>
                <a:cs typeface="Times New Roman"/>
              </a:rPr>
              <a:t>the highest order </a:t>
            </a:r>
            <a:r>
              <a:rPr dirty="0" sz="1450" spc="-5">
                <a:latin typeface="Times New Roman"/>
                <a:cs typeface="Times New Roman"/>
              </a:rPr>
              <a:t>of</a:t>
            </a:r>
            <a:r>
              <a:rPr dirty="0" sz="1450" spc="120">
                <a:latin typeface="Times New Roman"/>
                <a:cs typeface="Times New Roman"/>
              </a:rPr>
              <a:t> </a:t>
            </a:r>
            <a:r>
              <a:rPr dirty="0" sz="1450" spc="-10">
                <a:latin typeface="Times New Roman"/>
                <a:cs typeface="Times New Roman"/>
              </a:rPr>
              <a:t>intelligence.’</a:t>
            </a:r>
            <a:endParaRPr sz="1450">
              <a:latin typeface="Times New Roman"/>
              <a:cs typeface="Times New Roman"/>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075" cy="9464675"/>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‘Good heaven!’ cried the horrified Anastasie. ‘Henri, how can</a:t>
            </a:r>
            <a:r>
              <a:rPr dirty="0" sz="1450" spc="-30">
                <a:latin typeface="Times New Roman"/>
                <a:cs typeface="Times New Roman"/>
              </a:rPr>
              <a:t> </a:t>
            </a:r>
            <a:r>
              <a:rPr dirty="0" sz="1450" spc="-10">
                <a:latin typeface="Times New Roman"/>
                <a:cs typeface="Times New Roman"/>
              </a:rPr>
              <a:t>you?’</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‘My cherished one, this is </a:t>
            </a:r>
            <a:r>
              <a:rPr dirty="0" sz="1450" spc="-5">
                <a:latin typeface="Times New Roman"/>
                <a:cs typeface="Times New Roman"/>
              </a:rPr>
              <a:t>a </a:t>
            </a:r>
            <a:r>
              <a:rPr dirty="0" sz="1450" spc="-10">
                <a:latin typeface="Times New Roman"/>
                <a:cs typeface="Times New Roman"/>
              </a:rPr>
              <a:t>process </a:t>
            </a:r>
            <a:r>
              <a:rPr dirty="0" sz="1450" spc="-5">
                <a:latin typeface="Times New Roman"/>
                <a:cs typeface="Times New Roman"/>
              </a:rPr>
              <a:t>of </a:t>
            </a:r>
            <a:r>
              <a:rPr dirty="0" sz="1450" spc="-10">
                <a:latin typeface="Times New Roman"/>
                <a:cs typeface="Times New Roman"/>
              </a:rPr>
              <a:t>induction,’ said the </a:t>
            </a:r>
            <a:r>
              <a:rPr dirty="0" sz="1450" spc="-20">
                <a:latin typeface="Times New Roman"/>
                <a:cs typeface="Times New Roman"/>
              </a:rPr>
              <a:t>Doctor.</a:t>
            </a:r>
            <a:r>
              <a:rPr dirty="0" sz="1450" spc="320">
                <a:latin typeface="Times New Roman"/>
                <a:cs typeface="Times New Roman"/>
              </a:rPr>
              <a:t> </a:t>
            </a:r>
            <a:r>
              <a:rPr dirty="0" sz="1450" spc="-10">
                <a:latin typeface="Times New Roman"/>
                <a:cs typeface="Times New Roman"/>
              </a:rPr>
              <a:t>‘If any </a:t>
            </a:r>
            <a:r>
              <a:rPr dirty="0" sz="1450" spc="-5">
                <a:latin typeface="Times New Roman"/>
                <a:cs typeface="Times New Roman"/>
              </a:rPr>
              <a:t>of  </a:t>
            </a:r>
            <a:r>
              <a:rPr dirty="0" sz="1450" spc="-10">
                <a:latin typeface="Times New Roman"/>
                <a:cs typeface="Times New Roman"/>
              </a:rPr>
              <a:t>my steps are </a:t>
            </a:r>
            <a:r>
              <a:rPr dirty="0" sz="1450" spc="-5">
                <a:latin typeface="Times New Roman"/>
                <a:cs typeface="Times New Roman"/>
              </a:rPr>
              <a:t>unsound, </a:t>
            </a:r>
            <a:r>
              <a:rPr dirty="0" sz="1450" spc="-10">
                <a:latin typeface="Times New Roman"/>
                <a:cs typeface="Times New Roman"/>
              </a:rPr>
              <a:t>correct me. </a:t>
            </a:r>
            <a:r>
              <a:rPr dirty="0" sz="1450" spc="-60">
                <a:latin typeface="Times New Roman"/>
                <a:cs typeface="Times New Roman"/>
              </a:rPr>
              <a:t>You </a:t>
            </a:r>
            <a:r>
              <a:rPr dirty="0" sz="1450" spc="-10">
                <a:latin typeface="Times New Roman"/>
                <a:cs typeface="Times New Roman"/>
              </a:rPr>
              <a:t>are silent? Then </a:t>
            </a:r>
            <a:r>
              <a:rPr dirty="0" sz="1450" spc="-5">
                <a:latin typeface="Times New Roman"/>
                <a:cs typeface="Times New Roman"/>
              </a:rPr>
              <a:t>do not, I </a:t>
            </a:r>
            <a:r>
              <a:rPr dirty="0" sz="1450" spc="-10">
                <a:latin typeface="Times New Roman"/>
                <a:cs typeface="Times New Roman"/>
              </a:rPr>
              <a:t>beseech  </a:t>
            </a:r>
            <a:r>
              <a:rPr dirty="0" sz="1450" spc="-5">
                <a:latin typeface="Times New Roman"/>
                <a:cs typeface="Times New Roman"/>
              </a:rPr>
              <a:t>you, be </a:t>
            </a:r>
            <a:r>
              <a:rPr dirty="0" sz="1450" spc="-10">
                <a:latin typeface="Times New Roman"/>
                <a:cs typeface="Times New Roman"/>
              </a:rPr>
              <a:t>so vulgarly illogical as to revolt from my conclusion. </a:t>
            </a:r>
            <a:r>
              <a:rPr dirty="0" sz="1450" spc="-70">
                <a:latin typeface="Times New Roman"/>
                <a:cs typeface="Times New Roman"/>
              </a:rPr>
              <a:t>We </a:t>
            </a:r>
            <a:r>
              <a:rPr dirty="0" sz="1450" spc="-10">
                <a:latin typeface="Times New Roman"/>
                <a:cs typeface="Times New Roman"/>
              </a:rPr>
              <a:t>have now  arrived,’ </a:t>
            </a:r>
            <a:r>
              <a:rPr dirty="0" sz="1450" spc="-5">
                <a:latin typeface="Times New Roman"/>
                <a:cs typeface="Times New Roman"/>
              </a:rPr>
              <a:t>he </a:t>
            </a:r>
            <a:r>
              <a:rPr dirty="0" sz="1450" spc="-10">
                <a:latin typeface="Times New Roman"/>
                <a:cs typeface="Times New Roman"/>
              </a:rPr>
              <a:t>resumed, ‘at some idea </a:t>
            </a:r>
            <a:r>
              <a:rPr dirty="0" sz="1450" spc="-5">
                <a:latin typeface="Times New Roman"/>
                <a:cs typeface="Times New Roman"/>
              </a:rPr>
              <a:t>of </a:t>
            </a:r>
            <a:r>
              <a:rPr dirty="0" sz="1450" spc="-10">
                <a:latin typeface="Times New Roman"/>
                <a:cs typeface="Times New Roman"/>
              </a:rPr>
              <a:t>the composition </a:t>
            </a:r>
            <a:r>
              <a:rPr dirty="0" sz="1450" spc="-5">
                <a:latin typeface="Times New Roman"/>
                <a:cs typeface="Times New Roman"/>
              </a:rPr>
              <a:t>of </a:t>
            </a:r>
            <a:r>
              <a:rPr dirty="0" sz="1450" spc="-10">
                <a:latin typeface="Times New Roman"/>
                <a:cs typeface="Times New Roman"/>
              </a:rPr>
              <a:t>the gang—for </a:t>
            </a:r>
            <a:r>
              <a:rPr dirty="0" sz="1450" spc="-5">
                <a:latin typeface="Times New Roman"/>
                <a:cs typeface="Times New Roman"/>
              </a:rPr>
              <a:t>I  </a:t>
            </a:r>
            <a:r>
              <a:rPr dirty="0" sz="1450" spc="-10">
                <a:latin typeface="Times New Roman"/>
                <a:cs typeface="Times New Roman"/>
              </a:rPr>
              <a:t>incline to the hypothesis </a:t>
            </a:r>
            <a:r>
              <a:rPr dirty="0" sz="1450" spc="-5">
                <a:latin typeface="Times New Roman"/>
                <a:cs typeface="Times New Roman"/>
              </a:rPr>
              <a:t>of </a:t>
            </a:r>
            <a:r>
              <a:rPr dirty="0" sz="1450" spc="-10">
                <a:latin typeface="Times New Roman"/>
                <a:cs typeface="Times New Roman"/>
              </a:rPr>
              <a:t>more than one—and we now leave this room,  which can disclose </a:t>
            </a:r>
            <a:r>
              <a:rPr dirty="0" sz="1450" spc="-5">
                <a:latin typeface="Times New Roman"/>
                <a:cs typeface="Times New Roman"/>
              </a:rPr>
              <a:t>no </a:t>
            </a:r>
            <a:r>
              <a:rPr dirty="0" sz="1450" spc="-10">
                <a:latin typeface="Times New Roman"/>
                <a:cs typeface="Times New Roman"/>
              </a:rPr>
              <a:t>more, and turn </a:t>
            </a:r>
            <a:r>
              <a:rPr dirty="0" sz="1450" spc="-5">
                <a:latin typeface="Times New Roman"/>
                <a:cs typeface="Times New Roman"/>
              </a:rPr>
              <a:t>our </a:t>
            </a:r>
            <a:r>
              <a:rPr dirty="0" sz="1450" spc="-10">
                <a:latin typeface="Times New Roman"/>
                <a:cs typeface="Times New Roman"/>
              </a:rPr>
              <a:t>attention to the court and garden.  (Jean-Marie, </a:t>
            </a:r>
            <a:r>
              <a:rPr dirty="0" sz="1450" spc="-5">
                <a:latin typeface="Times New Roman"/>
                <a:cs typeface="Times New Roman"/>
              </a:rPr>
              <a:t>I </a:t>
            </a:r>
            <a:r>
              <a:rPr dirty="0" sz="1450" spc="-10">
                <a:latin typeface="Times New Roman"/>
                <a:cs typeface="Times New Roman"/>
              </a:rPr>
              <a:t>trust </a:t>
            </a:r>
            <a:r>
              <a:rPr dirty="0" sz="1450" spc="-5">
                <a:latin typeface="Times New Roman"/>
                <a:cs typeface="Times New Roman"/>
              </a:rPr>
              <a:t>you </a:t>
            </a:r>
            <a:r>
              <a:rPr dirty="0" sz="1450" spc="-10">
                <a:latin typeface="Times New Roman"/>
                <a:cs typeface="Times New Roman"/>
              </a:rPr>
              <a:t>are observantly following my various steps; this is an  excellent piece </a:t>
            </a:r>
            <a:r>
              <a:rPr dirty="0" sz="1450" spc="-5">
                <a:latin typeface="Times New Roman"/>
                <a:cs typeface="Times New Roman"/>
              </a:rPr>
              <a:t>of </a:t>
            </a:r>
            <a:r>
              <a:rPr dirty="0" sz="1450" spc="-10">
                <a:latin typeface="Times New Roman"/>
                <a:cs typeface="Times New Roman"/>
              </a:rPr>
              <a:t>education for </a:t>
            </a:r>
            <a:r>
              <a:rPr dirty="0" sz="1450" spc="-5">
                <a:latin typeface="Times New Roman"/>
                <a:cs typeface="Times New Roman"/>
              </a:rPr>
              <a:t>you.) </a:t>
            </a:r>
            <a:r>
              <a:rPr dirty="0" sz="1450" spc="-10">
                <a:latin typeface="Times New Roman"/>
                <a:cs typeface="Times New Roman"/>
              </a:rPr>
              <a:t>Come with me to the </a:t>
            </a:r>
            <a:r>
              <a:rPr dirty="0" sz="1450" spc="-25">
                <a:latin typeface="Times New Roman"/>
                <a:cs typeface="Times New Roman"/>
              </a:rPr>
              <a:t>door. </a:t>
            </a:r>
            <a:r>
              <a:rPr dirty="0" sz="1450" spc="-10">
                <a:latin typeface="Times New Roman"/>
                <a:cs typeface="Times New Roman"/>
              </a:rPr>
              <a:t>No steps </a:t>
            </a:r>
            <a:r>
              <a:rPr dirty="0" sz="1450" spc="-5">
                <a:latin typeface="Times New Roman"/>
                <a:cs typeface="Times New Roman"/>
              </a:rPr>
              <a:t>on  </a:t>
            </a:r>
            <a:r>
              <a:rPr dirty="0" sz="1450" spc="-10">
                <a:latin typeface="Times New Roman"/>
                <a:cs typeface="Times New Roman"/>
              </a:rPr>
              <a:t>the court; it is unfortunate </a:t>
            </a:r>
            <a:r>
              <a:rPr dirty="0" sz="1450" spc="-5">
                <a:latin typeface="Times New Roman"/>
                <a:cs typeface="Times New Roman"/>
              </a:rPr>
              <a:t>our </a:t>
            </a:r>
            <a:r>
              <a:rPr dirty="0" sz="1450" spc="-10">
                <a:latin typeface="Times New Roman"/>
                <a:cs typeface="Times New Roman"/>
              </a:rPr>
              <a:t>court should </a:t>
            </a:r>
            <a:r>
              <a:rPr dirty="0" sz="1450" spc="-5">
                <a:latin typeface="Times New Roman"/>
                <a:cs typeface="Times New Roman"/>
              </a:rPr>
              <a:t>be </a:t>
            </a:r>
            <a:r>
              <a:rPr dirty="0" sz="1450" spc="-10">
                <a:latin typeface="Times New Roman"/>
                <a:cs typeface="Times New Roman"/>
              </a:rPr>
              <a:t>paved. On what small matters  hang the destiny </a:t>
            </a:r>
            <a:r>
              <a:rPr dirty="0" sz="1450" spc="-5">
                <a:latin typeface="Times New Roman"/>
                <a:cs typeface="Times New Roman"/>
              </a:rPr>
              <a:t>of </a:t>
            </a:r>
            <a:r>
              <a:rPr dirty="0" sz="1450" spc="-10">
                <a:latin typeface="Times New Roman"/>
                <a:cs typeface="Times New Roman"/>
              </a:rPr>
              <a:t>these delicate investigations! Hey! What have we here? </a:t>
            </a:r>
            <a:r>
              <a:rPr dirty="0" sz="1450" spc="-5">
                <a:latin typeface="Times New Roman"/>
                <a:cs typeface="Times New Roman"/>
              </a:rPr>
              <a:t>I  </a:t>
            </a:r>
            <a:r>
              <a:rPr dirty="0" sz="1450" spc="-10">
                <a:latin typeface="Times New Roman"/>
                <a:cs typeface="Times New Roman"/>
              </a:rPr>
              <a:t>have led </a:t>
            </a:r>
            <a:r>
              <a:rPr dirty="0" sz="1450" spc="-5">
                <a:latin typeface="Times New Roman"/>
                <a:cs typeface="Times New Roman"/>
              </a:rPr>
              <a:t>on </a:t>
            </a:r>
            <a:r>
              <a:rPr dirty="0" sz="1450" spc="-10">
                <a:latin typeface="Times New Roman"/>
                <a:cs typeface="Times New Roman"/>
              </a:rPr>
              <a:t>to the very spot,’ </a:t>
            </a:r>
            <a:r>
              <a:rPr dirty="0" sz="1450" spc="-5">
                <a:latin typeface="Times New Roman"/>
                <a:cs typeface="Times New Roman"/>
              </a:rPr>
              <a:t>he </a:t>
            </a:r>
            <a:r>
              <a:rPr dirty="0" sz="1450" spc="-10">
                <a:latin typeface="Times New Roman"/>
                <a:cs typeface="Times New Roman"/>
              </a:rPr>
              <a:t>said, standing grandly backward and  indicating the green gate. ‘An escalade, as </a:t>
            </a:r>
            <a:r>
              <a:rPr dirty="0" sz="1450" spc="-5">
                <a:latin typeface="Times New Roman"/>
                <a:cs typeface="Times New Roman"/>
              </a:rPr>
              <a:t>you </a:t>
            </a:r>
            <a:r>
              <a:rPr dirty="0" sz="1450" spc="-10">
                <a:latin typeface="Times New Roman"/>
                <a:cs typeface="Times New Roman"/>
              </a:rPr>
              <a:t>can now see for yourselves,  has taken</a:t>
            </a:r>
            <a:r>
              <a:rPr dirty="0" sz="1450" spc="-5">
                <a:latin typeface="Times New Roman"/>
                <a:cs typeface="Times New Roman"/>
              </a:rPr>
              <a:t> </a:t>
            </a:r>
            <a:r>
              <a:rPr dirty="0" sz="1450" spc="-10">
                <a:latin typeface="Times New Roman"/>
                <a:cs typeface="Times New Roman"/>
              </a:rPr>
              <a:t>place.’</a:t>
            </a:r>
            <a:endParaRPr sz="1450">
              <a:latin typeface="Times New Roman"/>
              <a:cs typeface="Times New Roman"/>
            </a:endParaRPr>
          </a:p>
          <a:p>
            <a:pPr algn="just" marL="12700" marR="5715">
              <a:lnSpc>
                <a:spcPts val="1730"/>
              </a:lnSpc>
              <a:spcBef>
                <a:spcPts val="844"/>
              </a:spcBef>
            </a:pPr>
            <a:r>
              <a:rPr dirty="0" sz="1450" spc="-10">
                <a:latin typeface="Times New Roman"/>
                <a:cs typeface="Times New Roman"/>
              </a:rPr>
              <a:t>Sure </a:t>
            </a:r>
            <a:r>
              <a:rPr dirty="0" sz="1450" spc="-5">
                <a:latin typeface="Times New Roman"/>
                <a:cs typeface="Times New Roman"/>
              </a:rPr>
              <a:t>enough, </a:t>
            </a:r>
            <a:r>
              <a:rPr dirty="0" sz="1450" spc="-10">
                <a:latin typeface="Times New Roman"/>
                <a:cs typeface="Times New Roman"/>
              </a:rPr>
              <a:t>the green paint was in several places scratched and broken; and  </a:t>
            </a:r>
            <a:r>
              <a:rPr dirty="0" sz="1450" spc="-5">
                <a:latin typeface="Times New Roman"/>
                <a:cs typeface="Times New Roman"/>
              </a:rPr>
              <a:t>one of </a:t>
            </a:r>
            <a:r>
              <a:rPr dirty="0" sz="1450" spc="-10">
                <a:latin typeface="Times New Roman"/>
                <a:cs typeface="Times New Roman"/>
              </a:rPr>
              <a:t>the panels preserved the print </a:t>
            </a:r>
            <a:r>
              <a:rPr dirty="0" sz="1450" spc="-5">
                <a:latin typeface="Times New Roman"/>
                <a:cs typeface="Times New Roman"/>
              </a:rPr>
              <a:t>of a </a:t>
            </a:r>
            <a:r>
              <a:rPr dirty="0" sz="1450" spc="-10">
                <a:latin typeface="Times New Roman"/>
                <a:cs typeface="Times New Roman"/>
              </a:rPr>
              <a:t>nailed shoe. The </a:t>
            </a:r>
            <a:r>
              <a:rPr dirty="0" sz="1450" spc="-5">
                <a:latin typeface="Times New Roman"/>
                <a:cs typeface="Times New Roman"/>
              </a:rPr>
              <a:t>foot </a:t>
            </a:r>
            <a:r>
              <a:rPr dirty="0" sz="1450" spc="-10">
                <a:latin typeface="Times New Roman"/>
                <a:cs typeface="Times New Roman"/>
              </a:rPr>
              <a:t>had slipped,  </a:t>
            </a:r>
            <a:r>
              <a:rPr dirty="0" sz="1450" spc="-15">
                <a:latin typeface="Times New Roman"/>
                <a:cs typeface="Times New Roman"/>
              </a:rPr>
              <a:t>however, </a:t>
            </a:r>
            <a:r>
              <a:rPr dirty="0" sz="1450" spc="-10">
                <a:latin typeface="Times New Roman"/>
                <a:cs typeface="Times New Roman"/>
              </a:rPr>
              <a:t>and it was difficult to estimate the size </a:t>
            </a:r>
            <a:r>
              <a:rPr dirty="0" sz="1450" spc="-5">
                <a:latin typeface="Times New Roman"/>
                <a:cs typeface="Times New Roman"/>
              </a:rPr>
              <a:t>of </a:t>
            </a:r>
            <a:r>
              <a:rPr dirty="0" sz="1450" spc="-10">
                <a:latin typeface="Times New Roman"/>
                <a:cs typeface="Times New Roman"/>
              </a:rPr>
              <a:t>the shoe, and impossible to  distinguish the pattern </a:t>
            </a:r>
            <a:r>
              <a:rPr dirty="0" sz="1450" spc="-5">
                <a:latin typeface="Times New Roman"/>
                <a:cs typeface="Times New Roman"/>
              </a:rPr>
              <a:t>of </a:t>
            </a:r>
            <a:r>
              <a:rPr dirty="0" sz="1450" spc="-10">
                <a:latin typeface="Times New Roman"/>
                <a:cs typeface="Times New Roman"/>
              </a:rPr>
              <a:t>the</a:t>
            </a:r>
            <a:r>
              <a:rPr dirty="0" sz="1450" spc="10">
                <a:latin typeface="Times New Roman"/>
                <a:cs typeface="Times New Roman"/>
              </a:rPr>
              <a:t> </a:t>
            </a:r>
            <a:r>
              <a:rPr dirty="0" sz="1450" spc="-10">
                <a:latin typeface="Times New Roman"/>
                <a:cs typeface="Times New Roman"/>
              </a:rPr>
              <a:t>nails.</a:t>
            </a:r>
            <a:endParaRPr sz="1450">
              <a:latin typeface="Times New Roman"/>
              <a:cs typeface="Times New Roman"/>
            </a:endParaRPr>
          </a:p>
          <a:p>
            <a:pPr algn="just" marL="12700" marR="9525">
              <a:lnSpc>
                <a:spcPts val="1730"/>
              </a:lnSpc>
              <a:spcBef>
                <a:spcPts val="860"/>
              </a:spcBef>
            </a:pPr>
            <a:r>
              <a:rPr dirty="0" sz="1450" spc="-10">
                <a:latin typeface="Times New Roman"/>
                <a:cs typeface="Times New Roman"/>
              </a:rPr>
              <a:t>‘The whole </a:t>
            </a:r>
            <a:r>
              <a:rPr dirty="0" sz="1450" spc="-20">
                <a:latin typeface="Times New Roman"/>
                <a:cs typeface="Times New Roman"/>
              </a:rPr>
              <a:t>robbery,’</a:t>
            </a:r>
            <a:r>
              <a:rPr dirty="0" sz="1450" spc="320">
                <a:latin typeface="Times New Roman"/>
                <a:cs typeface="Times New Roman"/>
              </a:rPr>
              <a:t> </a:t>
            </a:r>
            <a:r>
              <a:rPr dirty="0" sz="1450" spc="-10">
                <a:latin typeface="Times New Roman"/>
                <a:cs typeface="Times New Roman"/>
              </a:rPr>
              <a:t>concluded the </a:t>
            </a:r>
            <a:r>
              <a:rPr dirty="0" sz="1450" spc="-15">
                <a:latin typeface="Times New Roman"/>
                <a:cs typeface="Times New Roman"/>
              </a:rPr>
              <a:t>Doctor, </a:t>
            </a:r>
            <a:r>
              <a:rPr dirty="0" sz="1450" spc="-10">
                <a:latin typeface="Times New Roman"/>
                <a:cs typeface="Times New Roman"/>
              </a:rPr>
              <a:t>‘step </a:t>
            </a:r>
            <a:r>
              <a:rPr dirty="0" sz="1450" spc="-5">
                <a:latin typeface="Times New Roman"/>
                <a:cs typeface="Times New Roman"/>
              </a:rPr>
              <a:t>by </a:t>
            </a:r>
            <a:r>
              <a:rPr dirty="0" sz="1450" spc="-10">
                <a:latin typeface="Times New Roman"/>
                <a:cs typeface="Times New Roman"/>
              </a:rPr>
              <a:t>step, has been  reconstituted. Inductive science can </a:t>
            </a:r>
            <a:r>
              <a:rPr dirty="0" sz="1450" spc="-5">
                <a:latin typeface="Times New Roman"/>
                <a:cs typeface="Times New Roman"/>
              </a:rPr>
              <a:t>no </a:t>
            </a:r>
            <a:r>
              <a:rPr dirty="0" sz="1450" spc="-10">
                <a:latin typeface="Times New Roman"/>
                <a:cs typeface="Times New Roman"/>
              </a:rPr>
              <a:t>further</a:t>
            </a:r>
            <a:r>
              <a:rPr dirty="0" sz="1450" spc="25">
                <a:latin typeface="Times New Roman"/>
                <a:cs typeface="Times New Roman"/>
              </a:rPr>
              <a:t> </a:t>
            </a:r>
            <a:r>
              <a:rPr dirty="0" sz="1450" spc="-5">
                <a:latin typeface="Times New Roman"/>
                <a:cs typeface="Times New Roman"/>
              </a:rPr>
              <a:t>go.’</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‘It is wonderful,’ said his wife. </a:t>
            </a:r>
            <a:r>
              <a:rPr dirty="0" sz="1450" spc="-45">
                <a:latin typeface="Times New Roman"/>
                <a:cs typeface="Times New Roman"/>
              </a:rPr>
              <a:t>‘You </a:t>
            </a:r>
            <a:r>
              <a:rPr dirty="0" sz="1450" spc="-10">
                <a:latin typeface="Times New Roman"/>
                <a:cs typeface="Times New Roman"/>
              </a:rPr>
              <a:t>should indeed have been </a:t>
            </a:r>
            <a:r>
              <a:rPr dirty="0" sz="1450" spc="-5">
                <a:latin typeface="Times New Roman"/>
                <a:cs typeface="Times New Roman"/>
              </a:rPr>
              <a:t>a </a:t>
            </a:r>
            <a:r>
              <a:rPr dirty="0" sz="1450" spc="-10">
                <a:latin typeface="Times New Roman"/>
                <a:cs typeface="Times New Roman"/>
              </a:rPr>
              <a:t>detective,  Henri.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idea </a:t>
            </a:r>
            <a:r>
              <a:rPr dirty="0" sz="1450" spc="-5">
                <a:latin typeface="Times New Roman"/>
                <a:cs typeface="Times New Roman"/>
              </a:rPr>
              <a:t>of your</a:t>
            </a:r>
            <a:r>
              <a:rPr dirty="0" sz="1450" spc="15">
                <a:latin typeface="Times New Roman"/>
                <a:cs typeface="Times New Roman"/>
              </a:rPr>
              <a:t> </a:t>
            </a:r>
            <a:r>
              <a:rPr dirty="0" sz="1450" spc="-10">
                <a:latin typeface="Times New Roman"/>
                <a:cs typeface="Times New Roman"/>
              </a:rPr>
              <a:t>talents.’</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‘My </a:t>
            </a:r>
            <a:r>
              <a:rPr dirty="0" sz="1450" spc="-20">
                <a:latin typeface="Times New Roman"/>
                <a:cs typeface="Times New Roman"/>
              </a:rPr>
              <a:t>dear,’ </a:t>
            </a:r>
            <a:r>
              <a:rPr dirty="0" sz="1450" spc="-10">
                <a:latin typeface="Times New Roman"/>
                <a:cs typeface="Times New Roman"/>
              </a:rPr>
              <a:t>replied Desprez, </a:t>
            </a:r>
            <a:r>
              <a:rPr dirty="0" sz="1450" spc="-15">
                <a:latin typeface="Times New Roman"/>
                <a:cs typeface="Times New Roman"/>
              </a:rPr>
              <a:t>condescendingly, </a:t>
            </a:r>
            <a:r>
              <a:rPr dirty="0" sz="1450" spc="-10">
                <a:latin typeface="Times New Roman"/>
                <a:cs typeface="Times New Roman"/>
              </a:rPr>
              <a:t>‘a man </a:t>
            </a:r>
            <a:r>
              <a:rPr dirty="0" sz="1450" spc="-5">
                <a:latin typeface="Times New Roman"/>
                <a:cs typeface="Times New Roman"/>
              </a:rPr>
              <a:t>of </a:t>
            </a:r>
            <a:r>
              <a:rPr dirty="0" sz="1450" spc="-10">
                <a:latin typeface="Times New Roman"/>
                <a:cs typeface="Times New Roman"/>
              </a:rPr>
              <a:t>scientific imagination  combines the lesser faculties;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a </a:t>
            </a:r>
            <a:r>
              <a:rPr dirty="0" sz="1450" spc="-10">
                <a:latin typeface="Times New Roman"/>
                <a:cs typeface="Times New Roman"/>
              </a:rPr>
              <a:t>detective just as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a </a:t>
            </a:r>
            <a:r>
              <a:rPr dirty="0" sz="1450" spc="-10">
                <a:latin typeface="Times New Roman"/>
                <a:cs typeface="Times New Roman"/>
              </a:rPr>
              <a:t>publicist </a:t>
            </a:r>
            <a:r>
              <a:rPr dirty="0" sz="1450" spc="-5">
                <a:latin typeface="Times New Roman"/>
                <a:cs typeface="Times New Roman"/>
              </a:rPr>
              <a:t>or a  </a:t>
            </a:r>
            <a:r>
              <a:rPr dirty="0" sz="1450" spc="-10">
                <a:latin typeface="Times New Roman"/>
                <a:cs typeface="Times New Roman"/>
              </a:rPr>
              <a:t>general; these are </a:t>
            </a:r>
            <a:r>
              <a:rPr dirty="0" sz="1450" spc="-5">
                <a:latin typeface="Times New Roman"/>
                <a:cs typeface="Times New Roman"/>
              </a:rPr>
              <a:t>but </a:t>
            </a:r>
            <a:r>
              <a:rPr dirty="0" sz="1450" spc="-10">
                <a:latin typeface="Times New Roman"/>
                <a:cs typeface="Times New Roman"/>
              </a:rPr>
              <a:t>local applications </a:t>
            </a:r>
            <a:r>
              <a:rPr dirty="0" sz="1450" spc="-5">
                <a:latin typeface="Times New Roman"/>
                <a:cs typeface="Times New Roman"/>
              </a:rPr>
              <a:t>of </a:t>
            </a:r>
            <a:r>
              <a:rPr dirty="0" sz="1450" spc="-10">
                <a:latin typeface="Times New Roman"/>
                <a:cs typeface="Times New Roman"/>
              </a:rPr>
              <a:t>his special talent. But </a:t>
            </a:r>
            <a:r>
              <a:rPr dirty="0" sz="1450" spc="-25">
                <a:latin typeface="Times New Roman"/>
                <a:cs typeface="Times New Roman"/>
              </a:rPr>
              <a:t>now,’ </a:t>
            </a:r>
            <a:r>
              <a:rPr dirty="0" sz="1450" spc="-5">
                <a:latin typeface="Times New Roman"/>
                <a:cs typeface="Times New Roman"/>
              </a:rPr>
              <a:t>he  </a:t>
            </a:r>
            <a:r>
              <a:rPr dirty="0" sz="1450" spc="-10">
                <a:latin typeface="Times New Roman"/>
                <a:cs typeface="Times New Roman"/>
              </a:rPr>
              <a:t>continued, ‘would </a:t>
            </a:r>
            <a:r>
              <a:rPr dirty="0" sz="1450" spc="-5">
                <a:latin typeface="Times New Roman"/>
                <a:cs typeface="Times New Roman"/>
              </a:rPr>
              <a:t>you </a:t>
            </a:r>
            <a:r>
              <a:rPr dirty="0" sz="1450" spc="-10">
                <a:latin typeface="Times New Roman"/>
                <a:cs typeface="Times New Roman"/>
              </a:rPr>
              <a:t>have me </a:t>
            </a:r>
            <a:r>
              <a:rPr dirty="0" sz="1450" spc="-5">
                <a:latin typeface="Times New Roman"/>
                <a:cs typeface="Times New Roman"/>
              </a:rPr>
              <a:t>go </a:t>
            </a:r>
            <a:r>
              <a:rPr dirty="0" sz="1450" spc="-10">
                <a:latin typeface="Times New Roman"/>
                <a:cs typeface="Times New Roman"/>
              </a:rPr>
              <a:t>further? </a:t>
            </a:r>
            <a:r>
              <a:rPr dirty="0" sz="1450" spc="-30">
                <a:latin typeface="Times New Roman"/>
                <a:cs typeface="Times New Roman"/>
              </a:rPr>
              <a:t>Would </a:t>
            </a:r>
            <a:r>
              <a:rPr dirty="0" sz="1450" spc="-5">
                <a:latin typeface="Times New Roman"/>
                <a:cs typeface="Times New Roman"/>
              </a:rPr>
              <a:t>you </a:t>
            </a:r>
            <a:r>
              <a:rPr dirty="0" sz="1450" spc="-10">
                <a:latin typeface="Times New Roman"/>
                <a:cs typeface="Times New Roman"/>
              </a:rPr>
              <a:t>have me lay my finger  </a:t>
            </a:r>
            <a:r>
              <a:rPr dirty="0" sz="1450" spc="-5">
                <a:latin typeface="Times New Roman"/>
                <a:cs typeface="Times New Roman"/>
              </a:rPr>
              <a:t>on </a:t>
            </a:r>
            <a:r>
              <a:rPr dirty="0" sz="1450" spc="-10">
                <a:latin typeface="Times New Roman"/>
                <a:cs typeface="Times New Roman"/>
              </a:rPr>
              <a:t>the culprits—or </a:t>
            </a:r>
            <a:r>
              <a:rPr dirty="0" sz="1450" spc="-15">
                <a:latin typeface="Times New Roman"/>
                <a:cs typeface="Times New Roman"/>
              </a:rPr>
              <a:t>rather, </a:t>
            </a:r>
            <a:r>
              <a:rPr dirty="0" sz="1450" spc="-10">
                <a:latin typeface="Times New Roman"/>
                <a:cs typeface="Times New Roman"/>
              </a:rPr>
              <a:t>for </a:t>
            </a:r>
            <a:r>
              <a:rPr dirty="0" sz="1450" spc="-5">
                <a:latin typeface="Times New Roman"/>
                <a:cs typeface="Times New Roman"/>
              </a:rPr>
              <a:t>I </a:t>
            </a:r>
            <a:r>
              <a:rPr dirty="0" sz="1450" spc="-10">
                <a:latin typeface="Times New Roman"/>
                <a:cs typeface="Times New Roman"/>
              </a:rPr>
              <a:t>cannot promise quite so much, </a:t>
            </a:r>
            <a:r>
              <a:rPr dirty="0" sz="1450" spc="-5">
                <a:latin typeface="Times New Roman"/>
                <a:cs typeface="Times New Roman"/>
              </a:rPr>
              <a:t>point out </a:t>
            </a:r>
            <a:r>
              <a:rPr dirty="0" sz="1450" spc="-10">
                <a:latin typeface="Times New Roman"/>
                <a:cs typeface="Times New Roman"/>
              </a:rPr>
              <a:t>to </a:t>
            </a:r>
            <a:r>
              <a:rPr dirty="0" sz="1450" spc="-5">
                <a:latin typeface="Times New Roman"/>
                <a:cs typeface="Times New Roman"/>
              </a:rPr>
              <a:t>you  </a:t>
            </a:r>
            <a:r>
              <a:rPr dirty="0" sz="1450" spc="-10">
                <a:latin typeface="Times New Roman"/>
                <a:cs typeface="Times New Roman"/>
              </a:rPr>
              <a:t>the very house where they consort? It may </a:t>
            </a:r>
            <a:r>
              <a:rPr dirty="0" sz="1450" spc="-5">
                <a:latin typeface="Times New Roman"/>
                <a:cs typeface="Times New Roman"/>
              </a:rPr>
              <a:t>be a </a:t>
            </a:r>
            <a:r>
              <a:rPr dirty="0" sz="1450" spc="-10">
                <a:latin typeface="Times New Roman"/>
                <a:cs typeface="Times New Roman"/>
              </a:rPr>
              <a:t>satisfaction, at least it is all we  are likely to get, since we are denied the remedy </a:t>
            </a:r>
            <a:r>
              <a:rPr dirty="0" sz="1450" spc="-5">
                <a:latin typeface="Times New Roman"/>
                <a:cs typeface="Times New Roman"/>
              </a:rPr>
              <a:t>of </a:t>
            </a:r>
            <a:r>
              <a:rPr dirty="0" sz="1450" spc="-35">
                <a:latin typeface="Times New Roman"/>
                <a:cs typeface="Times New Roman"/>
              </a:rPr>
              <a:t>law. </a:t>
            </a:r>
            <a:r>
              <a:rPr dirty="0" sz="1450" spc="-5">
                <a:latin typeface="Times New Roman"/>
                <a:cs typeface="Times New Roman"/>
              </a:rPr>
              <a:t>I </a:t>
            </a:r>
            <a:r>
              <a:rPr dirty="0" sz="1450" spc="-10">
                <a:latin typeface="Times New Roman"/>
                <a:cs typeface="Times New Roman"/>
              </a:rPr>
              <a:t>reach the further  stage in this </a:t>
            </a:r>
            <a:r>
              <a:rPr dirty="0" sz="1450" spc="-35">
                <a:latin typeface="Times New Roman"/>
                <a:cs typeface="Times New Roman"/>
              </a:rPr>
              <a:t>way. </a:t>
            </a:r>
            <a:r>
              <a:rPr dirty="0" sz="1450" spc="-10">
                <a:latin typeface="Times New Roman"/>
                <a:cs typeface="Times New Roman"/>
              </a:rPr>
              <a:t>In order to fill my outline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robbery, </a:t>
            </a:r>
            <a:r>
              <a:rPr dirty="0" sz="1450" spc="-5">
                <a:latin typeface="Times New Roman"/>
                <a:cs typeface="Times New Roman"/>
              </a:rPr>
              <a:t>I </a:t>
            </a:r>
            <a:r>
              <a:rPr dirty="0" sz="1450" spc="-10">
                <a:latin typeface="Times New Roman"/>
                <a:cs typeface="Times New Roman"/>
              </a:rPr>
              <a:t>require </a:t>
            </a:r>
            <a:r>
              <a:rPr dirty="0" sz="1450" spc="-5">
                <a:latin typeface="Times New Roman"/>
                <a:cs typeface="Times New Roman"/>
              </a:rPr>
              <a:t>a </a:t>
            </a:r>
            <a:r>
              <a:rPr dirty="0" sz="1450" spc="-10">
                <a:latin typeface="Times New Roman"/>
                <a:cs typeface="Times New Roman"/>
              </a:rPr>
              <a:t>man  likely to </a:t>
            </a:r>
            <a:r>
              <a:rPr dirty="0" sz="1450" spc="-5">
                <a:latin typeface="Times New Roman"/>
                <a:cs typeface="Times New Roman"/>
              </a:rPr>
              <a:t>be </a:t>
            </a:r>
            <a:r>
              <a:rPr dirty="0" sz="1450" spc="-10">
                <a:latin typeface="Times New Roman"/>
                <a:cs typeface="Times New Roman"/>
              </a:rPr>
              <a:t>in the forest idling, </a:t>
            </a:r>
            <a:r>
              <a:rPr dirty="0" sz="1450" spc="-5">
                <a:latin typeface="Times New Roman"/>
                <a:cs typeface="Times New Roman"/>
              </a:rPr>
              <a:t>I </a:t>
            </a:r>
            <a:r>
              <a:rPr dirty="0" sz="1450" spc="-10">
                <a:latin typeface="Times New Roman"/>
                <a:cs typeface="Times New Roman"/>
              </a:rPr>
              <a:t>require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education, </a:t>
            </a:r>
            <a:r>
              <a:rPr dirty="0" sz="1450" spc="-5">
                <a:latin typeface="Times New Roman"/>
                <a:cs typeface="Times New Roman"/>
              </a:rPr>
              <a:t>I </a:t>
            </a:r>
            <a:r>
              <a:rPr dirty="0" sz="1450" spc="-10">
                <a:latin typeface="Times New Roman"/>
                <a:cs typeface="Times New Roman"/>
              </a:rPr>
              <a:t>require </a:t>
            </a:r>
            <a:r>
              <a:rPr dirty="0" sz="1450" spc="-5">
                <a:latin typeface="Times New Roman"/>
                <a:cs typeface="Times New Roman"/>
              </a:rPr>
              <a:t>a </a:t>
            </a:r>
            <a:r>
              <a:rPr dirty="0" sz="1450" spc="-10">
                <a:latin typeface="Times New Roman"/>
                <a:cs typeface="Times New Roman"/>
              </a:rPr>
              <a:t>man  superior to considerations </a:t>
            </a:r>
            <a:r>
              <a:rPr dirty="0" sz="1450" spc="-5">
                <a:latin typeface="Times New Roman"/>
                <a:cs typeface="Times New Roman"/>
              </a:rPr>
              <a:t>of </a:t>
            </a:r>
            <a:r>
              <a:rPr dirty="0" sz="1450" spc="-20">
                <a:latin typeface="Times New Roman"/>
                <a:cs typeface="Times New Roman"/>
              </a:rPr>
              <a:t>morality. </a:t>
            </a:r>
            <a:r>
              <a:rPr dirty="0" sz="1450" spc="-10">
                <a:latin typeface="Times New Roman"/>
                <a:cs typeface="Times New Roman"/>
              </a:rPr>
              <a:t>The three requisites all centre in  </a:t>
            </a:r>
            <a:r>
              <a:rPr dirty="0" sz="1450" spc="-25">
                <a:latin typeface="Times New Roman"/>
                <a:cs typeface="Times New Roman"/>
              </a:rPr>
              <a:t>Tentaillon’s </a:t>
            </a:r>
            <a:r>
              <a:rPr dirty="0" sz="1450" spc="-10">
                <a:latin typeface="Times New Roman"/>
                <a:cs typeface="Times New Roman"/>
              </a:rPr>
              <a:t>boarders. They are painters, therefore they are continually  lounging in the forest. They are painters, therefore they are </a:t>
            </a:r>
            <a:r>
              <a:rPr dirty="0" sz="1450" spc="-5">
                <a:latin typeface="Times New Roman"/>
                <a:cs typeface="Times New Roman"/>
              </a:rPr>
              <a:t>not </a:t>
            </a:r>
            <a:r>
              <a:rPr dirty="0" sz="1450" spc="-10">
                <a:latin typeface="Times New Roman"/>
                <a:cs typeface="Times New Roman"/>
              </a:rPr>
              <a:t>unlikely to  have some smattering </a:t>
            </a:r>
            <a:r>
              <a:rPr dirty="0" sz="1450" spc="-5">
                <a:latin typeface="Times New Roman"/>
                <a:cs typeface="Times New Roman"/>
              </a:rPr>
              <a:t>of </a:t>
            </a:r>
            <a:r>
              <a:rPr dirty="0" sz="1450" spc="-10">
                <a:latin typeface="Times New Roman"/>
                <a:cs typeface="Times New Roman"/>
              </a:rPr>
              <a:t>education. </a:t>
            </a:r>
            <a:r>
              <a:rPr dirty="0" sz="1450" spc="-25">
                <a:latin typeface="Times New Roman"/>
                <a:cs typeface="Times New Roman"/>
              </a:rPr>
              <a:t>Lastly, </a:t>
            </a:r>
            <a:r>
              <a:rPr dirty="0" sz="1450" spc="-10">
                <a:latin typeface="Times New Roman"/>
                <a:cs typeface="Times New Roman"/>
              </a:rPr>
              <a:t>because they are painters, they are  probably immoral. And this </a:t>
            </a:r>
            <a:r>
              <a:rPr dirty="0" sz="1450" spc="-5">
                <a:latin typeface="Times New Roman"/>
                <a:cs typeface="Times New Roman"/>
              </a:rPr>
              <a:t>I </a:t>
            </a:r>
            <a:r>
              <a:rPr dirty="0" sz="1450" spc="-10">
                <a:latin typeface="Times New Roman"/>
                <a:cs typeface="Times New Roman"/>
              </a:rPr>
              <a:t>prove in two ways. First, painting is an art  which merely addresses the eye; it does </a:t>
            </a:r>
            <a:r>
              <a:rPr dirty="0" sz="1450" spc="-5">
                <a:latin typeface="Times New Roman"/>
                <a:cs typeface="Times New Roman"/>
              </a:rPr>
              <a:t>not </a:t>
            </a:r>
            <a:r>
              <a:rPr dirty="0" sz="1450" spc="-10">
                <a:latin typeface="Times New Roman"/>
                <a:cs typeface="Times New Roman"/>
              </a:rPr>
              <a:t>in any particular exercise the  moral sense. And second, painting, in common with all the other arts, implies  the dangerous quality </a:t>
            </a:r>
            <a:r>
              <a:rPr dirty="0" sz="1450" spc="-5">
                <a:latin typeface="Times New Roman"/>
                <a:cs typeface="Times New Roman"/>
              </a:rPr>
              <a:t>of </a:t>
            </a:r>
            <a:r>
              <a:rPr dirty="0" sz="1450" spc="-10">
                <a:latin typeface="Times New Roman"/>
                <a:cs typeface="Times New Roman"/>
              </a:rPr>
              <a:t>imagination. A man </a:t>
            </a:r>
            <a:r>
              <a:rPr dirty="0" sz="1450" spc="-5">
                <a:latin typeface="Times New Roman"/>
                <a:cs typeface="Times New Roman"/>
              </a:rPr>
              <a:t>of </a:t>
            </a:r>
            <a:r>
              <a:rPr dirty="0" sz="1450" spc="-10">
                <a:latin typeface="Times New Roman"/>
                <a:cs typeface="Times New Roman"/>
              </a:rPr>
              <a:t>imagination is never moral;  </a:t>
            </a:r>
            <a:r>
              <a:rPr dirty="0" sz="1450" spc="-5">
                <a:latin typeface="Times New Roman"/>
                <a:cs typeface="Times New Roman"/>
              </a:rPr>
              <a:t>he </a:t>
            </a:r>
            <a:r>
              <a:rPr dirty="0" sz="1450" spc="-10">
                <a:latin typeface="Times New Roman"/>
                <a:cs typeface="Times New Roman"/>
              </a:rPr>
              <a:t>outsoars literal demarcations and reviews life under too many</a:t>
            </a:r>
            <a:r>
              <a:rPr dirty="0" sz="1450" spc="120">
                <a:latin typeface="Times New Roman"/>
                <a:cs typeface="Times New Roman"/>
              </a:rPr>
              <a:t> </a:t>
            </a:r>
            <a:r>
              <a:rPr dirty="0" sz="1450" spc="-10">
                <a:latin typeface="Times New Roman"/>
                <a:cs typeface="Times New Roman"/>
              </a:rPr>
              <a:t>shifting</a:t>
            </a:r>
            <a:endParaRPr sz="1450">
              <a:latin typeface="Times New Roman"/>
              <a:cs typeface="Times New Roman"/>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6440" cy="9354820"/>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lights to rest content with the invidious distinctions </a:t>
            </a:r>
            <a:r>
              <a:rPr dirty="0" sz="1450" spc="-5">
                <a:latin typeface="Times New Roman"/>
                <a:cs typeface="Times New Roman"/>
              </a:rPr>
              <a:t>of </a:t>
            </a:r>
            <a:r>
              <a:rPr dirty="0" sz="1450" spc="-10">
                <a:latin typeface="Times New Roman"/>
                <a:cs typeface="Times New Roman"/>
              </a:rPr>
              <a:t>the</a:t>
            </a:r>
            <a:r>
              <a:rPr dirty="0" sz="1450" spc="60">
                <a:latin typeface="Times New Roman"/>
                <a:cs typeface="Times New Roman"/>
              </a:rPr>
              <a:t> </a:t>
            </a:r>
            <a:r>
              <a:rPr dirty="0" sz="1450" spc="-10">
                <a:latin typeface="Times New Roman"/>
                <a:cs typeface="Times New Roman"/>
              </a:rPr>
              <a:t>law!’</a:t>
            </a:r>
            <a:endParaRPr sz="1450">
              <a:latin typeface="Times New Roman"/>
              <a:cs typeface="Times New Roman"/>
            </a:endParaRPr>
          </a:p>
          <a:p>
            <a:pPr algn="just" marL="12700" marR="10160">
              <a:lnSpc>
                <a:spcPts val="1730"/>
              </a:lnSpc>
              <a:spcBef>
                <a:spcPts val="915"/>
              </a:spcBef>
            </a:pPr>
            <a:r>
              <a:rPr dirty="0" sz="1450" spc="-10">
                <a:latin typeface="Times New Roman"/>
                <a:cs typeface="Times New Roman"/>
              </a:rPr>
              <a:t>‘But </a:t>
            </a:r>
            <a:r>
              <a:rPr dirty="0" sz="1450" spc="-5">
                <a:latin typeface="Times New Roman"/>
                <a:cs typeface="Times New Roman"/>
              </a:rPr>
              <a:t>you </a:t>
            </a:r>
            <a:r>
              <a:rPr dirty="0" sz="1450" spc="-10">
                <a:latin typeface="Times New Roman"/>
                <a:cs typeface="Times New Roman"/>
              </a:rPr>
              <a:t>always say—at least, so </a:t>
            </a:r>
            <a:r>
              <a:rPr dirty="0" sz="1450" spc="-5">
                <a:latin typeface="Times New Roman"/>
                <a:cs typeface="Times New Roman"/>
              </a:rPr>
              <a:t>I </a:t>
            </a:r>
            <a:r>
              <a:rPr dirty="0" sz="1450" spc="-10">
                <a:latin typeface="Times New Roman"/>
                <a:cs typeface="Times New Roman"/>
              </a:rPr>
              <a:t>understood you’—said madame, ‘that these  lads display </a:t>
            </a:r>
            <a:r>
              <a:rPr dirty="0" sz="1450" spc="-5">
                <a:latin typeface="Times New Roman"/>
                <a:cs typeface="Times New Roman"/>
              </a:rPr>
              <a:t>no </a:t>
            </a:r>
            <a:r>
              <a:rPr dirty="0" sz="1450" spc="-10">
                <a:latin typeface="Times New Roman"/>
                <a:cs typeface="Times New Roman"/>
              </a:rPr>
              <a:t>imagination</a:t>
            </a:r>
            <a:r>
              <a:rPr dirty="0" sz="1450">
                <a:latin typeface="Times New Roman"/>
                <a:cs typeface="Times New Roman"/>
              </a:rPr>
              <a:t> </a:t>
            </a:r>
            <a:r>
              <a:rPr dirty="0" sz="1450" spc="-15">
                <a:latin typeface="Times New Roman"/>
                <a:cs typeface="Times New Roman"/>
              </a:rPr>
              <a:t>whatever.’</a:t>
            </a:r>
            <a:endParaRPr sz="1450">
              <a:latin typeface="Times New Roman"/>
              <a:cs typeface="Times New Roman"/>
            </a:endParaRPr>
          </a:p>
          <a:p>
            <a:pPr algn="just" marL="12700" marR="5080">
              <a:lnSpc>
                <a:spcPts val="1730"/>
              </a:lnSpc>
              <a:spcBef>
                <a:spcPts val="865"/>
              </a:spcBef>
            </a:pPr>
            <a:r>
              <a:rPr dirty="0" sz="1450" spc="-10">
                <a:latin typeface="Times New Roman"/>
                <a:cs typeface="Times New Roman"/>
              </a:rPr>
              <a:t>‘My </a:t>
            </a:r>
            <a:r>
              <a:rPr dirty="0" sz="1450" spc="-20">
                <a:latin typeface="Times New Roman"/>
                <a:cs typeface="Times New Roman"/>
              </a:rPr>
              <a:t>dear, </a:t>
            </a:r>
            <a:r>
              <a:rPr dirty="0" sz="1450" spc="-10">
                <a:latin typeface="Times New Roman"/>
                <a:cs typeface="Times New Roman"/>
              </a:rPr>
              <a:t>they displayed imagination, and </a:t>
            </a:r>
            <a:r>
              <a:rPr dirty="0" sz="1450" spc="-5">
                <a:latin typeface="Times New Roman"/>
                <a:cs typeface="Times New Roman"/>
              </a:rPr>
              <a:t>of a </a:t>
            </a:r>
            <a:r>
              <a:rPr dirty="0" sz="1450" spc="-10">
                <a:latin typeface="Times New Roman"/>
                <a:cs typeface="Times New Roman"/>
              </a:rPr>
              <a:t>very fantastic </a:t>
            </a:r>
            <a:r>
              <a:rPr dirty="0" sz="1450" spc="-20">
                <a:latin typeface="Times New Roman"/>
                <a:cs typeface="Times New Roman"/>
              </a:rPr>
              <a:t>order, </a:t>
            </a:r>
            <a:r>
              <a:rPr dirty="0" sz="1450" spc="-5">
                <a:latin typeface="Times New Roman"/>
                <a:cs typeface="Times New Roman"/>
              </a:rPr>
              <a:t>too,’  </a:t>
            </a:r>
            <a:r>
              <a:rPr dirty="0" sz="1450" spc="-10">
                <a:latin typeface="Times New Roman"/>
                <a:cs typeface="Times New Roman"/>
              </a:rPr>
              <a:t>returned</a:t>
            </a:r>
            <a:r>
              <a:rPr dirty="0" sz="1450" spc="85">
                <a:latin typeface="Times New Roman"/>
                <a:cs typeface="Times New Roman"/>
              </a:rPr>
              <a:t> </a:t>
            </a:r>
            <a:r>
              <a:rPr dirty="0" sz="1450" spc="-10">
                <a:latin typeface="Times New Roman"/>
                <a:cs typeface="Times New Roman"/>
              </a:rPr>
              <a:t>the</a:t>
            </a:r>
            <a:r>
              <a:rPr dirty="0" sz="1450" spc="90">
                <a:latin typeface="Times New Roman"/>
                <a:cs typeface="Times New Roman"/>
              </a:rPr>
              <a:t> </a:t>
            </a:r>
            <a:r>
              <a:rPr dirty="0" sz="1450" spc="-15">
                <a:latin typeface="Times New Roman"/>
                <a:cs typeface="Times New Roman"/>
              </a:rPr>
              <a:t>Doctor,</a:t>
            </a:r>
            <a:r>
              <a:rPr dirty="0" sz="1450" spc="85">
                <a:latin typeface="Times New Roman"/>
                <a:cs typeface="Times New Roman"/>
              </a:rPr>
              <a:t> </a:t>
            </a:r>
            <a:r>
              <a:rPr dirty="0" sz="1450" spc="-10">
                <a:latin typeface="Times New Roman"/>
                <a:cs typeface="Times New Roman"/>
              </a:rPr>
              <a:t>‘when</a:t>
            </a:r>
            <a:r>
              <a:rPr dirty="0" sz="1450" spc="90">
                <a:latin typeface="Times New Roman"/>
                <a:cs typeface="Times New Roman"/>
              </a:rPr>
              <a:t> </a:t>
            </a:r>
            <a:r>
              <a:rPr dirty="0" sz="1450" spc="-10">
                <a:latin typeface="Times New Roman"/>
                <a:cs typeface="Times New Roman"/>
              </a:rPr>
              <a:t>they</a:t>
            </a:r>
            <a:r>
              <a:rPr dirty="0" sz="1450" spc="90">
                <a:latin typeface="Times New Roman"/>
                <a:cs typeface="Times New Roman"/>
              </a:rPr>
              <a:t> </a:t>
            </a:r>
            <a:r>
              <a:rPr dirty="0" sz="1450" spc="-10">
                <a:latin typeface="Times New Roman"/>
                <a:cs typeface="Times New Roman"/>
              </a:rPr>
              <a:t>embraced</a:t>
            </a:r>
            <a:r>
              <a:rPr dirty="0" sz="1450" spc="85">
                <a:latin typeface="Times New Roman"/>
                <a:cs typeface="Times New Roman"/>
              </a:rPr>
              <a:t> </a:t>
            </a:r>
            <a:r>
              <a:rPr dirty="0" sz="1450" spc="-10">
                <a:latin typeface="Times New Roman"/>
                <a:cs typeface="Times New Roman"/>
              </a:rPr>
              <a:t>their</a:t>
            </a:r>
            <a:r>
              <a:rPr dirty="0" sz="1450" spc="90">
                <a:latin typeface="Times New Roman"/>
                <a:cs typeface="Times New Roman"/>
              </a:rPr>
              <a:t> </a:t>
            </a:r>
            <a:r>
              <a:rPr dirty="0" sz="1450" spc="-10">
                <a:latin typeface="Times New Roman"/>
                <a:cs typeface="Times New Roman"/>
              </a:rPr>
              <a:t>beggarly</a:t>
            </a:r>
            <a:r>
              <a:rPr dirty="0" sz="1450" spc="85">
                <a:latin typeface="Times New Roman"/>
                <a:cs typeface="Times New Roman"/>
              </a:rPr>
              <a:t> </a:t>
            </a:r>
            <a:r>
              <a:rPr dirty="0" sz="1450" spc="-10">
                <a:latin typeface="Times New Roman"/>
                <a:cs typeface="Times New Roman"/>
              </a:rPr>
              <a:t>profession. </a:t>
            </a:r>
            <a:r>
              <a:rPr dirty="0" sz="1450" spc="195">
                <a:latin typeface="Times New Roman"/>
                <a:cs typeface="Times New Roman"/>
              </a:rPr>
              <a:t> </a:t>
            </a:r>
            <a:r>
              <a:rPr dirty="0" sz="1450" spc="-10">
                <a:latin typeface="Times New Roman"/>
                <a:cs typeface="Times New Roman"/>
              </a:rPr>
              <a:t>Besides</a:t>
            </a:r>
            <a:endParaRPr sz="1450">
              <a:latin typeface="Times New Roman"/>
              <a:cs typeface="Times New Roman"/>
            </a:endParaRPr>
          </a:p>
          <a:p>
            <a:pPr algn="just" marL="12700">
              <a:lnSpc>
                <a:spcPts val="1664"/>
              </a:lnSpc>
            </a:pPr>
            <a:r>
              <a:rPr dirty="0" sz="1450" spc="-10">
                <a:latin typeface="Times New Roman"/>
                <a:cs typeface="Times New Roman"/>
              </a:rPr>
              <a:t>—and</a:t>
            </a:r>
            <a:r>
              <a:rPr dirty="0" sz="1450" spc="160">
                <a:latin typeface="Times New Roman"/>
                <a:cs typeface="Times New Roman"/>
              </a:rPr>
              <a:t> </a:t>
            </a:r>
            <a:r>
              <a:rPr dirty="0" sz="1450" spc="-10">
                <a:latin typeface="Times New Roman"/>
                <a:cs typeface="Times New Roman"/>
              </a:rPr>
              <a:t>this</a:t>
            </a:r>
            <a:r>
              <a:rPr dirty="0" sz="1450" spc="165">
                <a:latin typeface="Times New Roman"/>
                <a:cs typeface="Times New Roman"/>
              </a:rPr>
              <a:t> </a:t>
            </a:r>
            <a:r>
              <a:rPr dirty="0" sz="1450" spc="-10">
                <a:latin typeface="Times New Roman"/>
                <a:cs typeface="Times New Roman"/>
              </a:rPr>
              <a:t>is</a:t>
            </a:r>
            <a:r>
              <a:rPr dirty="0" sz="1450" spc="165">
                <a:latin typeface="Times New Roman"/>
                <a:cs typeface="Times New Roman"/>
              </a:rPr>
              <a:t> </a:t>
            </a:r>
            <a:r>
              <a:rPr dirty="0" sz="1450" spc="-10">
                <a:latin typeface="Times New Roman"/>
                <a:cs typeface="Times New Roman"/>
              </a:rPr>
              <a:t>an</a:t>
            </a:r>
            <a:r>
              <a:rPr dirty="0" sz="1450" spc="165">
                <a:latin typeface="Times New Roman"/>
                <a:cs typeface="Times New Roman"/>
              </a:rPr>
              <a:t> </a:t>
            </a:r>
            <a:r>
              <a:rPr dirty="0" sz="1450" spc="-10">
                <a:latin typeface="Times New Roman"/>
                <a:cs typeface="Times New Roman"/>
              </a:rPr>
              <a:t>argument</a:t>
            </a:r>
            <a:r>
              <a:rPr dirty="0" sz="1450" spc="165">
                <a:latin typeface="Times New Roman"/>
                <a:cs typeface="Times New Roman"/>
              </a:rPr>
              <a:t> </a:t>
            </a:r>
            <a:r>
              <a:rPr dirty="0" sz="1450" spc="-10">
                <a:latin typeface="Times New Roman"/>
                <a:cs typeface="Times New Roman"/>
              </a:rPr>
              <a:t>exactly</a:t>
            </a:r>
            <a:r>
              <a:rPr dirty="0" sz="1450" spc="165">
                <a:latin typeface="Times New Roman"/>
                <a:cs typeface="Times New Roman"/>
              </a:rPr>
              <a:t> </a:t>
            </a:r>
            <a:r>
              <a:rPr dirty="0" sz="1450" spc="-10">
                <a:latin typeface="Times New Roman"/>
                <a:cs typeface="Times New Roman"/>
              </a:rPr>
              <a:t>suited</a:t>
            </a:r>
            <a:r>
              <a:rPr dirty="0" sz="1450" spc="165">
                <a:latin typeface="Times New Roman"/>
                <a:cs typeface="Times New Roman"/>
              </a:rPr>
              <a:t> </a:t>
            </a:r>
            <a:r>
              <a:rPr dirty="0" sz="1450" spc="-10">
                <a:latin typeface="Times New Roman"/>
                <a:cs typeface="Times New Roman"/>
              </a:rPr>
              <a:t>to</a:t>
            </a:r>
            <a:r>
              <a:rPr dirty="0" sz="1450" spc="165">
                <a:latin typeface="Times New Roman"/>
                <a:cs typeface="Times New Roman"/>
              </a:rPr>
              <a:t> </a:t>
            </a:r>
            <a:r>
              <a:rPr dirty="0" sz="1450" spc="-5">
                <a:latin typeface="Times New Roman"/>
                <a:cs typeface="Times New Roman"/>
              </a:rPr>
              <a:t>your</a:t>
            </a:r>
            <a:r>
              <a:rPr dirty="0" sz="1450" spc="165">
                <a:latin typeface="Times New Roman"/>
                <a:cs typeface="Times New Roman"/>
              </a:rPr>
              <a:t> </a:t>
            </a:r>
            <a:r>
              <a:rPr dirty="0" sz="1450" spc="-10">
                <a:latin typeface="Times New Roman"/>
                <a:cs typeface="Times New Roman"/>
              </a:rPr>
              <a:t>intellectual</a:t>
            </a:r>
            <a:r>
              <a:rPr dirty="0" sz="1450" spc="165">
                <a:latin typeface="Times New Roman"/>
                <a:cs typeface="Times New Roman"/>
              </a:rPr>
              <a:t> </a:t>
            </a:r>
            <a:r>
              <a:rPr dirty="0" sz="1450" spc="-10">
                <a:latin typeface="Times New Roman"/>
                <a:cs typeface="Times New Roman"/>
              </a:rPr>
              <a:t>level—many</a:t>
            </a:r>
            <a:r>
              <a:rPr dirty="0" sz="1450" spc="160">
                <a:latin typeface="Times New Roman"/>
                <a:cs typeface="Times New Roman"/>
              </a:rPr>
              <a:t> </a:t>
            </a:r>
            <a:r>
              <a:rPr dirty="0" sz="1450" spc="-5">
                <a:latin typeface="Times New Roman"/>
                <a:cs typeface="Times New Roman"/>
              </a:rPr>
              <a:t>of</a:t>
            </a:r>
            <a:endParaRPr sz="1450">
              <a:latin typeface="Times New Roman"/>
              <a:cs typeface="Times New Roman"/>
            </a:endParaRPr>
          </a:p>
          <a:p>
            <a:pPr algn="just" marL="12700">
              <a:lnSpc>
                <a:spcPts val="1730"/>
              </a:lnSpc>
            </a:pPr>
            <a:r>
              <a:rPr dirty="0" sz="1450" spc="-10">
                <a:latin typeface="Times New Roman"/>
                <a:cs typeface="Times New Roman"/>
              </a:rPr>
              <a:t>them are English and American.   Where else should we expect to find </a:t>
            </a:r>
            <a:r>
              <a:rPr dirty="0" sz="1450" spc="-5">
                <a:latin typeface="Times New Roman"/>
                <a:cs typeface="Times New Roman"/>
              </a:rPr>
              <a:t>a  </a:t>
            </a:r>
            <a:r>
              <a:rPr dirty="0" sz="1450" spc="-10">
                <a:latin typeface="Times New Roman"/>
                <a:cs typeface="Times New Roman"/>
              </a:rPr>
              <a:t>thief?</a:t>
            </a:r>
            <a:endParaRPr sz="1450">
              <a:latin typeface="Times New Roman"/>
              <a:cs typeface="Times New Roman"/>
            </a:endParaRPr>
          </a:p>
          <a:p>
            <a:pPr algn="just" marL="12700" marR="5080">
              <a:lnSpc>
                <a:spcPts val="1730"/>
              </a:lnSpc>
              <a:spcBef>
                <a:spcPts val="60"/>
              </a:spcBef>
            </a:pPr>
            <a:r>
              <a:rPr dirty="0" sz="1450" spc="-10">
                <a:latin typeface="Times New Roman"/>
                <a:cs typeface="Times New Roman"/>
              </a:rPr>
              <a:t>—And now </a:t>
            </a:r>
            <a:r>
              <a:rPr dirty="0" sz="1450" spc="-5">
                <a:latin typeface="Times New Roman"/>
                <a:cs typeface="Times New Roman"/>
              </a:rPr>
              <a:t>you </a:t>
            </a:r>
            <a:r>
              <a:rPr dirty="0" sz="1450" spc="-10">
                <a:latin typeface="Times New Roman"/>
                <a:cs typeface="Times New Roman"/>
              </a:rPr>
              <a:t>had better get </a:t>
            </a:r>
            <a:r>
              <a:rPr dirty="0" sz="1450" spc="-5">
                <a:latin typeface="Times New Roman"/>
                <a:cs typeface="Times New Roman"/>
              </a:rPr>
              <a:t>your </a:t>
            </a:r>
            <a:r>
              <a:rPr dirty="0" sz="1450" spc="-15">
                <a:latin typeface="Times New Roman"/>
                <a:cs typeface="Times New Roman"/>
              </a:rPr>
              <a:t>coffee. </a:t>
            </a:r>
            <a:r>
              <a:rPr dirty="0" sz="1450" spc="-10">
                <a:latin typeface="Times New Roman"/>
                <a:cs typeface="Times New Roman"/>
              </a:rPr>
              <a:t>Because we have lost </a:t>
            </a:r>
            <a:r>
              <a:rPr dirty="0" sz="1450" spc="-5">
                <a:latin typeface="Times New Roman"/>
                <a:cs typeface="Times New Roman"/>
              </a:rPr>
              <a:t>a </a:t>
            </a:r>
            <a:r>
              <a:rPr dirty="0" sz="1450" spc="-10">
                <a:latin typeface="Times New Roman"/>
                <a:cs typeface="Times New Roman"/>
              </a:rPr>
              <a:t>treasure,  there is </a:t>
            </a:r>
            <a:r>
              <a:rPr dirty="0" sz="1450" spc="-5">
                <a:latin typeface="Times New Roman"/>
                <a:cs typeface="Times New Roman"/>
              </a:rPr>
              <a:t>no </a:t>
            </a:r>
            <a:r>
              <a:rPr dirty="0" sz="1450" spc="-10">
                <a:latin typeface="Times New Roman"/>
                <a:cs typeface="Times New Roman"/>
              </a:rPr>
              <a:t>reason for starving. For my part, </a:t>
            </a:r>
            <a:r>
              <a:rPr dirty="0" sz="1450" spc="-5">
                <a:latin typeface="Times New Roman"/>
                <a:cs typeface="Times New Roman"/>
              </a:rPr>
              <a:t>I </a:t>
            </a:r>
            <a:r>
              <a:rPr dirty="0" sz="1450" spc="-10">
                <a:latin typeface="Times New Roman"/>
                <a:cs typeface="Times New Roman"/>
              </a:rPr>
              <a:t>shall break my fast with white  wine. </a:t>
            </a:r>
            <a:r>
              <a:rPr dirty="0" sz="1450" spc="-5">
                <a:latin typeface="Times New Roman"/>
                <a:cs typeface="Times New Roman"/>
              </a:rPr>
              <a:t>I </a:t>
            </a:r>
            <a:r>
              <a:rPr dirty="0" sz="1450" spc="-10">
                <a:latin typeface="Times New Roman"/>
                <a:cs typeface="Times New Roman"/>
              </a:rPr>
              <a:t>feel unaccountably heated and thirsty </a:t>
            </a:r>
            <a:r>
              <a:rPr dirty="0" sz="1450" spc="-20">
                <a:latin typeface="Times New Roman"/>
                <a:cs typeface="Times New Roman"/>
              </a:rPr>
              <a:t>to-day.</a:t>
            </a:r>
            <a:r>
              <a:rPr dirty="0" sz="1450" spc="320">
                <a:latin typeface="Times New Roman"/>
                <a:cs typeface="Times New Roman"/>
              </a:rPr>
              <a:t> </a:t>
            </a:r>
            <a:r>
              <a:rPr dirty="0" sz="1450" spc="-5">
                <a:latin typeface="Times New Roman"/>
                <a:cs typeface="Times New Roman"/>
              </a:rPr>
              <a:t>I </a:t>
            </a:r>
            <a:r>
              <a:rPr dirty="0" sz="1450" spc="-10">
                <a:latin typeface="Times New Roman"/>
                <a:cs typeface="Times New Roman"/>
              </a:rPr>
              <a:t>can only attribute it to  the shock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discovery.</a:t>
            </a:r>
            <a:r>
              <a:rPr dirty="0" sz="1450" spc="320">
                <a:latin typeface="Times New Roman"/>
                <a:cs typeface="Times New Roman"/>
              </a:rPr>
              <a:t> </a:t>
            </a:r>
            <a:r>
              <a:rPr dirty="0" sz="1450" spc="-10">
                <a:latin typeface="Times New Roman"/>
                <a:cs typeface="Times New Roman"/>
              </a:rPr>
              <a:t>And yet, </a:t>
            </a:r>
            <a:r>
              <a:rPr dirty="0" sz="1450" spc="-5">
                <a:latin typeface="Times New Roman"/>
                <a:cs typeface="Times New Roman"/>
              </a:rPr>
              <a:t>you </a:t>
            </a:r>
            <a:r>
              <a:rPr dirty="0" sz="1450" spc="-10">
                <a:latin typeface="Times New Roman"/>
                <a:cs typeface="Times New Roman"/>
              </a:rPr>
              <a:t>will bear me </a:t>
            </a:r>
            <a:r>
              <a:rPr dirty="0" sz="1450" spc="-5">
                <a:latin typeface="Times New Roman"/>
                <a:cs typeface="Times New Roman"/>
              </a:rPr>
              <a:t>out, I </a:t>
            </a:r>
            <a:r>
              <a:rPr dirty="0" sz="1450" spc="-10">
                <a:latin typeface="Times New Roman"/>
                <a:cs typeface="Times New Roman"/>
              </a:rPr>
              <a:t>supported the  emotion </a:t>
            </a:r>
            <a:r>
              <a:rPr dirty="0" sz="1450" spc="-20">
                <a:latin typeface="Times New Roman"/>
                <a:cs typeface="Times New Roman"/>
              </a:rPr>
              <a:t>nobly.’</a:t>
            </a:r>
            <a:endParaRPr sz="1450">
              <a:latin typeface="Times New Roman"/>
              <a:cs typeface="Times New Roman"/>
            </a:endParaRPr>
          </a:p>
          <a:p>
            <a:pPr algn="just" marL="12700" marR="7620">
              <a:lnSpc>
                <a:spcPts val="1730"/>
              </a:lnSpc>
              <a:spcBef>
                <a:spcPts val="855"/>
              </a:spcBef>
            </a:pPr>
            <a:r>
              <a:rPr dirty="0" sz="1450" spc="-10">
                <a:latin typeface="Times New Roman"/>
                <a:cs typeface="Times New Roman"/>
              </a:rPr>
              <a:t>The Doctor had now talked himself back into an admirable humour; and as </a:t>
            </a:r>
            <a:r>
              <a:rPr dirty="0" sz="1450" spc="-5">
                <a:latin typeface="Times New Roman"/>
                <a:cs typeface="Times New Roman"/>
              </a:rPr>
              <a:t>he  </a:t>
            </a:r>
            <a:r>
              <a:rPr dirty="0" sz="1450" spc="-10">
                <a:latin typeface="Times New Roman"/>
                <a:cs typeface="Times New Roman"/>
              </a:rPr>
              <a:t>sat in the arbour and slowly imbibed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allowance </a:t>
            </a:r>
            <a:r>
              <a:rPr dirty="0" sz="1450" spc="-5">
                <a:latin typeface="Times New Roman"/>
                <a:cs typeface="Times New Roman"/>
              </a:rPr>
              <a:t>of </a:t>
            </a:r>
            <a:r>
              <a:rPr dirty="0" sz="1450" spc="-10">
                <a:latin typeface="Times New Roman"/>
                <a:cs typeface="Times New Roman"/>
              </a:rPr>
              <a:t>white wine and  picked </a:t>
            </a:r>
            <a:r>
              <a:rPr dirty="0" sz="1450" spc="-5">
                <a:latin typeface="Times New Roman"/>
                <a:cs typeface="Times New Roman"/>
              </a:rPr>
              <a:t>a </a:t>
            </a:r>
            <a:r>
              <a:rPr dirty="0" sz="1450" spc="-10">
                <a:latin typeface="Times New Roman"/>
                <a:cs typeface="Times New Roman"/>
              </a:rPr>
              <a:t>little bread and cheese with </a:t>
            </a:r>
            <a:r>
              <a:rPr dirty="0" sz="1450" spc="-5">
                <a:latin typeface="Times New Roman"/>
                <a:cs typeface="Times New Roman"/>
              </a:rPr>
              <a:t>no </a:t>
            </a:r>
            <a:r>
              <a:rPr dirty="0" sz="1450" spc="-10">
                <a:latin typeface="Times New Roman"/>
                <a:cs typeface="Times New Roman"/>
              </a:rPr>
              <a:t>very impetuous appetite, if </a:t>
            </a:r>
            <a:r>
              <a:rPr dirty="0" sz="1450" spc="-5">
                <a:latin typeface="Times New Roman"/>
                <a:cs typeface="Times New Roman"/>
              </a:rPr>
              <a:t>a </a:t>
            </a:r>
            <a:r>
              <a:rPr dirty="0" sz="1450" spc="-10">
                <a:latin typeface="Times New Roman"/>
                <a:cs typeface="Times New Roman"/>
              </a:rPr>
              <a:t>third </a:t>
            </a:r>
            <a:r>
              <a:rPr dirty="0" sz="1450" spc="-5">
                <a:latin typeface="Times New Roman"/>
                <a:cs typeface="Times New Roman"/>
              </a:rPr>
              <a:t>of  </a:t>
            </a:r>
            <a:r>
              <a:rPr dirty="0" sz="1450" spc="-10">
                <a:latin typeface="Times New Roman"/>
                <a:cs typeface="Times New Roman"/>
              </a:rPr>
              <a:t>his meditations ran </a:t>
            </a:r>
            <a:r>
              <a:rPr dirty="0" sz="1450" spc="-5">
                <a:latin typeface="Times New Roman"/>
                <a:cs typeface="Times New Roman"/>
              </a:rPr>
              <a:t>upon </a:t>
            </a:r>
            <a:r>
              <a:rPr dirty="0" sz="1450" spc="-10">
                <a:latin typeface="Times New Roman"/>
                <a:cs typeface="Times New Roman"/>
              </a:rPr>
              <a:t>the missing treasure, the other two-thirds were more  pleasingly busied in the retrospect </a:t>
            </a:r>
            <a:r>
              <a:rPr dirty="0" sz="1450" spc="-5">
                <a:latin typeface="Times New Roman"/>
                <a:cs typeface="Times New Roman"/>
              </a:rPr>
              <a:t>of </a:t>
            </a:r>
            <a:r>
              <a:rPr dirty="0" sz="1450" spc="-10">
                <a:latin typeface="Times New Roman"/>
                <a:cs typeface="Times New Roman"/>
              </a:rPr>
              <a:t>his detective</a:t>
            </a:r>
            <a:r>
              <a:rPr dirty="0" sz="1450" spc="35">
                <a:latin typeface="Times New Roman"/>
                <a:cs typeface="Times New Roman"/>
              </a:rPr>
              <a:t> </a:t>
            </a:r>
            <a:r>
              <a:rPr dirty="0" sz="1450" spc="-10">
                <a:latin typeface="Times New Roman"/>
                <a:cs typeface="Times New Roman"/>
              </a:rPr>
              <a:t>skill.</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About eleven Casimir arrived; </a:t>
            </a:r>
            <a:r>
              <a:rPr dirty="0" sz="1450" spc="-5">
                <a:latin typeface="Times New Roman"/>
                <a:cs typeface="Times New Roman"/>
              </a:rPr>
              <a:t>he </a:t>
            </a:r>
            <a:r>
              <a:rPr dirty="0" sz="1450" spc="-10">
                <a:latin typeface="Times New Roman"/>
                <a:cs typeface="Times New Roman"/>
              </a:rPr>
              <a:t>had caught an early train to Fontainebleau,  and driven over to save time; and now his cab was stabled at </a:t>
            </a:r>
            <a:r>
              <a:rPr dirty="0" sz="1450" spc="-25">
                <a:latin typeface="Times New Roman"/>
                <a:cs typeface="Times New Roman"/>
              </a:rPr>
              <a:t>Tentaillon’s,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remarked, studying his watch, that </a:t>
            </a:r>
            <a:r>
              <a:rPr dirty="0" sz="1450" spc="-5">
                <a:latin typeface="Times New Roman"/>
                <a:cs typeface="Times New Roman"/>
              </a:rPr>
              <a:t>he </a:t>
            </a:r>
            <a:r>
              <a:rPr dirty="0" sz="1450" spc="-10">
                <a:latin typeface="Times New Roman"/>
                <a:cs typeface="Times New Roman"/>
              </a:rPr>
              <a:t>could spare an </a:t>
            </a:r>
            <a:r>
              <a:rPr dirty="0" sz="1450" spc="-5">
                <a:latin typeface="Times New Roman"/>
                <a:cs typeface="Times New Roman"/>
              </a:rPr>
              <a:t>hour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half. He  was much the man </a:t>
            </a:r>
            <a:r>
              <a:rPr dirty="0" sz="1450" spc="-5">
                <a:latin typeface="Times New Roman"/>
                <a:cs typeface="Times New Roman"/>
              </a:rPr>
              <a:t>of </a:t>
            </a:r>
            <a:r>
              <a:rPr dirty="0" sz="1450" spc="-10">
                <a:latin typeface="Times New Roman"/>
                <a:cs typeface="Times New Roman"/>
              </a:rPr>
              <a:t>business, decisively spoken, given to frowning in an  intellectual </a:t>
            </a:r>
            <a:r>
              <a:rPr dirty="0" sz="1450" spc="-20">
                <a:latin typeface="Times New Roman"/>
                <a:cs typeface="Times New Roman"/>
              </a:rPr>
              <a:t>manner. Anastasie’s</a:t>
            </a:r>
            <a:r>
              <a:rPr dirty="0" sz="1450" spc="320">
                <a:latin typeface="Times New Roman"/>
                <a:cs typeface="Times New Roman"/>
              </a:rPr>
              <a:t> </a:t>
            </a:r>
            <a:r>
              <a:rPr dirty="0" sz="1450" spc="-10">
                <a:latin typeface="Times New Roman"/>
                <a:cs typeface="Times New Roman"/>
              </a:rPr>
              <a:t>born </a:t>
            </a:r>
            <a:r>
              <a:rPr dirty="0" sz="1450" spc="-15">
                <a:latin typeface="Times New Roman"/>
                <a:cs typeface="Times New Roman"/>
              </a:rPr>
              <a:t>brother, </a:t>
            </a:r>
            <a:r>
              <a:rPr dirty="0" sz="1450" spc="-5">
                <a:latin typeface="Times New Roman"/>
                <a:cs typeface="Times New Roman"/>
              </a:rPr>
              <a:t>he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waste much  sentiment </a:t>
            </a:r>
            <a:r>
              <a:rPr dirty="0" sz="1450" spc="-5">
                <a:latin typeface="Times New Roman"/>
                <a:cs typeface="Times New Roman"/>
              </a:rPr>
              <a:t>on </a:t>
            </a:r>
            <a:r>
              <a:rPr dirty="0" sz="1450" spc="-10">
                <a:latin typeface="Times New Roman"/>
                <a:cs typeface="Times New Roman"/>
              </a:rPr>
              <a:t>the </a:t>
            </a:r>
            <a:r>
              <a:rPr dirty="0" sz="1450" spc="-25">
                <a:latin typeface="Times New Roman"/>
                <a:cs typeface="Times New Roman"/>
              </a:rPr>
              <a:t>lady, </a:t>
            </a:r>
            <a:r>
              <a:rPr dirty="0" sz="1450" spc="-10">
                <a:latin typeface="Times New Roman"/>
                <a:cs typeface="Times New Roman"/>
              </a:rPr>
              <a:t>gave her an English family kiss, and demanded </a:t>
            </a:r>
            <a:r>
              <a:rPr dirty="0" sz="1450" spc="-5">
                <a:latin typeface="Times New Roman"/>
                <a:cs typeface="Times New Roman"/>
              </a:rPr>
              <a:t>a </a:t>
            </a:r>
            <a:r>
              <a:rPr dirty="0" sz="1450" spc="-10">
                <a:latin typeface="Times New Roman"/>
                <a:cs typeface="Times New Roman"/>
              </a:rPr>
              <a:t>meal  without </a:t>
            </a:r>
            <a:r>
              <a:rPr dirty="0" sz="1450" spc="-25">
                <a:latin typeface="Times New Roman"/>
                <a:cs typeface="Times New Roman"/>
              </a:rPr>
              <a:t>delay.</a:t>
            </a:r>
            <a:endParaRPr sz="1450">
              <a:latin typeface="Times New Roman"/>
              <a:cs typeface="Times New Roman"/>
            </a:endParaRPr>
          </a:p>
          <a:p>
            <a:pPr algn="just" marL="12700" marR="12700">
              <a:lnSpc>
                <a:spcPts val="1730"/>
              </a:lnSpc>
              <a:spcBef>
                <a:spcPts val="855"/>
              </a:spcBef>
            </a:pPr>
            <a:r>
              <a:rPr dirty="0" sz="1450" spc="-45">
                <a:latin typeface="Times New Roman"/>
                <a:cs typeface="Times New Roman"/>
              </a:rPr>
              <a:t>‘You </a:t>
            </a:r>
            <a:r>
              <a:rPr dirty="0" sz="1450" spc="-10">
                <a:latin typeface="Times New Roman"/>
                <a:cs typeface="Times New Roman"/>
              </a:rPr>
              <a:t>can tell me </a:t>
            </a:r>
            <a:r>
              <a:rPr dirty="0" sz="1450" spc="-5">
                <a:latin typeface="Times New Roman"/>
                <a:cs typeface="Times New Roman"/>
              </a:rPr>
              <a:t>your </a:t>
            </a:r>
            <a:r>
              <a:rPr dirty="0" sz="1450" spc="-10">
                <a:latin typeface="Times New Roman"/>
                <a:cs typeface="Times New Roman"/>
              </a:rPr>
              <a:t>story while we eat,’ </a:t>
            </a:r>
            <a:r>
              <a:rPr dirty="0" sz="1450" spc="-5">
                <a:latin typeface="Times New Roman"/>
                <a:cs typeface="Times New Roman"/>
              </a:rPr>
              <a:t>he </a:t>
            </a:r>
            <a:r>
              <a:rPr dirty="0" sz="1450" spc="-10">
                <a:latin typeface="Times New Roman"/>
                <a:cs typeface="Times New Roman"/>
              </a:rPr>
              <a:t>observed. ‘Anything </a:t>
            </a:r>
            <a:r>
              <a:rPr dirty="0" sz="1450" spc="-5">
                <a:latin typeface="Times New Roman"/>
                <a:cs typeface="Times New Roman"/>
              </a:rPr>
              <a:t>good </a:t>
            </a:r>
            <a:r>
              <a:rPr dirty="0" sz="1450" spc="-10">
                <a:latin typeface="Times New Roman"/>
                <a:cs typeface="Times New Roman"/>
              </a:rPr>
              <a:t>to-  </a:t>
            </a:r>
            <a:r>
              <a:rPr dirty="0" sz="1450" spc="-30">
                <a:latin typeface="Times New Roman"/>
                <a:cs typeface="Times New Roman"/>
              </a:rPr>
              <a:t>day,</a:t>
            </a:r>
            <a:r>
              <a:rPr dirty="0" sz="1450" spc="-10">
                <a:latin typeface="Times New Roman"/>
                <a:cs typeface="Times New Roman"/>
              </a:rPr>
              <a:t> Stasie?’</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He was promised something </a:t>
            </a:r>
            <a:r>
              <a:rPr dirty="0" sz="1450" spc="-5">
                <a:latin typeface="Times New Roman"/>
                <a:cs typeface="Times New Roman"/>
              </a:rPr>
              <a:t>good. </a:t>
            </a:r>
            <a:r>
              <a:rPr dirty="0" sz="1450" spc="-10">
                <a:latin typeface="Times New Roman"/>
                <a:cs typeface="Times New Roman"/>
              </a:rPr>
              <a:t>The trio sat down to table in the </a:t>
            </a:r>
            <a:r>
              <a:rPr dirty="0" sz="1450" spc="-15">
                <a:latin typeface="Times New Roman"/>
                <a:cs typeface="Times New Roman"/>
              </a:rPr>
              <a:t>arbour,  </a:t>
            </a:r>
            <a:r>
              <a:rPr dirty="0" sz="1450" spc="-10">
                <a:latin typeface="Times New Roman"/>
                <a:cs typeface="Times New Roman"/>
              </a:rPr>
              <a:t>Jean-Marie waiting as well as eating, and the Doctor recounted what had  happened in his richest narrative </a:t>
            </a:r>
            <a:r>
              <a:rPr dirty="0" sz="1450" spc="-20">
                <a:latin typeface="Times New Roman"/>
                <a:cs typeface="Times New Roman"/>
              </a:rPr>
              <a:t>manner.</a:t>
            </a:r>
            <a:r>
              <a:rPr dirty="0" sz="1450" spc="320">
                <a:latin typeface="Times New Roman"/>
                <a:cs typeface="Times New Roman"/>
              </a:rPr>
              <a:t> </a:t>
            </a:r>
            <a:r>
              <a:rPr dirty="0" sz="1450" spc="-10">
                <a:latin typeface="Times New Roman"/>
                <a:cs typeface="Times New Roman"/>
              </a:rPr>
              <a:t>Casimir heard it with explosions </a:t>
            </a:r>
            <a:r>
              <a:rPr dirty="0" sz="1450" spc="-5">
                <a:latin typeface="Times New Roman"/>
                <a:cs typeface="Times New Roman"/>
              </a:rPr>
              <a:t>of  </a:t>
            </a:r>
            <a:r>
              <a:rPr dirty="0" sz="1450" spc="-20">
                <a:latin typeface="Times New Roman"/>
                <a:cs typeface="Times New Roman"/>
              </a:rPr>
              <a:t>laughter.</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‘What </a:t>
            </a:r>
            <a:r>
              <a:rPr dirty="0" sz="1450" spc="-5">
                <a:latin typeface="Times New Roman"/>
                <a:cs typeface="Times New Roman"/>
              </a:rPr>
              <a:t>a </a:t>
            </a:r>
            <a:r>
              <a:rPr dirty="0" sz="1450" spc="-10">
                <a:latin typeface="Times New Roman"/>
                <a:cs typeface="Times New Roman"/>
              </a:rPr>
              <a:t>streak </a:t>
            </a:r>
            <a:r>
              <a:rPr dirty="0" sz="1450" spc="-5">
                <a:latin typeface="Times New Roman"/>
                <a:cs typeface="Times New Roman"/>
              </a:rPr>
              <a:t>of </a:t>
            </a:r>
            <a:r>
              <a:rPr dirty="0" sz="1450" spc="-10">
                <a:latin typeface="Times New Roman"/>
                <a:cs typeface="Times New Roman"/>
              </a:rPr>
              <a:t>luck for </a:t>
            </a:r>
            <a:r>
              <a:rPr dirty="0" sz="1450" spc="-5">
                <a:latin typeface="Times New Roman"/>
                <a:cs typeface="Times New Roman"/>
              </a:rPr>
              <a:t>you, </a:t>
            </a:r>
            <a:r>
              <a:rPr dirty="0" sz="1450" spc="-10">
                <a:latin typeface="Times New Roman"/>
                <a:cs typeface="Times New Roman"/>
              </a:rPr>
              <a:t>my </a:t>
            </a:r>
            <a:r>
              <a:rPr dirty="0" sz="1450" spc="-5">
                <a:latin typeface="Times New Roman"/>
                <a:cs typeface="Times New Roman"/>
              </a:rPr>
              <a:t>good </a:t>
            </a:r>
            <a:r>
              <a:rPr dirty="0" sz="1450" spc="-15">
                <a:latin typeface="Times New Roman"/>
                <a:cs typeface="Times New Roman"/>
              </a:rPr>
              <a:t>brother,’ </a:t>
            </a:r>
            <a:r>
              <a:rPr dirty="0" sz="1450" spc="-5">
                <a:latin typeface="Times New Roman"/>
                <a:cs typeface="Times New Roman"/>
              </a:rPr>
              <a:t>he </a:t>
            </a:r>
            <a:r>
              <a:rPr dirty="0" sz="1450" spc="-10">
                <a:latin typeface="Times New Roman"/>
                <a:cs typeface="Times New Roman"/>
              </a:rPr>
              <a:t>observed, when the tale  was </a:t>
            </a:r>
            <a:r>
              <a:rPr dirty="0" sz="1450" spc="-25">
                <a:latin typeface="Times New Roman"/>
                <a:cs typeface="Times New Roman"/>
              </a:rPr>
              <a:t>over.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had </a:t>
            </a:r>
            <a:r>
              <a:rPr dirty="0" sz="1450" spc="-5">
                <a:latin typeface="Times New Roman"/>
                <a:cs typeface="Times New Roman"/>
              </a:rPr>
              <a:t>gone </a:t>
            </a:r>
            <a:r>
              <a:rPr dirty="0" sz="1450" spc="-10">
                <a:latin typeface="Times New Roman"/>
                <a:cs typeface="Times New Roman"/>
              </a:rPr>
              <a:t>to Paris, </a:t>
            </a:r>
            <a:r>
              <a:rPr dirty="0" sz="1450" spc="-5">
                <a:latin typeface="Times New Roman"/>
                <a:cs typeface="Times New Roman"/>
              </a:rPr>
              <a:t>you </a:t>
            </a:r>
            <a:r>
              <a:rPr dirty="0" sz="1450" spc="-10">
                <a:latin typeface="Times New Roman"/>
                <a:cs typeface="Times New Roman"/>
              </a:rPr>
              <a:t>would have played dick-duck-drake  with the whole consignment in three months. </a:t>
            </a:r>
            <a:r>
              <a:rPr dirty="0" sz="1450" spc="-45">
                <a:latin typeface="Times New Roman"/>
                <a:cs typeface="Times New Roman"/>
              </a:rPr>
              <a:t>Your </a:t>
            </a:r>
            <a:r>
              <a:rPr dirty="0" sz="1450" spc="-10">
                <a:latin typeface="Times New Roman"/>
                <a:cs typeface="Times New Roman"/>
              </a:rPr>
              <a:t>own would have followed;  and </a:t>
            </a:r>
            <a:r>
              <a:rPr dirty="0" sz="1450" spc="-5">
                <a:latin typeface="Times New Roman"/>
                <a:cs typeface="Times New Roman"/>
              </a:rPr>
              <a:t>you </a:t>
            </a:r>
            <a:r>
              <a:rPr dirty="0" sz="1450" spc="-10">
                <a:latin typeface="Times New Roman"/>
                <a:cs typeface="Times New Roman"/>
              </a:rPr>
              <a:t>would have come to me in </a:t>
            </a:r>
            <a:r>
              <a:rPr dirty="0" sz="1450" spc="-5">
                <a:latin typeface="Times New Roman"/>
                <a:cs typeface="Times New Roman"/>
              </a:rPr>
              <a:t>a </a:t>
            </a:r>
            <a:r>
              <a:rPr dirty="0" sz="1450" spc="-10">
                <a:latin typeface="Times New Roman"/>
                <a:cs typeface="Times New Roman"/>
              </a:rPr>
              <a:t>procession like the last time. But </a:t>
            </a:r>
            <a:r>
              <a:rPr dirty="0" sz="1450" spc="-5">
                <a:latin typeface="Times New Roman"/>
                <a:cs typeface="Times New Roman"/>
              </a:rPr>
              <a:t>I </a:t>
            </a:r>
            <a:r>
              <a:rPr dirty="0" sz="1450" spc="-10">
                <a:latin typeface="Times New Roman"/>
                <a:cs typeface="Times New Roman"/>
              </a:rPr>
              <a:t>give  </a:t>
            </a:r>
            <a:r>
              <a:rPr dirty="0" sz="1450" spc="-5">
                <a:latin typeface="Times New Roman"/>
                <a:cs typeface="Times New Roman"/>
              </a:rPr>
              <a:t>you </a:t>
            </a:r>
            <a:r>
              <a:rPr dirty="0" sz="1450" spc="-10">
                <a:latin typeface="Times New Roman"/>
                <a:cs typeface="Times New Roman"/>
              </a:rPr>
              <a:t>warning—Stasie may weep and Henri ratiocinate—it will </a:t>
            </a:r>
            <a:r>
              <a:rPr dirty="0" sz="1450" spc="-5">
                <a:latin typeface="Times New Roman"/>
                <a:cs typeface="Times New Roman"/>
              </a:rPr>
              <a:t>not </a:t>
            </a:r>
            <a:r>
              <a:rPr dirty="0" sz="1450" spc="-10">
                <a:latin typeface="Times New Roman"/>
                <a:cs typeface="Times New Roman"/>
              </a:rPr>
              <a:t>serve </a:t>
            </a:r>
            <a:r>
              <a:rPr dirty="0" sz="1450" spc="-5">
                <a:latin typeface="Times New Roman"/>
                <a:cs typeface="Times New Roman"/>
              </a:rPr>
              <a:t>you  </a:t>
            </a:r>
            <a:r>
              <a:rPr dirty="0" sz="1450" spc="-10">
                <a:latin typeface="Times New Roman"/>
                <a:cs typeface="Times New Roman"/>
              </a:rPr>
              <a:t>twice. </a:t>
            </a:r>
            <a:r>
              <a:rPr dirty="0" sz="1450" spc="-45">
                <a:latin typeface="Times New Roman"/>
                <a:cs typeface="Times New Roman"/>
              </a:rPr>
              <a:t>Your </a:t>
            </a:r>
            <a:r>
              <a:rPr dirty="0" sz="1450" spc="-10">
                <a:latin typeface="Times New Roman"/>
                <a:cs typeface="Times New Roman"/>
              </a:rPr>
              <a:t>next collapse will </a:t>
            </a:r>
            <a:r>
              <a:rPr dirty="0" sz="1450" spc="-5">
                <a:latin typeface="Times New Roman"/>
                <a:cs typeface="Times New Roman"/>
              </a:rPr>
              <a:t>be </a:t>
            </a:r>
            <a:r>
              <a:rPr dirty="0" sz="1450" spc="-10">
                <a:latin typeface="Times New Roman"/>
                <a:cs typeface="Times New Roman"/>
              </a:rPr>
              <a:t>fatal. </a:t>
            </a:r>
            <a:r>
              <a:rPr dirty="0" sz="1450" spc="-5">
                <a:latin typeface="Times New Roman"/>
                <a:cs typeface="Times New Roman"/>
              </a:rPr>
              <a:t>I thought I </a:t>
            </a:r>
            <a:r>
              <a:rPr dirty="0" sz="1450" spc="-10">
                <a:latin typeface="Times New Roman"/>
                <a:cs typeface="Times New Roman"/>
              </a:rPr>
              <a:t>had told </a:t>
            </a:r>
            <a:r>
              <a:rPr dirty="0" sz="1450" spc="-5">
                <a:latin typeface="Times New Roman"/>
                <a:cs typeface="Times New Roman"/>
              </a:rPr>
              <a:t>you </a:t>
            </a:r>
            <a:r>
              <a:rPr dirty="0" sz="1450" spc="-10">
                <a:latin typeface="Times New Roman"/>
                <a:cs typeface="Times New Roman"/>
              </a:rPr>
              <a:t>so, Stasie?  Hey? No</a:t>
            </a:r>
            <a:r>
              <a:rPr dirty="0" sz="1450" spc="5">
                <a:latin typeface="Times New Roman"/>
                <a:cs typeface="Times New Roman"/>
              </a:rPr>
              <a:t> </a:t>
            </a:r>
            <a:r>
              <a:rPr dirty="0" sz="1450" spc="-10">
                <a:latin typeface="Times New Roman"/>
                <a:cs typeface="Times New Roman"/>
              </a:rPr>
              <a:t>sense?’</a:t>
            </a:r>
            <a:endParaRPr sz="1450">
              <a:latin typeface="Times New Roman"/>
              <a:cs typeface="Times New Roman"/>
            </a:endParaRPr>
          </a:p>
          <a:p>
            <a:pPr algn="just" marL="12700">
              <a:lnSpc>
                <a:spcPct val="100000"/>
              </a:lnSpc>
              <a:spcBef>
                <a:spcPts val="785"/>
              </a:spcBef>
            </a:pPr>
            <a:r>
              <a:rPr dirty="0" sz="1450" spc="-10">
                <a:latin typeface="Times New Roman"/>
                <a:cs typeface="Times New Roman"/>
              </a:rPr>
              <a:t>The</a:t>
            </a:r>
            <a:r>
              <a:rPr dirty="0" sz="1450" spc="195">
                <a:latin typeface="Times New Roman"/>
                <a:cs typeface="Times New Roman"/>
              </a:rPr>
              <a:t> </a:t>
            </a:r>
            <a:r>
              <a:rPr dirty="0" sz="1450" spc="-10">
                <a:latin typeface="Times New Roman"/>
                <a:cs typeface="Times New Roman"/>
              </a:rPr>
              <a:t>Doctor</a:t>
            </a:r>
            <a:r>
              <a:rPr dirty="0" sz="1450" spc="200">
                <a:latin typeface="Times New Roman"/>
                <a:cs typeface="Times New Roman"/>
              </a:rPr>
              <a:t> </a:t>
            </a:r>
            <a:r>
              <a:rPr dirty="0" sz="1450" spc="-10">
                <a:latin typeface="Times New Roman"/>
                <a:cs typeface="Times New Roman"/>
              </a:rPr>
              <a:t>winced</a:t>
            </a:r>
            <a:r>
              <a:rPr dirty="0" sz="1450" spc="195">
                <a:latin typeface="Times New Roman"/>
                <a:cs typeface="Times New Roman"/>
              </a:rPr>
              <a:t> </a:t>
            </a:r>
            <a:r>
              <a:rPr dirty="0" sz="1450" spc="-10">
                <a:latin typeface="Times New Roman"/>
                <a:cs typeface="Times New Roman"/>
              </a:rPr>
              <a:t>and</a:t>
            </a:r>
            <a:r>
              <a:rPr dirty="0" sz="1450" spc="200">
                <a:latin typeface="Times New Roman"/>
                <a:cs typeface="Times New Roman"/>
              </a:rPr>
              <a:t> </a:t>
            </a:r>
            <a:r>
              <a:rPr dirty="0" sz="1450" spc="-10">
                <a:latin typeface="Times New Roman"/>
                <a:cs typeface="Times New Roman"/>
              </a:rPr>
              <a:t>looked</a:t>
            </a:r>
            <a:r>
              <a:rPr dirty="0" sz="1450" spc="195">
                <a:latin typeface="Times New Roman"/>
                <a:cs typeface="Times New Roman"/>
              </a:rPr>
              <a:t> </a:t>
            </a:r>
            <a:r>
              <a:rPr dirty="0" sz="1450" spc="-10">
                <a:latin typeface="Times New Roman"/>
                <a:cs typeface="Times New Roman"/>
              </a:rPr>
              <a:t>furtively</a:t>
            </a:r>
            <a:r>
              <a:rPr dirty="0" sz="1450" spc="200">
                <a:latin typeface="Times New Roman"/>
                <a:cs typeface="Times New Roman"/>
              </a:rPr>
              <a:t> </a:t>
            </a:r>
            <a:r>
              <a:rPr dirty="0" sz="1450" spc="-10">
                <a:latin typeface="Times New Roman"/>
                <a:cs typeface="Times New Roman"/>
              </a:rPr>
              <a:t>at</a:t>
            </a:r>
            <a:r>
              <a:rPr dirty="0" sz="1450" spc="200">
                <a:latin typeface="Times New Roman"/>
                <a:cs typeface="Times New Roman"/>
              </a:rPr>
              <a:t> </a:t>
            </a:r>
            <a:r>
              <a:rPr dirty="0" sz="1450" spc="-10">
                <a:latin typeface="Times New Roman"/>
                <a:cs typeface="Times New Roman"/>
              </a:rPr>
              <a:t>Jean-Marie;</a:t>
            </a:r>
            <a:r>
              <a:rPr dirty="0" sz="1450" spc="195">
                <a:latin typeface="Times New Roman"/>
                <a:cs typeface="Times New Roman"/>
              </a:rPr>
              <a:t> </a:t>
            </a:r>
            <a:r>
              <a:rPr dirty="0" sz="1450" spc="-5">
                <a:latin typeface="Times New Roman"/>
                <a:cs typeface="Times New Roman"/>
              </a:rPr>
              <a:t>but</a:t>
            </a:r>
            <a:r>
              <a:rPr dirty="0" sz="1450" spc="200">
                <a:latin typeface="Times New Roman"/>
                <a:cs typeface="Times New Roman"/>
              </a:rPr>
              <a:t> </a:t>
            </a:r>
            <a:r>
              <a:rPr dirty="0" sz="1450" spc="-10">
                <a:latin typeface="Times New Roman"/>
                <a:cs typeface="Times New Roman"/>
              </a:rPr>
              <a:t>the</a:t>
            </a:r>
            <a:r>
              <a:rPr dirty="0" sz="1450" spc="195">
                <a:latin typeface="Times New Roman"/>
                <a:cs typeface="Times New Roman"/>
              </a:rPr>
              <a:t> </a:t>
            </a:r>
            <a:r>
              <a:rPr dirty="0" sz="1450" spc="-5">
                <a:latin typeface="Times New Roman"/>
                <a:cs typeface="Times New Roman"/>
              </a:rPr>
              <a:t>boy</a:t>
            </a:r>
            <a:r>
              <a:rPr dirty="0" sz="1450" spc="200">
                <a:latin typeface="Times New Roman"/>
                <a:cs typeface="Times New Roman"/>
              </a:rPr>
              <a:t> </a:t>
            </a:r>
            <a:r>
              <a:rPr dirty="0" sz="1450" spc="-10">
                <a:latin typeface="Times New Roman"/>
                <a:cs typeface="Times New Roman"/>
              </a:rPr>
              <a:t>seemed</a:t>
            </a:r>
            <a:endParaRPr sz="1450">
              <a:latin typeface="Times New Roman"/>
              <a:cs typeface="Times New Roman"/>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354820"/>
          </a:xfrm>
          <a:prstGeom prst="rect">
            <a:avLst/>
          </a:prstGeom>
        </p:spPr>
        <p:txBody>
          <a:bodyPr wrap="square" lIns="0" tIns="121285" rIns="0" bIns="0" rtlCol="0" vert="horz">
            <a:spAutoFit/>
          </a:bodyPr>
          <a:lstStyle/>
          <a:p>
            <a:pPr marL="12700">
              <a:lnSpc>
                <a:spcPct val="100000"/>
              </a:lnSpc>
              <a:spcBef>
                <a:spcPts val="955"/>
              </a:spcBef>
            </a:pPr>
            <a:r>
              <a:rPr dirty="0" sz="1450" spc="-10">
                <a:latin typeface="Times New Roman"/>
                <a:cs typeface="Times New Roman"/>
              </a:rPr>
              <a:t>apathetic.</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‘And then again,’ broke </a:t>
            </a:r>
            <a:r>
              <a:rPr dirty="0" sz="1450" spc="-5">
                <a:latin typeface="Times New Roman"/>
                <a:cs typeface="Times New Roman"/>
              </a:rPr>
              <a:t>out </a:t>
            </a:r>
            <a:r>
              <a:rPr dirty="0" sz="1450" spc="-20">
                <a:latin typeface="Times New Roman"/>
                <a:cs typeface="Times New Roman"/>
              </a:rPr>
              <a:t>Casimir, </a:t>
            </a:r>
            <a:r>
              <a:rPr dirty="0" sz="1450" spc="-10">
                <a:latin typeface="Times New Roman"/>
                <a:cs typeface="Times New Roman"/>
              </a:rPr>
              <a:t>‘what children </a:t>
            </a:r>
            <a:r>
              <a:rPr dirty="0" sz="1450" spc="-5">
                <a:latin typeface="Times New Roman"/>
                <a:cs typeface="Times New Roman"/>
              </a:rPr>
              <a:t>you </a:t>
            </a:r>
            <a:r>
              <a:rPr dirty="0" sz="1450" spc="-10">
                <a:latin typeface="Times New Roman"/>
                <a:cs typeface="Times New Roman"/>
              </a:rPr>
              <a:t>are—vicious children,  my faith! How could </a:t>
            </a:r>
            <a:r>
              <a:rPr dirty="0" sz="1450" spc="-5">
                <a:latin typeface="Times New Roman"/>
                <a:cs typeface="Times New Roman"/>
              </a:rPr>
              <a:t>you </a:t>
            </a:r>
            <a:r>
              <a:rPr dirty="0" sz="1450" spc="-10">
                <a:latin typeface="Times New Roman"/>
                <a:cs typeface="Times New Roman"/>
              </a:rPr>
              <a:t>tell the value </a:t>
            </a:r>
            <a:r>
              <a:rPr dirty="0" sz="1450" spc="-5">
                <a:latin typeface="Times New Roman"/>
                <a:cs typeface="Times New Roman"/>
              </a:rPr>
              <a:t>of </a:t>
            </a:r>
            <a:r>
              <a:rPr dirty="0" sz="1450" spc="-10">
                <a:latin typeface="Times New Roman"/>
                <a:cs typeface="Times New Roman"/>
              </a:rPr>
              <a:t>this trash? It might have been  worth nothing, </a:t>
            </a:r>
            <a:r>
              <a:rPr dirty="0" sz="1450" spc="-5">
                <a:latin typeface="Times New Roman"/>
                <a:cs typeface="Times New Roman"/>
              </a:rPr>
              <a:t>or </a:t>
            </a:r>
            <a:r>
              <a:rPr dirty="0" sz="1450" spc="-10">
                <a:latin typeface="Times New Roman"/>
                <a:cs typeface="Times New Roman"/>
              </a:rPr>
              <a:t>next</a:t>
            </a:r>
            <a:r>
              <a:rPr dirty="0" sz="1450">
                <a:latin typeface="Times New Roman"/>
                <a:cs typeface="Times New Roman"/>
              </a:rPr>
              <a:t> </a:t>
            </a:r>
            <a:r>
              <a:rPr dirty="0" sz="1450" spc="-20">
                <a:latin typeface="Times New Roman"/>
                <a:cs typeface="Times New Roman"/>
              </a:rPr>
              <a:t>door.’</a:t>
            </a:r>
            <a:endParaRPr sz="1450">
              <a:latin typeface="Times New Roman"/>
              <a:cs typeface="Times New Roman"/>
            </a:endParaRPr>
          </a:p>
          <a:p>
            <a:pPr algn="just" marL="12700" marR="12700">
              <a:lnSpc>
                <a:spcPts val="1730"/>
              </a:lnSpc>
              <a:spcBef>
                <a:spcPts val="860"/>
              </a:spcBef>
            </a:pPr>
            <a:r>
              <a:rPr dirty="0" sz="1450" spc="-10">
                <a:latin typeface="Times New Roman"/>
                <a:cs typeface="Times New Roman"/>
              </a:rPr>
              <a:t>‘Pardon me,’ said the </a:t>
            </a:r>
            <a:r>
              <a:rPr dirty="0" sz="1450" spc="-20">
                <a:latin typeface="Times New Roman"/>
                <a:cs typeface="Times New Roman"/>
              </a:rPr>
              <a:t>Doctor. </a:t>
            </a:r>
            <a:r>
              <a:rPr dirty="0" sz="1450" spc="-45">
                <a:latin typeface="Times New Roman"/>
                <a:cs typeface="Times New Roman"/>
              </a:rPr>
              <a:t>‘You </a:t>
            </a:r>
            <a:r>
              <a:rPr dirty="0" sz="1450" spc="-10">
                <a:latin typeface="Times New Roman"/>
                <a:cs typeface="Times New Roman"/>
              </a:rPr>
              <a:t>have </a:t>
            </a:r>
            <a:r>
              <a:rPr dirty="0" sz="1450" spc="-5">
                <a:latin typeface="Times New Roman"/>
                <a:cs typeface="Times New Roman"/>
              </a:rPr>
              <a:t>your </a:t>
            </a:r>
            <a:r>
              <a:rPr dirty="0" sz="1450" spc="-10">
                <a:latin typeface="Times New Roman"/>
                <a:cs typeface="Times New Roman"/>
              </a:rPr>
              <a:t>usual flow </a:t>
            </a:r>
            <a:r>
              <a:rPr dirty="0" sz="1450" spc="-5">
                <a:latin typeface="Times New Roman"/>
                <a:cs typeface="Times New Roman"/>
              </a:rPr>
              <a:t>of </a:t>
            </a:r>
            <a:r>
              <a:rPr dirty="0" sz="1450" spc="-10">
                <a:latin typeface="Times New Roman"/>
                <a:cs typeface="Times New Roman"/>
              </a:rPr>
              <a:t>spirits, </a:t>
            </a:r>
            <a:r>
              <a:rPr dirty="0" sz="1450" spc="-5">
                <a:latin typeface="Times New Roman"/>
                <a:cs typeface="Times New Roman"/>
              </a:rPr>
              <a:t>I </a:t>
            </a:r>
            <a:r>
              <a:rPr dirty="0" sz="1450" spc="-10">
                <a:latin typeface="Times New Roman"/>
                <a:cs typeface="Times New Roman"/>
              </a:rPr>
              <a:t>perceive,  </a:t>
            </a:r>
            <a:r>
              <a:rPr dirty="0" sz="1450" spc="-5">
                <a:latin typeface="Times New Roman"/>
                <a:cs typeface="Times New Roman"/>
              </a:rPr>
              <a:t>but </a:t>
            </a:r>
            <a:r>
              <a:rPr dirty="0" sz="1450" spc="-10">
                <a:latin typeface="Times New Roman"/>
                <a:cs typeface="Times New Roman"/>
              </a:rPr>
              <a:t>even less than </a:t>
            </a:r>
            <a:r>
              <a:rPr dirty="0" sz="1450" spc="-5">
                <a:latin typeface="Times New Roman"/>
                <a:cs typeface="Times New Roman"/>
              </a:rPr>
              <a:t>your </a:t>
            </a:r>
            <a:r>
              <a:rPr dirty="0" sz="1450" spc="-10">
                <a:latin typeface="Times New Roman"/>
                <a:cs typeface="Times New Roman"/>
              </a:rPr>
              <a:t>usual deliberation.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entirely ignorant </a:t>
            </a:r>
            <a:r>
              <a:rPr dirty="0" sz="1450" spc="-5">
                <a:latin typeface="Times New Roman"/>
                <a:cs typeface="Times New Roman"/>
              </a:rPr>
              <a:t>of </a:t>
            </a:r>
            <a:r>
              <a:rPr dirty="0" sz="1450" spc="-10">
                <a:latin typeface="Times New Roman"/>
                <a:cs typeface="Times New Roman"/>
              </a:rPr>
              <a:t>these  matters.’</a:t>
            </a:r>
            <a:endParaRPr sz="1450">
              <a:latin typeface="Times New Roman"/>
              <a:cs typeface="Times New Roman"/>
            </a:endParaRPr>
          </a:p>
          <a:p>
            <a:pPr algn="just" marL="12700" marR="10160">
              <a:lnSpc>
                <a:spcPts val="1730"/>
              </a:lnSpc>
              <a:spcBef>
                <a:spcPts val="860"/>
              </a:spcBef>
            </a:pPr>
            <a:r>
              <a:rPr dirty="0" sz="1450" spc="-10">
                <a:latin typeface="Times New Roman"/>
                <a:cs typeface="Times New Roman"/>
              </a:rPr>
              <a:t>‘Not entirely ignorant </a:t>
            </a:r>
            <a:r>
              <a:rPr dirty="0" sz="1450" spc="-5">
                <a:latin typeface="Times New Roman"/>
                <a:cs typeface="Times New Roman"/>
              </a:rPr>
              <a:t>of </a:t>
            </a:r>
            <a:r>
              <a:rPr dirty="0" sz="1450" spc="-10">
                <a:latin typeface="Times New Roman"/>
                <a:cs typeface="Times New Roman"/>
              </a:rPr>
              <a:t>anything ever </a:t>
            </a:r>
            <a:r>
              <a:rPr dirty="0" sz="1450" spc="-5">
                <a:latin typeface="Times New Roman"/>
                <a:cs typeface="Times New Roman"/>
              </a:rPr>
              <a:t>I </a:t>
            </a:r>
            <a:r>
              <a:rPr dirty="0" sz="1450" spc="-10">
                <a:latin typeface="Times New Roman"/>
                <a:cs typeface="Times New Roman"/>
              </a:rPr>
              <a:t>heard </a:t>
            </a:r>
            <a:r>
              <a:rPr dirty="0" sz="1450" spc="-5">
                <a:latin typeface="Times New Roman"/>
                <a:cs typeface="Times New Roman"/>
              </a:rPr>
              <a:t>of,’ </a:t>
            </a:r>
            <a:r>
              <a:rPr dirty="0" sz="1450" spc="-10">
                <a:latin typeface="Times New Roman"/>
                <a:cs typeface="Times New Roman"/>
              </a:rPr>
              <a:t>interrupted </a:t>
            </a:r>
            <a:r>
              <a:rPr dirty="0" sz="1450" spc="-20">
                <a:latin typeface="Times New Roman"/>
                <a:cs typeface="Times New Roman"/>
              </a:rPr>
              <a:t>Casimir,  </a:t>
            </a:r>
            <a:r>
              <a:rPr dirty="0" sz="1450" spc="-10">
                <a:latin typeface="Times New Roman"/>
                <a:cs typeface="Times New Roman"/>
              </a:rPr>
              <a:t>bowing, and raising his glass with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pert</a:t>
            </a:r>
            <a:r>
              <a:rPr dirty="0" sz="1450" spc="45">
                <a:latin typeface="Times New Roman"/>
                <a:cs typeface="Times New Roman"/>
              </a:rPr>
              <a:t> </a:t>
            </a:r>
            <a:r>
              <a:rPr dirty="0" sz="1450" spc="-10">
                <a:latin typeface="Times New Roman"/>
                <a:cs typeface="Times New Roman"/>
              </a:rPr>
              <a:t>politeness.</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‘At least,’ resumed the </a:t>
            </a:r>
            <a:r>
              <a:rPr dirty="0" sz="1450" spc="-15">
                <a:latin typeface="Times New Roman"/>
                <a:cs typeface="Times New Roman"/>
              </a:rPr>
              <a:t>Doctor, </a:t>
            </a:r>
            <a:r>
              <a:rPr dirty="0" sz="1450" spc="-10">
                <a:latin typeface="Times New Roman"/>
                <a:cs typeface="Times New Roman"/>
              </a:rPr>
              <a:t>‘I gave my mind to the subject—that </a:t>
            </a:r>
            <a:r>
              <a:rPr dirty="0" sz="1450" spc="-5">
                <a:latin typeface="Times New Roman"/>
                <a:cs typeface="Times New Roman"/>
              </a:rPr>
              <a:t>you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willing to believe—and </a:t>
            </a:r>
            <a:r>
              <a:rPr dirty="0" sz="1450" spc="-5">
                <a:latin typeface="Times New Roman"/>
                <a:cs typeface="Times New Roman"/>
              </a:rPr>
              <a:t>I </a:t>
            </a:r>
            <a:r>
              <a:rPr dirty="0" sz="1450" spc="-10">
                <a:latin typeface="Times New Roman"/>
                <a:cs typeface="Times New Roman"/>
              </a:rPr>
              <a:t>estimated that </a:t>
            </a:r>
            <a:r>
              <a:rPr dirty="0" sz="1450" spc="-5">
                <a:latin typeface="Times New Roman"/>
                <a:cs typeface="Times New Roman"/>
              </a:rPr>
              <a:t>our </a:t>
            </a:r>
            <a:r>
              <a:rPr dirty="0" sz="1450" spc="-10">
                <a:latin typeface="Times New Roman"/>
                <a:cs typeface="Times New Roman"/>
              </a:rPr>
              <a:t>capital would </a:t>
            </a:r>
            <a:r>
              <a:rPr dirty="0" sz="1450" spc="-5">
                <a:latin typeface="Times New Roman"/>
                <a:cs typeface="Times New Roman"/>
              </a:rPr>
              <a:t>be doubled.’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described the nature </a:t>
            </a:r>
            <a:r>
              <a:rPr dirty="0" sz="1450" spc="-5">
                <a:latin typeface="Times New Roman"/>
                <a:cs typeface="Times New Roman"/>
              </a:rPr>
              <a:t>of </a:t>
            </a:r>
            <a:r>
              <a:rPr dirty="0" sz="1450" spc="-10">
                <a:latin typeface="Times New Roman"/>
                <a:cs typeface="Times New Roman"/>
              </a:rPr>
              <a:t>the</a:t>
            </a:r>
            <a:r>
              <a:rPr dirty="0" sz="1450" spc="15">
                <a:latin typeface="Times New Roman"/>
                <a:cs typeface="Times New Roman"/>
              </a:rPr>
              <a:t> </a:t>
            </a:r>
            <a:r>
              <a:rPr dirty="0" sz="1450" spc="-10">
                <a:latin typeface="Times New Roman"/>
                <a:cs typeface="Times New Roman"/>
              </a:rPr>
              <a:t>find.</a:t>
            </a:r>
            <a:endParaRPr sz="1450">
              <a:latin typeface="Times New Roman"/>
              <a:cs typeface="Times New Roman"/>
            </a:endParaRPr>
          </a:p>
          <a:p>
            <a:pPr algn="just" marL="12700" marR="10160">
              <a:lnSpc>
                <a:spcPts val="1730"/>
              </a:lnSpc>
              <a:spcBef>
                <a:spcPts val="860"/>
              </a:spcBef>
            </a:pPr>
            <a:r>
              <a:rPr dirty="0" sz="1450" spc="-10">
                <a:latin typeface="Times New Roman"/>
                <a:cs typeface="Times New Roman"/>
              </a:rPr>
              <a:t>‘My word </a:t>
            </a:r>
            <a:r>
              <a:rPr dirty="0" sz="1450" spc="-5">
                <a:latin typeface="Times New Roman"/>
                <a:cs typeface="Times New Roman"/>
              </a:rPr>
              <a:t>of </a:t>
            </a:r>
            <a:r>
              <a:rPr dirty="0" sz="1450" spc="-10">
                <a:latin typeface="Times New Roman"/>
                <a:cs typeface="Times New Roman"/>
              </a:rPr>
              <a:t>honour!’ said </a:t>
            </a:r>
            <a:r>
              <a:rPr dirty="0" sz="1450" spc="-20">
                <a:latin typeface="Times New Roman"/>
                <a:cs typeface="Times New Roman"/>
              </a:rPr>
              <a:t>Casimir, </a:t>
            </a:r>
            <a:r>
              <a:rPr dirty="0" sz="1450" spc="-10">
                <a:latin typeface="Times New Roman"/>
                <a:cs typeface="Times New Roman"/>
              </a:rPr>
              <a:t>‘I half believe </a:t>
            </a:r>
            <a:r>
              <a:rPr dirty="0" sz="1450" spc="-5">
                <a:latin typeface="Times New Roman"/>
                <a:cs typeface="Times New Roman"/>
              </a:rPr>
              <a:t>you! </a:t>
            </a:r>
            <a:r>
              <a:rPr dirty="0" sz="1450" spc="-10">
                <a:latin typeface="Times New Roman"/>
                <a:cs typeface="Times New Roman"/>
              </a:rPr>
              <a:t>But much would  depend </a:t>
            </a:r>
            <a:r>
              <a:rPr dirty="0" sz="1450" spc="-5">
                <a:latin typeface="Times New Roman"/>
                <a:cs typeface="Times New Roman"/>
              </a:rPr>
              <a:t>on </a:t>
            </a:r>
            <a:r>
              <a:rPr dirty="0" sz="1450" spc="-10">
                <a:latin typeface="Times New Roman"/>
                <a:cs typeface="Times New Roman"/>
              </a:rPr>
              <a:t>the quality </a:t>
            </a:r>
            <a:r>
              <a:rPr dirty="0" sz="1450" spc="-5">
                <a:latin typeface="Times New Roman"/>
                <a:cs typeface="Times New Roman"/>
              </a:rPr>
              <a:t>of </a:t>
            </a:r>
            <a:r>
              <a:rPr dirty="0" sz="1450" spc="-10">
                <a:latin typeface="Times New Roman"/>
                <a:cs typeface="Times New Roman"/>
              </a:rPr>
              <a:t>the</a:t>
            </a:r>
            <a:r>
              <a:rPr dirty="0" sz="1450" spc="5">
                <a:latin typeface="Times New Roman"/>
                <a:cs typeface="Times New Roman"/>
              </a:rPr>
              <a:t> </a:t>
            </a:r>
            <a:r>
              <a:rPr dirty="0" sz="1450" spc="-5">
                <a:latin typeface="Times New Roman"/>
                <a:cs typeface="Times New Roman"/>
              </a:rPr>
              <a:t>gold.’</a:t>
            </a:r>
            <a:endParaRPr sz="1450">
              <a:latin typeface="Times New Roman"/>
              <a:cs typeface="Times New Roman"/>
            </a:endParaRPr>
          </a:p>
          <a:p>
            <a:pPr algn="just" marL="12700" marR="8890">
              <a:lnSpc>
                <a:spcPts val="1730"/>
              </a:lnSpc>
              <a:spcBef>
                <a:spcPts val="860"/>
              </a:spcBef>
            </a:pPr>
            <a:r>
              <a:rPr dirty="0" sz="1450" spc="-10">
                <a:latin typeface="Times New Roman"/>
                <a:cs typeface="Times New Roman"/>
              </a:rPr>
              <a:t>‘The </a:t>
            </a:r>
            <a:r>
              <a:rPr dirty="0" sz="1450" spc="-20">
                <a:latin typeface="Times New Roman"/>
                <a:cs typeface="Times New Roman"/>
              </a:rPr>
              <a:t>quality, </a:t>
            </a:r>
            <a:r>
              <a:rPr dirty="0" sz="1450" spc="-10">
                <a:latin typeface="Times New Roman"/>
                <a:cs typeface="Times New Roman"/>
              </a:rPr>
              <a:t>my dear </a:t>
            </a:r>
            <a:r>
              <a:rPr dirty="0" sz="1450" spc="-20">
                <a:latin typeface="Times New Roman"/>
                <a:cs typeface="Times New Roman"/>
              </a:rPr>
              <a:t>Casimir, </a:t>
            </a:r>
            <a:r>
              <a:rPr dirty="0" sz="1450" spc="-10">
                <a:latin typeface="Times New Roman"/>
                <a:cs typeface="Times New Roman"/>
              </a:rPr>
              <a:t>was—’ And the </a:t>
            </a:r>
            <a:r>
              <a:rPr dirty="0" sz="1450" spc="-15">
                <a:latin typeface="Times New Roman"/>
                <a:cs typeface="Times New Roman"/>
              </a:rPr>
              <a:t>Doctor, </a:t>
            </a:r>
            <a:r>
              <a:rPr dirty="0" sz="1450" spc="-10">
                <a:latin typeface="Times New Roman"/>
                <a:cs typeface="Times New Roman"/>
              </a:rPr>
              <a:t>in default </a:t>
            </a:r>
            <a:r>
              <a:rPr dirty="0" sz="1450" spc="-5">
                <a:latin typeface="Times New Roman"/>
                <a:cs typeface="Times New Roman"/>
              </a:rPr>
              <a:t>of </a:t>
            </a:r>
            <a:r>
              <a:rPr dirty="0" sz="1450" spc="-10">
                <a:latin typeface="Times New Roman"/>
                <a:cs typeface="Times New Roman"/>
              </a:rPr>
              <a:t>language,  kissed his</a:t>
            </a:r>
            <a:r>
              <a:rPr dirty="0" sz="1450" spc="-5">
                <a:latin typeface="Times New Roman"/>
                <a:cs typeface="Times New Roman"/>
              </a:rPr>
              <a:t> </a:t>
            </a:r>
            <a:r>
              <a:rPr dirty="0" sz="1450" spc="-10">
                <a:latin typeface="Times New Roman"/>
                <a:cs typeface="Times New Roman"/>
              </a:rPr>
              <a:t>finger-tips.</a:t>
            </a:r>
            <a:endParaRPr sz="1450">
              <a:latin typeface="Times New Roman"/>
              <a:cs typeface="Times New Roman"/>
            </a:endParaRPr>
          </a:p>
          <a:p>
            <a:pPr algn="just" marL="12700" marR="10160">
              <a:lnSpc>
                <a:spcPts val="1730"/>
              </a:lnSpc>
              <a:spcBef>
                <a:spcPts val="865"/>
              </a:spcBef>
            </a:pPr>
            <a:r>
              <a:rPr dirty="0" sz="1450" spc="-10">
                <a:latin typeface="Times New Roman"/>
                <a:cs typeface="Times New Roman"/>
              </a:rPr>
              <a:t>‘I would </a:t>
            </a:r>
            <a:r>
              <a:rPr dirty="0" sz="1450" spc="-5">
                <a:latin typeface="Times New Roman"/>
                <a:cs typeface="Times New Roman"/>
              </a:rPr>
              <a:t>not </a:t>
            </a:r>
            <a:r>
              <a:rPr dirty="0" sz="1450" spc="-10">
                <a:latin typeface="Times New Roman"/>
                <a:cs typeface="Times New Roman"/>
              </a:rPr>
              <a:t>take </a:t>
            </a:r>
            <a:r>
              <a:rPr dirty="0" sz="1450" spc="-5">
                <a:latin typeface="Times New Roman"/>
                <a:cs typeface="Times New Roman"/>
              </a:rPr>
              <a:t>your </a:t>
            </a:r>
            <a:r>
              <a:rPr dirty="0" sz="1450" spc="-10">
                <a:latin typeface="Times New Roman"/>
                <a:cs typeface="Times New Roman"/>
              </a:rPr>
              <a:t>word for it, my </a:t>
            </a:r>
            <a:r>
              <a:rPr dirty="0" sz="1450" spc="-5">
                <a:latin typeface="Times New Roman"/>
                <a:cs typeface="Times New Roman"/>
              </a:rPr>
              <a:t>good </a:t>
            </a:r>
            <a:r>
              <a:rPr dirty="0" sz="1450" spc="-10">
                <a:latin typeface="Times New Roman"/>
                <a:cs typeface="Times New Roman"/>
              </a:rPr>
              <a:t>friend,’ retorted the man </a:t>
            </a:r>
            <a:r>
              <a:rPr dirty="0" sz="1450" spc="-5">
                <a:latin typeface="Times New Roman"/>
                <a:cs typeface="Times New Roman"/>
              </a:rPr>
              <a:t>of  </a:t>
            </a:r>
            <a:r>
              <a:rPr dirty="0" sz="1450" spc="-10">
                <a:latin typeface="Times New Roman"/>
                <a:cs typeface="Times New Roman"/>
              </a:rPr>
              <a:t>business.   </a:t>
            </a:r>
            <a:r>
              <a:rPr dirty="0" sz="1450" spc="-45">
                <a:latin typeface="Times New Roman"/>
                <a:cs typeface="Times New Roman"/>
              </a:rPr>
              <a:t>‘You  </a:t>
            </a:r>
            <a:r>
              <a:rPr dirty="0" sz="1450" spc="-10">
                <a:latin typeface="Times New Roman"/>
                <a:cs typeface="Times New Roman"/>
              </a:rPr>
              <a:t>are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very rosy views.   But this </a:t>
            </a:r>
            <a:r>
              <a:rPr dirty="0" sz="1450" spc="-20">
                <a:latin typeface="Times New Roman"/>
                <a:cs typeface="Times New Roman"/>
              </a:rPr>
              <a:t>robbery,’ </a:t>
            </a:r>
            <a:r>
              <a:rPr dirty="0" sz="1450" spc="-5">
                <a:latin typeface="Times New Roman"/>
                <a:cs typeface="Times New Roman"/>
              </a:rPr>
              <a:t>he</a:t>
            </a:r>
            <a:r>
              <a:rPr dirty="0" sz="1450" spc="-50">
                <a:latin typeface="Times New Roman"/>
                <a:cs typeface="Times New Roman"/>
              </a:rPr>
              <a:t> </a:t>
            </a:r>
            <a:r>
              <a:rPr dirty="0" sz="1450" spc="-10">
                <a:latin typeface="Times New Roman"/>
                <a:cs typeface="Times New Roman"/>
              </a:rPr>
              <a:t>continued</a:t>
            </a:r>
            <a:endParaRPr sz="1450">
              <a:latin typeface="Times New Roman"/>
              <a:cs typeface="Times New Roman"/>
            </a:endParaRPr>
          </a:p>
          <a:p>
            <a:pPr algn="just" marL="12700">
              <a:lnSpc>
                <a:spcPts val="1664"/>
              </a:lnSpc>
            </a:pPr>
            <a:r>
              <a:rPr dirty="0" sz="1450" spc="-10">
                <a:latin typeface="Times New Roman"/>
                <a:cs typeface="Times New Roman"/>
              </a:rPr>
              <a:t>—‘this</a:t>
            </a:r>
            <a:r>
              <a:rPr dirty="0" sz="1450" spc="160">
                <a:latin typeface="Times New Roman"/>
                <a:cs typeface="Times New Roman"/>
              </a:rPr>
              <a:t> </a:t>
            </a:r>
            <a:r>
              <a:rPr dirty="0" sz="1450" spc="-10">
                <a:latin typeface="Times New Roman"/>
                <a:cs typeface="Times New Roman"/>
              </a:rPr>
              <a:t>robbery</a:t>
            </a:r>
            <a:r>
              <a:rPr dirty="0" sz="1450" spc="165">
                <a:latin typeface="Times New Roman"/>
                <a:cs typeface="Times New Roman"/>
              </a:rPr>
              <a:t> </a:t>
            </a:r>
            <a:r>
              <a:rPr dirty="0" sz="1450" spc="-10">
                <a:latin typeface="Times New Roman"/>
                <a:cs typeface="Times New Roman"/>
              </a:rPr>
              <a:t>is</a:t>
            </a:r>
            <a:r>
              <a:rPr dirty="0" sz="1450" spc="160">
                <a:latin typeface="Times New Roman"/>
                <a:cs typeface="Times New Roman"/>
              </a:rPr>
              <a:t> </a:t>
            </a:r>
            <a:r>
              <a:rPr dirty="0" sz="1450" spc="-10">
                <a:latin typeface="Times New Roman"/>
                <a:cs typeface="Times New Roman"/>
              </a:rPr>
              <a:t>an</a:t>
            </a:r>
            <a:r>
              <a:rPr dirty="0" sz="1450" spc="165">
                <a:latin typeface="Times New Roman"/>
                <a:cs typeface="Times New Roman"/>
              </a:rPr>
              <a:t> </a:t>
            </a:r>
            <a:r>
              <a:rPr dirty="0" sz="1450" spc="-5">
                <a:latin typeface="Times New Roman"/>
                <a:cs typeface="Times New Roman"/>
              </a:rPr>
              <a:t>odd</a:t>
            </a:r>
            <a:r>
              <a:rPr dirty="0" sz="1450" spc="160">
                <a:latin typeface="Times New Roman"/>
                <a:cs typeface="Times New Roman"/>
              </a:rPr>
              <a:t> </a:t>
            </a:r>
            <a:r>
              <a:rPr dirty="0" sz="1450" spc="-10">
                <a:latin typeface="Times New Roman"/>
                <a:cs typeface="Times New Roman"/>
              </a:rPr>
              <a:t>thing. </a:t>
            </a:r>
            <a:r>
              <a:rPr dirty="0" sz="1450" spc="340">
                <a:latin typeface="Times New Roman"/>
                <a:cs typeface="Times New Roman"/>
              </a:rPr>
              <a:t> </a:t>
            </a:r>
            <a:r>
              <a:rPr dirty="0" sz="1450" spc="-10">
                <a:latin typeface="Times New Roman"/>
                <a:cs typeface="Times New Roman"/>
              </a:rPr>
              <a:t>Of</a:t>
            </a:r>
            <a:r>
              <a:rPr dirty="0" sz="1450" spc="165">
                <a:latin typeface="Times New Roman"/>
                <a:cs typeface="Times New Roman"/>
              </a:rPr>
              <a:t> </a:t>
            </a:r>
            <a:r>
              <a:rPr dirty="0" sz="1450" spc="-10">
                <a:latin typeface="Times New Roman"/>
                <a:cs typeface="Times New Roman"/>
              </a:rPr>
              <a:t>course</a:t>
            </a:r>
            <a:r>
              <a:rPr dirty="0" sz="1450" spc="160">
                <a:latin typeface="Times New Roman"/>
                <a:cs typeface="Times New Roman"/>
              </a:rPr>
              <a:t> </a:t>
            </a:r>
            <a:r>
              <a:rPr dirty="0" sz="1450" spc="-5">
                <a:latin typeface="Times New Roman"/>
                <a:cs typeface="Times New Roman"/>
              </a:rPr>
              <a:t>I</a:t>
            </a:r>
            <a:r>
              <a:rPr dirty="0" sz="1450" spc="165">
                <a:latin typeface="Times New Roman"/>
                <a:cs typeface="Times New Roman"/>
              </a:rPr>
              <a:t> </a:t>
            </a:r>
            <a:r>
              <a:rPr dirty="0" sz="1450" spc="-10">
                <a:latin typeface="Times New Roman"/>
                <a:cs typeface="Times New Roman"/>
              </a:rPr>
              <a:t>pass</a:t>
            </a:r>
            <a:r>
              <a:rPr dirty="0" sz="1450" spc="160">
                <a:latin typeface="Times New Roman"/>
                <a:cs typeface="Times New Roman"/>
              </a:rPr>
              <a:t> </a:t>
            </a:r>
            <a:r>
              <a:rPr dirty="0" sz="1450" spc="-10">
                <a:latin typeface="Times New Roman"/>
                <a:cs typeface="Times New Roman"/>
              </a:rPr>
              <a:t>over</a:t>
            </a:r>
            <a:r>
              <a:rPr dirty="0" sz="1450" spc="165">
                <a:latin typeface="Times New Roman"/>
                <a:cs typeface="Times New Roman"/>
              </a:rPr>
              <a:t> </a:t>
            </a:r>
            <a:r>
              <a:rPr dirty="0" sz="1450" spc="-5">
                <a:latin typeface="Times New Roman"/>
                <a:cs typeface="Times New Roman"/>
              </a:rPr>
              <a:t>your</a:t>
            </a:r>
            <a:r>
              <a:rPr dirty="0" sz="1450" spc="160">
                <a:latin typeface="Times New Roman"/>
                <a:cs typeface="Times New Roman"/>
              </a:rPr>
              <a:t> </a:t>
            </a:r>
            <a:r>
              <a:rPr dirty="0" sz="1450" spc="-10">
                <a:latin typeface="Times New Roman"/>
                <a:cs typeface="Times New Roman"/>
              </a:rPr>
              <a:t>nonsense</a:t>
            </a:r>
            <a:r>
              <a:rPr dirty="0" sz="1450" spc="165">
                <a:latin typeface="Times New Roman"/>
                <a:cs typeface="Times New Roman"/>
              </a:rPr>
              <a:t> </a:t>
            </a:r>
            <a:r>
              <a:rPr dirty="0" sz="1450" spc="-10">
                <a:latin typeface="Times New Roman"/>
                <a:cs typeface="Times New Roman"/>
              </a:rPr>
              <a:t>about</a:t>
            </a:r>
            <a:endParaRPr sz="1450">
              <a:latin typeface="Times New Roman"/>
              <a:cs typeface="Times New Roman"/>
            </a:endParaRPr>
          </a:p>
          <a:p>
            <a:pPr algn="just" marL="12700" marR="12065">
              <a:lnSpc>
                <a:spcPts val="1730"/>
              </a:lnSpc>
              <a:spcBef>
                <a:spcPts val="60"/>
              </a:spcBef>
            </a:pPr>
            <a:r>
              <a:rPr dirty="0" sz="1450" spc="-10">
                <a:latin typeface="Times New Roman"/>
                <a:cs typeface="Times New Roman"/>
              </a:rPr>
              <a:t>gangs and landscape-painters. For me, that is </a:t>
            </a:r>
            <a:r>
              <a:rPr dirty="0" sz="1450" spc="-5">
                <a:latin typeface="Times New Roman"/>
                <a:cs typeface="Times New Roman"/>
              </a:rPr>
              <a:t>a </a:t>
            </a:r>
            <a:r>
              <a:rPr dirty="0" sz="1450" spc="-10">
                <a:latin typeface="Times New Roman"/>
                <a:cs typeface="Times New Roman"/>
              </a:rPr>
              <a:t>dream. Who was in the house  last night?’</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‘None </a:t>
            </a:r>
            <a:r>
              <a:rPr dirty="0" sz="1450" spc="-5">
                <a:latin typeface="Times New Roman"/>
                <a:cs typeface="Times New Roman"/>
              </a:rPr>
              <a:t>but </a:t>
            </a:r>
            <a:r>
              <a:rPr dirty="0" sz="1450" spc="-10">
                <a:latin typeface="Times New Roman"/>
                <a:cs typeface="Times New Roman"/>
              </a:rPr>
              <a:t>ourselves,’ replied the</a:t>
            </a:r>
            <a:r>
              <a:rPr dirty="0" sz="1450" spc="-95">
                <a:latin typeface="Times New Roman"/>
                <a:cs typeface="Times New Roman"/>
              </a:rPr>
              <a:t> </a:t>
            </a:r>
            <a:r>
              <a:rPr dirty="0" sz="1450" spc="-20">
                <a:latin typeface="Times New Roman"/>
                <a:cs typeface="Times New Roman"/>
              </a:rPr>
              <a:t>Doctor.</a:t>
            </a:r>
            <a:endParaRPr sz="1450">
              <a:latin typeface="Times New Roman"/>
              <a:cs typeface="Times New Roman"/>
            </a:endParaRPr>
          </a:p>
          <a:p>
            <a:pPr marL="12700" marR="9525">
              <a:lnSpc>
                <a:spcPts val="1730"/>
              </a:lnSpc>
              <a:spcBef>
                <a:spcPts val="915"/>
              </a:spcBef>
            </a:pPr>
            <a:r>
              <a:rPr dirty="0" sz="1450" spc="-10">
                <a:latin typeface="Times New Roman"/>
                <a:cs typeface="Times New Roman"/>
              </a:rPr>
              <a:t>‘And this </a:t>
            </a:r>
            <a:r>
              <a:rPr dirty="0" sz="1450" spc="-5">
                <a:latin typeface="Times New Roman"/>
                <a:cs typeface="Times New Roman"/>
              </a:rPr>
              <a:t>young </a:t>
            </a:r>
            <a:r>
              <a:rPr dirty="0" sz="1450" spc="-10">
                <a:latin typeface="Times New Roman"/>
                <a:cs typeface="Times New Roman"/>
              </a:rPr>
              <a:t>gentleman?’ asked </a:t>
            </a:r>
            <a:r>
              <a:rPr dirty="0" sz="1450" spc="-20">
                <a:latin typeface="Times New Roman"/>
                <a:cs typeface="Times New Roman"/>
              </a:rPr>
              <a:t>Casimir, </a:t>
            </a:r>
            <a:r>
              <a:rPr dirty="0" sz="1450" spc="-10">
                <a:latin typeface="Times New Roman"/>
                <a:cs typeface="Times New Roman"/>
              </a:rPr>
              <a:t>jerking </a:t>
            </a:r>
            <a:r>
              <a:rPr dirty="0" sz="1450" spc="-5">
                <a:latin typeface="Times New Roman"/>
                <a:cs typeface="Times New Roman"/>
              </a:rPr>
              <a:t>a nod </a:t>
            </a:r>
            <a:r>
              <a:rPr dirty="0" sz="1450" spc="-10">
                <a:latin typeface="Times New Roman"/>
                <a:cs typeface="Times New Roman"/>
              </a:rPr>
              <a:t>in the direction </a:t>
            </a:r>
            <a:r>
              <a:rPr dirty="0" sz="1450" spc="-5">
                <a:latin typeface="Times New Roman"/>
                <a:cs typeface="Times New Roman"/>
              </a:rPr>
              <a:t>of  </a:t>
            </a:r>
            <a:r>
              <a:rPr dirty="0" sz="1450" spc="-10">
                <a:latin typeface="Times New Roman"/>
                <a:cs typeface="Times New Roman"/>
              </a:rPr>
              <a:t>Jean-Marie.</a:t>
            </a:r>
            <a:endParaRPr sz="1450">
              <a:latin typeface="Times New Roman"/>
              <a:cs typeface="Times New Roman"/>
            </a:endParaRPr>
          </a:p>
          <a:p>
            <a:pPr marL="12700">
              <a:lnSpc>
                <a:spcPct val="100000"/>
              </a:lnSpc>
              <a:spcBef>
                <a:spcPts val="795"/>
              </a:spcBef>
            </a:pPr>
            <a:r>
              <a:rPr dirty="0" sz="1450" spc="-10">
                <a:latin typeface="Times New Roman"/>
                <a:cs typeface="Times New Roman"/>
              </a:rPr>
              <a:t>‘He too’—the Doctor</a:t>
            </a:r>
            <a:r>
              <a:rPr dirty="0" sz="1450">
                <a:latin typeface="Times New Roman"/>
                <a:cs typeface="Times New Roman"/>
              </a:rPr>
              <a:t> </a:t>
            </a:r>
            <a:r>
              <a:rPr dirty="0" sz="1450" spc="-10">
                <a:latin typeface="Times New Roman"/>
                <a:cs typeface="Times New Roman"/>
              </a:rPr>
              <a:t>bowed.</a:t>
            </a:r>
            <a:endParaRPr sz="1450">
              <a:latin typeface="Times New Roman"/>
              <a:cs typeface="Times New Roman"/>
            </a:endParaRPr>
          </a:p>
          <a:p>
            <a:pPr marL="12700">
              <a:lnSpc>
                <a:spcPct val="100000"/>
              </a:lnSpc>
              <a:spcBef>
                <a:spcPts val="855"/>
              </a:spcBef>
            </a:pPr>
            <a:r>
              <a:rPr dirty="0" sz="1450" spc="-30">
                <a:latin typeface="Times New Roman"/>
                <a:cs typeface="Times New Roman"/>
              </a:rPr>
              <a:t>‘Well; </a:t>
            </a:r>
            <a:r>
              <a:rPr dirty="0" sz="1450" spc="-10">
                <a:latin typeface="Times New Roman"/>
                <a:cs typeface="Times New Roman"/>
              </a:rPr>
              <a:t>and if it is </a:t>
            </a:r>
            <a:r>
              <a:rPr dirty="0" sz="1450" spc="-5">
                <a:latin typeface="Times New Roman"/>
                <a:cs typeface="Times New Roman"/>
              </a:rPr>
              <a:t>a </a:t>
            </a:r>
            <a:r>
              <a:rPr dirty="0" sz="1450" spc="-10">
                <a:latin typeface="Times New Roman"/>
                <a:cs typeface="Times New Roman"/>
              </a:rPr>
              <a:t>fair question, who is he?’ pursued the</a:t>
            </a:r>
            <a:r>
              <a:rPr dirty="0" sz="1450" spc="5">
                <a:latin typeface="Times New Roman"/>
                <a:cs typeface="Times New Roman"/>
              </a:rPr>
              <a:t> </a:t>
            </a:r>
            <a:r>
              <a:rPr dirty="0" sz="1450" spc="-15">
                <a:latin typeface="Times New Roman"/>
                <a:cs typeface="Times New Roman"/>
              </a:rPr>
              <a:t>brother-in-law.</a:t>
            </a:r>
            <a:endParaRPr sz="1450">
              <a:latin typeface="Times New Roman"/>
              <a:cs typeface="Times New Roman"/>
            </a:endParaRPr>
          </a:p>
          <a:p>
            <a:pPr algn="just" marL="12700" marR="6985">
              <a:lnSpc>
                <a:spcPts val="1730"/>
              </a:lnSpc>
              <a:spcBef>
                <a:spcPts val="919"/>
              </a:spcBef>
            </a:pPr>
            <a:r>
              <a:rPr dirty="0" sz="1450" spc="-10">
                <a:latin typeface="Times New Roman"/>
                <a:cs typeface="Times New Roman"/>
              </a:rPr>
              <a:t>‘Jean-Marie,’ answered the </a:t>
            </a:r>
            <a:r>
              <a:rPr dirty="0" sz="1450" spc="-15">
                <a:latin typeface="Times New Roman"/>
                <a:cs typeface="Times New Roman"/>
              </a:rPr>
              <a:t>Doctor, </a:t>
            </a:r>
            <a:r>
              <a:rPr dirty="0" sz="1450" spc="-10">
                <a:latin typeface="Times New Roman"/>
                <a:cs typeface="Times New Roman"/>
              </a:rPr>
              <a:t>‘combines the functions </a:t>
            </a:r>
            <a:r>
              <a:rPr dirty="0" sz="1450" spc="-5">
                <a:latin typeface="Times New Roman"/>
                <a:cs typeface="Times New Roman"/>
              </a:rPr>
              <a:t>of a </a:t>
            </a:r>
            <a:r>
              <a:rPr dirty="0" sz="1450" spc="-10">
                <a:latin typeface="Times New Roman"/>
                <a:cs typeface="Times New Roman"/>
              </a:rPr>
              <a:t>son and  </a:t>
            </a:r>
            <a:r>
              <a:rPr dirty="0" sz="1450" spc="-20">
                <a:latin typeface="Times New Roman"/>
                <a:cs typeface="Times New Roman"/>
              </a:rPr>
              <a:t>stable-boy.</a:t>
            </a:r>
            <a:r>
              <a:rPr dirty="0" sz="1450" spc="320">
                <a:latin typeface="Times New Roman"/>
                <a:cs typeface="Times New Roman"/>
              </a:rPr>
              <a:t> </a:t>
            </a:r>
            <a:r>
              <a:rPr dirty="0" sz="1450" spc="-10">
                <a:latin typeface="Times New Roman"/>
                <a:cs typeface="Times New Roman"/>
              </a:rPr>
              <a:t>He began as the </a:t>
            </a:r>
            <a:r>
              <a:rPr dirty="0" sz="1450" spc="-20">
                <a:latin typeface="Times New Roman"/>
                <a:cs typeface="Times New Roman"/>
              </a:rPr>
              <a:t>latter, </a:t>
            </a:r>
            <a:r>
              <a:rPr dirty="0" sz="1450" spc="-5">
                <a:latin typeface="Times New Roman"/>
                <a:cs typeface="Times New Roman"/>
              </a:rPr>
              <a:t>but he </a:t>
            </a:r>
            <a:r>
              <a:rPr dirty="0" sz="1450" spc="-10">
                <a:latin typeface="Times New Roman"/>
                <a:cs typeface="Times New Roman"/>
              </a:rPr>
              <a:t>rose rapidly to the more honourable  rank in </a:t>
            </a:r>
            <a:r>
              <a:rPr dirty="0" sz="1450" spc="-5">
                <a:latin typeface="Times New Roman"/>
                <a:cs typeface="Times New Roman"/>
              </a:rPr>
              <a:t>our </a:t>
            </a:r>
            <a:r>
              <a:rPr dirty="0" sz="1450" spc="-10">
                <a:latin typeface="Times New Roman"/>
                <a:cs typeface="Times New Roman"/>
              </a:rPr>
              <a:t>affections. He is, </a:t>
            </a:r>
            <a:r>
              <a:rPr dirty="0" sz="1450" spc="-5">
                <a:latin typeface="Times New Roman"/>
                <a:cs typeface="Times New Roman"/>
              </a:rPr>
              <a:t>I </a:t>
            </a:r>
            <a:r>
              <a:rPr dirty="0" sz="1450" spc="-10">
                <a:latin typeface="Times New Roman"/>
                <a:cs typeface="Times New Roman"/>
              </a:rPr>
              <a:t>may </a:t>
            </a:r>
            <a:r>
              <a:rPr dirty="0" sz="1450" spc="-30">
                <a:latin typeface="Times New Roman"/>
                <a:cs typeface="Times New Roman"/>
              </a:rPr>
              <a:t>say, </a:t>
            </a:r>
            <a:r>
              <a:rPr dirty="0" sz="1450" spc="-10">
                <a:latin typeface="Times New Roman"/>
                <a:cs typeface="Times New Roman"/>
              </a:rPr>
              <a:t>the greatest comfort in </a:t>
            </a:r>
            <a:r>
              <a:rPr dirty="0" sz="1450" spc="-5">
                <a:latin typeface="Times New Roman"/>
                <a:cs typeface="Times New Roman"/>
              </a:rPr>
              <a:t>our</a:t>
            </a:r>
            <a:r>
              <a:rPr dirty="0" sz="1450" spc="105">
                <a:latin typeface="Times New Roman"/>
                <a:cs typeface="Times New Roman"/>
              </a:rPr>
              <a:t> </a:t>
            </a:r>
            <a:r>
              <a:rPr dirty="0" sz="1450" spc="-10">
                <a:latin typeface="Times New Roman"/>
                <a:cs typeface="Times New Roman"/>
              </a:rPr>
              <a:t>lives.’</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‘Ha!’ said </a:t>
            </a:r>
            <a:r>
              <a:rPr dirty="0" sz="1450" spc="-20">
                <a:latin typeface="Times New Roman"/>
                <a:cs typeface="Times New Roman"/>
              </a:rPr>
              <a:t>Casimir. </a:t>
            </a:r>
            <a:r>
              <a:rPr dirty="0" sz="1450" spc="-10">
                <a:latin typeface="Times New Roman"/>
                <a:cs typeface="Times New Roman"/>
              </a:rPr>
              <a:t>‘And previous to becoming </a:t>
            </a:r>
            <a:r>
              <a:rPr dirty="0" sz="1450" spc="-5">
                <a:latin typeface="Times New Roman"/>
                <a:cs typeface="Times New Roman"/>
              </a:rPr>
              <a:t>one of</a:t>
            </a:r>
            <a:r>
              <a:rPr dirty="0" sz="1450" spc="-40">
                <a:latin typeface="Times New Roman"/>
                <a:cs typeface="Times New Roman"/>
              </a:rPr>
              <a:t> </a:t>
            </a:r>
            <a:r>
              <a:rPr dirty="0" sz="1450" spc="-10">
                <a:latin typeface="Times New Roman"/>
                <a:cs typeface="Times New Roman"/>
              </a:rPr>
              <a:t>you?’</a:t>
            </a:r>
            <a:endParaRPr sz="1450">
              <a:latin typeface="Times New Roman"/>
              <a:cs typeface="Times New Roman"/>
            </a:endParaRPr>
          </a:p>
          <a:p>
            <a:pPr algn="just" marL="12700" marR="5715">
              <a:lnSpc>
                <a:spcPts val="1730"/>
              </a:lnSpc>
              <a:spcBef>
                <a:spcPts val="919"/>
              </a:spcBef>
            </a:pPr>
            <a:r>
              <a:rPr dirty="0" sz="1450" spc="-10">
                <a:latin typeface="Times New Roman"/>
                <a:cs typeface="Times New Roman"/>
              </a:rPr>
              <a:t>‘Jean-Marie has lived </a:t>
            </a:r>
            <a:r>
              <a:rPr dirty="0" sz="1450" spc="-5">
                <a:latin typeface="Times New Roman"/>
                <a:cs typeface="Times New Roman"/>
              </a:rPr>
              <a:t>a </a:t>
            </a:r>
            <a:r>
              <a:rPr dirty="0" sz="1450" spc="-10">
                <a:latin typeface="Times New Roman"/>
                <a:cs typeface="Times New Roman"/>
              </a:rPr>
              <a:t>remarkable existence; his experience his been  eminently formative,’ replied Desprez. ‘If </a:t>
            </a:r>
            <a:r>
              <a:rPr dirty="0" sz="1450" spc="-5">
                <a:latin typeface="Times New Roman"/>
                <a:cs typeface="Times New Roman"/>
              </a:rPr>
              <a:t>I </a:t>
            </a:r>
            <a:r>
              <a:rPr dirty="0" sz="1450" spc="-10">
                <a:latin typeface="Times New Roman"/>
                <a:cs typeface="Times New Roman"/>
              </a:rPr>
              <a:t>had had to choose an education  for my </a:t>
            </a:r>
            <a:r>
              <a:rPr dirty="0" sz="1450" spc="-5">
                <a:latin typeface="Times New Roman"/>
                <a:cs typeface="Times New Roman"/>
              </a:rPr>
              <a:t>son, I </a:t>
            </a:r>
            <a:r>
              <a:rPr dirty="0" sz="1450" spc="-10">
                <a:latin typeface="Times New Roman"/>
                <a:cs typeface="Times New Roman"/>
              </a:rPr>
              <a:t>should have chosen such </a:t>
            </a:r>
            <a:r>
              <a:rPr dirty="0" sz="1450" spc="-20">
                <a:latin typeface="Times New Roman"/>
                <a:cs typeface="Times New Roman"/>
              </a:rPr>
              <a:t>another. </a:t>
            </a:r>
            <a:r>
              <a:rPr dirty="0" sz="1450" spc="-10">
                <a:latin typeface="Times New Roman"/>
                <a:cs typeface="Times New Roman"/>
              </a:rPr>
              <a:t>Beginning life with  mountebanks and thieves, passing onward to the society and friendship </a:t>
            </a:r>
            <a:r>
              <a:rPr dirty="0" sz="1450" spc="-5">
                <a:latin typeface="Times New Roman"/>
                <a:cs typeface="Times New Roman"/>
              </a:rPr>
              <a:t>of  </a:t>
            </a:r>
            <a:r>
              <a:rPr dirty="0" sz="1450" spc="-10">
                <a:latin typeface="Times New Roman"/>
                <a:cs typeface="Times New Roman"/>
              </a:rPr>
              <a:t>philosophers, </a:t>
            </a:r>
            <a:r>
              <a:rPr dirty="0" sz="1450" spc="-5">
                <a:latin typeface="Times New Roman"/>
                <a:cs typeface="Times New Roman"/>
              </a:rPr>
              <a:t>he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said to have skimmed the volume </a:t>
            </a:r>
            <a:r>
              <a:rPr dirty="0" sz="1450" spc="-5">
                <a:latin typeface="Times New Roman"/>
                <a:cs typeface="Times New Roman"/>
              </a:rPr>
              <a:t>of </a:t>
            </a:r>
            <a:r>
              <a:rPr dirty="0" sz="1450" spc="-10">
                <a:latin typeface="Times New Roman"/>
                <a:cs typeface="Times New Roman"/>
              </a:rPr>
              <a:t>human</a:t>
            </a:r>
            <a:r>
              <a:rPr dirty="0" sz="1450" spc="80">
                <a:latin typeface="Times New Roman"/>
                <a:cs typeface="Times New Roman"/>
              </a:rPr>
              <a:t> </a:t>
            </a:r>
            <a:r>
              <a:rPr dirty="0" sz="1450" spc="-10">
                <a:latin typeface="Times New Roman"/>
                <a:cs typeface="Times New Roman"/>
              </a:rPr>
              <a:t>life.’</a:t>
            </a:r>
            <a:endParaRPr sz="1450">
              <a:latin typeface="Times New Roman"/>
              <a:cs typeface="Times New Roman"/>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2630" cy="3318510"/>
          </a:xfrm>
          <a:prstGeom prst="rect">
            <a:avLst/>
          </a:prstGeom>
        </p:spPr>
        <p:txBody>
          <a:bodyPr wrap="square" lIns="0" tIns="121285" rIns="0" bIns="0" rtlCol="0" vert="horz">
            <a:spAutoFit/>
          </a:bodyPr>
          <a:lstStyle/>
          <a:p>
            <a:pPr marL="12700">
              <a:lnSpc>
                <a:spcPct val="100000"/>
              </a:lnSpc>
              <a:spcBef>
                <a:spcPts val="955"/>
              </a:spcBef>
            </a:pPr>
            <a:r>
              <a:rPr dirty="0" sz="1450" spc="-10">
                <a:latin typeface="Times New Roman"/>
                <a:cs typeface="Times New Roman"/>
              </a:rPr>
              <a:t>‘Thieves?’ repeated the </a:t>
            </a:r>
            <a:r>
              <a:rPr dirty="0" sz="1450" spc="-15">
                <a:latin typeface="Times New Roman"/>
                <a:cs typeface="Times New Roman"/>
              </a:rPr>
              <a:t>brother-in-law,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meditative</a:t>
            </a:r>
            <a:r>
              <a:rPr dirty="0" sz="1450" spc="-80">
                <a:latin typeface="Times New Roman"/>
                <a:cs typeface="Times New Roman"/>
              </a:rPr>
              <a:t> </a:t>
            </a:r>
            <a:r>
              <a:rPr dirty="0" sz="1450" spc="-30">
                <a:latin typeface="Times New Roman"/>
                <a:cs typeface="Times New Roman"/>
              </a:rPr>
              <a:t>air.</a:t>
            </a:r>
            <a:endParaRPr sz="1450">
              <a:latin typeface="Times New Roman"/>
              <a:cs typeface="Times New Roman"/>
            </a:endParaRPr>
          </a:p>
          <a:p>
            <a:pPr marL="12700" marR="8255">
              <a:lnSpc>
                <a:spcPts val="1730"/>
              </a:lnSpc>
              <a:spcBef>
                <a:spcPts val="915"/>
              </a:spcBef>
            </a:pPr>
            <a:r>
              <a:rPr dirty="0" sz="1450" spc="-10">
                <a:latin typeface="Times New Roman"/>
                <a:cs typeface="Times New Roman"/>
              </a:rPr>
              <a:t>The Doctor could have bitten his </a:t>
            </a:r>
            <a:r>
              <a:rPr dirty="0" sz="1450" spc="-5">
                <a:latin typeface="Times New Roman"/>
                <a:cs typeface="Times New Roman"/>
              </a:rPr>
              <a:t>tongue out. </a:t>
            </a:r>
            <a:r>
              <a:rPr dirty="0" sz="1450" spc="-10">
                <a:latin typeface="Times New Roman"/>
                <a:cs typeface="Times New Roman"/>
              </a:rPr>
              <a:t>He foresaw what was coming,  and prepared his mind for </a:t>
            </a:r>
            <a:r>
              <a:rPr dirty="0" sz="1450" spc="-5">
                <a:latin typeface="Times New Roman"/>
                <a:cs typeface="Times New Roman"/>
              </a:rPr>
              <a:t>a </a:t>
            </a:r>
            <a:r>
              <a:rPr dirty="0" sz="1450" spc="-10">
                <a:latin typeface="Times New Roman"/>
                <a:cs typeface="Times New Roman"/>
              </a:rPr>
              <a:t>vigorous</a:t>
            </a:r>
            <a:r>
              <a:rPr dirty="0" sz="1450" spc="20">
                <a:latin typeface="Times New Roman"/>
                <a:cs typeface="Times New Roman"/>
              </a:rPr>
              <a:t> </a:t>
            </a:r>
            <a:r>
              <a:rPr dirty="0" sz="1450" spc="-10">
                <a:latin typeface="Times New Roman"/>
                <a:cs typeface="Times New Roman"/>
              </a:rPr>
              <a:t>defence.</a:t>
            </a:r>
            <a:endParaRPr sz="1450">
              <a:latin typeface="Times New Roman"/>
              <a:cs typeface="Times New Roman"/>
            </a:endParaRPr>
          </a:p>
          <a:p>
            <a:pPr marL="12700" marR="8255">
              <a:lnSpc>
                <a:spcPts val="1730"/>
              </a:lnSpc>
              <a:spcBef>
                <a:spcPts val="865"/>
              </a:spcBef>
            </a:pPr>
            <a:r>
              <a:rPr dirty="0" sz="1450" spc="-10">
                <a:latin typeface="Times New Roman"/>
                <a:cs typeface="Times New Roman"/>
              </a:rPr>
              <a:t>‘Did </a:t>
            </a:r>
            <a:r>
              <a:rPr dirty="0" sz="1450" spc="-5">
                <a:latin typeface="Times New Roman"/>
                <a:cs typeface="Times New Roman"/>
              </a:rPr>
              <a:t>you </a:t>
            </a:r>
            <a:r>
              <a:rPr dirty="0" sz="1450" spc="-10">
                <a:latin typeface="Times New Roman"/>
                <a:cs typeface="Times New Roman"/>
              </a:rPr>
              <a:t>ever steal yourself?’ asked </a:t>
            </a:r>
            <a:r>
              <a:rPr dirty="0" sz="1450" spc="-20">
                <a:latin typeface="Times New Roman"/>
                <a:cs typeface="Times New Roman"/>
              </a:rPr>
              <a:t>Casimir, </a:t>
            </a:r>
            <a:r>
              <a:rPr dirty="0" sz="1450" spc="-10">
                <a:latin typeface="Times New Roman"/>
                <a:cs typeface="Times New Roman"/>
              </a:rPr>
              <a:t>turning suddenly </a:t>
            </a:r>
            <a:r>
              <a:rPr dirty="0" sz="1450" spc="-5">
                <a:latin typeface="Times New Roman"/>
                <a:cs typeface="Times New Roman"/>
              </a:rPr>
              <a:t>on </a:t>
            </a:r>
            <a:r>
              <a:rPr dirty="0" sz="1450" spc="-10">
                <a:latin typeface="Times New Roman"/>
                <a:cs typeface="Times New Roman"/>
              </a:rPr>
              <a:t>Jean-Marie,  and for the first time employing </a:t>
            </a:r>
            <a:r>
              <a:rPr dirty="0" sz="1450" spc="-5">
                <a:latin typeface="Times New Roman"/>
                <a:cs typeface="Times New Roman"/>
              </a:rPr>
              <a:t>a </a:t>
            </a:r>
            <a:r>
              <a:rPr dirty="0" sz="1450" spc="-10">
                <a:latin typeface="Times New Roman"/>
                <a:cs typeface="Times New Roman"/>
              </a:rPr>
              <a:t>single eyeglass which </a:t>
            </a:r>
            <a:r>
              <a:rPr dirty="0" sz="1450" spc="-5">
                <a:latin typeface="Times New Roman"/>
                <a:cs typeface="Times New Roman"/>
              </a:rPr>
              <a:t>hung </a:t>
            </a:r>
            <a:r>
              <a:rPr dirty="0" sz="1450" spc="-10">
                <a:latin typeface="Times New Roman"/>
                <a:cs typeface="Times New Roman"/>
              </a:rPr>
              <a:t>round his</a:t>
            </a:r>
            <a:r>
              <a:rPr dirty="0" sz="1450" spc="135">
                <a:latin typeface="Times New Roman"/>
                <a:cs typeface="Times New Roman"/>
              </a:rPr>
              <a:t> </a:t>
            </a:r>
            <a:r>
              <a:rPr dirty="0" sz="1450" spc="-10">
                <a:latin typeface="Times New Roman"/>
                <a:cs typeface="Times New Roman"/>
              </a:rPr>
              <a:t>neck.</a:t>
            </a:r>
            <a:endParaRPr sz="1450">
              <a:latin typeface="Times New Roman"/>
              <a:cs typeface="Times New Roman"/>
            </a:endParaRPr>
          </a:p>
          <a:p>
            <a:pPr marL="12700">
              <a:lnSpc>
                <a:spcPct val="100000"/>
              </a:lnSpc>
              <a:spcBef>
                <a:spcPts val="795"/>
              </a:spcBef>
            </a:pPr>
            <a:r>
              <a:rPr dirty="0" sz="1450" spc="-40">
                <a:latin typeface="Times New Roman"/>
                <a:cs typeface="Times New Roman"/>
              </a:rPr>
              <a:t>‘Yes, </a:t>
            </a:r>
            <a:r>
              <a:rPr dirty="0" sz="1450" spc="-20">
                <a:latin typeface="Times New Roman"/>
                <a:cs typeface="Times New Roman"/>
              </a:rPr>
              <a:t>sir,’ </a:t>
            </a:r>
            <a:r>
              <a:rPr dirty="0" sz="1450" spc="-10">
                <a:latin typeface="Times New Roman"/>
                <a:cs typeface="Times New Roman"/>
              </a:rPr>
              <a:t>replied the </a:t>
            </a:r>
            <a:r>
              <a:rPr dirty="0" sz="1450" spc="-30">
                <a:latin typeface="Times New Roman"/>
                <a:cs typeface="Times New Roman"/>
              </a:rPr>
              <a:t>boy,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deep</a:t>
            </a:r>
            <a:r>
              <a:rPr dirty="0" sz="1450" spc="-20">
                <a:latin typeface="Times New Roman"/>
                <a:cs typeface="Times New Roman"/>
              </a:rPr>
              <a:t> </a:t>
            </a:r>
            <a:r>
              <a:rPr dirty="0" sz="1450" spc="-10">
                <a:latin typeface="Times New Roman"/>
                <a:cs typeface="Times New Roman"/>
              </a:rPr>
              <a:t>blush.</a:t>
            </a:r>
            <a:endParaRPr sz="1450">
              <a:latin typeface="Times New Roman"/>
              <a:cs typeface="Times New Roman"/>
            </a:endParaRPr>
          </a:p>
          <a:p>
            <a:pPr marL="12700" marR="53340">
              <a:lnSpc>
                <a:spcPts val="1730"/>
              </a:lnSpc>
              <a:spcBef>
                <a:spcPts val="915"/>
              </a:spcBef>
            </a:pPr>
            <a:r>
              <a:rPr dirty="0" sz="1450" spc="-10">
                <a:latin typeface="Times New Roman"/>
                <a:cs typeface="Times New Roman"/>
              </a:rPr>
              <a:t>Casimir turned to the others with pursed lips, and nodded to them </a:t>
            </a:r>
            <a:r>
              <a:rPr dirty="0" sz="1450" spc="-20">
                <a:latin typeface="Times New Roman"/>
                <a:cs typeface="Times New Roman"/>
              </a:rPr>
              <a:t>meaningly. </a:t>
            </a:r>
            <a:r>
              <a:rPr dirty="0" sz="1450" spc="320">
                <a:latin typeface="Times New Roman"/>
                <a:cs typeface="Times New Roman"/>
              </a:rPr>
              <a:t> </a:t>
            </a:r>
            <a:r>
              <a:rPr dirty="0" sz="1450" spc="-10">
                <a:latin typeface="Times New Roman"/>
                <a:cs typeface="Times New Roman"/>
              </a:rPr>
              <a:t>‘Hey?’ said he; ‘how is</a:t>
            </a:r>
            <a:r>
              <a:rPr dirty="0" sz="1450" spc="-95">
                <a:latin typeface="Times New Roman"/>
                <a:cs typeface="Times New Roman"/>
              </a:rPr>
              <a:t> </a:t>
            </a:r>
            <a:r>
              <a:rPr dirty="0" sz="1450" spc="-10">
                <a:latin typeface="Times New Roman"/>
                <a:cs typeface="Times New Roman"/>
              </a:rPr>
              <a:t>that?’</a:t>
            </a:r>
            <a:endParaRPr sz="1450">
              <a:latin typeface="Times New Roman"/>
              <a:cs typeface="Times New Roman"/>
            </a:endParaRPr>
          </a:p>
          <a:p>
            <a:pPr marL="12700" marR="73660">
              <a:lnSpc>
                <a:spcPts val="2590"/>
              </a:lnSpc>
              <a:spcBef>
                <a:spcPts val="175"/>
              </a:spcBef>
            </a:pPr>
            <a:r>
              <a:rPr dirty="0" sz="1450" spc="-10">
                <a:latin typeface="Times New Roman"/>
                <a:cs typeface="Times New Roman"/>
              </a:rPr>
              <a:t>‘Jean-Marie is </a:t>
            </a:r>
            <a:r>
              <a:rPr dirty="0" sz="1450" spc="-5">
                <a:latin typeface="Times New Roman"/>
                <a:cs typeface="Times New Roman"/>
              </a:rPr>
              <a:t>a </a:t>
            </a:r>
            <a:r>
              <a:rPr dirty="0" sz="1450" spc="-10">
                <a:latin typeface="Times New Roman"/>
                <a:cs typeface="Times New Roman"/>
              </a:rPr>
              <a:t>teller </a:t>
            </a:r>
            <a:r>
              <a:rPr dirty="0" sz="1450" spc="-5">
                <a:latin typeface="Times New Roman"/>
                <a:cs typeface="Times New Roman"/>
              </a:rPr>
              <a:t>of </a:t>
            </a:r>
            <a:r>
              <a:rPr dirty="0" sz="1450" spc="-10">
                <a:latin typeface="Times New Roman"/>
                <a:cs typeface="Times New Roman"/>
              </a:rPr>
              <a:t>the truth,’ returned the </a:t>
            </a:r>
            <a:r>
              <a:rPr dirty="0" sz="1450" spc="-15">
                <a:latin typeface="Times New Roman"/>
                <a:cs typeface="Times New Roman"/>
              </a:rPr>
              <a:t>Doctor, </a:t>
            </a:r>
            <a:r>
              <a:rPr dirty="0" sz="1450" spc="-10">
                <a:latin typeface="Times New Roman"/>
                <a:cs typeface="Times New Roman"/>
              </a:rPr>
              <a:t>throwing </a:t>
            </a:r>
            <a:r>
              <a:rPr dirty="0" sz="1450" spc="-5">
                <a:latin typeface="Times New Roman"/>
                <a:cs typeface="Times New Roman"/>
              </a:rPr>
              <a:t>out </a:t>
            </a:r>
            <a:r>
              <a:rPr dirty="0" sz="1450" spc="-10">
                <a:latin typeface="Times New Roman"/>
                <a:cs typeface="Times New Roman"/>
              </a:rPr>
              <a:t>his bust.  ‘He has never told </a:t>
            </a:r>
            <a:r>
              <a:rPr dirty="0" sz="1450" spc="-5">
                <a:latin typeface="Times New Roman"/>
                <a:cs typeface="Times New Roman"/>
              </a:rPr>
              <a:t>a </a:t>
            </a:r>
            <a:r>
              <a:rPr dirty="0" sz="1450" spc="-10">
                <a:latin typeface="Times New Roman"/>
                <a:cs typeface="Times New Roman"/>
              </a:rPr>
              <a:t>lie,’ added madame. ‘He is the best </a:t>
            </a:r>
            <a:r>
              <a:rPr dirty="0" sz="1450" spc="-5">
                <a:latin typeface="Times New Roman"/>
                <a:cs typeface="Times New Roman"/>
              </a:rPr>
              <a:t>of</a:t>
            </a:r>
            <a:r>
              <a:rPr dirty="0" sz="1450" spc="-25">
                <a:latin typeface="Times New Roman"/>
                <a:cs typeface="Times New Roman"/>
              </a:rPr>
              <a:t> </a:t>
            </a:r>
            <a:r>
              <a:rPr dirty="0" sz="1450" spc="-5">
                <a:latin typeface="Times New Roman"/>
                <a:cs typeface="Times New Roman"/>
              </a:rPr>
              <a:t>boys.’</a:t>
            </a:r>
            <a:endParaRPr sz="1450">
              <a:latin typeface="Times New Roman"/>
              <a:cs typeface="Times New Roman"/>
            </a:endParaRPr>
          </a:p>
          <a:p>
            <a:pPr marL="12700">
              <a:lnSpc>
                <a:spcPct val="100000"/>
              </a:lnSpc>
              <a:spcBef>
                <a:spcPts val="625"/>
              </a:spcBef>
            </a:pPr>
            <a:r>
              <a:rPr dirty="0" sz="1450" spc="-10">
                <a:latin typeface="Times New Roman"/>
                <a:cs typeface="Times New Roman"/>
              </a:rPr>
              <a:t>‘Never told </a:t>
            </a:r>
            <a:r>
              <a:rPr dirty="0" sz="1450" spc="-5">
                <a:latin typeface="Times New Roman"/>
                <a:cs typeface="Times New Roman"/>
              </a:rPr>
              <a:t>a </a:t>
            </a:r>
            <a:r>
              <a:rPr dirty="0" sz="1450" spc="-10">
                <a:latin typeface="Times New Roman"/>
                <a:cs typeface="Times New Roman"/>
              </a:rPr>
              <a:t>lie, has </a:t>
            </a:r>
            <a:r>
              <a:rPr dirty="0" sz="1450" spc="-5">
                <a:latin typeface="Times New Roman"/>
                <a:cs typeface="Times New Roman"/>
              </a:rPr>
              <a:t>he </a:t>
            </a:r>
            <a:r>
              <a:rPr dirty="0" sz="1450" spc="-10">
                <a:latin typeface="Times New Roman"/>
                <a:cs typeface="Times New Roman"/>
              </a:rPr>
              <a:t>not?’ reflected </a:t>
            </a:r>
            <a:r>
              <a:rPr dirty="0" sz="1450" spc="-20">
                <a:latin typeface="Times New Roman"/>
                <a:cs typeface="Times New Roman"/>
              </a:rPr>
              <a:t>Casimir.</a:t>
            </a:r>
            <a:r>
              <a:rPr dirty="0" sz="1450" spc="320">
                <a:latin typeface="Times New Roman"/>
                <a:cs typeface="Times New Roman"/>
              </a:rPr>
              <a:t> </a:t>
            </a:r>
            <a:r>
              <a:rPr dirty="0" sz="1450" spc="-10">
                <a:latin typeface="Times New Roman"/>
                <a:cs typeface="Times New Roman"/>
              </a:rPr>
              <a:t>‘Strange, very strange.</a:t>
            </a:r>
            <a:r>
              <a:rPr dirty="0" sz="1450">
                <a:latin typeface="Times New Roman"/>
                <a:cs typeface="Times New Roman"/>
              </a:rPr>
              <a:t> </a:t>
            </a:r>
            <a:r>
              <a:rPr dirty="0" sz="1450" spc="-10">
                <a:latin typeface="Times New Roman"/>
                <a:cs typeface="Times New Roman"/>
              </a:rPr>
              <a:t>Give</a:t>
            </a:r>
            <a:endParaRPr sz="1450">
              <a:latin typeface="Times New Roman"/>
              <a:cs typeface="Times New Roman"/>
            </a:endParaRPr>
          </a:p>
        </p:txBody>
      </p:sp>
      <p:sp>
        <p:nvSpPr>
          <p:cNvPr id="3" name="object 3"/>
          <p:cNvSpPr txBox="1"/>
          <p:nvPr/>
        </p:nvSpPr>
        <p:spPr>
          <a:xfrm>
            <a:off x="4994947" y="3783002"/>
            <a:ext cx="1687830" cy="245110"/>
          </a:xfrm>
          <a:prstGeom prst="rect">
            <a:avLst/>
          </a:prstGeom>
        </p:spPr>
        <p:txBody>
          <a:bodyPr wrap="square" lIns="0" tIns="11430" rIns="0" bIns="0" rtlCol="0" vert="horz">
            <a:spAutoFit/>
          </a:bodyPr>
          <a:lstStyle/>
          <a:p>
            <a:pPr marL="12700">
              <a:lnSpc>
                <a:spcPct val="100000"/>
              </a:lnSpc>
              <a:spcBef>
                <a:spcPts val="90"/>
              </a:spcBef>
            </a:pPr>
            <a:r>
              <a:rPr dirty="0" sz="1450" spc="-45">
                <a:latin typeface="Times New Roman"/>
                <a:cs typeface="Times New Roman"/>
              </a:rPr>
              <a:t>‘You </a:t>
            </a:r>
            <a:r>
              <a:rPr dirty="0" sz="1450" spc="-10">
                <a:latin typeface="Times New Roman"/>
                <a:cs typeface="Times New Roman"/>
              </a:rPr>
              <a:t>knew about</a:t>
            </a:r>
            <a:r>
              <a:rPr dirty="0" sz="1450" spc="120">
                <a:latin typeface="Times New Roman"/>
                <a:cs typeface="Times New Roman"/>
              </a:rPr>
              <a:t> </a:t>
            </a:r>
            <a:r>
              <a:rPr dirty="0" sz="1450" spc="-10">
                <a:latin typeface="Times New Roman"/>
                <a:cs typeface="Times New Roman"/>
              </a:rPr>
              <a:t>this</a:t>
            </a:r>
            <a:endParaRPr sz="1450">
              <a:latin typeface="Times New Roman"/>
              <a:cs typeface="Times New Roman"/>
            </a:endParaRPr>
          </a:p>
        </p:txBody>
      </p:sp>
      <p:sp>
        <p:nvSpPr>
          <p:cNvPr id="4" name="object 4"/>
          <p:cNvSpPr txBox="1"/>
          <p:nvPr/>
        </p:nvSpPr>
        <p:spPr>
          <a:xfrm>
            <a:off x="876300" y="3783002"/>
            <a:ext cx="3985895" cy="793750"/>
          </a:xfrm>
          <a:prstGeom prst="rect">
            <a:avLst/>
          </a:prstGeom>
        </p:spPr>
        <p:txBody>
          <a:bodyPr wrap="square" lIns="0" tIns="19685" rIns="0" bIns="0" rtlCol="0" vert="horz">
            <a:spAutoFit/>
          </a:bodyPr>
          <a:lstStyle/>
          <a:p>
            <a:pPr marL="12700" marR="5080">
              <a:lnSpc>
                <a:spcPts val="1730"/>
              </a:lnSpc>
              <a:spcBef>
                <a:spcPts val="155"/>
              </a:spcBef>
            </a:pPr>
            <a:r>
              <a:rPr dirty="0" sz="1450" spc="-10">
                <a:latin typeface="Times New Roman"/>
                <a:cs typeface="Times New Roman"/>
              </a:rPr>
              <a:t>me </a:t>
            </a:r>
            <a:r>
              <a:rPr dirty="0" sz="1450" spc="-5">
                <a:latin typeface="Times New Roman"/>
                <a:cs typeface="Times New Roman"/>
              </a:rPr>
              <a:t>your </a:t>
            </a:r>
            <a:r>
              <a:rPr dirty="0" sz="1450" spc="-10">
                <a:latin typeface="Times New Roman"/>
                <a:cs typeface="Times New Roman"/>
              </a:rPr>
              <a:t>attention, my </a:t>
            </a:r>
            <a:r>
              <a:rPr dirty="0" sz="1450" spc="-5">
                <a:latin typeface="Times New Roman"/>
                <a:cs typeface="Times New Roman"/>
              </a:rPr>
              <a:t>young </a:t>
            </a:r>
            <a:r>
              <a:rPr dirty="0" sz="1450" spc="-10">
                <a:latin typeface="Times New Roman"/>
                <a:cs typeface="Times New Roman"/>
              </a:rPr>
              <a:t>friend,’ </a:t>
            </a:r>
            <a:r>
              <a:rPr dirty="0" sz="1450" spc="-5">
                <a:latin typeface="Times New Roman"/>
                <a:cs typeface="Times New Roman"/>
              </a:rPr>
              <a:t>he </a:t>
            </a:r>
            <a:r>
              <a:rPr dirty="0" sz="1450" spc="-10">
                <a:latin typeface="Times New Roman"/>
                <a:cs typeface="Times New Roman"/>
              </a:rPr>
              <a:t>continued.  treasure?’</a:t>
            </a:r>
            <a:endParaRPr sz="1450">
              <a:latin typeface="Times New Roman"/>
              <a:cs typeface="Times New Roman"/>
            </a:endParaRPr>
          </a:p>
          <a:p>
            <a:pPr marL="12700">
              <a:lnSpc>
                <a:spcPct val="100000"/>
              </a:lnSpc>
              <a:spcBef>
                <a:spcPts val="795"/>
              </a:spcBef>
            </a:pPr>
            <a:r>
              <a:rPr dirty="0" sz="1450" spc="-10">
                <a:latin typeface="Times New Roman"/>
                <a:cs typeface="Times New Roman"/>
              </a:rPr>
              <a:t>‘He helped to bring it home,’ interposed the</a:t>
            </a:r>
            <a:r>
              <a:rPr dirty="0" sz="1450" spc="-50">
                <a:latin typeface="Times New Roman"/>
                <a:cs typeface="Times New Roman"/>
              </a:rPr>
              <a:t> </a:t>
            </a:r>
            <a:r>
              <a:rPr dirty="0" sz="1450" spc="-20">
                <a:latin typeface="Times New Roman"/>
                <a:cs typeface="Times New Roman"/>
              </a:rPr>
              <a:t>Doctor.</a:t>
            </a:r>
            <a:endParaRPr sz="1450">
              <a:latin typeface="Times New Roman"/>
              <a:cs typeface="Times New Roman"/>
            </a:endParaRPr>
          </a:p>
        </p:txBody>
      </p:sp>
      <p:sp>
        <p:nvSpPr>
          <p:cNvPr id="5" name="object 5"/>
          <p:cNvSpPr txBox="1"/>
          <p:nvPr/>
        </p:nvSpPr>
        <p:spPr>
          <a:xfrm>
            <a:off x="876300" y="4661044"/>
            <a:ext cx="5807075" cy="5293995"/>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‘Desprez, </a:t>
            </a:r>
            <a:r>
              <a:rPr dirty="0" sz="1450" spc="-5">
                <a:latin typeface="Times New Roman"/>
                <a:cs typeface="Times New Roman"/>
              </a:rPr>
              <a:t>I </a:t>
            </a:r>
            <a:r>
              <a:rPr dirty="0" sz="1450" spc="-10">
                <a:latin typeface="Times New Roman"/>
                <a:cs typeface="Times New Roman"/>
              </a:rPr>
              <a:t>ask </a:t>
            </a:r>
            <a:r>
              <a:rPr dirty="0" sz="1450" spc="-5">
                <a:latin typeface="Times New Roman"/>
                <a:cs typeface="Times New Roman"/>
              </a:rPr>
              <a:t>you </a:t>
            </a:r>
            <a:r>
              <a:rPr dirty="0" sz="1450" spc="-10">
                <a:latin typeface="Times New Roman"/>
                <a:cs typeface="Times New Roman"/>
              </a:rPr>
              <a:t>nothing </a:t>
            </a:r>
            <a:r>
              <a:rPr dirty="0" sz="1450" spc="-5">
                <a:latin typeface="Times New Roman"/>
                <a:cs typeface="Times New Roman"/>
              </a:rPr>
              <a:t>but </a:t>
            </a:r>
            <a:r>
              <a:rPr dirty="0" sz="1450" spc="-10">
                <a:latin typeface="Times New Roman"/>
                <a:cs typeface="Times New Roman"/>
              </a:rPr>
              <a:t>to hold </a:t>
            </a:r>
            <a:r>
              <a:rPr dirty="0" sz="1450" spc="-5">
                <a:latin typeface="Times New Roman"/>
                <a:cs typeface="Times New Roman"/>
              </a:rPr>
              <a:t>your </a:t>
            </a:r>
            <a:r>
              <a:rPr dirty="0" sz="1450" spc="-10">
                <a:latin typeface="Times New Roman"/>
                <a:cs typeface="Times New Roman"/>
              </a:rPr>
              <a:t>tongue,’ returned </a:t>
            </a:r>
            <a:r>
              <a:rPr dirty="0" sz="1450" spc="-20">
                <a:latin typeface="Times New Roman"/>
                <a:cs typeface="Times New Roman"/>
              </a:rPr>
              <a:t>Casimir.</a:t>
            </a:r>
            <a:r>
              <a:rPr dirty="0" sz="1450" spc="320">
                <a:latin typeface="Times New Roman"/>
                <a:cs typeface="Times New Roman"/>
              </a:rPr>
              <a:t> </a:t>
            </a:r>
            <a:r>
              <a:rPr dirty="0" sz="1450" spc="-10">
                <a:latin typeface="Times New Roman"/>
                <a:cs typeface="Times New Roman"/>
              </a:rPr>
              <a:t>‘I  mean to question this stable-boy </a:t>
            </a:r>
            <a:r>
              <a:rPr dirty="0" sz="1450" spc="-5">
                <a:latin typeface="Times New Roman"/>
                <a:cs typeface="Times New Roman"/>
              </a:rPr>
              <a:t>of </a:t>
            </a:r>
            <a:r>
              <a:rPr dirty="0" sz="1450" spc="-10">
                <a:latin typeface="Times New Roman"/>
                <a:cs typeface="Times New Roman"/>
              </a:rPr>
              <a:t>yours; and if </a:t>
            </a:r>
            <a:r>
              <a:rPr dirty="0" sz="1450" spc="-5">
                <a:latin typeface="Times New Roman"/>
                <a:cs typeface="Times New Roman"/>
              </a:rPr>
              <a:t>you </a:t>
            </a:r>
            <a:r>
              <a:rPr dirty="0" sz="1450" spc="-10">
                <a:latin typeface="Times New Roman"/>
                <a:cs typeface="Times New Roman"/>
              </a:rPr>
              <a:t>are so certain </a:t>
            </a:r>
            <a:r>
              <a:rPr dirty="0" sz="1450" spc="-5">
                <a:latin typeface="Times New Roman"/>
                <a:cs typeface="Times New Roman"/>
              </a:rPr>
              <a:t>of </a:t>
            </a:r>
            <a:r>
              <a:rPr dirty="0" sz="1450" spc="-10">
                <a:latin typeface="Times New Roman"/>
                <a:cs typeface="Times New Roman"/>
              </a:rPr>
              <a:t>his  innocence, </a:t>
            </a:r>
            <a:r>
              <a:rPr dirty="0" sz="1450" spc="-5">
                <a:latin typeface="Times New Roman"/>
                <a:cs typeface="Times New Roman"/>
              </a:rPr>
              <a:t>you </a:t>
            </a:r>
            <a:r>
              <a:rPr dirty="0" sz="1450" spc="-10">
                <a:latin typeface="Times New Roman"/>
                <a:cs typeface="Times New Roman"/>
              </a:rPr>
              <a:t>can </a:t>
            </a:r>
            <a:r>
              <a:rPr dirty="0" sz="1450" spc="-15">
                <a:latin typeface="Times New Roman"/>
                <a:cs typeface="Times New Roman"/>
              </a:rPr>
              <a:t>afford </a:t>
            </a:r>
            <a:r>
              <a:rPr dirty="0" sz="1450" spc="-10">
                <a:latin typeface="Times New Roman"/>
                <a:cs typeface="Times New Roman"/>
              </a:rPr>
              <a:t>to let him answer for himself. </a:t>
            </a:r>
            <a:r>
              <a:rPr dirty="0" sz="1450" spc="-35">
                <a:latin typeface="Times New Roman"/>
                <a:cs typeface="Times New Roman"/>
              </a:rPr>
              <a:t>Now, </a:t>
            </a:r>
            <a:r>
              <a:rPr dirty="0" sz="1450" spc="-20">
                <a:latin typeface="Times New Roman"/>
                <a:cs typeface="Times New Roman"/>
              </a:rPr>
              <a:t>sir,’ </a:t>
            </a:r>
            <a:r>
              <a:rPr dirty="0" sz="1450" spc="-5">
                <a:latin typeface="Times New Roman"/>
                <a:cs typeface="Times New Roman"/>
              </a:rPr>
              <a:t>he  </a:t>
            </a:r>
            <a:r>
              <a:rPr dirty="0" sz="1450" spc="-10">
                <a:latin typeface="Times New Roman"/>
                <a:cs typeface="Times New Roman"/>
              </a:rPr>
              <a:t>resumed, pointing his eyeglass straight at Jean-Marie. </a:t>
            </a:r>
            <a:r>
              <a:rPr dirty="0" sz="1450" spc="-45">
                <a:latin typeface="Times New Roman"/>
                <a:cs typeface="Times New Roman"/>
              </a:rPr>
              <a:t>‘You </a:t>
            </a:r>
            <a:r>
              <a:rPr dirty="0" sz="1450" spc="-10">
                <a:latin typeface="Times New Roman"/>
                <a:cs typeface="Times New Roman"/>
              </a:rPr>
              <a:t>knew it could </a:t>
            </a:r>
            <a:r>
              <a:rPr dirty="0" sz="1450" spc="-5">
                <a:latin typeface="Times New Roman"/>
                <a:cs typeface="Times New Roman"/>
              </a:rPr>
              <a:t>be  </a:t>
            </a:r>
            <a:r>
              <a:rPr dirty="0" sz="1450" spc="-10">
                <a:latin typeface="Times New Roman"/>
                <a:cs typeface="Times New Roman"/>
              </a:rPr>
              <a:t>stolen with impunity? </a:t>
            </a:r>
            <a:r>
              <a:rPr dirty="0" sz="1450" spc="-60">
                <a:latin typeface="Times New Roman"/>
                <a:cs typeface="Times New Roman"/>
              </a:rPr>
              <a:t>You </a:t>
            </a:r>
            <a:r>
              <a:rPr dirty="0" sz="1450" spc="-10">
                <a:latin typeface="Times New Roman"/>
                <a:cs typeface="Times New Roman"/>
              </a:rPr>
              <a:t>knew </a:t>
            </a:r>
            <a:r>
              <a:rPr dirty="0" sz="1450" spc="-5">
                <a:latin typeface="Times New Roman"/>
                <a:cs typeface="Times New Roman"/>
              </a:rPr>
              <a:t>you </a:t>
            </a:r>
            <a:r>
              <a:rPr dirty="0" sz="1450" spc="-10">
                <a:latin typeface="Times New Roman"/>
                <a:cs typeface="Times New Roman"/>
              </a:rPr>
              <a:t>could </a:t>
            </a:r>
            <a:r>
              <a:rPr dirty="0" sz="1450" spc="-5">
                <a:latin typeface="Times New Roman"/>
                <a:cs typeface="Times New Roman"/>
              </a:rPr>
              <a:t>not be </a:t>
            </a:r>
            <a:r>
              <a:rPr dirty="0" sz="1450" spc="-10">
                <a:latin typeface="Times New Roman"/>
                <a:cs typeface="Times New Roman"/>
              </a:rPr>
              <a:t>prosecuted? Come! Did  </a:t>
            </a:r>
            <a:r>
              <a:rPr dirty="0" sz="1450" spc="-5">
                <a:latin typeface="Times New Roman"/>
                <a:cs typeface="Times New Roman"/>
              </a:rPr>
              <a:t>you, or </a:t>
            </a:r>
            <a:r>
              <a:rPr dirty="0" sz="1450" spc="-10">
                <a:latin typeface="Times New Roman"/>
                <a:cs typeface="Times New Roman"/>
              </a:rPr>
              <a:t>did </a:t>
            </a:r>
            <a:r>
              <a:rPr dirty="0" sz="1450" spc="-5">
                <a:latin typeface="Times New Roman"/>
                <a:cs typeface="Times New Roman"/>
              </a:rPr>
              <a:t>you </a:t>
            </a:r>
            <a:r>
              <a:rPr dirty="0" sz="1450" spc="-10">
                <a:latin typeface="Times New Roman"/>
                <a:cs typeface="Times New Roman"/>
              </a:rPr>
              <a:t>not?’</a:t>
            </a:r>
            <a:endParaRPr sz="1450">
              <a:latin typeface="Times New Roman"/>
              <a:cs typeface="Times New Roman"/>
            </a:endParaRPr>
          </a:p>
          <a:p>
            <a:pPr algn="just" marL="12700" marR="8255">
              <a:lnSpc>
                <a:spcPts val="1730"/>
              </a:lnSpc>
              <a:spcBef>
                <a:spcPts val="855"/>
              </a:spcBef>
            </a:pPr>
            <a:r>
              <a:rPr dirty="0" sz="1450" spc="-10">
                <a:latin typeface="Times New Roman"/>
                <a:cs typeface="Times New Roman"/>
              </a:rPr>
              <a:t>‘I </a:t>
            </a:r>
            <a:r>
              <a:rPr dirty="0" sz="1450" spc="-5">
                <a:latin typeface="Times New Roman"/>
                <a:cs typeface="Times New Roman"/>
              </a:rPr>
              <a:t>did,’ </a:t>
            </a:r>
            <a:r>
              <a:rPr dirty="0" sz="1450" spc="-10">
                <a:latin typeface="Times New Roman"/>
                <a:cs typeface="Times New Roman"/>
              </a:rPr>
              <a:t>answered Jean-Marie, in </a:t>
            </a:r>
            <a:r>
              <a:rPr dirty="0" sz="1450" spc="-5">
                <a:latin typeface="Times New Roman"/>
                <a:cs typeface="Times New Roman"/>
              </a:rPr>
              <a:t>a </a:t>
            </a:r>
            <a:r>
              <a:rPr dirty="0" sz="1450" spc="-10">
                <a:latin typeface="Times New Roman"/>
                <a:cs typeface="Times New Roman"/>
              </a:rPr>
              <a:t>miserable </a:t>
            </a:r>
            <a:r>
              <a:rPr dirty="0" sz="1450" spc="-20">
                <a:latin typeface="Times New Roman"/>
                <a:cs typeface="Times New Roman"/>
              </a:rPr>
              <a:t>whisper.</a:t>
            </a:r>
            <a:r>
              <a:rPr dirty="0" sz="1450" spc="320">
                <a:latin typeface="Times New Roman"/>
                <a:cs typeface="Times New Roman"/>
              </a:rPr>
              <a:t> </a:t>
            </a:r>
            <a:r>
              <a:rPr dirty="0" sz="1450" spc="-10">
                <a:latin typeface="Times New Roman"/>
                <a:cs typeface="Times New Roman"/>
              </a:rPr>
              <a:t>He sat there changing  colour like </a:t>
            </a:r>
            <a:r>
              <a:rPr dirty="0" sz="1450" spc="-5">
                <a:latin typeface="Times New Roman"/>
                <a:cs typeface="Times New Roman"/>
              </a:rPr>
              <a:t>a </a:t>
            </a:r>
            <a:r>
              <a:rPr dirty="0" sz="1450" spc="-10">
                <a:latin typeface="Times New Roman"/>
                <a:cs typeface="Times New Roman"/>
              </a:rPr>
              <a:t>revolving pharos, twisting his fingers </a:t>
            </a:r>
            <a:r>
              <a:rPr dirty="0" sz="1450" spc="-15">
                <a:latin typeface="Times New Roman"/>
                <a:cs typeface="Times New Roman"/>
              </a:rPr>
              <a:t>hysterically, </a:t>
            </a:r>
            <a:r>
              <a:rPr dirty="0" sz="1450" spc="-10">
                <a:latin typeface="Times New Roman"/>
                <a:cs typeface="Times New Roman"/>
              </a:rPr>
              <a:t>swallowing  </a:t>
            </a:r>
            <a:r>
              <a:rPr dirty="0" sz="1450" spc="-25">
                <a:latin typeface="Times New Roman"/>
                <a:cs typeface="Times New Roman"/>
              </a:rPr>
              <a:t>air, </a:t>
            </a:r>
            <a:r>
              <a:rPr dirty="0" sz="1450" spc="-10">
                <a:latin typeface="Times New Roman"/>
                <a:cs typeface="Times New Roman"/>
              </a:rPr>
              <a:t>the picture </a:t>
            </a:r>
            <a:r>
              <a:rPr dirty="0" sz="1450" spc="-5">
                <a:latin typeface="Times New Roman"/>
                <a:cs typeface="Times New Roman"/>
              </a:rPr>
              <a:t>of</a:t>
            </a:r>
            <a:r>
              <a:rPr dirty="0" sz="1450" spc="20">
                <a:latin typeface="Times New Roman"/>
                <a:cs typeface="Times New Roman"/>
              </a:rPr>
              <a:t> </a:t>
            </a:r>
            <a:r>
              <a:rPr dirty="0" sz="1450" spc="-10">
                <a:latin typeface="Times New Roman"/>
                <a:cs typeface="Times New Roman"/>
              </a:rPr>
              <a:t>guilt.</a:t>
            </a:r>
            <a:endParaRPr sz="1450">
              <a:latin typeface="Times New Roman"/>
              <a:cs typeface="Times New Roman"/>
            </a:endParaRPr>
          </a:p>
          <a:p>
            <a:pPr marL="12700" marR="1891664">
              <a:lnSpc>
                <a:spcPts val="2590"/>
              </a:lnSpc>
              <a:spcBef>
                <a:spcPts val="170"/>
              </a:spcBef>
            </a:pPr>
            <a:r>
              <a:rPr dirty="0" sz="1450" spc="-45">
                <a:latin typeface="Times New Roman"/>
                <a:cs typeface="Times New Roman"/>
              </a:rPr>
              <a:t>‘You </a:t>
            </a:r>
            <a:r>
              <a:rPr dirty="0" sz="1450" spc="-10">
                <a:latin typeface="Times New Roman"/>
                <a:cs typeface="Times New Roman"/>
              </a:rPr>
              <a:t>knew where it was put?’ resumed the </a:t>
            </a:r>
            <a:r>
              <a:rPr dirty="0" sz="1450" spc="-15">
                <a:latin typeface="Times New Roman"/>
                <a:cs typeface="Times New Roman"/>
              </a:rPr>
              <a:t>inquisitor.  </a:t>
            </a:r>
            <a:r>
              <a:rPr dirty="0" sz="1450" spc="-35">
                <a:latin typeface="Times New Roman"/>
                <a:cs typeface="Times New Roman"/>
              </a:rPr>
              <a:t>‘Yes,’ </a:t>
            </a:r>
            <a:r>
              <a:rPr dirty="0" sz="1450" spc="-10">
                <a:latin typeface="Times New Roman"/>
                <a:cs typeface="Times New Roman"/>
              </a:rPr>
              <a:t>from</a:t>
            </a:r>
            <a:r>
              <a:rPr dirty="0" sz="1450" spc="-85">
                <a:latin typeface="Times New Roman"/>
                <a:cs typeface="Times New Roman"/>
              </a:rPr>
              <a:t> </a:t>
            </a:r>
            <a:r>
              <a:rPr dirty="0" sz="1450" spc="-10">
                <a:latin typeface="Times New Roman"/>
                <a:cs typeface="Times New Roman"/>
              </a:rPr>
              <a:t>Jean-Marie.</a:t>
            </a:r>
            <a:endParaRPr sz="1450">
              <a:latin typeface="Times New Roman"/>
              <a:cs typeface="Times New Roman"/>
            </a:endParaRPr>
          </a:p>
          <a:p>
            <a:pPr marL="12700" marR="8255">
              <a:lnSpc>
                <a:spcPts val="1730"/>
              </a:lnSpc>
              <a:spcBef>
                <a:spcPts val="695"/>
              </a:spcBef>
            </a:pPr>
            <a:r>
              <a:rPr dirty="0" sz="1450" spc="-45">
                <a:latin typeface="Times New Roman"/>
                <a:cs typeface="Times New Roman"/>
              </a:rPr>
              <a:t>‘You </a:t>
            </a:r>
            <a:r>
              <a:rPr dirty="0" sz="1450" spc="-10">
                <a:latin typeface="Times New Roman"/>
                <a:cs typeface="Times New Roman"/>
              </a:rPr>
              <a:t>say </a:t>
            </a:r>
            <a:r>
              <a:rPr dirty="0" sz="1450" spc="-5">
                <a:latin typeface="Times New Roman"/>
                <a:cs typeface="Times New Roman"/>
              </a:rPr>
              <a:t>you </a:t>
            </a:r>
            <a:r>
              <a:rPr dirty="0" sz="1450" spc="-10">
                <a:latin typeface="Times New Roman"/>
                <a:cs typeface="Times New Roman"/>
              </a:rPr>
              <a:t>have been </a:t>
            </a:r>
            <a:r>
              <a:rPr dirty="0" sz="1450" spc="-5">
                <a:latin typeface="Times New Roman"/>
                <a:cs typeface="Times New Roman"/>
              </a:rPr>
              <a:t>a </a:t>
            </a:r>
            <a:r>
              <a:rPr dirty="0" sz="1450" spc="-10">
                <a:latin typeface="Times New Roman"/>
                <a:cs typeface="Times New Roman"/>
              </a:rPr>
              <a:t>thief before,’ continued </a:t>
            </a:r>
            <a:r>
              <a:rPr dirty="0" sz="1450" spc="-20">
                <a:latin typeface="Times New Roman"/>
                <a:cs typeface="Times New Roman"/>
              </a:rPr>
              <a:t>Casimir. </a:t>
            </a:r>
            <a:r>
              <a:rPr dirty="0" sz="1450" spc="-10">
                <a:latin typeface="Times New Roman"/>
                <a:cs typeface="Times New Roman"/>
              </a:rPr>
              <a:t>‘Now how am </a:t>
            </a:r>
            <a:r>
              <a:rPr dirty="0" sz="1450" spc="-5">
                <a:latin typeface="Times New Roman"/>
                <a:cs typeface="Times New Roman"/>
              </a:rPr>
              <a:t>I </a:t>
            </a:r>
            <a:r>
              <a:rPr dirty="0" sz="1450" spc="-10">
                <a:latin typeface="Times New Roman"/>
                <a:cs typeface="Times New Roman"/>
              </a:rPr>
              <a:t>to  know that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not one </a:t>
            </a:r>
            <a:r>
              <a:rPr dirty="0" sz="1450" spc="-10">
                <a:latin typeface="Times New Roman"/>
                <a:cs typeface="Times New Roman"/>
              </a:rPr>
              <a:t>still? </a:t>
            </a:r>
            <a:r>
              <a:rPr dirty="0" sz="1450" spc="-5">
                <a:latin typeface="Times New Roman"/>
                <a:cs typeface="Times New Roman"/>
              </a:rPr>
              <a:t>I </a:t>
            </a:r>
            <a:r>
              <a:rPr dirty="0" sz="1450" spc="-10">
                <a:latin typeface="Times New Roman"/>
                <a:cs typeface="Times New Roman"/>
              </a:rPr>
              <a:t>suppose </a:t>
            </a:r>
            <a:r>
              <a:rPr dirty="0" sz="1450" spc="-5">
                <a:latin typeface="Times New Roman"/>
                <a:cs typeface="Times New Roman"/>
              </a:rPr>
              <a:t>you </a:t>
            </a:r>
            <a:r>
              <a:rPr dirty="0" sz="1450" spc="-10">
                <a:latin typeface="Times New Roman"/>
                <a:cs typeface="Times New Roman"/>
              </a:rPr>
              <a:t>could climb the green</a:t>
            </a:r>
            <a:r>
              <a:rPr dirty="0" sz="1450" spc="95">
                <a:latin typeface="Times New Roman"/>
                <a:cs typeface="Times New Roman"/>
              </a:rPr>
              <a:t> </a:t>
            </a:r>
            <a:r>
              <a:rPr dirty="0" sz="1450" spc="-10">
                <a:latin typeface="Times New Roman"/>
                <a:cs typeface="Times New Roman"/>
              </a:rPr>
              <a:t>gate?’</a:t>
            </a:r>
            <a:endParaRPr sz="1450">
              <a:latin typeface="Times New Roman"/>
              <a:cs typeface="Times New Roman"/>
            </a:endParaRPr>
          </a:p>
          <a:p>
            <a:pPr marL="12700">
              <a:lnSpc>
                <a:spcPct val="100000"/>
              </a:lnSpc>
              <a:spcBef>
                <a:spcPts val="795"/>
              </a:spcBef>
            </a:pPr>
            <a:r>
              <a:rPr dirty="0" sz="1450" spc="-35">
                <a:latin typeface="Times New Roman"/>
                <a:cs typeface="Times New Roman"/>
              </a:rPr>
              <a:t>‘Yes,’ </a:t>
            </a:r>
            <a:r>
              <a:rPr dirty="0" sz="1450" spc="-10">
                <a:latin typeface="Times New Roman"/>
                <a:cs typeface="Times New Roman"/>
              </a:rPr>
              <a:t>still </a:t>
            </a:r>
            <a:r>
              <a:rPr dirty="0" sz="1450" spc="-20">
                <a:latin typeface="Times New Roman"/>
                <a:cs typeface="Times New Roman"/>
              </a:rPr>
              <a:t>lower, </a:t>
            </a:r>
            <a:r>
              <a:rPr dirty="0" sz="1450" spc="-10">
                <a:latin typeface="Times New Roman"/>
                <a:cs typeface="Times New Roman"/>
              </a:rPr>
              <a:t>from the</a:t>
            </a:r>
            <a:r>
              <a:rPr dirty="0" sz="1450" spc="-55">
                <a:latin typeface="Times New Roman"/>
                <a:cs typeface="Times New Roman"/>
              </a:rPr>
              <a:t> </a:t>
            </a:r>
            <a:r>
              <a:rPr dirty="0" sz="1450" spc="-10">
                <a:latin typeface="Times New Roman"/>
                <a:cs typeface="Times New Roman"/>
              </a:rPr>
              <a:t>culprit.</a:t>
            </a:r>
            <a:endParaRPr sz="1450">
              <a:latin typeface="Times New Roman"/>
              <a:cs typeface="Times New Roman"/>
            </a:endParaRPr>
          </a:p>
          <a:p>
            <a:pPr algn="just" marL="12700" marR="9525">
              <a:lnSpc>
                <a:spcPts val="1730"/>
              </a:lnSpc>
              <a:spcBef>
                <a:spcPts val="920"/>
              </a:spcBef>
            </a:pPr>
            <a:r>
              <a:rPr dirty="0" sz="1450" spc="-30">
                <a:latin typeface="Times New Roman"/>
                <a:cs typeface="Times New Roman"/>
              </a:rPr>
              <a:t>‘Well, </a:t>
            </a:r>
            <a:r>
              <a:rPr dirty="0" sz="1450" spc="-10">
                <a:latin typeface="Times New Roman"/>
                <a:cs typeface="Times New Roman"/>
              </a:rPr>
              <a:t>then, it was </a:t>
            </a:r>
            <a:r>
              <a:rPr dirty="0" sz="1450" spc="-5">
                <a:latin typeface="Times New Roman"/>
                <a:cs typeface="Times New Roman"/>
              </a:rPr>
              <a:t>you </a:t>
            </a:r>
            <a:r>
              <a:rPr dirty="0" sz="1450" spc="-10">
                <a:latin typeface="Times New Roman"/>
                <a:cs typeface="Times New Roman"/>
              </a:rPr>
              <a:t>who stole these things. </a:t>
            </a:r>
            <a:r>
              <a:rPr dirty="0" sz="1450" spc="-60">
                <a:latin typeface="Times New Roman"/>
                <a:cs typeface="Times New Roman"/>
              </a:rPr>
              <a:t>You </a:t>
            </a:r>
            <a:r>
              <a:rPr dirty="0" sz="1450" spc="-10">
                <a:latin typeface="Times New Roman"/>
                <a:cs typeface="Times New Roman"/>
              </a:rPr>
              <a:t>know it, and </a:t>
            </a:r>
            <a:r>
              <a:rPr dirty="0" sz="1450" spc="-5">
                <a:latin typeface="Times New Roman"/>
                <a:cs typeface="Times New Roman"/>
              </a:rPr>
              <a:t>you </a:t>
            </a:r>
            <a:r>
              <a:rPr dirty="0" sz="1450" spc="-10">
                <a:latin typeface="Times New Roman"/>
                <a:cs typeface="Times New Roman"/>
              </a:rPr>
              <a:t>dare </a:t>
            </a:r>
            <a:r>
              <a:rPr dirty="0" sz="1450" spc="-5">
                <a:latin typeface="Times New Roman"/>
                <a:cs typeface="Times New Roman"/>
              </a:rPr>
              <a:t>not  </a:t>
            </a:r>
            <a:r>
              <a:rPr dirty="0" sz="1450" spc="-10">
                <a:latin typeface="Times New Roman"/>
                <a:cs typeface="Times New Roman"/>
              </a:rPr>
              <a:t>deny it. Look me in the face! Raise </a:t>
            </a:r>
            <a:r>
              <a:rPr dirty="0" sz="1450" spc="-5">
                <a:latin typeface="Times New Roman"/>
                <a:cs typeface="Times New Roman"/>
              </a:rPr>
              <a:t>your </a:t>
            </a:r>
            <a:r>
              <a:rPr dirty="0" sz="1450" spc="-20">
                <a:latin typeface="Times New Roman"/>
                <a:cs typeface="Times New Roman"/>
              </a:rPr>
              <a:t>sneak’s </a:t>
            </a:r>
            <a:r>
              <a:rPr dirty="0" sz="1450" spc="-10">
                <a:latin typeface="Times New Roman"/>
                <a:cs typeface="Times New Roman"/>
              </a:rPr>
              <a:t>eyes, and</a:t>
            </a:r>
            <a:r>
              <a:rPr dirty="0" sz="1450" spc="95">
                <a:latin typeface="Times New Roman"/>
                <a:cs typeface="Times New Roman"/>
              </a:rPr>
              <a:t> </a:t>
            </a:r>
            <a:r>
              <a:rPr dirty="0" sz="1450" spc="-10">
                <a:latin typeface="Times New Roman"/>
                <a:cs typeface="Times New Roman"/>
              </a:rPr>
              <a:t>answer!’</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But in place </a:t>
            </a:r>
            <a:r>
              <a:rPr dirty="0" sz="1450" spc="-5">
                <a:latin typeface="Times New Roman"/>
                <a:cs typeface="Times New Roman"/>
              </a:rPr>
              <a:t>of </a:t>
            </a:r>
            <a:r>
              <a:rPr dirty="0" sz="1450" spc="-10">
                <a:latin typeface="Times New Roman"/>
                <a:cs typeface="Times New Roman"/>
              </a:rPr>
              <a:t>anything </a:t>
            </a:r>
            <a:r>
              <a:rPr dirty="0" sz="1450" spc="-5">
                <a:latin typeface="Times New Roman"/>
                <a:cs typeface="Times New Roman"/>
              </a:rPr>
              <a:t>of </a:t>
            </a:r>
            <a:r>
              <a:rPr dirty="0" sz="1450" spc="-10">
                <a:latin typeface="Times New Roman"/>
                <a:cs typeface="Times New Roman"/>
              </a:rPr>
              <a:t>that sort Jean-Marie broke into </a:t>
            </a:r>
            <a:r>
              <a:rPr dirty="0" sz="1450" spc="-5">
                <a:latin typeface="Times New Roman"/>
                <a:cs typeface="Times New Roman"/>
              </a:rPr>
              <a:t>a </a:t>
            </a:r>
            <a:r>
              <a:rPr dirty="0" sz="1450" spc="-10">
                <a:latin typeface="Times New Roman"/>
                <a:cs typeface="Times New Roman"/>
              </a:rPr>
              <a:t>dismal howl and  fled from the </a:t>
            </a:r>
            <a:r>
              <a:rPr dirty="0" sz="1450" spc="-20">
                <a:latin typeface="Times New Roman"/>
                <a:cs typeface="Times New Roman"/>
              </a:rPr>
              <a:t>arbour.</a:t>
            </a:r>
            <a:r>
              <a:rPr dirty="0" sz="1450" spc="320">
                <a:latin typeface="Times New Roman"/>
                <a:cs typeface="Times New Roman"/>
              </a:rPr>
              <a:t> </a:t>
            </a:r>
            <a:r>
              <a:rPr dirty="0" sz="1450" spc="-10">
                <a:latin typeface="Times New Roman"/>
                <a:cs typeface="Times New Roman"/>
              </a:rPr>
              <a:t>Anastasie, as she pursued to capture and reassure the  victim, found time to send </a:t>
            </a:r>
            <a:r>
              <a:rPr dirty="0" sz="1450" spc="-5">
                <a:latin typeface="Times New Roman"/>
                <a:cs typeface="Times New Roman"/>
              </a:rPr>
              <a:t>one </a:t>
            </a:r>
            <a:r>
              <a:rPr dirty="0" sz="1450" spc="-10">
                <a:latin typeface="Times New Roman"/>
                <a:cs typeface="Times New Roman"/>
              </a:rPr>
              <a:t>Parthian </a:t>
            </a:r>
            <a:r>
              <a:rPr dirty="0" sz="1450" spc="-15">
                <a:latin typeface="Times New Roman"/>
                <a:cs typeface="Times New Roman"/>
              </a:rPr>
              <a:t>arrow—‘Casimir,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a</a:t>
            </a:r>
            <a:r>
              <a:rPr dirty="0" sz="1450" spc="80">
                <a:latin typeface="Times New Roman"/>
                <a:cs typeface="Times New Roman"/>
              </a:rPr>
              <a:t> </a:t>
            </a:r>
            <a:r>
              <a:rPr dirty="0" sz="1450" spc="-10">
                <a:latin typeface="Times New Roman"/>
                <a:cs typeface="Times New Roman"/>
              </a:rPr>
              <a:t>brute!’</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‘My </a:t>
            </a:r>
            <a:r>
              <a:rPr dirty="0" sz="1450" spc="-15">
                <a:latin typeface="Times New Roman"/>
                <a:cs typeface="Times New Roman"/>
              </a:rPr>
              <a:t>brother,’ </a:t>
            </a:r>
            <a:r>
              <a:rPr dirty="0" sz="1450" spc="-10">
                <a:latin typeface="Times New Roman"/>
                <a:cs typeface="Times New Roman"/>
              </a:rPr>
              <a:t>said Desprez, with the greatest </a:t>
            </a:r>
            <a:r>
              <a:rPr dirty="0" sz="1450" spc="-20">
                <a:latin typeface="Times New Roman"/>
                <a:cs typeface="Times New Roman"/>
              </a:rPr>
              <a:t>dignity, </a:t>
            </a:r>
            <a:r>
              <a:rPr dirty="0" sz="1450" spc="-10">
                <a:latin typeface="Times New Roman"/>
                <a:cs typeface="Times New Roman"/>
              </a:rPr>
              <a:t>‘you take </a:t>
            </a:r>
            <a:r>
              <a:rPr dirty="0" sz="1450" spc="-5">
                <a:latin typeface="Times New Roman"/>
                <a:cs typeface="Times New Roman"/>
              </a:rPr>
              <a:t>upon </a:t>
            </a:r>
            <a:r>
              <a:rPr dirty="0" sz="1450" spc="-10">
                <a:latin typeface="Times New Roman"/>
                <a:cs typeface="Times New Roman"/>
              </a:rPr>
              <a:t>yourself</a:t>
            </a:r>
            <a:r>
              <a:rPr dirty="0" sz="1450" spc="35">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075" cy="9354820"/>
          </a:xfrm>
          <a:prstGeom prst="rect">
            <a:avLst/>
          </a:prstGeom>
        </p:spPr>
        <p:txBody>
          <a:bodyPr wrap="square" lIns="0" tIns="121285" rIns="0" bIns="0" rtlCol="0" vert="horz">
            <a:spAutoFit/>
          </a:bodyPr>
          <a:lstStyle/>
          <a:p>
            <a:pPr marL="12700">
              <a:lnSpc>
                <a:spcPct val="100000"/>
              </a:lnSpc>
              <a:spcBef>
                <a:spcPts val="955"/>
              </a:spcBef>
            </a:pPr>
            <a:r>
              <a:rPr dirty="0" sz="1450" spc="-10">
                <a:latin typeface="Times New Roman"/>
                <a:cs typeface="Times New Roman"/>
              </a:rPr>
              <a:t>licence—’</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‘Desprez,’ interrupted </a:t>
            </a:r>
            <a:r>
              <a:rPr dirty="0" sz="1450" spc="-20">
                <a:latin typeface="Times New Roman"/>
                <a:cs typeface="Times New Roman"/>
              </a:rPr>
              <a:t>Casimir, </a:t>
            </a:r>
            <a:r>
              <a:rPr dirty="0" sz="1450" spc="-10">
                <a:latin typeface="Times New Roman"/>
                <a:cs typeface="Times New Roman"/>
              </a:rPr>
              <a:t>‘for </a:t>
            </a:r>
            <a:r>
              <a:rPr dirty="0" sz="1450" spc="-20">
                <a:latin typeface="Times New Roman"/>
                <a:cs typeface="Times New Roman"/>
              </a:rPr>
              <a:t>Heaven’s </a:t>
            </a:r>
            <a:r>
              <a:rPr dirty="0" sz="1450" spc="-10">
                <a:latin typeface="Times New Roman"/>
                <a:cs typeface="Times New Roman"/>
              </a:rPr>
              <a:t>sake </a:t>
            </a:r>
            <a:r>
              <a:rPr dirty="0" sz="1450" spc="-5">
                <a:latin typeface="Times New Roman"/>
                <a:cs typeface="Times New Roman"/>
              </a:rPr>
              <a:t>be 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the world. </a:t>
            </a:r>
            <a:r>
              <a:rPr dirty="0" sz="1450" spc="-60">
                <a:latin typeface="Times New Roman"/>
                <a:cs typeface="Times New Roman"/>
              </a:rPr>
              <a:t>You  </a:t>
            </a:r>
            <a:r>
              <a:rPr dirty="0" sz="1450" spc="-10">
                <a:latin typeface="Times New Roman"/>
                <a:cs typeface="Times New Roman"/>
              </a:rPr>
              <a:t>telegraph me to leave my business and come down here </a:t>
            </a:r>
            <a:r>
              <a:rPr dirty="0" sz="1450" spc="-5">
                <a:latin typeface="Times New Roman"/>
                <a:cs typeface="Times New Roman"/>
              </a:rPr>
              <a:t>on </a:t>
            </a:r>
            <a:r>
              <a:rPr dirty="0" sz="1450" spc="-10">
                <a:latin typeface="Times New Roman"/>
                <a:cs typeface="Times New Roman"/>
              </a:rPr>
              <a:t>yours. </a:t>
            </a:r>
            <a:r>
              <a:rPr dirty="0" sz="1450" spc="-5">
                <a:latin typeface="Times New Roman"/>
                <a:cs typeface="Times New Roman"/>
              </a:rPr>
              <a:t>I </a:t>
            </a:r>
            <a:r>
              <a:rPr dirty="0" sz="1450" spc="-10">
                <a:latin typeface="Times New Roman"/>
                <a:cs typeface="Times New Roman"/>
              </a:rPr>
              <a:t>come, </a:t>
            </a:r>
            <a:r>
              <a:rPr dirty="0" sz="1450" spc="-5">
                <a:latin typeface="Times New Roman"/>
                <a:cs typeface="Times New Roman"/>
              </a:rPr>
              <a:t>I  </a:t>
            </a:r>
            <a:r>
              <a:rPr dirty="0" sz="1450" spc="-10">
                <a:latin typeface="Times New Roman"/>
                <a:cs typeface="Times New Roman"/>
              </a:rPr>
              <a:t>ask the business, </a:t>
            </a:r>
            <a:r>
              <a:rPr dirty="0" sz="1450" spc="-5">
                <a:latin typeface="Times New Roman"/>
                <a:cs typeface="Times New Roman"/>
              </a:rPr>
              <a:t>you </a:t>
            </a:r>
            <a:r>
              <a:rPr dirty="0" sz="1450" spc="-10">
                <a:latin typeface="Times New Roman"/>
                <a:cs typeface="Times New Roman"/>
              </a:rPr>
              <a:t>say “Find me this thief!” </a:t>
            </a:r>
            <a:r>
              <a:rPr dirty="0" sz="1450" spc="-35">
                <a:latin typeface="Times New Roman"/>
                <a:cs typeface="Times New Roman"/>
              </a:rPr>
              <a:t>Well, </a:t>
            </a:r>
            <a:r>
              <a:rPr dirty="0" sz="1450" spc="-5">
                <a:latin typeface="Times New Roman"/>
                <a:cs typeface="Times New Roman"/>
              </a:rPr>
              <a:t>I </a:t>
            </a:r>
            <a:r>
              <a:rPr dirty="0" sz="1450" spc="-10">
                <a:latin typeface="Times New Roman"/>
                <a:cs typeface="Times New Roman"/>
              </a:rPr>
              <a:t>find him; </a:t>
            </a:r>
            <a:r>
              <a:rPr dirty="0" sz="1450" spc="-5">
                <a:latin typeface="Times New Roman"/>
                <a:cs typeface="Times New Roman"/>
              </a:rPr>
              <a:t>I </a:t>
            </a:r>
            <a:r>
              <a:rPr dirty="0" sz="1450" spc="-10">
                <a:latin typeface="Times New Roman"/>
                <a:cs typeface="Times New Roman"/>
              </a:rPr>
              <a:t>say “There  </a:t>
            </a:r>
            <a:r>
              <a:rPr dirty="0" sz="1450" spc="-5">
                <a:latin typeface="Times New Roman"/>
                <a:cs typeface="Times New Roman"/>
              </a:rPr>
              <a:t>he </a:t>
            </a:r>
            <a:r>
              <a:rPr dirty="0" sz="1450" spc="-10">
                <a:latin typeface="Times New Roman"/>
                <a:cs typeface="Times New Roman"/>
              </a:rPr>
              <a:t>is!” </a:t>
            </a:r>
            <a:r>
              <a:rPr dirty="0" sz="1450" spc="-60">
                <a:latin typeface="Times New Roman"/>
                <a:cs typeface="Times New Roman"/>
              </a:rPr>
              <a:t>You </a:t>
            </a:r>
            <a:r>
              <a:rPr dirty="0" sz="1450" spc="-10">
                <a:latin typeface="Times New Roman"/>
                <a:cs typeface="Times New Roman"/>
              </a:rPr>
              <a:t>need </a:t>
            </a:r>
            <a:r>
              <a:rPr dirty="0" sz="1450" spc="-5">
                <a:latin typeface="Times New Roman"/>
                <a:cs typeface="Times New Roman"/>
              </a:rPr>
              <a:t>not </a:t>
            </a:r>
            <a:r>
              <a:rPr dirty="0" sz="1450" spc="-10">
                <a:latin typeface="Times New Roman"/>
                <a:cs typeface="Times New Roman"/>
              </a:rPr>
              <a:t>like it, </a:t>
            </a:r>
            <a:r>
              <a:rPr dirty="0" sz="1450" spc="-5">
                <a:latin typeface="Times New Roman"/>
                <a:cs typeface="Times New Roman"/>
              </a:rPr>
              <a:t>but you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manner </a:t>
            </a:r>
            <a:r>
              <a:rPr dirty="0" sz="1450" spc="-5">
                <a:latin typeface="Times New Roman"/>
                <a:cs typeface="Times New Roman"/>
              </a:rPr>
              <a:t>of </a:t>
            </a:r>
            <a:r>
              <a:rPr dirty="0" sz="1450" spc="-10">
                <a:latin typeface="Times New Roman"/>
                <a:cs typeface="Times New Roman"/>
              </a:rPr>
              <a:t>right to take</a:t>
            </a:r>
            <a:r>
              <a:rPr dirty="0" sz="1450" spc="155">
                <a:latin typeface="Times New Roman"/>
                <a:cs typeface="Times New Roman"/>
              </a:rPr>
              <a:t> </a:t>
            </a:r>
            <a:r>
              <a:rPr dirty="0" sz="1450" spc="-10">
                <a:latin typeface="Times New Roman"/>
                <a:cs typeface="Times New Roman"/>
              </a:rPr>
              <a:t>offence.’</a:t>
            </a:r>
            <a:endParaRPr sz="1450">
              <a:latin typeface="Times New Roman"/>
              <a:cs typeface="Times New Roman"/>
            </a:endParaRPr>
          </a:p>
          <a:p>
            <a:pPr algn="just" marL="12700" marR="7620">
              <a:lnSpc>
                <a:spcPts val="1730"/>
              </a:lnSpc>
              <a:spcBef>
                <a:spcPts val="860"/>
              </a:spcBef>
            </a:pPr>
            <a:r>
              <a:rPr dirty="0" sz="1450" spc="-25">
                <a:latin typeface="Times New Roman"/>
                <a:cs typeface="Times New Roman"/>
              </a:rPr>
              <a:t>‘Well,’ </a:t>
            </a:r>
            <a:r>
              <a:rPr dirty="0" sz="1450" spc="-10">
                <a:latin typeface="Times New Roman"/>
                <a:cs typeface="Times New Roman"/>
              </a:rPr>
              <a:t>returned the </a:t>
            </a:r>
            <a:r>
              <a:rPr dirty="0" sz="1450" spc="-15">
                <a:latin typeface="Times New Roman"/>
                <a:cs typeface="Times New Roman"/>
              </a:rPr>
              <a:t>Doctor, </a:t>
            </a:r>
            <a:r>
              <a:rPr dirty="0" sz="1450" spc="-10">
                <a:latin typeface="Times New Roman"/>
                <a:cs typeface="Times New Roman"/>
              </a:rPr>
              <a:t>‘I grant that; </a:t>
            </a:r>
            <a:r>
              <a:rPr dirty="0" sz="1450" spc="-5">
                <a:latin typeface="Times New Roman"/>
                <a:cs typeface="Times New Roman"/>
              </a:rPr>
              <a:t>I </a:t>
            </a:r>
            <a:r>
              <a:rPr dirty="0" sz="1450" spc="-10">
                <a:latin typeface="Times New Roman"/>
                <a:cs typeface="Times New Roman"/>
              </a:rPr>
              <a:t>will even thank </a:t>
            </a:r>
            <a:r>
              <a:rPr dirty="0" sz="1450" spc="-5">
                <a:latin typeface="Times New Roman"/>
                <a:cs typeface="Times New Roman"/>
              </a:rPr>
              <a:t>you </a:t>
            </a:r>
            <a:r>
              <a:rPr dirty="0" sz="1450" spc="-10">
                <a:latin typeface="Times New Roman"/>
                <a:cs typeface="Times New Roman"/>
              </a:rPr>
              <a:t>for </a:t>
            </a:r>
            <a:r>
              <a:rPr dirty="0" sz="1450" spc="-5">
                <a:latin typeface="Times New Roman"/>
                <a:cs typeface="Times New Roman"/>
              </a:rPr>
              <a:t>your  </a:t>
            </a:r>
            <a:r>
              <a:rPr dirty="0" sz="1450" spc="-10">
                <a:latin typeface="Times New Roman"/>
                <a:cs typeface="Times New Roman"/>
              </a:rPr>
              <a:t>mistaken zeal. But </a:t>
            </a:r>
            <a:r>
              <a:rPr dirty="0" sz="1450" spc="-5">
                <a:latin typeface="Times New Roman"/>
                <a:cs typeface="Times New Roman"/>
              </a:rPr>
              <a:t>your </a:t>
            </a:r>
            <a:r>
              <a:rPr dirty="0" sz="1450" spc="-10">
                <a:latin typeface="Times New Roman"/>
                <a:cs typeface="Times New Roman"/>
              </a:rPr>
              <a:t>hypothesis was so extravagantly</a:t>
            </a:r>
            <a:r>
              <a:rPr dirty="0" sz="1450" spc="60">
                <a:latin typeface="Times New Roman"/>
                <a:cs typeface="Times New Roman"/>
              </a:rPr>
              <a:t> </a:t>
            </a:r>
            <a:r>
              <a:rPr dirty="0" sz="1450" spc="-10">
                <a:latin typeface="Times New Roman"/>
                <a:cs typeface="Times New Roman"/>
              </a:rPr>
              <a:t>monstrous—’</a:t>
            </a:r>
            <a:endParaRPr sz="1450">
              <a:latin typeface="Times New Roman"/>
              <a:cs typeface="Times New Roman"/>
            </a:endParaRPr>
          </a:p>
          <a:p>
            <a:pPr algn="just" marL="12700" marR="1680845">
              <a:lnSpc>
                <a:spcPts val="2590"/>
              </a:lnSpc>
              <a:spcBef>
                <a:spcPts val="175"/>
              </a:spcBef>
            </a:pPr>
            <a:r>
              <a:rPr dirty="0" sz="1450" spc="-10">
                <a:latin typeface="Times New Roman"/>
                <a:cs typeface="Times New Roman"/>
              </a:rPr>
              <a:t>‘Look here,’ interrupted Casimir; ‘was it </a:t>
            </a:r>
            <a:r>
              <a:rPr dirty="0" sz="1450" spc="-5">
                <a:latin typeface="Times New Roman"/>
                <a:cs typeface="Times New Roman"/>
              </a:rPr>
              <a:t>you or </a:t>
            </a:r>
            <a:r>
              <a:rPr dirty="0" sz="1450" spc="-10">
                <a:latin typeface="Times New Roman"/>
                <a:cs typeface="Times New Roman"/>
              </a:rPr>
              <a:t>Stasie?’  ‘Certainly </a:t>
            </a:r>
            <a:r>
              <a:rPr dirty="0" sz="1450" spc="-5">
                <a:latin typeface="Times New Roman"/>
                <a:cs typeface="Times New Roman"/>
              </a:rPr>
              <a:t>not,’ </a:t>
            </a:r>
            <a:r>
              <a:rPr dirty="0" sz="1450" spc="-10">
                <a:latin typeface="Times New Roman"/>
                <a:cs typeface="Times New Roman"/>
              </a:rPr>
              <a:t>answered the</a:t>
            </a:r>
            <a:r>
              <a:rPr dirty="0" sz="1450" spc="-105">
                <a:latin typeface="Times New Roman"/>
                <a:cs typeface="Times New Roman"/>
              </a:rPr>
              <a:t> </a:t>
            </a:r>
            <a:r>
              <a:rPr dirty="0" sz="1450" spc="-20">
                <a:latin typeface="Times New Roman"/>
                <a:cs typeface="Times New Roman"/>
              </a:rPr>
              <a:t>Doctor.</a:t>
            </a:r>
            <a:endParaRPr sz="1450">
              <a:latin typeface="Times New Roman"/>
              <a:cs typeface="Times New Roman"/>
            </a:endParaRPr>
          </a:p>
          <a:p>
            <a:pPr algn="just" marL="12700" marR="11430">
              <a:lnSpc>
                <a:spcPts val="1730"/>
              </a:lnSpc>
              <a:spcBef>
                <a:spcPts val="690"/>
              </a:spcBef>
            </a:pPr>
            <a:r>
              <a:rPr dirty="0" sz="1450" spc="-45">
                <a:latin typeface="Times New Roman"/>
                <a:cs typeface="Times New Roman"/>
              </a:rPr>
              <a:t>‘Very </a:t>
            </a:r>
            <a:r>
              <a:rPr dirty="0" sz="1450" spc="-10">
                <a:latin typeface="Times New Roman"/>
                <a:cs typeface="Times New Roman"/>
              </a:rPr>
              <a:t>well; then it was the </a:t>
            </a:r>
            <a:r>
              <a:rPr dirty="0" sz="1450" spc="-30">
                <a:latin typeface="Times New Roman"/>
                <a:cs typeface="Times New Roman"/>
              </a:rPr>
              <a:t>boy. </a:t>
            </a:r>
            <a:r>
              <a:rPr dirty="0" sz="1450" spc="-10">
                <a:latin typeface="Times New Roman"/>
                <a:cs typeface="Times New Roman"/>
              </a:rPr>
              <a:t>Say </a:t>
            </a:r>
            <a:r>
              <a:rPr dirty="0" sz="1450" spc="-5">
                <a:latin typeface="Times New Roman"/>
                <a:cs typeface="Times New Roman"/>
              </a:rPr>
              <a:t>no </a:t>
            </a:r>
            <a:r>
              <a:rPr dirty="0" sz="1450" spc="-10">
                <a:latin typeface="Times New Roman"/>
                <a:cs typeface="Times New Roman"/>
              </a:rPr>
              <a:t>more about it,’ said the </a:t>
            </a:r>
            <a:r>
              <a:rPr dirty="0" sz="1450" spc="-15">
                <a:latin typeface="Times New Roman"/>
                <a:cs typeface="Times New Roman"/>
              </a:rPr>
              <a:t>brother-in-law,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produced his</a:t>
            </a:r>
            <a:r>
              <a:rPr dirty="0" sz="1450">
                <a:latin typeface="Times New Roman"/>
                <a:cs typeface="Times New Roman"/>
              </a:rPr>
              <a:t> </a:t>
            </a:r>
            <a:r>
              <a:rPr dirty="0" sz="1450" spc="-10">
                <a:latin typeface="Times New Roman"/>
                <a:cs typeface="Times New Roman"/>
              </a:rPr>
              <a:t>cigar-case.</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‘I will say this much more,’ returned Desprez: ‘if that </a:t>
            </a:r>
            <a:r>
              <a:rPr dirty="0" sz="1450" spc="-5">
                <a:latin typeface="Times New Roman"/>
                <a:cs typeface="Times New Roman"/>
              </a:rPr>
              <a:t>boy </a:t>
            </a:r>
            <a:r>
              <a:rPr dirty="0" sz="1450" spc="-10">
                <a:latin typeface="Times New Roman"/>
                <a:cs typeface="Times New Roman"/>
              </a:rPr>
              <a:t>came and told me so  himself,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not </a:t>
            </a:r>
            <a:r>
              <a:rPr dirty="0" sz="1450" spc="-10">
                <a:latin typeface="Times New Roman"/>
                <a:cs typeface="Times New Roman"/>
              </a:rPr>
              <a:t>believe him; and if </a:t>
            </a:r>
            <a:r>
              <a:rPr dirty="0" sz="1450" spc="-5">
                <a:latin typeface="Times New Roman"/>
                <a:cs typeface="Times New Roman"/>
              </a:rPr>
              <a:t>I </a:t>
            </a:r>
            <a:r>
              <a:rPr dirty="0" sz="1450" spc="-10">
                <a:latin typeface="Times New Roman"/>
                <a:cs typeface="Times New Roman"/>
              </a:rPr>
              <a:t>did believe him, so implicit is my  trust, </a:t>
            </a:r>
            <a:r>
              <a:rPr dirty="0" sz="1450" spc="-5">
                <a:latin typeface="Times New Roman"/>
                <a:cs typeface="Times New Roman"/>
              </a:rPr>
              <a:t>I </a:t>
            </a:r>
            <a:r>
              <a:rPr dirty="0" sz="1450" spc="-10">
                <a:latin typeface="Times New Roman"/>
                <a:cs typeface="Times New Roman"/>
              </a:rPr>
              <a:t>should conclude that </a:t>
            </a:r>
            <a:r>
              <a:rPr dirty="0" sz="1450" spc="-5">
                <a:latin typeface="Times New Roman"/>
                <a:cs typeface="Times New Roman"/>
              </a:rPr>
              <a:t>he </a:t>
            </a:r>
            <a:r>
              <a:rPr dirty="0" sz="1450" spc="-10">
                <a:latin typeface="Times New Roman"/>
                <a:cs typeface="Times New Roman"/>
              </a:rPr>
              <a:t>had acted for the</a:t>
            </a:r>
            <a:r>
              <a:rPr dirty="0" sz="1450" spc="40">
                <a:latin typeface="Times New Roman"/>
                <a:cs typeface="Times New Roman"/>
              </a:rPr>
              <a:t> </a:t>
            </a:r>
            <a:r>
              <a:rPr dirty="0" sz="1450" spc="-10">
                <a:latin typeface="Times New Roman"/>
                <a:cs typeface="Times New Roman"/>
              </a:rPr>
              <a:t>best.’</a:t>
            </a:r>
            <a:endParaRPr sz="1450">
              <a:latin typeface="Times New Roman"/>
              <a:cs typeface="Times New Roman"/>
            </a:endParaRPr>
          </a:p>
          <a:p>
            <a:pPr algn="just" marL="12700" marR="8890">
              <a:lnSpc>
                <a:spcPts val="1730"/>
              </a:lnSpc>
              <a:spcBef>
                <a:spcPts val="860"/>
              </a:spcBef>
            </a:pPr>
            <a:r>
              <a:rPr dirty="0" sz="1450" spc="-30">
                <a:latin typeface="Times New Roman"/>
                <a:cs typeface="Times New Roman"/>
              </a:rPr>
              <a:t>‘Well, </a:t>
            </a:r>
            <a:r>
              <a:rPr dirty="0" sz="1450" spc="-10">
                <a:latin typeface="Times New Roman"/>
                <a:cs typeface="Times New Roman"/>
              </a:rPr>
              <a:t>well,’ said </a:t>
            </a:r>
            <a:r>
              <a:rPr dirty="0" sz="1450" spc="-20">
                <a:latin typeface="Times New Roman"/>
                <a:cs typeface="Times New Roman"/>
              </a:rPr>
              <a:t>Casimir, </a:t>
            </a:r>
            <a:r>
              <a:rPr dirty="0" sz="1450" spc="-15">
                <a:latin typeface="Times New Roman"/>
                <a:cs typeface="Times New Roman"/>
              </a:rPr>
              <a:t>indulgently. </a:t>
            </a:r>
            <a:r>
              <a:rPr dirty="0" sz="1450" spc="-10">
                <a:latin typeface="Times New Roman"/>
                <a:cs typeface="Times New Roman"/>
              </a:rPr>
              <a:t>‘Have </a:t>
            </a:r>
            <a:r>
              <a:rPr dirty="0" sz="1450" spc="-5">
                <a:latin typeface="Times New Roman"/>
                <a:cs typeface="Times New Roman"/>
              </a:rPr>
              <a:t>you a </a:t>
            </a:r>
            <a:r>
              <a:rPr dirty="0" sz="1450" spc="-10">
                <a:latin typeface="Times New Roman"/>
                <a:cs typeface="Times New Roman"/>
              </a:rPr>
              <a:t>light? </a:t>
            </a:r>
            <a:r>
              <a:rPr dirty="0" sz="1450" spc="-5">
                <a:latin typeface="Times New Roman"/>
                <a:cs typeface="Times New Roman"/>
              </a:rPr>
              <a:t>I </a:t>
            </a:r>
            <a:r>
              <a:rPr dirty="0" sz="1450" spc="-10">
                <a:latin typeface="Times New Roman"/>
                <a:cs typeface="Times New Roman"/>
              </a:rPr>
              <a:t>must </a:t>
            </a:r>
            <a:r>
              <a:rPr dirty="0" sz="1450" spc="-5">
                <a:latin typeface="Times New Roman"/>
                <a:cs typeface="Times New Roman"/>
              </a:rPr>
              <a:t>be going.  </a:t>
            </a:r>
            <a:r>
              <a:rPr dirty="0" sz="1450" spc="-10">
                <a:latin typeface="Times New Roman"/>
                <a:cs typeface="Times New Roman"/>
              </a:rPr>
              <a:t>And </a:t>
            </a:r>
            <a:r>
              <a:rPr dirty="0" sz="1450" spc="-5">
                <a:latin typeface="Times New Roman"/>
                <a:cs typeface="Times New Roman"/>
              </a:rPr>
              <a:t>by </a:t>
            </a:r>
            <a:r>
              <a:rPr dirty="0" sz="1450" spc="-10">
                <a:latin typeface="Times New Roman"/>
                <a:cs typeface="Times New Roman"/>
              </a:rPr>
              <a:t>the </a:t>
            </a:r>
            <a:r>
              <a:rPr dirty="0" sz="1450" spc="-35">
                <a:latin typeface="Times New Roman"/>
                <a:cs typeface="Times New Roman"/>
              </a:rPr>
              <a:t>way, </a:t>
            </a:r>
            <a:r>
              <a:rPr dirty="0" sz="1450" spc="-5">
                <a:latin typeface="Times New Roman"/>
                <a:cs typeface="Times New Roman"/>
              </a:rPr>
              <a:t>I </a:t>
            </a:r>
            <a:r>
              <a:rPr dirty="0" sz="1450" spc="-10">
                <a:latin typeface="Times New Roman"/>
                <a:cs typeface="Times New Roman"/>
              </a:rPr>
              <a:t>wish </a:t>
            </a:r>
            <a:r>
              <a:rPr dirty="0" sz="1450" spc="-5">
                <a:latin typeface="Times New Roman"/>
                <a:cs typeface="Times New Roman"/>
              </a:rPr>
              <a:t>you </a:t>
            </a:r>
            <a:r>
              <a:rPr dirty="0" sz="1450" spc="-10">
                <a:latin typeface="Times New Roman"/>
                <a:cs typeface="Times New Roman"/>
              </a:rPr>
              <a:t>would let me sell </a:t>
            </a:r>
            <a:r>
              <a:rPr dirty="0" sz="1450" spc="-5">
                <a:latin typeface="Times New Roman"/>
                <a:cs typeface="Times New Roman"/>
              </a:rPr>
              <a:t>your </a:t>
            </a:r>
            <a:r>
              <a:rPr dirty="0" sz="1450" spc="-20">
                <a:latin typeface="Times New Roman"/>
                <a:cs typeface="Times New Roman"/>
              </a:rPr>
              <a:t>Turks </a:t>
            </a:r>
            <a:r>
              <a:rPr dirty="0" sz="1450" spc="-10">
                <a:latin typeface="Times New Roman"/>
                <a:cs typeface="Times New Roman"/>
              </a:rPr>
              <a:t>for </a:t>
            </a:r>
            <a:r>
              <a:rPr dirty="0" sz="1450" spc="-5">
                <a:latin typeface="Times New Roman"/>
                <a:cs typeface="Times New Roman"/>
              </a:rPr>
              <a:t>you. I </a:t>
            </a:r>
            <a:r>
              <a:rPr dirty="0" sz="1450" spc="-10">
                <a:latin typeface="Times New Roman"/>
                <a:cs typeface="Times New Roman"/>
              </a:rPr>
              <a:t>always  told </a:t>
            </a:r>
            <a:r>
              <a:rPr dirty="0" sz="1450" spc="-5">
                <a:latin typeface="Times New Roman"/>
                <a:cs typeface="Times New Roman"/>
              </a:rPr>
              <a:t>you, </a:t>
            </a:r>
            <a:r>
              <a:rPr dirty="0" sz="1450" spc="-10">
                <a:latin typeface="Times New Roman"/>
                <a:cs typeface="Times New Roman"/>
              </a:rPr>
              <a:t>it meant smash. </a:t>
            </a:r>
            <a:r>
              <a:rPr dirty="0" sz="1450" spc="-5">
                <a:latin typeface="Times New Roman"/>
                <a:cs typeface="Times New Roman"/>
              </a:rPr>
              <a:t>I </a:t>
            </a:r>
            <a:r>
              <a:rPr dirty="0" sz="1450" spc="-10">
                <a:latin typeface="Times New Roman"/>
                <a:cs typeface="Times New Roman"/>
              </a:rPr>
              <a:t>tell </a:t>
            </a:r>
            <a:r>
              <a:rPr dirty="0" sz="1450" spc="-5">
                <a:latin typeface="Times New Roman"/>
                <a:cs typeface="Times New Roman"/>
              </a:rPr>
              <a:t>you </a:t>
            </a:r>
            <a:r>
              <a:rPr dirty="0" sz="1450" spc="-10">
                <a:latin typeface="Times New Roman"/>
                <a:cs typeface="Times New Roman"/>
              </a:rPr>
              <a:t>so again. Indeed, it was partly that that  </a:t>
            </a:r>
            <a:r>
              <a:rPr dirty="0" sz="1450" spc="-5">
                <a:latin typeface="Times New Roman"/>
                <a:cs typeface="Times New Roman"/>
              </a:rPr>
              <a:t>brought </a:t>
            </a:r>
            <a:r>
              <a:rPr dirty="0" sz="1450" spc="-10">
                <a:latin typeface="Times New Roman"/>
                <a:cs typeface="Times New Roman"/>
              </a:rPr>
              <a:t>me down. </a:t>
            </a:r>
            <a:r>
              <a:rPr dirty="0" sz="1450" spc="-60">
                <a:latin typeface="Times New Roman"/>
                <a:cs typeface="Times New Roman"/>
              </a:rPr>
              <a:t>You </a:t>
            </a:r>
            <a:r>
              <a:rPr dirty="0" sz="1450" spc="-10">
                <a:latin typeface="Times New Roman"/>
                <a:cs typeface="Times New Roman"/>
              </a:rPr>
              <a:t>never acknowledge my letters—a most unpardonable  habit.’</a:t>
            </a:r>
            <a:endParaRPr sz="1450">
              <a:latin typeface="Times New Roman"/>
              <a:cs typeface="Times New Roman"/>
            </a:endParaRPr>
          </a:p>
          <a:p>
            <a:pPr algn="just" marL="12700" marR="12700">
              <a:lnSpc>
                <a:spcPts val="1730"/>
              </a:lnSpc>
              <a:spcBef>
                <a:spcPts val="860"/>
              </a:spcBef>
            </a:pPr>
            <a:r>
              <a:rPr dirty="0" sz="1450" spc="-10">
                <a:latin typeface="Times New Roman"/>
                <a:cs typeface="Times New Roman"/>
              </a:rPr>
              <a:t>‘My </a:t>
            </a:r>
            <a:r>
              <a:rPr dirty="0" sz="1450" spc="-5">
                <a:latin typeface="Times New Roman"/>
                <a:cs typeface="Times New Roman"/>
              </a:rPr>
              <a:t>good </a:t>
            </a:r>
            <a:r>
              <a:rPr dirty="0" sz="1450" spc="-15">
                <a:latin typeface="Times New Roman"/>
                <a:cs typeface="Times New Roman"/>
              </a:rPr>
              <a:t>brother,’ </a:t>
            </a:r>
            <a:r>
              <a:rPr dirty="0" sz="1450" spc="-10">
                <a:latin typeface="Times New Roman"/>
                <a:cs typeface="Times New Roman"/>
              </a:rPr>
              <a:t>replied the Doctor </a:t>
            </a:r>
            <a:r>
              <a:rPr dirty="0" sz="1450" spc="-20">
                <a:latin typeface="Times New Roman"/>
                <a:cs typeface="Times New Roman"/>
              </a:rPr>
              <a:t>blandly, </a:t>
            </a:r>
            <a:r>
              <a:rPr dirty="0" sz="1450" spc="-10">
                <a:latin typeface="Times New Roman"/>
                <a:cs typeface="Times New Roman"/>
              </a:rPr>
              <a:t>‘I have never denied </a:t>
            </a:r>
            <a:r>
              <a:rPr dirty="0" sz="1450" spc="-5">
                <a:latin typeface="Times New Roman"/>
                <a:cs typeface="Times New Roman"/>
              </a:rPr>
              <a:t>your  </a:t>
            </a:r>
            <a:r>
              <a:rPr dirty="0" sz="1450" spc="-10">
                <a:latin typeface="Times New Roman"/>
                <a:cs typeface="Times New Roman"/>
              </a:rPr>
              <a:t>ability in business; </a:t>
            </a:r>
            <a:r>
              <a:rPr dirty="0" sz="1450" spc="-5">
                <a:latin typeface="Times New Roman"/>
                <a:cs typeface="Times New Roman"/>
              </a:rPr>
              <a:t>but I </a:t>
            </a:r>
            <a:r>
              <a:rPr dirty="0" sz="1450" spc="-10">
                <a:latin typeface="Times New Roman"/>
                <a:cs typeface="Times New Roman"/>
              </a:rPr>
              <a:t>can perceive </a:t>
            </a:r>
            <a:r>
              <a:rPr dirty="0" sz="1450" spc="-5">
                <a:latin typeface="Times New Roman"/>
                <a:cs typeface="Times New Roman"/>
              </a:rPr>
              <a:t>your</a:t>
            </a:r>
            <a:r>
              <a:rPr dirty="0" sz="1450" spc="25">
                <a:latin typeface="Times New Roman"/>
                <a:cs typeface="Times New Roman"/>
              </a:rPr>
              <a:t> </a:t>
            </a:r>
            <a:r>
              <a:rPr dirty="0" sz="1450" spc="-10">
                <a:latin typeface="Times New Roman"/>
                <a:cs typeface="Times New Roman"/>
              </a:rPr>
              <a:t>limitations.’</a:t>
            </a:r>
            <a:endParaRPr sz="1450">
              <a:latin typeface="Times New Roman"/>
              <a:cs typeface="Times New Roman"/>
            </a:endParaRPr>
          </a:p>
          <a:p>
            <a:pPr algn="just" marL="12700" marR="52705">
              <a:lnSpc>
                <a:spcPts val="1730"/>
              </a:lnSpc>
              <a:spcBef>
                <a:spcPts val="860"/>
              </a:spcBef>
            </a:pPr>
            <a:r>
              <a:rPr dirty="0" sz="1450" spc="-10">
                <a:latin typeface="Times New Roman"/>
                <a:cs typeface="Times New Roman"/>
              </a:rPr>
              <a:t>‘Egad, my friend, </a:t>
            </a:r>
            <a:r>
              <a:rPr dirty="0" sz="1450" spc="-5">
                <a:latin typeface="Times New Roman"/>
                <a:cs typeface="Times New Roman"/>
              </a:rPr>
              <a:t>I </a:t>
            </a:r>
            <a:r>
              <a:rPr dirty="0" sz="1450" spc="-10">
                <a:latin typeface="Times New Roman"/>
                <a:cs typeface="Times New Roman"/>
              </a:rPr>
              <a:t>can return the compliment,’ observed the man </a:t>
            </a:r>
            <a:r>
              <a:rPr dirty="0" sz="1450" spc="-5">
                <a:latin typeface="Times New Roman"/>
                <a:cs typeface="Times New Roman"/>
              </a:rPr>
              <a:t>of </a:t>
            </a:r>
            <a:r>
              <a:rPr dirty="0" sz="1450" spc="-10">
                <a:latin typeface="Times New Roman"/>
                <a:cs typeface="Times New Roman"/>
              </a:rPr>
              <a:t>business.  </a:t>
            </a:r>
            <a:r>
              <a:rPr dirty="0" sz="1450" spc="-40">
                <a:latin typeface="Times New Roman"/>
                <a:cs typeface="Times New Roman"/>
              </a:rPr>
              <a:t>‘Your </a:t>
            </a:r>
            <a:r>
              <a:rPr dirty="0" sz="1450" spc="-10">
                <a:latin typeface="Times New Roman"/>
                <a:cs typeface="Times New Roman"/>
              </a:rPr>
              <a:t>limitation is to </a:t>
            </a:r>
            <a:r>
              <a:rPr dirty="0" sz="1450" spc="-5">
                <a:latin typeface="Times New Roman"/>
                <a:cs typeface="Times New Roman"/>
              </a:rPr>
              <a:t>be </a:t>
            </a:r>
            <a:r>
              <a:rPr dirty="0" sz="1450" spc="-10">
                <a:latin typeface="Times New Roman"/>
                <a:cs typeface="Times New Roman"/>
              </a:rPr>
              <a:t>downright</a:t>
            </a:r>
            <a:r>
              <a:rPr dirty="0" sz="1450" spc="45">
                <a:latin typeface="Times New Roman"/>
                <a:cs typeface="Times New Roman"/>
              </a:rPr>
              <a:t> </a:t>
            </a:r>
            <a:r>
              <a:rPr dirty="0" sz="1450" spc="-10">
                <a:latin typeface="Times New Roman"/>
                <a:cs typeface="Times New Roman"/>
              </a:rPr>
              <a:t>irrational.’</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‘Observe the relative position,’ returned the Doctor with </a:t>
            </a:r>
            <a:r>
              <a:rPr dirty="0" sz="1450" spc="-5">
                <a:latin typeface="Times New Roman"/>
                <a:cs typeface="Times New Roman"/>
              </a:rPr>
              <a:t>a </a:t>
            </a:r>
            <a:r>
              <a:rPr dirty="0" sz="1450" spc="-10">
                <a:latin typeface="Times New Roman"/>
                <a:cs typeface="Times New Roman"/>
              </a:rPr>
              <a:t>smile. ‘It is </a:t>
            </a:r>
            <a:r>
              <a:rPr dirty="0" sz="1450" spc="-5">
                <a:latin typeface="Times New Roman"/>
                <a:cs typeface="Times New Roman"/>
              </a:rPr>
              <a:t>your  </a:t>
            </a:r>
            <a:r>
              <a:rPr dirty="0" sz="1450" spc="-10">
                <a:latin typeface="Times New Roman"/>
                <a:cs typeface="Times New Roman"/>
              </a:rPr>
              <a:t>attitude to believe through thick and thin in </a:t>
            </a:r>
            <a:r>
              <a:rPr dirty="0" sz="1450" spc="-5">
                <a:latin typeface="Times New Roman"/>
                <a:cs typeface="Times New Roman"/>
              </a:rPr>
              <a:t>one </a:t>
            </a:r>
            <a:r>
              <a:rPr dirty="0" sz="1450" spc="-25">
                <a:latin typeface="Times New Roman"/>
                <a:cs typeface="Times New Roman"/>
              </a:rPr>
              <a:t>man’s </a:t>
            </a:r>
            <a:r>
              <a:rPr dirty="0" sz="1450" spc="-10">
                <a:latin typeface="Times New Roman"/>
                <a:cs typeface="Times New Roman"/>
              </a:rPr>
              <a:t>judgment—your own. </a:t>
            </a:r>
            <a:r>
              <a:rPr dirty="0" sz="1450" spc="-5">
                <a:latin typeface="Times New Roman"/>
                <a:cs typeface="Times New Roman"/>
              </a:rPr>
              <a:t>I  </a:t>
            </a:r>
            <a:r>
              <a:rPr dirty="0" sz="1450" spc="-10">
                <a:latin typeface="Times New Roman"/>
                <a:cs typeface="Times New Roman"/>
              </a:rPr>
              <a:t>follow the same opinion, </a:t>
            </a:r>
            <a:r>
              <a:rPr dirty="0" sz="1450" spc="-5">
                <a:latin typeface="Times New Roman"/>
                <a:cs typeface="Times New Roman"/>
              </a:rPr>
              <a:t>but </a:t>
            </a:r>
            <a:r>
              <a:rPr dirty="0" sz="1450" spc="-10">
                <a:latin typeface="Times New Roman"/>
                <a:cs typeface="Times New Roman"/>
              </a:rPr>
              <a:t>critically and with open eyes. Which is the more  irrational?—I leave it to</a:t>
            </a:r>
            <a:r>
              <a:rPr dirty="0" sz="1450" spc="10">
                <a:latin typeface="Times New Roman"/>
                <a:cs typeface="Times New Roman"/>
              </a:rPr>
              <a:t> </a:t>
            </a:r>
            <a:r>
              <a:rPr dirty="0" sz="1450" spc="-10">
                <a:latin typeface="Times New Roman"/>
                <a:cs typeface="Times New Roman"/>
              </a:rPr>
              <a:t>yourself.’</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‘O, my dear fellow!’ cried </a:t>
            </a:r>
            <a:r>
              <a:rPr dirty="0" sz="1450" spc="-20">
                <a:latin typeface="Times New Roman"/>
                <a:cs typeface="Times New Roman"/>
              </a:rPr>
              <a:t>Casimir, </a:t>
            </a:r>
            <a:r>
              <a:rPr dirty="0" sz="1450" spc="-10">
                <a:latin typeface="Times New Roman"/>
                <a:cs typeface="Times New Roman"/>
              </a:rPr>
              <a:t>‘stick to </a:t>
            </a:r>
            <a:r>
              <a:rPr dirty="0" sz="1450" spc="-5">
                <a:latin typeface="Times New Roman"/>
                <a:cs typeface="Times New Roman"/>
              </a:rPr>
              <a:t>your </a:t>
            </a:r>
            <a:r>
              <a:rPr dirty="0" sz="1450" spc="-15">
                <a:latin typeface="Times New Roman"/>
                <a:cs typeface="Times New Roman"/>
              </a:rPr>
              <a:t>Turks, </a:t>
            </a:r>
            <a:r>
              <a:rPr dirty="0" sz="1450" spc="-10">
                <a:latin typeface="Times New Roman"/>
                <a:cs typeface="Times New Roman"/>
              </a:rPr>
              <a:t>stick to </a:t>
            </a:r>
            <a:r>
              <a:rPr dirty="0" sz="1450" spc="-5">
                <a:latin typeface="Times New Roman"/>
                <a:cs typeface="Times New Roman"/>
              </a:rPr>
              <a:t>your </a:t>
            </a:r>
            <a:r>
              <a:rPr dirty="0" sz="1450" spc="-10">
                <a:latin typeface="Times New Roman"/>
                <a:cs typeface="Times New Roman"/>
              </a:rPr>
              <a:t>stable-  </a:t>
            </a:r>
            <a:r>
              <a:rPr dirty="0" sz="1450" spc="-30">
                <a:latin typeface="Times New Roman"/>
                <a:cs typeface="Times New Roman"/>
              </a:rPr>
              <a:t>boy, </a:t>
            </a:r>
            <a:r>
              <a:rPr dirty="0" sz="1450" spc="-5">
                <a:latin typeface="Times New Roman"/>
                <a:cs typeface="Times New Roman"/>
              </a:rPr>
              <a:t>go </a:t>
            </a:r>
            <a:r>
              <a:rPr dirty="0" sz="1450" spc="-10">
                <a:latin typeface="Times New Roman"/>
                <a:cs typeface="Times New Roman"/>
              </a:rPr>
              <a:t>to the devil in general in </a:t>
            </a:r>
            <a:r>
              <a:rPr dirty="0" sz="1450" spc="-5">
                <a:latin typeface="Times New Roman"/>
                <a:cs typeface="Times New Roman"/>
              </a:rPr>
              <a:t>your </a:t>
            </a:r>
            <a:r>
              <a:rPr dirty="0" sz="1450" spc="-10">
                <a:latin typeface="Times New Roman"/>
                <a:cs typeface="Times New Roman"/>
              </a:rPr>
              <a:t>own way and </a:t>
            </a:r>
            <a:r>
              <a:rPr dirty="0" sz="1450" spc="-5">
                <a:latin typeface="Times New Roman"/>
                <a:cs typeface="Times New Roman"/>
              </a:rPr>
              <a:t>be done </a:t>
            </a:r>
            <a:r>
              <a:rPr dirty="0" sz="1450" spc="-10">
                <a:latin typeface="Times New Roman"/>
                <a:cs typeface="Times New Roman"/>
              </a:rPr>
              <a:t>with it. But don’t  ratiocinate with me—I cannot bear it. And so, ta-ta. </a:t>
            </a:r>
            <a:r>
              <a:rPr dirty="0" sz="1450" spc="-5">
                <a:latin typeface="Times New Roman"/>
                <a:cs typeface="Times New Roman"/>
              </a:rPr>
              <a:t>I </a:t>
            </a:r>
            <a:r>
              <a:rPr dirty="0" sz="1450" spc="-10">
                <a:latin typeface="Times New Roman"/>
                <a:cs typeface="Times New Roman"/>
              </a:rPr>
              <a:t>might as well have  stayed away for any </a:t>
            </a:r>
            <a:r>
              <a:rPr dirty="0" sz="1450" spc="-5">
                <a:latin typeface="Times New Roman"/>
                <a:cs typeface="Times New Roman"/>
              </a:rPr>
              <a:t>good </a:t>
            </a:r>
            <a:r>
              <a:rPr dirty="0" sz="1450" spc="-10">
                <a:latin typeface="Times New Roman"/>
                <a:cs typeface="Times New Roman"/>
              </a:rPr>
              <a:t>I’ve done. Say </a:t>
            </a:r>
            <a:r>
              <a:rPr dirty="0" sz="1450" spc="-5">
                <a:latin typeface="Times New Roman"/>
                <a:cs typeface="Times New Roman"/>
              </a:rPr>
              <a:t>good-bye </a:t>
            </a:r>
            <a:r>
              <a:rPr dirty="0" sz="1450" spc="-10">
                <a:latin typeface="Times New Roman"/>
                <a:cs typeface="Times New Roman"/>
              </a:rPr>
              <a:t>from me to Stasie, and to  the sullen hang-dog </a:t>
            </a:r>
            <a:r>
              <a:rPr dirty="0" sz="1450" spc="-5">
                <a:latin typeface="Times New Roman"/>
                <a:cs typeface="Times New Roman"/>
              </a:rPr>
              <a:t>of a </a:t>
            </a:r>
            <a:r>
              <a:rPr dirty="0" sz="1450" spc="-20">
                <a:latin typeface="Times New Roman"/>
                <a:cs typeface="Times New Roman"/>
              </a:rPr>
              <a:t>stable-boy,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insist </a:t>
            </a:r>
            <a:r>
              <a:rPr dirty="0" sz="1450" spc="-5">
                <a:latin typeface="Times New Roman"/>
                <a:cs typeface="Times New Roman"/>
              </a:rPr>
              <a:t>on </a:t>
            </a:r>
            <a:r>
              <a:rPr dirty="0" sz="1450" spc="-10">
                <a:latin typeface="Times New Roman"/>
                <a:cs typeface="Times New Roman"/>
              </a:rPr>
              <a:t>it; I’m</a:t>
            </a:r>
            <a:r>
              <a:rPr dirty="0" sz="1450" spc="70">
                <a:latin typeface="Times New Roman"/>
                <a:cs typeface="Times New Roman"/>
              </a:rPr>
              <a:t> </a:t>
            </a:r>
            <a:r>
              <a:rPr dirty="0" sz="1450" spc="-15">
                <a:latin typeface="Times New Roman"/>
                <a:cs typeface="Times New Roman"/>
              </a:rPr>
              <a:t>off.’</a:t>
            </a:r>
            <a:endParaRPr sz="1450">
              <a:latin typeface="Times New Roman"/>
              <a:cs typeface="Times New Roman"/>
            </a:endParaRPr>
          </a:p>
          <a:p>
            <a:pPr algn="just" marL="12700" marR="8890">
              <a:lnSpc>
                <a:spcPts val="1730"/>
              </a:lnSpc>
              <a:spcBef>
                <a:spcPts val="855"/>
              </a:spcBef>
            </a:pPr>
            <a:r>
              <a:rPr dirty="0" sz="1450" spc="-10">
                <a:latin typeface="Times New Roman"/>
                <a:cs typeface="Times New Roman"/>
              </a:rPr>
              <a:t>And Casimir departed. The </a:t>
            </a:r>
            <a:r>
              <a:rPr dirty="0" sz="1450" spc="-15">
                <a:latin typeface="Times New Roman"/>
                <a:cs typeface="Times New Roman"/>
              </a:rPr>
              <a:t>Doctor, </a:t>
            </a:r>
            <a:r>
              <a:rPr dirty="0" sz="1450" spc="-10">
                <a:latin typeface="Times New Roman"/>
                <a:cs typeface="Times New Roman"/>
              </a:rPr>
              <a:t>that night, dissected his character before  Anastasie. ‘One thing, my beautiful,’ </a:t>
            </a:r>
            <a:r>
              <a:rPr dirty="0" sz="1450" spc="-5">
                <a:latin typeface="Times New Roman"/>
                <a:cs typeface="Times New Roman"/>
              </a:rPr>
              <a:t>he </a:t>
            </a:r>
            <a:r>
              <a:rPr dirty="0" sz="1450" spc="-10">
                <a:latin typeface="Times New Roman"/>
                <a:cs typeface="Times New Roman"/>
              </a:rPr>
              <a:t>said, ‘he has learned </a:t>
            </a:r>
            <a:r>
              <a:rPr dirty="0" sz="1450" spc="-5">
                <a:latin typeface="Times New Roman"/>
                <a:cs typeface="Times New Roman"/>
              </a:rPr>
              <a:t>one </a:t>
            </a:r>
            <a:r>
              <a:rPr dirty="0" sz="1450" spc="-10">
                <a:latin typeface="Times New Roman"/>
                <a:cs typeface="Times New Roman"/>
              </a:rPr>
              <a:t>thing from  his lifelong acquaintance with </a:t>
            </a:r>
            <a:r>
              <a:rPr dirty="0" sz="1450" spc="-5">
                <a:latin typeface="Times New Roman"/>
                <a:cs typeface="Times New Roman"/>
              </a:rPr>
              <a:t>your </a:t>
            </a:r>
            <a:r>
              <a:rPr dirty="0" sz="1450" spc="-10">
                <a:latin typeface="Times New Roman"/>
                <a:cs typeface="Times New Roman"/>
              </a:rPr>
              <a:t>husband: the word </a:t>
            </a:r>
            <a:r>
              <a:rPr dirty="0" sz="1450" spc="-10" i="1">
                <a:latin typeface="Times New Roman"/>
                <a:cs typeface="Times New Roman"/>
              </a:rPr>
              <a:t>ratiocinate</a:t>
            </a:r>
            <a:r>
              <a:rPr dirty="0" sz="1450" spc="-10">
                <a:latin typeface="Times New Roman"/>
                <a:cs typeface="Times New Roman"/>
              </a:rPr>
              <a:t>. It shines in  his</a:t>
            </a:r>
            <a:r>
              <a:rPr dirty="0" sz="1450" spc="225">
                <a:latin typeface="Times New Roman"/>
                <a:cs typeface="Times New Roman"/>
              </a:rPr>
              <a:t> </a:t>
            </a:r>
            <a:r>
              <a:rPr dirty="0" sz="1450" spc="-15">
                <a:latin typeface="Times New Roman"/>
                <a:cs typeface="Times New Roman"/>
              </a:rPr>
              <a:t>vocabulary,</a:t>
            </a:r>
            <a:r>
              <a:rPr dirty="0" sz="1450" spc="229">
                <a:latin typeface="Times New Roman"/>
                <a:cs typeface="Times New Roman"/>
              </a:rPr>
              <a:t> </a:t>
            </a:r>
            <a:r>
              <a:rPr dirty="0" sz="1450" spc="-10">
                <a:latin typeface="Times New Roman"/>
                <a:cs typeface="Times New Roman"/>
              </a:rPr>
              <a:t>like</a:t>
            </a:r>
            <a:r>
              <a:rPr dirty="0" sz="1450" spc="225">
                <a:latin typeface="Times New Roman"/>
                <a:cs typeface="Times New Roman"/>
              </a:rPr>
              <a:t> </a:t>
            </a:r>
            <a:r>
              <a:rPr dirty="0" sz="1450" spc="-5">
                <a:latin typeface="Times New Roman"/>
                <a:cs typeface="Times New Roman"/>
              </a:rPr>
              <a:t>a</a:t>
            </a:r>
            <a:r>
              <a:rPr dirty="0" sz="1450" spc="225">
                <a:latin typeface="Times New Roman"/>
                <a:cs typeface="Times New Roman"/>
              </a:rPr>
              <a:t> </a:t>
            </a:r>
            <a:r>
              <a:rPr dirty="0" sz="1450" spc="-10">
                <a:latin typeface="Times New Roman"/>
                <a:cs typeface="Times New Roman"/>
              </a:rPr>
              <a:t>jewel</a:t>
            </a:r>
            <a:r>
              <a:rPr dirty="0" sz="1450" spc="229">
                <a:latin typeface="Times New Roman"/>
                <a:cs typeface="Times New Roman"/>
              </a:rPr>
              <a:t> </a:t>
            </a:r>
            <a:r>
              <a:rPr dirty="0" sz="1450" spc="-10">
                <a:latin typeface="Times New Roman"/>
                <a:cs typeface="Times New Roman"/>
              </a:rPr>
              <a:t>in</a:t>
            </a:r>
            <a:r>
              <a:rPr dirty="0" sz="1450" spc="225">
                <a:latin typeface="Times New Roman"/>
                <a:cs typeface="Times New Roman"/>
              </a:rPr>
              <a:t> </a:t>
            </a:r>
            <a:r>
              <a:rPr dirty="0" sz="1450" spc="-5">
                <a:latin typeface="Times New Roman"/>
                <a:cs typeface="Times New Roman"/>
              </a:rPr>
              <a:t>a</a:t>
            </a:r>
            <a:r>
              <a:rPr dirty="0" sz="1450" spc="229">
                <a:latin typeface="Times New Roman"/>
                <a:cs typeface="Times New Roman"/>
              </a:rPr>
              <a:t> </a:t>
            </a:r>
            <a:r>
              <a:rPr dirty="0" sz="1450" spc="-10">
                <a:latin typeface="Times New Roman"/>
                <a:cs typeface="Times New Roman"/>
              </a:rPr>
              <a:t>muck-heap.</a:t>
            </a:r>
            <a:r>
              <a:rPr dirty="0" sz="1450" spc="114">
                <a:latin typeface="Times New Roman"/>
                <a:cs typeface="Times New Roman"/>
              </a:rPr>
              <a:t> </a:t>
            </a:r>
            <a:r>
              <a:rPr dirty="0" sz="1450" spc="-10">
                <a:latin typeface="Times New Roman"/>
                <a:cs typeface="Times New Roman"/>
              </a:rPr>
              <a:t>And,</a:t>
            </a:r>
            <a:r>
              <a:rPr dirty="0" sz="1450" spc="225">
                <a:latin typeface="Times New Roman"/>
                <a:cs typeface="Times New Roman"/>
              </a:rPr>
              <a:t> </a:t>
            </a:r>
            <a:r>
              <a:rPr dirty="0" sz="1450" spc="-10">
                <a:latin typeface="Times New Roman"/>
                <a:cs typeface="Times New Roman"/>
              </a:rPr>
              <a:t>even</a:t>
            </a:r>
            <a:r>
              <a:rPr dirty="0" sz="1450" spc="229">
                <a:latin typeface="Times New Roman"/>
                <a:cs typeface="Times New Roman"/>
              </a:rPr>
              <a:t> </a:t>
            </a:r>
            <a:r>
              <a:rPr dirty="0" sz="1450" spc="-10">
                <a:latin typeface="Times New Roman"/>
                <a:cs typeface="Times New Roman"/>
              </a:rPr>
              <a:t>so,</a:t>
            </a:r>
            <a:r>
              <a:rPr dirty="0" sz="1450" spc="225">
                <a:latin typeface="Times New Roman"/>
                <a:cs typeface="Times New Roman"/>
              </a:rPr>
              <a:t> </a:t>
            </a:r>
            <a:r>
              <a:rPr dirty="0" sz="1450" spc="-5">
                <a:latin typeface="Times New Roman"/>
                <a:cs typeface="Times New Roman"/>
              </a:rPr>
              <a:t>he</a:t>
            </a:r>
            <a:r>
              <a:rPr dirty="0" sz="1450" spc="229">
                <a:latin typeface="Times New Roman"/>
                <a:cs typeface="Times New Roman"/>
              </a:rPr>
              <a:t> </a:t>
            </a:r>
            <a:r>
              <a:rPr dirty="0" sz="1450" spc="-10">
                <a:latin typeface="Times New Roman"/>
                <a:cs typeface="Times New Roman"/>
              </a:rPr>
              <a:t>continually</a:t>
            </a:r>
            <a:endParaRPr sz="1450">
              <a:latin typeface="Times New Roman"/>
              <a:cs typeface="Times New Roman"/>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6985">
              <a:lnSpc>
                <a:spcPts val="1730"/>
              </a:lnSpc>
              <a:spcBef>
                <a:spcPts val="155"/>
              </a:spcBef>
            </a:pPr>
            <a:r>
              <a:rPr dirty="0" sz="1450" spc="-10">
                <a:latin typeface="Times New Roman"/>
                <a:cs typeface="Times New Roman"/>
              </a:rPr>
              <a:t>misapplies it. For </a:t>
            </a:r>
            <a:r>
              <a:rPr dirty="0" sz="1450" spc="-5">
                <a:latin typeface="Times New Roman"/>
                <a:cs typeface="Times New Roman"/>
              </a:rPr>
              <a:t>you </a:t>
            </a:r>
            <a:r>
              <a:rPr dirty="0" sz="1450" spc="-10">
                <a:latin typeface="Times New Roman"/>
                <a:cs typeface="Times New Roman"/>
              </a:rPr>
              <a:t>must have observed </a:t>
            </a:r>
            <a:r>
              <a:rPr dirty="0" sz="1450" spc="-5">
                <a:latin typeface="Times New Roman"/>
                <a:cs typeface="Times New Roman"/>
              </a:rPr>
              <a:t>he </a:t>
            </a:r>
            <a:r>
              <a:rPr dirty="0" sz="1450" spc="-10">
                <a:latin typeface="Times New Roman"/>
                <a:cs typeface="Times New Roman"/>
              </a:rPr>
              <a:t>uses it as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taunt, in the  sense </a:t>
            </a:r>
            <a:r>
              <a:rPr dirty="0" sz="1450" spc="-5">
                <a:latin typeface="Times New Roman"/>
                <a:cs typeface="Times New Roman"/>
              </a:rPr>
              <a:t>of </a:t>
            </a:r>
            <a:r>
              <a:rPr dirty="0" sz="1450" spc="-15">
                <a:latin typeface="Times New Roman"/>
                <a:cs typeface="Times New Roman"/>
              </a:rPr>
              <a:t>to</a:t>
            </a:r>
            <a:r>
              <a:rPr dirty="0" sz="1450" spc="-15" i="1">
                <a:latin typeface="Times New Roman"/>
                <a:cs typeface="Times New Roman"/>
              </a:rPr>
              <a:t>ergotise</a:t>
            </a:r>
            <a:r>
              <a:rPr dirty="0" sz="1450" spc="-15">
                <a:latin typeface="Times New Roman"/>
                <a:cs typeface="Times New Roman"/>
              </a:rPr>
              <a:t>, </a:t>
            </a:r>
            <a:r>
              <a:rPr dirty="0" sz="1450" spc="-10">
                <a:latin typeface="Times New Roman"/>
                <a:cs typeface="Times New Roman"/>
              </a:rPr>
              <a:t>implying, as it were—the </a:t>
            </a:r>
            <a:r>
              <a:rPr dirty="0" sz="1450" spc="-20">
                <a:latin typeface="Times New Roman"/>
                <a:cs typeface="Times New Roman"/>
              </a:rPr>
              <a:t>poor, </a:t>
            </a:r>
            <a:r>
              <a:rPr dirty="0" sz="1450" spc="-10">
                <a:latin typeface="Times New Roman"/>
                <a:cs typeface="Times New Roman"/>
              </a:rPr>
              <a:t>dear fellow!—a vein </a:t>
            </a:r>
            <a:r>
              <a:rPr dirty="0" sz="1450" spc="-5">
                <a:latin typeface="Times New Roman"/>
                <a:cs typeface="Times New Roman"/>
              </a:rPr>
              <a:t>of  </a:t>
            </a:r>
            <a:r>
              <a:rPr dirty="0" sz="1450" spc="-20">
                <a:latin typeface="Times New Roman"/>
                <a:cs typeface="Times New Roman"/>
              </a:rPr>
              <a:t>sophistry.</a:t>
            </a:r>
            <a:r>
              <a:rPr dirty="0" sz="1450" spc="320">
                <a:latin typeface="Times New Roman"/>
                <a:cs typeface="Times New Roman"/>
              </a:rPr>
              <a:t> </a:t>
            </a:r>
            <a:r>
              <a:rPr dirty="0" sz="1450" spc="-10">
                <a:latin typeface="Times New Roman"/>
                <a:cs typeface="Times New Roman"/>
              </a:rPr>
              <a:t>As for his cruelty to Jean-Marie, it must </a:t>
            </a:r>
            <a:r>
              <a:rPr dirty="0" sz="1450" spc="-5">
                <a:latin typeface="Times New Roman"/>
                <a:cs typeface="Times New Roman"/>
              </a:rPr>
              <a:t>be </a:t>
            </a:r>
            <a:r>
              <a:rPr dirty="0" sz="1450" spc="-10">
                <a:latin typeface="Times New Roman"/>
                <a:cs typeface="Times New Roman"/>
              </a:rPr>
              <a:t>forgiven him—it is </a:t>
            </a:r>
            <a:r>
              <a:rPr dirty="0" sz="1450" spc="-5">
                <a:latin typeface="Times New Roman"/>
                <a:cs typeface="Times New Roman"/>
              </a:rPr>
              <a:t>not  </a:t>
            </a:r>
            <a:r>
              <a:rPr dirty="0" sz="1450" spc="-10">
                <a:latin typeface="Times New Roman"/>
                <a:cs typeface="Times New Roman"/>
              </a:rPr>
              <a:t>his nature, it is the nature </a:t>
            </a:r>
            <a:r>
              <a:rPr dirty="0" sz="1450" spc="-5">
                <a:latin typeface="Times New Roman"/>
                <a:cs typeface="Times New Roman"/>
              </a:rPr>
              <a:t>of </a:t>
            </a:r>
            <a:r>
              <a:rPr dirty="0" sz="1450" spc="-10">
                <a:latin typeface="Times New Roman"/>
                <a:cs typeface="Times New Roman"/>
              </a:rPr>
              <a:t>his life. A man who deals with </a:t>
            </a:r>
            <a:r>
              <a:rPr dirty="0" sz="1450" spc="-25">
                <a:latin typeface="Times New Roman"/>
                <a:cs typeface="Times New Roman"/>
              </a:rPr>
              <a:t>money, </a:t>
            </a:r>
            <a:r>
              <a:rPr dirty="0" sz="1450" spc="-10">
                <a:latin typeface="Times New Roman"/>
                <a:cs typeface="Times New Roman"/>
              </a:rPr>
              <a:t>my </a:t>
            </a:r>
            <a:r>
              <a:rPr dirty="0" sz="1450" spc="-20">
                <a:latin typeface="Times New Roman"/>
                <a:cs typeface="Times New Roman"/>
              </a:rPr>
              <a:t>dear, </a:t>
            </a:r>
            <a:r>
              <a:rPr dirty="0" sz="1450" spc="320">
                <a:latin typeface="Times New Roman"/>
                <a:cs typeface="Times New Roman"/>
              </a:rPr>
              <a:t> </a:t>
            </a:r>
            <a:r>
              <a:rPr dirty="0" sz="1450" spc="-10">
                <a:latin typeface="Times New Roman"/>
                <a:cs typeface="Times New Roman"/>
              </a:rPr>
              <a:t>is </a:t>
            </a:r>
            <a:r>
              <a:rPr dirty="0" sz="1450" spc="-5">
                <a:latin typeface="Times New Roman"/>
                <a:cs typeface="Times New Roman"/>
              </a:rPr>
              <a:t>a </a:t>
            </a:r>
            <a:r>
              <a:rPr dirty="0" sz="1450" spc="-10">
                <a:latin typeface="Times New Roman"/>
                <a:cs typeface="Times New Roman"/>
              </a:rPr>
              <a:t>man</a:t>
            </a:r>
            <a:r>
              <a:rPr dirty="0" sz="1450" spc="-5">
                <a:latin typeface="Times New Roman"/>
                <a:cs typeface="Times New Roman"/>
              </a:rPr>
              <a:t> </a:t>
            </a:r>
            <a:r>
              <a:rPr dirty="0" sz="1450" spc="-10">
                <a:latin typeface="Times New Roman"/>
                <a:cs typeface="Times New Roman"/>
              </a:rPr>
              <a:t>lost.’</a:t>
            </a:r>
            <a:endParaRPr sz="1450">
              <a:latin typeface="Times New Roman"/>
              <a:cs typeface="Times New Roman"/>
            </a:endParaRPr>
          </a:p>
          <a:p>
            <a:pPr algn="just" marL="12700" marR="5080">
              <a:lnSpc>
                <a:spcPts val="1730"/>
              </a:lnSpc>
              <a:spcBef>
                <a:spcPts val="855"/>
              </a:spcBef>
            </a:pPr>
            <a:r>
              <a:rPr dirty="0" sz="1450" spc="-25">
                <a:latin typeface="Times New Roman"/>
                <a:cs typeface="Times New Roman"/>
              </a:rPr>
              <a:t>With </a:t>
            </a:r>
            <a:r>
              <a:rPr dirty="0" sz="1450" spc="-10">
                <a:latin typeface="Times New Roman"/>
                <a:cs typeface="Times New Roman"/>
              </a:rPr>
              <a:t>Jean-Marie the process </a:t>
            </a:r>
            <a:r>
              <a:rPr dirty="0" sz="1450" spc="-5">
                <a:latin typeface="Times New Roman"/>
                <a:cs typeface="Times New Roman"/>
              </a:rPr>
              <a:t>of </a:t>
            </a:r>
            <a:r>
              <a:rPr dirty="0" sz="1450" spc="-10">
                <a:latin typeface="Times New Roman"/>
                <a:cs typeface="Times New Roman"/>
              </a:rPr>
              <a:t>reconciliation had been somewhat </a:t>
            </a:r>
            <a:r>
              <a:rPr dirty="0" sz="1450" spc="-25">
                <a:latin typeface="Times New Roman"/>
                <a:cs typeface="Times New Roman"/>
              </a:rPr>
              <a:t>slow. </a:t>
            </a:r>
            <a:r>
              <a:rPr dirty="0" sz="1450" spc="-10">
                <a:latin typeface="Times New Roman"/>
                <a:cs typeface="Times New Roman"/>
              </a:rPr>
              <a:t>At  first </a:t>
            </a:r>
            <a:r>
              <a:rPr dirty="0" sz="1450" spc="-5">
                <a:latin typeface="Times New Roman"/>
                <a:cs typeface="Times New Roman"/>
              </a:rPr>
              <a:t>he </a:t>
            </a:r>
            <a:r>
              <a:rPr dirty="0" sz="1450" spc="-10">
                <a:latin typeface="Times New Roman"/>
                <a:cs typeface="Times New Roman"/>
              </a:rPr>
              <a:t>was inconsolable, insisted </a:t>
            </a:r>
            <a:r>
              <a:rPr dirty="0" sz="1450" spc="-5">
                <a:latin typeface="Times New Roman"/>
                <a:cs typeface="Times New Roman"/>
              </a:rPr>
              <a:t>on </a:t>
            </a:r>
            <a:r>
              <a:rPr dirty="0" sz="1450" spc="-10">
                <a:latin typeface="Times New Roman"/>
                <a:cs typeface="Times New Roman"/>
              </a:rPr>
              <a:t>leaving the </a:t>
            </a:r>
            <a:r>
              <a:rPr dirty="0" sz="1450" spc="-25">
                <a:latin typeface="Times New Roman"/>
                <a:cs typeface="Times New Roman"/>
              </a:rPr>
              <a:t>family, </a:t>
            </a:r>
            <a:r>
              <a:rPr dirty="0" sz="1450" spc="-10">
                <a:latin typeface="Times New Roman"/>
                <a:cs typeface="Times New Roman"/>
              </a:rPr>
              <a:t>went from paroxysm  to paroxysm </a:t>
            </a:r>
            <a:r>
              <a:rPr dirty="0" sz="1450" spc="-5">
                <a:latin typeface="Times New Roman"/>
                <a:cs typeface="Times New Roman"/>
              </a:rPr>
              <a:t>of </a:t>
            </a:r>
            <a:r>
              <a:rPr dirty="0" sz="1450" spc="-10">
                <a:latin typeface="Times New Roman"/>
                <a:cs typeface="Times New Roman"/>
              </a:rPr>
              <a:t>tears; and it was only after Anastasie had been closeted for an  </a:t>
            </a:r>
            <a:r>
              <a:rPr dirty="0" sz="1450" spc="-5">
                <a:latin typeface="Times New Roman"/>
                <a:cs typeface="Times New Roman"/>
              </a:rPr>
              <a:t>hour </a:t>
            </a:r>
            <a:r>
              <a:rPr dirty="0" sz="1450" spc="-10">
                <a:latin typeface="Times New Roman"/>
                <a:cs typeface="Times New Roman"/>
              </a:rPr>
              <a:t>with him, alone, that she came forth, </a:t>
            </a:r>
            <a:r>
              <a:rPr dirty="0" sz="1450" spc="-5">
                <a:latin typeface="Times New Roman"/>
                <a:cs typeface="Times New Roman"/>
              </a:rPr>
              <a:t>sought out </a:t>
            </a:r>
            <a:r>
              <a:rPr dirty="0" sz="1450" spc="-10">
                <a:latin typeface="Times New Roman"/>
                <a:cs typeface="Times New Roman"/>
              </a:rPr>
              <a:t>the </a:t>
            </a:r>
            <a:r>
              <a:rPr dirty="0" sz="1450" spc="-15">
                <a:latin typeface="Times New Roman"/>
                <a:cs typeface="Times New Roman"/>
              </a:rPr>
              <a:t>Doctor, </a:t>
            </a:r>
            <a:r>
              <a:rPr dirty="0" sz="1450" spc="-10">
                <a:latin typeface="Times New Roman"/>
                <a:cs typeface="Times New Roman"/>
              </a:rPr>
              <a:t>and, with  tears in her eyes, acquainted that gentleman with what had</a:t>
            </a:r>
            <a:r>
              <a:rPr dirty="0" sz="1450" spc="60">
                <a:latin typeface="Times New Roman"/>
                <a:cs typeface="Times New Roman"/>
              </a:rPr>
              <a:t> </a:t>
            </a:r>
            <a:r>
              <a:rPr dirty="0" sz="1450" spc="-10">
                <a:latin typeface="Times New Roman"/>
                <a:cs typeface="Times New Roman"/>
              </a:rPr>
              <a:t>passed.</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‘At first, my husband, </a:t>
            </a:r>
            <a:r>
              <a:rPr dirty="0" sz="1450" spc="-5">
                <a:latin typeface="Times New Roman"/>
                <a:cs typeface="Times New Roman"/>
              </a:rPr>
              <a:t>he </a:t>
            </a:r>
            <a:r>
              <a:rPr dirty="0" sz="1450" spc="-10">
                <a:latin typeface="Times New Roman"/>
                <a:cs typeface="Times New Roman"/>
              </a:rPr>
              <a:t>would hear </a:t>
            </a:r>
            <a:r>
              <a:rPr dirty="0" sz="1450" spc="-5">
                <a:latin typeface="Times New Roman"/>
                <a:cs typeface="Times New Roman"/>
              </a:rPr>
              <a:t>of nothing,’ </a:t>
            </a:r>
            <a:r>
              <a:rPr dirty="0" sz="1450" spc="-10">
                <a:latin typeface="Times New Roman"/>
                <a:cs typeface="Times New Roman"/>
              </a:rPr>
              <a:t>she said. ‘Imagine! if </a:t>
            </a:r>
            <a:r>
              <a:rPr dirty="0" sz="1450" spc="-5">
                <a:latin typeface="Times New Roman"/>
                <a:cs typeface="Times New Roman"/>
              </a:rPr>
              <a:t>he </a:t>
            </a:r>
            <a:r>
              <a:rPr dirty="0" sz="1450" spc="-10">
                <a:latin typeface="Times New Roman"/>
                <a:cs typeface="Times New Roman"/>
              </a:rPr>
              <a:t>had  left us! what would the treasure </a:t>
            </a:r>
            <a:r>
              <a:rPr dirty="0" sz="1450" spc="-5">
                <a:latin typeface="Times New Roman"/>
                <a:cs typeface="Times New Roman"/>
              </a:rPr>
              <a:t>be </a:t>
            </a:r>
            <a:r>
              <a:rPr dirty="0" sz="1450" spc="-10">
                <a:latin typeface="Times New Roman"/>
                <a:cs typeface="Times New Roman"/>
              </a:rPr>
              <a:t>to that? Horrible treasure, it has </a:t>
            </a:r>
            <a:r>
              <a:rPr dirty="0" sz="1450" spc="-5">
                <a:latin typeface="Times New Roman"/>
                <a:cs typeface="Times New Roman"/>
              </a:rPr>
              <a:t>brought </a:t>
            </a:r>
            <a:r>
              <a:rPr dirty="0" sz="1450" spc="-10">
                <a:latin typeface="Times New Roman"/>
                <a:cs typeface="Times New Roman"/>
              </a:rPr>
              <a:t>all  this about! At last, after </a:t>
            </a:r>
            <a:r>
              <a:rPr dirty="0" sz="1450" spc="-5">
                <a:latin typeface="Times New Roman"/>
                <a:cs typeface="Times New Roman"/>
              </a:rPr>
              <a:t>he </a:t>
            </a:r>
            <a:r>
              <a:rPr dirty="0" sz="1450" spc="-10">
                <a:latin typeface="Times New Roman"/>
                <a:cs typeface="Times New Roman"/>
              </a:rPr>
              <a:t>has sobbed his very heart </a:t>
            </a:r>
            <a:r>
              <a:rPr dirty="0" sz="1450" spc="-5">
                <a:latin typeface="Times New Roman"/>
                <a:cs typeface="Times New Roman"/>
              </a:rPr>
              <a:t>out, he </a:t>
            </a:r>
            <a:r>
              <a:rPr dirty="0" sz="1450" spc="-10">
                <a:latin typeface="Times New Roman"/>
                <a:cs typeface="Times New Roman"/>
              </a:rPr>
              <a:t>agrees to stay </a:t>
            </a:r>
            <a:r>
              <a:rPr dirty="0" sz="1450" spc="-5">
                <a:latin typeface="Times New Roman"/>
                <a:cs typeface="Times New Roman"/>
              </a:rPr>
              <a:t>on  a </a:t>
            </a:r>
            <a:r>
              <a:rPr dirty="0" sz="1450" spc="-10">
                <a:latin typeface="Times New Roman"/>
                <a:cs typeface="Times New Roman"/>
              </a:rPr>
              <a:t>condition—we are </a:t>
            </a:r>
            <a:r>
              <a:rPr dirty="0" sz="1450" spc="-5">
                <a:latin typeface="Times New Roman"/>
                <a:cs typeface="Times New Roman"/>
              </a:rPr>
              <a:t>not </a:t>
            </a:r>
            <a:r>
              <a:rPr dirty="0" sz="1450" spc="-10">
                <a:latin typeface="Times New Roman"/>
                <a:cs typeface="Times New Roman"/>
              </a:rPr>
              <a:t>to mention this </a:t>
            </a:r>
            <a:r>
              <a:rPr dirty="0" sz="1450" spc="-20">
                <a:latin typeface="Times New Roman"/>
                <a:cs typeface="Times New Roman"/>
              </a:rPr>
              <a:t>matter, </a:t>
            </a:r>
            <a:r>
              <a:rPr dirty="0" sz="1450" spc="-10">
                <a:latin typeface="Times New Roman"/>
                <a:cs typeface="Times New Roman"/>
              </a:rPr>
              <a:t>this infamous suspicion, </a:t>
            </a:r>
            <a:r>
              <a:rPr dirty="0" sz="1450" spc="-5">
                <a:latin typeface="Times New Roman"/>
                <a:cs typeface="Times New Roman"/>
              </a:rPr>
              <a:t>not  </a:t>
            </a:r>
            <a:r>
              <a:rPr dirty="0" sz="1450" spc="-10">
                <a:latin typeface="Times New Roman"/>
                <a:cs typeface="Times New Roman"/>
              </a:rPr>
              <a:t>even to mention the </a:t>
            </a:r>
            <a:r>
              <a:rPr dirty="0" sz="1450" spc="-20">
                <a:latin typeface="Times New Roman"/>
                <a:cs typeface="Times New Roman"/>
              </a:rPr>
              <a:t>robbery.</a:t>
            </a:r>
            <a:r>
              <a:rPr dirty="0" sz="1450" spc="320">
                <a:latin typeface="Times New Roman"/>
                <a:cs typeface="Times New Roman"/>
              </a:rPr>
              <a:t> </a:t>
            </a:r>
            <a:r>
              <a:rPr dirty="0" sz="1450" spc="-10">
                <a:latin typeface="Times New Roman"/>
                <a:cs typeface="Times New Roman"/>
              </a:rPr>
              <a:t>On that agreement </a:t>
            </a:r>
            <a:r>
              <a:rPr dirty="0" sz="1450" spc="-25">
                <a:latin typeface="Times New Roman"/>
                <a:cs typeface="Times New Roman"/>
              </a:rPr>
              <a:t>only, </a:t>
            </a:r>
            <a:r>
              <a:rPr dirty="0" sz="1450" spc="-10">
                <a:latin typeface="Times New Roman"/>
                <a:cs typeface="Times New Roman"/>
              </a:rPr>
              <a:t>the </a:t>
            </a:r>
            <a:r>
              <a:rPr dirty="0" sz="1450" spc="-20">
                <a:latin typeface="Times New Roman"/>
                <a:cs typeface="Times New Roman"/>
              </a:rPr>
              <a:t>poor, </a:t>
            </a:r>
            <a:r>
              <a:rPr dirty="0" sz="1450" spc="-10">
                <a:latin typeface="Times New Roman"/>
                <a:cs typeface="Times New Roman"/>
              </a:rPr>
              <a:t>cruel </a:t>
            </a:r>
            <a:r>
              <a:rPr dirty="0" sz="1450" spc="-5">
                <a:latin typeface="Times New Roman"/>
                <a:cs typeface="Times New Roman"/>
              </a:rPr>
              <a:t>boy </a:t>
            </a:r>
            <a:r>
              <a:rPr dirty="0" sz="1450" spc="-10">
                <a:latin typeface="Times New Roman"/>
                <a:cs typeface="Times New Roman"/>
              </a:rPr>
              <a:t>will  consent to remain among his</a:t>
            </a:r>
            <a:r>
              <a:rPr dirty="0" sz="1450" spc="15">
                <a:latin typeface="Times New Roman"/>
                <a:cs typeface="Times New Roman"/>
              </a:rPr>
              <a:t> </a:t>
            </a:r>
            <a:r>
              <a:rPr dirty="0" sz="1450" spc="-10">
                <a:latin typeface="Times New Roman"/>
                <a:cs typeface="Times New Roman"/>
              </a:rPr>
              <a:t>friends.’</a:t>
            </a:r>
            <a:endParaRPr sz="1450">
              <a:latin typeface="Times New Roman"/>
              <a:cs typeface="Times New Roman"/>
            </a:endParaRPr>
          </a:p>
          <a:p>
            <a:pPr algn="just" marL="12700" marR="11430">
              <a:lnSpc>
                <a:spcPts val="1730"/>
              </a:lnSpc>
              <a:spcBef>
                <a:spcPts val="850"/>
              </a:spcBef>
            </a:pPr>
            <a:r>
              <a:rPr dirty="0" sz="1450" spc="-10">
                <a:latin typeface="Times New Roman"/>
                <a:cs typeface="Times New Roman"/>
              </a:rPr>
              <a:t>‘But this inhibition,’ said the </a:t>
            </a:r>
            <a:r>
              <a:rPr dirty="0" sz="1450" spc="-15">
                <a:latin typeface="Times New Roman"/>
                <a:cs typeface="Times New Roman"/>
              </a:rPr>
              <a:t>Doctor, </a:t>
            </a:r>
            <a:r>
              <a:rPr dirty="0" sz="1450" spc="-10">
                <a:latin typeface="Times New Roman"/>
                <a:cs typeface="Times New Roman"/>
              </a:rPr>
              <a:t>‘this embargo—it cannot possibly apply  to me?’</a:t>
            </a:r>
            <a:endParaRPr sz="1450">
              <a:latin typeface="Times New Roman"/>
              <a:cs typeface="Times New Roman"/>
            </a:endParaRPr>
          </a:p>
          <a:p>
            <a:pPr algn="just" marL="12700">
              <a:lnSpc>
                <a:spcPct val="100000"/>
              </a:lnSpc>
              <a:spcBef>
                <a:spcPts val="795"/>
              </a:spcBef>
            </a:pPr>
            <a:r>
              <a:rPr dirty="0" sz="1450" spc="-45">
                <a:latin typeface="Times New Roman"/>
                <a:cs typeface="Times New Roman"/>
              </a:rPr>
              <a:t>‘To </a:t>
            </a:r>
            <a:r>
              <a:rPr dirty="0" sz="1450" spc="-10">
                <a:latin typeface="Times New Roman"/>
                <a:cs typeface="Times New Roman"/>
              </a:rPr>
              <a:t>all </a:t>
            </a:r>
            <a:r>
              <a:rPr dirty="0" sz="1450" spc="-5">
                <a:latin typeface="Times New Roman"/>
                <a:cs typeface="Times New Roman"/>
              </a:rPr>
              <a:t>of us,’ </a:t>
            </a:r>
            <a:r>
              <a:rPr dirty="0" sz="1450" spc="-10">
                <a:latin typeface="Times New Roman"/>
                <a:cs typeface="Times New Roman"/>
              </a:rPr>
              <a:t>Anastasie assured</a:t>
            </a:r>
            <a:r>
              <a:rPr dirty="0" sz="1450" spc="-6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13335">
              <a:lnSpc>
                <a:spcPts val="1730"/>
              </a:lnSpc>
              <a:spcBef>
                <a:spcPts val="919"/>
              </a:spcBef>
            </a:pPr>
            <a:r>
              <a:rPr dirty="0" sz="1450" spc="-10">
                <a:latin typeface="Times New Roman"/>
                <a:cs typeface="Times New Roman"/>
              </a:rPr>
              <a:t>‘My cherished </a:t>
            </a:r>
            <a:r>
              <a:rPr dirty="0" sz="1450" spc="-5">
                <a:latin typeface="Times New Roman"/>
                <a:cs typeface="Times New Roman"/>
              </a:rPr>
              <a:t>one,’ </a:t>
            </a:r>
            <a:r>
              <a:rPr dirty="0" sz="1450" spc="-10">
                <a:latin typeface="Times New Roman"/>
                <a:cs typeface="Times New Roman"/>
              </a:rPr>
              <a:t>Desprez protested, ‘you must have misunderstood. It  cannot apply to me. He would naturally come to</a:t>
            </a:r>
            <a:r>
              <a:rPr dirty="0" sz="1450" spc="5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‘Henri,’ she said, ‘it does; </a:t>
            </a:r>
            <a:r>
              <a:rPr dirty="0" sz="1450" spc="-5">
                <a:latin typeface="Times New Roman"/>
                <a:cs typeface="Times New Roman"/>
              </a:rPr>
              <a:t>I </a:t>
            </a:r>
            <a:r>
              <a:rPr dirty="0" sz="1450" spc="-10">
                <a:latin typeface="Times New Roman"/>
                <a:cs typeface="Times New Roman"/>
              </a:rPr>
              <a:t>swear to </a:t>
            </a:r>
            <a:r>
              <a:rPr dirty="0" sz="1450" spc="-5">
                <a:latin typeface="Times New Roman"/>
                <a:cs typeface="Times New Roman"/>
              </a:rPr>
              <a:t>you </a:t>
            </a:r>
            <a:r>
              <a:rPr dirty="0" sz="1450" spc="-10">
                <a:latin typeface="Times New Roman"/>
                <a:cs typeface="Times New Roman"/>
              </a:rPr>
              <a:t>it</a:t>
            </a:r>
            <a:r>
              <a:rPr dirty="0" sz="1450" spc="-70">
                <a:latin typeface="Times New Roman"/>
                <a:cs typeface="Times New Roman"/>
              </a:rPr>
              <a:t> </a:t>
            </a:r>
            <a:r>
              <a:rPr dirty="0" sz="1450" spc="-10">
                <a:latin typeface="Times New Roman"/>
                <a:cs typeface="Times New Roman"/>
              </a:rPr>
              <a:t>does.’</a:t>
            </a:r>
            <a:endParaRPr sz="1450">
              <a:latin typeface="Times New Roman"/>
              <a:cs typeface="Times New Roman"/>
            </a:endParaRPr>
          </a:p>
          <a:p>
            <a:pPr algn="just" marL="12700" marR="10160">
              <a:lnSpc>
                <a:spcPts val="1730"/>
              </a:lnSpc>
              <a:spcBef>
                <a:spcPts val="919"/>
              </a:spcBef>
            </a:pPr>
            <a:r>
              <a:rPr dirty="0" sz="1450" spc="-10">
                <a:latin typeface="Times New Roman"/>
                <a:cs typeface="Times New Roman"/>
              </a:rPr>
              <a:t>‘This is </a:t>
            </a:r>
            <a:r>
              <a:rPr dirty="0" sz="1450" spc="-5">
                <a:latin typeface="Times New Roman"/>
                <a:cs typeface="Times New Roman"/>
              </a:rPr>
              <a:t>a </a:t>
            </a:r>
            <a:r>
              <a:rPr dirty="0" sz="1450" spc="-10">
                <a:latin typeface="Times New Roman"/>
                <a:cs typeface="Times New Roman"/>
              </a:rPr>
              <a:t>painful, </a:t>
            </a:r>
            <a:r>
              <a:rPr dirty="0" sz="1450" spc="-5">
                <a:latin typeface="Times New Roman"/>
                <a:cs typeface="Times New Roman"/>
              </a:rPr>
              <a:t>a </a:t>
            </a:r>
            <a:r>
              <a:rPr dirty="0" sz="1450" spc="-10">
                <a:latin typeface="Times New Roman"/>
                <a:cs typeface="Times New Roman"/>
              </a:rPr>
              <a:t>very painful circumstance,’ the Doctor said, looking </a:t>
            </a:r>
            <a:r>
              <a:rPr dirty="0" sz="1450" spc="-5">
                <a:latin typeface="Times New Roman"/>
                <a:cs typeface="Times New Roman"/>
              </a:rPr>
              <a:t>a </a:t>
            </a:r>
            <a:r>
              <a:rPr dirty="0" sz="1450" spc="-10">
                <a:latin typeface="Times New Roman"/>
                <a:cs typeface="Times New Roman"/>
              </a:rPr>
              <a:t>little  black. ‘I cannot </a:t>
            </a:r>
            <a:r>
              <a:rPr dirty="0" sz="1450" spc="-15">
                <a:latin typeface="Times New Roman"/>
                <a:cs typeface="Times New Roman"/>
              </a:rPr>
              <a:t>affect, </a:t>
            </a:r>
            <a:r>
              <a:rPr dirty="0" sz="1450" spc="-10">
                <a:latin typeface="Times New Roman"/>
                <a:cs typeface="Times New Roman"/>
              </a:rPr>
              <a:t>Anastasie, to </a:t>
            </a:r>
            <a:r>
              <a:rPr dirty="0" sz="1450" spc="-5">
                <a:latin typeface="Times New Roman"/>
                <a:cs typeface="Times New Roman"/>
              </a:rPr>
              <a:t>be </a:t>
            </a:r>
            <a:r>
              <a:rPr dirty="0" sz="1450" spc="-10">
                <a:latin typeface="Times New Roman"/>
                <a:cs typeface="Times New Roman"/>
              </a:rPr>
              <a:t>anything </a:t>
            </a:r>
            <a:r>
              <a:rPr dirty="0" sz="1450" spc="-5">
                <a:latin typeface="Times New Roman"/>
                <a:cs typeface="Times New Roman"/>
              </a:rPr>
              <a:t>but </a:t>
            </a:r>
            <a:r>
              <a:rPr dirty="0" sz="1450" spc="-10">
                <a:latin typeface="Times New Roman"/>
                <a:cs typeface="Times New Roman"/>
              </a:rPr>
              <a:t>justly wounded. </a:t>
            </a:r>
            <a:r>
              <a:rPr dirty="0" sz="1450" spc="-5">
                <a:latin typeface="Times New Roman"/>
                <a:cs typeface="Times New Roman"/>
              </a:rPr>
              <a:t>I </a:t>
            </a:r>
            <a:r>
              <a:rPr dirty="0" sz="1450" spc="-10">
                <a:latin typeface="Times New Roman"/>
                <a:cs typeface="Times New Roman"/>
              </a:rPr>
              <a:t>feel  this, </a:t>
            </a:r>
            <a:r>
              <a:rPr dirty="0" sz="1450" spc="-5">
                <a:latin typeface="Times New Roman"/>
                <a:cs typeface="Times New Roman"/>
              </a:rPr>
              <a:t>I </a:t>
            </a:r>
            <a:r>
              <a:rPr dirty="0" sz="1450" spc="-10">
                <a:latin typeface="Times New Roman"/>
                <a:cs typeface="Times New Roman"/>
              </a:rPr>
              <a:t>feel it, my wife,</a:t>
            </a:r>
            <a:r>
              <a:rPr dirty="0" sz="1450" spc="10">
                <a:latin typeface="Times New Roman"/>
                <a:cs typeface="Times New Roman"/>
              </a:rPr>
              <a:t> </a:t>
            </a:r>
            <a:r>
              <a:rPr dirty="0" sz="1450" spc="-20">
                <a:latin typeface="Times New Roman"/>
                <a:cs typeface="Times New Roman"/>
              </a:rPr>
              <a:t>acutely.’</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‘I knew </a:t>
            </a:r>
            <a:r>
              <a:rPr dirty="0" sz="1450" spc="-5">
                <a:latin typeface="Times New Roman"/>
                <a:cs typeface="Times New Roman"/>
              </a:rPr>
              <a:t>you </a:t>
            </a:r>
            <a:r>
              <a:rPr dirty="0" sz="1450" spc="-10">
                <a:latin typeface="Times New Roman"/>
                <a:cs typeface="Times New Roman"/>
              </a:rPr>
              <a:t>would,’ she said. ‘But if </a:t>
            </a:r>
            <a:r>
              <a:rPr dirty="0" sz="1450" spc="-5">
                <a:latin typeface="Times New Roman"/>
                <a:cs typeface="Times New Roman"/>
              </a:rPr>
              <a:t>you </a:t>
            </a:r>
            <a:r>
              <a:rPr dirty="0" sz="1450" spc="-10">
                <a:latin typeface="Times New Roman"/>
                <a:cs typeface="Times New Roman"/>
              </a:rPr>
              <a:t>had seen his distress! </a:t>
            </a:r>
            <a:r>
              <a:rPr dirty="0" sz="1450" spc="-70">
                <a:latin typeface="Times New Roman"/>
                <a:cs typeface="Times New Roman"/>
              </a:rPr>
              <a:t>We </a:t>
            </a:r>
            <a:r>
              <a:rPr dirty="0" sz="1450" spc="-10">
                <a:latin typeface="Times New Roman"/>
                <a:cs typeface="Times New Roman"/>
              </a:rPr>
              <a:t>must  make allowances, we must sacrifice </a:t>
            </a:r>
            <a:r>
              <a:rPr dirty="0" sz="1450" spc="-5">
                <a:latin typeface="Times New Roman"/>
                <a:cs typeface="Times New Roman"/>
              </a:rPr>
              <a:t>our</a:t>
            </a:r>
            <a:r>
              <a:rPr dirty="0" sz="1450" spc="20">
                <a:latin typeface="Times New Roman"/>
                <a:cs typeface="Times New Roman"/>
              </a:rPr>
              <a:t> </a:t>
            </a:r>
            <a:r>
              <a:rPr dirty="0" sz="1450" spc="-10">
                <a:latin typeface="Times New Roman"/>
                <a:cs typeface="Times New Roman"/>
              </a:rPr>
              <a:t>feelings.’</a:t>
            </a:r>
            <a:endParaRPr sz="1450">
              <a:latin typeface="Times New Roman"/>
              <a:cs typeface="Times New Roman"/>
            </a:endParaRPr>
          </a:p>
          <a:p>
            <a:pPr algn="just" marL="12700" marR="9525">
              <a:lnSpc>
                <a:spcPts val="1730"/>
              </a:lnSpc>
              <a:spcBef>
                <a:spcPts val="860"/>
              </a:spcBef>
            </a:pPr>
            <a:r>
              <a:rPr dirty="0" sz="1450" spc="-10">
                <a:latin typeface="Times New Roman"/>
                <a:cs typeface="Times New Roman"/>
              </a:rPr>
              <a:t>‘I trust, my </a:t>
            </a:r>
            <a:r>
              <a:rPr dirty="0" sz="1450" spc="-20">
                <a:latin typeface="Times New Roman"/>
                <a:cs typeface="Times New Roman"/>
              </a:rPr>
              <a:t>dear, </a:t>
            </a:r>
            <a:r>
              <a:rPr dirty="0" sz="1450" spc="-5">
                <a:latin typeface="Times New Roman"/>
                <a:cs typeface="Times New Roman"/>
              </a:rPr>
              <a:t>you </a:t>
            </a:r>
            <a:r>
              <a:rPr dirty="0" sz="1450" spc="-10">
                <a:latin typeface="Times New Roman"/>
                <a:cs typeface="Times New Roman"/>
              </a:rPr>
              <a:t>have never found me averse to sacrifices,’ returned the  Doctor very</a:t>
            </a:r>
            <a:r>
              <a:rPr dirty="0" sz="1450" spc="-5">
                <a:latin typeface="Times New Roman"/>
                <a:cs typeface="Times New Roman"/>
              </a:rPr>
              <a:t> </a:t>
            </a:r>
            <a:r>
              <a:rPr dirty="0" sz="1450" spc="-25">
                <a:latin typeface="Times New Roman"/>
                <a:cs typeface="Times New Roman"/>
              </a:rPr>
              <a:t>stiffly.</a:t>
            </a:r>
            <a:endParaRPr sz="1450">
              <a:latin typeface="Times New Roman"/>
              <a:cs typeface="Times New Roman"/>
            </a:endParaRPr>
          </a:p>
          <a:p>
            <a:pPr algn="just" marL="12700" marR="7620">
              <a:lnSpc>
                <a:spcPts val="1730"/>
              </a:lnSpc>
              <a:spcBef>
                <a:spcPts val="860"/>
              </a:spcBef>
            </a:pPr>
            <a:r>
              <a:rPr dirty="0" sz="1450" spc="-10">
                <a:latin typeface="Times New Roman"/>
                <a:cs typeface="Times New Roman"/>
              </a:rPr>
              <a:t>‘And </a:t>
            </a:r>
            <a:r>
              <a:rPr dirty="0" sz="1450" spc="-5">
                <a:latin typeface="Times New Roman"/>
                <a:cs typeface="Times New Roman"/>
              </a:rPr>
              <a:t>you </a:t>
            </a:r>
            <a:r>
              <a:rPr dirty="0" sz="1450" spc="-10">
                <a:latin typeface="Times New Roman"/>
                <a:cs typeface="Times New Roman"/>
              </a:rPr>
              <a:t>will let me </a:t>
            </a:r>
            <a:r>
              <a:rPr dirty="0" sz="1450" spc="-5">
                <a:latin typeface="Times New Roman"/>
                <a:cs typeface="Times New Roman"/>
              </a:rPr>
              <a:t>go </a:t>
            </a:r>
            <a:r>
              <a:rPr dirty="0" sz="1450" spc="-10">
                <a:latin typeface="Times New Roman"/>
                <a:cs typeface="Times New Roman"/>
              </a:rPr>
              <a:t>and tell him that </a:t>
            </a:r>
            <a:r>
              <a:rPr dirty="0" sz="1450" spc="-5">
                <a:latin typeface="Times New Roman"/>
                <a:cs typeface="Times New Roman"/>
              </a:rPr>
              <a:t>you </a:t>
            </a:r>
            <a:r>
              <a:rPr dirty="0" sz="1450" spc="-10">
                <a:latin typeface="Times New Roman"/>
                <a:cs typeface="Times New Roman"/>
              </a:rPr>
              <a:t>have agreed? It will </a:t>
            </a:r>
            <a:r>
              <a:rPr dirty="0" sz="1450" spc="-5">
                <a:latin typeface="Times New Roman"/>
                <a:cs typeface="Times New Roman"/>
              </a:rPr>
              <a:t>be </a:t>
            </a:r>
            <a:r>
              <a:rPr dirty="0" sz="1450" spc="-10">
                <a:latin typeface="Times New Roman"/>
                <a:cs typeface="Times New Roman"/>
              </a:rPr>
              <a:t>like </a:t>
            </a:r>
            <a:r>
              <a:rPr dirty="0" sz="1450" spc="-5">
                <a:latin typeface="Times New Roman"/>
                <a:cs typeface="Times New Roman"/>
              </a:rPr>
              <a:t>your  </a:t>
            </a:r>
            <a:r>
              <a:rPr dirty="0" sz="1450" spc="-10">
                <a:latin typeface="Times New Roman"/>
                <a:cs typeface="Times New Roman"/>
              </a:rPr>
              <a:t>noble nature,’ she</a:t>
            </a:r>
            <a:r>
              <a:rPr dirty="0" sz="1450" spc="-105">
                <a:latin typeface="Times New Roman"/>
                <a:cs typeface="Times New Roman"/>
              </a:rPr>
              <a:t> </a:t>
            </a:r>
            <a:r>
              <a:rPr dirty="0" sz="1450" spc="-10">
                <a:latin typeface="Times New Roman"/>
                <a:cs typeface="Times New Roman"/>
              </a:rPr>
              <a:t>cried.</a:t>
            </a:r>
            <a:endParaRPr sz="1450">
              <a:latin typeface="Times New Roman"/>
              <a:cs typeface="Times New Roman"/>
            </a:endParaRPr>
          </a:p>
          <a:p>
            <a:pPr algn="just" marL="12700" marR="6985">
              <a:lnSpc>
                <a:spcPts val="1730"/>
              </a:lnSpc>
              <a:spcBef>
                <a:spcPts val="865"/>
              </a:spcBef>
            </a:pPr>
            <a:r>
              <a:rPr dirty="0" sz="1450" spc="-10">
                <a:latin typeface="Times New Roman"/>
                <a:cs typeface="Times New Roman"/>
              </a:rPr>
              <a:t>So it would, </a:t>
            </a:r>
            <a:r>
              <a:rPr dirty="0" sz="1450" spc="-5">
                <a:latin typeface="Times New Roman"/>
                <a:cs typeface="Times New Roman"/>
              </a:rPr>
              <a:t>he </a:t>
            </a:r>
            <a:r>
              <a:rPr dirty="0" sz="1450" spc="-10">
                <a:latin typeface="Times New Roman"/>
                <a:cs typeface="Times New Roman"/>
              </a:rPr>
              <a:t>perceived—it would </a:t>
            </a:r>
            <a:r>
              <a:rPr dirty="0" sz="1450" spc="-5">
                <a:latin typeface="Times New Roman"/>
                <a:cs typeface="Times New Roman"/>
              </a:rPr>
              <a:t>be </a:t>
            </a:r>
            <a:r>
              <a:rPr dirty="0" sz="1450" spc="-10">
                <a:latin typeface="Times New Roman"/>
                <a:cs typeface="Times New Roman"/>
              </a:rPr>
              <a:t>like his noble nature! Up jumped his  spirits, triumphant at the thought. ‘Go, darling,’ </a:t>
            </a:r>
            <a:r>
              <a:rPr dirty="0" sz="1450" spc="-5">
                <a:latin typeface="Times New Roman"/>
                <a:cs typeface="Times New Roman"/>
              </a:rPr>
              <a:t>he </a:t>
            </a:r>
            <a:r>
              <a:rPr dirty="0" sz="1450" spc="-10">
                <a:latin typeface="Times New Roman"/>
                <a:cs typeface="Times New Roman"/>
              </a:rPr>
              <a:t>said </a:t>
            </a:r>
            <a:r>
              <a:rPr dirty="0" sz="1450" spc="-25">
                <a:latin typeface="Times New Roman"/>
                <a:cs typeface="Times New Roman"/>
              </a:rPr>
              <a:t>nobly, </a:t>
            </a:r>
            <a:r>
              <a:rPr dirty="0" sz="1450" spc="-10">
                <a:latin typeface="Times New Roman"/>
                <a:cs typeface="Times New Roman"/>
              </a:rPr>
              <a:t>‘reassure him.  The subject is buried; more—I make an </a:t>
            </a:r>
            <a:r>
              <a:rPr dirty="0" sz="1450" spc="-15">
                <a:latin typeface="Times New Roman"/>
                <a:cs typeface="Times New Roman"/>
              </a:rPr>
              <a:t>effort, </a:t>
            </a:r>
            <a:r>
              <a:rPr dirty="0" sz="1450" spc="-5">
                <a:latin typeface="Times New Roman"/>
                <a:cs typeface="Times New Roman"/>
              </a:rPr>
              <a:t>I </a:t>
            </a:r>
            <a:r>
              <a:rPr dirty="0" sz="1450" spc="-10">
                <a:latin typeface="Times New Roman"/>
                <a:cs typeface="Times New Roman"/>
              </a:rPr>
              <a:t>have accustomed my will to  these exertions—and it is</a:t>
            </a:r>
            <a:r>
              <a:rPr dirty="0" sz="1450" spc="5">
                <a:latin typeface="Times New Roman"/>
                <a:cs typeface="Times New Roman"/>
              </a:rPr>
              <a:t> </a:t>
            </a:r>
            <a:r>
              <a:rPr dirty="0" sz="1450" spc="-10">
                <a:latin typeface="Times New Roman"/>
                <a:cs typeface="Times New Roman"/>
              </a:rPr>
              <a:t>forgotten.’</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A</a:t>
            </a:r>
            <a:r>
              <a:rPr dirty="0" sz="1450" spc="30">
                <a:latin typeface="Times New Roman"/>
                <a:cs typeface="Times New Roman"/>
              </a:rPr>
              <a:t> </a:t>
            </a:r>
            <a:r>
              <a:rPr dirty="0" sz="1450" spc="-10">
                <a:latin typeface="Times New Roman"/>
                <a:cs typeface="Times New Roman"/>
              </a:rPr>
              <a:t>little</a:t>
            </a:r>
            <a:r>
              <a:rPr dirty="0" sz="1450" spc="114">
                <a:latin typeface="Times New Roman"/>
                <a:cs typeface="Times New Roman"/>
              </a:rPr>
              <a:t> </a:t>
            </a:r>
            <a:r>
              <a:rPr dirty="0" sz="1450" spc="-20">
                <a:latin typeface="Times New Roman"/>
                <a:cs typeface="Times New Roman"/>
              </a:rPr>
              <a:t>after,</a:t>
            </a:r>
            <a:r>
              <a:rPr dirty="0" sz="1450" spc="110">
                <a:latin typeface="Times New Roman"/>
                <a:cs typeface="Times New Roman"/>
              </a:rPr>
              <a:t> </a:t>
            </a:r>
            <a:r>
              <a:rPr dirty="0" sz="1450" spc="-5">
                <a:latin typeface="Times New Roman"/>
                <a:cs typeface="Times New Roman"/>
              </a:rPr>
              <a:t>but</a:t>
            </a:r>
            <a:r>
              <a:rPr dirty="0" sz="1450" spc="114">
                <a:latin typeface="Times New Roman"/>
                <a:cs typeface="Times New Roman"/>
              </a:rPr>
              <a:t> </a:t>
            </a:r>
            <a:r>
              <a:rPr dirty="0" sz="1450" spc="-10">
                <a:latin typeface="Times New Roman"/>
                <a:cs typeface="Times New Roman"/>
              </a:rPr>
              <a:t>still</a:t>
            </a:r>
            <a:r>
              <a:rPr dirty="0" sz="1450" spc="114">
                <a:latin typeface="Times New Roman"/>
                <a:cs typeface="Times New Roman"/>
              </a:rPr>
              <a:t> </a:t>
            </a:r>
            <a:r>
              <a:rPr dirty="0" sz="1450" spc="-10">
                <a:latin typeface="Times New Roman"/>
                <a:cs typeface="Times New Roman"/>
              </a:rPr>
              <a:t>with</a:t>
            </a:r>
            <a:r>
              <a:rPr dirty="0" sz="1450" spc="114">
                <a:latin typeface="Times New Roman"/>
                <a:cs typeface="Times New Roman"/>
              </a:rPr>
              <a:t> </a:t>
            </a:r>
            <a:r>
              <a:rPr dirty="0" sz="1450" spc="-10">
                <a:latin typeface="Times New Roman"/>
                <a:cs typeface="Times New Roman"/>
              </a:rPr>
              <a:t>swollen</a:t>
            </a:r>
            <a:r>
              <a:rPr dirty="0" sz="1450" spc="110">
                <a:latin typeface="Times New Roman"/>
                <a:cs typeface="Times New Roman"/>
              </a:rPr>
              <a:t> </a:t>
            </a:r>
            <a:r>
              <a:rPr dirty="0" sz="1450" spc="-10">
                <a:latin typeface="Times New Roman"/>
                <a:cs typeface="Times New Roman"/>
              </a:rPr>
              <a:t>eyes</a:t>
            </a:r>
            <a:r>
              <a:rPr dirty="0" sz="1450" spc="114">
                <a:latin typeface="Times New Roman"/>
                <a:cs typeface="Times New Roman"/>
              </a:rPr>
              <a:t> </a:t>
            </a:r>
            <a:r>
              <a:rPr dirty="0" sz="1450" spc="-10">
                <a:latin typeface="Times New Roman"/>
                <a:cs typeface="Times New Roman"/>
              </a:rPr>
              <a:t>and</a:t>
            </a:r>
            <a:r>
              <a:rPr dirty="0" sz="1450" spc="114">
                <a:latin typeface="Times New Roman"/>
                <a:cs typeface="Times New Roman"/>
              </a:rPr>
              <a:t> </a:t>
            </a:r>
            <a:r>
              <a:rPr dirty="0" sz="1450" spc="-10">
                <a:latin typeface="Times New Roman"/>
                <a:cs typeface="Times New Roman"/>
              </a:rPr>
              <a:t>looking</a:t>
            </a:r>
            <a:r>
              <a:rPr dirty="0" sz="1450" spc="110">
                <a:latin typeface="Times New Roman"/>
                <a:cs typeface="Times New Roman"/>
              </a:rPr>
              <a:t> </a:t>
            </a:r>
            <a:r>
              <a:rPr dirty="0" sz="1450" spc="-10">
                <a:latin typeface="Times New Roman"/>
                <a:cs typeface="Times New Roman"/>
              </a:rPr>
              <a:t>mortally</a:t>
            </a:r>
            <a:r>
              <a:rPr dirty="0" sz="1450" spc="114">
                <a:latin typeface="Times New Roman"/>
                <a:cs typeface="Times New Roman"/>
              </a:rPr>
              <a:t> </a:t>
            </a:r>
            <a:r>
              <a:rPr dirty="0" sz="1450" spc="-10">
                <a:latin typeface="Times New Roman"/>
                <a:cs typeface="Times New Roman"/>
              </a:rPr>
              <a:t>sheepish,</a:t>
            </a:r>
            <a:r>
              <a:rPr dirty="0" sz="1450" spc="114">
                <a:latin typeface="Times New Roman"/>
                <a:cs typeface="Times New Roman"/>
              </a:rPr>
              <a:t> </a:t>
            </a:r>
            <a:r>
              <a:rPr dirty="0" sz="1450" spc="-10">
                <a:latin typeface="Times New Roman"/>
                <a:cs typeface="Times New Roman"/>
              </a:rPr>
              <a:t>Jean-</a:t>
            </a:r>
            <a:endParaRPr sz="1450">
              <a:latin typeface="Times New Roman"/>
              <a:cs typeface="Times New Roman"/>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298894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Marie reappeared and went ostentatiously about his business. He was the only  unhappy member </a:t>
            </a:r>
            <a:r>
              <a:rPr dirty="0" sz="1450" spc="-5">
                <a:latin typeface="Times New Roman"/>
                <a:cs typeface="Times New Roman"/>
              </a:rPr>
              <a:t>of </a:t>
            </a:r>
            <a:r>
              <a:rPr dirty="0" sz="1450" spc="-10">
                <a:latin typeface="Times New Roman"/>
                <a:cs typeface="Times New Roman"/>
              </a:rPr>
              <a:t>the party that sat down that </a:t>
            </a:r>
            <a:r>
              <a:rPr dirty="0" sz="1450" spc="-5">
                <a:latin typeface="Times New Roman"/>
                <a:cs typeface="Times New Roman"/>
              </a:rPr>
              <a:t>night </a:t>
            </a:r>
            <a:r>
              <a:rPr dirty="0" sz="1450" spc="-10">
                <a:latin typeface="Times New Roman"/>
                <a:cs typeface="Times New Roman"/>
              </a:rPr>
              <a:t>to </a:t>
            </a:r>
            <a:r>
              <a:rPr dirty="0" sz="1450" spc="-20">
                <a:latin typeface="Times New Roman"/>
                <a:cs typeface="Times New Roman"/>
              </a:rPr>
              <a:t>supper.</a:t>
            </a:r>
            <a:r>
              <a:rPr dirty="0" sz="1450" spc="320">
                <a:latin typeface="Times New Roman"/>
                <a:cs typeface="Times New Roman"/>
              </a:rPr>
              <a:t> </a:t>
            </a:r>
            <a:r>
              <a:rPr dirty="0" sz="1450" spc="-10">
                <a:latin typeface="Times New Roman"/>
                <a:cs typeface="Times New Roman"/>
              </a:rPr>
              <a:t>As for the  </a:t>
            </a:r>
            <a:r>
              <a:rPr dirty="0" sz="1450" spc="-15">
                <a:latin typeface="Times New Roman"/>
                <a:cs typeface="Times New Roman"/>
              </a:rPr>
              <a:t>Doctor, </a:t>
            </a:r>
            <a:r>
              <a:rPr dirty="0" sz="1450" spc="-5">
                <a:latin typeface="Times New Roman"/>
                <a:cs typeface="Times New Roman"/>
              </a:rPr>
              <a:t>he </a:t>
            </a:r>
            <a:r>
              <a:rPr dirty="0" sz="1450" spc="-10">
                <a:latin typeface="Times New Roman"/>
                <a:cs typeface="Times New Roman"/>
              </a:rPr>
              <a:t>was radiant. He thus sang the requiem </a:t>
            </a:r>
            <a:r>
              <a:rPr dirty="0" sz="1450" spc="-5">
                <a:latin typeface="Times New Roman"/>
                <a:cs typeface="Times New Roman"/>
              </a:rPr>
              <a:t>of </a:t>
            </a:r>
            <a:r>
              <a:rPr dirty="0" sz="1450" spc="-10">
                <a:latin typeface="Times New Roman"/>
                <a:cs typeface="Times New Roman"/>
              </a:rPr>
              <a:t>the</a:t>
            </a:r>
            <a:r>
              <a:rPr dirty="0" sz="1450" spc="65">
                <a:latin typeface="Times New Roman"/>
                <a:cs typeface="Times New Roman"/>
              </a:rPr>
              <a:t> </a:t>
            </a:r>
            <a:r>
              <a:rPr dirty="0" sz="1450" spc="-10">
                <a:latin typeface="Times New Roman"/>
                <a:cs typeface="Times New Roman"/>
              </a:rPr>
              <a:t>treasure:—</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‘This has been, </a:t>
            </a:r>
            <a:r>
              <a:rPr dirty="0" sz="1450" spc="-5">
                <a:latin typeface="Times New Roman"/>
                <a:cs typeface="Times New Roman"/>
              </a:rPr>
              <a:t>on </a:t>
            </a:r>
            <a:r>
              <a:rPr dirty="0" sz="1450" spc="-10">
                <a:latin typeface="Times New Roman"/>
                <a:cs typeface="Times New Roman"/>
              </a:rPr>
              <a:t>the whole, </a:t>
            </a:r>
            <a:r>
              <a:rPr dirty="0" sz="1450" spc="-5">
                <a:latin typeface="Times New Roman"/>
                <a:cs typeface="Times New Roman"/>
              </a:rPr>
              <a:t>a </a:t>
            </a:r>
            <a:r>
              <a:rPr dirty="0" sz="1450" spc="-10">
                <a:latin typeface="Times New Roman"/>
                <a:cs typeface="Times New Roman"/>
              </a:rPr>
              <a:t>most amusing episode,’ </a:t>
            </a:r>
            <a:r>
              <a:rPr dirty="0" sz="1450" spc="-5">
                <a:latin typeface="Times New Roman"/>
                <a:cs typeface="Times New Roman"/>
              </a:rPr>
              <a:t>he </a:t>
            </a:r>
            <a:r>
              <a:rPr dirty="0" sz="1450" spc="-10">
                <a:latin typeface="Times New Roman"/>
                <a:cs typeface="Times New Roman"/>
              </a:rPr>
              <a:t>said. </a:t>
            </a:r>
            <a:r>
              <a:rPr dirty="0" sz="1450" spc="-50">
                <a:latin typeface="Times New Roman"/>
                <a:cs typeface="Times New Roman"/>
              </a:rPr>
              <a:t>‘We </a:t>
            </a:r>
            <a:r>
              <a:rPr dirty="0" sz="1450" spc="-10">
                <a:latin typeface="Times New Roman"/>
                <a:cs typeface="Times New Roman"/>
              </a:rPr>
              <a:t>are </a:t>
            </a:r>
            <a:r>
              <a:rPr dirty="0" sz="1450" spc="-5">
                <a:latin typeface="Times New Roman"/>
                <a:cs typeface="Times New Roman"/>
              </a:rPr>
              <a:t>not a  </a:t>
            </a:r>
            <a:r>
              <a:rPr dirty="0" sz="1450" spc="-10">
                <a:latin typeface="Times New Roman"/>
                <a:cs typeface="Times New Roman"/>
              </a:rPr>
              <a:t>penny the </a:t>
            </a:r>
            <a:r>
              <a:rPr dirty="0" sz="1450" spc="-20">
                <a:latin typeface="Times New Roman"/>
                <a:cs typeface="Times New Roman"/>
              </a:rPr>
              <a:t>worse—nay, </a:t>
            </a:r>
            <a:r>
              <a:rPr dirty="0" sz="1450" spc="-10">
                <a:latin typeface="Times New Roman"/>
                <a:cs typeface="Times New Roman"/>
              </a:rPr>
              <a:t>we are immensely gainers. Our philosophy has been  exercised; some </a:t>
            </a:r>
            <a:r>
              <a:rPr dirty="0" sz="1450" spc="-5">
                <a:latin typeface="Times New Roman"/>
                <a:cs typeface="Times New Roman"/>
              </a:rPr>
              <a:t>of </a:t>
            </a:r>
            <a:r>
              <a:rPr dirty="0" sz="1450" spc="-10">
                <a:latin typeface="Times New Roman"/>
                <a:cs typeface="Times New Roman"/>
              </a:rPr>
              <a:t>the turtle is still left—the most wholesome </a:t>
            </a:r>
            <a:r>
              <a:rPr dirty="0" sz="1450" spc="-5">
                <a:latin typeface="Times New Roman"/>
                <a:cs typeface="Times New Roman"/>
              </a:rPr>
              <a:t>of </a:t>
            </a:r>
            <a:r>
              <a:rPr dirty="0" sz="1450" spc="-10">
                <a:latin typeface="Times New Roman"/>
                <a:cs typeface="Times New Roman"/>
              </a:rPr>
              <a:t>delicacies; </a:t>
            </a:r>
            <a:r>
              <a:rPr dirty="0" sz="1450" spc="-5">
                <a:latin typeface="Times New Roman"/>
                <a:cs typeface="Times New Roman"/>
              </a:rPr>
              <a:t>I  </a:t>
            </a:r>
            <a:r>
              <a:rPr dirty="0" sz="1450" spc="-10">
                <a:latin typeface="Times New Roman"/>
                <a:cs typeface="Times New Roman"/>
              </a:rPr>
              <a:t>have my </a:t>
            </a:r>
            <a:r>
              <a:rPr dirty="0" sz="1450" spc="-15">
                <a:latin typeface="Times New Roman"/>
                <a:cs typeface="Times New Roman"/>
              </a:rPr>
              <a:t>staff, </a:t>
            </a:r>
            <a:r>
              <a:rPr dirty="0" sz="1450" spc="-10">
                <a:latin typeface="Times New Roman"/>
                <a:cs typeface="Times New Roman"/>
              </a:rPr>
              <a:t>Anastasie has her new dress, Jean-Marie is the proud possessor  </a:t>
            </a:r>
            <a:r>
              <a:rPr dirty="0" sz="1450" spc="-5">
                <a:latin typeface="Times New Roman"/>
                <a:cs typeface="Times New Roman"/>
              </a:rPr>
              <a:t>of a </a:t>
            </a:r>
            <a:r>
              <a:rPr dirty="0" sz="1450" spc="-10">
                <a:latin typeface="Times New Roman"/>
                <a:cs typeface="Times New Roman"/>
              </a:rPr>
              <a:t>fashionable kepi. Besides, we had </a:t>
            </a:r>
            <a:r>
              <a:rPr dirty="0" sz="1450" spc="-5">
                <a:latin typeface="Times New Roman"/>
                <a:cs typeface="Times New Roman"/>
              </a:rPr>
              <a:t>a </a:t>
            </a:r>
            <a:r>
              <a:rPr dirty="0" sz="1450" spc="-10">
                <a:latin typeface="Times New Roman"/>
                <a:cs typeface="Times New Roman"/>
              </a:rPr>
              <a:t>glass </a:t>
            </a:r>
            <a:r>
              <a:rPr dirty="0" sz="1450" spc="-5">
                <a:latin typeface="Times New Roman"/>
                <a:cs typeface="Times New Roman"/>
              </a:rPr>
              <a:t>of </a:t>
            </a:r>
            <a:r>
              <a:rPr dirty="0" sz="1450" spc="-10">
                <a:latin typeface="Times New Roman"/>
                <a:cs typeface="Times New Roman"/>
              </a:rPr>
              <a:t>Hermitage last night; the  glow still suffuses my </a:t>
            </a:r>
            <a:r>
              <a:rPr dirty="0" sz="1450" spc="-25">
                <a:latin typeface="Times New Roman"/>
                <a:cs typeface="Times New Roman"/>
              </a:rPr>
              <a:t>memory. </a:t>
            </a:r>
            <a:r>
              <a:rPr dirty="0" sz="1450" spc="-5">
                <a:latin typeface="Times New Roman"/>
                <a:cs typeface="Times New Roman"/>
              </a:rPr>
              <a:t>I </a:t>
            </a:r>
            <a:r>
              <a:rPr dirty="0" sz="1450" spc="-10">
                <a:latin typeface="Times New Roman"/>
                <a:cs typeface="Times New Roman"/>
              </a:rPr>
              <a:t>was growing positively niggardly with that  Hermitage, positively </a:t>
            </a:r>
            <a:r>
              <a:rPr dirty="0" sz="1450" spc="-20">
                <a:latin typeface="Times New Roman"/>
                <a:cs typeface="Times New Roman"/>
              </a:rPr>
              <a:t>niggardly.</a:t>
            </a:r>
            <a:r>
              <a:rPr dirty="0" sz="1450" spc="320">
                <a:latin typeface="Times New Roman"/>
                <a:cs typeface="Times New Roman"/>
              </a:rPr>
              <a:t> </a:t>
            </a:r>
            <a:r>
              <a:rPr dirty="0" sz="1450" spc="-10">
                <a:latin typeface="Times New Roman"/>
                <a:cs typeface="Times New Roman"/>
              </a:rPr>
              <a:t>Let me take the hint: we had </a:t>
            </a:r>
            <a:r>
              <a:rPr dirty="0" sz="1450" spc="-5">
                <a:latin typeface="Times New Roman"/>
                <a:cs typeface="Times New Roman"/>
              </a:rPr>
              <a:t>one </a:t>
            </a:r>
            <a:r>
              <a:rPr dirty="0" sz="1450" spc="-10">
                <a:latin typeface="Times New Roman"/>
                <a:cs typeface="Times New Roman"/>
              </a:rPr>
              <a:t>bottle to  celebrate the appearance </a:t>
            </a:r>
            <a:r>
              <a:rPr dirty="0" sz="1450" spc="-5">
                <a:latin typeface="Times New Roman"/>
                <a:cs typeface="Times New Roman"/>
              </a:rPr>
              <a:t>of our </a:t>
            </a:r>
            <a:r>
              <a:rPr dirty="0" sz="1450" spc="-10">
                <a:latin typeface="Times New Roman"/>
                <a:cs typeface="Times New Roman"/>
              </a:rPr>
              <a:t>visionary fortune; let </a:t>
            </a:r>
            <a:r>
              <a:rPr dirty="0" sz="1450" spc="-5">
                <a:latin typeface="Times New Roman"/>
                <a:cs typeface="Times New Roman"/>
              </a:rPr>
              <a:t>us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second to  console </a:t>
            </a:r>
            <a:r>
              <a:rPr dirty="0" sz="1450" spc="-5">
                <a:latin typeface="Times New Roman"/>
                <a:cs typeface="Times New Roman"/>
              </a:rPr>
              <a:t>us </a:t>
            </a:r>
            <a:r>
              <a:rPr dirty="0" sz="1450" spc="-10">
                <a:latin typeface="Times New Roman"/>
                <a:cs typeface="Times New Roman"/>
              </a:rPr>
              <a:t>for its occultation. The third </a:t>
            </a:r>
            <a:r>
              <a:rPr dirty="0" sz="1450" spc="-5">
                <a:latin typeface="Times New Roman"/>
                <a:cs typeface="Times New Roman"/>
              </a:rPr>
              <a:t>I </a:t>
            </a:r>
            <a:r>
              <a:rPr dirty="0" sz="1450" spc="-10">
                <a:latin typeface="Times New Roman"/>
                <a:cs typeface="Times New Roman"/>
              </a:rPr>
              <a:t>hereby dedicate to </a:t>
            </a:r>
            <a:r>
              <a:rPr dirty="0" sz="1450" spc="-15">
                <a:latin typeface="Times New Roman"/>
                <a:cs typeface="Times New Roman"/>
              </a:rPr>
              <a:t>Jean-Marie’s  </a:t>
            </a:r>
            <a:r>
              <a:rPr dirty="0" sz="1450" spc="-10">
                <a:latin typeface="Times New Roman"/>
                <a:cs typeface="Times New Roman"/>
              </a:rPr>
              <a:t>wedding breakfast.’</a:t>
            </a:r>
            <a:endParaRPr sz="1450">
              <a:latin typeface="Times New Roman"/>
              <a:cs typeface="Times New Roman"/>
            </a:endParaRPr>
          </a:p>
        </p:txBody>
      </p:sp>
      <p:sp>
        <p:nvSpPr>
          <p:cNvPr id="3" name="object 3"/>
          <p:cNvSpPr txBox="1"/>
          <p:nvPr/>
        </p:nvSpPr>
        <p:spPr>
          <a:xfrm>
            <a:off x="876300" y="4258609"/>
            <a:ext cx="5807075" cy="5751195"/>
          </a:xfrm>
          <a:prstGeom prst="rect">
            <a:avLst/>
          </a:prstGeom>
        </p:spPr>
        <p:txBody>
          <a:bodyPr wrap="square" lIns="0" tIns="11430" rIns="0" bIns="0" rtlCol="0" vert="horz">
            <a:spAutoFit/>
          </a:bodyPr>
          <a:lstStyle/>
          <a:p>
            <a:pPr marL="461009">
              <a:lnSpc>
                <a:spcPct val="100000"/>
              </a:lnSpc>
              <a:spcBef>
                <a:spcPts val="90"/>
              </a:spcBef>
            </a:pPr>
            <a:r>
              <a:rPr dirty="0" sz="1450" spc="-15" b="1">
                <a:latin typeface="Times New Roman"/>
                <a:cs typeface="Times New Roman"/>
              </a:rPr>
              <a:t>CHAPTER </a:t>
            </a:r>
            <a:r>
              <a:rPr dirty="0" sz="1450" spc="-10" b="1">
                <a:latin typeface="Times New Roman"/>
                <a:cs typeface="Times New Roman"/>
              </a:rPr>
              <a:t>VII. THE </a:t>
            </a:r>
            <a:r>
              <a:rPr dirty="0" sz="1450" spc="-40" b="1">
                <a:latin typeface="Times New Roman"/>
                <a:cs typeface="Times New Roman"/>
              </a:rPr>
              <a:t>FALL </a:t>
            </a:r>
            <a:r>
              <a:rPr dirty="0" sz="1450" spc="-10" b="1">
                <a:latin typeface="Times New Roman"/>
                <a:cs typeface="Times New Roman"/>
              </a:rPr>
              <a:t>OF THE </a:t>
            </a:r>
            <a:r>
              <a:rPr dirty="0" sz="1450" spc="-15" b="1">
                <a:latin typeface="Times New Roman"/>
                <a:cs typeface="Times New Roman"/>
              </a:rPr>
              <a:t>HOUSE </a:t>
            </a:r>
            <a:r>
              <a:rPr dirty="0" sz="1450" spc="-10" b="1">
                <a:latin typeface="Times New Roman"/>
                <a:cs typeface="Times New Roman"/>
              </a:rPr>
              <a:t>OF</a:t>
            </a:r>
            <a:r>
              <a:rPr dirty="0" sz="1450" spc="-120" b="1">
                <a:latin typeface="Times New Roman"/>
                <a:cs typeface="Times New Roman"/>
              </a:rPr>
              <a:t> </a:t>
            </a:r>
            <a:r>
              <a:rPr dirty="0" sz="1450" spc="-10" b="1">
                <a:latin typeface="Times New Roman"/>
                <a:cs typeface="Times New Roman"/>
              </a:rPr>
              <a:t>DESPREZ.</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30"/>
              </a:spcBef>
            </a:pPr>
            <a:endParaRPr sz="1550">
              <a:latin typeface="Times New Roman"/>
              <a:cs typeface="Times New Roman"/>
            </a:endParaRPr>
          </a:p>
          <a:p>
            <a:pPr algn="just" marL="12700" marR="5080">
              <a:lnSpc>
                <a:spcPts val="1730"/>
              </a:lnSpc>
            </a:pPr>
            <a:r>
              <a:rPr dirty="0" sz="1450" spc="-10">
                <a:latin typeface="Times New Roman"/>
                <a:cs typeface="Times New Roman"/>
              </a:rPr>
              <a:t>The </a:t>
            </a:r>
            <a:r>
              <a:rPr dirty="0" sz="1450" spc="-15">
                <a:latin typeface="Times New Roman"/>
                <a:cs typeface="Times New Roman"/>
              </a:rPr>
              <a:t>Doctor’s </a:t>
            </a:r>
            <a:r>
              <a:rPr dirty="0" sz="1450" spc="-10">
                <a:latin typeface="Times New Roman"/>
                <a:cs typeface="Times New Roman"/>
              </a:rPr>
              <a:t>house has </a:t>
            </a:r>
            <a:r>
              <a:rPr dirty="0" sz="1450" spc="-5">
                <a:latin typeface="Times New Roman"/>
                <a:cs typeface="Times New Roman"/>
              </a:rPr>
              <a:t>not </a:t>
            </a:r>
            <a:r>
              <a:rPr dirty="0" sz="1450" spc="-10">
                <a:latin typeface="Times New Roman"/>
                <a:cs typeface="Times New Roman"/>
              </a:rPr>
              <a:t>yet received the compliment </a:t>
            </a:r>
            <a:r>
              <a:rPr dirty="0" sz="1450" spc="-5">
                <a:latin typeface="Times New Roman"/>
                <a:cs typeface="Times New Roman"/>
              </a:rPr>
              <a:t>of a </a:t>
            </a:r>
            <a:r>
              <a:rPr dirty="0" sz="1450" spc="-10">
                <a:latin typeface="Times New Roman"/>
                <a:cs typeface="Times New Roman"/>
              </a:rPr>
              <a:t>description, and  it is now high time that the omission were supplied, for the house is itself an  actor in the </a:t>
            </a:r>
            <a:r>
              <a:rPr dirty="0" sz="1450" spc="-25">
                <a:latin typeface="Times New Roman"/>
                <a:cs typeface="Times New Roman"/>
              </a:rPr>
              <a:t>story, </a:t>
            </a:r>
            <a:r>
              <a:rPr dirty="0" sz="1450" spc="-10">
                <a:latin typeface="Times New Roman"/>
                <a:cs typeface="Times New Roman"/>
              </a:rPr>
              <a:t>and </a:t>
            </a:r>
            <a:r>
              <a:rPr dirty="0" sz="1450" spc="-5">
                <a:latin typeface="Times New Roman"/>
                <a:cs typeface="Times New Roman"/>
              </a:rPr>
              <a:t>one </a:t>
            </a:r>
            <a:r>
              <a:rPr dirty="0" sz="1450" spc="-10">
                <a:latin typeface="Times New Roman"/>
                <a:cs typeface="Times New Roman"/>
              </a:rPr>
              <a:t>whose part is nearly at an end. </a:t>
            </a:r>
            <a:r>
              <a:rPr dirty="0" sz="1450" spc="-45">
                <a:latin typeface="Times New Roman"/>
                <a:cs typeface="Times New Roman"/>
              </a:rPr>
              <a:t>Two </a:t>
            </a:r>
            <a:r>
              <a:rPr dirty="0" sz="1450" spc="-10">
                <a:latin typeface="Times New Roman"/>
                <a:cs typeface="Times New Roman"/>
              </a:rPr>
              <a:t>stories in  height, walls </a:t>
            </a:r>
            <a:r>
              <a:rPr dirty="0" sz="1450" spc="-5">
                <a:latin typeface="Times New Roman"/>
                <a:cs typeface="Times New Roman"/>
              </a:rPr>
              <a:t>of a </a:t>
            </a:r>
            <a:r>
              <a:rPr dirty="0" sz="1450" spc="-10">
                <a:latin typeface="Times New Roman"/>
                <a:cs typeface="Times New Roman"/>
              </a:rPr>
              <a:t>warm </a:t>
            </a:r>
            <a:r>
              <a:rPr dirty="0" sz="1450" spc="-20">
                <a:latin typeface="Times New Roman"/>
                <a:cs typeface="Times New Roman"/>
              </a:rPr>
              <a:t>yellow, </a:t>
            </a:r>
            <a:r>
              <a:rPr dirty="0" sz="1450" spc="-10">
                <a:latin typeface="Times New Roman"/>
                <a:cs typeface="Times New Roman"/>
              </a:rPr>
              <a:t>tiles </a:t>
            </a:r>
            <a:r>
              <a:rPr dirty="0" sz="1450" spc="-5">
                <a:latin typeface="Times New Roman"/>
                <a:cs typeface="Times New Roman"/>
              </a:rPr>
              <a:t>of </a:t>
            </a:r>
            <a:r>
              <a:rPr dirty="0" sz="1450" spc="-10">
                <a:latin typeface="Times New Roman"/>
                <a:cs typeface="Times New Roman"/>
              </a:rPr>
              <a:t>an ancient ruddy brown diversified  with moss and lichen, it stood with </a:t>
            </a:r>
            <a:r>
              <a:rPr dirty="0" sz="1450" spc="-5">
                <a:latin typeface="Times New Roman"/>
                <a:cs typeface="Times New Roman"/>
              </a:rPr>
              <a:t>one </a:t>
            </a:r>
            <a:r>
              <a:rPr dirty="0" sz="1450" spc="-10">
                <a:latin typeface="Times New Roman"/>
                <a:cs typeface="Times New Roman"/>
              </a:rPr>
              <a:t>wall to the street in the angle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Doctor’s </a:t>
            </a:r>
            <a:r>
              <a:rPr dirty="0" sz="1450" spc="-20">
                <a:latin typeface="Times New Roman"/>
                <a:cs typeface="Times New Roman"/>
              </a:rPr>
              <a:t>property. </a:t>
            </a:r>
            <a:r>
              <a:rPr dirty="0" sz="1450" spc="-10">
                <a:latin typeface="Times New Roman"/>
                <a:cs typeface="Times New Roman"/>
              </a:rPr>
              <a:t>It was </a:t>
            </a:r>
            <a:r>
              <a:rPr dirty="0" sz="1450" spc="-25">
                <a:latin typeface="Times New Roman"/>
                <a:cs typeface="Times New Roman"/>
              </a:rPr>
              <a:t>roomy, </a:t>
            </a:r>
            <a:r>
              <a:rPr dirty="0" sz="1450" spc="-20">
                <a:latin typeface="Times New Roman"/>
                <a:cs typeface="Times New Roman"/>
              </a:rPr>
              <a:t>draughty, </a:t>
            </a:r>
            <a:r>
              <a:rPr dirty="0" sz="1450" spc="-10">
                <a:latin typeface="Times New Roman"/>
                <a:cs typeface="Times New Roman"/>
              </a:rPr>
              <a:t>and inconvenient. The </a:t>
            </a:r>
            <a:r>
              <a:rPr dirty="0" sz="1450" spc="-15">
                <a:latin typeface="Times New Roman"/>
                <a:cs typeface="Times New Roman"/>
              </a:rPr>
              <a:t>large  </a:t>
            </a:r>
            <a:r>
              <a:rPr dirty="0" sz="1450" spc="-10">
                <a:latin typeface="Times New Roman"/>
                <a:cs typeface="Times New Roman"/>
              </a:rPr>
              <a:t>rafters were here and there engraven with rude marks and patterns; the  handrail </a:t>
            </a:r>
            <a:r>
              <a:rPr dirty="0" sz="1450" spc="-5">
                <a:latin typeface="Times New Roman"/>
                <a:cs typeface="Times New Roman"/>
              </a:rPr>
              <a:t>of </a:t>
            </a:r>
            <a:r>
              <a:rPr dirty="0" sz="1450" spc="-10">
                <a:latin typeface="Times New Roman"/>
                <a:cs typeface="Times New Roman"/>
              </a:rPr>
              <a:t>the stair was carved in countrified arabesque; </a:t>
            </a:r>
            <a:r>
              <a:rPr dirty="0" sz="1450" spc="-5">
                <a:latin typeface="Times New Roman"/>
                <a:cs typeface="Times New Roman"/>
              </a:rPr>
              <a:t>a </a:t>
            </a:r>
            <a:r>
              <a:rPr dirty="0" sz="1450" spc="-10">
                <a:latin typeface="Times New Roman"/>
                <a:cs typeface="Times New Roman"/>
              </a:rPr>
              <a:t>stout timber </a:t>
            </a:r>
            <a:r>
              <a:rPr dirty="0" sz="1450" spc="-15">
                <a:latin typeface="Times New Roman"/>
                <a:cs typeface="Times New Roman"/>
              </a:rPr>
              <a:t>pillar,  </a:t>
            </a:r>
            <a:r>
              <a:rPr dirty="0" sz="1450" spc="-10">
                <a:latin typeface="Times New Roman"/>
                <a:cs typeface="Times New Roman"/>
              </a:rPr>
              <a:t>which did duty to support the dining-room roof, bore mysterious characters </a:t>
            </a:r>
            <a:r>
              <a:rPr dirty="0" sz="1450" spc="-5">
                <a:latin typeface="Times New Roman"/>
                <a:cs typeface="Times New Roman"/>
              </a:rPr>
              <a:t>on  </a:t>
            </a:r>
            <a:r>
              <a:rPr dirty="0" sz="1450" spc="-10">
                <a:latin typeface="Times New Roman"/>
                <a:cs typeface="Times New Roman"/>
              </a:rPr>
              <a:t>its darker side, runes, according to the Doctor; </a:t>
            </a:r>
            <a:r>
              <a:rPr dirty="0" sz="1450" spc="-5">
                <a:latin typeface="Times New Roman"/>
                <a:cs typeface="Times New Roman"/>
              </a:rPr>
              <a:t>nor </a:t>
            </a:r>
            <a:r>
              <a:rPr dirty="0" sz="1450" spc="-10">
                <a:latin typeface="Times New Roman"/>
                <a:cs typeface="Times New Roman"/>
              </a:rPr>
              <a:t>did </a:t>
            </a:r>
            <a:r>
              <a:rPr dirty="0" sz="1450" spc="-5">
                <a:latin typeface="Times New Roman"/>
                <a:cs typeface="Times New Roman"/>
              </a:rPr>
              <a:t>he </a:t>
            </a:r>
            <a:r>
              <a:rPr dirty="0" sz="1450" spc="-10">
                <a:latin typeface="Times New Roman"/>
                <a:cs typeface="Times New Roman"/>
              </a:rPr>
              <a:t>fail, when </a:t>
            </a:r>
            <a:r>
              <a:rPr dirty="0" sz="1450" spc="-5">
                <a:latin typeface="Times New Roman"/>
                <a:cs typeface="Times New Roman"/>
              </a:rPr>
              <a:t>he </a:t>
            </a:r>
            <a:r>
              <a:rPr dirty="0" sz="1450" spc="-10">
                <a:latin typeface="Times New Roman"/>
                <a:cs typeface="Times New Roman"/>
              </a:rPr>
              <a:t>ran  over the legendary history </a:t>
            </a:r>
            <a:r>
              <a:rPr dirty="0" sz="1450" spc="-5">
                <a:latin typeface="Times New Roman"/>
                <a:cs typeface="Times New Roman"/>
              </a:rPr>
              <a:t>of </a:t>
            </a:r>
            <a:r>
              <a:rPr dirty="0" sz="1450" spc="-10">
                <a:latin typeface="Times New Roman"/>
                <a:cs typeface="Times New Roman"/>
              </a:rPr>
              <a:t>the house and its possessors, to dwell </a:t>
            </a:r>
            <a:r>
              <a:rPr dirty="0" sz="1450" spc="-5">
                <a:latin typeface="Times New Roman"/>
                <a:cs typeface="Times New Roman"/>
              </a:rPr>
              <a:t>upon </a:t>
            </a:r>
            <a:r>
              <a:rPr dirty="0" sz="1450" spc="-10">
                <a:latin typeface="Times New Roman"/>
                <a:cs typeface="Times New Roman"/>
              </a:rPr>
              <a:t>the  Scandinavian scholar who had left them. Floors, doors, and rafters made </a:t>
            </a:r>
            <a:r>
              <a:rPr dirty="0" sz="1450" spc="-5">
                <a:latin typeface="Times New Roman"/>
                <a:cs typeface="Times New Roman"/>
              </a:rPr>
              <a:t>a  </a:t>
            </a:r>
            <a:r>
              <a:rPr dirty="0" sz="1450" spc="-10">
                <a:latin typeface="Times New Roman"/>
                <a:cs typeface="Times New Roman"/>
              </a:rPr>
              <a:t>great variety </a:t>
            </a:r>
            <a:r>
              <a:rPr dirty="0" sz="1450" spc="-5">
                <a:latin typeface="Times New Roman"/>
                <a:cs typeface="Times New Roman"/>
              </a:rPr>
              <a:t>of </a:t>
            </a:r>
            <a:r>
              <a:rPr dirty="0" sz="1450" spc="-10">
                <a:latin typeface="Times New Roman"/>
                <a:cs typeface="Times New Roman"/>
              </a:rPr>
              <a:t>angles; every room had </a:t>
            </a:r>
            <a:r>
              <a:rPr dirty="0" sz="1450" spc="-5">
                <a:latin typeface="Times New Roman"/>
                <a:cs typeface="Times New Roman"/>
              </a:rPr>
              <a:t>a </a:t>
            </a:r>
            <a:r>
              <a:rPr dirty="0" sz="1450" spc="-10">
                <a:latin typeface="Times New Roman"/>
                <a:cs typeface="Times New Roman"/>
              </a:rPr>
              <a:t>particular inclination; the gable had  tilted towards the garden, after the manner </a:t>
            </a:r>
            <a:r>
              <a:rPr dirty="0" sz="1450" spc="-5">
                <a:latin typeface="Times New Roman"/>
                <a:cs typeface="Times New Roman"/>
              </a:rPr>
              <a:t>of a </a:t>
            </a:r>
            <a:r>
              <a:rPr dirty="0" sz="1450" spc="-10">
                <a:latin typeface="Times New Roman"/>
                <a:cs typeface="Times New Roman"/>
              </a:rPr>
              <a:t>leaning </a:t>
            </a:r>
            <a:r>
              <a:rPr dirty="0" sz="1450" spc="-20">
                <a:latin typeface="Times New Roman"/>
                <a:cs typeface="Times New Roman"/>
              </a:rPr>
              <a:t>tower, </a:t>
            </a:r>
            <a:r>
              <a:rPr dirty="0" sz="1450" spc="-10">
                <a:latin typeface="Times New Roman"/>
                <a:cs typeface="Times New Roman"/>
              </a:rPr>
              <a:t>and </a:t>
            </a:r>
            <a:r>
              <a:rPr dirty="0" sz="1450" spc="-5">
                <a:latin typeface="Times New Roman"/>
                <a:cs typeface="Times New Roman"/>
              </a:rPr>
              <a:t>one of </a:t>
            </a:r>
            <a:r>
              <a:rPr dirty="0" sz="1450" spc="-10">
                <a:latin typeface="Times New Roman"/>
                <a:cs typeface="Times New Roman"/>
              </a:rPr>
              <a:t>the  former proprietors had buttressed the building from that side with </a:t>
            </a:r>
            <a:r>
              <a:rPr dirty="0" sz="1450" spc="-5">
                <a:latin typeface="Times New Roman"/>
                <a:cs typeface="Times New Roman"/>
              </a:rPr>
              <a:t>a </a:t>
            </a:r>
            <a:r>
              <a:rPr dirty="0" sz="1450" spc="-10">
                <a:latin typeface="Times New Roman"/>
                <a:cs typeface="Times New Roman"/>
              </a:rPr>
              <a:t>great strut  </a:t>
            </a:r>
            <a:r>
              <a:rPr dirty="0" sz="1450" spc="-5">
                <a:latin typeface="Times New Roman"/>
                <a:cs typeface="Times New Roman"/>
              </a:rPr>
              <a:t>of </a:t>
            </a:r>
            <a:r>
              <a:rPr dirty="0" sz="1450" spc="-10">
                <a:latin typeface="Times New Roman"/>
                <a:cs typeface="Times New Roman"/>
              </a:rPr>
              <a:t>wood, like the derrick </a:t>
            </a:r>
            <a:r>
              <a:rPr dirty="0" sz="1450" spc="-5">
                <a:latin typeface="Times New Roman"/>
                <a:cs typeface="Times New Roman"/>
              </a:rPr>
              <a:t>of a </a:t>
            </a:r>
            <a:r>
              <a:rPr dirty="0" sz="1450" spc="-10">
                <a:latin typeface="Times New Roman"/>
                <a:cs typeface="Times New Roman"/>
              </a:rPr>
              <a:t>crane. </a:t>
            </a:r>
            <a:r>
              <a:rPr dirty="0" sz="1450" spc="-15">
                <a:latin typeface="Times New Roman"/>
                <a:cs typeface="Times New Roman"/>
              </a:rPr>
              <a:t>Altogether, </a:t>
            </a:r>
            <a:r>
              <a:rPr dirty="0" sz="1450" spc="-10">
                <a:latin typeface="Times New Roman"/>
                <a:cs typeface="Times New Roman"/>
              </a:rPr>
              <a:t>it had many marks </a:t>
            </a:r>
            <a:r>
              <a:rPr dirty="0" sz="1450" spc="-5">
                <a:latin typeface="Times New Roman"/>
                <a:cs typeface="Times New Roman"/>
              </a:rPr>
              <a:t>of </a:t>
            </a:r>
            <a:r>
              <a:rPr dirty="0" sz="1450" spc="-10">
                <a:latin typeface="Times New Roman"/>
                <a:cs typeface="Times New Roman"/>
              </a:rPr>
              <a:t>ruin; it  was </a:t>
            </a:r>
            <a:r>
              <a:rPr dirty="0" sz="1450" spc="-5">
                <a:latin typeface="Times New Roman"/>
                <a:cs typeface="Times New Roman"/>
              </a:rPr>
              <a:t>a </a:t>
            </a:r>
            <a:r>
              <a:rPr dirty="0" sz="1450" spc="-10">
                <a:latin typeface="Times New Roman"/>
                <a:cs typeface="Times New Roman"/>
              </a:rPr>
              <a:t>house for the rats to desert; and nothing </a:t>
            </a:r>
            <a:r>
              <a:rPr dirty="0" sz="1450" spc="-5">
                <a:latin typeface="Times New Roman"/>
                <a:cs typeface="Times New Roman"/>
              </a:rPr>
              <a:t>but </a:t>
            </a:r>
            <a:r>
              <a:rPr dirty="0" sz="1450" spc="-10">
                <a:latin typeface="Times New Roman"/>
                <a:cs typeface="Times New Roman"/>
              </a:rPr>
              <a:t>its excellent brightness—the  window-glass polished and shining, the paint well scoured, the brasses radiant,  the very prop all wreathed about with climbing flowers—nothing </a:t>
            </a:r>
            <a:r>
              <a:rPr dirty="0" sz="1450" spc="-5">
                <a:latin typeface="Times New Roman"/>
                <a:cs typeface="Times New Roman"/>
              </a:rPr>
              <a:t>but </a:t>
            </a:r>
            <a:r>
              <a:rPr dirty="0" sz="1450" spc="-10">
                <a:latin typeface="Times New Roman"/>
                <a:cs typeface="Times New Roman"/>
              </a:rPr>
              <a:t>its air </a:t>
            </a:r>
            <a:r>
              <a:rPr dirty="0" sz="1450" spc="-5">
                <a:latin typeface="Times New Roman"/>
                <a:cs typeface="Times New Roman"/>
              </a:rPr>
              <a:t>of  a </a:t>
            </a:r>
            <a:r>
              <a:rPr dirty="0" sz="1450" spc="-10">
                <a:latin typeface="Times New Roman"/>
                <a:cs typeface="Times New Roman"/>
              </a:rPr>
              <a:t>well-tended, smiling veteran, sitting, crutch and all, in the sunny corner </a:t>
            </a:r>
            <a:r>
              <a:rPr dirty="0" sz="1450" spc="-5">
                <a:latin typeface="Times New Roman"/>
                <a:cs typeface="Times New Roman"/>
              </a:rPr>
              <a:t>of a  </a:t>
            </a:r>
            <a:r>
              <a:rPr dirty="0" sz="1450" spc="-10">
                <a:latin typeface="Times New Roman"/>
                <a:cs typeface="Times New Roman"/>
              </a:rPr>
              <a:t>garden, marked it as </a:t>
            </a:r>
            <a:r>
              <a:rPr dirty="0" sz="1450" spc="-5">
                <a:latin typeface="Times New Roman"/>
                <a:cs typeface="Times New Roman"/>
              </a:rPr>
              <a:t>a </a:t>
            </a:r>
            <a:r>
              <a:rPr dirty="0" sz="1450" spc="-10">
                <a:latin typeface="Times New Roman"/>
                <a:cs typeface="Times New Roman"/>
              </a:rPr>
              <a:t>house for comfortable people to inhabit. In </a:t>
            </a:r>
            <a:r>
              <a:rPr dirty="0" sz="1450" spc="-5">
                <a:latin typeface="Times New Roman"/>
                <a:cs typeface="Times New Roman"/>
              </a:rPr>
              <a:t>poor or </a:t>
            </a:r>
            <a:r>
              <a:rPr dirty="0" sz="1450" spc="-10">
                <a:latin typeface="Times New Roman"/>
                <a:cs typeface="Times New Roman"/>
              </a:rPr>
              <a:t>idle  management it would soon have hurried into the blackguard stages </a:t>
            </a:r>
            <a:r>
              <a:rPr dirty="0" sz="1450" spc="-5">
                <a:latin typeface="Times New Roman"/>
                <a:cs typeface="Times New Roman"/>
              </a:rPr>
              <a:t>of </a:t>
            </a:r>
            <a:r>
              <a:rPr dirty="0" sz="1450" spc="-25">
                <a:latin typeface="Times New Roman"/>
                <a:cs typeface="Times New Roman"/>
              </a:rPr>
              <a:t>decay.  </a:t>
            </a:r>
            <a:r>
              <a:rPr dirty="0" sz="1450" spc="-10">
                <a:latin typeface="Times New Roman"/>
                <a:cs typeface="Times New Roman"/>
              </a:rPr>
              <a:t>As</a:t>
            </a:r>
            <a:r>
              <a:rPr dirty="0" sz="1450" spc="60">
                <a:latin typeface="Times New Roman"/>
                <a:cs typeface="Times New Roman"/>
              </a:rPr>
              <a:t> </a:t>
            </a:r>
            <a:r>
              <a:rPr dirty="0" sz="1450" spc="-10">
                <a:latin typeface="Times New Roman"/>
                <a:cs typeface="Times New Roman"/>
              </a:rPr>
              <a:t>it</a:t>
            </a:r>
            <a:r>
              <a:rPr dirty="0" sz="1450" spc="65">
                <a:latin typeface="Times New Roman"/>
                <a:cs typeface="Times New Roman"/>
              </a:rPr>
              <a:t> </a:t>
            </a:r>
            <a:r>
              <a:rPr dirty="0" sz="1450" spc="-10">
                <a:latin typeface="Times New Roman"/>
                <a:cs typeface="Times New Roman"/>
              </a:rPr>
              <a:t>was,</a:t>
            </a:r>
            <a:r>
              <a:rPr dirty="0" sz="1450" spc="60">
                <a:latin typeface="Times New Roman"/>
                <a:cs typeface="Times New Roman"/>
              </a:rPr>
              <a:t> </a:t>
            </a:r>
            <a:r>
              <a:rPr dirty="0" sz="1450" spc="-10">
                <a:latin typeface="Times New Roman"/>
                <a:cs typeface="Times New Roman"/>
              </a:rPr>
              <a:t>the</a:t>
            </a:r>
            <a:r>
              <a:rPr dirty="0" sz="1450" spc="65">
                <a:latin typeface="Times New Roman"/>
                <a:cs typeface="Times New Roman"/>
              </a:rPr>
              <a:t> </a:t>
            </a:r>
            <a:r>
              <a:rPr dirty="0" sz="1450" spc="-10">
                <a:latin typeface="Times New Roman"/>
                <a:cs typeface="Times New Roman"/>
              </a:rPr>
              <a:t>whole</a:t>
            </a:r>
            <a:r>
              <a:rPr dirty="0" sz="1450" spc="60">
                <a:latin typeface="Times New Roman"/>
                <a:cs typeface="Times New Roman"/>
              </a:rPr>
              <a:t> </a:t>
            </a:r>
            <a:r>
              <a:rPr dirty="0" sz="1450" spc="-10">
                <a:latin typeface="Times New Roman"/>
                <a:cs typeface="Times New Roman"/>
              </a:rPr>
              <a:t>family</a:t>
            </a:r>
            <a:r>
              <a:rPr dirty="0" sz="1450" spc="65">
                <a:latin typeface="Times New Roman"/>
                <a:cs typeface="Times New Roman"/>
              </a:rPr>
              <a:t> </a:t>
            </a:r>
            <a:r>
              <a:rPr dirty="0" sz="1450" spc="-10">
                <a:latin typeface="Times New Roman"/>
                <a:cs typeface="Times New Roman"/>
              </a:rPr>
              <a:t>loved</a:t>
            </a:r>
            <a:r>
              <a:rPr dirty="0" sz="1450" spc="60">
                <a:latin typeface="Times New Roman"/>
                <a:cs typeface="Times New Roman"/>
              </a:rPr>
              <a:t> </a:t>
            </a:r>
            <a:r>
              <a:rPr dirty="0" sz="1450" spc="-10">
                <a:latin typeface="Times New Roman"/>
                <a:cs typeface="Times New Roman"/>
              </a:rPr>
              <a:t>it,</a:t>
            </a:r>
            <a:r>
              <a:rPr dirty="0" sz="1450" spc="65">
                <a:latin typeface="Times New Roman"/>
                <a:cs typeface="Times New Roman"/>
              </a:rPr>
              <a:t> </a:t>
            </a:r>
            <a:r>
              <a:rPr dirty="0" sz="1450" spc="-10">
                <a:latin typeface="Times New Roman"/>
                <a:cs typeface="Times New Roman"/>
              </a:rPr>
              <a:t>and</a:t>
            </a:r>
            <a:r>
              <a:rPr dirty="0" sz="1450" spc="60">
                <a:latin typeface="Times New Roman"/>
                <a:cs typeface="Times New Roman"/>
              </a:rPr>
              <a:t> </a:t>
            </a:r>
            <a:r>
              <a:rPr dirty="0" sz="1450" spc="-10">
                <a:latin typeface="Times New Roman"/>
                <a:cs typeface="Times New Roman"/>
              </a:rPr>
              <a:t>the</a:t>
            </a:r>
            <a:r>
              <a:rPr dirty="0" sz="1450" spc="65">
                <a:latin typeface="Times New Roman"/>
                <a:cs typeface="Times New Roman"/>
              </a:rPr>
              <a:t> </a:t>
            </a:r>
            <a:r>
              <a:rPr dirty="0" sz="1450" spc="-10">
                <a:latin typeface="Times New Roman"/>
                <a:cs typeface="Times New Roman"/>
              </a:rPr>
              <a:t>Doctor</a:t>
            </a:r>
            <a:r>
              <a:rPr dirty="0" sz="1450" spc="60">
                <a:latin typeface="Times New Roman"/>
                <a:cs typeface="Times New Roman"/>
              </a:rPr>
              <a:t> </a:t>
            </a:r>
            <a:r>
              <a:rPr dirty="0" sz="1450" spc="-10">
                <a:latin typeface="Times New Roman"/>
                <a:cs typeface="Times New Roman"/>
              </a:rPr>
              <a:t>was</a:t>
            </a:r>
            <a:r>
              <a:rPr dirty="0" sz="1450" spc="65">
                <a:latin typeface="Times New Roman"/>
                <a:cs typeface="Times New Roman"/>
              </a:rPr>
              <a:t> </a:t>
            </a:r>
            <a:r>
              <a:rPr dirty="0" sz="1450" spc="-10">
                <a:latin typeface="Times New Roman"/>
                <a:cs typeface="Times New Roman"/>
              </a:rPr>
              <a:t>never</a:t>
            </a:r>
            <a:r>
              <a:rPr dirty="0" sz="1450" spc="60">
                <a:latin typeface="Times New Roman"/>
                <a:cs typeface="Times New Roman"/>
              </a:rPr>
              <a:t> </a:t>
            </a:r>
            <a:r>
              <a:rPr dirty="0" sz="1450" spc="-10">
                <a:latin typeface="Times New Roman"/>
                <a:cs typeface="Times New Roman"/>
              </a:rPr>
              <a:t>better</a:t>
            </a:r>
            <a:r>
              <a:rPr dirty="0" sz="1450" spc="65">
                <a:latin typeface="Times New Roman"/>
                <a:cs typeface="Times New Roman"/>
              </a:rPr>
              <a:t> </a:t>
            </a:r>
            <a:r>
              <a:rPr dirty="0" sz="1450" spc="-10">
                <a:latin typeface="Times New Roman"/>
                <a:cs typeface="Times New Roman"/>
              </a:rPr>
              <a:t>inspired</a:t>
            </a:r>
            <a:endParaRPr sz="145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5170" cy="68453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lay sunk in Sandag </a:t>
            </a:r>
            <a:r>
              <a:rPr dirty="0" sz="1450" spc="-35">
                <a:latin typeface="Times New Roman"/>
                <a:cs typeface="Times New Roman"/>
              </a:rPr>
              <a:t>Bay, </a:t>
            </a:r>
            <a:r>
              <a:rPr dirty="0" sz="1450" spc="-10">
                <a:latin typeface="Times New Roman"/>
                <a:cs typeface="Times New Roman"/>
              </a:rPr>
              <a:t>as perhaps both </a:t>
            </a:r>
            <a:r>
              <a:rPr dirty="0" sz="1450" spc="-5">
                <a:latin typeface="Times New Roman"/>
                <a:cs typeface="Times New Roman"/>
              </a:rPr>
              <a:t>he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supposed, it should </a:t>
            </a:r>
            <a:r>
              <a:rPr dirty="0" sz="1450" spc="-5">
                <a:latin typeface="Times New Roman"/>
                <a:cs typeface="Times New Roman"/>
              </a:rPr>
              <a:t>not be  </a:t>
            </a:r>
            <a:r>
              <a:rPr dirty="0" sz="1450" spc="-10">
                <a:latin typeface="Times New Roman"/>
                <a:cs typeface="Times New Roman"/>
              </a:rPr>
              <a:t>for the advantage </a:t>
            </a:r>
            <a:r>
              <a:rPr dirty="0" sz="1450" spc="-5">
                <a:latin typeface="Times New Roman"/>
                <a:cs typeface="Times New Roman"/>
              </a:rPr>
              <a:t>of </a:t>
            </a:r>
            <a:r>
              <a:rPr dirty="0" sz="1450" spc="-10">
                <a:latin typeface="Times New Roman"/>
                <a:cs typeface="Times New Roman"/>
              </a:rPr>
              <a:t>this ringed </a:t>
            </a:r>
            <a:r>
              <a:rPr dirty="0" sz="1450" spc="-15">
                <a:latin typeface="Times New Roman"/>
                <a:cs typeface="Times New Roman"/>
              </a:rPr>
              <a:t>adventurer, </a:t>
            </a:r>
            <a:r>
              <a:rPr dirty="0" sz="1450" spc="-5">
                <a:latin typeface="Times New Roman"/>
                <a:cs typeface="Times New Roman"/>
              </a:rPr>
              <a:t>but </a:t>
            </a:r>
            <a:r>
              <a:rPr dirty="0" sz="1450" spc="-10">
                <a:latin typeface="Times New Roman"/>
                <a:cs typeface="Times New Roman"/>
              </a:rPr>
              <a:t>for Mary and myself, and for  the </a:t>
            </a:r>
            <a:r>
              <a:rPr dirty="0" sz="1450" spc="-5">
                <a:latin typeface="Times New Roman"/>
                <a:cs typeface="Times New Roman"/>
              </a:rPr>
              <a:t>good, old, </a:t>
            </a:r>
            <a:r>
              <a:rPr dirty="0" sz="1450" spc="-10">
                <a:latin typeface="Times New Roman"/>
                <a:cs typeface="Times New Roman"/>
              </a:rPr>
              <a:t>honest, kindly family </a:t>
            </a:r>
            <a:r>
              <a:rPr dirty="0" sz="1450" spc="-5">
                <a:latin typeface="Times New Roman"/>
                <a:cs typeface="Times New Roman"/>
              </a:rPr>
              <a:t>of </a:t>
            </a:r>
            <a:r>
              <a:rPr dirty="0" sz="1450" spc="-10">
                <a:latin typeface="Times New Roman"/>
                <a:cs typeface="Times New Roman"/>
              </a:rPr>
              <a:t>the</a:t>
            </a:r>
            <a:r>
              <a:rPr dirty="0" sz="1450" spc="15">
                <a:latin typeface="Times New Roman"/>
                <a:cs typeface="Times New Roman"/>
              </a:rPr>
              <a:t> </a:t>
            </a:r>
            <a:r>
              <a:rPr dirty="0" sz="1450" spc="-10">
                <a:latin typeface="Times New Roman"/>
                <a:cs typeface="Times New Roman"/>
              </a:rPr>
              <a:t>Darnaways.</a:t>
            </a:r>
            <a:endParaRPr sz="1450">
              <a:latin typeface="Times New Roman"/>
              <a:cs typeface="Times New Roman"/>
            </a:endParaRPr>
          </a:p>
        </p:txBody>
      </p:sp>
      <p:sp>
        <p:nvSpPr>
          <p:cNvPr id="3" name="object 3"/>
          <p:cNvSpPr txBox="1"/>
          <p:nvPr/>
        </p:nvSpPr>
        <p:spPr>
          <a:xfrm>
            <a:off x="876300" y="1953748"/>
            <a:ext cx="5807710" cy="8056245"/>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CHAPTER </a:t>
            </a:r>
            <a:r>
              <a:rPr dirty="0" sz="1450" spc="-10" b="1">
                <a:latin typeface="Times New Roman"/>
                <a:cs typeface="Times New Roman"/>
              </a:rPr>
              <a:t>III. </a:t>
            </a:r>
            <a:r>
              <a:rPr dirty="0" sz="1450" spc="-15" b="1">
                <a:latin typeface="Times New Roman"/>
                <a:cs typeface="Times New Roman"/>
              </a:rPr>
              <a:t>LAND </a:t>
            </a:r>
            <a:r>
              <a:rPr dirty="0" sz="1450" spc="-10" b="1">
                <a:latin typeface="Times New Roman"/>
                <a:cs typeface="Times New Roman"/>
              </a:rPr>
              <a:t>AND SEA IN </a:t>
            </a:r>
            <a:r>
              <a:rPr dirty="0" sz="1450" spc="-15" b="1">
                <a:latin typeface="Times New Roman"/>
                <a:cs typeface="Times New Roman"/>
              </a:rPr>
              <a:t>SANDAG</a:t>
            </a:r>
            <a:r>
              <a:rPr dirty="0" sz="1450" spc="-40" b="1">
                <a:latin typeface="Times New Roman"/>
                <a:cs typeface="Times New Roman"/>
              </a:rPr>
              <a:t> </a:t>
            </a:r>
            <a:r>
              <a:rPr dirty="0" sz="1450" spc="-75" b="1">
                <a:latin typeface="Times New Roman"/>
                <a:cs typeface="Times New Roman"/>
              </a:rPr>
              <a:t>BAY.</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30"/>
              </a:spcBef>
            </a:pPr>
            <a:endParaRPr sz="1550">
              <a:latin typeface="Times New Roman"/>
              <a:cs typeface="Times New Roman"/>
            </a:endParaRPr>
          </a:p>
          <a:p>
            <a:pPr algn="just" marL="12700" marR="5080">
              <a:lnSpc>
                <a:spcPts val="1730"/>
              </a:lnSpc>
            </a:pPr>
            <a:r>
              <a:rPr dirty="0" sz="1450" spc="-5">
                <a:latin typeface="Times New Roman"/>
                <a:cs typeface="Times New Roman"/>
              </a:rPr>
              <a:t>I </a:t>
            </a:r>
            <a:r>
              <a:rPr dirty="0" sz="1450" spc="-10">
                <a:latin typeface="Times New Roman"/>
                <a:cs typeface="Times New Roman"/>
              </a:rPr>
              <a:t>was early afoot next morning; and as soon as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bite to eat, set forth  </a:t>
            </a:r>
            <a:r>
              <a:rPr dirty="0" sz="1450" spc="-5">
                <a:latin typeface="Times New Roman"/>
                <a:cs typeface="Times New Roman"/>
              </a:rPr>
              <a:t>upon a tour of </a:t>
            </a:r>
            <a:r>
              <a:rPr dirty="0" sz="1450" spc="-10">
                <a:latin typeface="Times New Roman"/>
                <a:cs typeface="Times New Roman"/>
              </a:rPr>
              <a:t>exploration. Something in my heart distinctly told me that </a:t>
            </a:r>
            <a:r>
              <a:rPr dirty="0" sz="1450" spc="-5">
                <a:latin typeface="Times New Roman"/>
                <a:cs typeface="Times New Roman"/>
              </a:rPr>
              <a:t>I  </a:t>
            </a:r>
            <a:r>
              <a:rPr dirty="0" sz="1450" spc="-10">
                <a:latin typeface="Times New Roman"/>
                <a:cs typeface="Times New Roman"/>
              </a:rPr>
              <a:t>should find the ship </a:t>
            </a:r>
            <a:r>
              <a:rPr dirty="0" sz="1450" spc="-5">
                <a:latin typeface="Times New Roman"/>
                <a:cs typeface="Times New Roman"/>
              </a:rPr>
              <a:t>of </a:t>
            </a:r>
            <a:r>
              <a:rPr dirty="0" sz="1450" spc="-10">
                <a:latin typeface="Times New Roman"/>
                <a:cs typeface="Times New Roman"/>
              </a:rPr>
              <a:t>the Armada; and although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give way entirely to  such hopeful thoughts, </a:t>
            </a:r>
            <a:r>
              <a:rPr dirty="0" sz="1450" spc="-5">
                <a:latin typeface="Times New Roman"/>
                <a:cs typeface="Times New Roman"/>
              </a:rPr>
              <a:t>I </a:t>
            </a:r>
            <a:r>
              <a:rPr dirty="0" sz="1450" spc="-10">
                <a:latin typeface="Times New Roman"/>
                <a:cs typeface="Times New Roman"/>
              </a:rPr>
              <a:t>was still very light in spirits and walked </a:t>
            </a:r>
            <a:r>
              <a:rPr dirty="0" sz="1450" spc="-5">
                <a:latin typeface="Times New Roman"/>
                <a:cs typeface="Times New Roman"/>
              </a:rPr>
              <a:t>upon </a:t>
            </a:r>
            <a:r>
              <a:rPr dirty="0" sz="1450" spc="-30">
                <a:latin typeface="Times New Roman"/>
                <a:cs typeface="Times New Roman"/>
              </a:rPr>
              <a:t>air.  </a:t>
            </a:r>
            <a:r>
              <a:rPr dirty="0" sz="1450" spc="-10">
                <a:latin typeface="Times New Roman"/>
                <a:cs typeface="Times New Roman"/>
              </a:rPr>
              <a:t>Aros is </a:t>
            </a:r>
            <a:r>
              <a:rPr dirty="0" sz="1450" spc="-5">
                <a:latin typeface="Times New Roman"/>
                <a:cs typeface="Times New Roman"/>
              </a:rPr>
              <a:t>a </a:t>
            </a:r>
            <a:r>
              <a:rPr dirty="0" sz="1450" spc="-10">
                <a:latin typeface="Times New Roman"/>
                <a:cs typeface="Times New Roman"/>
              </a:rPr>
              <a:t>very rough islet, its surface strewn with great rocks and shaggy with  fernland heather; and my way lay almost north and south across the highest  knoll; and though the whole distance was inside </a:t>
            </a:r>
            <a:r>
              <a:rPr dirty="0" sz="1450" spc="-5">
                <a:latin typeface="Times New Roman"/>
                <a:cs typeface="Times New Roman"/>
              </a:rPr>
              <a:t>of </a:t>
            </a:r>
            <a:r>
              <a:rPr dirty="0" sz="1450" spc="-10">
                <a:latin typeface="Times New Roman"/>
                <a:cs typeface="Times New Roman"/>
              </a:rPr>
              <a:t>two miles it took more time  and exertion than four </a:t>
            </a:r>
            <a:r>
              <a:rPr dirty="0" sz="1450" spc="-5">
                <a:latin typeface="Times New Roman"/>
                <a:cs typeface="Times New Roman"/>
              </a:rPr>
              <a:t>upon a </a:t>
            </a:r>
            <a:r>
              <a:rPr dirty="0" sz="1450" spc="-10">
                <a:latin typeface="Times New Roman"/>
                <a:cs typeface="Times New Roman"/>
              </a:rPr>
              <a:t>level road. Upon the summit, </a:t>
            </a:r>
            <a:r>
              <a:rPr dirty="0" sz="1450" spc="-5">
                <a:latin typeface="Times New Roman"/>
                <a:cs typeface="Times New Roman"/>
              </a:rPr>
              <a:t>I </a:t>
            </a:r>
            <a:r>
              <a:rPr dirty="0" sz="1450" spc="-10">
                <a:latin typeface="Times New Roman"/>
                <a:cs typeface="Times New Roman"/>
              </a:rPr>
              <a:t>paused.  Although </a:t>
            </a:r>
            <a:r>
              <a:rPr dirty="0" sz="1450" spc="-5">
                <a:latin typeface="Times New Roman"/>
                <a:cs typeface="Times New Roman"/>
              </a:rPr>
              <a:t>not </a:t>
            </a:r>
            <a:r>
              <a:rPr dirty="0" sz="1450" spc="-10">
                <a:latin typeface="Times New Roman"/>
                <a:cs typeface="Times New Roman"/>
              </a:rPr>
              <a:t>very high—not three hundred feet, as </a:t>
            </a:r>
            <a:r>
              <a:rPr dirty="0" sz="1450" spc="-5">
                <a:latin typeface="Times New Roman"/>
                <a:cs typeface="Times New Roman"/>
              </a:rPr>
              <a:t>I </a:t>
            </a:r>
            <a:r>
              <a:rPr dirty="0" sz="1450" spc="-10">
                <a:latin typeface="Times New Roman"/>
                <a:cs typeface="Times New Roman"/>
              </a:rPr>
              <a:t>think—it yet outtops all  the neighbouring lowlands </a:t>
            </a:r>
            <a:r>
              <a:rPr dirty="0" sz="1450" spc="-5">
                <a:latin typeface="Times New Roman"/>
                <a:cs typeface="Times New Roman"/>
              </a:rPr>
              <a:t>of </a:t>
            </a:r>
            <a:r>
              <a:rPr dirty="0" sz="1450" spc="-10">
                <a:latin typeface="Times New Roman"/>
                <a:cs typeface="Times New Roman"/>
              </a:rPr>
              <a:t>the Ross, and commands </a:t>
            </a:r>
            <a:r>
              <a:rPr dirty="0" sz="1450" spc="-5">
                <a:latin typeface="Times New Roman"/>
                <a:cs typeface="Times New Roman"/>
              </a:rPr>
              <a:t>a </a:t>
            </a:r>
            <a:r>
              <a:rPr dirty="0" sz="1450" spc="-10">
                <a:latin typeface="Times New Roman"/>
                <a:cs typeface="Times New Roman"/>
              </a:rPr>
              <a:t>great view </a:t>
            </a:r>
            <a:r>
              <a:rPr dirty="0" sz="1450" spc="-5">
                <a:latin typeface="Times New Roman"/>
                <a:cs typeface="Times New Roman"/>
              </a:rPr>
              <a:t>of </a:t>
            </a:r>
            <a:r>
              <a:rPr dirty="0" sz="1450" spc="-10">
                <a:latin typeface="Times New Roman"/>
                <a:cs typeface="Times New Roman"/>
              </a:rPr>
              <a:t>sea and  islands. The </a:t>
            </a:r>
            <a:r>
              <a:rPr dirty="0" sz="1450" spc="-5">
                <a:latin typeface="Times New Roman"/>
                <a:cs typeface="Times New Roman"/>
              </a:rPr>
              <a:t>sun, </a:t>
            </a:r>
            <a:r>
              <a:rPr dirty="0" sz="1450" spc="-10">
                <a:latin typeface="Times New Roman"/>
                <a:cs typeface="Times New Roman"/>
              </a:rPr>
              <a:t>which had been </a:t>
            </a:r>
            <a:r>
              <a:rPr dirty="0" sz="1450" spc="-5">
                <a:latin typeface="Times New Roman"/>
                <a:cs typeface="Times New Roman"/>
              </a:rPr>
              <a:t>up </a:t>
            </a:r>
            <a:r>
              <a:rPr dirty="0" sz="1450" spc="-10">
                <a:latin typeface="Times New Roman"/>
                <a:cs typeface="Times New Roman"/>
              </a:rPr>
              <a:t>some time, was already </a:t>
            </a:r>
            <a:r>
              <a:rPr dirty="0" sz="1450" spc="-5">
                <a:latin typeface="Times New Roman"/>
                <a:cs typeface="Times New Roman"/>
              </a:rPr>
              <a:t>hot upon </a:t>
            </a:r>
            <a:r>
              <a:rPr dirty="0" sz="1450" spc="-10">
                <a:latin typeface="Times New Roman"/>
                <a:cs typeface="Times New Roman"/>
              </a:rPr>
              <a:t>my  neck; the air was listless and </a:t>
            </a:r>
            <a:r>
              <a:rPr dirty="0" sz="1450" spc="-20">
                <a:latin typeface="Times New Roman"/>
                <a:cs typeface="Times New Roman"/>
              </a:rPr>
              <a:t>thundery, </a:t>
            </a:r>
            <a:r>
              <a:rPr dirty="0" sz="1450" spc="-10">
                <a:latin typeface="Times New Roman"/>
                <a:cs typeface="Times New Roman"/>
              </a:rPr>
              <a:t>although purely clear; away over the  north-west, where the isles lie thickliest congregated, some half-a-dozen small  and ragged clouds </a:t>
            </a:r>
            <a:r>
              <a:rPr dirty="0" sz="1450" spc="-5">
                <a:latin typeface="Times New Roman"/>
                <a:cs typeface="Times New Roman"/>
              </a:rPr>
              <a:t>hung </a:t>
            </a:r>
            <a:r>
              <a:rPr dirty="0" sz="1450" spc="-10">
                <a:latin typeface="Times New Roman"/>
                <a:cs typeface="Times New Roman"/>
              </a:rPr>
              <a:t>together in </a:t>
            </a:r>
            <a:r>
              <a:rPr dirty="0" sz="1450" spc="-5">
                <a:latin typeface="Times New Roman"/>
                <a:cs typeface="Times New Roman"/>
              </a:rPr>
              <a:t>a </a:t>
            </a:r>
            <a:r>
              <a:rPr dirty="0" sz="1450" spc="-10">
                <a:latin typeface="Times New Roman"/>
                <a:cs typeface="Times New Roman"/>
              </a:rPr>
              <a:t>covey; and the head </a:t>
            </a:r>
            <a:r>
              <a:rPr dirty="0" sz="1450" spc="-5">
                <a:latin typeface="Times New Roman"/>
                <a:cs typeface="Times New Roman"/>
              </a:rPr>
              <a:t>of </a:t>
            </a:r>
            <a:r>
              <a:rPr dirty="0" sz="1450" spc="-10">
                <a:latin typeface="Times New Roman"/>
                <a:cs typeface="Times New Roman"/>
              </a:rPr>
              <a:t>Ben Kyaw wore,  </a:t>
            </a:r>
            <a:r>
              <a:rPr dirty="0" sz="1450" spc="-5">
                <a:latin typeface="Times New Roman"/>
                <a:cs typeface="Times New Roman"/>
              </a:rPr>
              <a:t>not </a:t>
            </a:r>
            <a:r>
              <a:rPr dirty="0" sz="1450" spc="-10">
                <a:latin typeface="Times New Roman"/>
                <a:cs typeface="Times New Roman"/>
              </a:rPr>
              <a:t>merely </a:t>
            </a:r>
            <a:r>
              <a:rPr dirty="0" sz="1450" spc="-5">
                <a:latin typeface="Times New Roman"/>
                <a:cs typeface="Times New Roman"/>
              </a:rPr>
              <a:t>a </a:t>
            </a:r>
            <a:r>
              <a:rPr dirty="0" sz="1450" spc="-10">
                <a:latin typeface="Times New Roman"/>
                <a:cs typeface="Times New Roman"/>
              </a:rPr>
              <a:t>few streamers, </a:t>
            </a:r>
            <a:r>
              <a:rPr dirty="0" sz="1450" spc="-5">
                <a:latin typeface="Times New Roman"/>
                <a:cs typeface="Times New Roman"/>
              </a:rPr>
              <a:t>but a </a:t>
            </a:r>
            <a:r>
              <a:rPr dirty="0" sz="1450" spc="-10">
                <a:latin typeface="Times New Roman"/>
                <a:cs typeface="Times New Roman"/>
              </a:rPr>
              <a:t>solid </a:t>
            </a:r>
            <a:r>
              <a:rPr dirty="0" sz="1450" spc="-5">
                <a:latin typeface="Times New Roman"/>
                <a:cs typeface="Times New Roman"/>
              </a:rPr>
              <a:t>hood of </a:t>
            </a:r>
            <a:r>
              <a:rPr dirty="0" sz="1450" spc="-20">
                <a:latin typeface="Times New Roman"/>
                <a:cs typeface="Times New Roman"/>
              </a:rPr>
              <a:t>vapour.</a:t>
            </a:r>
            <a:r>
              <a:rPr dirty="0" sz="1450" spc="320">
                <a:latin typeface="Times New Roman"/>
                <a:cs typeface="Times New Roman"/>
              </a:rPr>
              <a:t> </a:t>
            </a: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threat in  the </a:t>
            </a:r>
            <a:r>
              <a:rPr dirty="0" sz="1450" spc="-20">
                <a:latin typeface="Times New Roman"/>
                <a:cs typeface="Times New Roman"/>
              </a:rPr>
              <a:t>weather.</a:t>
            </a:r>
            <a:r>
              <a:rPr dirty="0" sz="1450" spc="320">
                <a:latin typeface="Times New Roman"/>
                <a:cs typeface="Times New Roman"/>
              </a:rPr>
              <a:t> </a:t>
            </a:r>
            <a:r>
              <a:rPr dirty="0" sz="1450" spc="-10">
                <a:latin typeface="Times New Roman"/>
                <a:cs typeface="Times New Roman"/>
              </a:rPr>
              <a:t>The sea, it is true, was smooth like glass: even the Roost was </a:t>
            </a:r>
            <a:r>
              <a:rPr dirty="0" sz="1450" spc="-5">
                <a:latin typeface="Times New Roman"/>
                <a:cs typeface="Times New Roman"/>
              </a:rPr>
              <a:t>but  a </a:t>
            </a:r>
            <a:r>
              <a:rPr dirty="0" sz="1450" spc="-10">
                <a:latin typeface="Times New Roman"/>
                <a:cs typeface="Times New Roman"/>
              </a:rPr>
              <a:t>seam </a:t>
            </a:r>
            <a:r>
              <a:rPr dirty="0" sz="1450" spc="-5">
                <a:latin typeface="Times New Roman"/>
                <a:cs typeface="Times New Roman"/>
              </a:rPr>
              <a:t>on </a:t>
            </a:r>
            <a:r>
              <a:rPr dirty="0" sz="1450" spc="-10">
                <a:latin typeface="Times New Roman"/>
                <a:cs typeface="Times New Roman"/>
              </a:rPr>
              <a:t>that wide </a:t>
            </a:r>
            <a:r>
              <a:rPr dirty="0" sz="1450" spc="-20">
                <a:latin typeface="Times New Roman"/>
                <a:cs typeface="Times New Roman"/>
              </a:rPr>
              <a:t>mirror, </a:t>
            </a:r>
            <a:r>
              <a:rPr dirty="0" sz="1450" spc="-10">
                <a:latin typeface="Times New Roman"/>
                <a:cs typeface="Times New Roman"/>
              </a:rPr>
              <a:t>and the Merry Men </a:t>
            </a:r>
            <a:r>
              <a:rPr dirty="0" sz="1450" spc="-5">
                <a:latin typeface="Times New Roman"/>
                <a:cs typeface="Times New Roman"/>
              </a:rPr>
              <a:t>no </a:t>
            </a:r>
            <a:r>
              <a:rPr dirty="0" sz="1450" spc="-10">
                <a:latin typeface="Times New Roman"/>
                <a:cs typeface="Times New Roman"/>
              </a:rPr>
              <a:t>more than caps </a:t>
            </a:r>
            <a:r>
              <a:rPr dirty="0" sz="1450" spc="-5">
                <a:latin typeface="Times New Roman"/>
                <a:cs typeface="Times New Roman"/>
              </a:rPr>
              <a:t>of </a:t>
            </a:r>
            <a:r>
              <a:rPr dirty="0" sz="1450" spc="-10">
                <a:latin typeface="Times New Roman"/>
                <a:cs typeface="Times New Roman"/>
              </a:rPr>
              <a:t>foam;  </a:t>
            </a:r>
            <a:r>
              <a:rPr dirty="0" sz="1450" spc="-5">
                <a:latin typeface="Times New Roman"/>
                <a:cs typeface="Times New Roman"/>
              </a:rPr>
              <a:t>but </a:t>
            </a:r>
            <a:r>
              <a:rPr dirty="0" sz="1450" spc="-10">
                <a:latin typeface="Times New Roman"/>
                <a:cs typeface="Times New Roman"/>
              </a:rPr>
              <a:t>to my eye and </a:t>
            </a:r>
            <a:r>
              <a:rPr dirty="0" sz="1450" spc="-25">
                <a:latin typeface="Times New Roman"/>
                <a:cs typeface="Times New Roman"/>
              </a:rPr>
              <a:t>ear, </a:t>
            </a:r>
            <a:r>
              <a:rPr dirty="0" sz="1450" spc="-10">
                <a:latin typeface="Times New Roman"/>
                <a:cs typeface="Times New Roman"/>
              </a:rPr>
              <a:t>so long familiar with these places, the sea also seemed  to lie uneasily; </a:t>
            </a:r>
            <a:r>
              <a:rPr dirty="0" sz="1450" spc="-5">
                <a:latin typeface="Times New Roman"/>
                <a:cs typeface="Times New Roman"/>
              </a:rPr>
              <a:t>a </a:t>
            </a:r>
            <a:r>
              <a:rPr dirty="0" sz="1450" spc="-10">
                <a:latin typeface="Times New Roman"/>
                <a:cs typeface="Times New Roman"/>
              </a:rPr>
              <a:t>sound </a:t>
            </a:r>
            <a:r>
              <a:rPr dirty="0" sz="1450" spc="-5">
                <a:latin typeface="Times New Roman"/>
                <a:cs typeface="Times New Roman"/>
              </a:rPr>
              <a:t>of </a:t>
            </a:r>
            <a:r>
              <a:rPr dirty="0" sz="1450" spc="-10">
                <a:latin typeface="Times New Roman"/>
                <a:cs typeface="Times New Roman"/>
              </a:rPr>
              <a:t>it, like </a:t>
            </a:r>
            <a:r>
              <a:rPr dirty="0" sz="1450" spc="-5">
                <a:latin typeface="Times New Roman"/>
                <a:cs typeface="Times New Roman"/>
              </a:rPr>
              <a:t>a </a:t>
            </a:r>
            <a:r>
              <a:rPr dirty="0" sz="1450" spc="-10">
                <a:latin typeface="Times New Roman"/>
                <a:cs typeface="Times New Roman"/>
              </a:rPr>
              <a:t>long sigh, mounted to me where </a:t>
            </a:r>
            <a:r>
              <a:rPr dirty="0" sz="1450" spc="-5">
                <a:latin typeface="Times New Roman"/>
                <a:cs typeface="Times New Roman"/>
              </a:rPr>
              <a:t>I </a:t>
            </a:r>
            <a:r>
              <a:rPr dirty="0" sz="1450" spc="-10">
                <a:latin typeface="Times New Roman"/>
                <a:cs typeface="Times New Roman"/>
              </a:rPr>
              <a:t>stood;  and, quiet as it was, the Roost itself appeared to </a:t>
            </a:r>
            <a:r>
              <a:rPr dirty="0" sz="1450" spc="-5">
                <a:latin typeface="Times New Roman"/>
                <a:cs typeface="Times New Roman"/>
              </a:rPr>
              <a:t>be </a:t>
            </a:r>
            <a:r>
              <a:rPr dirty="0" sz="1450" spc="-10">
                <a:latin typeface="Times New Roman"/>
                <a:cs typeface="Times New Roman"/>
              </a:rPr>
              <a:t>revolving mischief. For </a:t>
            </a:r>
            <a:r>
              <a:rPr dirty="0" sz="1450" spc="-5">
                <a:latin typeface="Times New Roman"/>
                <a:cs typeface="Times New Roman"/>
              </a:rPr>
              <a:t>I  ought </a:t>
            </a:r>
            <a:r>
              <a:rPr dirty="0" sz="1450" spc="-10">
                <a:latin typeface="Times New Roman"/>
                <a:cs typeface="Times New Roman"/>
              </a:rPr>
              <a:t>to say that all we dwellers in these parts attributed, if </a:t>
            </a:r>
            <a:r>
              <a:rPr dirty="0" sz="1450" spc="-5">
                <a:latin typeface="Times New Roman"/>
                <a:cs typeface="Times New Roman"/>
              </a:rPr>
              <a:t>not </a:t>
            </a:r>
            <a:r>
              <a:rPr dirty="0" sz="1450" spc="-10">
                <a:latin typeface="Times New Roman"/>
                <a:cs typeface="Times New Roman"/>
              </a:rPr>
              <a:t>prescience, at  least </a:t>
            </a:r>
            <a:r>
              <a:rPr dirty="0" sz="1450" spc="-5">
                <a:latin typeface="Times New Roman"/>
                <a:cs typeface="Times New Roman"/>
              </a:rPr>
              <a:t>a </a:t>
            </a:r>
            <a:r>
              <a:rPr dirty="0" sz="1450" spc="-10">
                <a:latin typeface="Times New Roman"/>
                <a:cs typeface="Times New Roman"/>
              </a:rPr>
              <a:t>quality </a:t>
            </a:r>
            <a:r>
              <a:rPr dirty="0" sz="1450" spc="-5">
                <a:latin typeface="Times New Roman"/>
                <a:cs typeface="Times New Roman"/>
              </a:rPr>
              <a:t>of </a:t>
            </a:r>
            <a:r>
              <a:rPr dirty="0" sz="1450" spc="-10">
                <a:latin typeface="Times New Roman"/>
                <a:cs typeface="Times New Roman"/>
              </a:rPr>
              <a:t>warning, to that strange and dangerous creature </a:t>
            </a:r>
            <a:r>
              <a:rPr dirty="0" sz="1450" spc="-5">
                <a:latin typeface="Times New Roman"/>
                <a:cs typeface="Times New Roman"/>
              </a:rPr>
              <a:t>of </a:t>
            </a:r>
            <a:r>
              <a:rPr dirty="0" sz="1450" spc="-10">
                <a:latin typeface="Times New Roman"/>
                <a:cs typeface="Times New Roman"/>
              </a:rPr>
              <a:t>the</a:t>
            </a:r>
            <a:r>
              <a:rPr dirty="0" sz="1450" spc="130">
                <a:latin typeface="Times New Roman"/>
                <a:cs typeface="Times New Roman"/>
              </a:rPr>
              <a:t> </a:t>
            </a:r>
            <a:r>
              <a:rPr dirty="0" sz="1450" spc="-10">
                <a:latin typeface="Times New Roman"/>
                <a:cs typeface="Times New Roman"/>
              </a:rPr>
              <a:t>tides.</a:t>
            </a:r>
            <a:endParaRPr sz="1450">
              <a:latin typeface="Times New Roman"/>
              <a:cs typeface="Times New Roman"/>
            </a:endParaRPr>
          </a:p>
          <a:p>
            <a:pPr algn="just" marL="12700" marR="5080">
              <a:lnSpc>
                <a:spcPts val="1730"/>
              </a:lnSpc>
              <a:spcBef>
                <a:spcPts val="830"/>
              </a:spcBef>
            </a:pPr>
            <a:r>
              <a:rPr dirty="0" sz="1450" spc="-5">
                <a:latin typeface="Times New Roman"/>
                <a:cs typeface="Times New Roman"/>
              </a:rPr>
              <a:t>I </a:t>
            </a:r>
            <a:r>
              <a:rPr dirty="0" sz="1450" spc="-10">
                <a:latin typeface="Times New Roman"/>
                <a:cs typeface="Times New Roman"/>
              </a:rPr>
              <a:t>hurried </a:t>
            </a:r>
            <a:r>
              <a:rPr dirty="0" sz="1450" spc="-5">
                <a:latin typeface="Times New Roman"/>
                <a:cs typeface="Times New Roman"/>
              </a:rPr>
              <a:t>on, </a:t>
            </a:r>
            <a:r>
              <a:rPr dirty="0" sz="1450" spc="-10">
                <a:latin typeface="Times New Roman"/>
                <a:cs typeface="Times New Roman"/>
              </a:rPr>
              <a:t>then, with the greater speed, and had soon descended the slope </a:t>
            </a:r>
            <a:r>
              <a:rPr dirty="0" sz="1450" spc="-5">
                <a:latin typeface="Times New Roman"/>
                <a:cs typeface="Times New Roman"/>
              </a:rPr>
              <a:t>of  </a:t>
            </a:r>
            <a:r>
              <a:rPr dirty="0" sz="1450" spc="-10">
                <a:latin typeface="Times New Roman"/>
                <a:cs typeface="Times New Roman"/>
              </a:rPr>
              <a:t>Aros to the part that we call Sandag </a:t>
            </a:r>
            <a:r>
              <a:rPr dirty="0" sz="1450" spc="-35">
                <a:latin typeface="Times New Roman"/>
                <a:cs typeface="Times New Roman"/>
              </a:rPr>
              <a:t>Bay. </a:t>
            </a:r>
            <a:r>
              <a:rPr dirty="0" sz="1450" spc="-10">
                <a:latin typeface="Times New Roman"/>
                <a:cs typeface="Times New Roman"/>
              </a:rPr>
              <a:t>It is </a:t>
            </a:r>
            <a:r>
              <a:rPr dirty="0" sz="1450" spc="-5">
                <a:latin typeface="Times New Roman"/>
                <a:cs typeface="Times New Roman"/>
              </a:rPr>
              <a:t>a </a:t>
            </a:r>
            <a:r>
              <a:rPr dirty="0" sz="1450" spc="-10">
                <a:latin typeface="Times New Roman"/>
                <a:cs typeface="Times New Roman"/>
              </a:rPr>
              <a:t>pretty </a:t>
            </a:r>
            <a:r>
              <a:rPr dirty="0" sz="1450" spc="-15">
                <a:latin typeface="Times New Roman"/>
                <a:cs typeface="Times New Roman"/>
              </a:rPr>
              <a:t>large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water  compared with the size </a:t>
            </a:r>
            <a:r>
              <a:rPr dirty="0" sz="1450" spc="-5">
                <a:latin typeface="Times New Roman"/>
                <a:cs typeface="Times New Roman"/>
              </a:rPr>
              <a:t>of </a:t>
            </a:r>
            <a:r>
              <a:rPr dirty="0" sz="1450" spc="-10">
                <a:latin typeface="Times New Roman"/>
                <a:cs typeface="Times New Roman"/>
              </a:rPr>
              <a:t>the isle; well sheltered from all </a:t>
            </a:r>
            <a:r>
              <a:rPr dirty="0" sz="1450" spc="-5">
                <a:latin typeface="Times New Roman"/>
                <a:cs typeface="Times New Roman"/>
              </a:rPr>
              <a:t>but </a:t>
            </a:r>
            <a:r>
              <a:rPr dirty="0" sz="1450" spc="-10">
                <a:latin typeface="Times New Roman"/>
                <a:cs typeface="Times New Roman"/>
              </a:rPr>
              <a:t>the prevailing  wind; sandy and shoal and bounded </a:t>
            </a:r>
            <a:r>
              <a:rPr dirty="0" sz="1450" spc="-5">
                <a:latin typeface="Times New Roman"/>
                <a:cs typeface="Times New Roman"/>
              </a:rPr>
              <a:t>by </a:t>
            </a:r>
            <a:r>
              <a:rPr dirty="0" sz="1450" spc="-10">
                <a:latin typeface="Times New Roman"/>
                <a:cs typeface="Times New Roman"/>
              </a:rPr>
              <a:t>low sand-hills to the west, </a:t>
            </a:r>
            <a:r>
              <a:rPr dirty="0" sz="1450" spc="-5">
                <a:latin typeface="Times New Roman"/>
                <a:cs typeface="Times New Roman"/>
              </a:rPr>
              <a:t>but </a:t>
            </a:r>
            <a:r>
              <a:rPr dirty="0" sz="1450" spc="-10">
                <a:latin typeface="Times New Roman"/>
                <a:cs typeface="Times New Roman"/>
              </a:rPr>
              <a:t>to the  eastward lying several fathoms deep along </a:t>
            </a:r>
            <a:r>
              <a:rPr dirty="0" sz="1450" spc="-5">
                <a:latin typeface="Times New Roman"/>
                <a:cs typeface="Times New Roman"/>
              </a:rPr>
              <a:t>a </a:t>
            </a:r>
            <a:r>
              <a:rPr dirty="0" sz="1450" spc="-10">
                <a:latin typeface="Times New Roman"/>
                <a:cs typeface="Times New Roman"/>
              </a:rPr>
              <a:t>ledge </a:t>
            </a:r>
            <a:r>
              <a:rPr dirty="0" sz="1450" spc="-5">
                <a:latin typeface="Times New Roman"/>
                <a:cs typeface="Times New Roman"/>
              </a:rPr>
              <a:t>of </a:t>
            </a:r>
            <a:r>
              <a:rPr dirty="0" sz="1450" spc="-10">
                <a:latin typeface="Times New Roman"/>
                <a:cs typeface="Times New Roman"/>
              </a:rPr>
              <a:t>rocks. It is </a:t>
            </a:r>
            <a:r>
              <a:rPr dirty="0" sz="1450" spc="-5">
                <a:latin typeface="Times New Roman"/>
                <a:cs typeface="Times New Roman"/>
              </a:rPr>
              <a:t>upon </a:t>
            </a:r>
            <a:r>
              <a:rPr dirty="0" sz="1450" spc="-10">
                <a:latin typeface="Times New Roman"/>
                <a:cs typeface="Times New Roman"/>
              </a:rPr>
              <a:t>that  side that, at </a:t>
            </a:r>
            <a:r>
              <a:rPr dirty="0" sz="1450" spc="-5">
                <a:latin typeface="Times New Roman"/>
                <a:cs typeface="Times New Roman"/>
              </a:rPr>
              <a:t>a </a:t>
            </a:r>
            <a:r>
              <a:rPr dirty="0" sz="1450" spc="-10">
                <a:latin typeface="Times New Roman"/>
                <a:cs typeface="Times New Roman"/>
              </a:rPr>
              <a:t>certain time each flood, the current mentioned </a:t>
            </a:r>
            <a:r>
              <a:rPr dirty="0" sz="1450" spc="-5">
                <a:latin typeface="Times New Roman"/>
                <a:cs typeface="Times New Roman"/>
              </a:rPr>
              <a:t>by </a:t>
            </a:r>
            <a:r>
              <a:rPr dirty="0" sz="1450" spc="-10">
                <a:latin typeface="Times New Roman"/>
                <a:cs typeface="Times New Roman"/>
              </a:rPr>
              <a:t>my uncle sets  so strong into the bay; </a:t>
            </a:r>
            <a:r>
              <a:rPr dirty="0" sz="1450" spc="-5">
                <a:latin typeface="Times New Roman"/>
                <a:cs typeface="Times New Roman"/>
              </a:rPr>
              <a:t>a </a:t>
            </a:r>
            <a:r>
              <a:rPr dirty="0" sz="1450" spc="-10">
                <a:latin typeface="Times New Roman"/>
                <a:cs typeface="Times New Roman"/>
              </a:rPr>
              <a:t>little </a:t>
            </a:r>
            <a:r>
              <a:rPr dirty="0" sz="1450" spc="-20">
                <a:latin typeface="Times New Roman"/>
                <a:cs typeface="Times New Roman"/>
              </a:rPr>
              <a:t>later, </a:t>
            </a:r>
            <a:r>
              <a:rPr dirty="0" sz="1450" spc="-10">
                <a:latin typeface="Times New Roman"/>
                <a:cs typeface="Times New Roman"/>
              </a:rPr>
              <a:t>when the Roost begins to work </a:t>
            </a:r>
            <a:r>
              <a:rPr dirty="0" sz="1450" spc="-15">
                <a:latin typeface="Times New Roman"/>
                <a:cs typeface="Times New Roman"/>
              </a:rPr>
              <a:t>higher, </a:t>
            </a:r>
            <a:r>
              <a:rPr dirty="0" sz="1450" spc="-10">
                <a:latin typeface="Times New Roman"/>
                <a:cs typeface="Times New Roman"/>
              </a:rPr>
              <a:t>an  undertow runs still more strongly in the reverse direction; and it is the action  </a:t>
            </a:r>
            <a:r>
              <a:rPr dirty="0" sz="1450" spc="-5">
                <a:latin typeface="Times New Roman"/>
                <a:cs typeface="Times New Roman"/>
              </a:rPr>
              <a:t>of </a:t>
            </a:r>
            <a:r>
              <a:rPr dirty="0" sz="1450" spc="-10">
                <a:latin typeface="Times New Roman"/>
                <a:cs typeface="Times New Roman"/>
              </a:rPr>
              <a:t>this last, as </a:t>
            </a:r>
            <a:r>
              <a:rPr dirty="0" sz="1450" spc="-5">
                <a:latin typeface="Times New Roman"/>
                <a:cs typeface="Times New Roman"/>
              </a:rPr>
              <a:t>I </a:t>
            </a:r>
            <a:r>
              <a:rPr dirty="0" sz="1450" spc="-10">
                <a:latin typeface="Times New Roman"/>
                <a:cs typeface="Times New Roman"/>
              </a:rPr>
              <a:t>suppose, that has scoured that part so deep. Nothing is to </a:t>
            </a:r>
            <a:r>
              <a:rPr dirty="0" sz="1450" spc="-5">
                <a:latin typeface="Times New Roman"/>
                <a:cs typeface="Times New Roman"/>
              </a:rPr>
              <a:t>be  </a:t>
            </a:r>
            <a:r>
              <a:rPr dirty="0" sz="1450" spc="-10">
                <a:latin typeface="Times New Roman"/>
                <a:cs typeface="Times New Roman"/>
              </a:rPr>
              <a:t>seen </a:t>
            </a:r>
            <a:r>
              <a:rPr dirty="0" sz="1450" spc="-5">
                <a:latin typeface="Times New Roman"/>
                <a:cs typeface="Times New Roman"/>
              </a:rPr>
              <a:t>out of </a:t>
            </a:r>
            <a:r>
              <a:rPr dirty="0" sz="1450" spc="-10">
                <a:latin typeface="Times New Roman"/>
                <a:cs typeface="Times New Roman"/>
              </a:rPr>
              <a:t>Sandag </a:t>
            </a:r>
            <a:r>
              <a:rPr dirty="0" sz="1450" spc="-35">
                <a:latin typeface="Times New Roman"/>
                <a:cs typeface="Times New Roman"/>
              </a:rPr>
              <a:t>Bay, </a:t>
            </a:r>
            <a:r>
              <a:rPr dirty="0" sz="1450" spc="-5">
                <a:latin typeface="Times New Roman"/>
                <a:cs typeface="Times New Roman"/>
              </a:rPr>
              <a:t>but one </a:t>
            </a:r>
            <a:r>
              <a:rPr dirty="0" sz="1450" spc="-10">
                <a:latin typeface="Times New Roman"/>
                <a:cs typeface="Times New Roman"/>
              </a:rPr>
              <a:t>small segment </a:t>
            </a:r>
            <a:r>
              <a:rPr dirty="0" sz="1450" spc="-5">
                <a:latin typeface="Times New Roman"/>
                <a:cs typeface="Times New Roman"/>
              </a:rPr>
              <a:t>of </a:t>
            </a:r>
            <a:r>
              <a:rPr dirty="0" sz="1450" spc="-10">
                <a:latin typeface="Times New Roman"/>
                <a:cs typeface="Times New Roman"/>
              </a:rPr>
              <a:t>the horizon and, in heavy  </a:t>
            </a:r>
            <a:r>
              <a:rPr dirty="0" sz="1450" spc="-15">
                <a:latin typeface="Times New Roman"/>
                <a:cs typeface="Times New Roman"/>
              </a:rPr>
              <a:t>weather, </a:t>
            </a:r>
            <a:r>
              <a:rPr dirty="0" sz="1450" spc="-10">
                <a:latin typeface="Times New Roman"/>
                <a:cs typeface="Times New Roman"/>
              </a:rPr>
              <a:t>the breakers flying high over </a:t>
            </a:r>
            <a:r>
              <a:rPr dirty="0" sz="1450" spc="-5">
                <a:latin typeface="Times New Roman"/>
                <a:cs typeface="Times New Roman"/>
              </a:rPr>
              <a:t>a </a:t>
            </a:r>
            <a:r>
              <a:rPr dirty="0" sz="1450" spc="-10">
                <a:latin typeface="Times New Roman"/>
                <a:cs typeface="Times New Roman"/>
              </a:rPr>
              <a:t>deep sea</a:t>
            </a:r>
            <a:r>
              <a:rPr dirty="0" sz="1450" spc="40">
                <a:latin typeface="Times New Roman"/>
                <a:cs typeface="Times New Roman"/>
              </a:rPr>
              <a:t> </a:t>
            </a:r>
            <a:r>
              <a:rPr dirty="0" sz="1450" spc="-10">
                <a:latin typeface="Times New Roman"/>
                <a:cs typeface="Times New Roman"/>
              </a:rPr>
              <a:t>reef.</a:t>
            </a:r>
            <a:endParaRPr sz="1450">
              <a:latin typeface="Times New Roman"/>
              <a:cs typeface="Times New Roman"/>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6985">
              <a:lnSpc>
                <a:spcPts val="1730"/>
              </a:lnSpc>
              <a:spcBef>
                <a:spcPts val="155"/>
              </a:spcBef>
            </a:pPr>
            <a:r>
              <a:rPr dirty="0" sz="1450" spc="-10">
                <a:latin typeface="Times New Roman"/>
                <a:cs typeface="Times New Roman"/>
              </a:rPr>
              <a:t>than when </a:t>
            </a:r>
            <a:r>
              <a:rPr dirty="0" sz="1450" spc="-5">
                <a:latin typeface="Times New Roman"/>
                <a:cs typeface="Times New Roman"/>
              </a:rPr>
              <a:t>he </a:t>
            </a:r>
            <a:r>
              <a:rPr dirty="0" sz="1450" spc="-10">
                <a:latin typeface="Times New Roman"/>
                <a:cs typeface="Times New Roman"/>
              </a:rPr>
              <a:t>narrated its imaginary story and drew the character </a:t>
            </a:r>
            <a:r>
              <a:rPr dirty="0" sz="1450" spc="-5">
                <a:latin typeface="Times New Roman"/>
                <a:cs typeface="Times New Roman"/>
              </a:rPr>
              <a:t>of </a:t>
            </a:r>
            <a:r>
              <a:rPr dirty="0" sz="1450" spc="-10">
                <a:latin typeface="Times New Roman"/>
                <a:cs typeface="Times New Roman"/>
              </a:rPr>
              <a:t>its  successive masters, from the Hebrew merchant who had re-edified its walls  after the sack </a:t>
            </a:r>
            <a:r>
              <a:rPr dirty="0" sz="1450" spc="-5">
                <a:latin typeface="Times New Roman"/>
                <a:cs typeface="Times New Roman"/>
              </a:rPr>
              <a:t>of </a:t>
            </a:r>
            <a:r>
              <a:rPr dirty="0" sz="1450" spc="-10">
                <a:latin typeface="Times New Roman"/>
                <a:cs typeface="Times New Roman"/>
              </a:rPr>
              <a:t>the town, and past the mysterious engraver </a:t>
            </a:r>
            <a:r>
              <a:rPr dirty="0" sz="1450" spc="-5">
                <a:latin typeface="Times New Roman"/>
                <a:cs typeface="Times New Roman"/>
              </a:rPr>
              <a:t>of </a:t>
            </a:r>
            <a:r>
              <a:rPr dirty="0" sz="1450" spc="-10">
                <a:latin typeface="Times New Roman"/>
                <a:cs typeface="Times New Roman"/>
              </a:rPr>
              <a:t>the runes, down  to the long-headed, dirty-handed </a:t>
            </a:r>
            <a:r>
              <a:rPr dirty="0" sz="1450" spc="-5">
                <a:latin typeface="Times New Roman"/>
                <a:cs typeface="Times New Roman"/>
              </a:rPr>
              <a:t>boor </a:t>
            </a:r>
            <a:r>
              <a:rPr dirty="0" sz="1450" spc="-10">
                <a:latin typeface="Times New Roman"/>
                <a:cs typeface="Times New Roman"/>
              </a:rPr>
              <a:t>from whom </a:t>
            </a:r>
            <a:r>
              <a:rPr dirty="0" sz="1450" spc="-5">
                <a:latin typeface="Times New Roman"/>
                <a:cs typeface="Times New Roman"/>
              </a:rPr>
              <a:t>he </a:t>
            </a:r>
            <a:r>
              <a:rPr dirty="0" sz="1450" spc="-10">
                <a:latin typeface="Times New Roman"/>
                <a:cs typeface="Times New Roman"/>
              </a:rPr>
              <a:t>had himself acquired it  at </a:t>
            </a:r>
            <a:r>
              <a:rPr dirty="0" sz="1450" spc="-5">
                <a:latin typeface="Times New Roman"/>
                <a:cs typeface="Times New Roman"/>
              </a:rPr>
              <a:t>a </a:t>
            </a:r>
            <a:r>
              <a:rPr dirty="0" sz="1450" spc="-10">
                <a:latin typeface="Times New Roman"/>
                <a:cs typeface="Times New Roman"/>
              </a:rPr>
              <a:t>ruinous expense. As for any alarm about its </a:t>
            </a:r>
            <a:r>
              <a:rPr dirty="0" sz="1450" spc="-20">
                <a:latin typeface="Times New Roman"/>
                <a:cs typeface="Times New Roman"/>
              </a:rPr>
              <a:t>security, </a:t>
            </a:r>
            <a:r>
              <a:rPr dirty="0" sz="1450" spc="-10">
                <a:latin typeface="Times New Roman"/>
                <a:cs typeface="Times New Roman"/>
              </a:rPr>
              <a:t>the idea had never  presented itself. What had stood four centuries might well endure </a:t>
            </a:r>
            <a:r>
              <a:rPr dirty="0" sz="1450" spc="-5">
                <a:latin typeface="Times New Roman"/>
                <a:cs typeface="Times New Roman"/>
              </a:rPr>
              <a:t>a </a:t>
            </a:r>
            <a:r>
              <a:rPr dirty="0" sz="1450" spc="-10">
                <a:latin typeface="Times New Roman"/>
                <a:cs typeface="Times New Roman"/>
              </a:rPr>
              <a:t>little  </a:t>
            </a:r>
            <a:r>
              <a:rPr dirty="0" sz="1450" spc="-20">
                <a:latin typeface="Times New Roman"/>
                <a:cs typeface="Times New Roman"/>
              </a:rPr>
              <a:t>longer.</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Indeed, in this particular </a:t>
            </a:r>
            <a:r>
              <a:rPr dirty="0" sz="1450" spc="-20">
                <a:latin typeface="Times New Roman"/>
                <a:cs typeface="Times New Roman"/>
              </a:rPr>
              <a:t>winter, </a:t>
            </a:r>
            <a:r>
              <a:rPr dirty="0" sz="1450" spc="-10">
                <a:latin typeface="Times New Roman"/>
                <a:cs typeface="Times New Roman"/>
              </a:rPr>
              <a:t>after the finding and losing </a:t>
            </a:r>
            <a:r>
              <a:rPr dirty="0" sz="1450" spc="-5">
                <a:latin typeface="Times New Roman"/>
                <a:cs typeface="Times New Roman"/>
              </a:rPr>
              <a:t>of </a:t>
            </a:r>
            <a:r>
              <a:rPr dirty="0" sz="1450" spc="-10">
                <a:latin typeface="Times New Roman"/>
                <a:cs typeface="Times New Roman"/>
              </a:rPr>
              <a:t>the treasure, the  Desprez’ had an anxiety </a:t>
            </a:r>
            <a:r>
              <a:rPr dirty="0" sz="1450" spc="-5">
                <a:latin typeface="Times New Roman"/>
                <a:cs typeface="Times New Roman"/>
              </a:rPr>
              <a:t>of a </a:t>
            </a:r>
            <a:r>
              <a:rPr dirty="0" sz="1450" spc="-10">
                <a:latin typeface="Times New Roman"/>
                <a:cs typeface="Times New Roman"/>
              </a:rPr>
              <a:t>very different </a:t>
            </a:r>
            <a:r>
              <a:rPr dirty="0" sz="1450" spc="-20">
                <a:latin typeface="Times New Roman"/>
                <a:cs typeface="Times New Roman"/>
              </a:rPr>
              <a:t>order, </a:t>
            </a:r>
            <a:r>
              <a:rPr dirty="0" sz="1450" spc="-10">
                <a:latin typeface="Times New Roman"/>
                <a:cs typeface="Times New Roman"/>
              </a:rPr>
              <a:t>and </a:t>
            </a:r>
            <a:r>
              <a:rPr dirty="0" sz="1450" spc="-5">
                <a:latin typeface="Times New Roman"/>
                <a:cs typeface="Times New Roman"/>
              </a:rPr>
              <a:t>one </a:t>
            </a:r>
            <a:r>
              <a:rPr dirty="0" sz="1450" spc="-10">
                <a:latin typeface="Times New Roman"/>
                <a:cs typeface="Times New Roman"/>
              </a:rPr>
              <a:t>which lay nearer  their hearts. Jean-Marie was plainly </a:t>
            </a:r>
            <a:r>
              <a:rPr dirty="0" sz="1450" spc="-5">
                <a:latin typeface="Times New Roman"/>
                <a:cs typeface="Times New Roman"/>
              </a:rPr>
              <a:t>not </a:t>
            </a:r>
            <a:r>
              <a:rPr dirty="0" sz="1450" spc="-10">
                <a:latin typeface="Times New Roman"/>
                <a:cs typeface="Times New Roman"/>
              </a:rPr>
              <a:t>himself. He had fits </a:t>
            </a:r>
            <a:r>
              <a:rPr dirty="0" sz="1450" spc="-5">
                <a:latin typeface="Times New Roman"/>
                <a:cs typeface="Times New Roman"/>
              </a:rPr>
              <a:t>of </a:t>
            </a:r>
            <a:r>
              <a:rPr dirty="0" sz="1450" spc="-10">
                <a:latin typeface="Times New Roman"/>
                <a:cs typeface="Times New Roman"/>
              </a:rPr>
              <a:t>hectic  </a:t>
            </a:r>
            <a:r>
              <a:rPr dirty="0" sz="1450" spc="-20">
                <a:latin typeface="Times New Roman"/>
                <a:cs typeface="Times New Roman"/>
              </a:rPr>
              <a:t>activity,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made unusual exertions to please, spoke more and </a:t>
            </a:r>
            <a:r>
              <a:rPr dirty="0" sz="1450" spc="-20">
                <a:latin typeface="Times New Roman"/>
                <a:cs typeface="Times New Roman"/>
              </a:rPr>
              <a:t>faster, </a:t>
            </a:r>
            <a:r>
              <a:rPr dirty="0" sz="1450" spc="-10">
                <a:latin typeface="Times New Roman"/>
                <a:cs typeface="Times New Roman"/>
              </a:rPr>
              <a:t>and  redoubled in attention to his lessons. But these were interrupted </a:t>
            </a:r>
            <a:r>
              <a:rPr dirty="0" sz="1450" spc="-5">
                <a:latin typeface="Times New Roman"/>
                <a:cs typeface="Times New Roman"/>
              </a:rPr>
              <a:t>by </a:t>
            </a:r>
            <a:r>
              <a:rPr dirty="0" sz="1450" spc="-10">
                <a:latin typeface="Times New Roman"/>
                <a:cs typeface="Times New Roman"/>
              </a:rPr>
              <a:t>spells </a:t>
            </a:r>
            <a:r>
              <a:rPr dirty="0" sz="1450" spc="-5">
                <a:latin typeface="Times New Roman"/>
                <a:cs typeface="Times New Roman"/>
              </a:rPr>
              <a:t>of  </a:t>
            </a:r>
            <a:r>
              <a:rPr dirty="0" sz="1450" spc="-10">
                <a:latin typeface="Times New Roman"/>
                <a:cs typeface="Times New Roman"/>
              </a:rPr>
              <a:t>melancholia and brooding silence, when the </a:t>
            </a:r>
            <a:r>
              <a:rPr dirty="0" sz="1450" spc="-5">
                <a:latin typeface="Times New Roman"/>
                <a:cs typeface="Times New Roman"/>
              </a:rPr>
              <a:t>boy </a:t>
            </a:r>
            <a:r>
              <a:rPr dirty="0" sz="1450" spc="-10">
                <a:latin typeface="Times New Roman"/>
                <a:cs typeface="Times New Roman"/>
              </a:rPr>
              <a:t>was little better than  unbearable.</a:t>
            </a:r>
            <a:endParaRPr sz="1450">
              <a:latin typeface="Times New Roman"/>
              <a:cs typeface="Times New Roman"/>
            </a:endParaRPr>
          </a:p>
          <a:p>
            <a:pPr algn="just" marL="12700" marR="6985">
              <a:lnSpc>
                <a:spcPts val="1730"/>
              </a:lnSpc>
              <a:spcBef>
                <a:spcPts val="850"/>
              </a:spcBef>
            </a:pPr>
            <a:r>
              <a:rPr dirty="0" sz="1450" spc="-10">
                <a:latin typeface="Times New Roman"/>
                <a:cs typeface="Times New Roman"/>
              </a:rPr>
              <a:t>‘Silence,’ the Doctor moralised—‘you see, Anastasie, what comes </a:t>
            </a:r>
            <a:r>
              <a:rPr dirty="0" sz="1450" spc="-5">
                <a:latin typeface="Times New Roman"/>
                <a:cs typeface="Times New Roman"/>
              </a:rPr>
              <a:t>of </a:t>
            </a:r>
            <a:r>
              <a:rPr dirty="0" sz="1450" spc="-10">
                <a:latin typeface="Times New Roman"/>
                <a:cs typeface="Times New Roman"/>
              </a:rPr>
              <a:t>silence.  Had the </a:t>
            </a:r>
            <a:r>
              <a:rPr dirty="0" sz="1450" spc="-5">
                <a:latin typeface="Times New Roman"/>
                <a:cs typeface="Times New Roman"/>
              </a:rPr>
              <a:t>boy </a:t>
            </a:r>
            <a:r>
              <a:rPr dirty="0" sz="1450" spc="-10">
                <a:latin typeface="Times New Roman"/>
                <a:cs typeface="Times New Roman"/>
              </a:rPr>
              <a:t>properly unbosomed himself, the little disappointment about the  treasure, the little annoyance about </a:t>
            </a:r>
            <a:r>
              <a:rPr dirty="0" sz="1450" spc="-15">
                <a:latin typeface="Times New Roman"/>
                <a:cs typeface="Times New Roman"/>
              </a:rPr>
              <a:t>Casimir’s </a:t>
            </a:r>
            <a:r>
              <a:rPr dirty="0" sz="1450" spc="-20">
                <a:latin typeface="Times New Roman"/>
                <a:cs typeface="Times New Roman"/>
              </a:rPr>
              <a:t>incivility, </a:t>
            </a:r>
            <a:r>
              <a:rPr dirty="0" sz="1450" spc="-10">
                <a:latin typeface="Times New Roman"/>
                <a:cs typeface="Times New Roman"/>
              </a:rPr>
              <a:t>would long ago have  been forgotten. As it is, they prey </a:t>
            </a:r>
            <a:r>
              <a:rPr dirty="0" sz="1450" spc="-5">
                <a:latin typeface="Times New Roman"/>
                <a:cs typeface="Times New Roman"/>
              </a:rPr>
              <a:t>upon </a:t>
            </a:r>
            <a:r>
              <a:rPr dirty="0" sz="1450" spc="-10">
                <a:latin typeface="Times New Roman"/>
                <a:cs typeface="Times New Roman"/>
              </a:rPr>
              <a:t>him like </a:t>
            </a:r>
            <a:r>
              <a:rPr dirty="0" sz="1450" spc="-5">
                <a:latin typeface="Times New Roman"/>
                <a:cs typeface="Times New Roman"/>
              </a:rPr>
              <a:t>a </a:t>
            </a:r>
            <a:r>
              <a:rPr dirty="0" sz="1450" spc="-10">
                <a:latin typeface="Times New Roman"/>
                <a:cs typeface="Times New Roman"/>
              </a:rPr>
              <a:t>disease. He loses flesh, his  appetite is variable and, </a:t>
            </a:r>
            <a:r>
              <a:rPr dirty="0" sz="1450" spc="-5">
                <a:latin typeface="Times New Roman"/>
                <a:cs typeface="Times New Roman"/>
              </a:rPr>
              <a:t>on </a:t>
            </a:r>
            <a:r>
              <a:rPr dirty="0" sz="1450" spc="-10">
                <a:latin typeface="Times New Roman"/>
                <a:cs typeface="Times New Roman"/>
              </a:rPr>
              <a:t>the whole, impaired. </a:t>
            </a:r>
            <a:r>
              <a:rPr dirty="0" sz="1450" spc="-5">
                <a:latin typeface="Times New Roman"/>
                <a:cs typeface="Times New Roman"/>
              </a:rPr>
              <a:t>I </a:t>
            </a:r>
            <a:r>
              <a:rPr dirty="0" sz="1450" spc="-10">
                <a:latin typeface="Times New Roman"/>
                <a:cs typeface="Times New Roman"/>
              </a:rPr>
              <a:t>keep him </a:t>
            </a:r>
            <a:r>
              <a:rPr dirty="0" sz="1450" spc="-5">
                <a:latin typeface="Times New Roman"/>
                <a:cs typeface="Times New Roman"/>
              </a:rPr>
              <a:t>on </a:t>
            </a:r>
            <a:r>
              <a:rPr dirty="0" sz="1450" spc="-10">
                <a:latin typeface="Times New Roman"/>
                <a:cs typeface="Times New Roman"/>
              </a:rPr>
              <a:t>the strictest  regimen, </a:t>
            </a:r>
            <a:r>
              <a:rPr dirty="0" sz="1450" spc="-5">
                <a:latin typeface="Times New Roman"/>
                <a:cs typeface="Times New Roman"/>
              </a:rPr>
              <a:t>I </a:t>
            </a:r>
            <a:r>
              <a:rPr dirty="0" sz="1450" spc="-10">
                <a:latin typeface="Times New Roman"/>
                <a:cs typeface="Times New Roman"/>
              </a:rPr>
              <a:t>exhibit the most powerful tonics; both in</a:t>
            </a:r>
            <a:r>
              <a:rPr dirty="0" sz="1450" spc="45">
                <a:latin typeface="Times New Roman"/>
                <a:cs typeface="Times New Roman"/>
              </a:rPr>
              <a:t> </a:t>
            </a:r>
            <a:r>
              <a:rPr dirty="0" sz="1450" spc="-10">
                <a:latin typeface="Times New Roman"/>
                <a:cs typeface="Times New Roman"/>
              </a:rPr>
              <a:t>vain.’</a:t>
            </a:r>
            <a:endParaRPr sz="1450">
              <a:latin typeface="Times New Roman"/>
              <a:cs typeface="Times New Roman"/>
            </a:endParaRPr>
          </a:p>
          <a:p>
            <a:pPr algn="just" marL="12700" marR="9525">
              <a:lnSpc>
                <a:spcPts val="1730"/>
              </a:lnSpc>
              <a:spcBef>
                <a:spcPts val="855"/>
              </a:spcBef>
            </a:pPr>
            <a:r>
              <a:rPr dirty="0" sz="1450" spc="-15">
                <a:latin typeface="Times New Roman"/>
                <a:cs typeface="Times New Roman"/>
              </a:rPr>
              <a:t>‘Don’t </a:t>
            </a:r>
            <a:r>
              <a:rPr dirty="0" sz="1450" spc="-5">
                <a:latin typeface="Times New Roman"/>
                <a:cs typeface="Times New Roman"/>
              </a:rPr>
              <a:t>you </a:t>
            </a:r>
            <a:r>
              <a:rPr dirty="0" sz="1450" spc="-10">
                <a:latin typeface="Times New Roman"/>
                <a:cs typeface="Times New Roman"/>
              </a:rPr>
              <a:t>think </a:t>
            </a:r>
            <a:r>
              <a:rPr dirty="0" sz="1450" spc="-5">
                <a:latin typeface="Times New Roman"/>
                <a:cs typeface="Times New Roman"/>
              </a:rPr>
              <a:t>you </a:t>
            </a:r>
            <a:r>
              <a:rPr dirty="0" sz="1450" spc="-10">
                <a:latin typeface="Times New Roman"/>
                <a:cs typeface="Times New Roman"/>
              </a:rPr>
              <a:t>drug him too much?’ asked madame, with an  irrepressible </a:t>
            </a:r>
            <a:r>
              <a:rPr dirty="0" sz="1450" spc="-20">
                <a:latin typeface="Times New Roman"/>
                <a:cs typeface="Times New Roman"/>
              </a:rPr>
              <a:t>shudder.</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‘Drug?’ cried the Doctor; ‘I drug? Anastasie, </a:t>
            </a:r>
            <a:r>
              <a:rPr dirty="0" sz="1450" spc="-5">
                <a:latin typeface="Times New Roman"/>
                <a:cs typeface="Times New Roman"/>
              </a:rPr>
              <a:t>you </a:t>
            </a:r>
            <a:r>
              <a:rPr dirty="0" sz="1450" spc="-10">
                <a:latin typeface="Times New Roman"/>
                <a:cs typeface="Times New Roman"/>
              </a:rPr>
              <a:t>are</a:t>
            </a:r>
            <a:r>
              <a:rPr dirty="0" sz="1450" spc="-55">
                <a:latin typeface="Times New Roman"/>
                <a:cs typeface="Times New Roman"/>
              </a:rPr>
              <a:t> </a:t>
            </a:r>
            <a:r>
              <a:rPr dirty="0" sz="1450" spc="-10">
                <a:latin typeface="Times New Roman"/>
                <a:cs typeface="Times New Roman"/>
              </a:rPr>
              <a:t>mad!’</a:t>
            </a:r>
            <a:endParaRPr sz="1450">
              <a:latin typeface="Times New Roman"/>
              <a:cs typeface="Times New Roman"/>
            </a:endParaRPr>
          </a:p>
          <a:p>
            <a:pPr algn="just" marL="12700" marR="5080">
              <a:lnSpc>
                <a:spcPts val="1730"/>
              </a:lnSpc>
              <a:spcBef>
                <a:spcPts val="919"/>
              </a:spcBef>
            </a:pPr>
            <a:r>
              <a:rPr dirty="0" sz="1450" spc="-25">
                <a:latin typeface="Times New Roman"/>
                <a:cs typeface="Times New Roman"/>
              </a:rPr>
              <a:t>Time </a:t>
            </a:r>
            <a:r>
              <a:rPr dirty="0" sz="1450" spc="-10">
                <a:latin typeface="Times New Roman"/>
                <a:cs typeface="Times New Roman"/>
              </a:rPr>
              <a:t>went </a:t>
            </a:r>
            <a:r>
              <a:rPr dirty="0" sz="1450" spc="-5">
                <a:latin typeface="Times New Roman"/>
                <a:cs typeface="Times New Roman"/>
              </a:rPr>
              <a:t>on, </a:t>
            </a:r>
            <a:r>
              <a:rPr dirty="0" sz="1450" spc="-10">
                <a:latin typeface="Times New Roman"/>
                <a:cs typeface="Times New Roman"/>
              </a:rPr>
              <a:t>and the </a:t>
            </a:r>
            <a:r>
              <a:rPr dirty="0" sz="1450" spc="-25">
                <a:latin typeface="Times New Roman"/>
                <a:cs typeface="Times New Roman"/>
              </a:rPr>
              <a:t>boy’s </a:t>
            </a:r>
            <a:r>
              <a:rPr dirty="0" sz="1450" spc="-10">
                <a:latin typeface="Times New Roman"/>
                <a:cs typeface="Times New Roman"/>
              </a:rPr>
              <a:t>health still slowly declined. The Doctor blamed  the </a:t>
            </a:r>
            <a:r>
              <a:rPr dirty="0" sz="1450" spc="-15">
                <a:latin typeface="Times New Roman"/>
                <a:cs typeface="Times New Roman"/>
              </a:rPr>
              <a:t>weather, </a:t>
            </a:r>
            <a:r>
              <a:rPr dirty="0" sz="1450" spc="-10">
                <a:latin typeface="Times New Roman"/>
                <a:cs typeface="Times New Roman"/>
              </a:rPr>
              <a:t>which was cold and boisterous. He called in his </a:t>
            </a:r>
            <a:r>
              <a:rPr dirty="0" sz="1450" spc="-15" i="1">
                <a:latin typeface="Times New Roman"/>
                <a:cs typeface="Times New Roman"/>
              </a:rPr>
              <a:t>confrère </a:t>
            </a:r>
            <a:r>
              <a:rPr dirty="0" sz="1450" spc="-10">
                <a:latin typeface="Times New Roman"/>
                <a:cs typeface="Times New Roman"/>
              </a:rPr>
              <a:t>from  Bourron, took </a:t>
            </a:r>
            <a:r>
              <a:rPr dirty="0" sz="1450" spc="-5">
                <a:latin typeface="Times New Roman"/>
                <a:cs typeface="Times New Roman"/>
              </a:rPr>
              <a:t>a </a:t>
            </a:r>
            <a:r>
              <a:rPr dirty="0" sz="1450" spc="-10">
                <a:latin typeface="Times New Roman"/>
                <a:cs typeface="Times New Roman"/>
              </a:rPr>
              <a:t>fancy for him, magnified his </a:t>
            </a:r>
            <a:r>
              <a:rPr dirty="0" sz="1450" spc="-20">
                <a:latin typeface="Times New Roman"/>
                <a:cs typeface="Times New Roman"/>
              </a:rPr>
              <a:t>capacity, </a:t>
            </a:r>
            <a:r>
              <a:rPr dirty="0" sz="1450" spc="-10">
                <a:latin typeface="Times New Roman"/>
                <a:cs typeface="Times New Roman"/>
              </a:rPr>
              <a:t>and was pretty soon  under treatment himself—it scarcely appeared for what complaint. He and  Jean-Marie had each medicine to take at different periods </a:t>
            </a:r>
            <a:r>
              <a:rPr dirty="0" sz="1450" spc="-5">
                <a:latin typeface="Times New Roman"/>
                <a:cs typeface="Times New Roman"/>
              </a:rPr>
              <a:t>of </a:t>
            </a:r>
            <a:r>
              <a:rPr dirty="0" sz="1450" spc="-10">
                <a:latin typeface="Times New Roman"/>
                <a:cs typeface="Times New Roman"/>
              </a:rPr>
              <a:t>the </a:t>
            </a:r>
            <a:r>
              <a:rPr dirty="0" sz="1450" spc="-30">
                <a:latin typeface="Times New Roman"/>
                <a:cs typeface="Times New Roman"/>
              </a:rPr>
              <a:t>day. </a:t>
            </a:r>
            <a:r>
              <a:rPr dirty="0" sz="1450" spc="-10">
                <a:latin typeface="Times New Roman"/>
                <a:cs typeface="Times New Roman"/>
              </a:rPr>
              <a:t>The  Doctor used to lie in wait for the exact moment, watch in hand. ‘There is  nothing like </a:t>
            </a:r>
            <a:r>
              <a:rPr dirty="0" sz="1450" spc="-15">
                <a:latin typeface="Times New Roman"/>
                <a:cs typeface="Times New Roman"/>
              </a:rPr>
              <a:t>regularity,’ </a:t>
            </a:r>
            <a:r>
              <a:rPr dirty="0" sz="1450" spc="-5">
                <a:latin typeface="Times New Roman"/>
                <a:cs typeface="Times New Roman"/>
              </a:rPr>
              <a:t>he </a:t>
            </a:r>
            <a:r>
              <a:rPr dirty="0" sz="1450" spc="-10">
                <a:latin typeface="Times New Roman"/>
                <a:cs typeface="Times New Roman"/>
              </a:rPr>
              <a:t>would </a:t>
            </a:r>
            <a:r>
              <a:rPr dirty="0" sz="1450" spc="-30">
                <a:latin typeface="Times New Roman"/>
                <a:cs typeface="Times New Roman"/>
              </a:rPr>
              <a:t>say, </a:t>
            </a:r>
            <a:r>
              <a:rPr dirty="0" sz="1450" spc="-10">
                <a:latin typeface="Times New Roman"/>
                <a:cs typeface="Times New Roman"/>
              </a:rPr>
              <a:t>fill </a:t>
            </a:r>
            <a:r>
              <a:rPr dirty="0" sz="1450" spc="-5">
                <a:latin typeface="Times New Roman"/>
                <a:cs typeface="Times New Roman"/>
              </a:rPr>
              <a:t>out </a:t>
            </a:r>
            <a:r>
              <a:rPr dirty="0" sz="1450" spc="-10">
                <a:latin typeface="Times New Roman"/>
                <a:cs typeface="Times New Roman"/>
              </a:rPr>
              <a:t>the doses, and dilate </a:t>
            </a:r>
            <a:r>
              <a:rPr dirty="0" sz="1450" spc="-5">
                <a:latin typeface="Times New Roman"/>
                <a:cs typeface="Times New Roman"/>
              </a:rPr>
              <a:t>on </a:t>
            </a:r>
            <a:r>
              <a:rPr dirty="0" sz="1450" spc="-10">
                <a:latin typeface="Times New Roman"/>
                <a:cs typeface="Times New Roman"/>
              </a:rPr>
              <a:t>the  virtues </a:t>
            </a:r>
            <a:r>
              <a:rPr dirty="0" sz="1450" spc="-5">
                <a:latin typeface="Times New Roman"/>
                <a:cs typeface="Times New Roman"/>
              </a:rPr>
              <a:t>of </a:t>
            </a:r>
            <a:r>
              <a:rPr dirty="0" sz="1450" spc="-10">
                <a:latin typeface="Times New Roman"/>
                <a:cs typeface="Times New Roman"/>
              </a:rPr>
              <a:t>the draught; and if the </a:t>
            </a:r>
            <a:r>
              <a:rPr dirty="0" sz="1450" spc="-5">
                <a:latin typeface="Times New Roman"/>
                <a:cs typeface="Times New Roman"/>
              </a:rPr>
              <a:t>boy </a:t>
            </a:r>
            <a:r>
              <a:rPr dirty="0" sz="1450" spc="-10">
                <a:latin typeface="Times New Roman"/>
                <a:cs typeface="Times New Roman"/>
              </a:rPr>
              <a:t>seemed </a:t>
            </a:r>
            <a:r>
              <a:rPr dirty="0" sz="1450" spc="-5">
                <a:latin typeface="Times New Roman"/>
                <a:cs typeface="Times New Roman"/>
              </a:rPr>
              <a:t>none </a:t>
            </a:r>
            <a:r>
              <a:rPr dirty="0" sz="1450" spc="-10">
                <a:latin typeface="Times New Roman"/>
                <a:cs typeface="Times New Roman"/>
              </a:rPr>
              <a:t>the </a:t>
            </a:r>
            <a:r>
              <a:rPr dirty="0" sz="1450" spc="-15">
                <a:latin typeface="Times New Roman"/>
                <a:cs typeface="Times New Roman"/>
              </a:rPr>
              <a:t>better, </a:t>
            </a:r>
            <a:r>
              <a:rPr dirty="0" sz="1450" spc="-10">
                <a:latin typeface="Times New Roman"/>
                <a:cs typeface="Times New Roman"/>
              </a:rPr>
              <a:t>the Doctor was  </a:t>
            </a:r>
            <a:r>
              <a:rPr dirty="0" sz="1450" spc="-5">
                <a:latin typeface="Times New Roman"/>
                <a:cs typeface="Times New Roman"/>
              </a:rPr>
              <a:t>not </a:t>
            </a:r>
            <a:r>
              <a:rPr dirty="0" sz="1450" spc="-10">
                <a:latin typeface="Times New Roman"/>
                <a:cs typeface="Times New Roman"/>
              </a:rPr>
              <a:t>at all the</a:t>
            </a:r>
            <a:r>
              <a:rPr dirty="0" sz="1450">
                <a:latin typeface="Times New Roman"/>
                <a:cs typeface="Times New Roman"/>
              </a:rPr>
              <a:t> </a:t>
            </a:r>
            <a:r>
              <a:rPr dirty="0" sz="1450" spc="-10">
                <a:latin typeface="Times New Roman"/>
                <a:cs typeface="Times New Roman"/>
              </a:rPr>
              <a:t>worse.</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Gunpowder </a:t>
            </a:r>
            <a:r>
              <a:rPr dirty="0" sz="1450" spc="-35">
                <a:latin typeface="Times New Roman"/>
                <a:cs typeface="Times New Roman"/>
              </a:rPr>
              <a:t>Day, </a:t>
            </a:r>
            <a:r>
              <a:rPr dirty="0" sz="1450" spc="-10">
                <a:latin typeface="Times New Roman"/>
                <a:cs typeface="Times New Roman"/>
              </a:rPr>
              <a:t>the </a:t>
            </a:r>
            <a:r>
              <a:rPr dirty="0" sz="1450" spc="-5">
                <a:latin typeface="Times New Roman"/>
                <a:cs typeface="Times New Roman"/>
              </a:rPr>
              <a:t>boy </a:t>
            </a:r>
            <a:r>
              <a:rPr dirty="0" sz="1450" spc="-10">
                <a:latin typeface="Times New Roman"/>
                <a:cs typeface="Times New Roman"/>
              </a:rPr>
              <a:t>was particularly </a:t>
            </a:r>
            <a:r>
              <a:rPr dirty="0" sz="1450" spc="-30">
                <a:latin typeface="Times New Roman"/>
                <a:cs typeface="Times New Roman"/>
              </a:rPr>
              <a:t>low. </a:t>
            </a:r>
            <a:r>
              <a:rPr dirty="0" sz="1450" spc="-10">
                <a:latin typeface="Times New Roman"/>
                <a:cs typeface="Times New Roman"/>
              </a:rPr>
              <a:t>It was scowling, squally  </a:t>
            </a:r>
            <a:r>
              <a:rPr dirty="0" sz="1450" spc="-20">
                <a:latin typeface="Times New Roman"/>
                <a:cs typeface="Times New Roman"/>
              </a:rPr>
              <a:t>weather.</a:t>
            </a:r>
            <a:r>
              <a:rPr dirty="0" sz="1450" spc="320">
                <a:latin typeface="Times New Roman"/>
                <a:cs typeface="Times New Roman"/>
              </a:rPr>
              <a:t> </a:t>
            </a:r>
            <a:r>
              <a:rPr dirty="0" sz="1450" spc="-10">
                <a:latin typeface="Times New Roman"/>
                <a:cs typeface="Times New Roman"/>
              </a:rPr>
              <a:t>Huge broken companies </a:t>
            </a:r>
            <a:r>
              <a:rPr dirty="0" sz="1450" spc="-5">
                <a:latin typeface="Times New Roman"/>
                <a:cs typeface="Times New Roman"/>
              </a:rPr>
              <a:t>of </a:t>
            </a:r>
            <a:r>
              <a:rPr dirty="0" sz="1450" spc="-10">
                <a:latin typeface="Times New Roman"/>
                <a:cs typeface="Times New Roman"/>
              </a:rPr>
              <a:t>cloud sailed swiftly overhead; raking  gleams </a:t>
            </a:r>
            <a:r>
              <a:rPr dirty="0" sz="1450" spc="-5">
                <a:latin typeface="Times New Roman"/>
                <a:cs typeface="Times New Roman"/>
              </a:rPr>
              <a:t>of </a:t>
            </a:r>
            <a:r>
              <a:rPr dirty="0" sz="1450" spc="-10">
                <a:latin typeface="Times New Roman"/>
                <a:cs typeface="Times New Roman"/>
              </a:rPr>
              <a:t>sunlight swept the village, and were followed </a:t>
            </a:r>
            <a:r>
              <a:rPr dirty="0" sz="1450" spc="-5">
                <a:latin typeface="Times New Roman"/>
                <a:cs typeface="Times New Roman"/>
              </a:rPr>
              <a:t>by </a:t>
            </a:r>
            <a:r>
              <a:rPr dirty="0" sz="1450" spc="-10">
                <a:latin typeface="Times New Roman"/>
                <a:cs typeface="Times New Roman"/>
              </a:rPr>
              <a:t>intervals </a:t>
            </a:r>
            <a:r>
              <a:rPr dirty="0" sz="1450" spc="-5">
                <a:latin typeface="Times New Roman"/>
                <a:cs typeface="Times New Roman"/>
              </a:rPr>
              <a:t>of  </a:t>
            </a:r>
            <a:r>
              <a:rPr dirty="0" sz="1450" spc="-10">
                <a:latin typeface="Times New Roman"/>
                <a:cs typeface="Times New Roman"/>
              </a:rPr>
              <a:t>darkness and white, flying rain. At times the wind lifted </a:t>
            </a:r>
            <a:r>
              <a:rPr dirty="0" sz="1450" spc="-5">
                <a:latin typeface="Times New Roman"/>
                <a:cs typeface="Times New Roman"/>
              </a:rPr>
              <a:t>up </a:t>
            </a:r>
            <a:r>
              <a:rPr dirty="0" sz="1450" spc="-10">
                <a:latin typeface="Times New Roman"/>
                <a:cs typeface="Times New Roman"/>
              </a:rPr>
              <a:t>its voice and  bellowed. The trees were all scourging themselves along the meadows, the  last leaves flying like</a:t>
            </a:r>
            <a:r>
              <a:rPr dirty="0" sz="1450" spc="5">
                <a:latin typeface="Times New Roman"/>
                <a:cs typeface="Times New Roman"/>
              </a:rPr>
              <a:t> </a:t>
            </a:r>
            <a:r>
              <a:rPr dirty="0" sz="1450" spc="-10">
                <a:latin typeface="Times New Roman"/>
                <a:cs typeface="Times New Roman"/>
              </a:rPr>
              <a:t>dust.</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The</a:t>
            </a:r>
            <a:r>
              <a:rPr dirty="0" sz="1450" spc="170">
                <a:latin typeface="Times New Roman"/>
                <a:cs typeface="Times New Roman"/>
              </a:rPr>
              <a:t> </a:t>
            </a:r>
            <a:r>
              <a:rPr dirty="0" sz="1450" spc="-15">
                <a:latin typeface="Times New Roman"/>
                <a:cs typeface="Times New Roman"/>
              </a:rPr>
              <a:t>Doctor,</a:t>
            </a:r>
            <a:r>
              <a:rPr dirty="0" sz="1450" spc="170">
                <a:latin typeface="Times New Roman"/>
                <a:cs typeface="Times New Roman"/>
              </a:rPr>
              <a:t> </a:t>
            </a:r>
            <a:r>
              <a:rPr dirty="0" sz="1450" spc="-10">
                <a:latin typeface="Times New Roman"/>
                <a:cs typeface="Times New Roman"/>
              </a:rPr>
              <a:t>between</a:t>
            </a:r>
            <a:r>
              <a:rPr dirty="0" sz="1450" spc="175">
                <a:latin typeface="Times New Roman"/>
                <a:cs typeface="Times New Roman"/>
              </a:rPr>
              <a:t> </a:t>
            </a:r>
            <a:r>
              <a:rPr dirty="0" sz="1450" spc="-10">
                <a:latin typeface="Times New Roman"/>
                <a:cs typeface="Times New Roman"/>
              </a:rPr>
              <a:t>the</a:t>
            </a:r>
            <a:r>
              <a:rPr dirty="0" sz="1450" spc="170">
                <a:latin typeface="Times New Roman"/>
                <a:cs typeface="Times New Roman"/>
              </a:rPr>
              <a:t> </a:t>
            </a:r>
            <a:r>
              <a:rPr dirty="0" sz="1450" spc="-5">
                <a:latin typeface="Times New Roman"/>
                <a:cs typeface="Times New Roman"/>
              </a:rPr>
              <a:t>boy</a:t>
            </a:r>
            <a:r>
              <a:rPr dirty="0" sz="1450" spc="175">
                <a:latin typeface="Times New Roman"/>
                <a:cs typeface="Times New Roman"/>
              </a:rPr>
              <a:t> </a:t>
            </a:r>
            <a:r>
              <a:rPr dirty="0" sz="1450" spc="-10">
                <a:latin typeface="Times New Roman"/>
                <a:cs typeface="Times New Roman"/>
              </a:rPr>
              <a:t>and</a:t>
            </a:r>
            <a:r>
              <a:rPr dirty="0" sz="1450" spc="170">
                <a:latin typeface="Times New Roman"/>
                <a:cs typeface="Times New Roman"/>
              </a:rPr>
              <a:t> </a:t>
            </a:r>
            <a:r>
              <a:rPr dirty="0" sz="1450" spc="-10">
                <a:latin typeface="Times New Roman"/>
                <a:cs typeface="Times New Roman"/>
              </a:rPr>
              <a:t>the</a:t>
            </a:r>
            <a:r>
              <a:rPr dirty="0" sz="1450" spc="170">
                <a:latin typeface="Times New Roman"/>
                <a:cs typeface="Times New Roman"/>
              </a:rPr>
              <a:t> </a:t>
            </a:r>
            <a:r>
              <a:rPr dirty="0" sz="1450" spc="-15">
                <a:latin typeface="Times New Roman"/>
                <a:cs typeface="Times New Roman"/>
              </a:rPr>
              <a:t>weather,</a:t>
            </a:r>
            <a:r>
              <a:rPr dirty="0" sz="1450" spc="175">
                <a:latin typeface="Times New Roman"/>
                <a:cs typeface="Times New Roman"/>
              </a:rPr>
              <a:t> </a:t>
            </a:r>
            <a:r>
              <a:rPr dirty="0" sz="1450" spc="-10">
                <a:latin typeface="Times New Roman"/>
                <a:cs typeface="Times New Roman"/>
              </a:rPr>
              <a:t>was</a:t>
            </a:r>
            <a:r>
              <a:rPr dirty="0" sz="1450" spc="170">
                <a:latin typeface="Times New Roman"/>
                <a:cs typeface="Times New Roman"/>
              </a:rPr>
              <a:t> </a:t>
            </a:r>
            <a:r>
              <a:rPr dirty="0" sz="1450" spc="-10">
                <a:latin typeface="Times New Roman"/>
                <a:cs typeface="Times New Roman"/>
              </a:rPr>
              <a:t>in</a:t>
            </a:r>
            <a:r>
              <a:rPr dirty="0" sz="1450" spc="175">
                <a:latin typeface="Times New Roman"/>
                <a:cs typeface="Times New Roman"/>
              </a:rPr>
              <a:t> </a:t>
            </a:r>
            <a:r>
              <a:rPr dirty="0" sz="1450" spc="-10">
                <a:latin typeface="Times New Roman"/>
                <a:cs typeface="Times New Roman"/>
              </a:rPr>
              <a:t>his</a:t>
            </a:r>
            <a:r>
              <a:rPr dirty="0" sz="1450" spc="170">
                <a:latin typeface="Times New Roman"/>
                <a:cs typeface="Times New Roman"/>
              </a:rPr>
              <a:t> </a:t>
            </a:r>
            <a:r>
              <a:rPr dirty="0" sz="1450" spc="-10">
                <a:latin typeface="Times New Roman"/>
                <a:cs typeface="Times New Roman"/>
              </a:rPr>
              <a:t>element;</a:t>
            </a:r>
            <a:r>
              <a:rPr dirty="0" sz="1450" spc="170">
                <a:latin typeface="Times New Roman"/>
                <a:cs typeface="Times New Roman"/>
              </a:rPr>
              <a:t> </a:t>
            </a:r>
            <a:r>
              <a:rPr dirty="0" sz="1450" spc="-5">
                <a:latin typeface="Times New Roman"/>
                <a:cs typeface="Times New Roman"/>
              </a:rPr>
              <a:t>he</a:t>
            </a:r>
            <a:r>
              <a:rPr dirty="0" sz="1450" spc="175">
                <a:latin typeface="Times New Roman"/>
                <a:cs typeface="Times New Roman"/>
              </a:rPr>
              <a:t> </a:t>
            </a:r>
            <a:r>
              <a:rPr dirty="0" sz="1450" spc="-10">
                <a:latin typeface="Times New Roman"/>
                <a:cs typeface="Times New Roman"/>
              </a:rPr>
              <a:t>had</a:t>
            </a:r>
            <a:r>
              <a:rPr dirty="0" sz="1450" spc="170">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theory to prove. He sat with his watch </a:t>
            </a:r>
            <a:r>
              <a:rPr dirty="0" sz="1450" spc="-5">
                <a:latin typeface="Times New Roman"/>
                <a:cs typeface="Times New Roman"/>
              </a:rPr>
              <a:t>out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barometer in front </a:t>
            </a:r>
            <a:r>
              <a:rPr dirty="0" sz="1450" spc="-5">
                <a:latin typeface="Times New Roman"/>
                <a:cs typeface="Times New Roman"/>
              </a:rPr>
              <a:t>of </a:t>
            </a:r>
            <a:r>
              <a:rPr dirty="0" sz="1450" spc="-10">
                <a:latin typeface="Times New Roman"/>
                <a:cs typeface="Times New Roman"/>
              </a:rPr>
              <a:t>him,  waiting for the squalls and noting their </a:t>
            </a:r>
            <a:r>
              <a:rPr dirty="0" sz="1450" spc="-15">
                <a:latin typeface="Times New Roman"/>
                <a:cs typeface="Times New Roman"/>
              </a:rPr>
              <a:t>effect </a:t>
            </a:r>
            <a:r>
              <a:rPr dirty="0" sz="1450" spc="-5">
                <a:latin typeface="Times New Roman"/>
                <a:cs typeface="Times New Roman"/>
              </a:rPr>
              <a:t>upon </a:t>
            </a:r>
            <a:r>
              <a:rPr dirty="0" sz="1450" spc="-10">
                <a:latin typeface="Times New Roman"/>
                <a:cs typeface="Times New Roman"/>
              </a:rPr>
              <a:t>the human pulse. ‘For the  true philosopher,’ </a:t>
            </a:r>
            <a:r>
              <a:rPr dirty="0" sz="1450" spc="-5">
                <a:latin typeface="Times New Roman"/>
                <a:cs typeface="Times New Roman"/>
              </a:rPr>
              <a:t>he </a:t>
            </a:r>
            <a:r>
              <a:rPr dirty="0" sz="1450" spc="-10">
                <a:latin typeface="Times New Roman"/>
                <a:cs typeface="Times New Roman"/>
              </a:rPr>
              <a:t>remarked </a:t>
            </a:r>
            <a:r>
              <a:rPr dirty="0" sz="1450" spc="-15">
                <a:latin typeface="Times New Roman"/>
                <a:cs typeface="Times New Roman"/>
              </a:rPr>
              <a:t>delightedly, </a:t>
            </a:r>
            <a:r>
              <a:rPr dirty="0" sz="1450" spc="-10">
                <a:latin typeface="Times New Roman"/>
                <a:cs typeface="Times New Roman"/>
              </a:rPr>
              <a:t>‘every fact in nature is </a:t>
            </a:r>
            <a:r>
              <a:rPr dirty="0" sz="1450" spc="-5">
                <a:latin typeface="Times New Roman"/>
                <a:cs typeface="Times New Roman"/>
              </a:rPr>
              <a:t>a </a:t>
            </a:r>
            <a:r>
              <a:rPr dirty="0" sz="1450" spc="-25">
                <a:latin typeface="Times New Roman"/>
                <a:cs typeface="Times New Roman"/>
              </a:rPr>
              <a:t>toy.’ </a:t>
            </a:r>
            <a:r>
              <a:rPr dirty="0" sz="1450" spc="-10">
                <a:latin typeface="Times New Roman"/>
                <a:cs typeface="Times New Roman"/>
              </a:rPr>
              <a:t>A  letter came to him; </a:t>
            </a:r>
            <a:r>
              <a:rPr dirty="0" sz="1450" spc="-5">
                <a:latin typeface="Times New Roman"/>
                <a:cs typeface="Times New Roman"/>
              </a:rPr>
              <a:t>but, </a:t>
            </a:r>
            <a:r>
              <a:rPr dirty="0" sz="1450" spc="-10">
                <a:latin typeface="Times New Roman"/>
                <a:cs typeface="Times New Roman"/>
              </a:rPr>
              <a:t>as its arrival coincided with the approach </a:t>
            </a:r>
            <a:r>
              <a:rPr dirty="0" sz="1450" spc="-5">
                <a:latin typeface="Times New Roman"/>
                <a:cs typeface="Times New Roman"/>
              </a:rPr>
              <a:t>of </a:t>
            </a:r>
            <a:r>
              <a:rPr dirty="0" sz="1450" spc="-10">
                <a:latin typeface="Times New Roman"/>
                <a:cs typeface="Times New Roman"/>
              </a:rPr>
              <a:t>another  gust, </a:t>
            </a:r>
            <a:r>
              <a:rPr dirty="0" sz="1450" spc="-5">
                <a:latin typeface="Times New Roman"/>
                <a:cs typeface="Times New Roman"/>
              </a:rPr>
              <a:t>he </a:t>
            </a:r>
            <a:r>
              <a:rPr dirty="0" sz="1450" spc="-10">
                <a:latin typeface="Times New Roman"/>
                <a:cs typeface="Times New Roman"/>
              </a:rPr>
              <a:t>merely crammed it into his pocket, gave the time to Jean-Marie, and  the next moment they were both counting their pulses as if for </a:t>
            </a:r>
            <a:r>
              <a:rPr dirty="0" sz="1450" spc="-5">
                <a:latin typeface="Times New Roman"/>
                <a:cs typeface="Times New Roman"/>
              </a:rPr>
              <a:t>a</a:t>
            </a:r>
            <a:r>
              <a:rPr dirty="0" sz="1450" spc="110">
                <a:latin typeface="Times New Roman"/>
                <a:cs typeface="Times New Roman"/>
              </a:rPr>
              <a:t> </a:t>
            </a:r>
            <a:r>
              <a:rPr dirty="0" sz="1450" spc="-25">
                <a:latin typeface="Times New Roman"/>
                <a:cs typeface="Times New Roman"/>
              </a:rPr>
              <a:t>wager.</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At nightfall the wind rose into </a:t>
            </a:r>
            <a:r>
              <a:rPr dirty="0" sz="1450" spc="-5">
                <a:latin typeface="Times New Roman"/>
                <a:cs typeface="Times New Roman"/>
              </a:rPr>
              <a:t>a </a:t>
            </a:r>
            <a:r>
              <a:rPr dirty="0" sz="1450" spc="-10">
                <a:latin typeface="Times New Roman"/>
                <a:cs typeface="Times New Roman"/>
              </a:rPr>
              <a:t>tempest. It besieged the hamlet, apparently  from every side, as if with batteries </a:t>
            </a:r>
            <a:r>
              <a:rPr dirty="0" sz="1450" spc="-5">
                <a:latin typeface="Times New Roman"/>
                <a:cs typeface="Times New Roman"/>
              </a:rPr>
              <a:t>of </a:t>
            </a:r>
            <a:r>
              <a:rPr dirty="0" sz="1450" spc="-10">
                <a:latin typeface="Times New Roman"/>
                <a:cs typeface="Times New Roman"/>
              </a:rPr>
              <a:t>cannon; the houses shook and groaned;  live coals were blown </a:t>
            </a:r>
            <a:r>
              <a:rPr dirty="0" sz="1450" spc="-5">
                <a:latin typeface="Times New Roman"/>
                <a:cs typeface="Times New Roman"/>
              </a:rPr>
              <a:t>upon </a:t>
            </a:r>
            <a:r>
              <a:rPr dirty="0" sz="1450" spc="-10">
                <a:latin typeface="Times New Roman"/>
                <a:cs typeface="Times New Roman"/>
              </a:rPr>
              <a:t>the </a:t>
            </a:r>
            <a:r>
              <a:rPr dirty="0" sz="1450" spc="-20">
                <a:latin typeface="Times New Roman"/>
                <a:cs typeface="Times New Roman"/>
              </a:rPr>
              <a:t>floor.</a:t>
            </a:r>
            <a:r>
              <a:rPr dirty="0" sz="1450" spc="320">
                <a:latin typeface="Times New Roman"/>
                <a:cs typeface="Times New Roman"/>
              </a:rPr>
              <a:t> </a:t>
            </a:r>
            <a:r>
              <a:rPr dirty="0" sz="1450" spc="-10">
                <a:latin typeface="Times New Roman"/>
                <a:cs typeface="Times New Roman"/>
              </a:rPr>
              <a:t>The uproar and terror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night </a:t>
            </a:r>
            <a:r>
              <a:rPr dirty="0" sz="1450" spc="-10">
                <a:latin typeface="Times New Roman"/>
                <a:cs typeface="Times New Roman"/>
              </a:rPr>
              <a:t>kept  people long awake, sitting with pallid faces giving</a:t>
            </a:r>
            <a:r>
              <a:rPr dirty="0" sz="1450" spc="35">
                <a:latin typeface="Times New Roman"/>
                <a:cs typeface="Times New Roman"/>
              </a:rPr>
              <a:t> </a:t>
            </a:r>
            <a:r>
              <a:rPr dirty="0" sz="1450" spc="-30">
                <a:latin typeface="Times New Roman"/>
                <a:cs typeface="Times New Roman"/>
              </a:rPr>
              <a:t>ear.</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It was twelve before the Desprez family retired. By half-past one, when the  storm was already somewhat past its height, the Doctor was awakened from </a:t>
            </a:r>
            <a:r>
              <a:rPr dirty="0" sz="1450" spc="-5">
                <a:latin typeface="Times New Roman"/>
                <a:cs typeface="Times New Roman"/>
              </a:rPr>
              <a:t>a  </a:t>
            </a:r>
            <a:r>
              <a:rPr dirty="0" sz="1450" spc="-10">
                <a:latin typeface="Times New Roman"/>
                <a:cs typeface="Times New Roman"/>
              </a:rPr>
              <a:t>troubled </a:t>
            </a:r>
            <a:r>
              <a:rPr dirty="0" sz="1450" spc="-15">
                <a:latin typeface="Times New Roman"/>
                <a:cs typeface="Times New Roman"/>
              </a:rPr>
              <a:t>slumber, </a:t>
            </a:r>
            <a:r>
              <a:rPr dirty="0" sz="1450" spc="-10">
                <a:latin typeface="Times New Roman"/>
                <a:cs typeface="Times New Roman"/>
              </a:rPr>
              <a:t>and sat </a:t>
            </a:r>
            <a:r>
              <a:rPr dirty="0" sz="1450" spc="-5">
                <a:latin typeface="Times New Roman"/>
                <a:cs typeface="Times New Roman"/>
              </a:rPr>
              <a:t>up. </a:t>
            </a:r>
            <a:r>
              <a:rPr dirty="0" sz="1450" spc="-10">
                <a:latin typeface="Times New Roman"/>
                <a:cs typeface="Times New Roman"/>
              </a:rPr>
              <a:t>A noise still rang in his ears, </a:t>
            </a:r>
            <a:r>
              <a:rPr dirty="0" sz="1450" spc="-5">
                <a:latin typeface="Times New Roman"/>
                <a:cs typeface="Times New Roman"/>
              </a:rPr>
              <a:t>but </a:t>
            </a:r>
            <a:r>
              <a:rPr dirty="0" sz="1450" spc="-10">
                <a:latin typeface="Times New Roman"/>
                <a:cs typeface="Times New Roman"/>
              </a:rPr>
              <a:t>whether </a:t>
            </a:r>
            <a:r>
              <a:rPr dirty="0" sz="1450" spc="-5">
                <a:latin typeface="Times New Roman"/>
                <a:cs typeface="Times New Roman"/>
              </a:rPr>
              <a:t>of </a:t>
            </a:r>
            <a:r>
              <a:rPr dirty="0" sz="1450" spc="-10">
                <a:latin typeface="Times New Roman"/>
                <a:cs typeface="Times New Roman"/>
              </a:rPr>
              <a:t>this  world </a:t>
            </a:r>
            <a:r>
              <a:rPr dirty="0" sz="1450" spc="-5">
                <a:latin typeface="Times New Roman"/>
                <a:cs typeface="Times New Roman"/>
              </a:rPr>
              <a:t>or </a:t>
            </a:r>
            <a:r>
              <a:rPr dirty="0" sz="1450" spc="-10">
                <a:latin typeface="Times New Roman"/>
                <a:cs typeface="Times New Roman"/>
              </a:rPr>
              <a:t>the world </a:t>
            </a:r>
            <a:r>
              <a:rPr dirty="0" sz="1450" spc="-5">
                <a:latin typeface="Times New Roman"/>
                <a:cs typeface="Times New Roman"/>
              </a:rPr>
              <a:t>of </a:t>
            </a:r>
            <a:r>
              <a:rPr dirty="0" sz="1450" spc="-10">
                <a:latin typeface="Times New Roman"/>
                <a:cs typeface="Times New Roman"/>
              </a:rPr>
              <a:t>dreams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certain. Another clap </a:t>
            </a:r>
            <a:r>
              <a:rPr dirty="0" sz="1450" spc="-5">
                <a:latin typeface="Times New Roman"/>
                <a:cs typeface="Times New Roman"/>
              </a:rPr>
              <a:t>of </a:t>
            </a:r>
            <a:r>
              <a:rPr dirty="0" sz="1450" spc="-10">
                <a:latin typeface="Times New Roman"/>
                <a:cs typeface="Times New Roman"/>
              </a:rPr>
              <a:t>wind  followed. It was accompanied </a:t>
            </a:r>
            <a:r>
              <a:rPr dirty="0" sz="1450" spc="-5">
                <a:latin typeface="Times New Roman"/>
                <a:cs typeface="Times New Roman"/>
              </a:rPr>
              <a:t>by a </a:t>
            </a:r>
            <a:r>
              <a:rPr dirty="0" sz="1450" spc="-10">
                <a:latin typeface="Times New Roman"/>
                <a:cs typeface="Times New Roman"/>
              </a:rPr>
              <a:t>sickening movement </a:t>
            </a:r>
            <a:r>
              <a:rPr dirty="0" sz="1450" spc="-5">
                <a:latin typeface="Times New Roman"/>
                <a:cs typeface="Times New Roman"/>
              </a:rPr>
              <a:t>of </a:t>
            </a:r>
            <a:r>
              <a:rPr dirty="0" sz="1450" spc="-10">
                <a:latin typeface="Times New Roman"/>
                <a:cs typeface="Times New Roman"/>
              </a:rPr>
              <a:t>the whole house,  and in the subsequent lull Desprez could hear the tiles pouring like </a:t>
            </a:r>
            <a:r>
              <a:rPr dirty="0" sz="1450" spc="-5">
                <a:latin typeface="Times New Roman"/>
                <a:cs typeface="Times New Roman"/>
              </a:rPr>
              <a:t>a </a:t>
            </a:r>
            <a:r>
              <a:rPr dirty="0" sz="1450" spc="-10">
                <a:latin typeface="Times New Roman"/>
                <a:cs typeface="Times New Roman"/>
              </a:rPr>
              <a:t>cataract  into the loft above his head. He plucked Anastasie bodily </a:t>
            </a:r>
            <a:r>
              <a:rPr dirty="0" sz="1450" spc="-5">
                <a:latin typeface="Times New Roman"/>
                <a:cs typeface="Times New Roman"/>
              </a:rPr>
              <a:t>out of</a:t>
            </a:r>
            <a:r>
              <a:rPr dirty="0" sz="1450" spc="100">
                <a:latin typeface="Times New Roman"/>
                <a:cs typeface="Times New Roman"/>
              </a:rPr>
              <a:t> </a:t>
            </a:r>
            <a:r>
              <a:rPr dirty="0" sz="1450" spc="-10">
                <a:latin typeface="Times New Roman"/>
                <a:cs typeface="Times New Roman"/>
              </a:rPr>
              <a:t>bed.</a:t>
            </a:r>
            <a:endParaRPr sz="1450">
              <a:latin typeface="Times New Roman"/>
              <a:cs typeface="Times New Roman"/>
            </a:endParaRPr>
          </a:p>
          <a:p>
            <a:pPr algn="just" marL="12700" marR="13335">
              <a:lnSpc>
                <a:spcPts val="1730"/>
              </a:lnSpc>
              <a:spcBef>
                <a:spcPts val="850"/>
              </a:spcBef>
            </a:pPr>
            <a:r>
              <a:rPr dirty="0" sz="1450" spc="-10">
                <a:latin typeface="Times New Roman"/>
                <a:cs typeface="Times New Roman"/>
              </a:rPr>
              <a:t>‘Run!’ </a:t>
            </a:r>
            <a:r>
              <a:rPr dirty="0" sz="1450" spc="-5">
                <a:latin typeface="Times New Roman"/>
                <a:cs typeface="Times New Roman"/>
              </a:rPr>
              <a:t>he </a:t>
            </a:r>
            <a:r>
              <a:rPr dirty="0" sz="1450" spc="-10">
                <a:latin typeface="Times New Roman"/>
                <a:cs typeface="Times New Roman"/>
              </a:rPr>
              <a:t>cried, thrusting some wearing apparel into her hands; ‘the house is  falling! </a:t>
            </a:r>
            <a:r>
              <a:rPr dirty="0" sz="1450" spc="-60">
                <a:latin typeface="Times New Roman"/>
                <a:cs typeface="Times New Roman"/>
              </a:rPr>
              <a:t>To </a:t>
            </a:r>
            <a:r>
              <a:rPr dirty="0" sz="1450" spc="-10">
                <a:latin typeface="Times New Roman"/>
                <a:cs typeface="Times New Roman"/>
              </a:rPr>
              <a:t>the</a:t>
            </a:r>
            <a:r>
              <a:rPr dirty="0" sz="1450" spc="60">
                <a:latin typeface="Times New Roman"/>
                <a:cs typeface="Times New Roman"/>
              </a:rPr>
              <a:t> </a:t>
            </a:r>
            <a:r>
              <a:rPr dirty="0" sz="1450" spc="-10">
                <a:latin typeface="Times New Roman"/>
                <a:cs typeface="Times New Roman"/>
              </a:rPr>
              <a:t>garden!’</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She did </a:t>
            </a:r>
            <a:r>
              <a:rPr dirty="0" sz="1450" spc="-5">
                <a:latin typeface="Times New Roman"/>
                <a:cs typeface="Times New Roman"/>
              </a:rPr>
              <a:t>not </a:t>
            </a:r>
            <a:r>
              <a:rPr dirty="0" sz="1450" spc="-10">
                <a:latin typeface="Times New Roman"/>
                <a:cs typeface="Times New Roman"/>
              </a:rPr>
              <a:t>pause to </a:t>
            </a:r>
            <a:r>
              <a:rPr dirty="0" sz="1450" spc="-5">
                <a:latin typeface="Times New Roman"/>
                <a:cs typeface="Times New Roman"/>
              </a:rPr>
              <a:t>be </a:t>
            </a:r>
            <a:r>
              <a:rPr dirty="0" sz="1450" spc="-10">
                <a:latin typeface="Times New Roman"/>
                <a:cs typeface="Times New Roman"/>
              </a:rPr>
              <a:t>twice bidden; she was down the stair in an instant.  She had never before suspected herself </a:t>
            </a:r>
            <a:r>
              <a:rPr dirty="0" sz="1450" spc="-5">
                <a:latin typeface="Times New Roman"/>
                <a:cs typeface="Times New Roman"/>
              </a:rPr>
              <a:t>of </a:t>
            </a:r>
            <a:r>
              <a:rPr dirty="0" sz="1450" spc="-10">
                <a:latin typeface="Times New Roman"/>
                <a:cs typeface="Times New Roman"/>
              </a:rPr>
              <a:t>such </a:t>
            </a:r>
            <a:r>
              <a:rPr dirty="0" sz="1450" spc="-20">
                <a:latin typeface="Times New Roman"/>
                <a:cs typeface="Times New Roman"/>
              </a:rPr>
              <a:t>activity. </a:t>
            </a:r>
            <a:r>
              <a:rPr dirty="0" sz="1450" spc="-10">
                <a:latin typeface="Times New Roman"/>
                <a:cs typeface="Times New Roman"/>
              </a:rPr>
              <a:t>The Doctor  meanwhile, with the speed </a:t>
            </a:r>
            <a:r>
              <a:rPr dirty="0" sz="1450" spc="-5">
                <a:latin typeface="Times New Roman"/>
                <a:cs typeface="Times New Roman"/>
              </a:rPr>
              <a:t>of a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pantomime business, and undeterred  </a:t>
            </a:r>
            <a:r>
              <a:rPr dirty="0" sz="1450" spc="-5">
                <a:latin typeface="Times New Roman"/>
                <a:cs typeface="Times New Roman"/>
              </a:rPr>
              <a:t>by </a:t>
            </a:r>
            <a:r>
              <a:rPr dirty="0" sz="1450" spc="-10">
                <a:latin typeface="Times New Roman"/>
                <a:cs typeface="Times New Roman"/>
              </a:rPr>
              <a:t>broken shins, proceeded to </a:t>
            </a:r>
            <a:r>
              <a:rPr dirty="0" sz="1450" spc="-5">
                <a:latin typeface="Times New Roman"/>
                <a:cs typeface="Times New Roman"/>
              </a:rPr>
              <a:t>rout out </a:t>
            </a:r>
            <a:r>
              <a:rPr dirty="0" sz="1450" spc="-10">
                <a:latin typeface="Times New Roman"/>
                <a:cs typeface="Times New Roman"/>
              </a:rPr>
              <a:t>Jean-Marie, tore Aline from her </a:t>
            </a:r>
            <a:r>
              <a:rPr dirty="0" sz="1450" spc="-15">
                <a:latin typeface="Times New Roman"/>
                <a:cs typeface="Times New Roman"/>
              </a:rPr>
              <a:t>virgin  </a:t>
            </a:r>
            <a:r>
              <a:rPr dirty="0" sz="1450" spc="-10">
                <a:latin typeface="Times New Roman"/>
                <a:cs typeface="Times New Roman"/>
              </a:rPr>
              <a:t>slumbers, seized her </a:t>
            </a:r>
            <a:r>
              <a:rPr dirty="0" sz="1450" spc="-5">
                <a:latin typeface="Times New Roman"/>
                <a:cs typeface="Times New Roman"/>
              </a:rPr>
              <a:t>by </a:t>
            </a:r>
            <a:r>
              <a:rPr dirty="0" sz="1450" spc="-10">
                <a:latin typeface="Times New Roman"/>
                <a:cs typeface="Times New Roman"/>
              </a:rPr>
              <a:t>the hand, and tumbled downstairs and into the garden,  with the girl tumbling behind him, still </a:t>
            </a:r>
            <a:r>
              <a:rPr dirty="0" sz="1450" spc="-5">
                <a:latin typeface="Times New Roman"/>
                <a:cs typeface="Times New Roman"/>
              </a:rPr>
              <a:t>not </a:t>
            </a:r>
            <a:r>
              <a:rPr dirty="0" sz="1450" spc="-10">
                <a:latin typeface="Times New Roman"/>
                <a:cs typeface="Times New Roman"/>
              </a:rPr>
              <a:t>half</a:t>
            </a:r>
            <a:r>
              <a:rPr dirty="0" sz="1450" spc="35">
                <a:latin typeface="Times New Roman"/>
                <a:cs typeface="Times New Roman"/>
              </a:rPr>
              <a:t> </a:t>
            </a:r>
            <a:r>
              <a:rPr dirty="0" sz="1450" spc="-10">
                <a:latin typeface="Times New Roman"/>
                <a:cs typeface="Times New Roman"/>
              </a:rPr>
              <a:t>awake.</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The fugitives rendezvous’d in the arbour </a:t>
            </a:r>
            <a:r>
              <a:rPr dirty="0" sz="1450" spc="-5">
                <a:latin typeface="Times New Roman"/>
                <a:cs typeface="Times New Roman"/>
              </a:rPr>
              <a:t>by </a:t>
            </a:r>
            <a:r>
              <a:rPr dirty="0" sz="1450" spc="-10">
                <a:latin typeface="Times New Roman"/>
                <a:cs typeface="Times New Roman"/>
              </a:rPr>
              <a:t>some common instinct. Then  came </a:t>
            </a:r>
            <a:r>
              <a:rPr dirty="0" sz="1450" spc="-5">
                <a:latin typeface="Times New Roman"/>
                <a:cs typeface="Times New Roman"/>
              </a:rPr>
              <a:t>a </a:t>
            </a:r>
            <a:r>
              <a:rPr dirty="0" sz="1450" spc="-15">
                <a:latin typeface="Times New Roman"/>
                <a:cs typeface="Times New Roman"/>
              </a:rPr>
              <a:t>bull’s-eye </a:t>
            </a:r>
            <a:r>
              <a:rPr dirty="0" sz="1450" spc="-10">
                <a:latin typeface="Times New Roman"/>
                <a:cs typeface="Times New Roman"/>
              </a:rPr>
              <a:t>flash </a:t>
            </a:r>
            <a:r>
              <a:rPr dirty="0" sz="1450" spc="-5">
                <a:latin typeface="Times New Roman"/>
                <a:cs typeface="Times New Roman"/>
              </a:rPr>
              <a:t>of </a:t>
            </a:r>
            <a:r>
              <a:rPr dirty="0" sz="1450" spc="-10">
                <a:latin typeface="Times New Roman"/>
                <a:cs typeface="Times New Roman"/>
              </a:rPr>
              <a:t>struggling moonshine, which disclosed their four  figures standing huddled from the wind in </a:t>
            </a:r>
            <a:r>
              <a:rPr dirty="0" sz="1450" spc="-5">
                <a:latin typeface="Times New Roman"/>
                <a:cs typeface="Times New Roman"/>
              </a:rPr>
              <a:t>a </a:t>
            </a:r>
            <a:r>
              <a:rPr dirty="0" sz="1450" spc="-15">
                <a:latin typeface="Times New Roman"/>
                <a:cs typeface="Times New Roman"/>
              </a:rPr>
              <a:t>raffle </a:t>
            </a:r>
            <a:r>
              <a:rPr dirty="0" sz="1450" spc="-5">
                <a:latin typeface="Times New Roman"/>
                <a:cs typeface="Times New Roman"/>
              </a:rPr>
              <a:t>of </a:t>
            </a:r>
            <a:r>
              <a:rPr dirty="0" sz="1450" spc="-10">
                <a:latin typeface="Times New Roman"/>
                <a:cs typeface="Times New Roman"/>
              </a:rPr>
              <a:t>flying </a:t>
            </a:r>
            <a:r>
              <a:rPr dirty="0" sz="1450" spc="-20">
                <a:latin typeface="Times New Roman"/>
                <a:cs typeface="Times New Roman"/>
              </a:rPr>
              <a:t>drapery, </a:t>
            </a:r>
            <a:r>
              <a:rPr dirty="0" sz="1450" spc="-10">
                <a:latin typeface="Times New Roman"/>
                <a:cs typeface="Times New Roman"/>
              </a:rPr>
              <a:t>and </a:t>
            </a:r>
            <a:r>
              <a:rPr dirty="0" sz="1450" spc="-5">
                <a:latin typeface="Times New Roman"/>
                <a:cs typeface="Times New Roman"/>
              </a:rPr>
              <a:t>not  </a:t>
            </a:r>
            <a:r>
              <a:rPr dirty="0" sz="1450" spc="-10">
                <a:latin typeface="Times New Roman"/>
                <a:cs typeface="Times New Roman"/>
              </a:rPr>
              <a:t>without </a:t>
            </a:r>
            <a:r>
              <a:rPr dirty="0" sz="1450" spc="-5">
                <a:latin typeface="Times New Roman"/>
                <a:cs typeface="Times New Roman"/>
              </a:rPr>
              <a:t>a </a:t>
            </a:r>
            <a:r>
              <a:rPr dirty="0" sz="1450" spc="-10">
                <a:latin typeface="Times New Roman"/>
                <a:cs typeface="Times New Roman"/>
              </a:rPr>
              <a:t>considerable need for more. At the humiliating spectacle Anastasie  clutched her nightdress desperately about her and burst loudly into tears. The  Doctor flew to console her; </a:t>
            </a:r>
            <a:r>
              <a:rPr dirty="0" sz="1450" spc="-5">
                <a:latin typeface="Times New Roman"/>
                <a:cs typeface="Times New Roman"/>
              </a:rPr>
              <a:t>but </a:t>
            </a:r>
            <a:r>
              <a:rPr dirty="0" sz="1450" spc="-10">
                <a:latin typeface="Times New Roman"/>
                <a:cs typeface="Times New Roman"/>
              </a:rPr>
              <a:t>she elbowed him </a:t>
            </a:r>
            <a:r>
              <a:rPr dirty="0" sz="1450" spc="-30">
                <a:latin typeface="Times New Roman"/>
                <a:cs typeface="Times New Roman"/>
              </a:rPr>
              <a:t>away. </a:t>
            </a:r>
            <a:r>
              <a:rPr dirty="0" sz="1450" spc="-10">
                <a:latin typeface="Times New Roman"/>
                <a:cs typeface="Times New Roman"/>
              </a:rPr>
              <a:t>She suspected  everybody </a:t>
            </a:r>
            <a:r>
              <a:rPr dirty="0" sz="1450" spc="-5">
                <a:latin typeface="Times New Roman"/>
                <a:cs typeface="Times New Roman"/>
              </a:rPr>
              <a:t>of </a:t>
            </a:r>
            <a:r>
              <a:rPr dirty="0" sz="1450" spc="-10">
                <a:latin typeface="Times New Roman"/>
                <a:cs typeface="Times New Roman"/>
              </a:rPr>
              <a:t>being the general public, and </a:t>
            </a:r>
            <a:r>
              <a:rPr dirty="0" sz="1450" spc="-5">
                <a:latin typeface="Times New Roman"/>
                <a:cs typeface="Times New Roman"/>
              </a:rPr>
              <a:t>thought </a:t>
            </a:r>
            <a:r>
              <a:rPr dirty="0" sz="1450" spc="-10">
                <a:latin typeface="Times New Roman"/>
                <a:cs typeface="Times New Roman"/>
              </a:rPr>
              <a:t>the darkness was alive  with eyes.</a:t>
            </a:r>
            <a:endParaRPr sz="1450">
              <a:latin typeface="Times New Roman"/>
              <a:cs typeface="Times New Roman"/>
            </a:endParaRPr>
          </a:p>
          <a:p>
            <a:pPr algn="just" marL="12700" marR="9525">
              <a:lnSpc>
                <a:spcPts val="1730"/>
              </a:lnSpc>
              <a:spcBef>
                <a:spcPts val="855"/>
              </a:spcBef>
            </a:pPr>
            <a:r>
              <a:rPr dirty="0" sz="1450" spc="-10">
                <a:latin typeface="Times New Roman"/>
                <a:cs typeface="Times New Roman"/>
              </a:rPr>
              <a:t>Another gleam and another violent gust arrived together; the house was seen  to rock </a:t>
            </a:r>
            <a:r>
              <a:rPr dirty="0" sz="1450" spc="-5">
                <a:latin typeface="Times New Roman"/>
                <a:cs typeface="Times New Roman"/>
              </a:rPr>
              <a:t>on </a:t>
            </a:r>
            <a:r>
              <a:rPr dirty="0" sz="1450" spc="-10">
                <a:latin typeface="Times New Roman"/>
                <a:cs typeface="Times New Roman"/>
              </a:rPr>
              <a:t>its foundation, and, just as the light was once more eclipsed, </a:t>
            </a:r>
            <a:r>
              <a:rPr dirty="0" sz="1450" spc="-5">
                <a:latin typeface="Times New Roman"/>
                <a:cs typeface="Times New Roman"/>
              </a:rPr>
              <a:t>a </a:t>
            </a:r>
            <a:r>
              <a:rPr dirty="0" sz="1450" spc="-10">
                <a:latin typeface="Times New Roman"/>
                <a:cs typeface="Times New Roman"/>
              </a:rPr>
              <a:t>crash  which triumphed over the shouting </a:t>
            </a:r>
            <a:r>
              <a:rPr dirty="0" sz="1450" spc="-5">
                <a:latin typeface="Times New Roman"/>
                <a:cs typeface="Times New Roman"/>
              </a:rPr>
              <a:t>of </a:t>
            </a:r>
            <a:r>
              <a:rPr dirty="0" sz="1450" spc="-10">
                <a:latin typeface="Times New Roman"/>
                <a:cs typeface="Times New Roman"/>
              </a:rPr>
              <a:t>the wind announced its fall, and for </a:t>
            </a:r>
            <a:r>
              <a:rPr dirty="0" sz="1450" spc="-5">
                <a:latin typeface="Times New Roman"/>
                <a:cs typeface="Times New Roman"/>
              </a:rPr>
              <a:t>a  </a:t>
            </a:r>
            <a:r>
              <a:rPr dirty="0" sz="1450" spc="-10">
                <a:latin typeface="Times New Roman"/>
                <a:cs typeface="Times New Roman"/>
              </a:rPr>
              <a:t>moment the whole garden was alive with skipping tiles and brickbats. One  such missile grazed the </a:t>
            </a:r>
            <a:r>
              <a:rPr dirty="0" sz="1450" spc="-15">
                <a:latin typeface="Times New Roman"/>
                <a:cs typeface="Times New Roman"/>
              </a:rPr>
              <a:t>Doctor’s </a:t>
            </a:r>
            <a:r>
              <a:rPr dirty="0" sz="1450" spc="-10">
                <a:latin typeface="Times New Roman"/>
                <a:cs typeface="Times New Roman"/>
              </a:rPr>
              <a:t>ear; another descended </a:t>
            </a:r>
            <a:r>
              <a:rPr dirty="0" sz="1450" spc="-5">
                <a:latin typeface="Times New Roman"/>
                <a:cs typeface="Times New Roman"/>
              </a:rPr>
              <a:t>on </a:t>
            </a:r>
            <a:r>
              <a:rPr dirty="0" sz="1450" spc="-10">
                <a:latin typeface="Times New Roman"/>
                <a:cs typeface="Times New Roman"/>
              </a:rPr>
              <a:t>the bare </a:t>
            </a:r>
            <a:r>
              <a:rPr dirty="0" sz="1450" spc="-5">
                <a:latin typeface="Times New Roman"/>
                <a:cs typeface="Times New Roman"/>
              </a:rPr>
              <a:t>foot of  </a:t>
            </a:r>
            <a:r>
              <a:rPr dirty="0" sz="1450" spc="-10">
                <a:latin typeface="Times New Roman"/>
                <a:cs typeface="Times New Roman"/>
              </a:rPr>
              <a:t>Aline, who instantly made </a:t>
            </a:r>
            <a:r>
              <a:rPr dirty="0" sz="1450" spc="-5">
                <a:latin typeface="Times New Roman"/>
                <a:cs typeface="Times New Roman"/>
              </a:rPr>
              <a:t>night </a:t>
            </a:r>
            <a:r>
              <a:rPr dirty="0" sz="1450" spc="-10">
                <a:latin typeface="Times New Roman"/>
                <a:cs typeface="Times New Roman"/>
              </a:rPr>
              <a:t>hideous with her</a:t>
            </a:r>
            <a:r>
              <a:rPr dirty="0" sz="1450" spc="30">
                <a:latin typeface="Times New Roman"/>
                <a:cs typeface="Times New Roman"/>
              </a:rPr>
              <a:t> </a:t>
            </a:r>
            <a:r>
              <a:rPr dirty="0" sz="1450" spc="-10">
                <a:latin typeface="Times New Roman"/>
                <a:cs typeface="Times New Roman"/>
              </a:rPr>
              <a:t>shrieks.</a:t>
            </a:r>
            <a:endParaRPr sz="1450">
              <a:latin typeface="Times New Roman"/>
              <a:cs typeface="Times New Roman"/>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6985">
              <a:lnSpc>
                <a:spcPts val="1730"/>
              </a:lnSpc>
              <a:spcBef>
                <a:spcPts val="155"/>
              </a:spcBef>
            </a:pPr>
            <a:r>
              <a:rPr dirty="0" sz="1450" spc="-10">
                <a:latin typeface="Times New Roman"/>
                <a:cs typeface="Times New Roman"/>
              </a:rPr>
              <a:t>By this time the hamlet was alarmed, lights flashed from the windows, hails  reached the </a:t>
            </a:r>
            <a:r>
              <a:rPr dirty="0" sz="1450" spc="-25">
                <a:latin typeface="Times New Roman"/>
                <a:cs typeface="Times New Roman"/>
              </a:rPr>
              <a:t>party, </a:t>
            </a:r>
            <a:r>
              <a:rPr dirty="0" sz="1450" spc="-10">
                <a:latin typeface="Times New Roman"/>
                <a:cs typeface="Times New Roman"/>
              </a:rPr>
              <a:t>and the Doctor answered, nobly contending against Aline  and the tempest. But this prospect </a:t>
            </a:r>
            <a:r>
              <a:rPr dirty="0" sz="1450" spc="-5">
                <a:latin typeface="Times New Roman"/>
                <a:cs typeface="Times New Roman"/>
              </a:rPr>
              <a:t>of </a:t>
            </a:r>
            <a:r>
              <a:rPr dirty="0" sz="1450" spc="-10">
                <a:latin typeface="Times New Roman"/>
                <a:cs typeface="Times New Roman"/>
              </a:rPr>
              <a:t>help only awakened Anastasie to </a:t>
            </a:r>
            <a:r>
              <a:rPr dirty="0" sz="1450" spc="-5">
                <a:latin typeface="Times New Roman"/>
                <a:cs typeface="Times New Roman"/>
              </a:rPr>
              <a:t>a </a:t>
            </a:r>
            <a:r>
              <a:rPr dirty="0" sz="1450" spc="-10">
                <a:latin typeface="Times New Roman"/>
                <a:cs typeface="Times New Roman"/>
              </a:rPr>
              <a:t>more  active stage </a:t>
            </a:r>
            <a:r>
              <a:rPr dirty="0" sz="1450" spc="-5">
                <a:latin typeface="Times New Roman"/>
                <a:cs typeface="Times New Roman"/>
              </a:rPr>
              <a:t>of</a:t>
            </a:r>
            <a:r>
              <a:rPr dirty="0" sz="1450">
                <a:latin typeface="Times New Roman"/>
                <a:cs typeface="Times New Roman"/>
              </a:rPr>
              <a:t> </a:t>
            </a:r>
            <a:r>
              <a:rPr dirty="0" sz="1450" spc="-20">
                <a:latin typeface="Times New Roman"/>
                <a:cs typeface="Times New Roman"/>
              </a:rPr>
              <a:t>terror.</a:t>
            </a:r>
            <a:endParaRPr sz="1450">
              <a:latin typeface="Times New Roman"/>
              <a:cs typeface="Times New Roman"/>
            </a:endParaRPr>
          </a:p>
          <a:p>
            <a:pPr algn="just" marL="12700" marR="918844">
              <a:lnSpc>
                <a:spcPts val="2590"/>
              </a:lnSpc>
              <a:spcBef>
                <a:spcPts val="170"/>
              </a:spcBef>
            </a:pPr>
            <a:r>
              <a:rPr dirty="0" sz="1450" spc="-10">
                <a:latin typeface="Times New Roman"/>
                <a:cs typeface="Times New Roman"/>
              </a:rPr>
              <a:t>‘Henri, people will </a:t>
            </a:r>
            <a:r>
              <a:rPr dirty="0" sz="1450" spc="-5">
                <a:latin typeface="Times New Roman"/>
                <a:cs typeface="Times New Roman"/>
              </a:rPr>
              <a:t>be </a:t>
            </a:r>
            <a:r>
              <a:rPr dirty="0" sz="1450" spc="-10">
                <a:latin typeface="Times New Roman"/>
                <a:cs typeface="Times New Roman"/>
              </a:rPr>
              <a:t>coming,’ she screamed in her </a:t>
            </a:r>
            <a:r>
              <a:rPr dirty="0" sz="1450" spc="-15">
                <a:latin typeface="Times New Roman"/>
                <a:cs typeface="Times New Roman"/>
              </a:rPr>
              <a:t>husband’s </a:t>
            </a:r>
            <a:r>
              <a:rPr dirty="0" sz="1450" spc="-30">
                <a:latin typeface="Times New Roman"/>
                <a:cs typeface="Times New Roman"/>
              </a:rPr>
              <a:t>ear.  </a:t>
            </a:r>
            <a:r>
              <a:rPr dirty="0" sz="1450" spc="-10">
                <a:latin typeface="Times New Roman"/>
                <a:cs typeface="Times New Roman"/>
              </a:rPr>
              <a:t>‘I trust </a:t>
            </a:r>
            <a:r>
              <a:rPr dirty="0" sz="1450" spc="-5">
                <a:latin typeface="Times New Roman"/>
                <a:cs typeface="Times New Roman"/>
              </a:rPr>
              <a:t>so,’ he</a:t>
            </a:r>
            <a:r>
              <a:rPr dirty="0" sz="1450" spc="-105">
                <a:latin typeface="Times New Roman"/>
                <a:cs typeface="Times New Roman"/>
              </a:rPr>
              <a:t> </a:t>
            </a:r>
            <a:r>
              <a:rPr dirty="0" sz="1450" spc="-10">
                <a:latin typeface="Times New Roman"/>
                <a:cs typeface="Times New Roman"/>
              </a:rPr>
              <a:t>replied.</a:t>
            </a:r>
            <a:endParaRPr sz="1450">
              <a:latin typeface="Times New Roman"/>
              <a:cs typeface="Times New Roman"/>
            </a:endParaRPr>
          </a:p>
          <a:p>
            <a:pPr algn="just" marL="12700">
              <a:lnSpc>
                <a:spcPct val="100000"/>
              </a:lnSpc>
              <a:spcBef>
                <a:spcPts val="625"/>
              </a:spcBef>
            </a:pPr>
            <a:r>
              <a:rPr dirty="0" sz="1450" spc="-10">
                <a:latin typeface="Times New Roman"/>
                <a:cs typeface="Times New Roman"/>
              </a:rPr>
              <a:t>‘They cannot. </a:t>
            </a:r>
            <a:r>
              <a:rPr dirty="0" sz="1450" spc="-5">
                <a:latin typeface="Times New Roman"/>
                <a:cs typeface="Times New Roman"/>
              </a:rPr>
              <a:t>I </a:t>
            </a:r>
            <a:r>
              <a:rPr dirty="0" sz="1450" spc="-10">
                <a:latin typeface="Times New Roman"/>
                <a:cs typeface="Times New Roman"/>
              </a:rPr>
              <a:t>would rather die,’ she</a:t>
            </a:r>
            <a:r>
              <a:rPr dirty="0" sz="1450" spc="-75">
                <a:latin typeface="Times New Roman"/>
                <a:cs typeface="Times New Roman"/>
              </a:rPr>
              <a:t> </a:t>
            </a:r>
            <a:r>
              <a:rPr dirty="0" sz="1450" spc="-10">
                <a:latin typeface="Times New Roman"/>
                <a:cs typeface="Times New Roman"/>
              </a:rPr>
              <a:t>wailed.</a:t>
            </a:r>
            <a:endParaRPr sz="1450">
              <a:latin typeface="Times New Roman"/>
              <a:cs typeface="Times New Roman"/>
            </a:endParaRPr>
          </a:p>
          <a:p>
            <a:pPr algn="just" marL="12700" marR="6985">
              <a:lnSpc>
                <a:spcPts val="1730"/>
              </a:lnSpc>
              <a:spcBef>
                <a:spcPts val="919"/>
              </a:spcBef>
            </a:pPr>
            <a:r>
              <a:rPr dirty="0" sz="1450" spc="-10">
                <a:latin typeface="Times New Roman"/>
                <a:cs typeface="Times New Roman"/>
              </a:rPr>
              <a:t>‘My </a:t>
            </a:r>
            <a:r>
              <a:rPr dirty="0" sz="1450" spc="-20">
                <a:latin typeface="Times New Roman"/>
                <a:cs typeface="Times New Roman"/>
              </a:rPr>
              <a:t>dear,’ </a:t>
            </a:r>
            <a:r>
              <a:rPr dirty="0" sz="1450" spc="-10">
                <a:latin typeface="Times New Roman"/>
                <a:cs typeface="Times New Roman"/>
              </a:rPr>
              <a:t>said the Doctor </a:t>
            </a:r>
            <a:r>
              <a:rPr dirty="0" sz="1450" spc="-15">
                <a:latin typeface="Times New Roman"/>
                <a:cs typeface="Times New Roman"/>
              </a:rPr>
              <a:t>reprovingly, </a:t>
            </a:r>
            <a:r>
              <a:rPr dirty="0" sz="1450" spc="-10">
                <a:latin typeface="Times New Roman"/>
                <a:cs typeface="Times New Roman"/>
              </a:rPr>
              <a:t>‘you are excited. </a:t>
            </a:r>
            <a:r>
              <a:rPr dirty="0" sz="1450" spc="-5">
                <a:latin typeface="Times New Roman"/>
                <a:cs typeface="Times New Roman"/>
              </a:rPr>
              <a:t>I </a:t>
            </a:r>
            <a:r>
              <a:rPr dirty="0" sz="1450" spc="-10">
                <a:latin typeface="Times New Roman"/>
                <a:cs typeface="Times New Roman"/>
              </a:rPr>
              <a:t>gave </a:t>
            </a:r>
            <a:r>
              <a:rPr dirty="0" sz="1450" spc="-5">
                <a:latin typeface="Times New Roman"/>
                <a:cs typeface="Times New Roman"/>
              </a:rPr>
              <a:t>you </a:t>
            </a:r>
            <a:r>
              <a:rPr dirty="0" sz="1450" spc="-10">
                <a:latin typeface="Times New Roman"/>
                <a:cs typeface="Times New Roman"/>
              </a:rPr>
              <a:t>some  clothes. What have </a:t>
            </a:r>
            <a:r>
              <a:rPr dirty="0" sz="1450" spc="-5">
                <a:latin typeface="Times New Roman"/>
                <a:cs typeface="Times New Roman"/>
              </a:rPr>
              <a:t>you done </a:t>
            </a:r>
            <a:r>
              <a:rPr dirty="0" sz="1450" spc="-10">
                <a:latin typeface="Times New Roman"/>
                <a:cs typeface="Times New Roman"/>
              </a:rPr>
              <a:t>with</a:t>
            </a:r>
            <a:r>
              <a:rPr dirty="0" sz="1450" spc="15">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8255">
              <a:lnSpc>
                <a:spcPts val="1730"/>
              </a:lnSpc>
              <a:spcBef>
                <a:spcPts val="860"/>
              </a:spcBef>
            </a:pPr>
            <a:r>
              <a:rPr dirty="0" sz="1450" spc="-10">
                <a:latin typeface="Times New Roman"/>
                <a:cs typeface="Times New Roman"/>
              </a:rPr>
              <a:t>‘Oh, </a:t>
            </a:r>
            <a:r>
              <a:rPr dirty="0" sz="1450" spc="-5">
                <a:latin typeface="Times New Roman"/>
                <a:cs typeface="Times New Roman"/>
              </a:rPr>
              <a:t>I </a:t>
            </a:r>
            <a:r>
              <a:rPr dirty="0" sz="1450" spc="-10">
                <a:latin typeface="Times New Roman"/>
                <a:cs typeface="Times New Roman"/>
              </a:rPr>
              <a:t>don’t know—I must have thrown them away! Where are they?’ she  sobbed.</a:t>
            </a:r>
            <a:endParaRPr sz="1450">
              <a:latin typeface="Times New Roman"/>
              <a:cs typeface="Times New Roman"/>
            </a:endParaRPr>
          </a:p>
          <a:p>
            <a:pPr algn="just" marL="12700" marR="5080">
              <a:lnSpc>
                <a:spcPts val="1730"/>
              </a:lnSpc>
              <a:spcBef>
                <a:spcPts val="865"/>
              </a:spcBef>
            </a:pPr>
            <a:r>
              <a:rPr dirty="0" sz="1450" spc="-10">
                <a:latin typeface="Times New Roman"/>
                <a:cs typeface="Times New Roman"/>
              </a:rPr>
              <a:t>Desprez groped about in the darkness. ‘Admirable!’ </a:t>
            </a:r>
            <a:r>
              <a:rPr dirty="0" sz="1450" spc="-5">
                <a:latin typeface="Times New Roman"/>
                <a:cs typeface="Times New Roman"/>
              </a:rPr>
              <a:t>he </a:t>
            </a:r>
            <a:r>
              <a:rPr dirty="0" sz="1450" spc="-10">
                <a:latin typeface="Times New Roman"/>
                <a:cs typeface="Times New Roman"/>
              </a:rPr>
              <a:t>remarked; ‘my grey  velveteen trousers! This will exactly meet </a:t>
            </a:r>
            <a:r>
              <a:rPr dirty="0" sz="1450" spc="-5">
                <a:latin typeface="Times New Roman"/>
                <a:cs typeface="Times New Roman"/>
              </a:rPr>
              <a:t>your</a:t>
            </a:r>
            <a:r>
              <a:rPr dirty="0" sz="1450" spc="40">
                <a:latin typeface="Times New Roman"/>
                <a:cs typeface="Times New Roman"/>
              </a:rPr>
              <a:t> </a:t>
            </a:r>
            <a:r>
              <a:rPr dirty="0" sz="1450" spc="-10">
                <a:latin typeface="Times New Roman"/>
                <a:cs typeface="Times New Roman"/>
              </a:rPr>
              <a:t>necessities.’</a:t>
            </a:r>
            <a:endParaRPr sz="1450">
              <a:latin typeface="Times New Roman"/>
              <a:cs typeface="Times New Roman"/>
            </a:endParaRPr>
          </a:p>
          <a:p>
            <a:pPr algn="just" marL="12700" marR="8890">
              <a:lnSpc>
                <a:spcPts val="1730"/>
              </a:lnSpc>
              <a:spcBef>
                <a:spcPts val="860"/>
              </a:spcBef>
            </a:pPr>
            <a:r>
              <a:rPr dirty="0" sz="1450" spc="-10">
                <a:latin typeface="Times New Roman"/>
                <a:cs typeface="Times New Roman"/>
              </a:rPr>
              <a:t>‘Give them to me!’ she cried fiercely; </a:t>
            </a:r>
            <a:r>
              <a:rPr dirty="0" sz="1450" spc="-5">
                <a:latin typeface="Times New Roman"/>
                <a:cs typeface="Times New Roman"/>
              </a:rPr>
              <a:t>but </a:t>
            </a:r>
            <a:r>
              <a:rPr dirty="0" sz="1450" spc="-10">
                <a:latin typeface="Times New Roman"/>
                <a:cs typeface="Times New Roman"/>
              </a:rPr>
              <a:t>as soon as she had them in her hands  her mood appeared to alter—she stood silent for </a:t>
            </a:r>
            <a:r>
              <a:rPr dirty="0" sz="1450" spc="-5">
                <a:latin typeface="Times New Roman"/>
                <a:cs typeface="Times New Roman"/>
              </a:rPr>
              <a:t>a </a:t>
            </a:r>
            <a:r>
              <a:rPr dirty="0" sz="1450" spc="-10">
                <a:latin typeface="Times New Roman"/>
                <a:cs typeface="Times New Roman"/>
              </a:rPr>
              <a:t>moment, and then pressed  the garment back </a:t>
            </a:r>
            <a:r>
              <a:rPr dirty="0" sz="1450" spc="-5">
                <a:latin typeface="Times New Roman"/>
                <a:cs typeface="Times New Roman"/>
              </a:rPr>
              <a:t>upon </a:t>
            </a:r>
            <a:r>
              <a:rPr dirty="0" sz="1450" spc="-10">
                <a:latin typeface="Times New Roman"/>
                <a:cs typeface="Times New Roman"/>
              </a:rPr>
              <a:t>the </a:t>
            </a:r>
            <a:r>
              <a:rPr dirty="0" sz="1450" spc="-20">
                <a:latin typeface="Times New Roman"/>
                <a:cs typeface="Times New Roman"/>
              </a:rPr>
              <a:t>Doctor. </a:t>
            </a:r>
            <a:r>
              <a:rPr dirty="0" sz="1450" spc="-10">
                <a:latin typeface="Times New Roman"/>
                <a:cs typeface="Times New Roman"/>
              </a:rPr>
              <a:t>‘Give it to Aline,’ she said—‘poor</a:t>
            </a:r>
            <a:r>
              <a:rPr dirty="0" sz="1450" spc="40">
                <a:latin typeface="Times New Roman"/>
                <a:cs typeface="Times New Roman"/>
              </a:rPr>
              <a:t> </a:t>
            </a:r>
            <a:r>
              <a:rPr dirty="0" sz="1450" spc="-10">
                <a:latin typeface="Times New Roman"/>
                <a:cs typeface="Times New Roman"/>
              </a:rPr>
              <a:t>girl.’</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‘Nonsense!’ said the </a:t>
            </a:r>
            <a:r>
              <a:rPr dirty="0" sz="1450" spc="-20">
                <a:latin typeface="Times New Roman"/>
                <a:cs typeface="Times New Roman"/>
              </a:rPr>
              <a:t>Doctor. </a:t>
            </a:r>
            <a:r>
              <a:rPr dirty="0" sz="1450" spc="-10">
                <a:latin typeface="Times New Roman"/>
                <a:cs typeface="Times New Roman"/>
              </a:rPr>
              <a:t>‘Aline does </a:t>
            </a:r>
            <a:r>
              <a:rPr dirty="0" sz="1450" spc="-5">
                <a:latin typeface="Times New Roman"/>
                <a:cs typeface="Times New Roman"/>
              </a:rPr>
              <a:t>not </a:t>
            </a:r>
            <a:r>
              <a:rPr dirty="0" sz="1450" spc="-10">
                <a:latin typeface="Times New Roman"/>
                <a:cs typeface="Times New Roman"/>
              </a:rPr>
              <a:t>know what she is about. Aline is  beside herself with terror; and at any rate, she is </a:t>
            </a:r>
            <a:r>
              <a:rPr dirty="0" sz="1450" spc="-5">
                <a:latin typeface="Times New Roman"/>
                <a:cs typeface="Times New Roman"/>
              </a:rPr>
              <a:t>a </a:t>
            </a:r>
            <a:r>
              <a:rPr dirty="0" sz="1450" spc="-10">
                <a:latin typeface="Times New Roman"/>
                <a:cs typeface="Times New Roman"/>
              </a:rPr>
              <a:t>peasant. Now </a:t>
            </a:r>
            <a:r>
              <a:rPr dirty="0" sz="1450" spc="-5">
                <a:latin typeface="Times New Roman"/>
                <a:cs typeface="Times New Roman"/>
              </a:rPr>
              <a:t>I </a:t>
            </a:r>
            <a:r>
              <a:rPr dirty="0" sz="1450" spc="-10">
                <a:latin typeface="Times New Roman"/>
                <a:cs typeface="Times New Roman"/>
              </a:rPr>
              <a:t>am really  concerned at this exposure for </a:t>
            </a:r>
            <a:r>
              <a:rPr dirty="0" sz="1450" spc="-5">
                <a:latin typeface="Times New Roman"/>
                <a:cs typeface="Times New Roman"/>
              </a:rPr>
              <a:t>a </a:t>
            </a:r>
            <a:r>
              <a:rPr dirty="0" sz="1450" spc="-10">
                <a:latin typeface="Times New Roman"/>
                <a:cs typeface="Times New Roman"/>
              </a:rPr>
              <a:t>person </a:t>
            </a:r>
            <a:r>
              <a:rPr dirty="0" sz="1450" spc="-5">
                <a:latin typeface="Times New Roman"/>
                <a:cs typeface="Times New Roman"/>
              </a:rPr>
              <a:t>of your </a:t>
            </a:r>
            <a:r>
              <a:rPr dirty="0" sz="1450" spc="-10">
                <a:latin typeface="Times New Roman"/>
                <a:cs typeface="Times New Roman"/>
              </a:rPr>
              <a:t>housekeeping habits; my  solicitude and </a:t>
            </a:r>
            <a:r>
              <a:rPr dirty="0" sz="1450" spc="-5">
                <a:latin typeface="Times New Roman"/>
                <a:cs typeface="Times New Roman"/>
              </a:rPr>
              <a:t>your </a:t>
            </a:r>
            <a:r>
              <a:rPr dirty="0" sz="1450" spc="-10">
                <a:latin typeface="Times New Roman"/>
                <a:cs typeface="Times New Roman"/>
              </a:rPr>
              <a:t>fantastic modesty both </a:t>
            </a:r>
            <a:r>
              <a:rPr dirty="0" sz="1450" spc="-5">
                <a:latin typeface="Times New Roman"/>
                <a:cs typeface="Times New Roman"/>
              </a:rPr>
              <a:t>point </a:t>
            </a:r>
            <a:r>
              <a:rPr dirty="0" sz="1450" spc="-10">
                <a:latin typeface="Times New Roman"/>
                <a:cs typeface="Times New Roman"/>
              </a:rPr>
              <a:t>to the same remedy—the  pantaloons.’ He held them</a:t>
            </a:r>
            <a:r>
              <a:rPr dirty="0" sz="1450" spc="15">
                <a:latin typeface="Times New Roman"/>
                <a:cs typeface="Times New Roman"/>
              </a:rPr>
              <a:t> </a:t>
            </a:r>
            <a:r>
              <a:rPr dirty="0" sz="1450" spc="-25">
                <a:latin typeface="Times New Roman"/>
                <a:cs typeface="Times New Roman"/>
              </a:rPr>
              <a:t>ready.</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‘It is impossible. </a:t>
            </a:r>
            <a:r>
              <a:rPr dirty="0" sz="1450" spc="-60">
                <a:latin typeface="Times New Roman"/>
                <a:cs typeface="Times New Roman"/>
              </a:rPr>
              <a:t>You </a:t>
            </a:r>
            <a:r>
              <a:rPr dirty="0" sz="1450" spc="-5">
                <a:latin typeface="Times New Roman"/>
                <a:cs typeface="Times New Roman"/>
              </a:rPr>
              <a:t>do not </a:t>
            </a:r>
            <a:r>
              <a:rPr dirty="0" sz="1450" spc="-10">
                <a:latin typeface="Times New Roman"/>
                <a:cs typeface="Times New Roman"/>
              </a:rPr>
              <a:t>understand,’ she said with</a:t>
            </a:r>
            <a:r>
              <a:rPr dirty="0" sz="1450" spc="5">
                <a:latin typeface="Times New Roman"/>
                <a:cs typeface="Times New Roman"/>
              </a:rPr>
              <a:t> </a:t>
            </a:r>
            <a:r>
              <a:rPr dirty="0" sz="1450" spc="-20">
                <a:latin typeface="Times New Roman"/>
                <a:cs typeface="Times New Roman"/>
              </a:rPr>
              <a:t>dignity.</a:t>
            </a:r>
            <a:endParaRPr sz="1450">
              <a:latin typeface="Times New Roman"/>
              <a:cs typeface="Times New Roman"/>
            </a:endParaRPr>
          </a:p>
          <a:p>
            <a:pPr algn="just" marL="12700" marR="5715">
              <a:lnSpc>
                <a:spcPts val="1730"/>
              </a:lnSpc>
              <a:spcBef>
                <a:spcPts val="915"/>
              </a:spcBef>
            </a:pPr>
            <a:r>
              <a:rPr dirty="0" sz="1450" spc="-10">
                <a:latin typeface="Times New Roman"/>
                <a:cs typeface="Times New Roman"/>
              </a:rPr>
              <a:t>By this time rescue was at hand. It had been found impracticable to enter </a:t>
            </a:r>
            <a:r>
              <a:rPr dirty="0" sz="1450" spc="-5">
                <a:latin typeface="Times New Roman"/>
                <a:cs typeface="Times New Roman"/>
              </a:rPr>
              <a:t>by  </a:t>
            </a:r>
            <a:r>
              <a:rPr dirty="0" sz="1450" spc="-10">
                <a:latin typeface="Times New Roman"/>
                <a:cs typeface="Times New Roman"/>
              </a:rPr>
              <a:t>the street, for the gate was blocked with </a:t>
            </a:r>
            <a:r>
              <a:rPr dirty="0" sz="1450" spc="-20">
                <a:latin typeface="Times New Roman"/>
                <a:cs typeface="Times New Roman"/>
              </a:rPr>
              <a:t>masonry, </a:t>
            </a:r>
            <a:r>
              <a:rPr dirty="0" sz="1450" spc="-10">
                <a:latin typeface="Times New Roman"/>
                <a:cs typeface="Times New Roman"/>
              </a:rPr>
              <a:t>and the </a:t>
            </a:r>
            <a:r>
              <a:rPr dirty="0" sz="1450" spc="-5">
                <a:latin typeface="Times New Roman"/>
                <a:cs typeface="Times New Roman"/>
              </a:rPr>
              <a:t>nodding </a:t>
            </a:r>
            <a:r>
              <a:rPr dirty="0" sz="1450" spc="-10">
                <a:latin typeface="Times New Roman"/>
                <a:cs typeface="Times New Roman"/>
              </a:rPr>
              <a:t>ruin still  threatened further avalanches. But between the </a:t>
            </a:r>
            <a:r>
              <a:rPr dirty="0" sz="1450" spc="-15">
                <a:latin typeface="Times New Roman"/>
                <a:cs typeface="Times New Roman"/>
              </a:rPr>
              <a:t>Doctor’s </a:t>
            </a:r>
            <a:r>
              <a:rPr dirty="0" sz="1450" spc="-10">
                <a:latin typeface="Times New Roman"/>
                <a:cs typeface="Times New Roman"/>
              </a:rPr>
              <a:t>garden and the </a:t>
            </a:r>
            <a:r>
              <a:rPr dirty="0" sz="1450" spc="-5">
                <a:latin typeface="Times New Roman"/>
                <a:cs typeface="Times New Roman"/>
              </a:rPr>
              <a:t>one  on </a:t>
            </a:r>
            <a:r>
              <a:rPr dirty="0" sz="1450" spc="-10">
                <a:latin typeface="Times New Roman"/>
                <a:cs typeface="Times New Roman"/>
              </a:rPr>
              <a:t>the right hand there was that very picturesque contrivance—a common  well; the </a:t>
            </a:r>
            <a:r>
              <a:rPr dirty="0" sz="1450" spc="-5">
                <a:latin typeface="Times New Roman"/>
                <a:cs typeface="Times New Roman"/>
              </a:rPr>
              <a:t>door on </a:t>
            </a:r>
            <a:r>
              <a:rPr dirty="0" sz="1450" spc="-10">
                <a:latin typeface="Times New Roman"/>
                <a:cs typeface="Times New Roman"/>
              </a:rPr>
              <a:t>the Desprez’ side had chanced to </a:t>
            </a:r>
            <a:r>
              <a:rPr dirty="0" sz="1450" spc="-5">
                <a:latin typeface="Times New Roman"/>
                <a:cs typeface="Times New Roman"/>
              </a:rPr>
              <a:t>be </a:t>
            </a:r>
            <a:r>
              <a:rPr dirty="0" sz="1450" spc="-10">
                <a:latin typeface="Times New Roman"/>
                <a:cs typeface="Times New Roman"/>
              </a:rPr>
              <a:t>unbolted, and </a:t>
            </a:r>
            <a:r>
              <a:rPr dirty="0" sz="1450" spc="-30">
                <a:latin typeface="Times New Roman"/>
                <a:cs typeface="Times New Roman"/>
              </a:rPr>
              <a:t>now,  </a:t>
            </a:r>
            <a:r>
              <a:rPr dirty="0" sz="1450" spc="-10">
                <a:latin typeface="Times New Roman"/>
                <a:cs typeface="Times New Roman"/>
              </a:rPr>
              <a:t>through the arched aperture </a:t>
            </a:r>
            <a:r>
              <a:rPr dirty="0" sz="1450" spc="-5">
                <a:latin typeface="Times New Roman"/>
                <a:cs typeface="Times New Roman"/>
              </a:rPr>
              <a:t>a </a:t>
            </a:r>
            <a:r>
              <a:rPr dirty="0" sz="1450" spc="-25">
                <a:latin typeface="Times New Roman"/>
                <a:cs typeface="Times New Roman"/>
              </a:rPr>
              <a:t>man’s </a:t>
            </a:r>
            <a:r>
              <a:rPr dirty="0" sz="1450" spc="-10">
                <a:latin typeface="Times New Roman"/>
                <a:cs typeface="Times New Roman"/>
              </a:rPr>
              <a:t>bearded face and an arm supporting </a:t>
            </a:r>
            <a:r>
              <a:rPr dirty="0" sz="1450" spc="-5">
                <a:latin typeface="Times New Roman"/>
                <a:cs typeface="Times New Roman"/>
              </a:rPr>
              <a:t>a  </a:t>
            </a:r>
            <a:r>
              <a:rPr dirty="0" sz="1450" spc="-10">
                <a:latin typeface="Times New Roman"/>
                <a:cs typeface="Times New Roman"/>
              </a:rPr>
              <a:t>lantern were introduced into the world </a:t>
            </a:r>
            <a:r>
              <a:rPr dirty="0" sz="1450" spc="-5">
                <a:latin typeface="Times New Roman"/>
                <a:cs typeface="Times New Roman"/>
              </a:rPr>
              <a:t>of </a:t>
            </a:r>
            <a:r>
              <a:rPr dirty="0" sz="1450" spc="-10">
                <a:latin typeface="Times New Roman"/>
                <a:cs typeface="Times New Roman"/>
              </a:rPr>
              <a:t>windy darkness, where Anastasie  concealed her woes. The light struck here and there among the tossing apple  </a:t>
            </a:r>
            <a:r>
              <a:rPr dirty="0" sz="1450" spc="-5">
                <a:latin typeface="Times New Roman"/>
                <a:cs typeface="Times New Roman"/>
              </a:rPr>
              <a:t>boughs, </a:t>
            </a:r>
            <a:r>
              <a:rPr dirty="0" sz="1450" spc="-10">
                <a:latin typeface="Times New Roman"/>
                <a:cs typeface="Times New Roman"/>
              </a:rPr>
              <a:t>it glinted </a:t>
            </a:r>
            <a:r>
              <a:rPr dirty="0" sz="1450" spc="-5">
                <a:latin typeface="Times New Roman"/>
                <a:cs typeface="Times New Roman"/>
              </a:rPr>
              <a:t>on </a:t>
            </a:r>
            <a:r>
              <a:rPr dirty="0" sz="1450" spc="-10">
                <a:latin typeface="Times New Roman"/>
                <a:cs typeface="Times New Roman"/>
              </a:rPr>
              <a:t>the grass; </a:t>
            </a:r>
            <a:r>
              <a:rPr dirty="0" sz="1450" spc="-5">
                <a:latin typeface="Times New Roman"/>
                <a:cs typeface="Times New Roman"/>
              </a:rPr>
              <a:t>but </a:t>
            </a:r>
            <a:r>
              <a:rPr dirty="0" sz="1450" spc="-10">
                <a:latin typeface="Times New Roman"/>
                <a:cs typeface="Times New Roman"/>
              </a:rPr>
              <a:t>the lantern and the glowing face became  the centre </a:t>
            </a:r>
            <a:r>
              <a:rPr dirty="0" sz="1450" spc="-5">
                <a:latin typeface="Times New Roman"/>
                <a:cs typeface="Times New Roman"/>
              </a:rPr>
              <a:t>of </a:t>
            </a:r>
            <a:r>
              <a:rPr dirty="0" sz="1450" spc="-10">
                <a:latin typeface="Times New Roman"/>
                <a:cs typeface="Times New Roman"/>
              </a:rPr>
              <a:t>the world. Anastasie crouched back from the</a:t>
            </a:r>
            <a:r>
              <a:rPr dirty="0" sz="1450" spc="80">
                <a:latin typeface="Times New Roman"/>
                <a:cs typeface="Times New Roman"/>
              </a:rPr>
              <a:t> </a:t>
            </a:r>
            <a:r>
              <a:rPr dirty="0" sz="1450" spc="-10">
                <a:latin typeface="Times New Roman"/>
                <a:cs typeface="Times New Roman"/>
              </a:rPr>
              <a:t>intrusion.</a:t>
            </a:r>
            <a:endParaRPr sz="1450">
              <a:latin typeface="Times New Roman"/>
              <a:cs typeface="Times New Roman"/>
            </a:endParaRPr>
          </a:p>
          <a:p>
            <a:pPr algn="just" marL="12700" marR="11430">
              <a:lnSpc>
                <a:spcPts val="1730"/>
              </a:lnSpc>
              <a:spcBef>
                <a:spcPts val="850"/>
              </a:spcBef>
            </a:pPr>
            <a:r>
              <a:rPr dirty="0" sz="1450" spc="-10">
                <a:latin typeface="Times New Roman"/>
                <a:cs typeface="Times New Roman"/>
              </a:rPr>
              <a:t>‘This way!’ shouted the man. ‘Are </a:t>
            </a:r>
            <a:r>
              <a:rPr dirty="0" sz="1450" spc="-5">
                <a:latin typeface="Times New Roman"/>
                <a:cs typeface="Times New Roman"/>
              </a:rPr>
              <a:t>you </a:t>
            </a:r>
            <a:r>
              <a:rPr dirty="0" sz="1450" spc="-10">
                <a:latin typeface="Times New Roman"/>
                <a:cs typeface="Times New Roman"/>
              </a:rPr>
              <a:t>all safe?’ Aline, still screaming, ran to  the new </a:t>
            </a:r>
            <a:r>
              <a:rPr dirty="0" sz="1450" spc="-20">
                <a:latin typeface="Times New Roman"/>
                <a:cs typeface="Times New Roman"/>
              </a:rPr>
              <a:t>comer, </a:t>
            </a:r>
            <a:r>
              <a:rPr dirty="0" sz="1450" spc="-10">
                <a:latin typeface="Times New Roman"/>
                <a:cs typeface="Times New Roman"/>
              </a:rPr>
              <a:t>and was presently hauled head-foremost through the</a:t>
            </a:r>
            <a:r>
              <a:rPr dirty="0" sz="1450" spc="100">
                <a:latin typeface="Times New Roman"/>
                <a:cs typeface="Times New Roman"/>
              </a:rPr>
              <a:t> </a:t>
            </a:r>
            <a:r>
              <a:rPr dirty="0" sz="1450" spc="-10">
                <a:latin typeface="Times New Roman"/>
                <a:cs typeface="Times New Roman"/>
              </a:rPr>
              <a:t>wall.</a:t>
            </a:r>
            <a:endParaRPr sz="1450">
              <a:latin typeface="Times New Roman"/>
              <a:cs typeface="Times New Roman"/>
            </a:endParaRPr>
          </a:p>
          <a:p>
            <a:pPr algn="just" marL="12700" marR="1372235">
              <a:lnSpc>
                <a:spcPts val="2590"/>
              </a:lnSpc>
              <a:spcBef>
                <a:spcPts val="175"/>
              </a:spcBef>
            </a:pPr>
            <a:r>
              <a:rPr dirty="0" sz="1450" spc="-30">
                <a:latin typeface="Times New Roman"/>
                <a:cs typeface="Times New Roman"/>
              </a:rPr>
              <a:t>‘Now, </a:t>
            </a:r>
            <a:r>
              <a:rPr dirty="0" sz="1450" spc="-10">
                <a:latin typeface="Times New Roman"/>
                <a:cs typeface="Times New Roman"/>
              </a:rPr>
              <a:t>Anastasie, come </a:t>
            </a:r>
            <a:r>
              <a:rPr dirty="0" sz="1450" spc="-5">
                <a:latin typeface="Times New Roman"/>
                <a:cs typeface="Times New Roman"/>
              </a:rPr>
              <a:t>on; </a:t>
            </a:r>
            <a:r>
              <a:rPr dirty="0" sz="1450" spc="-10">
                <a:latin typeface="Times New Roman"/>
                <a:cs typeface="Times New Roman"/>
              </a:rPr>
              <a:t>it is </a:t>
            </a:r>
            <a:r>
              <a:rPr dirty="0" sz="1450" spc="-5">
                <a:latin typeface="Times New Roman"/>
                <a:cs typeface="Times New Roman"/>
              </a:rPr>
              <a:t>your turn,’ </a:t>
            </a:r>
            <a:r>
              <a:rPr dirty="0" sz="1450" spc="-10">
                <a:latin typeface="Times New Roman"/>
                <a:cs typeface="Times New Roman"/>
              </a:rPr>
              <a:t>said the husband.  ‘I cannot,’ she</a:t>
            </a:r>
            <a:r>
              <a:rPr dirty="0" sz="1450" spc="-105">
                <a:latin typeface="Times New Roman"/>
                <a:cs typeface="Times New Roman"/>
              </a:rPr>
              <a:t> </a:t>
            </a:r>
            <a:r>
              <a:rPr dirty="0" sz="1450" spc="-10">
                <a:latin typeface="Times New Roman"/>
                <a:cs typeface="Times New Roman"/>
              </a:rPr>
              <a:t>replied.</a:t>
            </a:r>
            <a:endParaRPr sz="1450">
              <a:latin typeface="Times New Roman"/>
              <a:cs typeface="Times New Roman"/>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075" cy="9244965"/>
          </a:xfrm>
          <a:prstGeom prst="rect">
            <a:avLst/>
          </a:prstGeom>
        </p:spPr>
        <p:txBody>
          <a:bodyPr wrap="square" lIns="0" tIns="121285" rIns="0" bIns="0" rtlCol="0" vert="horz">
            <a:spAutoFit/>
          </a:bodyPr>
          <a:lstStyle/>
          <a:p>
            <a:pPr marL="12700">
              <a:lnSpc>
                <a:spcPct val="100000"/>
              </a:lnSpc>
              <a:spcBef>
                <a:spcPts val="955"/>
              </a:spcBef>
            </a:pPr>
            <a:r>
              <a:rPr dirty="0" sz="1450" spc="-10">
                <a:latin typeface="Times New Roman"/>
                <a:cs typeface="Times New Roman"/>
              </a:rPr>
              <a:t>‘Are we all to die </a:t>
            </a:r>
            <a:r>
              <a:rPr dirty="0" sz="1450" spc="-5">
                <a:latin typeface="Times New Roman"/>
                <a:cs typeface="Times New Roman"/>
              </a:rPr>
              <a:t>of </a:t>
            </a:r>
            <a:r>
              <a:rPr dirty="0" sz="1450" spc="-10">
                <a:latin typeface="Times New Roman"/>
                <a:cs typeface="Times New Roman"/>
              </a:rPr>
              <a:t>exposure, madame?’ thundered Doctor</a:t>
            </a:r>
            <a:r>
              <a:rPr dirty="0" sz="1450" spc="-50">
                <a:latin typeface="Times New Roman"/>
                <a:cs typeface="Times New Roman"/>
              </a:rPr>
              <a:t> </a:t>
            </a:r>
            <a:r>
              <a:rPr dirty="0" sz="1450" spc="-10">
                <a:latin typeface="Times New Roman"/>
                <a:cs typeface="Times New Roman"/>
              </a:rPr>
              <a:t>Desprez.</a:t>
            </a:r>
            <a:endParaRPr sz="1450">
              <a:latin typeface="Times New Roman"/>
              <a:cs typeface="Times New Roman"/>
            </a:endParaRPr>
          </a:p>
          <a:p>
            <a:pPr marL="12700" marR="68580">
              <a:lnSpc>
                <a:spcPct val="149000"/>
              </a:lnSpc>
            </a:pPr>
            <a:r>
              <a:rPr dirty="0" sz="1450" spc="-45">
                <a:latin typeface="Times New Roman"/>
                <a:cs typeface="Times New Roman"/>
              </a:rPr>
              <a:t>‘You </a:t>
            </a:r>
            <a:r>
              <a:rPr dirty="0" sz="1450" spc="-10">
                <a:latin typeface="Times New Roman"/>
                <a:cs typeface="Times New Roman"/>
              </a:rPr>
              <a:t>can go!’ she cried. ‘Oh, </a:t>
            </a:r>
            <a:r>
              <a:rPr dirty="0" sz="1450" spc="-5">
                <a:latin typeface="Times New Roman"/>
                <a:cs typeface="Times New Roman"/>
              </a:rPr>
              <a:t>go, go </a:t>
            </a:r>
            <a:r>
              <a:rPr dirty="0" sz="1450" spc="-10">
                <a:latin typeface="Times New Roman"/>
                <a:cs typeface="Times New Roman"/>
              </a:rPr>
              <a:t>away! </a:t>
            </a:r>
            <a:r>
              <a:rPr dirty="0" sz="1450" spc="-5">
                <a:latin typeface="Times New Roman"/>
                <a:cs typeface="Times New Roman"/>
              </a:rPr>
              <a:t>I </a:t>
            </a:r>
            <a:r>
              <a:rPr dirty="0" sz="1450" spc="-10">
                <a:latin typeface="Times New Roman"/>
                <a:cs typeface="Times New Roman"/>
              </a:rPr>
              <a:t>can stay here; </a:t>
            </a:r>
            <a:r>
              <a:rPr dirty="0" sz="1450" spc="-5">
                <a:latin typeface="Times New Roman"/>
                <a:cs typeface="Times New Roman"/>
              </a:rPr>
              <a:t>I </a:t>
            </a:r>
            <a:r>
              <a:rPr dirty="0" sz="1450" spc="-10">
                <a:latin typeface="Times New Roman"/>
                <a:cs typeface="Times New Roman"/>
              </a:rPr>
              <a:t>am quite warm.’  The Doctor took her </a:t>
            </a:r>
            <a:r>
              <a:rPr dirty="0" sz="1450" spc="-5">
                <a:latin typeface="Times New Roman"/>
                <a:cs typeface="Times New Roman"/>
              </a:rPr>
              <a:t>by </a:t>
            </a:r>
            <a:r>
              <a:rPr dirty="0" sz="1450" spc="-10">
                <a:latin typeface="Times New Roman"/>
                <a:cs typeface="Times New Roman"/>
              </a:rPr>
              <a:t>the shoulders with an</a:t>
            </a:r>
            <a:r>
              <a:rPr dirty="0" sz="1450" spc="35">
                <a:latin typeface="Times New Roman"/>
                <a:cs typeface="Times New Roman"/>
              </a:rPr>
              <a:t> </a:t>
            </a:r>
            <a:r>
              <a:rPr dirty="0" sz="1450" spc="-10">
                <a:latin typeface="Times New Roman"/>
                <a:cs typeface="Times New Roman"/>
              </a:rPr>
              <a:t>oath.</a:t>
            </a:r>
            <a:endParaRPr sz="1450">
              <a:latin typeface="Times New Roman"/>
              <a:cs typeface="Times New Roman"/>
            </a:endParaRPr>
          </a:p>
          <a:p>
            <a:pPr marL="12700">
              <a:lnSpc>
                <a:spcPct val="100000"/>
              </a:lnSpc>
              <a:spcBef>
                <a:spcPts val="850"/>
              </a:spcBef>
            </a:pPr>
            <a:r>
              <a:rPr dirty="0" sz="1450" spc="-10">
                <a:latin typeface="Times New Roman"/>
                <a:cs typeface="Times New Roman"/>
              </a:rPr>
              <a:t>‘Stop!’ she screamed. ‘I will </a:t>
            </a:r>
            <a:r>
              <a:rPr dirty="0" sz="1450" spc="-5">
                <a:latin typeface="Times New Roman"/>
                <a:cs typeface="Times New Roman"/>
              </a:rPr>
              <a:t>put </a:t>
            </a:r>
            <a:r>
              <a:rPr dirty="0" sz="1450" spc="-10">
                <a:latin typeface="Times New Roman"/>
                <a:cs typeface="Times New Roman"/>
              </a:rPr>
              <a:t>them</a:t>
            </a:r>
            <a:r>
              <a:rPr dirty="0" sz="1450" spc="-80">
                <a:latin typeface="Times New Roman"/>
                <a:cs typeface="Times New Roman"/>
              </a:rPr>
              <a:t> </a:t>
            </a:r>
            <a:r>
              <a:rPr dirty="0" sz="1450" spc="-5">
                <a:latin typeface="Times New Roman"/>
                <a:cs typeface="Times New Roman"/>
              </a:rPr>
              <a:t>on.’</a:t>
            </a:r>
            <a:endParaRPr sz="1450">
              <a:latin typeface="Times New Roman"/>
              <a:cs typeface="Times New Roman"/>
            </a:endParaRPr>
          </a:p>
          <a:p>
            <a:pPr algn="just" marL="12700" marR="11430">
              <a:lnSpc>
                <a:spcPts val="1730"/>
              </a:lnSpc>
              <a:spcBef>
                <a:spcPts val="919"/>
              </a:spcBef>
            </a:pPr>
            <a:r>
              <a:rPr dirty="0" sz="1450" spc="-10">
                <a:latin typeface="Times New Roman"/>
                <a:cs typeface="Times New Roman"/>
              </a:rPr>
              <a:t>She took the detested lendings in her hand once more; </a:t>
            </a:r>
            <a:r>
              <a:rPr dirty="0" sz="1450" spc="-5">
                <a:latin typeface="Times New Roman"/>
                <a:cs typeface="Times New Roman"/>
              </a:rPr>
              <a:t>but </a:t>
            </a:r>
            <a:r>
              <a:rPr dirty="0" sz="1450" spc="-10">
                <a:latin typeface="Times New Roman"/>
                <a:cs typeface="Times New Roman"/>
              </a:rPr>
              <a:t>her repulsion was  stronger than shame. ‘Never!’ she cried, shuddering, and flung them far away  into the</a:t>
            </a:r>
            <a:r>
              <a:rPr dirty="0" sz="1450" spc="-5">
                <a:latin typeface="Times New Roman"/>
                <a:cs typeface="Times New Roman"/>
              </a:rPr>
              <a:t> </a:t>
            </a:r>
            <a:r>
              <a:rPr dirty="0" sz="1450" spc="-10">
                <a:latin typeface="Times New Roman"/>
                <a:cs typeface="Times New Roman"/>
              </a:rPr>
              <a:t>night.</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Next moment the Doctor had whirled her to the well. The man was there and  the lantern; Anastasie closed her eyes and appeared to herself to </a:t>
            </a:r>
            <a:r>
              <a:rPr dirty="0" sz="1450" spc="-5">
                <a:latin typeface="Times New Roman"/>
                <a:cs typeface="Times New Roman"/>
              </a:rPr>
              <a:t>be </a:t>
            </a:r>
            <a:r>
              <a:rPr dirty="0" sz="1450" spc="-10">
                <a:latin typeface="Times New Roman"/>
                <a:cs typeface="Times New Roman"/>
              </a:rPr>
              <a:t>about to  die. How she was transported through the arch she knew </a:t>
            </a:r>
            <a:r>
              <a:rPr dirty="0" sz="1450" spc="-5">
                <a:latin typeface="Times New Roman"/>
                <a:cs typeface="Times New Roman"/>
              </a:rPr>
              <a:t>not; but </a:t>
            </a:r>
            <a:r>
              <a:rPr dirty="0" sz="1450" spc="-10">
                <a:latin typeface="Times New Roman"/>
                <a:cs typeface="Times New Roman"/>
              </a:rPr>
              <a:t>once </a:t>
            </a:r>
            <a:r>
              <a:rPr dirty="0" sz="1450" spc="-5">
                <a:latin typeface="Times New Roman"/>
                <a:cs typeface="Times New Roman"/>
              </a:rPr>
              <a:t>on </a:t>
            </a:r>
            <a:r>
              <a:rPr dirty="0" sz="1450" spc="-10">
                <a:latin typeface="Times New Roman"/>
                <a:cs typeface="Times New Roman"/>
              </a:rPr>
              <a:t>the  other side she was received </a:t>
            </a:r>
            <a:r>
              <a:rPr dirty="0" sz="1450" spc="-5">
                <a:latin typeface="Times New Roman"/>
                <a:cs typeface="Times New Roman"/>
              </a:rPr>
              <a:t>by </a:t>
            </a:r>
            <a:r>
              <a:rPr dirty="0" sz="1450" spc="-10">
                <a:latin typeface="Times New Roman"/>
                <a:cs typeface="Times New Roman"/>
              </a:rPr>
              <a:t>the neighbour’s wife, and enveloped in </a:t>
            </a:r>
            <a:r>
              <a:rPr dirty="0" sz="1450" spc="-5">
                <a:latin typeface="Times New Roman"/>
                <a:cs typeface="Times New Roman"/>
              </a:rPr>
              <a:t>a  </a:t>
            </a:r>
            <a:r>
              <a:rPr dirty="0" sz="1450" spc="-10">
                <a:latin typeface="Times New Roman"/>
                <a:cs typeface="Times New Roman"/>
              </a:rPr>
              <a:t>friendly blanket.</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Beds were made ready for the two women, clothes </a:t>
            </a:r>
            <a:r>
              <a:rPr dirty="0" sz="1450" spc="-5">
                <a:latin typeface="Times New Roman"/>
                <a:cs typeface="Times New Roman"/>
              </a:rPr>
              <a:t>of </a:t>
            </a:r>
            <a:r>
              <a:rPr dirty="0" sz="1450" spc="-10">
                <a:latin typeface="Times New Roman"/>
                <a:cs typeface="Times New Roman"/>
              </a:rPr>
              <a:t>very various sizes for  the Doctor and Jean-Marie; and for the remainder </a:t>
            </a:r>
            <a:r>
              <a:rPr dirty="0" sz="1450" spc="-5">
                <a:latin typeface="Times New Roman"/>
                <a:cs typeface="Times New Roman"/>
              </a:rPr>
              <a:t>of </a:t>
            </a:r>
            <a:r>
              <a:rPr dirty="0" sz="1450" spc="-10">
                <a:latin typeface="Times New Roman"/>
                <a:cs typeface="Times New Roman"/>
              </a:rPr>
              <a:t>the night, while madame  dozed in and </a:t>
            </a:r>
            <a:r>
              <a:rPr dirty="0" sz="1450" spc="-5">
                <a:latin typeface="Times New Roman"/>
                <a:cs typeface="Times New Roman"/>
              </a:rPr>
              <a:t>out on </a:t>
            </a:r>
            <a:r>
              <a:rPr dirty="0" sz="1450" spc="-10">
                <a:latin typeface="Times New Roman"/>
                <a:cs typeface="Times New Roman"/>
              </a:rPr>
              <a:t>the borderland </a:t>
            </a:r>
            <a:r>
              <a:rPr dirty="0" sz="1450" spc="-5">
                <a:latin typeface="Times New Roman"/>
                <a:cs typeface="Times New Roman"/>
              </a:rPr>
              <a:t>of </a:t>
            </a:r>
            <a:r>
              <a:rPr dirty="0" sz="1450" spc="-10">
                <a:latin typeface="Times New Roman"/>
                <a:cs typeface="Times New Roman"/>
              </a:rPr>
              <a:t>hysterics, her husband sat beside the fire  and held forth to the admiring neighbours. He showed them, at length, the  causes </a:t>
            </a:r>
            <a:r>
              <a:rPr dirty="0" sz="1450" spc="-5">
                <a:latin typeface="Times New Roman"/>
                <a:cs typeface="Times New Roman"/>
              </a:rPr>
              <a:t>of </a:t>
            </a:r>
            <a:r>
              <a:rPr dirty="0" sz="1450" spc="-10">
                <a:latin typeface="Times New Roman"/>
                <a:cs typeface="Times New Roman"/>
              </a:rPr>
              <a:t>the accident; for years, </a:t>
            </a:r>
            <a:r>
              <a:rPr dirty="0" sz="1450" spc="-5">
                <a:latin typeface="Times New Roman"/>
                <a:cs typeface="Times New Roman"/>
              </a:rPr>
              <a:t>he </a:t>
            </a:r>
            <a:r>
              <a:rPr dirty="0" sz="1450" spc="-10">
                <a:latin typeface="Times New Roman"/>
                <a:cs typeface="Times New Roman"/>
              </a:rPr>
              <a:t>explained, the fall had been impending;  </a:t>
            </a:r>
            <a:r>
              <a:rPr dirty="0" sz="1450" spc="-5">
                <a:latin typeface="Times New Roman"/>
                <a:cs typeface="Times New Roman"/>
              </a:rPr>
              <a:t>one </a:t>
            </a:r>
            <a:r>
              <a:rPr dirty="0" sz="1450" spc="-10">
                <a:latin typeface="Times New Roman"/>
                <a:cs typeface="Times New Roman"/>
              </a:rPr>
              <a:t>sign had followed </a:t>
            </a:r>
            <a:r>
              <a:rPr dirty="0" sz="1450" spc="-15">
                <a:latin typeface="Times New Roman"/>
                <a:cs typeface="Times New Roman"/>
              </a:rPr>
              <a:t>another, </a:t>
            </a:r>
            <a:r>
              <a:rPr dirty="0" sz="1450" spc="-10">
                <a:latin typeface="Times New Roman"/>
                <a:cs typeface="Times New Roman"/>
              </a:rPr>
              <a:t>the joints had opened, the plaster had cracked,  the old walls bowed inward; last, </a:t>
            </a:r>
            <a:r>
              <a:rPr dirty="0" sz="1450" spc="-5">
                <a:latin typeface="Times New Roman"/>
                <a:cs typeface="Times New Roman"/>
              </a:rPr>
              <a:t>not </a:t>
            </a:r>
            <a:r>
              <a:rPr dirty="0" sz="1450" spc="-10">
                <a:latin typeface="Times New Roman"/>
                <a:cs typeface="Times New Roman"/>
              </a:rPr>
              <a:t>three weeks ago, the cellar </a:t>
            </a:r>
            <a:r>
              <a:rPr dirty="0" sz="1450" spc="-5">
                <a:latin typeface="Times New Roman"/>
                <a:cs typeface="Times New Roman"/>
              </a:rPr>
              <a:t>door </a:t>
            </a:r>
            <a:r>
              <a:rPr dirty="0" sz="1450" spc="-10">
                <a:latin typeface="Times New Roman"/>
                <a:cs typeface="Times New Roman"/>
              </a:rPr>
              <a:t>had  begun to work with difficulty in its grooves. ‘The cellar!’ </a:t>
            </a:r>
            <a:r>
              <a:rPr dirty="0" sz="1450" spc="-5">
                <a:latin typeface="Times New Roman"/>
                <a:cs typeface="Times New Roman"/>
              </a:rPr>
              <a:t>he </a:t>
            </a:r>
            <a:r>
              <a:rPr dirty="0" sz="1450" spc="-10">
                <a:latin typeface="Times New Roman"/>
                <a:cs typeface="Times New Roman"/>
              </a:rPr>
              <a:t>said, gravely  shaking his head over </a:t>
            </a:r>
            <a:r>
              <a:rPr dirty="0" sz="1450" spc="-5">
                <a:latin typeface="Times New Roman"/>
                <a:cs typeface="Times New Roman"/>
              </a:rPr>
              <a:t>a </a:t>
            </a:r>
            <a:r>
              <a:rPr dirty="0" sz="1450" spc="-10">
                <a:latin typeface="Times New Roman"/>
                <a:cs typeface="Times New Roman"/>
              </a:rPr>
              <a:t>glass </a:t>
            </a:r>
            <a:r>
              <a:rPr dirty="0" sz="1450" spc="-5">
                <a:latin typeface="Times New Roman"/>
                <a:cs typeface="Times New Roman"/>
              </a:rPr>
              <a:t>of </a:t>
            </a:r>
            <a:r>
              <a:rPr dirty="0" sz="1450" spc="-10">
                <a:latin typeface="Times New Roman"/>
                <a:cs typeface="Times New Roman"/>
              </a:rPr>
              <a:t>mulled wine. ‘That reminds me </a:t>
            </a:r>
            <a:r>
              <a:rPr dirty="0" sz="1450" spc="-5">
                <a:latin typeface="Times New Roman"/>
                <a:cs typeface="Times New Roman"/>
              </a:rPr>
              <a:t>of </a:t>
            </a:r>
            <a:r>
              <a:rPr dirty="0" sz="1450" spc="-10">
                <a:latin typeface="Times New Roman"/>
                <a:cs typeface="Times New Roman"/>
              </a:rPr>
              <a:t>my </a:t>
            </a:r>
            <a:r>
              <a:rPr dirty="0" sz="1450" spc="-5">
                <a:latin typeface="Times New Roman"/>
                <a:cs typeface="Times New Roman"/>
              </a:rPr>
              <a:t>poor  </a:t>
            </a:r>
            <a:r>
              <a:rPr dirty="0" sz="1450" spc="-10">
                <a:latin typeface="Times New Roman"/>
                <a:cs typeface="Times New Roman"/>
              </a:rPr>
              <a:t>vintages. By </a:t>
            </a:r>
            <a:r>
              <a:rPr dirty="0" sz="1450" spc="-5">
                <a:latin typeface="Times New Roman"/>
                <a:cs typeface="Times New Roman"/>
              </a:rPr>
              <a:t>a </a:t>
            </a:r>
            <a:r>
              <a:rPr dirty="0" sz="1450" spc="-10">
                <a:latin typeface="Times New Roman"/>
                <a:cs typeface="Times New Roman"/>
              </a:rPr>
              <a:t>manifest providence the Hermitage was nearly at an end. One  bottle—I lose </a:t>
            </a:r>
            <a:r>
              <a:rPr dirty="0" sz="1450" spc="-5">
                <a:latin typeface="Times New Roman"/>
                <a:cs typeface="Times New Roman"/>
              </a:rPr>
              <a:t>but one </a:t>
            </a:r>
            <a:r>
              <a:rPr dirty="0" sz="1450" spc="-10">
                <a:latin typeface="Times New Roman"/>
                <a:cs typeface="Times New Roman"/>
              </a:rPr>
              <a:t>bottle </a:t>
            </a:r>
            <a:r>
              <a:rPr dirty="0" sz="1450" spc="-5">
                <a:latin typeface="Times New Roman"/>
                <a:cs typeface="Times New Roman"/>
              </a:rPr>
              <a:t>of </a:t>
            </a:r>
            <a:r>
              <a:rPr dirty="0" sz="1450" spc="-10">
                <a:latin typeface="Times New Roman"/>
                <a:cs typeface="Times New Roman"/>
              </a:rPr>
              <a:t>that incomparable wine. It had been set apart  against </a:t>
            </a:r>
            <a:r>
              <a:rPr dirty="0" sz="1450" spc="-15">
                <a:latin typeface="Times New Roman"/>
                <a:cs typeface="Times New Roman"/>
              </a:rPr>
              <a:t>Jean-Marie’s </a:t>
            </a:r>
            <a:r>
              <a:rPr dirty="0" sz="1450" spc="-10">
                <a:latin typeface="Times New Roman"/>
                <a:cs typeface="Times New Roman"/>
              </a:rPr>
              <a:t>wedding. </a:t>
            </a:r>
            <a:r>
              <a:rPr dirty="0" sz="1450" spc="-35">
                <a:latin typeface="Times New Roman"/>
                <a:cs typeface="Times New Roman"/>
              </a:rPr>
              <a:t>Well, </a:t>
            </a:r>
            <a:r>
              <a:rPr dirty="0" sz="1450" spc="-5">
                <a:latin typeface="Times New Roman"/>
                <a:cs typeface="Times New Roman"/>
              </a:rPr>
              <a:t>I </a:t>
            </a:r>
            <a:r>
              <a:rPr dirty="0" sz="1450" spc="-10">
                <a:latin typeface="Times New Roman"/>
                <a:cs typeface="Times New Roman"/>
              </a:rPr>
              <a:t>must lay down some more; it will </a:t>
            </a:r>
            <a:r>
              <a:rPr dirty="0" sz="1450" spc="-5">
                <a:latin typeface="Times New Roman"/>
                <a:cs typeface="Times New Roman"/>
              </a:rPr>
              <a:t>be </a:t>
            </a:r>
            <a:r>
              <a:rPr dirty="0" sz="1450" spc="-10">
                <a:latin typeface="Times New Roman"/>
                <a:cs typeface="Times New Roman"/>
              </a:rPr>
              <a:t>an  interest in life. </a:t>
            </a:r>
            <a:r>
              <a:rPr dirty="0" sz="1450" spc="-5">
                <a:latin typeface="Times New Roman"/>
                <a:cs typeface="Times New Roman"/>
              </a:rPr>
              <a:t>I </a:t>
            </a:r>
            <a:r>
              <a:rPr dirty="0" sz="1450" spc="-10">
                <a:latin typeface="Times New Roman"/>
                <a:cs typeface="Times New Roman"/>
              </a:rPr>
              <a:t>am, </a:t>
            </a:r>
            <a:r>
              <a:rPr dirty="0" sz="1450" spc="-15">
                <a:latin typeface="Times New Roman"/>
                <a:cs typeface="Times New Roman"/>
              </a:rPr>
              <a:t>however, </a:t>
            </a:r>
            <a:r>
              <a:rPr dirty="0" sz="1450" spc="-5">
                <a:latin typeface="Times New Roman"/>
                <a:cs typeface="Times New Roman"/>
              </a:rPr>
              <a:t>a </a:t>
            </a:r>
            <a:r>
              <a:rPr dirty="0" sz="1450" spc="-10">
                <a:latin typeface="Times New Roman"/>
                <a:cs typeface="Times New Roman"/>
              </a:rPr>
              <a:t>man somewhat advanced in years. My great  work is now buried in the fall </a:t>
            </a:r>
            <a:r>
              <a:rPr dirty="0" sz="1450" spc="-5">
                <a:latin typeface="Times New Roman"/>
                <a:cs typeface="Times New Roman"/>
              </a:rPr>
              <a:t>of </a:t>
            </a:r>
            <a:r>
              <a:rPr dirty="0" sz="1450" spc="-10">
                <a:latin typeface="Times New Roman"/>
                <a:cs typeface="Times New Roman"/>
              </a:rPr>
              <a:t>my humble roof; it will never </a:t>
            </a:r>
            <a:r>
              <a:rPr dirty="0" sz="1450" spc="-5">
                <a:latin typeface="Times New Roman"/>
                <a:cs typeface="Times New Roman"/>
              </a:rPr>
              <a:t>be </a:t>
            </a:r>
            <a:r>
              <a:rPr dirty="0" sz="1450" spc="-10">
                <a:latin typeface="Times New Roman"/>
                <a:cs typeface="Times New Roman"/>
              </a:rPr>
              <a:t>completed—  my name will have been writ in </a:t>
            </a:r>
            <a:r>
              <a:rPr dirty="0" sz="1450" spc="-25">
                <a:latin typeface="Times New Roman"/>
                <a:cs typeface="Times New Roman"/>
              </a:rPr>
              <a:t>water. </a:t>
            </a:r>
            <a:r>
              <a:rPr dirty="0" sz="1450" spc="-10">
                <a:latin typeface="Times New Roman"/>
                <a:cs typeface="Times New Roman"/>
              </a:rPr>
              <a:t>And yet </a:t>
            </a:r>
            <a:r>
              <a:rPr dirty="0" sz="1450" spc="-5">
                <a:latin typeface="Times New Roman"/>
                <a:cs typeface="Times New Roman"/>
              </a:rPr>
              <a:t>you </a:t>
            </a:r>
            <a:r>
              <a:rPr dirty="0" sz="1450" spc="-10">
                <a:latin typeface="Times New Roman"/>
                <a:cs typeface="Times New Roman"/>
              </a:rPr>
              <a:t>find me calm—I would  say cheerful. Can </a:t>
            </a:r>
            <a:r>
              <a:rPr dirty="0" sz="1450" spc="-5">
                <a:latin typeface="Times New Roman"/>
                <a:cs typeface="Times New Roman"/>
              </a:rPr>
              <a:t>your </a:t>
            </a:r>
            <a:r>
              <a:rPr dirty="0" sz="1450" spc="-10">
                <a:latin typeface="Times New Roman"/>
                <a:cs typeface="Times New Roman"/>
              </a:rPr>
              <a:t>priest </a:t>
            </a:r>
            <a:r>
              <a:rPr dirty="0" sz="1450" spc="-5">
                <a:latin typeface="Times New Roman"/>
                <a:cs typeface="Times New Roman"/>
              </a:rPr>
              <a:t>do</a:t>
            </a:r>
            <a:r>
              <a:rPr dirty="0" sz="1450" spc="20">
                <a:latin typeface="Times New Roman"/>
                <a:cs typeface="Times New Roman"/>
              </a:rPr>
              <a:t> </a:t>
            </a:r>
            <a:r>
              <a:rPr dirty="0" sz="1450" spc="-10">
                <a:latin typeface="Times New Roman"/>
                <a:cs typeface="Times New Roman"/>
              </a:rPr>
              <a:t>more?’</a:t>
            </a:r>
            <a:endParaRPr sz="1450">
              <a:latin typeface="Times New Roman"/>
              <a:cs typeface="Times New Roman"/>
            </a:endParaRPr>
          </a:p>
          <a:p>
            <a:pPr algn="just" marL="12700" marR="5080">
              <a:lnSpc>
                <a:spcPts val="1730"/>
              </a:lnSpc>
              <a:spcBef>
                <a:spcPts val="840"/>
              </a:spcBef>
            </a:pPr>
            <a:r>
              <a:rPr dirty="0" sz="1450" spc="-10">
                <a:latin typeface="Times New Roman"/>
                <a:cs typeface="Times New Roman"/>
              </a:rPr>
              <a:t>By the first glimpse </a:t>
            </a:r>
            <a:r>
              <a:rPr dirty="0" sz="1450" spc="-5">
                <a:latin typeface="Times New Roman"/>
                <a:cs typeface="Times New Roman"/>
              </a:rPr>
              <a:t>of </a:t>
            </a:r>
            <a:r>
              <a:rPr dirty="0" sz="1450" spc="-10">
                <a:latin typeface="Times New Roman"/>
                <a:cs typeface="Times New Roman"/>
              </a:rPr>
              <a:t>day the party sallied forth from the fireside into the  street. The wind had fallen, </a:t>
            </a:r>
            <a:r>
              <a:rPr dirty="0" sz="1450" spc="-5">
                <a:latin typeface="Times New Roman"/>
                <a:cs typeface="Times New Roman"/>
              </a:rPr>
              <a:t>but </a:t>
            </a:r>
            <a:r>
              <a:rPr dirty="0" sz="1450" spc="-10">
                <a:latin typeface="Times New Roman"/>
                <a:cs typeface="Times New Roman"/>
              </a:rPr>
              <a:t>still charioted </a:t>
            </a:r>
            <a:r>
              <a:rPr dirty="0" sz="1450" spc="-5">
                <a:latin typeface="Times New Roman"/>
                <a:cs typeface="Times New Roman"/>
              </a:rPr>
              <a:t>a </a:t>
            </a:r>
            <a:r>
              <a:rPr dirty="0" sz="1450" spc="-10">
                <a:latin typeface="Times New Roman"/>
                <a:cs typeface="Times New Roman"/>
              </a:rPr>
              <a:t>world </a:t>
            </a:r>
            <a:r>
              <a:rPr dirty="0" sz="1450" spc="-5">
                <a:latin typeface="Times New Roman"/>
                <a:cs typeface="Times New Roman"/>
              </a:rPr>
              <a:t>of </a:t>
            </a:r>
            <a:r>
              <a:rPr dirty="0" sz="1450" spc="-10">
                <a:latin typeface="Times New Roman"/>
                <a:cs typeface="Times New Roman"/>
              </a:rPr>
              <a:t>troubled clouds; the  air </a:t>
            </a:r>
            <a:r>
              <a:rPr dirty="0" sz="1450" spc="-5">
                <a:latin typeface="Times New Roman"/>
                <a:cs typeface="Times New Roman"/>
              </a:rPr>
              <a:t>bit </a:t>
            </a:r>
            <a:r>
              <a:rPr dirty="0" sz="1450" spc="-10">
                <a:latin typeface="Times New Roman"/>
                <a:cs typeface="Times New Roman"/>
              </a:rPr>
              <a:t>like frost; and the </a:t>
            </a:r>
            <a:r>
              <a:rPr dirty="0" sz="1450" spc="-25">
                <a:latin typeface="Times New Roman"/>
                <a:cs typeface="Times New Roman"/>
              </a:rPr>
              <a:t>party, </a:t>
            </a:r>
            <a:r>
              <a:rPr dirty="0" sz="1450" spc="-10">
                <a:latin typeface="Times New Roman"/>
                <a:cs typeface="Times New Roman"/>
              </a:rPr>
              <a:t>as they stood about the ruins in the rainy  twilight </a:t>
            </a:r>
            <a:r>
              <a:rPr dirty="0" sz="1450" spc="-5">
                <a:latin typeface="Times New Roman"/>
                <a:cs typeface="Times New Roman"/>
              </a:rPr>
              <a:t>of </a:t>
            </a:r>
            <a:r>
              <a:rPr dirty="0" sz="1450" spc="-10">
                <a:latin typeface="Times New Roman"/>
                <a:cs typeface="Times New Roman"/>
              </a:rPr>
              <a:t>the morning, beat </a:t>
            </a:r>
            <a:r>
              <a:rPr dirty="0" sz="1450" spc="-5">
                <a:latin typeface="Times New Roman"/>
                <a:cs typeface="Times New Roman"/>
              </a:rPr>
              <a:t>upon </a:t>
            </a:r>
            <a:r>
              <a:rPr dirty="0" sz="1450" spc="-10">
                <a:latin typeface="Times New Roman"/>
                <a:cs typeface="Times New Roman"/>
              </a:rPr>
              <a:t>their breasts and blew into their hands for  warmth. The house had entirely fallen, the walls outward, the roof </a:t>
            </a:r>
            <a:r>
              <a:rPr dirty="0" sz="1450" spc="-5">
                <a:latin typeface="Times New Roman"/>
                <a:cs typeface="Times New Roman"/>
              </a:rPr>
              <a:t>in; </a:t>
            </a: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mere heap </a:t>
            </a:r>
            <a:r>
              <a:rPr dirty="0" sz="1450" spc="-5">
                <a:latin typeface="Times New Roman"/>
                <a:cs typeface="Times New Roman"/>
              </a:rPr>
              <a:t>of </a:t>
            </a:r>
            <a:r>
              <a:rPr dirty="0" sz="1450" spc="-10">
                <a:latin typeface="Times New Roman"/>
                <a:cs typeface="Times New Roman"/>
              </a:rPr>
              <a:t>rubbish, with here and there </a:t>
            </a:r>
            <a:r>
              <a:rPr dirty="0" sz="1450" spc="-5">
                <a:latin typeface="Times New Roman"/>
                <a:cs typeface="Times New Roman"/>
              </a:rPr>
              <a:t>a </a:t>
            </a:r>
            <a:r>
              <a:rPr dirty="0" sz="1450" spc="-10">
                <a:latin typeface="Times New Roman"/>
                <a:cs typeface="Times New Roman"/>
              </a:rPr>
              <a:t>forlorn spear </a:t>
            </a:r>
            <a:r>
              <a:rPr dirty="0" sz="1450" spc="-5">
                <a:latin typeface="Times New Roman"/>
                <a:cs typeface="Times New Roman"/>
              </a:rPr>
              <a:t>of </a:t>
            </a:r>
            <a:r>
              <a:rPr dirty="0" sz="1450" spc="-10">
                <a:latin typeface="Times New Roman"/>
                <a:cs typeface="Times New Roman"/>
              </a:rPr>
              <a:t>broken </a:t>
            </a:r>
            <a:r>
              <a:rPr dirty="0" sz="1450" spc="-20">
                <a:latin typeface="Times New Roman"/>
                <a:cs typeface="Times New Roman"/>
              </a:rPr>
              <a:t>rafter.</a:t>
            </a:r>
            <a:r>
              <a:rPr dirty="0" sz="1450" spc="320">
                <a:latin typeface="Times New Roman"/>
                <a:cs typeface="Times New Roman"/>
              </a:rPr>
              <a:t> </a:t>
            </a:r>
            <a:r>
              <a:rPr dirty="0" sz="1450" spc="-10">
                <a:latin typeface="Times New Roman"/>
                <a:cs typeface="Times New Roman"/>
              </a:rPr>
              <a:t>A  sentinel was placed over the ruins to protect the </a:t>
            </a:r>
            <a:r>
              <a:rPr dirty="0" sz="1450" spc="-20">
                <a:latin typeface="Times New Roman"/>
                <a:cs typeface="Times New Roman"/>
              </a:rPr>
              <a:t>property, </a:t>
            </a:r>
            <a:r>
              <a:rPr dirty="0" sz="1450" spc="-10">
                <a:latin typeface="Times New Roman"/>
                <a:cs typeface="Times New Roman"/>
              </a:rPr>
              <a:t>and the party  adjourned to </a:t>
            </a:r>
            <a:r>
              <a:rPr dirty="0" sz="1450" spc="-25">
                <a:latin typeface="Times New Roman"/>
                <a:cs typeface="Times New Roman"/>
              </a:rPr>
              <a:t>Tentaillon’s </a:t>
            </a:r>
            <a:r>
              <a:rPr dirty="0" sz="1450" spc="-10">
                <a:latin typeface="Times New Roman"/>
                <a:cs typeface="Times New Roman"/>
              </a:rPr>
              <a:t>to break their fast at the </a:t>
            </a:r>
            <a:r>
              <a:rPr dirty="0" sz="1450" spc="-15">
                <a:latin typeface="Times New Roman"/>
                <a:cs typeface="Times New Roman"/>
              </a:rPr>
              <a:t>Doctor’s </a:t>
            </a:r>
            <a:r>
              <a:rPr dirty="0" sz="1450" spc="-10">
                <a:latin typeface="Times New Roman"/>
                <a:cs typeface="Times New Roman"/>
              </a:rPr>
              <a:t>expense. The  bottle circulated somewhat freely; and before they left the table it had begun to  </a:t>
            </a:r>
            <a:r>
              <a:rPr dirty="0" sz="1450" spc="-25">
                <a:latin typeface="Times New Roman"/>
                <a:cs typeface="Times New Roman"/>
              </a:rPr>
              <a:t>snow.</a:t>
            </a:r>
            <a:endParaRPr sz="1450">
              <a:latin typeface="Times New Roman"/>
              <a:cs typeface="Times New Roman"/>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For three days the snow continued to fall, and the ruins, covered with tarpaulin  and watched </a:t>
            </a:r>
            <a:r>
              <a:rPr dirty="0" sz="1450" spc="-5">
                <a:latin typeface="Times New Roman"/>
                <a:cs typeface="Times New Roman"/>
              </a:rPr>
              <a:t>by </a:t>
            </a:r>
            <a:r>
              <a:rPr dirty="0" sz="1450" spc="-10">
                <a:latin typeface="Times New Roman"/>
                <a:cs typeface="Times New Roman"/>
              </a:rPr>
              <a:t>sentries, were left undisturbed. The Desprez’ meanwhile had  taken </a:t>
            </a:r>
            <a:r>
              <a:rPr dirty="0" sz="1450" spc="-5">
                <a:latin typeface="Times New Roman"/>
                <a:cs typeface="Times New Roman"/>
              </a:rPr>
              <a:t>up </a:t>
            </a:r>
            <a:r>
              <a:rPr dirty="0" sz="1450" spc="-10">
                <a:latin typeface="Times New Roman"/>
                <a:cs typeface="Times New Roman"/>
              </a:rPr>
              <a:t>their abode at </a:t>
            </a:r>
            <a:r>
              <a:rPr dirty="0" sz="1450" spc="-25">
                <a:latin typeface="Times New Roman"/>
                <a:cs typeface="Times New Roman"/>
              </a:rPr>
              <a:t>Tentaillon’s. </a:t>
            </a:r>
            <a:r>
              <a:rPr dirty="0" sz="1450" spc="-10">
                <a:latin typeface="Times New Roman"/>
                <a:cs typeface="Times New Roman"/>
              </a:rPr>
              <a:t>Madame spent her time in the kitchen,  concocting little delicacies, with the admiring aid </a:t>
            </a:r>
            <a:r>
              <a:rPr dirty="0" sz="1450" spc="-5">
                <a:latin typeface="Times New Roman"/>
                <a:cs typeface="Times New Roman"/>
              </a:rPr>
              <a:t>of </a:t>
            </a:r>
            <a:r>
              <a:rPr dirty="0" sz="1450" spc="-10">
                <a:latin typeface="Times New Roman"/>
                <a:cs typeface="Times New Roman"/>
              </a:rPr>
              <a:t>Madame </a:t>
            </a:r>
            <a:r>
              <a:rPr dirty="0" sz="1450" spc="-20">
                <a:latin typeface="Times New Roman"/>
                <a:cs typeface="Times New Roman"/>
              </a:rPr>
              <a:t>Tentaillon, </a:t>
            </a:r>
            <a:r>
              <a:rPr dirty="0" sz="1450" spc="-5">
                <a:latin typeface="Times New Roman"/>
                <a:cs typeface="Times New Roman"/>
              </a:rPr>
              <a:t>or  </a:t>
            </a:r>
            <a:r>
              <a:rPr dirty="0" sz="1450" spc="-10">
                <a:latin typeface="Times New Roman"/>
                <a:cs typeface="Times New Roman"/>
              </a:rPr>
              <a:t>sitting </a:t>
            </a:r>
            <a:r>
              <a:rPr dirty="0" sz="1450" spc="-5">
                <a:latin typeface="Times New Roman"/>
                <a:cs typeface="Times New Roman"/>
              </a:rPr>
              <a:t>by </a:t>
            </a:r>
            <a:r>
              <a:rPr dirty="0" sz="1450" spc="-10">
                <a:latin typeface="Times New Roman"/>
                <a:cs typeface="Times New Roman"/>
              </a:rPr>
              <a:t>the fire in thoughtful abstraction. The fall </a:t>
            </a:r>
            <a:r>
              <a:rPr dirty="0" sz="1450" spc="-5">
                <a:latin typeface="Times New Roman"/>
                <a:cs typeface="Times New Roman"/>
              </a:rPr>
              <a:t>of </a:t>
            </a:r>
            <a:r>
              <a:rPr dirty="0" sz="1450" spc="-10">
                <a:latin typeface="Times New Roman"/>
                <a:cs typeface="Times New Roman"/>
              </a:rPr>
              <a:t>the house </a:t>
            </a:r>
            <a:r>
              <a:rPr dirty="0" sz="1450" spc="-15">
                <a:latin typeface="Times New Roman"/>
                <a:cs typeface="Times New Roman"/>
              </a:rPr>
              <a:t>affected </a:t>
            </a:r>
            <a:r>
              <a:rPr dirty="0" sz="1450" spc="-10">
                <a:latin typeface="Times New Roman"/>
                <a:cs typeface="Times New Roman"/>
              </a:rPr>
              <a:t>her  wonderfully little; that blow had been parried </a:t>
            </a:r>
            <a:r>
              <a:rPr dirty="0" sz="1450" spc="-5">
                <a:latin typeface="Times New Roman"/>
                <a:cs typeface="Times New Roman"/>
              </a:rPr>
              <a:t>by </a:t>
            </a:r>
            <a:r>
              <a:rPr dirty="0" sz="1450" spc="-10">
                <a:latin typeface="Times New Roman"/>
                <a:cs typeface="Times New Roman"/>
              </a:rPr>
              <a:t>another; and in her mind she  was continually fighting over again the battle </a:t>
            </a:r>
            <a:r>
              <a:rPr dirty="0" sz="1450" spc="-5">
                <a:latin typeface="Times New Roman"/>
                <a:cs typeface="Times New Roman"/>
              </a:rPr>
              <a:t>of </a:t>
            </a:r>
            <a:r>
              <a:rPr dirty="0" sz="1450" spc="-10">
                <a:latin typeface="Times New Roman"/>
                <a:cs typeface="Times New Roman"/>
              </a:rPr>
              <a:t>the trousers. Had she </a:t>
            </a:r>
            <a:r>
              <a:rPr dirty="0" sz="1450" spc="-5">
                <a:latin typeface="Times New Roman"/>
                <a:cs typeface="Times New Roman"/>
              </a:rPr>
              <a:t>done  </a:t>
            </a:r>
            <a:r>
              <a:rPr dirty="0" sz="1450" spc="-10">
                <a:latin typeface="Times New Roman"/>
                <a:cs typeface="Times New Roman"/>
              </a:rPr>
              <a:t>right? Had she </a:t>
            </a:r>
            <a:r>
              <a:rPr dirty="0" sz="1450" spc="-5">
                <a:latin typeface="Times New Roman"/>
                <a:cs typeface="Times New Roman"/>
              </a:rPr>
              <a:t>done </a:t>
            </a:r>
            <a:r>
              <a:rPr dirty="0" sz="1450" spc="-10">
                <a:latin typeface="Times New Roman"/>
                <a:cs typeface="Times New Roman"/>
              </a:rPr>
              <a:t>wrong? And now she would applaud her determination;  and anon, with </a:t>
            </a:r>
            <a:r>
              <a:rPr dirty="0" sz="1450" spc="-5">
                <a:latin typeface="Times New Roman"/>
                <a:cs typeface="Times New Roman"/>
              </a:rPr>
              <a:t>a </a:t>
            </a:r>
            <a:r>
              <a:rPr dirty="0" sz="1450" spc="-10">
                <a:latin typeface="Times New Roman"/>
                <a:cs typeface="Times New Roman"/>
              </a:rPr>
              <a:t>horrid flush </a:t>
            </a:r>
            <a:r>
              <a:rPr dirty="0" sz="1450" spc="-5">
                <a:latin typeface="Times New Roman"/>
                <a:cs typeface="Times New Roman"/>
              </a:rPr>
              <a:t>of </a:t>
            </a:r>
            <a:r>
              <a:rPr dirty="0" sz="1450" spc="-10">
                <a:latin typeface="Times New Roman"/>
                <a:cs typeface="Times New Roman"/>
              </a:rPr>
              <a:t>unavailing penitence, she would regret the  trousers. No juncture in her life had so much exercised her judgment. In the  meantime the Doctor had become vastly pleased with his situation. </a:t>
            </a:r>
            <a:r>
              <a:rPr dirty="0" sz="1450" spc="-45">
                <a:latin typeface="Times New Roman"/>
                <a:cs typeface="Times New Roman"/>
              </a:rPr>
              <a:t>Two </a:t>
            </a:r>
            <a:r>
              <a:rPr dirty="0" sz="1450" spc="-5">
                <a:latin typeface="Times New Roman"/>
                <a:cs typeface="Times New Roman"/>
              </a:rPr>
              <a:t>of </a:t>
            </a:r>
            <a:r>
              <a:rPr dirty="0" sz="1450" spc="-10">
                <a:latin typeface="Times New Roman"/>
                <a:cs typeface="Times New Roman"/>
              </a:rPr>
              <a:t>the  summer boarders still lingered behind the rest, prisoners for lack </a:t>
            </a:r>
            <a:r>
              <a:rPr dirty="0" sz="1450" spc="-5">
                <a:latin typeface="Times New Roman"/>
                <a:cs typeface="Times New Roman"/>
              </a:rPr>
              <a:t>of a  </a:t>
            </a:r>
            <a:r>
              <a:rPr dirty="0" sz="1450" spc="-10">
                <a:latin typeface="Times New Roman"/>
                <a:cs typeface="Times New Roman"/>
              </a:rPr>
              <a:t>remittance; they were both English, </a:t>
            </a:r>
            <a:r>
              <a:rPr dirty="0" sz="1450" spc="-5">
                <a:latin typeface="Times New Roman"/>
                <a:cs typeface="Times New Roman"/>
              </a:rPr>
              <a:t>but one of </a:t>
            </a:r>
            <a:r>
              <a:rPr dirty="0" sz="1450" spc="-10">
                <a:latin typeface="Times New Roman"/>
                <a:cs typeface="Times New Roman"/>
              </a:rPr>
              <a:t>them spoke French pretty  </a:t>
            </a:r>
            <a:r>
              <a:rPr dirty="0" sz="1450" spc="-20">
                <a:latin typeface="Times New Roman"/>
                <a:cs typeface="Times New Roman"/>
              </a:rPr>
              <a:t>fluently, </a:t>
            </a:r>
            <a:r>
              <a:rPr dirty="0" sz="1450" spc="-10">
                <a:latin typeface="Times New Roman"/>
                <a:cs typeface="Times New Roman"/>
              </a:rPr>
              <a:t>and was, besides, </a:t>
            </a:r>
            <a:r>
              <a:rPr dirty="0" sz="1450" spc="-5">
                <a:latin typeface="Times New Roman"/>
                <a:cs typeface="Times New Roman"/>
              </a:rPr>
              <a:t>a </a:t>
            </a:r>
            <a:r>
              <a:rPr dirty="0" sz="1450" spc="-10">
                <a:latin typeface="Times New Roman"/>
                <a:cs typeface="Times New Roman"/>
              </a:rPr>
              <a:t>humorous, agile-minded </a:t>
            </a:r>
            <a:r>
              <a:rPr dirty="0" sz="1450" spc="-25">
                <a:latin typeface="Times New Roman"/>
                <a:cs typeface="Times New Roman"/>
              </a:rPr>
              <a:t>fellow, </a:t>
            </a:r>
            <a:r>
              <a:rPr dirty="0" sz="1450" spc="-10">
                <a:latin typeface="Times New Roman"/>
                <a:cs typeface="Times New Roman"/>
              </a:rPr>
              <a:t>with whom the  Doctor could reason </a:t>
            </a:r>
            <a:r>
              <a:rPr dirty="0" sz="1450" spc="-5">
                <a:latin typeface="Times New Roman"/>
                <a:cs typeface="Times New Roman"/>
              </a:rPr>
              <a:t>by </a:t>
            </a:r>
            <a:r>
              <a:rPr dirty="0" sz="1450" spc="-10">
                <a:latin typeface="Times New Roman"/>
                <a:cs typeface="Times New Roman"/>
              </a:rPr>
              <a:t>the </a:t>
            </a:r>
            <a:r>
              <a:rPr dirty="0" sz="1450" spc="-20">
                <a:latin typeface="Times New Roman"/>
                <a:cs typeface="Times New Roman"/>
              </a:rPr>
              <a:t>hour, </a:t>
            </a:r>
            <a:r>
              <a:rPr dirty="0" sz="1450" spc="-10">
                <a:latin typeface="Times New Roman"/>
                <a:cs typeface="Times New Roman"/>
              </a:rPr>
              <a:t>secure </a:t>
            </a:r>
            <a:r>
              <a:rPr dirty="0" sz="1450" spc="-5">
                <a:latin typeface="Times New Roman"/>
                <a:cs typeface="Times New Roman"/>
              </a:rPr>
              <a:t>of </a:t>
            </a:r>
            <a:r>
              <a:rPr dirty="0" sz="1450" spc="-10">
                <a:latin typeface="Times New Roman"/>
                <a:cs typeface="Times New Roman"/>
              </a:rPr>
              <a:t>comprehension. Many were the  glasses they emptied, many the topics they</a:t>
            </a:r>
            <a:r>
              <a:rPr dirty="0" sz="1450" spc="30">
                <a:latin typeface="Times New Roman"/>
                <a:cs typeface="Times New Roman"/>
              </a:rPr>
              <a:t> </a:t>
            </a:r>
            <a:r>
              <a:rPr dirty="0" sz="1450" spc="-10">
                <a:latin typeface="Times New Roman"/>
                <a:cs typeface="Times New Roman"/>
              </a:rPr>
              <a:t>discussed.</a:t>
            </a:r>
            <a:endParaRPr sz="1450">
              <a:latin typeface="Times New Roman"/>
              <a:cs typeface="Times New Roman"/>
            </a:endParaRPr>
          </a:p>
          <a:p>
            <a:pPr algn="just" marL="12700" marR="5080">
              <a:lnSpc>
                <a:spcPts val="1730"/>
              </a:lnSpc>
              <a:spcBef>
                <a:spcPts val="840"/>
              </a:spcBef>
            </a:pPr>
            <a:r>
              <a:rPr dirty="0" sz="1450" spc="-10">
                <a:latin typeface="Times New Roman"/>
                <a:cs typeface="Times New Roman"/>
              </a:rPr>
              <a:t>‘Anastasie,’ the Doctor said </a:t>
            </a:r>
            <a:r>
              <a:rPr dirty="0" sz="1450" spc="-5">
                <a:latin typeface="Times New Roman"/>
                <a:cs typeface="Times New Roman"/>
              </a:rPr>
              <a:t>on </a:t>
            </a:r>
            <a:r>
              <a:rPr dirty="0" sz="1450" spc="-10">
                <a:latin typeface="Times New Roman"/>
                <a:cs typeface="Times New Roman"/>
              </a:rPr>
              <a:t>the third morning, ‘take an example from </a:t>
            </a:r>
            <a:r>
              <a:rPr dirty="0" sz="1450" spc="-5">
                <a:latin typeface="Times New Roman"/>
                <a:cs typeface="Times New Roman"/>
              </a:rPr>
              <a:t>your  </a:t>
            </a:r>
            <a:r>
              <a:rPr dirty="0" sz="1450" spc="-10">
                <a:latin typeface="Times New Roman"/>
                <a:cs typeface="Times New Roman"/>
              </a:rPr>
              <a:t>husband, from Jean-Marie! The excitement has </a:t>
            </a:r>
            <a:r>
              <a:rPr dirty="0" sz="1450" spc="-5">
                <a:latin typeface="Times New Roman"/>
                <a:cs typeface="Times New Roman"/>
              </a:rPr>
              <a:t>done </a:t>
            </a:r>
            <a:r>
              <a:rPr dirty="0" sz="1450" spc="-10">
                <a:latin typeface="Times New Roman"/>
                <a:cs typeface="Times New Roman"/>
              </a:rPr>
              <a:t>more for the </a:t>
            </a:r>
            <a:r>
              <a:rPr dirty="0" sz="1450" spc="-5">
                <a:latin typeface="Times New Roman"/>
                <a:cs typeface="Times New Roman"/>
              </a:rPr>
              <a:t>boy </a:t>
            </a:r>
            <a:r>
              <a:rPr dirty="0" sz="1450" spc="-10">
                <a:latin typeface="Times New Roman"/>
                <a:cs typeface="Times New Roman"/>
              </a:rPr>
              <a:t>than all  my tonics, </a:t>
            </a:r>
            <a:r>
              <a:rPr dirty="0" sz="1450" spc="-5">
                <a:latin typeface="Times New Roman"/>
                <a:cs typeface="Times New Roman"/>
              </a:rPr>
              <a:t>he </a:t>
            </a:r>
            <a:r>
              <a:rPr dirty="0" sz="1450" spc="-10">
                <a:latin typeface="Times New Roman"/>
                <a:cs typeface="Times New Roman"/>
              </a:rPr>
              <a:t>takes his turn as sentry with positive gusto. As for me, </a:t>
            </a:r>
            <a:r>
              <a:rPr dirty="0" sz="1450" spc="-5">
                <a:latin typeface="Times New Roman"/>
                <a:cs typeface="Times New Roman"/>
              </a:rPr>
              <a:t>you  </a:t>
            </a:r>
            <a:r>
              <a:rPr dirty="0" sz="1450" spc="-10">
                <a:latin typeface="Times New Roman"/>
                <a:cs typeface="Times New Roman"/>
              </a:rPr>
              <a:t>behold me. </a:t>
            </a:r>
            <a:r>
              <a:rPr dirty="0" sz="1450" spc="-5">
                <a:latin typeface="Times New Roman"/>
                <a:cs typeface="Times New Roman"/>
              </a:rPr>
              <a:t>I </a:t>
            </a:r>
            <a:r>
              <a:rPr dirty="0" sz="1450" spc="-10">
                <a:latin typeface="Times New Roman"/>
                <a:cs typeface="Times New Roman"/>
              </a:rPr>
              <a:t>have made friends with the Egyptians; and my Pharaoh is, </a:t>
            </a:r>
            <a:r>
              <a:rPr dirty="0" sz="1450" spc="-5">
                <a:latin typeface="Times New Roman"/>
                <a:cs typeface="Times New Roman"/>
              </a:rPr>
              <a:t>I  </a:t>
            </a:r>
            <a:r>
              <a:rPr dirty="0" sz="1450" spc="-10">
                <a:latin typeface="Times New Roman"/>
                <a:cs typeface="Times New Roman"/>
              </a:rPr>
              <a:t>swear it, </a:t>
            </a:r>
            <a:r>
              <a:rPr dirty="0" sz="1450" spc="-5">
                <a:latin typeface="Times New Roman"/>
                <a:cs typeface="Times New Roman"/>
              </a:rPr>
              <a:t>a </a:t>
            </a:r>
            <a:r>
              <a:rPr dirty="0" sz="1450" spc="-10">
                <a:latin typeface="Times New Roman"/>
                <a:cs typeface="Times New Roman"/>
              </a:rPr>
              <a:t>most agreeable companion.   </a:t>
            </a:r>
            <a:r>
              <a:rPr dirty="0" sz="1450" spc="-60">
                <a:latin typeface="Times New Roman"/>
                <a:cs typeface="Times New Roman"/>
              </a:rPr>
              <a:t>You  </a:t>
            </a:r>
            <a:r>
              <a:rPr dirty="0" sz="1450" spc="-10">
                <a:latin typeface="Times New Roman"/>
                <a:cs typeface="Times New Roman"/>
              </a:rPr>
              <a:t>alone are hipped.   About </a:t>
            </a:r>
            <a:r>
              <a:rPr dirty="0" sz="1450" spc="-5">
                <a:latin typeface="Times New Roman"/>
                <a:cs typeface="Times New Roman"/>
              </a:rPr>
              <a:t>a</a:t>
            </a:r>
            <a:r>
              <a:rPr dirty="0" sz="1450" spc="345">
                <a:latin typeface="Times New Roman"/>
                <a:cs typeface="Times New Roman"/>
              </a:rPr>
              <a:t> </a:t>
            </a:r>
            <a:r>
              <a:rPr dirty="0" sz="1450" spc="-10">
                <a:latin typeface="Times New Roman"/>
                <a:cs typeface="Times New Roman"/>
              </a:rPr>
              <a:t>house</a:t>
            </a:r>
            <a:endParaRPr sz="1450">
              <a:latin typeface="Times New Roman"/>
              <a:cs typeface="Times New Roman"/>
            </a:endParaRPr>
          </a:p>
          <a:p>
            <a:pPr algn="just" marL="12700">
              <a:lnSpc>
                <a:spcPts val="1660"/>
              </a:lnSpc>
            </a:pPr>
            <a:r>
              <a:rPr dirty="0" sz="1450" spc="-10">
                <a:latin typeface="Times New Roman"/>
                <a:cs typeface="Times New Roman"/>
              </a:rPr>
              <a:t>—a</a:t>
            </a:r>
            <a:r>
              <a:rPr dirty="0" sz="1450" spc="100">
                <a:latin typeface="Times New Roman"/>
                <a:cs typeface="Times New Roman"/>
              </a:rPr>
              <a:t> </a:t>
            </a:r>
            <a:r>
              <a:rPr dirty="0" sz="1450" spc="-10">
                <a:latin typeface="Times New Roman"/>
                <a:cs typeface="Times New Roman"/>
              </a:rPr>
              <a:t>few</a:t>
            </a:r>
            <a:r>
              <a:rPr dirty="0" sz="1450" spc="100">
                <a:latin typeface="Times New Roman"/>
                <a:cs typeface="Times New Roman"/>
              </a:rPr>
              <a:t> </a:t>
            </a:r>
            <a:r>
              <a:rPr dirty="0" sz="1450" spc="-10">
                <a:latin typeface="Times New Roman"/>
                <a:cs typeface="Times New Roman"/>
              </a:rPr>
              <a:t>dresses? </a:t>
            </a:r>
            <a:r>
              <a:rPr dirty="0" sz="1450" spc="210">
                <a:latin typeface="Times New Roman"/>
                <a:cs typeface="Times New Roman"/>
              </a:rPr>
              <a:t> </a:t>
            </a:r>
            <a:r>
              <a:rPr dirty="0" sz="1450" spc="-10">
                <a:latin typeface="Times New Roman"/>
                <a:cs typeface="Times New Roman"/>
              </a:rPr>
              <a:t>What</a:t>
            </a:r>
            <a:r>
              <a:rPr dirty="0" sz="1450" spc="95">
                <a:latin typeface="Times New Roman"/>
                <a:cs typeface="Times New Roman"/>
              </a:rPr>
              <a:t> </a:t>
            </a:r>
            <a:r>
              <a:rPr dirty="0" sz="1450" spc="-10">
                <a:latin typeface="Times New Roman"/>
                <a:cs typeface="Times New Roman"/>
              </a:rPr>
              <a:t>are</a:t>
            </a:r>
            <a:r>
              <a:rPr dirty="0" sz="1450" spc="100">
                <a:latin typeface="Times New Roman"/>
                <a:cs typeface="Times New Roman"/>
              </a:rPr>
              <a:t> </a:t>
            </a:r>
            <a:r>
              <a:rPr dirty="0" sz="1450" spc="-10">
                <a:latin typeface="Times New Roman"/>
                <a:cs typeface="Times New Roman"/>
              </a:rPr>
              <a:t>they</a:t>
            </a:r>
            <a:r>
              <a:rPr dirty="0" sz="1450" spc="100">
                <a:latin typeface="Times New Roman"/>
                <a:cs typeface="Times New Roman"/>
              </a:rPr>
              <a:t> </a:t>
            </a:r>
            <a:r>
              <a:rPr dirty="0" sz="1450" spc="-10">
                <a:latin typeface="Times New Roman"/>
                <a:cs typeface="Times New Roman"/>
              </a:rPr>
              <a:t>in</a:t>
            </a:r>
            <a:r>
              <a:rPr dirty="0" sz="1450" spc="100">
                <a:latin typeface="Times New Roman"/>
                <a:cs typeface="Times New Roman"/>
              </a:rPr>
              <a:t> </a:t>
            </a:r>
            <a:r>
              <a:rPr dirty="0" sz="1450" spc="-10">
                <a:latin typeface="Times New Roman"/>
                <a:cs typeface="Times New Roman"/>
              </a:rPr>
              <a:t>comparison</a:t>
            </a:r>
            <a:r>
              <a:rPr dirty="0" sz="1450" spc="105">
                <a:latin typeface="Times New Roman"/>
                <a:cs typeface="Times New Roman"/>
              </a:rPr>
              <a:t> </a:t>
            </a:r>
            <a:r>
              <a:rPr dirty="0" sz="1450" spc="-10">
                <a:latin typeface="Times New Roman"/>
                <a:cs typeface="Times New Roman"/>
              </a:rPr>
              <a:t>to</a:t>
            </a:r>
            <a:r>
              <a:rPr dirty="0" sz="1450" spc="100">
                <a:latin typeface="Times New Roman"/>
                <a:cs typeface="Times New Roman"/>
              </a:rPr>
              <a:t> </a:t>
            </a:r>
            <a:r>
              <a:rPr dirty="0" sz="1450" spc="-10">
                <a:latin typeface="Times New Roman"/>
                <a:cs typeface="Times New Roman"/>
              </a:rPr>
              <a:t>the</a:t>
            </a:r>
            <a:r>
              <a:rPr dirty="0" sz="1450" spc="100">
                <a:latin typeface="Times New Roman"/>
                <a:cs typeface="Times New Roman"/>
              </a:rPr>
              <a:t> </a:t>
            </a:r>
            <a:r>
              <a:rPr dirty="0" sz="1450" spc="-10">
                <a:latin typeface="Times New Roman"/>
                <a:cs typeface="Times New Roman"/>
              </a:rPr>
              <a:t>“Pharmacopoeia”—the</a:t>
            </a:r>
            <a:endParaRPr sz="1450">
              <a:latin typeface="Times New Roman"/>
              <a:cs typeface="Times New Roman"/>
            </a:endParaRPr>
          </a:p>
          <a:p>
            <a:pPr algn="just" marL="12700" marR="6350">
              <a:lnSpc>
                <a:spcPts val="1730"/>
              </a:lnSpc>
              <a:spcBef>
                <a:spcPts val="60"/>
              </a:spcBef>
            </a:pPr>
            <a:r>
              <a:rPr dirty="0" sz="1450" spc="-10">
                <a:latin typeface="Times New Roman"/>
                <a:cs typeface="Times New Roman"/>
              </a:rPr>
              <a:t>labour </a:t>
            </a:r>
            <a:r>
              <a:rPr dirty="0" sz="1450" spc="-5">
                <a:latin typeface="Times New Roman"/>
                <a:cs typeface="Times New Roman"/>
              </a:rPr>
              <a:t>of </a:t>
            </a:r>
            <a:r>
              <a:rPr dirty="0" sz="1450" spc="-10">
                <a:latin typeface="Times New Roman"/>
                <a:cs typeface="Times New Roman"/>
              </a:rPr>
              <a:t>years lying buried below stones and sticks in this depressing  hamlet? The snow falls; </a:t>
            </a:r>
            <a:r>
              <a:rPr dirty="0" sz="1450" spc="-5">
                <a:latin typeface="Times New Roman"/>
                <a:cs typeface="Times New Roman"/>
              </a:rPr>
              <a:t>I </a:t>
            </a:r>
            <a:r>
              <a:rPr dirty="0" sz="1450" spc="-10">
                <a:latin typeface="Times New Roman"/>
                <a:cs typeface="Times New Roman"/>
              </a:rPr>
              <a:t>shake it from my cloak! Imitate me. Our income  will </a:t>
            </a:r>
            <a:r>
              <a:rPr dirty="0" sz="1450" spc="-5">
                <a:latin typeface="Times New Roman"/>
                <a:cs typeface="Times New Roman"/>
              </a:rPr>
              <a:t>be </a:t>
            </a:r>
            <a:r>
              <a:rPr dirty="0" sz="1450" spc="-10">
                <a:latin typeface="Times New Roman"/>
                <a:cs typeface="Times New Roman"/>
              </a:rPr>
              <a:t>impaired, </a:t>
            </a:r>
            <a:r>
              <a:rPr dirty="0" sz="1450" spc="-5">
                <a:latin typeface="Times New Roman"/>
                <a:cs typeface="Times New Roman"/>
              </a:rPr>
              <a:t>I </a:t>
            </a:r>
            <a:r>
              <a:rPr dirty="0" sz="1450" spc="-10">
                <a:latin typeface="Times New Roman"/>
                <a:cs typeface="Times New Roman"/>
              </a:rPr>
              <a:t>grant it, since we must rebuild; </a:t>
            </a:r>
            <a:r>
              <a:rPr dirty="0" sz="1450" spc="-5">
                <a:latin typeface="Times New Roman"/>
                <a:cs typeface="Times New Roman"/>
              </a:rPr>
              <a:t>but </a:t>
            </a:r>
            <a:r>
              <a:rPr dirty="0" sz="1450" spc="-10">
                <a:latin typeface="Times New Roman"/>
                <a:cs typeface="Times New Roman"/>
              </a:rPr>
              <a:t>moderation, patience,  and philosophy will gather about the hearth. In the meanwhile, the </a:t>
            </a:r>
            <a:r>
              <a:rPr dirty="0" sz="1450" spc="-20">
                <a:latin typeface="Times New Roman"/>
                <a:cs typeface="Times New Roman"/>
              </a:rPr>
              <a:t>Tentaillons  </a:t>
            </a:r>
            <a:r>
              <a:rPr dirty="0" sz="1450" spc="-10">
                <a:latin typeface="Times New Roman"/>
                <a:cs typeface="Times New Roman"/>
              </a:rPr>
              <a:t>are obliging; the table, with </a:t>
            </a:r>
            <a:r>
              <a:rPr dirty="0" sz="1450" spc="-5">
                <a:latin typeface="Times New Roman"/>
                <a:cs typeface="Times New Roman"/>
              </a:rPr>
              <a:t>your </a:t>
            </a:r>
            <a:r>
              <a:rPr dirty="0" sz="1450" spc="-10">
                <a:latin typeface="Times New Roman"/>
                <a:cs typeface="Times New Roman"/>
              </a:rPr>
              <a:t>additions, will pass; only the wine is  execrable—well, </a:t>
            </a:r>
            <a:r>
              <a:rPr dirty="0" sz="1450" spc="-5">
                <a:latin typeface="Times New Roman"/>
                <a:cs typeface="Times New Roman"/>
              </a:rPr>
              <a:t>I </a:t>
            </a:r>
            <a:r>
              <a:rPr dirty="0" sz="1450" spc="-10">
                <a:latin typeface="Times New Roman"/>
                <a:cs typeface="Times New Roman"/>
              </a:rPr>
              <a:t>shall send for some </a:t>
            </a:r>
            <a:r>
              <a:rPr dirty="0" sz="1450" spc="-20">
                <a:latin typeface="Times New Roman"/>
                <a:cs typeface="Times New Roman"/>
              </a:rPr>
              <a:t>to-day. </a:t>
            </a:r>
            <a:r>
              <a:rPr dirty="0" sz="1450" spc="-10">
                <a:latin typeface="Times New Roman"/>
                <a:cs typeface="Times New Roman"/>
              </a:rPr>
              <a:t>My Pharaoh will </a:t>
            </a:r>
            <a:r>
              <a:rPr dirty="0" sz="1450" spc="-5">
                <a:latin typeface="Times New Roman"/>
                <a:cs typeface="Times New Roman"/>
              </a:rPr>
              <a:t>be </a:t>
            </a:r>
            <a:r>
              <a:rPr dirty="0" sz="1450" spc="-10">
                <a:latin typeface="Times New Roman"/>
                <a:cs typeface="Times New Roman"/>
              </a:rPr>
              <a:t>gratified to  drink </a:t>
            </a:r>
            <a:r>
              <a:rPr dirty="0" sz="1450" spc="-5">
                <a:latin typeface="Times New Roman"/>
                <a:cs typeface="Times New Roman"/>
              </a:rPr>
              <a:t>a </a:t>
            </a:r>
            <a:r>
              <a:rPr dirty="0" sz="1450" spc="-10">
                <a:latin typeface="Times New Roman"/>
                <a:cs typeface="Times New Roman"/>
              </a:rPr>
              <a:t>decent glass; aha! and </a:t>
            </a:r>
            <a:r>
              <a:rPr dirty="0" sz="1450" spc="-5">
                <a:latin typeface="Times New Roman"/>
                <a:cs typeface="Times New Roman"/>
              </a:rPr>
              <a:t>I </a:t>
            </a:r>
            <a:r>
              <a:rPr dirty="0" sz="1450" spc="-10">
                <a:latin typeface="Times New Roman"/>
                <a:cs typeface="Times New Roman"/>
              </a:rPr>
              <a:t>shall see if </a:t>
            </a:r>
            <a:r>
              <a:rPr dirty="0" sz="1450" spc="-5">
                <a:latin typeface="Times New Roman"/>
                <a:cs typeface="Times New Roman"/>
              </a:rPr>
              <a:t>he </a:t>
            </a:r>
            <a:r>
              <a:rPr dirty="0" sz="1450" spc="-10">
                <a:latin typeface="Times New Roman"/>
                <a:cs typeface="Times New Roman"/>
              </a:rPr>
              <a:t>possesses that acme </a:t>
            </a:r>
            <a:r>
              <a:rPr dirty="0" sz="1450" spc="-5">
                <a:latin typeface="Times New Roman"/>
                <a:cs typeface="Times New Roman"/>
              </a:rPr>
              <a:t>of  </a:t>
            </a:r>
            <a:r>
              <a:rPr dirty="0" sz="1450" spc="-10">
                <a:latin typeface="Times New Roman"/>
                <a:cs typeface="Times New Roman"/>
              </a:rPr>
              <a:t>organisation—a palate. If </a:t>
            </a:r>
            <a:r>
              <a:rPr dirty="0" sz="1450" spc="-5">
                <a:latin typeface="Times New Roman"/>
                <a:cs typeface="Times New Roman"/>
              </a:rPr>
              <a:t>he </a:t>
            </a:r>
            <a:r>
              <a:rPr dirty="0" sz="1450" spc="-10">
                <a:latin typeface="Times New Roman"/>
                <a:cs typeface="Times New Roman"/>
              </a:rPr>
              <a:t>has </a:t>
            </a:r>
            <a:r>
              <a:rPr dirty="0" sz="1450" spc="-5">
                <a:latin typeface="Times New Roman"/>
                <a:cs typeface="Times New Roman"/>
              </a:rPr>
              <a:t>a </a:t>
            </a:r>
            <a:r>
              <a:rPr dirty="0" sz="1450" spc="-10">
                <a:latin typeface="Times New Roman"/>
                <a:cs typeface="Times New Roman"/>
              </a:rPr>
              <a:t>palate, </a:t>
            </a:r>
            <a:r>
              <a:rPr dirty="0" sz="1450" spc="-5">
                <a:latin typeface="Times New Roman"/>
                <a:cs typeface="Times New Roman"/>
              </a:rPr>
              <a:t>he </a:t>
            </a:r>
            <a:r>
              <a:rPr dirty="0" sz="1450" spc="-10">
                <a:latin typeface="Times New Roman"/>
                <a:cs typeface="Times New Roman"/>
              </a:rPr>
              <a:t>is</a:t>
            </a:r>
            <a:r>
              <a:rPr dirty="0" sz="1450" spc="35">
                <a:latin typeface="Times New Roman"/>
                <a:cs typeface="Times New Roman"/>
              </a:rPr>
              <a:t> </a:t>
            </a:r>
            <a:r>
              <a:rPr dirty="0" sz="1450" spc="-10">
                <a:latin typeface="Times New Roman"/>
                <a:cs typeface="Times New Roman"/>
              </a:rPr>
              <a:t>perfect.’</a:t>
            </a:r>
            <a:endParaRPr sz="1450">
              <a:latin typeface="Times New Roman"/>
              <a:cs typeface="Times New Roman"/>
            </a:endParaRPr>
          </a:p>
          <a:p>
            <a:pPr algn="just" marL="12700" marR="10795">
              <a:lnSpc>
                <a:spcPts val="1730"/>
              </a:lnSpc>
              <a:spcBef>
                <a:spcPts val="850"/>
              </a:spcBef>
            </a:pPr>
            <a:r>
              <a:rPr dirty="0" sz="1450" spc="-10">
                <a:latin typeface="Times New Roman"/>
                <a:cs typeface="Times New Roman"/>
              </a:rPr>
              <a:t>‘Henri,’ she said, shaking her head, ‘you are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you </a:t>
            </a:r>
            <a:r>
              <a:rPr dirty="0" sz="1450" spc="-10">
                <a:latin typeface="Times New Roman"/>
                <a:cs typeface="Times New Roman"/>
              </a:rPr>
              <a:t>cannot understand my  feelings; </a:t>
            </a:r>
            <a:r>
              <a:rPr dirty="0" sz="1450" spc="-5">
                <a:latin typeface="Times New Roman"/>
                <a:cs typeface="Times New Roman"/>
              </a:rPr>
              <a:t>no </a:t>
            </a:r>
            <a:r>
              <a:rPr dirty="0" sz="1450" spc="-10">
                <a:latin typeface="Times New Roman"/>
                <a:cs typeface="Times New Roman"/>
              </a:rPr>
              <a:t>woman could shake </a:t>
            </a:r>
            <a:r>
              <a:rPr dirty="0" sz="1450" spc="-15">
                <a:latin typeface="Times New Roman"/>
                <a:cs typeface="Times New Roman"/>
              </a:rPr>
              <a:t>off </a:t>
            </a:r>
            <a:r>
              <a:rPr dirty="0" sz="1450" spc="-10">
                <a:latin typeface="Times New Roman"/>
                <a:cs typeface="Times New Roman"/>
              </a:rPr>
              <a:t>the memory </a:t>
            </a:r>
            <a:r>
              <a:rPr dirty="0" sz="1450" spc="-5">
                <a:latin typeface="Times New Roman"/>
                <a:cs typeface="Times New Roman"/>
              </a:rPr>
              <a:t>of </a:t>
            </a:r>
            <a:r>
              <a:rPr dirty="0" sz="1450" spc="-10">
                <a:latin typeface="Times New Roman"/>
                <a:cs typeface="Times New Roman"/>
              </a:rPr>
              <a:t>so public </a:t>
            </a:r>
            <a:r>
              <a:rPr dirty="0" sz="1450" spc="-5">
                <a:latin typeface="Times New Roman"/>
                <a:cs typeface="Times New Roman"/>
              </a:rPr>
              <a:t>a </a:t>
            </a:r>
            <a:r>
              <a:rPr dirty="0" sz="1450" spc="-10">
                <a:latin typeface="Times New Roman"/>
                <a:cs typeface="Times New Roman"/>
              </a:rPr>
              <a:t>humiliation.’  The Doctor could </a:t>
            </a:r>
            <a:r>
              <a:rPr dirty="0" sz="1450" spc="-5">
                <a:latin typeface="Times New Roman"/>
                <a:cs typeface="Times New Roman"/>
              </a:rPr>
              <a:t>not </a:t>
            </a:r>
            <a:r>
              <a:rPr dirty="0" sz="1450" spc="-10">
                <a:latin typeface="Times New Roman"/>
                <a:cs typeface="Times New Roman"/>
              </a:rPr>
              <a:t>restrain </a:t>
            </a:r>
            <a:r>
              <a:rPr dirty="0" sz="1450" spc="-5">
                <a:latin typeface="Times New Roman"/>
                <a:cs typeface="Times New Roman"/>
              </a:rPr>
              <a:t>a </a:t>
            </a:r>
            <a:r>
              <a:rPr dirty="0" sz="1450" spc="-20">
                <a:latin typeface="Times New Roman"/>
                <a:cs typeface="Times New Roman"/>
              </a:rPr>
              <a:t>titter.</a:t>
            </a:r>
            <a:r>
              <a:rPr dirty="0" sz="1450" spc="320">
                <a:latin typeface="Times New Roman"/>
                <a:cs typeface="Times New Roman"/>
              </a:rPr>
              <a:t> </a:t>
            </a:r>
            <a:r>
              <a:rPr dirty="0" sz="1450" spc="-10">
                <a:latin typeface="Times New Roman"/>
                <a:cs typeface="Times New Roman"/>
              </a:rPr>
              <a:t>‘Pardon me, darling,’ </a:t>
            </a:r>
            <a:r>
              <a:rPr dirty="0" sz="1450" spc="-5">
                <a:latin typeface="Times New Roman"/>
                <a:cs typeface="Times New Roman"/>
              </a:rPr>
              <a:t>he </a:t>
            </a:r>
            <a:r>
              <a:rPr dirty="0" sz="1450" spc="-10">
                <a:latin typeface="Times New Roman"/>
                <a:cs typeface="Times New Roman"/>
              </a:rPr>
              <a:t>said; </a:t>
            </a:r>
            <a:r>
              <a:rPr dirty="0" sz="1450" spc="-5">
                <a:latin typeface="Times New Roman"/>
                <a:cs typeface="Times New Roman"/>
              </a:rPr>
              <a:t>‘but  </a:t>
            </a:r>
            <a:r>
              <a:rPr dirty="0" sz="1450" spc="-25">
                <a:latin typeface="Times New Roman"/>
                <a:cs typeface="Times New Roman"/>
              </a:rPr>
              <a:t>really, </a:t>
            </a:r>
            <a:r>
              <a:rPr dirty="0" sz="1450" spc="-10">
                <a:latin typeface="Times New Roman"/>
                <a:cs typeface="Times New Roman"/>
              </a:rPr>
              <a:t>to the philosophical intelligence, the incident appears so small </a:t>
            </a:r>
            <a:r>
              <a:rPr dirty="0" sz="1450" spc="-5">
                <a:latin typeface="Times New Roman"/>
                <a:cs typeface="Times New Roman"/>
              </a:rPr>
              <a:t>a </a:t>
            </a:r>
            <a:r>
              <a:rPr dirty="0" sz="1450" spc="-10">
                <a:latin typeface="Times New Roman"/>
                <a:cs typeface="Times New Roman"/>
              </a:rPr>
              <a:t>trifle.  </a:t>
            </a:r>
            <a:r>
              <a:rPr dirty="0" sz="1450" spc="-60">
                <a:latin typeface="Times New Roman"/>
                <a:cs typeface="Times New Roman"/>
              </a:rPr>
              <a:t>You </a:t>
            </a:r>
            <a:r>
              <a:rPr dirty="0" sz="1450" spc="-10">
                <a:latin typeface="Times New Roman"/>
                <a:cs typeface="Times New Roman"/>
              </a:rPr>
              <a:t>looked extremely</a:t>
            </a:r>
            <a:r>
              <a:rPr dirty="0" sz="1450" spc="50">
                <a:latin typeface="Times New Roman"/>
                <a:cs typeface="Times New Roman"/>
              </a:rPr>
              <a:t> </a:t>
            </a:r>
            <a:r>
              <a:rPr dirty="0" sz="1450" spc="-10">
                <a:latin typeface="Times New Roman"/>
                <a:cs typeface="Times New Roman"/>
              </a:rPr>
              <a:t>well—’</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‘Henri!’ she</a:t>
            </a:r>
            <a:r>
              <a:rPr dirty="0" sz="1450" spc="-110">
                <a:latin typeface="Times New Roman"/>
                <a:cs typeface="Times New Roman"/>
              </a:rPr>
              <a:t> </a:t>
            </a:r>
            <a:r>
              <a:rPr dirty="0" sz="1450" spc="-10">
                <a:latin typeface="Times New Roman"/>
                <a:cs typeface="Times New Roman"/>
              </a:rPr>
              <a:t>cried.</a:t>
            </a:r>
            <a:endParaRPr sz="1450">
              <a:latin typeface="Times New Roman"/>
              <a:cs typeface="Times New Roman"/>
            </a:endParaRPr>
          </a:p>
          <a:p>
            <a:pPr algn="just" marL="12700" marR="5080">
              <a:lnSpc>
                <a:spcPts val="1730"/>
              </a:lnSpc>
              <a:spcBef>
                <a:spcPts val="919"/>
              </a:spcBef>
            </a:pPr>
            <a:r>
              <a:rPr dirty="0" sz="1450" spc="-30">
                <a:latin typeface="Times New Roman"/>
                <a:cs typeface="Times New Roman"/>
              </a:rPr>
              <a:t>‘Well, </a:t>
            </a:r>
            <a:r>
              <a:rPr dirty="0" sz="1450" spc="-10">
                <a:latin typeface="Times New Roman"/>
                <a:cs typeface="Times New Roman"/>
              </a:rPr>
              <a:t>well, </a:t>
            </a:r>
            <a:r>
              <a:rPr dirty="0" sz="1450" spc="-5">
                <a:latin typeface="Times New Roman"/>
                <a:cs typeface="Times New Roman"/>
              </a:rPr>
              <a:t>I </a:t>
            </a:r>
            <a:r>
              <a:rPr dirty="0" sz="1450" spc="-10">
                <a:latin typeface="Times New Roman"/>
                <a:cs typeface="Times New Roman"/>
              </a:rPr>
              <a:t>will say </a:t>
            </a:r>
            <a:r>
              <a:rPr dirty="0" sz="1450" spc="-5">
                <a:latin typeface="Times New Roman"/>
                <a:cs typeface="Times New Roman"/>
              </a:rPr>
              <a:t>no </a:t>
            </a:r>
            <a:r>
              <a:rPr dirty="0" sz="1450" spc="-10">
                <a:latin typeface="Times New Roman"/>
                <a:cs typeface="Times New Roman"/>
              </a:rPr>
              <a:t>more,’ </a:t>
            </a:r>
            <a:r>
              <a:rPr dirty="0" sz="1450" spc="-5">
                <a:latin typeface="Times New Roman"/>
                <a:cs typeface="Times New Roman"/>
              </a:rPr>
              <a:t>he </a:t>
            </a:r>
            <a:r>
              <a:rPr dirty="0" sz="1450" spc="-10">
                <a:latin typeface="Times New Roman"/>
                <a:cs typeface="Times New Roman"/>
              </a:rPr>
              <a:t>replied. ‘Though, to </a:t>
            </a:r>
            <a:r>
              <a:rPr dirty="0" sz="1450" spc="-5">
                <a:latin typeface="Times New Roman"/>
                <a:cs typeface="Times New Roman"/>
              </a:rPr>
              <a:t>be </a:t>
            </a:r>
            <a:r>
              <a:rPr dirty="0" sz="1450" spc="-10">
                <a:latin typeface="Times New Roman"/>
                <a:cs typeface="Times New Roman"/>
              </a:rPr>
              <a:t>sure, if </a:t>
            </a:r>
            <a:r>
              <a:rPr dirty="0" sz="1450" spc="-5">
                <a:latin typeface="Times New Roman"/>
                <a:cs typeface="Times New Roman"/>
              </a:rPr>
              <a:t>you </a:t>
            </a:r>
            <a:r>
              <a:rPr dirty="0" sz="1450" spc="-10">
                <a:latin typeface="Times New Roman"/>
                <a:cs typeface="Times New Roman"/>
              </a:rPr>
              <a:t>had  consented to indue—</a:t>
            </a:r>
            <a:r>
              <a:rPr dirty="0" sz="1450" spc="-10" i="1">
                <a:latin typeface="Times New Roman"/>
                <a:cs typeface="Times New Roman"/>
              </a:rPr>
              <a:t>À </a:t>
            </a:r>
            <a:r>
              <a:rPr dirty="0" sz="1450" spc="-15" i="1">
                <a:latin typeface="Times New Roman"/>
                <a:cs typeface="Times New Roman"/>
              </a:rPr>
              <a:t>propos</a:t>
            </a:r>
            <a:r>
              <a:rPr dirty="0" sz="1450" spc="-15">
                <a:latin typeface="Times New Roman"/>
                <a:cs typeface="Times New Roman"/>
              </a:rPr>
              <a:t>,’ </a:t>
            </a:r>
            <a:r>
              <a:rPr dirty="0" sz="1450" spc="-5">
                <a:latin typeface="Times New Roman"/>
                <a:cs typeface="Times New Roman"/>
              </a:rPr>
              <a:t>he </a:t>
            </a:r>
            <a:r>
              <a:rPr dirty="0" sz="1450" spc="-10">
                <a:latin typeface="Times New Roman"/>
                <a:cs typeface="Times New Roman"/>
              </a:rPr>
              <a:t>broke </a:t>
            </a:r>
            <a:r>
              <a:rPr dirty="0" sz="1450" spc="-15">
                <a:latin typeface="Times New Roman"/>
                <a:cs typeface="Times New Roman"/>
              </a:rPr>
              <a:t>off, </a:t>
            </a:r>
            <a:r>
              <a:rPr dirty="0" sz="1450" spc="-10">
                <a:latin typeface="Times New Roman"/>
                <a:cs typeface="Times New Roman"/>
              </a:rPr>
              <a:t>‘and my trousers! They are  lying in the snow—my favourite trousers!’ And </a:t>
            </a:r>
            <a:r>
              <a:rPr dirty="0" sz="1450" spc="-5">
                <a:latin typeface="Times New Roman"/>
                <a:cs typeface="Times New Roman"/>
              </a:rPr>
              <a:t>he </a:t>
            </a:r>
            <a:r>
              <a:rPr dirty="0" sz="1450" spc="-10">
                <a:latin typeface="Times New Roman"/>
                <a:cs typeface="Times New Roman"/>
              </a:rPr>
              <a:t>dashed in quest </a:t>
            </a:r>
            <a:r>
              <a:rPr dirty="0" sz="1450" spc="-5">
                <a:latin typeface="Times New Roman"/>
                <a:cs typeface="Times New Roman"/>
              </a:rPr>
              <a:t>of </a:t>
            </a:r>
            <a:r>
              <a:rPr dirty="0" sz="1450" spc="-10">
                <a:latin typeface="Times New Roman"/>
                <a:cs typeface="Times New Roman"/>
              </a:rPr>
              <a:t>Jean-  Marie.</a:t>
            </a:r>
            <a:endParaRPr sz="1450">
              <a:latin typeface="Times New Roman"/>
              <a:cs typeface="Times New Roman"/>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5842635"/>
          </a:xfrm>
          <a:prstGeom prst="rect">
            <a:avLst/>
          </a:prstGeom>
        </p:spPr>
        <p:txBody>
          <a:bodyPr wrap="square" lIns="0" tIns="19685" rIns="0" bIns="0" rtlCol="0" vert="horz">
            <a:spAutoFit/>
          </a:bodyPr>
          <a:lstStyle/>
          <a:p>
            <a:pPr algn="just" marL="12700" marR="5080">
              <a:lnSpc>
                <a:spcPts val="1730"/>
              </a:lnSpc>
              <a:spcBef>
                <a:spcPts val="155"/>
              </a:spcBef>
            </a:pPr>
            <a:r>
              <a:rPr dirty="0" sz="1450" spc="-45">
                <a:latin typeface="Times New Roman"/>
                <a:cs typeface="Times New Roman"/>
              </a:rPr>
              <a:t>Two </a:t>
            </a:r>
            <a:r>
              <a:rPr dirty="0" sz="1450" spc="-10">
                <a:latin typeface="Times New Roman"/>
                <a:cs typeface="Times New Roman"/>
              </a:rPr>
              <a:t>hours afterwards the </a:t>
            </a:r>
            <a:r>
              <a:rPr dirty="0" sz="1450" spc="-5">
                <a:latin typeface="Times New Roman"/>
                <a:cs typeface="Times New Roman"/>
              </a:rPr>
              <a:t>boy </a:t>
            </a:r>
            <a:r>
              <a:rPr dirty="0" sz="1450" spc="-10">
                <a:latin typeface="Times New Roman"/>
                <a:cs typeface="Times New Roman"/>
              </a:rPr>
              <a:t>returned to the inn with </a:t>
            </a:r>
            <a:r>
              <a:rPr dirty="0" sz="1450" spc="-5">
                <a:latin typeface="Times New Roman"/>
                <a:cs typeface="Times New Roman"/>
              </a:rPr>
              <a:t>a </a:t>
            </a:r>
            <a:r>
              <a:rPr dirty="0" sz="1450" spc="-10">
                <a:latin typeface="Times New Roman"/>
                <a:cs typeface="Times New Roman"/>
              </a:rPr>
              <a:t>spade under </a:t>
            </a:r>
            <a:r>
              <a:rPr dirty="0" sz="1450" spc="-5">
                <a:latin typeface="Times New Roman"/>
                <a:cs typeface="Times New Roman"/>
              </a:rPr>
              <a:t>one </a:t>
            </a:r>
            <a:r>
              <a:rPr dirty="0" sz="1450" spc="-10">
                <a:latin typeface="Times New Roman"/>
                <a:cs typeface="Times New Roman"/>
              </a:rPr>
              <a:t>arm  and </a:t>
            </a:r>
            <a:r>
              <a:rPr dirty="0" sz="1450" spc="-5">
                <a:latin typeface="Times New Roman"/>
                <a:cs typeface="Times New Roman"/>
              </a:rPr>
              <a:t>a </a:t>
            </a:r>
            <a:r>
              <a:rPr dirty="0" sz="1450" spc="-10">
                <a:latin typeface="Times New Roman"/>
                <a:cs typeface="Times New Roman"/>
              </a:rPr>
              <a:t>curious sop </a:t>
            </a:r>
            <a:r>
              <a:rPr dirty="0" sz="1450" spc="-5">
                <a:latin typeface="Times New Roman"/>
                <a:cs typeface="Times New Roman"/>
              </a:rPr>
              <a:t>of </a:t>
            </a:r>
            <a:r>
              <a:rPr dirty="0" sz="1450" spc="-10">
                <a:latin typeface="Times New Roman"/>
                <a:cs typeface="Times New Roman"/>
              </a:rPr>
              <a:t>clothing under the</a:t>
            </a:r>
            <a:r>
              <a:rPr dirty="0" sz="1450" spc="20">
                <a:latin typeface="Times New Roman"/>
                <a:cs typeface="Times New Roman"/>
              </a:rPr>
              <a:t> </a:t>
            </a:r>
            <a:r>
              <a:rPr dirty="0" sz="1450" spc="-20">
                <a:latin typeface="Times New Roman"/>
                <a:cs typeface="Times New Roman"/>
              </a:rPr>
              <a:t>other.</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The Doctor ruefully took it in his hands. ‘They have been!’ </a:t>
            </a:r>
            <a:r>
              <a:rPr dirty="0" sz="1450" spc="-5">
                <a:latin typeface="Times New Roman"/>
                <a:cs typeface="Times New Roman"/>
              </a:rPr>
              <a:t>he </a:t>
            </a:r>
            <a:r>
              <a:rPr dirty="0" sz="1450" spc="-10">
                <a:latin typeface="Times New Roman"/>
                <a:cs typeface="Times New Roman"/>
              </a:rPr>
              <a:t>said. ‘Their  tense is past. Excellent pantaloons,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no </a:t>
            </a:r>
            <a:r>
              <a:rPr dirty="0" sz="1450" spc="-10">
                <a:latin typeface="Times New Roman"/>
                <a:cs typeface="Times New Roman"/>
              </a:rPr>
              <a:t>more! </a:t>
            </a:r>
            <a:r>
              <a:rPr dirty="0" sz="1450" spc="-30">
                <a:latin typeface="Times New Roman"/>
                <a:cs typeface="Times New Roman"/>
              </a:rPr>
              <a:t>Stay, </a:t>
            </a:r>
            <a:r>
              <a:rPr dirty="0" sz="1450" spc="-10">
                <a:latin typeface="Times New Roman"/>
                <a:cs typeface="Times New Roman"/>
              </a:rPr>
              <a:t>something in the  pocket,’ and </a:t>
            </a:r>
            <a:r>
              <a:rPr dirty="0" sz="1450" spc="-5">
                <a:latin typeface="Times New Roman"/>
                <a:cs typeface="Times New Roman"/>
              </a:rPr>
              <a:t>he </a:t>
            </a:r>
            <a:r>
              <a:rPr dirty="0" sz="1450" spc="-10">
                <a:latin typeface="Times New Roman"/>
                <a:cs typeface="Times New Roman"/>
              </a:rPr>
              <a:t>produced </a:t>
            </a:r>
            <a:r>
              <a:rPr dirty="0" sz="1450" spc="-5">
                <a:latin typeface="Times New Roman"/>
                <a:cs typeface="Times New Roman"/>
              </a:rPr>
              <a:t>a </a:t>
            </a:r>
            <a:r>
              <a:rPr dirty="0" sz="1450" spc="-10">
                <a:latin typeface="Times New Roman"/>
                <a:cs typeface="Times New Roman"/>
              </a:rPr>
              <a:t>piece </a:t>
            </a:r>
            <a:r>
              <a:rPr dirty="0" sz="1450" spc="-5">
                <a:latin typeface="Times New Roman"/>
                <a:cs typeface="Times New Roman"/>
              </a:rPr>
              <a:t>of </a:t>
            </a:r>
            <a:r>
              <a:rPr dirty="0" sz="1450" spc="-20">
                <a:latin typeface="Times New Roman"/>
                <a:cs typeface="Times New Roman"/>
              </a:rPr>
              <a:t>paper. </a:t>
            </a:r>
            <a:r>
              <a:rPr dirty="0" sz="1450" spc="-10">
                <a:latin typeface="Times New Roman"/>
                <a:cs typeface="Times New Roman"/>
              </a:rPr>
              <a:t>‘A letter! </a:t>
            </a:r>
            <a:r>
              <a:rPr dirty="0" sz="1450" spc="-40">
                <a:latin typeface="Times New Roman"/>
                <a:cs typeface="Times New Roman"/>
              </a:rPr>
              <a:t>ay, </a:t>
            </a:r>
            <a:r>
              <a:rPr dirty="0" sz="1450" spc="-10">
                <a:latin typeface="Times New Roman"/>
                <a:cs typeface="Times New Roman"/>
              </a:rPr>
              <a:t>now </a:t>
            </a:r>
            <a:r>
              <a:rPr dirty="0" sz="1450" spc="-5">
                <a:latin typeface="Times New Roman"/>
                <a:cs typeface="Times New Roman"/>
              </a:rPr>
              <a:t>I </a:t>
            </a:r>
            <a:r>
              <a:rPr dirty="0" sz="1450" spc="-10">
                <a:latin typeface="Times New Roman"/>
                <a:cs typeface="Times New Roman"/>
              </a:rPr>
              <a:t>mind me; it was  received </a:t>
            </a:r>
            <a:r>
              <a:rPr dirty="0" sz="1450" spc="-5">
                <a:latin typeface="Times New Roman"/>
                <a:cs typeface="Times New Roman"/>
              </a:rPr>
              <a:t>on </a:t>
            </a:r>
            <a:r>
              <a:rPr dirty="0" sz="1450" spc="-10">
                <a:latin typeface="Times New Roman"/>
                <a:cs typeface="Times New Roman"/>
              </a:rPr>
              <a:t>the morning </a:t>
            </a:r>
            <a:r>
              <a:rPr dirty="0" sz="1450" spc="-5">
                <a:latin typeface="Times New Roman"/>
                <a:cs typeface="Times New Roman"/>
              </a:rPr>
              <a:t>of </a:t>
            </a:r>
            <a:r>
              <a:rPr dirty="0" sz="1450" spc="-10">
                <a:latin typeface="Times New Roman"/>
                <a:cs typeface="Times New Roman"/>
              </a:rPr>
              <a:t>the gale, when </a:t>
            </a:r>
            <a:r>
              <a:rPr dirty="0" sz="1450" spc="-5">
                <a:latin typeface="Times New Roman"/>
                <a:cs typeface="Times New Roman"/>
              </a:rPr>
              <a:t>I </a:t>
            </a:r>
            <a:r>
              <a:rPr dirty="0" sz="1450" spc="-10">
                <a:latin typeface="Times New Roman"/>
                <a:cs typeface="Times New Roman"/>
              </a:rPr>
              <a:t>was absorbed in delicate  investigations. It is still legible. From </a:t>
            </a:r>
            <a:r>
              <a:rPr dirty="0" sz="1450" spc="-20">
                <a:latin typeface="Times New Roman"/>
                <a:cs typeface="Times New Roman"/>
              </a:rPr>
              <a:t>poor, </a:t>
            </a:r>
            <a:r>
              <a:rPr dirty="0" sz="1450" spc="-10">
                <a:latin typeface="Times New Roman"/>
                <a:cs typeface="Times New Roman"/>
              </a:rPr>
              <a:t>dear Casimir! It is as well,’ </a:t>
            </a:r>
            <a:r>
              <a:rPr dirty="0" sz="1450" spc="-5">
                <a:latin typeface="Times New Roman"/>
                <a:cs typeface="Times New Roman"/>
              </a:rPr>
              <a:t>he  </a:t>
            </a:r>
            <a:r>
              <a:rPr dirty="0" sz="1450" spc="-10">
                <a:latin typeface="Times New Roman"/>
                <a:cs typeface="Times New Roman"/>
              </a:rPr>
              <a:t>chuckled, ‘that </a:t>
            </a:r>
            <a:r>
              <a:rPr dirty="0" sz="1450" spc="-5">
                <a:latin typeface="Times New Roman"/>
                <a:cs typeface="Times New Roman"/>
              </a:rPr>
              <a:t>I </a:t>
            </a:r>
            <a:r>
              <a:rPr dirty="0" sz="1450" spc="-10">
                <a:latin typeface="Times New Roman"/>
                <a:cs typeface="Times New Roman"/>
              </a:rPr>
              <a:t>have educated him to patience. Poor Casimir and his  correspondence—his infinitesimal, timorous, idiotic</a:t>
            </a:r>
            <a:r>
              <a:rPr dirty="0" sz="1450" spc="30">
                <a:latin typeface="Times New Roman"/>
                <a:cs typeface="Times New Roman"/>
              </a:rPr>
              <a:t> </a:t>
            </a:r>
            <a:r>
              <a:rPr dirty="0" sz="1450" spc="-10">
                <a:latin typeface="Times New Roman"/>
                <a:cs typeface="Times New Roman"/>
              </a:rPr>
              <a:t>correspondence!’</a:t>
            </a:r>
            <a:endParaRPr sz="1450">
              <a:latin typeface="Times New Roman"/>
              <a:cs typeface="Times New Roman"/>
            </a:endParaRPr>
          </a:p>
          <a:p>
            <a:pPr algn="just" marL="12700" marR="12700">
              <a:lnSpc>
                <a:spcPts val="1730"/>
              </a:lnSpc>
              <a:spcBef>
                <a:spcPts val="855"/>
              </a:spcBef>
            </a:pPr>
            <a:r>
              <a:rPr dirty="0" sz="1450" spc="-10">
                <a:latin typeface="Times New Roman"/>
                <a:cs typeface="Times New Roman"/>
              </a:rPr>
              <a:t>He had </a:t>
            </a:r>
            <a:r>
              <a:rPr dirty="0" sz="1450" spc="-5">
                <a:latin typeface="Times New Roman"/>
                <a:cs typeface="Times New Roman"/>
              </a:rPr>
              <a:t>by </a:t>
            </a:r>
            <a:r>
              <a:rPr dirty="0" sz="1450" spc="-10">
                <a:latin typeface="Times New Roman"/>
                <a:cs typeface="Times New Roman"/>
              </a:rPr>
              <a:t>this time cautiously unfolded the wet letter; </a:t>
            </a:r>
            <a:r>
              <a:rPr dirty="0" sz="1450" spc="-5">
                <a:latin typeface="Times New Roman"/>
                <a:cs typeface="Times New Roman"/>
              </a:rPr>
              <a:t>but,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bent himself  to decipher the writing, </a:t>
            </a:r>
            <a:r>
              <a:rPr dirty="0" sz="1450" spc="-5">
                <a:latin typeface="Times New Roman"/>
                <a:cs typeface="Times New Roman"/>
              </a:rPr>
              <a:t>a </a:t>
            </a:r>
            <a:r>
              <a:rPr dirty="0" sz="1450" spc="-10">
                <a:latin typeface="Times New Roman"/>
                <a:cs typeface="Times New Roman"/>
              </a:rPr>
              <a:t>cloud descended </a:t>
            </a:r>
            <a:r>
              <a:rPr dirty="0" sz="1450" spc="-5">
                <a:latin typeface="Times New Roman"/>
                <a:cs typeface="Times New Roman"/>
              </a:rPr>
              <a:t>on </a:t>
            </a:r>
            <a:r>
              <a:rPr dirty="0" sz="1450" spc="-10">
                <a:latin typeface="Times New Roman"/>
                <a:cs typeface="Times New Roman"/>
              </a:rPr>
              <a:t>his</a:t>
            </a:r>
            <a:r>
              <a:rPr dirty="0" sz="1450" spc="30">
                <a:latin typeface="Times New Roman"/>
                <a:cs typeface="Times New Roman"/>
              </a:rPr>
              <a:t> </a:t>
            </a:r>
            <a:r>
              <a:rPr dirty="0" sz="1450" spc="-25">
                <a:latin typeface="Times New Roman"/>
                <a:cs typeface="Times New Roman"/>
              </a:rPr>
              <a:t>brow.</a:t>
            </a:r>
            <a:endParaRPr sz="1450">
              <a:latin typeface="Times New Roman"/>
              <a:cs typeface="Times New Roman"/>
            </a:endParaRPr>
          </a:p>
          <a:p>
            <a:pPr algn="just" marL="12700">
              <a:lnSpc>
                <a:spcPct val="100000"/>
              </a:lnSpc>
              <a:spcBef>
                <a:spcPts val="795"/>
              </a:spcBef>
            </a:pPr>
            <a:r>
              <a:rPr dirty="0" sz="1450" spc="-15">
                <a:latin typeface="Times New Roman"/>
                <a:cs typeface="Times New Roman"/>
              </a:rPr>
              <a:t>‘</a:t>
            </a:r>
            <a:r>
              <a:rPr dirty="0" sz="1450" spc="-15" i="1">
                <a:latin typeface="Times New Roman"/>
                <a:cs typeface="Times New Roman"/>
              </a:rPr>
              <a:t>Bigre</a:t>
            </a:r>
            <a:r>
              <a:rPr dirty="0" sz="1450" spc="-15">
                <a:latin typeface="Times New Roman"/>
                <a:cs typeface="Times New Roman"/>
              </a:rPr>
              <a:t>!’ </a:t>
            </a:r>
            <a:r>
              <a:rPr dirty="0" sz="1450" spc="-5">
                <a:latin typeface="Times New Roman"/>
                <a:cs typeface="Times New Roman"/>
              </a:rPr>
              <a:t>he </a:t>
            </a:r>
            <a:r>
              <a:rPr dirty="0" sz="1450" spc="-10">
                <a:latin typeface="Times New Roman"/>
                <a:cs typeface="Times New Roman"/>
              </a:rPr>
              <a:t>cried, with </a:t>
            </a:r>
            <a:r>
              <a:rPr dirty="0" sz="1450" spc="-5">
                <a:latin typeface="Times New Roman"/>
                <a:cs typeface="Times New Roman"/>
              </a:rPr>
              <a:t>a </a:t>
            </a:r>
            <a:r>
              <a:rPr dirty="0" sz="1450" spc="-10">
                <a:latin typeface="Times New Roman"/>
                <a:cs typeface="Times New Roman"/>
              </a:rPr>
              <a:t>galvanic</a:t>
            </a:r>
            <a:r>
              <a:rPr dirty="0" sz="1450" spc="-95">
                <a:latin typeface="Times New Roman"/>
                <a:cs typeface="Times New Roman"/>
              </a:rPr>
              <a:t> </a:t>
            </a:r>
            <a:r>
              <a:rPr dirty="0" sz="1450" spc="-10">
                <a:latin typeface="Times New Roman"/>
                <a:cs typeface="Times New Roman"/>
              </a:rPr>
              <a:t>start.</a:t>
            </a:r>
            <a:endParaRPr sz="1450">
              <a:latin typeface="Times New Roman"/>
              <a:cs typeface="Times New Roman"/>
            </a:endParaRPr>
          </a:p>
          <a:p>
            <a:pPr marL="12700" marR="8255">
              <a:lnSpc>
                <a:spcPts val="1730"/>
              </a:lnSpc>
              <a:spcBef>
                <a:spcPts val="920"/>
              </a:spcBef>
            </a:pPr>
            <a:r>
              <a:rPr dirty="0" sz="1450" spc="-10">
                <a:latin typeface="Times New Roman"/>
                <a:cs typeface="Times New Roman"/>
              </a:rPr>
              <a:t>And then the letter was whipped into the fire, and the </a:t>
            </a:r>
            <a:r>
              <a:rPr dirty="0" sz="1450" spc="-15">
                <a:latin typeface="Times New Roman"/>
                <a:cs typeface="Times New Roman"/>
              </a:rPr>
              <a:t>Doctor’s </a:t>
            </a:r>
            <a:r>
              <a:rPr dirty="0" sz="1450" spc="-10">
                <a:latin typeface="Times New Roman"/>
                <a:cs typeface="Times New Roman"/>
              </a:rPr>
              <a:t>cap was </a:t>
            </a:r>
            <a:r>
              <a:rPr dirty="0" sz="1450" spc="-5">
                <a:latin typeface="Times New Roman"/>
                <a:cs typeface="Times New Roman"/>
              </a:rPr>
              <a:t>on </a:t>
            </a:r>
            <a:r>
              <a:rPr dirty="0" sz="1450" spc="-10">
                <a:latin typeface="Times New Roman"/>
                <a:cs typeface="Times New Roman"/>
              </a:rPr>
              <a:t>his  head in the turn </a:t>
            </a:r>
            <a:r>
              <a:rPr dirty="0" sz="1450" spc="-5">
                <a:latin typeface="Times New Roman"/>
                <a:cs typeface="Times New Roman"/>
              </a:rPr>
              <a:t>of a</a:t>
            </a:r>
            <a:r>
              <a:rPr dirty="0" sz="1450" spc="10">
                <a:latin typeface="Times New Roman"/>
                <a:cs typeface="Times New Roman"/>
              </a:rPr>
              <a:t> </a:t>
            </a:r>
            <a:r>
              <a:rPr dirty="0" sz="1450" spc="-10">
                <a:latin typeface="Times New Roman"/>
                <a:cs typeface="Times New Roman"/>
              </a:rPr>
              <a:t>hand.</a:t>
            </a:r>
            <a:endParaRPr sz="1450">
              <a:latin typeface="Times New Roman"/>
              <a:cs typeface="Times New Roman"/>
            </a:endParaRPr>
          </a:p>
          <a:p>
            <a:pPr marL="12700" marR="12065">
              <a:lnSpc>
                <a:spcPts val="1730"/>
              </a:lnSpc>
              <a:spcBef>
                <a:spcPts val="860"/>
              </a:spcBef>
              <a:tabLst>
                <a:tab pos="1189355" algn="l"/>
                <a:tab pos="3811904" algn="l"/>
                <a:tab pos="5264785" algn="l"/>
              </a:tabLst>
            </a:pPr>
            <a:r>
              <a:rPr dirty="0" sz="1450" spc="-35">
                <a:latin typeface="Times New Roman"/>
                <a:cs typeface="Times New Roman"/>
              </a:rPr>
              <a:t>‘Ten</a:t>
            </a:r>
            <a:r>
              <a:rPr dirty="0" sz="1450" spc="180">
                <a:latin typeface="Times New Roman"/>
                <a:cs typeface="Times New Roman"/>
              </a:rPr>
              <a:t> </a:t>
            </a:r>
            <a:r>
              <a:rPr dirty="0" sz="1450" spc="-10">
                <a:latin typeface="Times New Roman"/>
                <a:cs typeface="Times New Roman"/>
              </a:rPr>
              <a:t>minutes!	</a:t>
            </a:r>
            <a:r>
              <a:rPr dirty="0" sz="1450" spc="-5">
                <a:latin typeface="Times New Roman"/>
                <a:cs typeface="Times New Roman"/>
              </a:rPr>
              <a:t>I </a:t>
            </a:r>
            <a:r>
              <a:rPr dirty="0" sz="1450" spc="-10">
                <a:latin typeface="Times New Roman"/>
                <a:cs typeface="Times New Roman"/>
              </a:rPr>
              <a:t>can  catch  it,  if  </a:t>
            </a:r>
            <a:r>
              <a:rPr dirty="0" sz="1450" spc="-5">
                <a:latin typeface="Times New Roman"/>
                <a:cs typeface="Times New Roman"/>
              </a:rPr>
              <a:t>I run,’</a:t>
            </a:r>
            <a:r>
              <a:rPr dirty="0" sz="1450" spc="-229">
                <a:latin typeface="Times New Roman"/>
                <a:cs typeface="Times New Roman"/>
              </a:rPr>
              <a:t> </a:t>
            </a:r>
            <a:r>
              <a:rPr dirty="0" sz="1450" spc="-5">
                <a:latin typeface="Times New Roman"/>
                <a:cs typeface="Times New Roman"/>
              </a:rPr>
              <a:t>he</a:t>
            </a:r>
            <a:r>
              <a:rPr dirty="0" sz="1450" spc="180">
                <a:latin typeface="Times New Roman"/>
                <a:cs typeface="Times New Roman"/>
              </a:rPr>
              <a:t> </a:t>
            </a:r>
            <a:r>
              <a:rPr dirty="0" sz="1450" spc="-10">
                <a:latin typeface="Times New Roman"/>
                <a:cs typeface="Times New Roman"/>
              </a:rPr>
              <a:t>cried.	‘It  is</a:t>
            </a:r>
            <a:r>
              <a:rPr dirty="0" sz="1450" spc="20">
                <a:latin typeface="Times New Roman"/>
                <a:cs typeface="Times New Roman"/>
              </a:rPr>
              <a:t> </a:t>
            </a:r>
            <a:r>
              <a:rPr dirty="0" sz="1450" spc="-10">
                <a:latin typeface="Times New Roman"/>
                <a:cs typeface="Times New Roman"/>
              </a:rPr>
              <a:t>always</a:t>
            </a:r>
            <a:r>
              <a:rPr dirty="0" sz="1450" spc="180">
                <a:latin typeface="Times New Roman"/>
                <a:cs typeface="Times New Roman"/>
              </a:rPr>
              <a:t> </a:t>
            </a:r>
            <a:r>
              <a:rPr dirty="0" sz="1450" spc="-10">
                <a:latin typeface="Times New Roman"/>
                <a:cs typeface="Times New Roman"/>
              </a:rPr>
              <a:t>late.	</a:t>
            </a:r>
            <a:r>
              <a:rPr dirty="0" sz="1450" spc="-5">
                <a:latin typeface="Times New Roman"/>
                <a:cs typeface="Times New Roman"/>
              </a:rPr>
              <a:t>I go </a:t>
            </a:r>
            <a:r>
              <a:rPr dirty="0" sz="1450" spc="-10">
                <a:latin typeface="Times New Roman"/>
                <a:cs typeface="Times New Roman"/>
              </a:rPr>
              <a:t>to  Paris. </a:t>
            </a:r>
            <a:r>
              <a:rPr dirty="0" sz="1450" spc="-5">
                <a:latin typeface="Times New Roman"/>
                <a:cs typeface="Times New Roman"/>
              </a:rPr>
              <a:t>I </a:t>
            </a:r>
            <a:r>
              <a:rPr dirty="0" sz="1450" spc="-10">
                <a:latin typeface="Times New Roman"/>
                <a:cs typeface="Times New Roman"/>
              </a:rPr>
              <a:t>shall</a:t>
            </a:r>
            <a:r>
              <a:rPr dirty="0" sz="1450" spc="5">
                <a:latin typeface="Times New Roman"/>
                <a:cs typeface="Times New Roman"/>
              </a:rPr>
              <a:t> </a:t>
            </a:r>
            <a:r>
              <a:rPr dirty="0" sz="1450" spc="-10">
                <a:latin typeface="Times New Roman"/>
                <a:cs typeface="Times New Roman"/>
              </a:rPr>
              <a:t>telegraph.’</a:t>
            </a:r>
            <a:endParaRPr sz="1450">
              <a:latin typeface="Times New Roman"/>
              <a:cs typeface="Times New Roman"/>
            </a:endParaRPr>
          </a:p>
          <a:p>
            <a:pPr marL="12700">
              <a:lnSpc>
                <a:spcPct val="100000"/>
              </a:lnSpc>
              <a:spcBef>
                <a:spcPts val="795"/>
              </a:spcBef>
            </a:pPr>
            <a:r>
              <a:rPr dirty="0" sz="1450" spc="-10">
                <a:latin typeface="Times New Roman"/>
                <a:cs typeface="Times New Roman"/>
              </a:rPr>
              <a:t>‘Henri! what is wrong?’ cried his</a:t>
            </a:r>
            <a:r>
              <a:rPr dirty="0" sz="1450" spc="-85">
                <a:latin typeface="Times New Roman"/>
                <a:cs typeface="Times New Roman"/>
              </a:rPr>
              <a:t> </a:t>
            </a:r>
            <a:r>
              <a:rPr dirty="0" sz="1450" spc="-10">
                <a:latin typeface="Times New Roman"/>
                <a:cs typeface="Times New Roman"/>
              </a:rPr>
              <a:t>wife.</a:t>
            </a:r>
            <a:endParaRPr sz="1450">
              <a:latin typeface="Times New Roman"/>
              <a:cs typeface="Times New Roman"/>
            </a:endParaRPr>
          </a:p>
          <a:p>
            <a:pPr algn="just" marL="12700" marR="6350">
              <a:lnSpc>
                <a:spcPts val="1730"/>
              </a:lnSpc>
              <a:spcBef>
                <a:spcPts val="920"/>
              </a:spcBef>
            </a:pPr>
            <a:r>
              <a:rPr dirty="0" sz="1450" spc="-10">
                <a:latin typeface="Times New Roman"/>
                <a:cs typeface="Times New Roman"/>
              </a:rPr>
              <a:t>‘Ottoman Bonds!’ came from the disappearing Doctor; and Anastasie and  Jean-Marie were left face to face with the wet trousers. Desprez had </a:t>
            </a:r>
            <a:r>
              <a:rPr dirty="0" sz="1450" spc="-5">
                <a:latin typeface="Times New Roman"/>
                <a:cs typeface="Times New Roman"/>
              </a:rPr>
              <a:t>gone </a:t>
            </a:r>
            <a:r>
              <a:rPr dirty="0" sz="1450" spc="-10">
                <a:latin typeface="Times New Roman"/>
                <a:cs typeface="Times New Roman"/>
              </a:rPr>
              <a:t>to  Paris, for the second time in seven years;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gone </a:t>
            </a:r>
            <a:r>
              <a:rPr dirty="0" sz="1450" spc="-10">
                <a:latin typeface="Times New Roman"/>
                <a:cs typeface="Times New Roman"/>
              </a:rPr>
              <a:t>to Paris with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wooden shoes, </a:t>
            </a:r>
            <a:r>
              <a:rPr dirty="0" sz="1450" spc="-5">
                <a:latin typeface="Times New Roman"/>
                <a:cs typeface="Times New Roman"/>
              </a:rPr>
              <a:t>a </a:t>
            </a:r>
            <a:r>
              <a:rPr dirty="0" sz="1450" spc="-10">
                <a:latin typeface="Times New Roman"/>
                <a:cs typeface="Times New Roman"/>
              </a:rPr>
              <a:t>knitted </a:t>
            </a:r>
            <a:r>
              <a:rPr dirty="0" sz="1450" spc="-15">
                <a:latin typeface="Times New Roman"/>
                <a:cs typeface="Times New Roman"/>
              </a:rPr>
              <a:t>spencer, </a:t>
            </a:r>
            <a:r>
              <a:rPr dirty="0" sz="1450" spc="-5">
                <a:latin typeface="Times New Roman"/>
                <a:cs typeface="Times New Roman"/>
              </a:rPr>
              <a:t>a </a:t>
            </a:r>
            <a:r>
              <a:rPr dirty="0" sz="1450" spc="-10">
                <a:latin typeface="Times New Roman"/>
                <a:cs typeface="Times New Roman"/>
              </a:rPr>
              <a:t>black blouse, </a:t>
            </a:r>
            <a:r>
              <a:rPr dirty="0" sz="1450" spc="-5">
                <a:latin typeface="Times New Roman"/>
                <a:cs typeface="Times New Roman"/>
              </a:rPr>
              <a:t>a </a:t>
            </a:r>
            <a:r>
              <a:rPr dirty="0" sz="1450" spc="-10">
                <a:latin typeface="Times New Roman"/>
                <a:cs typeface="Times New Roman"/>
              </a:rPr>
              <a:t>country nightcap, and  twenty francs in his pocket. The fall </a:t>
            </a:r>
            <a:r>
              <a:rPr dirty="0" sz="1450" spc="-5">
                <a:latin typeface="Times New Roman"/>
                <a:cs typeface="Times New Roman"/>
              </a:rPr>
              <a:t>of </a:t>
            </a:r>
            <a:r>
              <a:rPr dirty="0" sz="1450" spc="-10">
                <a:latin typeface="Times New Roman"/>
                <a:cs typeface="Times New Roman"/>
              </a:rPr>
              <a:t>the house was </a:t>
            </a:r>
            <a:r>
              <a:rPr dirty="0" sz="1450" spc="-5">
                <a:latin typeface="Times New Roman"/>
                <a:cs typeface="Times New Roman"/>
              </a:rPr>
              <a:t>but a </a:t>
            </a:r>
            <a:r>
              <a:rPr dirty="0" sz="1450" spc="-10">
                <a:latin typeface="Times New Roman"/>
                <a:cs typeface="Times New Roman"/>
              </a:rPr>
              <a:t>secondary marvel;  the whole world might have fallen and scarce left his family more</a:t>
            </a:r>
            <a:r>
              <a:rPr dirty="0" sz="1450" spc="110">
                <a:latin typeface="Times New Roman"/>
                <a:cs typeface="Times New Roman"/>
              </a:rPr>
              <a:t> </a:t>
            </a:r>
            <a:r>
              <a:rPr dirty="0" sz="1450" spc="-10">
                <a:latin typeface="Times New Roman"/>
                <a:cs typeface="Times New Roman"/>
              </a:rPr>
              <a:t>petrified.</a:t>
            </a:r>
            <a:endParaRPr sz="1450">
              <a:latin typeface="Times New Roman"/>
              <a:cs typeface="Times New Roman"/>
            </a:endParaRPr>
          </a:p>
        </p:txBody>
      </p:sp>
      <p:sp>
        <p:nvSpPr>
          <p:cNvPr id="3" name="object 3"/>
          <p:cNvSpPr txBox="1"/>
          <p:nvPr/>
        </p:nvSpPr>
        <p:spPr>
          <a:xfrm>
            <a:off x="876300" y="7112246"/>
            <a:ext cx="5807710" cy="2897505"/>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CHAPTER </a:t>
            </a:r>
            <a:r>
              <a:rPr dirty="0" sz="1450" spc="-10" b="1">
                <a:latin typeface="Times New Roman"/>
                <a:cs typeface="Times New Roman"/>
              </a:rPr>
              <a:t>VIII. THE </a:t>
            </a:r>
            <a:r>
              <a:rPr dirty="0" sz="1450" spc="-45" b="1">
                <a:latin typeface="Times New Roman"/>
                <a:cs typeface="Times New Roman"/>
              </a:rPr>
              <a:t>WAGES </a:t>
            </a:r>
            <a:r>
              <a:rPr dirty="0" sz="1450" spc="-10" b="1">
                <a:latin typeface="Times New Roman"/>
                <a:cs typeface="Times New Roman"/>
              </a:rPr>
              <a:t>OF</a:t>
            </a:r>
            <a:r>
              <a:rPr dirty="0" sz="1450" spc="-5" b="1">
                <a:latin typeface="Times New Roman"/>
                <a:cs typeface="Times New Roman"/>
              </a:rPr>
              <a:t> </a:t>
            </a:r>
            <a:r>
              <a:rPr dirty="0" sz="1450" spc="-25" b="1">
                <a:latin typeface="Times New Roman"/>
                <a:cs typeface="Times New Roman"/>
              </a:rPr>
              <a:t>PHILOSOPHY.</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30"/>
              </a:spcBef>
            </a:pPr>
            <a:endParaRPr sz="1550">
              <a:latin typeface="Times New Roman"/>
              <a:cs typeface="Times New Roman"/>
            </a:endParaRPr>
          </a:p>
          <a:p>
            <a:pPr algn="just" marL="12700" marR="5080">
              <a:lnSpc>
                <a:spcPts val="1730"/>
              </a:lnSpc>
            </a:pPr>
            <a:r>
              <a:rPr dirty="0" sz="1450" spc="-10">
                <a:latin typeface="Times New Roman"/>
                <a:cs typeface="Times New Roman"/>
              </a:rPr>
              <a:t>On the morning </a:t>
            </a:r>
            <a:r>
              <a:rPr dirty="0" sz="1450" spc="-5">
                <a:latin typeface="Times New Roman"/>
                <a:cs typeface="Times New Roman"/>
              </a:rPr>
              <a:t>of </a:t>
            </a:r>
            <a:r>
              <a:rPr dirty="0" sz="1450" spc="-10">
                <a:latin typeface="Times New Roman"/>
                <a:cs typeface="Times New Roman"/>
              </a:rPr>
              <a:t>the next </a:t>
            </a:r>
            <a:r>
              <a:rPr dirty="0" sz="1450" spc="-30">
                <a:latin typeface="Times New Roman"/>
                <a:cs typeface="Times New Roman"/>
              </a:rPr>
              <a:t>day, </a:t>
            </a:r>
            <a:r>
              <a:rPr dirty="0" sz="1450" spc="-10">
                <a:latin typeface="Times New Roman"/>
                <a:cs typeface="Times New Roman"/>
              </a:rPr>
              <a:t>the </a:t>
            </a:r>
            <a:r>
              <a:rPr dirty="0" sz="1450" spc="-15">
                <a:latin typeface="Times New Roman"/>
                <a:cs typeface="Times New Roman"/>
              </a:rPr>
              <a:t>Doctor, </a:t>
            </a:r>
            <a:r>
              <a:rPr dirty="0" sz="1450" spc="-5">
                <a:latin typeface="Times New Roman"/>
                <a:cs typeface="Times New Roman"/>
              </a:rPr>
              <a:t>a </a:t>
            </a:r>
            <a:r>
              <a:rPr dirty="0" sz="1450" spc="-10">
                <a:latin typeface="Times New Roman"/>
                <a:cs typeface="Times New Roman"/>
              </a:rPr>
              <a:t>mere spectre </a:t>
            </a:r>
            <a:r>
              <a:rPr dirty="0" sz="1450" spc="-5">
                <a:latin typeface="Times New Roman"/>
                <a:cs typeface="Times New Roman"/>
              </a:rPr>
              <a:t>of </a:t>
            </a:r>
            <a:r>
              <a:rPr dirty="0" sz="1450" spc="-10">
                <a:latin typeface="Times New Roman"/>
                <a:cs typeface="Times New Roman"/>
              </a:rPr>
              <a:t>himself, was  </a:t>
            </a:r>
            <a:r>
              <a:rPr dirty="0" sz="1450" spc="-5">
                <a:latin typeface="Times New Roman"/>
                <a:cs typeface="Times New Roman"/>
              </a:rPr>
              <a:t>brought </a:t>
            </a:r>
            <a:r>
              <a:rPr dirty="0" sz="1450" spc="-10">
                <a:latin typeface="Times New Roman"/>
                <a:cs typeface="Times New Roman"/>
              </a:rPr>
              <a:t>back in the custody </a:t>
            </a:r>
            <a:r>
              <a:rPr dirty="0" sz="1450" spc="-5">
                <a:latin typeface="Times New Roman"/>
                <a:cs typeface="Times New Roman"/>
              </a:rPr>
              <a:t>of </a:t>
            </a:r>
            <a:r>
              <a:rPr dirty="0" sz="1450" spc="-20">
                <a:latin typeface="Times New Roman"/>
                <a:cs typeface="Times New Roman"/>
              </a:rPr>
              <a:t>Casimir.</a:t>
            </a:r>
            <a:r>
              <a:rPr dirty="0" sz="1450" spc="320">
                <a:latin typeface="Times New Roman"/>
                <a:cs typeface="Times New Roman"/>
              </a:rPr>
              <a:t> </a:t>
            </a:r>
            <a:r>
              <a:rPr dirty="0" sz="1450" spc="-10">
                <a:latin typeface="Times New Roman"/>
                <a:cs typeface="Times New Roman"/>
              </a:rPr>
              <a:t>They found Anastasie and the </a:t>
            </a:r>
            <a:r>
              <a:rPr dirty="0" sz="1450" spc="-5">
                <a:latin typeface="Times New Roman"/>
                <a:cs typeface="Times New Roman"/>
              </a:rPr>
              <a:t>boy  </a:t>
            </a:r>
            <a:r>
              <a:rPr dirty="0" sz="1450" spc="-10">
                <a:latin typeface="Times New Roman"/>
                <a:cs typeface="Times New Roman"/>
              </a:rPr>
              <a:t>sitting together </a:t>
            </a:r>
            <a:r>
              <a:rPr dirty="0" sz="1450" spc="-5">
                <a:latin typeface="Times New Roman"/>
                <a:cs typeface="Times New Roman"/>
              </a:rPr>
              <a:t>by </a:t>
            </a:r>
            <a:r>
              <a:rPr dirty="0" sz="1450" spc="-10">
                <a:latin typeface="Times New Roman"/>
                <a:cs typeface="Times New Roman"/>
              </a:rPr>
              <a:t>the fire; and Desprez, who had exchanged his toilette for </a:t>
            </a:r>
            <a:r>
              <a:rPr dirty="0" sz="1450" spc="-5">
                <a:latin typeface="Times New Roman"/>
                <a:cs typeface="Times New Roman"/>
              </a:rPr>
              <a:t>a  </a:t>
            </a:r>
            <a:r>
              <a:rPr dirty="0" sz="1450" spc="-10">
                <a:latin typeface="Times New Roman"/>
                <a:cs typeface="Times New Roman"/>
              </a:rPr>
              <a:t>ready-made rig-out </a:t>
            </a:r>
            <a:r>
              <a:rPr dirty="0" sz="1450" spc="-5">
                <a:latin typeface="Times New Roman"/>
                <a:cs typeface="Times New Roman"/>
              </a:rPr>
              <a:t>of poor </a:t>
            </a:r>
            <a:r>
              <a:rPr dirty="0" sz="1450" spc="-10">
                <a:latin typeface="Times New Roman"/>
                <a:cs typeface="Times New Roman"/>
              </a:rPr>
              <a:t>materials, waved his hand as </a:t>
            </a:r>
            <a:r>
              <a:rPr dirty="0" sz="1450" spc="-5">
                <a:latin typeface="Times New Roman"/>
                <a:cs typeface="Times New Roman"/>
              </a:rPr>
              <a:t>he </a:t>
            </a:r>
            <a:r>
              <a:rPr dirty="0" sz="1450" spc="-10">
                <a:latin typeface="Times New Roman"/>
                <a:cs typeface="Times New Roman"/>
              </a:rPr>
              <a:t>entered, and sank  speechless </a:t>
            </a:r>
            <a:r>
              <a:rPr dirty="0" sz="1450" spc="-5">
                <a:latin typeface="Times New Roman"/>
                <a:cs typeface="Times New Roman"/>
              </a:rPr>
              <a:t>on </a:t>
            </a:r>
            <a:r>
              <a:rPr dirty="0" sz="1450" spc="-10">
                <a:latin typeface="Times New Roman"/>
                <a:cs typeface="Times New Roman"/>
              </a:rPr>
              <a:t>the nearest </a:t>
            </a:r>
            <a:r>
              <a:rPr dirty="0" sz="1450" spc="-25">
                <a:latin typeface="Times New Roman"/>
                <a:cs typeface="Times New Roman"/>
              </a:rPr>
              <a:t>chair. </a:t>
            </a:r>
            <a:r>
              <a:rPr dirty="0" sz="1450" spc="-10">
                <a:latin typeface="Times New Roman"/>
                <a:cs typeface="Times New Roman"/>
              </a:rPr>
              <a:t>Madame turned direct to</a:t>
            </a:r>
            <a:r>
              <a:rPr dirty="0" sz="1450" spc="85">
                <a:latin typeface="Times New Roman"/>
                <a:cs typeface="Times New Roman"/>
              </a:rPr>
              <a:t> </a:t>
            </a:r>
            <a:r>
              <a:rPr dirty="0" sz="1450" spc="-20">
                <a:latin typeface="Times New Roman"/>
                <a:cs typeface="Times New Roman"/>
              </a:rPr>
              <a:t>Casimir.</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‘What is wrong?’ she</a:t>
            </a:r>
            <a:r>
              <a:rPr dirty="0" sz="1450" spc="-100">
                <a:latin typeface="Times New Roman"/>
                <a:cs typeface="Times New Roman"/>
              </a:rPr>
              <a:t> </a:t>
            </a:r>
            <a:r>
              <a:rPr dirty="0" sz="1450" spc="-10">
                <a:latin typeface="Times New Roman"/>
                <a:cs typeface="Times New Roman"/>
              </a:rPr>
              <a:t>cried.</a:t>
            </a:r>
            <a:endParaRPr sz="1450">
              <a:latin typeface="Times New Roman"/>
              <a:cs typeface="Times New Roman"/>
            </a:endParaRPr>
          </a:p>
          <a:p>
            <a:pPr algn="just" marL="12700" marR="5715">
              <a:lnSpc>
                <a:spcPts val="1730"/>
              </a:lnSpc>
              <a:spcBef>
                <a:spcPts val="919"/>
              </a:spcBef>
            </a:pPr>
            <a:r>
              <a:rPr dirty="0" sz="1450" spc="-25">
                <a:latin typeface="Times New Roman"/>
                <a:cs typeface="Times New Roman"/>
              </a:rPr>
              <a:t>‘Well,’ </a:t>
            </a:r>
            <a:r>
              <a:rPr dirty="0" sz="1450" spc="-10">
                <a:latin typeface="Times New Roman"/>
                <a:cs typeface="Times New Roman"/>
              </a:rPr>
              <a:t>replied </a:t>
            </a:r>
            <a:r>
              <a:rPr dirty="0" sz="1450" spc="-20">
                <a:latin typeface="Times New Roman"/>
                <a:cs typeface="Times New Roman"/>
              </a:rPr>
              <a:t>Casimir, </a:t>
            </a:r>
            <a:r>
              <a:rPr dirty="0" sz="1450" spc="-10">
                <a:latin typeface="Times New Roman"/>
                <a:cs typeface="Times New Roman"/>
              </a:rPr>
              <a:t>‘what have </a:t>
            </a:r>
            <a:r>
              <a:rPr dirty="0" sz="1450" spc="-5">
                <a:latin typeface="Times New Roman"/>
                <a:cs typeface="Times New Roman"/>
              </a:rPr>
              <a:t>I </a:t>
            </a:r>
            <a:r>
              <a:rPr dirty="0" sz="1450" spc="-10">
                <a:latin typeface="Times New Roman"/>
                <a:cs typeface="Times New Roman"/>
              </a:rPr>
              <a:t>told </a:t>
            </a:r>
            <a:r>
              <a:rPr dirty="0" sz="1450" spc="-5">
                <a:latin typeface="Times New Roman"/>
                <a:cs typeface="Times New Roman"/>
              </a:rPr>
              <a:t>you </a:t>
            </a:r>
            <a:r>
              <a:rPr dirty="0" sz="1450" spc="-10">
                <a:latin typeface="Times New Roman"/>
                <a:cs typeface="Times New Roman"/>
              </a:rPr>
              <a:t>all along? It has come. It is </a:t>
            </a:r>
            <a:r>
              <a:rPr dirty="0" sz="1450" spc="-5">
                <a:latin typeface="Times New Roman"/>
                <a:cs typeface="Times New Roman"/>
              </a:rPr>
              <a:t>a  </a:t>
            </a:r>
            <a:r>
              <a:rPr dirty="0" sz="1450" spc="-10">
                <a:latin typeface="Times New Roman"/>
                <a:cs typeface="Times New Roman"/>
              </a:rPr>
              <a:t>clean shave, this time; so </a:t>
            </a:r>
            <a:r>
              <a:rPr dirty="0" sz="1450" spc="-5">
                <a:latin typeface="Times New Roman"/>
                <a:cs typeface="Times New Roman"/>
              </a:rPr>
              <a:t>you </a:t>
            </a:r>
            <a:r>
              <a:rPr dirty="0" sz="1450" spc="-10">
                <a:latin typeface="Times New Roman"/>
                <a:cs typeface="Times New Roman"/>
              </a:rPr>
              <a:t>may as well bear </a:t>
            </a:r>
            <a:r>
              <a:rPr dirty="0" sz="1450" spc="-5">
                <a:latin typeface="Times New Roman"/>
                <a:cs typeface="Times New Roman"/>
              </a:rPr>
              <a:t>up </a:t>
            </a:r>
            <a:r>
              <a:rPr dirty="0" sz="1450" spc="-10">
                <a:latin typeface="Times New Roman"/>
                <a:cs typeface="Times New Roman"/>
              </a:rPr>
              <a:t>and make the best </a:t>
            </a:r>
            <a:r>
              <a:rPr dirty="0" sz="1450" spc="-5">
                <a:latin typeface="Times New Roman"/>
                <a:cs typeface="Times New Roman"/>
              </a:rPr>
              <a:t>of </a:t>
            </a:r>
            <a:r>
              <a:rPr dirty="0" sz="1450" spc="-10">
                <a:latin typeface="Times New Roman"/>
                <a:cs typeface="Times New Roman"/>
              </a:rPr>
              <a:t>it.  House down, </a:t>
            </a:r>
            <a:r>
              <a:rPr dirty="0" sz="1450" spc="-5">
                <a:latin typeface="Times New Roman"/>
                <a:cs typeface="Times New Roman"/>
              </a:rPr>
              <a:t>too, </a:t>
            </a:r>
            <a:r>
              <a:rPr dirty="0" sz="1450" spc="-10">
                <a:latin typeface="Times New Roman"/>
                <a:cs typeface="Times New Roman"/>
              </a:rPr>
              <a:t>eh? Bad luck, </a:t>
            </a:r>
            <a:r>
              <a:rPr dirty="0" sz="1450" spc="-5">
                <a:latin typeface="Times New Roman"/>
                <a:cs typeface="Times New Roman"/>
              </a:rPr>
              <a:t>upon </a:t>
            </a:r>
            <a:r>
              <a:rPr dirty="0" sz="1450" spc="-10">
                <a:latin typeface="Times New Roman"/>
                <a:cs typeface="Times New Roman"/>
              </a:rPr>
              <a:t>my</a:t>
            </a:r>
            <a:r>
              <a:rPr dirty="0" sz="1450" spc="30">
                <a:latin typeface="Times New Roman"/>
                <a:cs typeface="Times New Roman"/>
              </a:rPr>
              <a:t> </a:t>
            </a:r>
            <a:r>
              <a:rPr dirty="0" sz="1450" spc="-10">
                <a:latin typeface="Times New Roman"/>
                <a:cs typeface="Times New Roman"/>
              </a:rPr>
              <a:t>soul.’</a:t>
            </a:r>
            <a:endParaRPr sz="1450">
              <a:latin typeface="Times New Roman"/>
              <a:cs typeface="Times New Roman"/>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244965"/>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‘Are we—are we—ruined?’ she</a:t>
            </a:r>
            <a:r>
              <a:rPr dirty="0" sz="1450" spc="-100">
                <a:latin typeface="Times New Roman"/>
                <a:cs typeface="Times New Roman"/>
              </a:rPr>
              <a:t> </a:t>
            </a:r>
            <a:r>
              <a:rPr dirty="0" sz="1450" spc="-10">
                <a:latin typeface="Times New Roman"/>
                <a:cs typeface="Times New Roman"/>
              </a:rPr>
              <a:t>gasped.</a:t>
            </a:r>
            <a:endParaRPr sz="1450">
              <a:latin typeface="Times New Roman"/>
              <a:cs typeface="Times New Roman"/>
            </a:endParaRPr>
          </a:p>
          <a:p>
            <a:pPr algn="just" marL="12700" marR="8890">
              <a:lnSpc>
                <a:spcPts val="1730"/>
              </a:lnSpc>
              <a:spcBef>
                <a:spcPts val="915"/>
              </a:spcBef>
            </a:pPr>
            <a:r>
              <a:rPr dirty="0" sz="1450" spc="-10">
                <a:latin typeface="Times New Roman"/>
                <a:cs typeface="Times New Roman"/>
              </a:rPr>
              <a:t>The Doctor stretched </a:t>
            </a:r>
            <a:r>
              <a:rPr dirty="0" sz="1450" spc="-5">
                <a:latin typeface="Times New Roman"/>
                <a:cs typeface="Times New Roman"/>
              </a:rPr>
              <a:t>out </a:t>
            </a:r>
            <a:r>
              <a:rPr dirty="0" sz="1450" spc="-10">
                <a:latin typeface="Times New Roman"/>
                <a:cs typeface="Times New Roman"/>
              </a:rPr>
              <a:t>his arms to </a:t>
            </a:r>
            <a:r>
              <a:rPr dirty="0" sz="1450" spc="-30">
                <a:latin typeface="Times New Roman"/>
                <a:cs typeface="Times New Roman"/>
              </a:rPr>
              <a:t>her. </a:t>
            </a:r>
            <a:r>
              <a:rPr dirty="0" sz="1450" spc="-10">
                <a:latin typeface="Times New Roman"/>
                <a:cs typeface="Times New Roman"/>
              </a:rPr>
              <a:t>‘Ruined,’ </a:t>
            </a:r>
            <a:r>
              <a:rPr dirty="0" sz="1450" spc="-5">
                <a:latin typeface="Times New Roman"/>
                <a:cs typeface="Times New Roman"/>
              </a:rPr>
              <a:t>he </a:t>
            </a:r>
            <a:r>
              <a:rPr dirty="0" sz="1450" spc="-10">
                <a:latin typeface="Times New Roman"/>
                <a:cs typeface="Times New Roman"/>
              </a:rPr>
              <a:t>replied, ‘you are ruined  </a:t>
            </a:r>
            <a:r>
              <a:rPr dirty="0" sz="1450" spc="-5">
                <a:latin typeface="Times New Roman"/>
                <a:cs typeface="Times New Roman"/>
              </a:rPr>
              <a:t>by your </a:t>
            </a:r>
            <a:r>
              <a:rPr dirty="0" sz="1450" spc="-10">
                <a:latin typeface="Times New Roman"/>
                <a:cs typeface="Times New Roman"/>
              </a:rPr>
              <a:t>sinister husband.’</a:t>
            </a:r>
            <a:endParaRPr sz="1450">
              <a:latin typeface="Times New Roman"/>
              <a:cs typeface="Times New Roman"/>
            </a:endParaRPr>
          </a:p>
          <a:p>
            <a:pPr algn="just" marL="12700" marR="6350">
              <a:lnSpc>
                <a:spcPts val="1730"/>
              </a:lnSpc>
              <a:spcBef>
                <a:spcPts val="865"/>
              </a:spcBef>
            </a:pPr>
            <a:r>
              <a:rPr dirty="0" sz="1450" spc="-10">
                <a:latin typeface="Times New Roman"/>
                <a:cs typeface="Times New Roman"/>
              </a:rPr>
              <a:t>Casimir observed the consequent embrace through his eyeglass; then </a:t>
            </a:r>
            <a:r>
              <a:rPr dirty="0" sz="1450" spc="-5">
                <a:latin typeface="Times New Roman"/>
                <a:cs typeface="Times New Roman"/>
              </a:rPr>
              <a:t>he </a:t>
            </a:r>
            <a:r>
              <a:rPr dirty="0" sz="1450" spc="-10">
                <a:latin typeface="Times New Roman"/>
                <a:cs typeface="Times New Roman"/>
              </a:rPr>
              <a:t>turned  to Jean-Marie. </a:t>
            </a:r>
            <a:r>
              <a:rPr dirty="0" sz="1450" spc="-45">
                <a:latin typeface="Times New Roman"/>
                <a:cs typeface="Times New Roman"/>
              </a:rPr>
              <a:t>‘You </a:t>
            </a:r>
            <a:r>
              <a:rPr dirty="0" sz="1450" spc="-10">
                <a:latin typeface="Times New Roman"/>
                <a:cs typeface="Times New Roman"/>
              </a:rPr>
              <a:t>hear?’ </a:t>
            </a:r>
            <a:r>
              <a:rPr dirty="0" sz="1450" spc="-5">
                <a:latin typeface="Times New Roman"/>
                <a:cs typeface="Times New Roman"/>
              </a:rPr>
              <a:t>he </a:t>
            </a:r>
            <a:r>
              <a:rPr dirty="0" sz="1450" spc="-10">
                <a:latin typeface="Times New Roman"/>
                <a:cs typeface="Times New Roman"/>
              </a:rPr>
              <a:t>said. ‘They are ruined; </a:t>
            </a:r>
            <a:r>
              <a:rPr dirty="0" sz="1450" spc="-5">
                <a:latin typeface="Times New Roman"/>
                <a:cs typeface="Times New Roman"/>
              </a:rPr>
              <a:t>no </a:t>
            </a:r>
            <a:r>
              <a:rPr dirty="0" sz="1450" spc="-10">
                <a:latin typeface="Times New Roman"/>
                <a:cs typeface="Times New Roman"/>
              </a:rPr>
              <a:t>more pickings, </a:t>
            </a:r>
            <a:r>
              <a:rPr dirty="0" sz="1450" spc="-5">
                <a:latin typeface="Times New Roman"/>
                <a:cs typeface="Times New Roman"/>
              </a:rPr>
              <a:t>no  </a:t>
            </a:r>
            <a:r>
              <a:rPr dirty="0" sz="1450" spc="-10">
                <a:latin typeface="Times New Roman"/>
                <a:cs typeface="Times New Roman"/>
              </a:rPr>
              <a:t>more house, </a:t>
            </a:r>
            <a:r>
              <a:rPr dirty="0" sz="1450" spc="-5">
                <a:latin typeface="Times New Roman"/>
                <a:cs typeface="Times New Roman"/>
              </a:rPr>
              <a:t>no </a:t>
            </a:r>
            <a:r>
              <a:rPr dirty="0" sz="1450" spc="-10">
                <a:latin typeface="Times New Roman"/>
                <a:cs typeface="Times New Roman"/>
              </a:rPr>
              <a:t>more fat cutlets. It strikes me, my friend, that </a:t>
            </a:r>
            <a:r>
              <a:rPr dirty="0" sz="1450" spc="-5">
                <a:latin typeface="Times New Roman"/>
                <a:cs typeface="Times New Roman"/>
              </a:rPr>
              <a:t>you </a:t>
            </a:r>
            <a:r>
              <a:rPr dirty="0" sz="1450" spc="-10">
                <a:latin typeface="Times New Roman"/>
                <a:cs typeface="Times New Roman"/>
              </a:rPr>
              <a:t>had best </a:t>
            </a:r>
            <a:r>
              <a:rPr dirty="0" sz="1450" spc="-5">
                <a:latin typeface="Times New Roman"/>
                <a:cs typeface="Times New Roman"/>
              </a:rPr>
              <a:t>be  </a:t>
            </a:r>
            <a:r>
              <a:rPr dirty="0" sz="1450" spc="-10">
                <a:latin typeface="Times New Roman"/>
                <a:cs typeface="Times New Roman"/>
              </a:rPr>
              <a:t>packing; the present speculation is about worked </a:t>
            </a:r>
            <a:r>
              <a:rPr dirty="0" sz="1450" spc="-5">
                <a:latin typeface="Times New Roman"/>
                <a:cs typeface="Times New Roman"/>
              </a:rPr>
              <a:t>out.’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nodded to him  </a:t>
            </a:r>
            <a:r>
              <a:rPr dirty="0" sz="1450" spc="-20">
                <a:latin typeface="Times New Roman"/>
                <a:cs typeface="Times New Roman"/>
              </a:rPr>
              <a:t>meaningly.</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‘Never!’ cried Desprez, springing </a:t>
            </a:r>
            <a:r>
              <a:rPr dirty="0" sz="1450" spc="-5">
                <a:latin typeface="Times New Roman"/>
                <a:cs typeface="Times New Roman"/>
              </a:rPr>
              <a:t>up. </a:t>
            </a:r>
            <a:r>
              <a:rPr dirty="0" sz="1450" spc="-10">
                <a:latin typeface="Times New Roman"/>
                <a:cs typeface="Times New Roman"/>
              </a:rPr>
              <a:t>‘Jean-Marie, if </a:t>
            </a:r>
            <a:r>
              <a:rPr dirty="0" sz="1450" spc="-5">
                <a:latin typeface="Times New Roman"/>
                <a:cs typeface="Times New Roman"/>
              </a:rPr>
              <a:t>you </a:t>
            </a:r>
            <a:r>
              <a:rPr dirty="0" sz="1450" spc="-10">
                <a:latin typeface="Times New Roman"/>
                <a:cs typeface="Times New Roman"/>
              </a:rPr>
              <a:t>prefer to leave me,  now that </a:t>
            </a:r>
            <a:r>
              <a:rPr dirty="0" sz="1450" spc="-5">
                <a:latin typeface="Times New Roman"/>
                <a:cs typeface="Times New Roman"/>
              </a:rPr>
              <a:t>I </a:t>
            </a:r>
            <a:r>
              <a:rPr dirty="0" sz="1450" spc="-10">
                <a:latin typeface="Times New Roman"/>
                <a:cs typeface="Times New Roman"/>
              </a:rPr>
              <a:t>am </a:t>
            </a:r>
            <a:r>
              <a:rPr dirty="0" sz="1450" spc="-20">
                <a:latin typeface="Times New Roman"/>
                <a:cs typeface="Times New Roman"/>
              </a:rPr>
              <a:t>poor, </a:t>
            </a:r>
            <a:r>
              <a:rPr dirty="0" sz="1450" spc="-5">
                <a:latin typeface="Times New Roman"/>
                <a:cs typeface="Times New Roman"/>
              </a:rPr>
              <a:t>you </a:t>
            </a:r>
            <a:r>
              <a:rPr dirty="0" sz="1450" spc="-10">
                <a:latin typeface="Times New Roman"/>
                <a:cs typeface="Times New Roman"/>
              </a:rPr>
              <a:t>can </a:t>
            </a:r>
            <a:r>
              <a:rPr dirty="0" sz="1450" spc="-5">
                <a:latin typeface="Times New Roman"/>
                <a:cs typeface="Times New Roman"/>
              </a:rPr>
              <a:t>go; you </a:t>
            </a:r>
            <a:r>
              <a:rPr dirty="0" sz="1450" spc="-10">
                <a:latin typeface="Times New Roman"/>
                <a:cs typeface="Times New Roman"/>
              </a:rPr>
              <a:t>shall receive </a:t>
            </a:r>
            <a:r>
              <a:rPr dirty="0" sz="1450" spc="-5">
                <a:latin typeface="Times New Roman"/>
                <a:cs typeface="Times New Roman"/>
              </a:rPr>
              <a:t>your </a:t>
            </a:r>
            <a:r>
              <a:rPr dirty="0" sz="1450" spc="-10">
                <a:latin typeface="Times New Roman"/>
                <a:cs typeface="Times New Roman"/>
              </a:rPr>
              <a:t>hundred francs, if so  much remains to me.  But if </a:t>
            </a:r>
            <a:r>
              <a:rPr dirty="0" sz="1450" spc="-5">
                <a:latin typeface="Times New Roman"/>
                <a:cs typeface="Times New Roman"/>
              </a:rPr>
              <a:t>you </a:t>
            </a:r>
            <a:r>
              <a:rPr dirty="0" sz="1450" spc="-10">
                <a:latin typeface="Times New Roman"/>
                <a:cs typeface="Times New Roman"/>
              </a:rPr>
              <a:t>will consent to stay’—the Doctor wept </a:t>
            </a:r>
            <a:r>
              <a:rPr dirty="0" sz="1450" spc="-5">
                <a:latin typeface="Times New Roman"/>
                <a:cs typeface="Times New Roman"/>
              </a:rPr>
              <a:t>a</a:t>
            </a:r>
            <a:r>
              <a:rPr dirty="0" sz="1450" spc="290">
                <a:latin typeface="Times New Roman"/>
                <a:cs typeface="Times New Roman"/>
              </a:rPr>
              <a:t> </a:t>
            </a:r>
            <a:r>
              <a:rPr dirty="0" sz="1450" spc="-10">
                <a:latin typeface="Times New Roman"/>
                <a:cs typeface="Times New Roman"/>
              </a:rPr>
              <a:t>little</a:t>
            </a:r>
            <a:endParaRPr sz="1450">
              <a:latin typeface="Times New Roman"/>
              <a:cs typeface="Times New Roman"/>
            </a:endParaRPr>
          </a:p>
          <a:p>
            <a:pPr algn="just" marL="12700">
              <a:lnSpc>
                <a:spcPts val="1664"/>
              </a:lnSpc>
            </a:pPr>
            <a:r>
              <a:rPr dirty="0" sz="1450" spc="-10">
                <a:latin typeface="Times New Roman"/>
                <a:cs typeface="Times New Roman"/>
              </a:rPr>
              <a:t>—‘Casimir  </a:t>
            </a:r>
            <a:r>
              <a:rPr dirty="0" sz="1450" spc="-15">
                <a:latin typeface="Times New Roman"/>
                <a:cs typeface="Times New Roman"/>
              </a:rPr>
              <a:t>offers  </a:t>
            </a:r>
            <a:r>
              <a:rPr dirty="0" sz="1450" spc="-10">
                <a:latin typeface="Times New Roman"/>
                <a:cs typeface="Times New Roman"/>
              </a:rPr>
              <a:t>me  </a:t>
            </a:r>
            <a:r>
              <a:rPr dirty="0" sz="1450" spc="-5">
                <a:latin typeface="Times New Roman"/>
                <a:cs typeface="Times New Roman"/>
              </a:rPr>
              <a:t>a </a:t>
            </a:r>
            <a:r>
              <a:rPr dirty="0" sz="1450" spc="-10">
                <a:latin typeface="Times New Roman"/>
                <a:cs typeface="Times New Roman"/>
              </a:rPr>
              <a:t>place—as  clerk,’ </a:t>
            </a:r>
            <a:r>
              <a:rPr dirty="0" sz="1450" spc="-5">
                <a:latin typeface="Times New Roman"/>
                <a:cs typeface="Times New Roman"/>
              </a:rPr>
              <a:t>he </a:t>
            </a:r>
            <a:r>
              <a:rPr dirty="0" sz="1450" spc="-10">
                <a:latin typeface="Times New Roman"/>
                <a:cs typeface="Times New Roman"/>
              </a:rPr>
              <a:t>resumed.   ‘The  emoluments</a:t>
            </a:r>
            <a:r>
              <a:rPr dirty="0" sz="1450" spc="-185">
                <a:latin typeface="Times New Roman"/>
                <a:cs typeface="Times New Roman"/>
              </a:rPr>
              <a:t> </a:t>
            </a:r>
            <a:r>
              <a:rPr dirty="0" sz="1450" spc="-10">
                <a:latin typeface="Times New Roman"/>
                <a:cs typeface="Times New Roman"/>
              </a:rPr>
              <a:t>are</a:t>
            </a:r>
            <a:endParaRPr sz="1450">
              <a:latin typeface="Times New Roman"/>
              <a:cs typeface="Times New Roman"/>
            </a:endParaRPr>
          </a:p>
          <a:p>
            <a:pPr algn="just" marL="12700" marR="8890">
              <a:lnSpc>
                <a:spcPts val="1730"/>
              </a:lnSpc>
              <a:spcBef>
                <a:spcPts val="60"/>
              </a:spcBef>
            </a:pPr>
            <a:r>
              <a:rPr dirty="0" sz="1450" spc="-15">
                <a:latin typeface="Times New Roman"/>
                <a:cs typeface="Times New Roman"/>
              </a:rPr>
              <a:t>slender, </a:t>
            </a:r>
            <a:r>
              <a:rPr dirty="0" sz="1450" spc="-5">
                <a:latin typeface="Times New Roman"/>
                <a:cs typeface="Times New Roman"/>
              </a:rPr>
              <a:t>but </a:t>
            </a:r>
            <a:r>
              <a:rPr dirty="0" sz="1450" spc="-10">
                <a:latin typeface="Times New Roman"/>
                <a:cs typeface="Times New Roman"/>
              </a:rPr>
              <a:t>they will </a:t>
            </a:r>
            <a:r>
              <a:rPr dirty="0" sz="1450" spc="-5">
                <a:latin typeface="Times New Roman"/>
                <a:cs typeface="Times New Roman"/>
              </a:rPr>
              <a:t>be </a:t>
            </a:r>
            <a:r>
              <a:rPr dirty="0" sz="1450" spc="-10">
                <a:latin typeface="Times New Roman"/>
                <a:cs typeface="Times New Roman"/>
              </a:rPr>
              <a:t>enough for three. It is too much already to have lost  my fortune; must </a:t>
            </a:r>
            <a:r>
              <a:rPr dirty="0" sz="1450" spc="-5">
                <a:latin typeface="Times New Roman"/>
                <a:cs typeface="Times New Roman"/>
              </a:rPr>
              <a:t>I </a:t>
            </a:r>
            <a:r>
              <a:rPr dirty="0" sz="1450" spc="-10">
                <a:latin typeface="Times New Roman"/>
                <a:cs typeface="Times New Roman"/>
              </a:rPr>
              <a:t>lose my</a:t>
            </a:r>
            <a:r>
              <a:rPr dirty="0" sz="1450" spc="10">
                <a:latin typeface="Times New Roman"/>
                <a:cs typeface="Times New Roman"/>
              </a:rPr>
              <a:t> </a:t>
            </a:r>
            <a:r>
              <a:rPr dirty="0" sz="1450" spc="-10">
                <a:latin typeface="Times New Roman"/>
                <a:cs typeface="Times New Roman"/>
              </a:rPr>
              <a:t>son?’</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Jean-Marie sobbed </a:t>
            </a:r>
            <a:r>
              <a:rPr dirty="0" sz="1450" spc="-20">
                <a:latin typeface="Times New Roman"/>
                <a:cs typeface="Times New Roman"/>
              </a:rPr>
              <a:t>bitterly, </a:t>
            </a:r>
            <a:r>
              <a:rPr dirty="0" sz="1450" spc="-5">
                <a:latin typeface="Times New Roman"/>
                <a:cs typeface="Times New Roman"/>
              </a:rPr>
              <a:t>but </a:t>
            </a:r>
            <a:r>
              <a:rPr dirty="0" sz="1450" spc="-10">
                <a:latin typeface="Times New Roman"/>
                <a:cs typeface="Times New Roman"/>
              </a:rPr>
              <a:t>without </a:t>
            </a:r>
            <a:r>
              <a:rPr dirty="0" sz="1450" spc="-5">
                <a:latin typeface="Times New Roman"/>
                <a:cs typeface="Times New Roman"/>
              </a:rPr>
              <a:t>a</a:t>
            </a:r>
            <a:r>
              <a:rPr dirty="0" sz="1450" spc="25">
                <a:latin typeface="Times New Roman"/>
                <a:cs typeface="Times New Roman"/>
              </a:rPr>
              <a:t> </a:t>
            </a:r>
            <a:r>
              <a:rPr dirty="0" sz="1450" spc="-10">
                <a:latin typeface="Times New Roman"/>
                <a:cs typeface="Times New Roman"/>
              </a:rPr>
              <a:t>word.</a:t>
            </a:r>
            <a:endParaRPr sz="1450">
              <a:latin typeface="Times New Roman"/>
              <a:cs typeface="Times New Roman"/>
            </a:endParaRPr>
          </a:p>
          <a:p>
            <a:pPr algn="just" marL="12700" marR="9525">
              <a:lnSpc>
                <a:spcPts val="1730"/>
              </a:lnSpc>
              <a:spcBef>
                <a:spcPts val="920"/>
              </a:spcBef>
            </a:pPr>
            <a:r>
              <a:rPr dirty="0" sz="1450" spc="-10">
                <a:latin typeface="Times New Roman"/>
                <a:cs typeface="Times New Roman"/>
              </a:rPr>
              <a:t>‘I don’t like </a:t>
            </a:r>
            <a:r>
              <a:rPr dirty="0" sz="1450" spc="-5">
                <a:latin typeface="Times New Roman"/>
                <a:cs typeface="Times New Roman"/>
              </a:rPr>
              <a:t>boys </a:t>
            </a:r>
            <a:r>
              <a:rPr dirty="0" sz="1450" spc="-10">
                <a:latin typeface="Times New Roman"/>
                <a:cs typeface="Times New Roman"/>
              </a:rPr>
              <a:t>who </a:t>
            </a:r>
            <a:r>
              <a:rPr dirty="0" sz="1450" spc="-25">
                <a:latin typeface="Times New Roman"/>
                <a:cs typeface="Times New Roman"/>
              </a:rPr>
              <a:t>cry,’ </a:t>
            </a:r>
            <a:r>
              <a:rPr dirty="0" sz="1450" spc="-10">
                <a:latin typeface="Times New Roman"/>
                <a:cs typeface="Times New Roman"/>
              </a:rPr>
              <a:t>observed </a:t>
            </a:r>
            <a:r>
              <a:rPr dirty="0" sz="1450" spc="-20">
                <a:latin typeface="Times New Roman"/>
                <a:cs typeface="Times New Roman"/>
              </a:rPr>
              <a:t>Casimir.</a:t>
            </a:r>
            <a:r>
              <a:rPr dirty="0" sz="1450" spc="320">
                <a:latin typeface="Times New Roman"/>
                <a:cs typeface="Times New Roman"/>
              </a:rPr>
              <a:t> </a:t>
            </a:r>
            <a:r>
              <a:rPr dirty="0" sz="1450" spc="-10">
                <a:latin typeface="Times New Roman"/>
                <a:cs typeface="Times New Roman"/>
              </a:rPr>
              <a:t>‘This </a:t>
            </a:r>
            <a:r>
              <a:rPr dirty="0" sz="1450" spc="-5">
                <a:latin typeface="Times New Roman"/>
                <a:cs typeface="Times New Roman"/>
              </a:rPr>
              <a:t>one </a:t>
            </a:r>
            <a:r>
              <a:rPr dirty="0" sz="1450" spc="-10">
                <a:latin typeface="Times New Roman"/>
                <a:cs typeface="Times New Roman"/>
              </a:rPr>
              <a:t>is always crying.  Here! </a:t>
            </a:r>
            <a:r>
              <a:rPr dirty="0" sz="1450" spc="-5">
                <a:latin typeface="Times New Roman"/>
                <a:cs typeface="Times New Roman"/>
              </a:rPr>
              <a:t>you </a:t>
            </a:r>
            <a:r>
              <a:rPr dirty="0" sz="1450" spc="-10">
                <a:latin typeface="Times New Roman"/>
                <a:cs typeface="Times New Roman"/>
              </a:rPr>
              <a:t>clear </a:t>
            </a:r>
            <a:r>
              <a:rPr dirty="0" sz="1450" spc="-5">
                <a:latin typeface="Times New Roman"/>
                <a:cs typeface="Times New Roman"/>
              </a:rPr>
              <a:t>out of </a:t>
            </a:r>
            <a:r>
              <a:rPr dirty="0" sz="1450" spc="-10">
                <a:latin typeface="Times New Roman"/>
                <a:cs typeface="Times New Roman"/>
              </a:rPr>
              <a:t>this for </a:t>
            </a:r>
            <a:r>
              <a:rPr dirty="0" sz="1450" spc="-5">
                <a:latin typeface="Times New Roman"/>
                <a:cs typeface="Times New Roman"/>
              </a:rPr>
              <a:t>a </a:t>
            </a:r>
            <a:r>
              <a:rPr dirty="0" sz="1450" spc="-10">
                <a:latin typeface="Times New Roman"/>
                <a:cs typeface="Times New Roman"/>
              </a:rPr>
              <a:t>little; </a:t>
            </a:r>
            <a:r>
              <a:rPr dirty="0" sz="1450" spc="-5">
                <a:latin typeface="Times New Roman"/>
                <a:cs typeface="Times New Roman"/>
              </a:rPr>
              <a:t>I </a:t>
            </a:r>
            <a:r>
              <a:rPr dirty="0" sz="1450" spc="-10">
                <a:latin typeface="Times New Roman"/>
                <a:cs typeface="Times New Roman"/>
              </a:rPr>
              <a:t>have business with </a:t>
            </a:r>
            <a:r>
              <a:rPr dirty="0" sz="1450" spc="-5">
                <a:latin typeface="Times New Roman"/>
                <a:cs typeface="Times New Roman"/>
              </a:rPr>
              <a:t>your </a:t>
            </a:r>
            <a:r>
              <a:rPr dirty="0" sz="1450" spc="-10">
                <a:latin typeface="Times New Roman"/>
                <a:cs typeface="Times New Roman"/>
              </a:rPr>
              <a:t>master and  mistress, and these domestic feelings may </a:t>
            </a:r>
            <a:r>
              <a:rPr dirty="0" sz="1450" spc="-5">
                <a:latin typeface="Times New Roman"/>
                <a:cs typeface="Times New Roman"/>
              </a:rPr>
              <a:t>be </a:t>
            </a:r>
            <a:r>
              <a:rPr dirty="0" sz="1450" spc="-10">
                <a:latin typeface="Times New Roman"/>
                <a:cs typeface="Times New Roman"/>
              </a:rPr>
              <a:t>settled after </a:t>
            </a:r>
            <a:r>
              <a:rPr dirty="0" sz="1450" spc="-5">
                <a:latin typeface="Times New Roman"/>
                <a:cs typeface="Times New Roman"/>
              </a:rPr>
              <a:t>I </a:t>
            </a:r>
            <a:r>
              <a:rPr dirty="0" sz="1450" spc="-10">
                <a:latin typeface="Times New Roman"/>
                <a:cs typeface="Times New Roman"/>
              </a:rPr>
              <a:t>am gone. March!’  and </a:t>
            </a:r>
            <a:r>
              <a:rPr dirty="0" sz="1450" spc="-5">
                <a:latin typeface="Times New Roman"/>
                <a:cs typeface="Times New Roman"/>
              </a:rPr>
              <a:t>he </a:t>
            </a:r>
            <a:r>
              <a:rPr dirty="0" sz="1450" spc="-10">
                <a:latin typeface="Times New Roman"/>
                <a:cs typeface="Times New Roman"/>
              </a:rPr>
              <a:t>held the </a:t>
            </a:r>
            <a:r>
              <a:rPr dirty="0" sz="1450" spc="-5">
                <a:latin typeface="Times New Roman"/>
                <a:cs typeface="Times New Roman"/>
              </a:rPr>
              <a:t>door</a:t>
            </a:r>
            <a:r>
              <a:rPr dirty="0" sz="1450" spc="5">
                <a:latin typeface="Times New Roman"/>
                <a:cs typeface="Times New Roman"/>
              </a:rPr>
              <a:t> </a:t>
            </a:r>
            <a:r>
              <a:rPr dirty="0" sz="1450" spc="-10">
                <a:latin typeface="Times New Roman"/>
                <a:cs typeface="Times New Roman"/>
              </a:rPr>
              <a:t>open.</a:t>
            </a:r>
            <a:endParaRPr sz="1450">
              <a:latin typeface="Times New Roman"/>
              <a:cs typeface="Times New Roman"/>
            </a:endParaRPr>
          </a:p>
          <a:p>
            <a:pPr marL="12700">
              <a:lnSpc>
                <a:spcPct val="100000"/>
              </a:lnSpc>
              <a:spcBef>
                <a:spcPts val="790"/>
              </a:spcBef>
            </a:pPr>
            <a:r>
              <a:rPr dirty="0" sz="1450" spc="-10">
                <a:latin typeface="Times New Roman"/>
                <a:cs typeface="Times New Roman"/>
              </a:rPr>
              <a:t>Jean-Marie slunk </a:t>
            </a:r>
            <a:r>
              <a:rPr dirty="0" sz="1450" spc="-5">
                <a:latin typeface="Times New Roman"/>
                <a:cs typeface="Times New Roman"/>
              </a:rPr>
              <a:t>out,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detected</a:t>
            </a:r>
            <a:r>
              <a:rPr dirty="0" sz="1450" spc="5">
                <a:latin typeface="Times New Roman"/>
                <a:cs typeface="Times New Roman"/>
              </a:rPr>
              <a:t> </a:t>
            </a:r>
            <a:r>
              <a:rPr dirty="0" sz="1450" spc="-10">
                <a:latin typeface="Times New Roman"/>
                <a:cs typeface="Times New Roman"/>
              </a:rPr>
              <a:t>thief.</a:t>
            </a:r>
            <a:endParaRPr sz="1450">
              <a:latin typeface="Times New Roman"/>
              <a:cs typeface="Times New Roman"/>
            </a:endParaRPr>
          </a:p>
          <a:p>
            <a:pPr marL="12700">
              <a:lnSpc>
                <a:spcPct val="100000"/>
              </a:lnSpc>
              <a:spcBef>
                <a:spcPts val="855"/>
              </a:spcBef>
            </a:pPr>
            <a:r>
              <a:rPr dirty="0" sz="1450" spc="-10">
                <a:latin typeface="Times New Roman"/>
                <a:cs typeface="Times New Roman"/>
              </a:rPr>
              <a:t>By twelve they were all at table </a:t>
            </a:r>
            <a:r>
              <a:rPr dirty="0" sz="1450" spc="-5">
                <a:latin typeface="Times New Roman"/>
                <a:cs typeface="Times New Roman"/>
              </a:rPr>
              <a:t>but</a:t>
            </a:r>
            <a:r>
              <a:rPr dirty="0" sz="1450" spc="30">
                <a:latin typeface="Times New Roman"/>
                <a:cs typeface="Times New Roman"/>
              </a:rPr>
              <a:t> </a:t>
            </a:r>
            <a:r>
              <a:rPr dirty="0" sz="1450" spc="-10">
                <a:latin typeface="Times New Roman"/>
                <a:cs typeface="Times New Roman"/>
              </a:rPr>
              <a:t>Jean-Marie.</a:t>
            </a:r>
            <a:endParaRPr sz="1450">
              <a:latin typeface="Times New Roman"/>
              <a:cs typeface="Times New Roman"/>
            </a:endParaRPr>
          </a:p>
          <a:p>
            <a:pPr marL="12700">
              <a:lnSpc>
                <a:spcPct val="100000"/>
              </a:lnSpc>
              <a:spcBef>
                <a:spcPts val="850"/>
              </a:spcBef>
            </a:pPr>
            <a:r>
              <a:rPr dirty="0" sz="1450" spc="-10">
                <a:latin typeface="Times New Roman"/>
                <a:cs typeface="Times New Roman"/>
              </a:rPr>
              <a:t>‘Hey?’ said </a:t>
            </a:r>
            <a:r>
              <a:rPr dirty="0" sz="1450" spc="-20">
                <a:latin typeface="Times New Roman"/>
                <a:cs typeface="Times New Roman"/>
              </a:rPr>
              <a:t>Casimir. </a:t>
            </a:r>
            <a:r>
              <a:rPr dirty="0" sz="1450" spc="-10">
                <a:latin typeface="Times New Roman"/>
                <a:cs typeface="Times New Roman"/>
              </a:rPr>
              <a:t>‘Gone, </a:t>
            </a:r>
            <a:r>
              <a:rPr dirty="0" sz="1450" spc="-5">
                <a:latin typeface="Times New Roman"/>
                <a:cs typeface="Times New Roman"/>
              </a:rPr>
              <a:t>you </a:t>
            </a:r>
            <a:r>
              <a:rPr dirty="0" sz="1450" spc="-10">
                <a:latin typeface="Times New Roman"/>
                <a:cs typeface="Times New Roman"/>
              </a:rPr>
              <a:t>see. </a:t>
            </a:r>
            <a:r>
              <a:rPr dirty="0" sz="1450" spc="-35">
                <a:latin typeface="Times New Roman"/>
                <a:cs typeface="Times New Roman"/>
              </a:rPr>
              <a:t>Took </a:t>
            </a:r>
            <a:r>
              <a:rPr dirty="0" sz="1450" spc="-10">
                <a:latin typeface="Times New Roman"/>
                <a:cs typeface="Times New Roman"/>
              </a:rPr>
              <a:t>the </a:t>
            </a:r>
            <a:r>
              <a:rPr dirty="0" sz="1450" spc="-5">
                <a:latin typeface="Times New Roman"/>
                <a:cs typeface="Times New Roman"/>
              </a:rPr>
              <a:t>hint </a:t>
            </a:r>
            <a:r>
              <a:rPr dirty="0" sz="1450" spc="-10">
                <a:latin typeface="Times New Roman"/>
                <a:cs typeface="Times New Roman"/>
              </a:rPr>
              <a:t>at</a:t>
            </a:r>
            <a:r>
              <a:rPr dirty="0" sz="1450" spc="-5">
                <a:latin typeface="Times New Roman"/>
                <a:cs typeface="Times New Roman"/>
              </a:rPr>
              <a:t> </a:t>
            </a:r>
            <a:r>
              <a:rPr dirty="0" sz="1450" spc="-10">
                <a:latin typeface="Times New Roman"/>
                <a:cs typeface="Times New Roman"/>
              </a:rPr>
              <a:t>once.’</a:t>
            </a:r>
            <a:endParaRPr sz="1450">
              <a:latin typeface="Times New Roman"/>
              <a:cs typeface="Times New Roman"/>
            </a:endParaRPr>
          </a:p>
          <a:p>
            <a:pPr algn="just" marL="12700" marR="8890">
              <a:lnSpc>
                <a:spcPts val="1730"/>
              </a:lnSpc>
              <a:spcBef>
                <a:spcPts val="919"/>
              </a:spcBef>
            </a:pPr>
            <a:r>
              <a:rPr dirty="0" sz="1450" spc="-10">
                <a:latin typeface="Times New Roman"/>
                <a:cs typeface="Times New Roman"/>
              </a:rPr>
              <a:t>‘I </a:t>
            </a:r>
            <a:r>
              <a:rPr dirty="0" sz="1450" spc="-5">
                <a:latin typeface="Times New Roman"/>
                <a:cs typeface="Times New Roman"/>
              </a:rPr>
              <a:t>do not, I </a:t>
            </a:r>
            <a:r>
              <a:rPr dirty="0" sz="1450" spc="-10">
                <a:latin typeface="Times New Roman"/>
                <a:cs typeface="Times New Roman"/>
              </a:rPr>
              <a:t>confess,’ said Desprez, ‘I </a:t>
            </a:r>
            <a:r>
              <a:rPr dirty="0" sz="1450" spc="-5">
                <a:latin typeface="Times New Roman"/>
                <a:cs typeface="Times New Roman"/>
              </a:rPr>
              <a:t>do not </a:t>
            </a:r>
            <a:r>
              <a:rPr dirty="0" sz="1450" spc="-10">
                <a:latin typeface="Times New Roman"/>
                <a:cs typeface="Times New Roman"/>
              </a:rPr>
              <a:t>seek to excuse his absence. It  speaks </a:t>
            </a:r>
            <a:r>
              <a:rPr dirty="0" sz="1450" spc="-5">
                <a:latin typeface="Times New Roman"/>
                <a:cs typeface="Times New Roman"/>
              </a:rPr>
              <a:t>a </a:t>
            </a:r>
            <a:r>
              <a:rPr dirty="0" sz="1450" spc="-10">
                <a:latin typeface="Times New Roman"/>
                <a:cs typeface="Times New Roman"/>
              </a:rPr>
              <a:t>want </a:t>
            </a:r>
            <a:r>
              <a:rPr dirty="0" sz="1450" spc="-5">
                <a:latin typeface="Times New Roman"/>
                <a:cs typeface="Times New Roman"/>
              </a:rPr>
              <a:t>of </a:t>
            </a:r>
            <a:r>
              <a:rPr dirty="0" sz="1450" spc="-10">
                <a:latin typeface="Times New Roman"/>
                <a:cs typeface="Times New Roman"/>
              </a:rPr>
              <a:t>heart that disappoints me</a:t>
            </a:r>
            <a:r>
              <a:rPr dirty="0" sz="1450" spc="20">
                <a:latin typeface="Times New Roman"/>
                <a:cs typeface="Times New Roman"/>
              </a:rPr>
              <a:t> </a:t>
            </a:r>
            <a:r>
              <a:rPr dirty="0" sz="1450" spc="-20">
                <a:latin typeface="Times New Roman"/>
                <a:cs typeface="Times New Roman"/>
              </a:rPr>
              <a:t>sorely.’</a:t>
            </a:r>
            <a:endParaRPr sz="1450">
              <a:latin typeface="Times New Roman"/>
              <a:cs typeface="Times New Roman"/>
            </a:endParaRPr>
          </a:p>
          <a:p>
            <a:pPr algn="just" marL="12700" marR="5080">
              <a:lnSpc>
                <a:spcPts val="1730"/>
              </a:lnSpc>
              <a:spcBef>
                <a:spcPts val="860"/>
              </a:spcBef>
            </a:pPr>
            <a:r>
              <a:rPr dirty="0" sz="1450" spc="-35">
                <a:latin typeface="Times New Roman"/>
                <a:cs typeface="Times New Roman"/>
              </a:rPr>
              <a:t>‘Want </a:t>
            </a:r>
            <a:r>
              <a:rPr dirty="0" sz="1450" spc="-5">
                <a:latin typeface="Times New Roman"/>
                <a:cs typeface="Times New Roman"/>
              </a:rPr>
              <a:t>of </a:t>
            </a:r>
            <a:r>
              <a:rPr dirty="0" sz="1450" spc="-10">
                <a:latin typeface="Times New Roman"/>
                <a:cs typeface="Times New Roman"/>
              </a:rPr>
              <a:t>manners,’ corrected </a:t>
            </a:r>
            <a:r>
              <a:rPr dirty="0" sz="1450" spc="-20">
                <a:latin typeface="Times New Roman"/>
                <a:cs typeface="Times New Roman"/>
              </a:rPr>
              <a:t>Casimir.</a:t>
            </a:r>
            <a:r>
              <a:rPr dirty="0" sz="1450" spc="320">
                <a:latin typeface="Times New Roman"/>
                <a:cs typeface="Times New Roman"/>
              </a:rPr>
              <a:t> </a:t>
            </a:r>
            <a:r>
              <a:rPr dirty="0" sz="1450" spc="-10">
                <a:latin typeface="Times New Roman"/>
                <a:cs typeface="Times New Roman"/>
              </a:rPr>
              <a:t>‘Heart, </a:t>
            </a:r>
            <a:r>
              <a:rPr dirty="0" sz="1450" spc="-5">
                <a:latin typeface="Times New Roman"/>
                <a:cs typeface="Times New Roman"/>
              </a:rPr>
              <a:t>he </a:t>
            </a:r>
            <a:r>
              <a:rPr dirty="0" sz="1450" spc="-10">
                <a:latin typeface="Times New Roman"/>
                <a:cs typeface="Times New Roman"/>
              </a:rPr>
              <a:t>never had. </a:t>
            </a:r>
            <a:r>
              <a:rPr dirty="0" sz="1450" spc="-35">
                <a:latin typeface="Times New Roman"/>
                <a:cs typeface="Times New Roman"/>
              </a:rPr>
              <a:t>Why, </a:t>
            </a:r>
            <a:r>
              <a:rPr dirty="0" sz="1450" spc="-10">
                <a:latin typeface="Times New Roman"/>
                <a:cs typeface="Times New Roman"/>
              </a:rPr>
              <a:t>Desprez,  for </a:t>
            </a:r>
            <a:r>
              <a:rPr dirty="0" sz="1450" spc="-5">
                <a:latin typeface="Times New Roman"/>
                <a:cs typeface="Times New Roman"/>
              </a:rPr>
              <a:t>a </a:t>
            </a:r>
            <a:r>
              <a:rPr dirty="0" sz="1450" spc="-10">
                <a:latin typeface="Times New Roman"/>
                <a:cs typeface="Times New Roman"/>
              </a:rPr>
              <a:t>clever </a:t>
            </a:r>
            <a:r>
              <a:rPr dirty="0" sz="1450" spc="-25">
                <a:latin typeface="Times New Roman"/>
                <a:cs typeface="Times New Roman"/>
              </a:rPr>
              <a:t>fellow, </a:t>
            </a:r>
            <a:r>
              <a:rPr dirty="0" sz="1450" spc="-5">
                <a:latin typeface="Times New Roman"/>
                <a:cs typeface="Times New Roman"/>
              </a:rPr>
              <a:t>you </a:t>
            </a:r>
            <a:r>
              <a:rPr dirty="0" sz="1450" spc="-10">
                <a:latin typeface="Times New Roman"/>
                <a:cs typeface="Times New Roman"/>
              </a:rPr>
              <a:t>are the most gullible mortal in creation. </a:t>
            </a:r>
            <a:r>
              <a:rPr dirty="0" sz="1450" spc="-45">
                <a:latin typeface="Times New Roman"/>
                <a:cs typeface="Times New Roman"/>
              </a:rPr>
              <a:t>Your  </a:t>
            </a:r>
            <a:r>
              <a:rPr dirty="0" sz="1450" spc="-10">
                <a:latin typeface="Times New Roman"/>
                <a:cs typeface="Times New Roman"/>
              </a:rPr>
              <a:t>ignorance </a:t>
            </a:r>
            <a:r>
              <a:rPr dirty="0" sz="1450" spc="-5">
                <a:latin typeface="Times New Roman"/>
                <a:cs typeface="Times New Roman"/>
              </a:rPr>
              <a:t>of </a:t>
            </a:r>
            <a:r>
              <a:rPr dirty="0" sz="1450" spc="-10">
                <a:latin typeface="Times New Roman"/>
                <a:cs typeface="Times New Roman"/>
              </a:rPr>
              <a:t>human nature and human business is beyond belief. </a:t>
            </a:r>
            <a:r>
              <a:rPr dirty="0" sz="1450" spc="-60">
                <a:latin typeface="Times New Roman"/>
                <a:cs typeface="Times New Roman"/>
              </a:rPr>
              <a:t>You </a:t>
            </a:r>
            <a:r>
              <a:rPr dirty="0" sz="1450" spc="-10">
                <a:latin typeface="Times New Roman"/>
                <a:cs typeface="Times New Roman"/>
              </a:rPr>
              <a:t>are  swindled </a:t>
            </a:r>
            <a:r>
              <a:rPr dirty="0" sz="1450" spc="-5">
                <a:latin typeface="Times New Roman"/>
                <a:cs typeface="Times New Roman"/>
              </a:rPr>
              <a:t>by </a:t>
            </a:r>
            <a:r>
              <a:rPr dirty="0" sz="1450" spc="-10">
                <a:latin typeface="Times New Roman"/>
                <a:cs typeface="Times New Roman"/>
              </a:rPr>
              <a:t>heathen </a:t>
            </a:r>
            <a:r>
              <a:rPr dirty="0" sz="1450" spc="-15">
                <a:latin typeface="Times New Roman"/>
                <a:cs typeface="Times New Roman"/>
              </a:rPr>
              <a:t>Turks, </a:t>
            </a:r>
            <a:r>
              <a:rPr dirty="0" sz="1450" spc="-10">
                <a:latin typeface="Times New Roman"/>
                <a:cs typeface="Times New Roman"/>
              </a:rPr>
              <a:t>swindled </a:t>
            </a:r>
            <a:r>
              <a:rPr dirty="0" sz="1450" spc="-5">
                <a:latin typeface="Times New Roman"/>
                <a:cs typeface="Times New Roman"/>
              </a:rPr>
              <a:t>by </a:t>
            </a:r>
            <a:r>
              <a:rPr dirty="0" sz="1450" spc="-10">
                <a:latin typeface="Times New Roman"/>
                <a:cs typeface="Times New Roman"/>
              </a:rPr>
              <a:t>vagabond children, swindled right  and left, upstairs and downstairs. </a:t>
            </a:r>
            <a:r>
              <a:rPr dirty="0" sz="1450" spc="-5">
                <a:latin typeface="Times New Roman"/>
                <a:cs typeface="Times New Roman"/>
              </a:rPr>
              <a:t>I </a:t>
            </a:r>
            <a:r>
              <a:rPr dirty="0" sz="1450" spc="-10">
                <a:latin typeface="Times New Roman"/>
                <a:cs typeface="Times New Roman"/>
              </a:rPr>
              <a:t>think it must </a:t>
            </a:r>
            <a:r>
              <a:rPr dirty="0" sz="1450" spc="-5">
                <a:latin typeface="Times New Roman"/>
                <a:cs typeface="Times New Roman"/>
              </a:rPr>
              <a:t>be your </a:t>
            </a:r>
            <a:r>
              <a:rPr dirty="0" sz="1450" spc="-10">
                <a:latin typeface="Times New Roman"/>
                <a:cs typeface="Times New Roman"/>
              </a:rPr>
              <a:t>imagination. </a:t>
            </a:r>
            <a:r>
              <a:rPr dirty="0" sz="1450" spc="-5">
                <a:latin typeface="Times New Roman"/>
                <a:cs typeface="Times New Roman"/>
              </a:rPr>
              <a:t>I </a:t>
            </a:r>
            <a:r>
              <a:rPr dirty="0" sz="1450" spc="-10">
                <a:latin typeface="Times New Roman"/>
                <a:cs typeface="Times New Roman"/>
              </a:rPr>
              <a:t>thank  my stars </a:t>
            </a:r>
            <a:r>
              <a:rPr dirty="0" sz="1450" spc="-5">
                <a:latin typeface="Times New Roman"/>
                <a:cs typeface="Times New Roman"/>
              </a:rPr>
              <a:t>I </a:t>
            </a:r>
            <a:r>
              <a:rPr dirty="0" sz="1450" spc="-10">
                <a:latin typeface="Times New Roman"/>
                <a:cs typeface="Times New Roman"/>
              </a:rPr>
              <a:t>have</a:t>
            </a:r>
            <a:r>
              <a:rPr dirty="0" sz="1450">
                <a:latin typeface="Times New Roman"/>
                <a:cs typeface="Times New Roman"/>
              </a:rPr>
              <a:t> </a:t>
            </a:r>
            <a:r>
              <a:rPr dirty="0" sz="1450" spc="-5">
                <a:latin typeface="Times New Roman"/>
                <a:cs typeface="Times New Roman"/>
              </a:rPr>
              <a:t>none.’</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‘Pardon me,’ replied Desprez, still </a:t>
            </a:r>
            <a:r>
              <a:rPr dirty="0" sz="1450" spc="-20">
                <a:latin typeface="Times New Roman"/>
                <a:cs typeface="Times New Roman"/>
              </a:rPr>
              <a:t>humbly, </a:t>
            </a:r>
            <a:r>
              <a:rPr dirty="0" sz="1450" spc="-5">
                <a:latin typeface="Times New Roman"/>
                <a:cs typeface="Times New Roman"/>
              </a:rPr>
              <a:t>but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return </a:t>
            </a:r>
            <a:r>
              <a:rPr dirty="0" sz="1450" spc="-5">
                <a:latin typeface="Times New Roman"/>
                <a:cs typeface="Times New Roman"/>
              </a:rPr>
              <a:t>of </a:t>
            </a:r>
            <a:r>
              <a:rPr dirty="0" sz="1450" spc="-10">
                <a:latin typeface="Times New Roman"/>
                <a:cs typeface="Times New Roman"/>
              </a:rPr>
              <a:t>spirit at sight  </a:t>
            </a:r>
            <a:r>
              <a:rPr dirty="0" sz="1450" spc="-5">
                <a:latin typeface="Times New Roman"/>
                <a:cs typeface="Times New Roman"/>
              </a:rPr>
              <a:t>of a </a:t>
            </a:r>
            <a:r>
              <a:rPr dirty="0" sz="1450" spc="-10">
                <a:latin typeface="Times New Roman"/>
                <a:cs typeface="Times New Roman"/>
              </a:rPr>
              <a:t>distinction to </a:t>
            </a:r>
            <a:r>
              <a:rPr dirty="0" sz="1450" spc="-5">
                <a:latin typeface="Times New Roman"/>
                <a:cs typeface="Times New Roman"/>
              </a:rPr>
              <a:t>be </a:t>
            </a:r>
            <a:r>
              <a:rPr dirty="0" sz="1450" spc="-10">
                <a:latin typeface="Times New Roman"/>
                <a:cs typeface="Times New Roman"/>
              </a:rPr>
              <a:t>drawn; ‘pardon me, </a:t>
            </a:r>
            <a:r>
              <a:rPr dirty="0" sz="1450" spc="-20">
                <a:latin typeface="Times New Roman"/>
                <a:cs typeface="Times New Roman"/>
              </a:rPr>
              <a:t>Casimir.</a:t>
            </a:r>
            <a:r>
              <a:rPr dirty="0" sz="1450" spc="320">
                <a:latin typeface="Times New Roman"/>
                <a:cs typeface="Times New Roman"/>
              </a:rPr>
              <a:t> </a:t>
            </a:r>
            <a:r>
              <a:rPr dirty="0" sz="1450" spc="-60">
                <a:latin typeface="Times New Roman"/>
                <a:cs typeface="Times New Roman"/>
              </a:rPr>
              <a:t>You </a:t>
            </a:r>
            <a:r>
              <a:rPr dirty="0" sz="1450" spc="-10">
                <a:latin typeface="Times New Roman"/>
                <a:cs typeface="Times New Roman"/>
              </a:rPr>
              <a:t>possess, even to an  eminent degree, the commercial imagination. It was the lack </a:t>
            </a:r>
            <a:r>
              <a:rPr dirty="0" sz="1450" spc="-5">
                <a:latin typeface="Times New Roman"/>
                <a:cs typeface="Times New Roman"/>
              </a:rPr>
              <a:t>of </a:t>
            </a:r>
            <a:r>
              <a:rPr dirty="0" sz="1450" spc="-10">
                <a:latin typeface="Times New Roman"/>
                <a:cs typeface="Times New Roman"/>
              </a:rPr>
              <a:t>that in me—it  appears it is my weak point—that has led to these repeated shocks. By the  commercial imagination the financier forecasts the destiny </a:t>
            </a:r>
            <a:r>
              <a:rPr dirty="0" sz="1450" spc="-5">
                <a:latin typeface="Times New Roman"/>
                <a:cs typeface="Times New Roman"/>
              </a:rPr>
              <a:t>of </a:t>
            </a:r>
            <a:r>
              <a:rPr dirty="0" sz="1450" spc="-10">
                <a:latin typeface="Times New Roman"/>
                <a:cs typeface="Times New Roman"/>
              </a:rPr>
              <a:t>his investments,  marks the falling</a:t>
            </a:r>
            <a:r>
              <a:rPr dirty="0" sz="1450">
                <a:latin typeface="Times New Roman"/>
                <a:cs typeface="Times New Roman"/>
              </a:rPr>
              <a:t> </a:t>
            </a:r>
            <a:r>
              <a:rPr dirty="0" sz="1450" spc="-10">
                <a:latin typeface="Times New Roman"/>
                <a:cs typeface="Times New Roman"/>
              </a:rPr>
              <a:t>house—’</a:t>
            </a:r>
            <a:endParaRPr sz="1450">
              <a:latin typeface="Times New Roman"/>
              <a:cs typeface="Times New Roman"/>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135110"/>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‘Egad,’ interrupted Casimir: ‘our friend the stable-boy appears to have his  share </a:t>
            </a:r>
            <a:r>
              <a:rPr dirty="0" sz="1450" spc="-5">
                <a:latin typeface="Times New Roman"/>
                <a:cs typeface="Times New Roman"/>
              </a:rPr>
              <a:t>of </a:t>
            </a:r>
            <a:r>
              <a:rPr dirty="0" sz="1450" spc="-10">
                <a:latin typeface="Times New Roman"/>
                <a:cs typeface="Times New Roman"/>
              </a:rPr>
              <a:t>it.’</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The Doctor was silenced; and the meal was continued and finished principally  to the tune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brother-in-law’s </a:t>
            </a:r>
            <a:r>
              <a:rPr dirty="0" sz="1450" spc="-5">
                <a:latin typeface="Times New Roman"/>
                <a:cs typeface="Times New Roman"/>
              </a:rPr>
              <a:t>not </a:t>
            </a:r>
            <a:r>
              <a:rPr dirty="0" sz="1450" spc="-10">
                <a:latin typeface="Times New Roman"/>
                <a:cs typeface="Times New Roman"/>
              </a:rPr>
              <a:t>very consolatory conversation. He  entirely ignored the two </a:t>
            </a:r>
            <a:r>
              <a:rPr dirty="0" sz="1450" spc="-5">
                <a:latin typeface="Times New Roman"/>
                <a:cs typeface="Times New Roman"/>
              </a:rPr>
              <a:t>young </a:t>
            </a:r>
            <a:r>
              <a:rPr dirty="0" sz="1450" spc="-10">
                <a:latin typeface="Times New Roman"/>
                <a:cs typeface="Times New Roman"/>
              </a:rPr>
              <a:t>English painters, turning </a:t>
            </a:r>
            <a:r>
              <a:rPr dirty="0" sz="1450" spc="-5">
                <a:latin typeface="Times New Roman"/>
                <a:cs typeface="Times New Roman"/>
              </a:rPr>
              <a:t>a </a:t>
            </a:r>
            <a:r>
              <a:rPr dirty="0" sz="1450" spc="-10">
                <a:latin typeface="Times New Roman"/>
                <a:cs typeface="Times New Roman"/>
              </a:rPr>
              <a:t>blind eyeglass to  their salutations, and continuing his remarks as if </a:t>
            </a:r>
            <a:r>
              <a:rPr dirty="0" sz="1450" spc="-5">
                <a:latin typeface="Times New Roman"/>
                <a:cs typeface="Times New Roman"/>
              </a:rPr>
              <a:t>he </a:t>
            </a:r>
            <a:r>
              <a:rPr dirty="0" sz="1450" spc="-10">
                <a:latin typeface="Times New Roman"/>
                <a:cs typeface="Times New Roman"/>
              </a:rPr>
              <a:t>were alone in the bosom  </a:t>
            </a:r>
            <a:r>
              <a:rPr dirty="0" sz="1450" spc="-5">
                <a:latin typeface="Times New Roman"/>
                <a:cs typeface="Times New Roman"/>
              </a:rPr>
              <a:t>of </a:t>
            </a:r>
            <a:r>
              <a:rPr dirty="0" sz="1450" spc="-10">
                <a:latin typeface="Times New Roman"/>
                <a:cs typeface="Times New Roman"/>
              </a:rPr>
              <a:t>his family; and with every second word </a:t>
            </a:r>
            <a:r>
              <a:rPr dirty="0" sz="1450" spc="-5">
                <a:latin typeface="Times New Roman"/>
                <a:cs typeface="Times New Roman"/>
              </a:rPr>
              <a:t>he </a:t>
            </a:r>
            <a:r>
              <a:rPr dirty="0" sz="1450" spc="-10">
                <a:latin typeface="Times New Roman"/>
                <a:cs typeface="Times New Roman"/>
              </a:rPr>
              <a:t>ripped another stitch </a:t>
            </a:r>
            <a:r>
              <a:rPr dirty="0" sz="1450" spc="-5">
                <a:latin typeface="Times New Roman"/>
                <a:cs typeface="Times New Roman"/>
              </a:rPr>
              <a:t>out of </a:t>
            </a:r>
            <a:r>
              <a:rPr dirty="0" sz="1450" spc="-10">
                <a:latin typeface="Times New Roman"/>
                <a:cs typeface="Times New Roman"/>
              </a:rPr>
              <a:t>the  air balloon </a:t>
            </a:r>
            <a:r>
              <a:rPr dirty="0" sz="1450" spc="-5">
                <a:latin typeface="Times New Roman"/>
                <a:cs typeface="Times New Roman"/>
              </a:rPr>
              <a:t>of </a:t>
            </a:r>
            <a:r>
              <a:rPr dirty="0" sz="1450" spc="-20">
                <a:latin typeface="Times New Roman"/>
                <a:cs typeface="Times New Roman"/>
              </a:rPr>
              <a:t>Desprez’s vanity.</a:t>
            </a:r>
            <a:r>
              <a:rPr dirty="0" sz="1450" spc="320">
                <a:latin typeface="Times New Roman"/>
                <a:cs typeface="Times New Roman"/>
              </a:rPr>
              <a:t> </a:t>
            </a:r>
            <a:r>
              <a:rPr dirty="0" sz="1450" spc="-10">
                <a:latin typeface="Times New Roman"/>
                <a:cs typeface="Times New Roman"/>
              </a:rPr>
              <a:t>By the time </a:t>
            </a:r>
            <a:r>
              <a:rPr dirty="0" sz="1450" spc="-15">
                <a:latin typeface="Times New Roman"/>
                <a:cs typeface="Times New Roman"/>
              </a:rPr>
              <a:t>coffee </a:t>
            </a:r>
            <a:r>
              <a:rPr dirty="0" sz="1450" spc="-10">
                <a:latin typeface="Times New Roman"/>
                <a:cs typeface="Times New Roman"/>
              </a:rPr>
              <a:t>was over the </a:t>
            </a:r>
            <a:r>
              <a:rPr dirty="0" sz="1450" spc="-5">
                <a:latin typeface="Times New Roman"/>
                <a:cs typeface="Times New Roman"/>
              </a:rPr>
              <a:t>poor </a:t>
            </a:r>
            <a:r>
              <a:rPr dirty="0" sz="1450" spc="-10">
                <a:latin typeface="Times New Roman"/>
                <a:cs typeface="Times New Roman"/>
              </a:rPr>
              <a:t>Doctor  was as limp as </a:t>
            </a:r>
            <a:r>
              <a:rPr dirty="0" sz="1450" spc="-5">
                <a:latin typeface="Times New Roman"/>
                <a:cs typeface="Times New Roman"/>
              </a:rPr>
              <a:t>a</a:t>
            </a:r>
            <a:r>
              <a:rPr dirty="0" sz="1450" spc="10">
                <a:latin typeface="Times New Roman"/>
                <a:cs typeface="Times New Roman"/>
              </a:rPr>
              <a:t> </a:t>
            </a:r>
            <a:r>
              <a:rPr dirty="0" sz="1450" spc="-10">
                <a:latin typeface="Times New Roman"/>
                <a:cs typeface="Times New Roman"/>
              </a:rPr>
              <a:t>napkin.</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‘Let </a:t>
            </a:r>
            <a:r>
              <a:rPr dirty="0" sz="1450" spc="-5">
                <a:latin typeface="Times New Roman"/>
                <a:cs typeface="Times New Roman"/>
              </a:rPr>
              <a:t>us go </a:t>
            </a:r>
            <a:r>
              <a:rPr dirty="0" sz="1450" spc="-10">
                <a:latin typeface="Times New Roman"/>
                <a:cs typeface="Times New Roman"/>
              </a:rPr>
              <a:t>and see the ruins,’ said</a:t>
            </a:r>
            <a:r>
              <a:rPr dirty="0" sz="1450" spc="-85">
                <a:latin typeface="Times New Roman"/>
                <a:cs typeface="Times New Roman"/>
              </a:rPr>
              <a:t> </a:t>
            </a:r>
            <a:r>
              <a:rPr dirty="0" sz="1450" spc="-20">
                <a:latin typeface="Times New Roman"/>
                <a:cs typeface="Times New Roman"/>
              </a:rPr>
              <a:t>Casimir.</a:t>
            </a:r>
            <a:endParaRPr sz="1450">
              <a:latin typeface="Times New Roman"/>
              <a:cs typeface="Times New Roman"/>
            </a:endParaRPr>
          </a:p>
          <a:p>
            <a:pPr algn="just" marL="12700" marR="7620">
              <a:lnSpc>
                <a:spcPts val="1730"/>
              </a:lnSpc>
              <a:spcBef>
                <a:spcPts val="915"/>
              </a:spcBef>
            </a:pPr>
            <a:r>
              <a:rPr dirty="0" sz="1450" spc="-10">
                <a:latin typeface="Times New Roman"/>
                <a:cs typeface="Times New Roman"/>
              </a:rPr>
              <a:t>They strolled forth into the street. The fall </a:t>
            </a:r>
            <a:r>
              <a:rPr dirty="0" sz="1450" spc="-5">
                <a:latin typeface="Times New Roman"/>
                <a:cs typeface="Times New Roman"/>
              </a:rPr>
              <a:t>of </a:t>
            </a:r>
            <a:r>
              <a:rPr dirty="0" sz="1450" spc="-10">
                <a:latin typeface="Times New Roman"/>
                <a:cs typeface="Times New Roman"/>
              </a:rPr>
              <a:t>the house, like the loss </a:t>
            </a:r>
            <a:r>
              <a:rPr dirty="0" sz="1450" spc="-5">
                <a:latin typeface="Times New Roman"/>
                <a:cs typeface="Times New Roman"/>
              </a:rPr>
              <a:t>of a </a:t>
            </a:r>
            <a:r>
              <a:rPr dirty="0" sz="1450" spc="-10">
                <a:latin typeface="Times New Roman"/>
                <a:cs typeface="Times New Roman"/>
              </a:rPr>
              <a:t>front  tooth, had quite transformed the village. Through the gap the eye commanded  </a:t>
            </a:r>
            <a:r>
              <a:rPr dirty="0" sz="1450" spc="-5">
                <a:latin typeface="Times New Roman"/>
                <a:cs typeface="Times New Roman"/>
              </a:rPr>
              <a:t>a </a:t>
            </a:r>
            <a:r>
              <a:rPr dirty="0" sz="1450" spc="-10">
                <a:latin typeface="Times New Roman"/>
                <a:cs typeface="Times New Roman"/>
              </a:rPr>
              <a:t>great stretch </a:t>
            </a:r>
            <a:r>
              <a:rPr dirty="0" sz="1450" spc="-5">
                <a:latin typeface="Times New Roman"/>
                <a:cs typeface="Times New Roman"/>
              </a:rPr>
              <a:t>of </a:t>
            </a:r>
            <a:r>
              <a:rPr dirty="0" sz="1450" spc="-10">
                <a:latin typeface="Times New Roman"/>
                <a:cs typeface="Times New Roman"/>
              </a:rPr>
              <a:t>open snowy </a:t>
            </a:r>
            <a:r>
              <a:rPr dirty="0" sz="1450" spc="-20">
                <a:latin typeface="Times New Roman"/>
                <a:cs typeface="Times New Roman"/>
              </a:rPr>
              <a:t>country, </a:t>
            </a:r>
            <a:r>
              <a:rPr dirty="0" sz="1450" spc="-10">
                <a:latin typeface="Times New Roman"/>
                <a:cs typeface="Times New Roman"/>
              </a:rPr>
              <a:t>and the place shrank in comparison. It  was like </a:t>
            </a:r>
            <a:r>
              <a:rPr dirty="0" sz="1450" spc="-5">
                <a:latin typeface="Times New Roman"/>
                <a:cs typeface="Times New Roman"/>
              </a:rPr>
              <a:t>a </a:t>
            </a:r>
            <a:r>
              <a:rPr dirty="0" sz="1450" spc="-10">
                <a:latin typeface="Times New Roman"/>
                <a:cs typeface="Times New Roman"/>
              </a:rPr>
              <a:t>room with an open </a:t>
            </a:r>
            <a:r>
              <a:rPr dirty="0" sz="1450" spc="-25">
                <a:latin typeface="Times New Roman"/>
                <a:cs typeface="Times New Roman"/>
              </a:rPr>
              <a:t>door. </a:t>
            </a:r>
            <a:r>
              <a:rPr dirty="0" sz="1450" spc="-10">
                <a:latin typeface="Times New Roman"/>
                <a:cs typeface="Times New Roman"/>
              </a:rPr>
              <a:t>The sentinel stood </a:t>
            </a:r>
            <a:r>
              <a:rPr dirty="0" sz="1450" spc="-5">
                <a:latin typeface="Times New Roman"/>
                <a:cs typeface="Times New Roman"/>
              </a:rPr>
              <a:t>by </a:t>
            </a:r>
            <a:r>
              <a:rPr dirty="0" sz="1450" spc="-10">
                <a:latin typeface="Times New Roman"/>
                <a:cs typeface="Times New Roman"/>
              </a:rPr>
              <a:t>the green gate,  looking very red and cold, </a:t>
            </a:r>
            <a:r>
              <a:rPr dirty="0" sz="1450" spc="-5">
                <a:latin typeface="Times New Roman"/>
                <a:cs typeface="Times New Roman"/>
              </a:rPr>
              <a:t>but 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pleasant word for the Doctor and his  wealthy kinsman.</a:t>
            </a:r>
            <a:endParaRPr sz="1450">
              <a:latin typeface="Times New Roman"/>
              <a:cs typeface="Times New Roman"/>
            </a:endParaRPr>
          </a:p>
          <a:p>
            <a:pPr algn="just" marL="12700" marR="12700">
              <a:lnSpc>
                <a:spcPts val="1730"/>
              </a:lnSpc>
              <a:spcBef>
                <a:spcPts val="855"/>
              </a:spcBef>
            </a:pPr>
            <a:r>
              <a:rPr dirty="0" sz="1450" spc="-10">
                <a:latin typeface="Times New Roman"/>
                <a:cs typeface="Times New Roman"/>
              </a:rPr>
              <a:t>Casimir looked at the mound </a:t>
            </a:r>
            <a:r>
              <a:rPr dirty="0" sz="1450" spc="-5">
                <a:latin typeface="Times New Roman"/>
                <a:cs typeface="Times New Roman"/>
              </a:rPr>
              <a:t>of </a:t>
            </a:r>
            <a:r>
              <a:rPr dirty="0" sz="1450" spc="-10">
                <a:latin typeface="Times New Roman"/>
                <a:cs typeface="Times New Roman"/>
              </a:rPr>
              <a:t>ruins, </a:t>
            </a:r>
            <a:r>
              <a:rPr dirty="0" sz="1450" spc="-5">
                <a:latin typeface="Times New Roman"/>
                <a:cs typeface="Times New Roman"/>
              </a:rPr>
              <a:t>he </a:t>
            </a:r>
            <a:r>
              <a:rPr dirty="0" sz="1450" spc="-10">
                <a:latin typeface="Times New Roman"/>
                <a:cs typeface="Times New Roman"/>
              </a:rPr>
              <a:t>tried the quality </a:t>
            </a:r>
            <a:r>
              <a:rPr dirty="0" sz="1450" spc="-5">
                <a:latin typeface="Times New Roman"/>
                <a:cs typeface="Times New Roman"/>
              </a:rPr>
              <a:t>of </a:t>
            </a:r>
            <a:r>
              <a:rPr dirty="0" sz="1450" spc="-10">
                <a:latin typeface="Times New Roman"/>
                <a:cs typeface="Times New Roman"/>
              </a:rPr>
              <a:t>the tarpaulin.  ‘H’m,’ </a:t>
            </a:r>
            <a:r>
              <a:rPr dirty="0" sz="1450" spc="-5">
                <a:latin typeface="Times New Roman"/>
                <a:cs typeface="Times New Roman"/>
              </a:rPr>
              <a:t>he </a:t>
            </a:r>
            <a:r>
              <a:rPr dirty="0" sz="1450" spc="-10">
                <a:latin typeface="Times New Roman"/>
                <a:cs typeface="Times New Roman"/>
              </a:rPr>
              <a:t>said, ‘I </a:t>
            </a:r>
            <a:r>
              <a:rPr dirty="0" sz="1450" spc="-5">
                <a:latin typeface="Times New Roman"/>
                <a:cs typeface="Times New Roman"/>
              </a:rPr>
              <a:t>hope </a:t>
            </a:r>
            <a:r>
              <a:rPr dirty="0" sz="1450" spc="-10">
                <a:latin typeface="Times New Roman"/>
                <a:cs typeface="Times New Roman"/>
              </a:rPr>
              <a:t>the cellar arch has stood. If it has, my </a:t>
            </a:r>
            <a:r>
              <a:rPr dirty="0" sz="1450" spc="-5">
                <a:latin typeface="Times New Roman"/>
                <a:cs typeface="Times New Roman"/>
              </a:rPr>
              <a:t>good </a:t>
            </a:r>
            <a:r>
              <a:rPr dirty="0" sz="1450" spc="-15">
                <a:latin typeface="Times New Roman"/>
                <a:cs typeface="Times New Roman"/>
              </a:rPr>
              <a:t>brother, </a:t>
            </a:r>
            <a:r>
              <a:rPr dirty="0" sz="1450" spc="-5">
                <a:latin typeface="Times New Roman"/>
                <a:cs typeface="Times New Roman"/>
              </a:rPr>
              <a:t>I  </a:t>
            </a:r>
            <a:r>
              <a:rPr dirty="0" sz="1450" spc="-10">
                <a:latin typeface="Times New Roman"/>
                <a:cs typeface="Times New Roman"/>
              </a:rPr>
              <a:t>will give </a:t>
            </a:r>
            <a:r>
              <a:rPr dirty="0" sz="1450" spc="-5">
                <a:latin typeface="Times New Roman"/>
                <a:cs typeface="Times New Roman"/>
              </a:rPr>
              <a:t>you a good </a:t>
            </a:r>
            <a:r>
              <a:rPr dirty="0" sz="1450" spc="-10">
                <a:latin typeface="Times New Roman"/>
                <a:cs typeface="Times New Roman"/>
              </a:rPr>
              <a:t>price for the</a:t>
            </a:r>
            <a:r>
              <a:rPr dirty="0" sz="1450" spc="15">
                <a:latin typeface="Times New Roman"/>
                <a:cs typeface="Times New Roman"/>
              </a:rPr>
              <a:t> </a:t>
            </a:r>
            <a:r>
              <a:rPr dirty="0" sz="1450" spc="-10">
                <a:latin typeface="Times New Roman"/>
                <a:cs typeface="Times New Roman"/>
              </a:rPr>
              <a:t>wines.’</a:t>
            </a:r>
            <a:endParaRPr sz="1450">
              <a:latin typeface="Times New Roman"/>
              <a:cs typeface="Times New Roman"/>
            </a:endParaRPr>
          </a:p>
          <a:p>
            <a:pPr algn="just" marL="12700" marR="5080">
              <a:lnSpc>
                <a:spcPts val="1730"/>
              </a:lnSpc>
              <a:spcBef>
                <a:spcPts val="860"/>
              </a:spcBef>
            </a:pPr>
            <a:r>
              <a:rPr dirty="0" sz="1450" spc="-50">
                <a:latin typeface="Times New Roman"/>
                <a:cs typeface="Times New Roman"/>
              </a:rPr>
              <a:t>‘We </a:t>
            </a:r>
            <a:r>
              <a:rPr dirty="0" sz="1450" spc="-10">
                <a:latin typeface="Times New Roman"/>
                <a:cs typeface="Times New Roman"/>
              </a:rPr>
              <a:t>shall start digging </a:t>
            </a:r>
            <a:r>
              <a:rPr dirty="0" sz="1450" spc="-15">
                <a:latin typeface="Times New Roman"/>
                <a:cs typeface="Times New Roman"/>
              </a:rPr>
              <a:t>to-morrow,’ </a:t>
            </a:r>
            <a:r>
              <a:rPr dirty="0" sz="1450" spc="-10">
                <a:latin typeface="Times New Roman"/>
                <a:cs typeface="Times New Roman"/>
              </a:rPr>
              <a:t>said the </a:t>
            </a:r>
            <a:r>
              <a:rPr dirty="0" sz="1450" spc="-20">
                <a:latin typeface="Times New Roman"/>
                <a:cs typeface="Times New Roman"/>
              </a:rPr>
              <a:t>sentry.</a:t>
            </a:r>
            <a:r>
              <a:rPr dirty="0" sz="1450" spc="320">
                <a:latin typeface="Times New Roman"/>
                <a:cs typeface="Times New Roman"/>
              </a:rPr>
              <a:t> </a:t>
            </a:r>
            <a:r>
              <a:rPr dirty="0" sz="1450" spc="-10">
                <a:latin typeface="Times New Roman"/>
                <a:cs typeface="Times New Roman"/>
              </a:rPr>
              <a:t>‘There is </a:t>
            </a:r>
            <a:r>
              <a:rPr dirty="0" sz="1450" spc="-5">
                <a:latin typeface="Times New Roman"/>
                <a:cs typeface="Times New Roman"/>
              </a:rPr>
              <a:t>no </a:t>
            </a:r>
            <a:r>
              <a:rPr dirty="0" sz="1450" spc="-10">
                <a:latin typeface="Times New Roman"/>
                <a:cs typeface="Times New Roman"/>
              </a:rPr>
              <a:t>more fear </a:t>
            </a:r>
            <a:r>
              <a:rPr dirty="0" sz="1450" spc="-5">
                <a:latin typeface="Times New Roman"/>
                <a:cs typeface="Times New Roman"/>
              </a:rPr>
              <a:t>of  </a:t>
            </a:r>
            <a:r>
              <a:rPr dirty="0" sz="1450" spc="-25">
                <a:latin typeface="Times New Roman"/>
                <a:cs typeface="Times New Roman"/>
              </a:rPr>
              <a:t>snow.’</a:t>
            </a:r>
            <a:endParaRPr sz="1450">
              <a:latin typeface="Times New Roman"/>
              <a:cs typeface="Times New Roman"/>
            </a:endParaRPr>
          </a:p>
          <a:p>
            <a:pPr algn="just" marL="12700" marR="9525">
              <a:lnSpc>
                <a:spcPts val="1730"/>
              </a:lnSpc>
              <a:spcBef>
                <a:spcPts val="860"/>
              </a:spcBef>
            </a:pPr>
            <a:r>
              <a:rPr dirty="0" sz="1450" spc="-10">
                <a:latin typeface="Times New Roman"/>
                <a:cs typeface="Times New Roman"/>
              </a:rPr>
              <a:t>‘My friend,’ returned Casimir </a:t>
            </a:r>
            <a:r>
              <a:rPr dirty="0" sz="1450" spc="-15">
                <a:latin typeface="Times New Roman"/>
                <a:cs typeface="Times New Roman"/>
              </a:rPr>
              <a:t>sententiously, </a:t>
            </a:r>
            <a:r>
              <a:rPr dirty="0" sz="1450" spc="-10">
                <a:latin typeface="Times New Roman"/>
                <a:cs typeface="Times New Roman"/>
              </a:rPr>
              <a:t>‘you had better wait till </a:t>
            </a:r>
            <a:r>
              <a:rPr dirty="0" sz="1450" spc="-5">
                <a:latin typeface="Times New Roman"/>
                <a:cs typeface="Times New Roman"/>
              </a:rPr>
              <a:t>you </a:t>
            </a:r>
            <a:r>
              <a:rPr dirty="0" sz="1450" spc="-10">
                <a:latin typeface="Times New Roman"/>
                <a:cs typeface="Times New Roman"/>
              </a:rPr>
              <a:t>get  paid.’</a:t>
            </a:r>
            <a:endParaRPr sz="1450">
              <a:latin typeface="Times New Roman"/>
              <a:cs typeface="Times New Roman"/>
            </a:endParaRPr>
          </a:p>
          <a:p>
            <a:pPr algn="just" marL="12700" marR="6350">
              <a:lnSpc>
                <a:spcPts val="1730"/>
              </a:lnSpc>
              <a:spcBef>
                <a:spcPts val="865"/>
              </a:spcBef>
            </a:pPr>
            <a:r>
              <a:rPr dirty="0" sz="1450" spc="-10">
                <a:latin typeface="Times New Roman"/>
                <a:cs typeface="Times New Roman"/>
              </a:rPr>
              <a:t>The Doctor winced, and began dragging his offensive brother-in-law towards  </a:t>
            </a:r>
            <a:r>
              <a:rPr dirty="0" sz="1450" spc="-25">
                <a:latin typeface="Times New Roman"/>
                <a:cs typeface="Times New Roman"/>
              </a:rPr>
              <a:t>Tentaillon’s. </a:t>
            </a:r>
            <a:r>
              <a:rPr dirty="0" sz="1450" spc="-10">
                <a:latin typeface="Times New Roman"/>
                <a:cs typeface="Times New Roman"/>
              </a:rPr>
              <a:t>In the house there would </a:t>
            </a:r>
            <a:r>
              <a:rPr dirty="0" sz="1450" spc="-5">
                <a:latin typeface="Times New Roman"/>
                <a:cs typeface="Times New Roman"/>
              </a:rPr>
              <a:t>be </a:t>
            </a:r>
            <a:r>
              <a:rPr dirty="0" sz="1450" spc="-10">
                <a:latin typeface="Times New Roman"/>
                <a:cs typeface="Times New Roman"/>
              </a:rPr>
              <a:t>fewer auditors, and these already in  the secret </a:t>
            </a:r>
            <a:r>
              <a:rPr dirty="0" sz="1450" spc="-5">
                <a:latin typeface="Times New Roman"/>
                <a:cs typeface="Times New Roman"/>
              </a:rPr>
              <a:t>of </a:t>
            </a:r>
            <a:r>
              <a:rPr dirty="0" sz="1450" spc="-10">
                <a:latin typeface="Times New Roman"/>
                <a:cs typeface="Times New Roman"/>
              </a:rPr>
              <a:t>his</a:t>
            </a:r>
            <a:r>
              <a:rPr dirty="0" sz="1450">
                <a:latin typeface="Times New Roman"/>
                <a:cs typeface="Times New Roman"/>
              </a:rPr>
              <a:t> </a:t>
            </a:r>
            <a:r>
              <a:rPr dirty="0" sz="1450" spc="-10">
                <a:latin typeface="Times New Roman"/>
                <a:cs typeface="Times New Roman"/>
              </a:rPr>
              <a:t>fall.</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‘Hullo!’ cried </a:t>
            </a:r>
            <a:r>
              <a:rPr dirty="0" sz="1450" spc="-20">
                <a:latin typeface="Times New Roman"/>
                <a:cs typeface="Times New Roman"/>
              </a:rPr>
              <a:t>Casimir, </a:t>
            </a:r>
            <a:r>
              <a:rPr dirty="0" sz="1450" spc="-10">
                <a:latin typeface="Times New Roman"/>
                <a:cs typeface="Times New Roman"/>
              </a:rPr>
              <a:t>‘there goes the stable-boy with his luggage; </a:t>
            </a:r>
            <a:r>
              <a:rPr dirty="0" sz="1450" spc="-5">
                <a:latin typeface="Times New Roman"/>
                <a:cs typeface="Times New Roman"/>
              </a:rPr>
              <a:t>no, </a:t>
            </a:r>
            <a:r>
              <a:rPr dirty="0" sz="1450" spc="-10">
                <a:latin typeface="Times New Roman"/>
                <a:cs typeface="Times New Roman"/>
              </a:rPr>
              <a:t>egad,  </a:t>
            </a:r>
            <a:r>
              <a:rPr dirty="0" sz="1450" spc="-5">
                <a:latin typeface="Times New Roman"/>
                <a:cs typeface="Times New Roman"/>
              </a:rPr>
              <a:t>he </a:t>
            </a:r>
            <a:r>
              <a:rPr dirty="0" sz="1450" spc="-10">
                <a:latin typeface="Times New Roman"/>
                <a:cs typeface="Times New Roman"/>
              </a:rPr>
              <a:t>is taking it into the</a:t>
            </a:r>
            <a:r>
              <a:rPr dirty="0" sz="1450" spc="10">
                <a:latin typeface="Times New Roman"/>
                <a:cs typeface="Times New Roman"/>
              </a:rPr>
              <a:t> </a:t>
            </a:r>
            <a:r>
              <a:rPr dirty="0" sz="1450" spc="-5">
                <a:latin typeface="Times New Roman"/>
                <a:cs typeface="Times New Roman"/>
              </a:rPr>
              <a:t>inn.’</a:t>
            </a:r>
            <a:endParaRPr sz="1450">
              <a:latin typeface="Times New Roman"/>
              <a:cs typeface="Times New Roman"/>
            </a:endParaRPr>
          </a:p>
          <a:p>
            <a:pPr algn="just" marL="12700" marR="8890">
              <a:lnSpc>
                <a:spcPts val="1730"/>
              </a:lnSpc>
              <a:spcBef>
                <a:spcPts val="860"/>
              </a:spcBef>
            </a:pPr>
            <a:r>
              <a:rPr dirty="0" sz="1450" spc="-10">
                <a:latin typeface="Times New Roman"/>
                <a:cs typeface="Times New Roman"/>
              </a:rPr>
              <a:t>And sure </a:t>
            </a:r>
            <a:r>
              <a:rPr dirty="0" sz="1450" spc="-5">
                <a:latin typeface="Times New Roman"/>
                <a:cs typeface="Times New Roman"/>
              </a:rPr>
              <a:t>enough, </a:t>
            </a:r>
            <a:r>
              <a:rPr dirty="0" sz="1450" spc="-10">
                <a:latin typeface="Times New Roman"/>
                <a:cs typeface="Times New Roman"/>
              </a:rPr>
              <a:t>Jean-Marie was seen to cross the snowy street and enter  </a:t>
            </a:r>
            <a:r>
              <a:rPr dirty="0" sz="1450" spc="-25">
                <a:latin typeface="Times New Roman"/>
                <a:cs typeface="Times New Roman"/>
              </a:rPr>
              <a:t>Tentaillon’s, </a:t>
            </a:r>
            <a:r>
              <a:rPr dirty="0" sz="1450" spc="-10">
                <a:latin typeface="Times New Roman"/>
                <a:cs typeface="Times New Roman"/>
              </a:rPr>
              <a:t>staggering under </a:t>
            </a:r>
            <a:r>
              <a:rPr dirty="0" sz="1450" spc="-5">
                <a:latin typeface="Times New Roman"/>
                <a:cs typeface="Times New Roman"/>
              </a:rPr>
              <a:t>a </a:t>
            </a:r>
            <a:r>
              <a:rPr dirty="0" sz="1450" spc="-15">
                <a:latin typeface="Times New Roman"/>
                <a:cs typeface="Times New Roman"/>
              </a:rPr>
              <a:t>large</a:t>
            </a:r>
            <a:r>
              <a:rPr dirty="0" sz="1450" spc="25">
                <a:latin typeface="Times New Roman"/>
                <a:cs typeface="Times New Roman"/>
              </a:rPr>
              <a:t> </a:t>
            </a:r>
            <a:r>
              <a:rPr dirty="0" sz="1450" spc="-20">
                <a:latin typeface="Times New Roman"/>
                <a:cs typeface="Times New Roman"/>
              </a:rPr>
              <a:t>hamper.</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The Doctor stopped with </a:t>
            </a:r>
            <a:r>
              <a:rPr dirty="0" sz="1450" spc="-5">
                <a:latin typeface="Times New Roman"/>
                <a:cs typeface="Times New Roman"/>
              </a:rPr>
              <a:t>a </a:t>
            </a:r>
            <a:r>
              <a:rPr dirty="0" sz="1450" spc="-10">
                <a:latin typeface="Times New Roman"/>
                <a:cs typeface="Times New Roman"/>
              </a:rPr>
              <a:t>sudden, wild</a:t>
            </a:r>
            <a:r>
              <a:rPr dirty="0" sz="1450" spc="20">
                <a:latin typeface="Times New Roman"/>
                <a:cs typeface="Times New Roman"/>
              </a:rPr>
              <a:t> </a:t>
            </a:r>
            <a:r>
              <a:rPr dirty="0" sz="1450" spc="-10">
                <a:latin typeface="Times New Roman"/>
                <a:cs typeface="Times New Roman"/>
              </a:rPr>
              <a:t>hope.</a:t>
            </a:r>
            <a:endParaRPr sz="1450">
              <a:latin typeface="Times New Roman"/>
              <a:cs typeface="Times New Roman"/>
            </a:endParaRPr>
          </a:p>
          <a:p>
            <a:pPr algn="just" marL="12700">
              <a:lnSpc>
                <a:spcPct val="100000"/>
              </a:lnSpc>
              <a:spcBef>
                <a:spcPts val="850"/>
              </a:spcBef>
            </a:pPr>
            <a:r>
              <a:rPr dirty="0" sz="1450" spc="-10">
                <a:latin typeface="Times New Roman"/>
                <a:cs typeface="Times New Roman"/>
              </a:rPr>
              <a:t>‘What can </a:t>
            </a:r>
            <a:r>
              <a:rPr dirty="0" sz="1450" spc="-5">
                <a:latin typeface="Times New Roman"/>
                <a:cs typeface="Times New Roman"/>
              </a:rPr>
              <a:t>he </a:t>
            </a:r>
            <a:r>
              <a:rPr dirty="0" sz="1450" spc="-10">
                <a:latin typeface="Times New Roman"/>
                <a:cs typeface="Times New Roman"/>
              </a:rPr>
              <a:t>have?’ </a:t>
            </a:r>
            <a:r>
              <a:rPr dirty="0" sz="1450" spc="-5">
                <a:latin typeface="Times New Roman"/>
                <a:cs typeface="Times New Roman"/>
              </a:rPr>
              <a:t>he </a:t>
            </a:r>
            <a:r>
              <a:rPr dirty="0" sz="1450" spc="-10">
                <a:latin typeface="Times New Roman"/>
                <a:cs typeface="Times New Roman"/>
              </a:rPr>
              <a:t>said. ‘Let </a:t>
            </a:r>
            <a:r>
              <a:rPr dirty="0" sz="1450" spc="-5">
                <a:latin typeface="Times New Roman"/>
                <a:cs typeface="Times New Roman"/>
              </a:rPr>
              <a:t>us go </a:t>
            </a:r>
            <a:r>
              <a:rPr dirty="0" sz="1450" spc="-10">
                <a:latin typeface="Times New Roman"/>
                <a:cs typeface="Times New Roman"/>
              </a:rPr>
              <a:t>and see.’ And </a:t>
            </a:r>
            <a:r>
              <a:rPr dirty="0" sz="1450" spc="-5">
                <a:latin typeface="Times New Roman"/>
                <a:cs typeface="Times New Roman"/>
              </a:rPr>
              <a:t>he </a:t>
            </a:r>
            <a:r>
              <a:rPr dirty="0" sz="1450" spc="-10">
                <a:latin typeface="Times New Roman"/>
                <a:cs typeface="Times New Roman"/>
              </a:rPr>
              <a:t>hurried</a:t>
            </a:r>
            <a:r>
              <a:rPr dirty="0" sz="1450" spc="-35">
                <a:latin typeface="Times New Roman"/>
                <a:cs typeface="Times New Roman"/>
              </a:rPr>
              <a:t> </a:t>
            </a:r>
            <a:r>
              <a:rPr dirty="0" sz="1450" spc="-5">
                <a:latin typeface="Times New Roman"/>
                <a:cs typeface="Times New Roman"/>
              </a:rPr>
              <a:t>on.</a:t>
            </a:r>
            <a:endParaRPr sz="1450">
              <a:latin typeface="Times New Roman"/>
              <a:cs typeface="Times New Roman"/>
            </a:endParaRPr>
          </a:p>
          <a:p>
            <a:pPr algn="just" marL="12700" marR="12065">
              <a:lnSpc>
                <a:spcPts val="1730"/>
              </a:lnSpc>
              <a:spcBef>
                <a:spcPts val="919"/>
              </a:spcBef>
            </a:pPr>
            <a:r>
              <a:rPr dirty="0" sz="1450" spc="-10">
                <a:latin typeface="Times New Roman"/>
                <a:cs typeface="Times New Roman"/>
              </a:rPr>
              <a:t>‘His luggage, to </a:t>
            </a:r>
            <a:r>
              <a:rPr dirty="0" sz="1450" spc="-5">
                <a:latin typeface="Times New Roman"/>
                <a:cs typeface="Times New Roman"/>
              </a:rPr>
              <a:t>be </a:t>
            </a:r>
            <a:r>
              <a:rPr dirty="0" sz="1450" spc="-10">
                <a:latin typeface="Times New Roman"/>
                <a:cs typeface="Times New Roman"/>
              </a:rPr>
              <a:t>sure,’ answered </a:t>
            </a:r>
            <a:r>
              <a:rPr dirty="0" sz="1450" spc="-20">
                <a:latin typeface="Times New Roman"/>
                <a:cs typeface="Times New Roman"/>
              </a:rPr>
              <a:t>Casimir.</a:t>
            </a:r>
            <a:r>
              <a:rPr dirty="0" sz="1450" spc="320">
                <a:latin typeface="Times New Roman"/>
                <a:cs typeface="Times New Roman"/>
              </a:rPr>
              <a:t> </a:t>
            </a:r>
            <a:r>
              <a:rPr dirty="0" sz="1450" spc="-10">
                <a:latin typeface="Times New Roman"/>
                <a:cs typeface="Times New Roman"/>
              </a:rPr>
              <a:t>‘He is </a:t>
            </a:r>
            <a:r>
              <a:rPr dirty="0" sz="1450" spc="-5">
                <a:latin typeface="Times New Roman"/>
                <a:cs typeface="Times New Roman"/>
              </a:rPr>
              <a:t>on </a:t>
            </a:r>
            <a:r>
              <a:rPr dirty="0" sz="1450" spc="-10">
                <a:latin typeface="Times New Roman"/>
                <a:cs typeface="Times New Roman"/>
              </a:rPr>
              <a:t>the move—thanks to  the commercial</a:t>
            </a:r>
            <a:r>
              <a:rPr dirty="0" sz="1450" spc="-5">
                <a:latin typeface="Times New Roman"/>
                <a:cs typeface="Times New Roman"/>
              </a:rPr>
              <a:t> </a:t>
            </a:r>
            <a:r>
              <a:rPr dirty="0" sz="1450" spc="-10">
                <a:latin typeface="Times New Roman"/>
                <a:cs typeface="Times New Roman"/>
              </a:rPr>
              <a:t>imagination.’</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‘I have </a:t>
            </a:r>
            <a:r>
              <a:rPr dirty="0" sz="1450" spc="-5">
                <a:latin typeface="Times New Roman"/>
                <a:cs typeface="Times New Roman"/>
              </a:rPr>
              <a:t>not </a:t>
            </a:r>
            <a:r>
              <a:rPr dirty="0" sz="1450" spc="-10">
                <a:latin typeface="Times New Roman"/>
                <a:cs typeface="Times New Roman"/>
              </a:rPr>
              <a:t>seen that hamper for—for ever so </a:t>
            </a:r>
            <a:r>
              <a:rPr dirty="0" sz="1450" spc="-5">
                <a:latin typeface="Times New Roman"/>
                <a:cs typeface="Times New Roman"/>
              </a:rPr>
              <a:t>long,’ </a:t>
            </a:r>
            <a:r>
              <a:rPr dirty="0" sz="1450" spc="-10">
                <a:latin typeface="Times New Roman"/>
                <a:cs typeface="Times New Roman"/>
              </a:rPr>
              <a:t>remarked the</a:t>
            </a:r>
            <a:r>
              <a:rPr dirty="0" sz="1450" spc="-35">
                <a:latin typeface="Times New Roman"/>
                <a:cs typeface="Times New Roman"/>
              </a:rPr>
              <a:t> </a:t>
            </a:r>
            <a:r>
              <a:rPr dirty="0" sz="1450" spc="-20">
                <a:latin typeface="Times New Roman"/>
                <a:cs typeface="Times New Roman"/>
              </a:rPr>
              <a:t>Doctor.</a:t>
            </a:r>
            <a:endParaRPr sz="1450">
              <a:latin typeface="Times New Roman"/>
              <a:cs typeface="Times New Roman"/>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6282055"/>
          </a:xfrm>
          <a:prstGeom prst="rect">
            <a:avLst/>
          </a:prstGeom>
        </p:spPr>
        <p:txBody>
          <a:bodyPr wrap="square" lIns="0" tIns="19685" rIns="0" bIns="0" rtlCol="0" vert="horz">
            <a:spAutoFit/>
          </a:bodyPr>
          <a:lstStyle/>
          <a:p>
            <a:pPr algn="just" marL="12700" marR="8890">
              <a:lnSpc>
                <a:spcPts val="1730"/>
              </a:lnSpc>
              <a:spcBef>
                <a:spcPts val="155"/>
              </a:spcBef>
            </a:pPr>
            <a:r>
              <a:rPr dirty="0" sz="1450" spc="-10">
                <a:latin typeface="Times New Roman"/>
                <a:cs typeface="Times New Roman"/>
              </a:rPr>
              <a:t>‘Nor will </a:t>
            </a:r>
            <a:r>
              <a:rPr dirty="0" sz="1450" spc="-5">
                <a:latin typeface="Times New Roman"/>
                <a:cs typeface="Times New Roman"/>
              </a:rPr>
              <a:t>you </a:t>
            </a:r>
            <a:r>
              <a:rPr dirty="0" sz="1450" spc="-10">
                <a:latin typeface="Times New Roman"/>
                <a:cs typeface="Times New Roman"/>
              </a:rPr>
              <a:t>see it much </a:t>
            </a:r>
            <a:r>
              <a:rPr dirty="0" sz="1450" spc="-15">
                <a:latin typeface="Times New Roman"/>
                <a:cs typeface="Times New Roman"/>
              </a:rPr>
              <a:t>longer,’ </a:t>
            </a:r>
            <a:r>
              <a:rPr dirty="0" sz="1450" spc="-10">
                <a:latin typeface="Times New Roman"/>
                <a:cs typeface="Times New Roman"/>
              </a:rPr>
              <a:t>chuckled Casimir; ‘unless, indeed, we  interfere. And </a:t>
            </a:r>
            <a:r>
              <a:rPr dirty="0" sz="1450" spc="-5">
                <a:latin typeface="Times New Roman"/>
                <a:cs typeface="Times New Roman"/>
              </a:rPr>
              <a:t>by </a:t>
            </a:r>
            <a:r>
              <a:rPr dirty="0" sz="1450" spc="-10">
                <a:latin typeface="Times New Roman"/>
                <a:cs typeface="Times New Roman"/>
              </a:rPr>
              <a:t>the </a:t>
            </a:r>
            <a:r>
              <a:rPr dirty="0" sz="1450" spc="-35">
                <a:latin typeface="Times New Roman"/>
                <a:cs typeface="Times New Roman"/>
              </a:rPr>
              <a:t>way, </a:t>
            </a:r>
            <a:r>
              <a:rPr dirty="0" sz="1450" spc="-5">
                <a:latin typeface="Times New Roman"/>
                <a:cs typeface="Times New Roman"/>
              </a:rPr>
              <a:t>I </a:t>
            </a:r>
            <a:r>
              <a:rPr dirty="0" sz="1450" spc="-10">
                <a:latin typeface="Times New Roman"/>
                <a:cs typeface="Times New Roman"/>
              </a:rPr>
              <a:t>insist </a:t>
            </a:r>
            <a:r>
              <a:rPr dirty="0" sz="1450" spc="-5">
                <a:latin typeface="Times New Roman"/>
                <a:cs typeface="Times New Roman"/>
              </a:rPr>
              <a:t>on </a:t>
            </a:r>
            <a:r>
              <a:rPr dirty="0" sz="1450" spc="-10">
                <a:latin typeface="Times New Roman"/>
                <a:cs typeface="Times New Roman"/>
              </a:rPr>
              <a:t>an</a:t>
            </a:r>
            <a:r>
              <a:rPr dirty="0" sz="1450" spc="60">
                <a:latin typeface="Times New Roman"/>
                <a:cs typeface="Times New Roman"/>
              </a:rPr>
              <a:t> </a:t>
            </a:r>
            <a:r>
              <a:rPr dirty="0" sz="1450" spc="-10">
                <a:latin typeface="Times New Roman"/>
                <a:cs typeface="Times New Roman"/>
              </a:rPr>
              <a:t>examination.’</a:t>
            </a:r>
            <a:endParaRPr sz="1450">
              <a:latin typeface="Times New Roman"/>
              <a:cs typeface="Times New Roman"/>
            </a:endParaRPr>
          </a:p>
          <a:p>
            <a:pPr algn="just" marL="12700" marR="12700">
              <a:lnSpc>
                <a:spcPts val="1730"/>
              </a:lnSpc>
              <a:spcBef>
                <a:spcPts val="860"/>
              </a:spcBef>
            </a:pPr>
            <a:r>
              <a:rPr dirty="0" sz="1450" spc="-45">
                <a:latin typeface="Times New Roman"/>
                <a:cs typeface="Times New Roman"/>
              </a:rPr>
              <a:t>‘You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require,’ said Desprez, positively with </a:t>
            </a:r>
            <a:r>
              <a:rPr dirty="0" sz="1450" spc="-5">
                <a:latin typeface="Times New Roman"/>
                <a:cs typeface="Times New Roman"/>
              </a:rPr>
              <a:t>a </a:t>
            </a:r>
            <a:r>
              <a:rPr dirty="0" sz="1450" spc="-10">
                <a:latin typeface="Times New Roman"/>
                <a:cs typeface="Times New Roman"/>
              </a:rPr>
              <a:t>sob; and, casting </a:t>
            </a:r>
            <a:r>
              <a:rPr dirty="0" sz="1450" spc="-5">
                <a:latin typeface="Times New Roman"/>
                <a:cs typeface="Times New Roman"/>
              </a:rPr>
              <a:t>a  </a:t>
            </a:r>
            <a:r>
              <a:rPr dirty="0" sz="1450" spc="-10">
                <a:latin typeface="Times New Roman"/>
                <a:cs typeface="Times New Roman"/>
              </a:rPr>
              <a:t>moist, triumphant glance at </a:t>
            </a:r>
            <a:r>
              <a:rPr dirty="0" sz="1450" spc="-20">
                <a:latin typeface="Times New Roman"/>
                <a:cs typeface="Times New Roman"/>
              </a:rPr>
              <a:t>Casimir, </a:t>
            </a:r>
            <a:r>
              <a:rPr dirty="0" sz="1450" spc="-5">
                <a:latin typeface="Times New Roman"/>
                <a:cs typeface="Times New Roman"/>
              </a:rPr>
              <a:t>he </a:t>
            </a:r>
            <a:r>
              <a:rPr dirty="0" sz="1450" spc="-10">
                <a:latin typeface="Times New Roman"/>
                <a:cs typeface="Times New Roman"/>
              </a:rPr>
              <a:t>began to</a:t>
            </a:r>
            <a:r>
              <a:rPr dirty="0" sz="1450" spc="40">
                <a:latin typeface="Times New Roman"/>
                <a:cs typeface="Times New Roman"/>
              </a:rPr>
              <a:t> </a:t>
            </a:r>
            <a:r>
              <a:rPr dirty="0" sz="1450" spc="-5">
                <a:latin typeface="Times New Roman"/>
                <a:cs typeface="Times New Roman"/>
              </a:rPr>
              <a:t>run.</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‘What the devil is </a:t>
            </a:r>
            <a:r>
              <a:rPr dirty="0" sz="1450" spc="-5">
                <a:latin typeface="Times New Roman"/>
                <a:cs typeface="Times New Roman"/>
              </a:rPr>
              <a:t>up </a:t>
            </a:r>
            <a:r>
              <a:rPr dirty="0" sz="1450" spc="-10">
                <a:latin typeface="Times New Roman"/>
                <a:cs typeface="Times New Roman"/>
              </a:rPr>
              <a:t>with him, </a:t>
            </a:r>
            <a:r>
              <a:rPr dirty="0" sz="1450" spc="-5">
                <a:latin typeface="Times New Roman"/>
                <a:cs typeface="Times New Roman"/>
              </a:rPr>
              <a:t>I </a:t>
            </a:r>
            <a:r>
              <a:rPr dirty="0" sz="1450" spc="-10">
                <a:latin typeface="Times New Roman"/>
                <a:cs typeface="Times New Roman"/>
              </a:rPr>
              <a:t>wonder?’ Casimir reflected; and then,  curiosity taking the upper hand, </a:t>
            </a:r>
            <a:r>
              <a:rPr dirty="0" sz="1450" spc="-5">
                <a:latin typeface="Times New Roman"/>
                <a:cs typeface="Times New Roman"/>
              </a:rPr>
              <a:t>he </a:t>
            </a:r>
            <a:r>
              <a:rPr dirty="0" sz="1450" spc="-10">
                <a:latin typeface="Times New Roman"/>
                <a:cs typeface="Times New Roman"/>
              </a:rPr>
              <a:t>followed the </a:t>
            </a:r>
            <a:r>
              <a:rPr dirty="0" sz="1450" spc="-15">
                <a:latin typeface="Times New Roman"/>
                <a:cs typeface="Times New Roman"/>
              </a:rPr>
              <a:t>Doctor’s </a:t>
            </a:r>
            <a:r>
              <a:rPr dirty="0" sz="1450" spc="-10">
                <a:latin typeface="Times New Roman"/>
                <a:cs typeface="Times New Roman"/>
              </a:rPr>
              <a:t>example and took to  his heels.</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The hamper was so heavy and </a:t>
            </a:r>
            <a:r>
              <a:rPr dirty="0" sz="1450" spc="-15">
                <a:latin typeface="Times New Roman"/>
                <a:cs typeface="Times New Roman"/>
              </a:rPr>
              <a:t>large, </a:t>
            </a:r>
            <a:r>
              <a:rPr dirty="0" sz="1450" spc="-10">
                <a:latin typeface="Times New Roman"/>
                <a:cs typeface="Times New Roman"/>
              </a:rPr>
              <a:t>and Jean-Marie himself so little and so  </a:t>
            </a:r>
            <a:r>
              <a:rPr dirty="0" sz="1450" spc="-25">
                <a:latin typeface="Times New Roman"/>
                <a:cs typeface="Times New Roman"/>
              </a:rPr>
              <a:t>weary, </a:t>
            </a:r>
            <a:r>
              <a:rPr dirty="0" sz="1450" spc="-10">
                <a:latin typeface="Times New Roman"/>
                <a:cs typeface="Times New Roman"/>
              </a:rPr>
              <a:t>that it had taken him </a:t>
            </a:r>
            <a:r>
              <a:rPr dirty="0" sz="1450" spc="-5">
                <a:latin typeface="Times New Roman"/>
                <a:cs typeface="Times New Roman"/>
              </a:rPr>
              <a:t>a </a:t>
            </a:r>
            <a:r>
              <a:rPr dirty="0" sz="1450" spc="-10">
                <a:latin typeface="Times New Roman"/>
                <a:cs typeface="Times New Roman"/>
              </a:rPr>
              <a:t>great while to </a:t>
            </a:r>
            <a:r>
              <a:rPr dirty="0" sz="1450" spc="-5">
                <a:latin typeface="Times New Roman"/>
                <a:cs typeface="Times New Roman"/>
              </a:rPr>
              <a:t>bundle </a:t>
            </a:r>
            <a:r>
              <a:rPr dirty="0" sz="1450" spc="-10">
                <a:latin typeface="Times New Roman"/>
                <a:cs typeface="Times New Roman"/>
              </a:rPr>
              <a:t>it upstairs to the Desprez’  private room; and </a:t>
            </a:r>
            <a:r>
              <a:rPr dirty="0" sz="1450" spc="-5">
                <a:latin typeface="Times New Roman"/>
                <a:cs typeface="Times New Roman"/>
              </a:rPr>
              <a:t>he </a:t>
            </a:r>
            <a:r>
              <a:rPr dirty="0" sz="1450" spc="-10">
                <a:latin typeface="Times New Roman"/>
                <a:cs typeface="Times New Roman"/>
              </a:rPr>
              <a:t>had just set it down </a:t>
            </a:r>
            <a:r>
              <a:rPr dirty="0" sz="1450" spc="-5">
                <a:latin typeface="Times New Roman"/>
                <a:cs typeface="Times New Roman"/>
              </a:rPr>
              <a:t>on </a:t>
            </a:r>
            <a:r>
              <a:rPr dirty="0" sz="1450" spc="-10">
                <a:latin typeface="Times New Roman"/>
                <a:cs typeface="Times New Roman"/>
              </a:rPr>
              <a:t>the floor in front </a:t>
            </a:r>
            <a:r>
              <a:rPr dirty="0" sz="1450" spc="-5">
                <a:latin typeface="Times New Roman"/>
                <a:cs typeface="Times New Roman"/>
              </a:rPr>
              <a:t>of </a:t>
            </a:r>
            <a:r>
              <a:rPr dirty="0" sz="1450" spc="-10">
                <a:latin typeface="Times New Roman"/>
                <a:cs typeface="Times New Roman"/>
              </a:rPr>
              <a:t>Anastasie,  when the Doctor arrived, and was closely followed </a:t>
            </a:r>
            <a:r>
              <a:rPr dirty="0" sz="1450" spc="-5">
                <a:latin typeface="Times New Roman"/>
                <a:cs typeface="Times New Roman"/>
              </a:rPr>
              <a:t>by </a:t>
            </a:r>
            <a:r>
              <a:rPr dirty="0" sz="1450" spc="-10">
                <a:latin typeface="Times New Roman"/>
                <a:cs typeface="Times New Roman"/>
              </a:rPr>
              <a:t>the man </a:t>
            </a:r>
            <a:r>
              <a:rPr dirty="0" sz="1450" spc="-5">
                <a:latin typeface="Times New Roman"/>
                <a:cs typeface="Times New Roman"/>
              </a:rPr>
              <a:t>of </a:t>
            </a:r>
            <a:r>
              <a:rPr dirty="0" sz="1450" spc="-10">
                <a:latin typeface="Times New Roman"/>
                <a:cs typeface="Times New Roman"/>
              </a:rPr>
              <a:t>business.  Boy and hamper were both in </a:t>
            </a:r>
            <a:r>
              <a:rPr dirty="0" sz="1450" spc="-5">
                <a:latin typeface="Times New Roman"/>
                <a:cs typeface="Times New Roman"/>
              </a:rPr>
              <a:t>a </a:t>
            </a:r>
            <a:r>
              <a:rPr dirty="0" sz="1450" spc="-10">
                <a:latin typeface="Times New Roman"/>
                <a:cs typeface="Times New Roman"/>
              </a:rPr>
              <a:t>most sorry plight; for the </a:t>
            </a:r>
            <a:r>
              <a:rPr dirty="0" sz="1450" spc="-5">
                <a:latin typeface="Times New Roman"/>
                <a:cs typeface="Times New Roman"/>
              </a:rPr>
              <a:t>one </a:t>
            </a:r>
            <a:r>
              <a:rPr dirty="0" sz="1450" spc="-10">
                <a:latin typeface="Times New Roman"/>
                <a:cs typeface="Times New Roman"/>
              </a:rPr>
              <a:t>had passed four  months underground in </a:t>
            </a:r>
            <a:r>
              <a:rPr dirty="0" sz="1450" spc="-5">
                <a:latin typeface="Times New Roman"/>
                <a:cs typeface="Times New Roman"/>
              </a:rPr>
              <a:t>a </a:t>
            </a:r>
            <a:r>
              <a:rPr dirty="0" sz="1450" spc="-10">
                <a:latin typeface="Times New Roman"/>
                <a:cs typeface="Times New Roman"/>
              </a:rPr>
              <a:t>certain cave </a:t>
            </a:r>
            <a:r>
              <a:rPr dirty="0" sz="1450" spc="-5">
                <a:latin typeface="Times New Roman"/>
                <a:cs typeface="Times New Roman"/>
              </a:rPr>
              <a:t>on </a:t>
            </a:r>
            <a:r>
              <a:rPr dirty="0" sz="1450" spc="-10">
                <a:latin typeface="Times New Roman"/>
                <a:cs typeface="Times New Roman"/>
              </a:rPr>
              <a:t>the way to Acheres, and the other  had run about five miles as hard as his legs would carry him, half that distance  under </a:t>
            </a:r>
            <a:r>
              <a:rPr dirty="0" sz="1450" spc="-5">
                <a:latin typeface="Times New Roman"/>
                <a:cs typeface="Times New Roman"/>
              </a:rPr>
              <a:t>a </a:t>
            </a:r>
            <a:r>
              <a:rPr dirty="0" sz="1450" spc="-10">
                <a:latin typeface="Times New Roman"/>
                <a:cs typeface="Times New Roman"/>
              </a:rPr>
              <a:t>staggering</a:t>
            </a:r>
            <a:r>
              <a:rPr dirty="0" sz="1450" spc="-5">
                <a:latin typeface="Times New Roman"/>
                <a:cs typeface="Times New Roman"/>
              </a:rPr>
              <a:t> </a:t>
            </a:r>
            <a:r>
              <a:rPr dirty="0" sz="1450" spc="-10">
                <a:latin typeface="Times New Roman"/>
                <a:cs typeface="Times New Roman"/>
              </a:rPr>
              <a:t>weight.</a:t>
            </a:r>
            <a:endParaRPr sz="1450">
              <a:latin typeface="Times New Roman"/>
              <a:cs typeface="Times New Roman"/>
            </a:endParaRPr>
          </a:p>
          <a:p>
            <a:pPr algn="just" marL="12700" marR="6985">
              <a:lnSpc>
                <a:spcPts val="1730"/>
              </a:lnSpc>
              <a:spcBef>
                <a:spcPts val="855"/>
              </a:spcBef>
            </a:pPr>
            <a:r>
              <a:rPr dirty="0" sz="1450" spc="-10">
                <a:latin typeface="Times New Roman"/>
                <a:cs typeface="Times New Roman"/>
              </a:rPr>
              <a:t>‘Jean-Marie,’ cried the </a:t>
            </a:r>
            <a:r>
              <a:rPr dirty="0" sz="1450" spc="-15">
                <a:latin typeface="Times New Roman"/>
                <a:cs typeface="Times New Roman"/>
              </a:rPr>
              <a:t>Doctor,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voice that was only too seraphic to </a:t>
            </a:r>
            <a:r>
              <a:rPr dirty="0" sz="1450" spc="-5">
                <a:latin typeface="Times New Roman"/>
                <a:cs typeface="Times New Roman"/>
              </a:rPr>
              <a:t>be  </a:t>
            </a:r>
            <a:r>
              <a:rPr dirty="0" sz="1450" spc="-10">
                <a:latin typeface="Times New Roman"/>
                <a:cs typeface="Times New Roman"/>
              </a:rPr>
              <a:t>called hysterical, ‘is it—? It is!’ </a:t>
            </a:r>
            <a:r>
              <a:rPr dirty="0" sz="1450" spc="-5">
                <a:latin typeface="Times New Roman"/>
                <a:cs typeface="Times New Roman"/>
              </a:rPr>
              <a:t>he </a:t>
            </a:r>
            <a:r>
              <a:rPr dirty="0" sz="1450" spc="-10">
                <a:latin typeface="Times New Roman"/>
                <a:cs typeface="Times New Roman"/>
              </a:rPr>
              <a:t>cried. ‘O, my </a:t>
            </a:r>
            <a:r>
              <a:rPr dirty="0" sz="1450" spc="-5">
                <a:latin typeface="Times New Roman"/>
                <a:cs typeface="Times New Roman"/>
              </a:rPr>
              <a:t>son, </a:t>
            </a:r>
            <a:r>
              <a:rPr dirty="0" sz="1450" spc="-10">
                <a:latin typeface="Times New Roman"/>
                <a:cs typeface="Times New Roman"/>
              </a:rPr>
              <a:t>my son!’ And </a:t>
            </a:r>
            <a:r>
              <a:rPr dirty="0" sz="1450" spc="-5">
                <a:latin typeface="Times New Roman"/>
                <a:cs typeface="Times New Roman"/>
              </a:rPr>
              <a:t>he </a:t>
            </a:r>
            <a:r>
              <a:rPr dirty="0" sz="1450" spc="-10">
                <a:latin typeface="Times New Roman"/>
                <a:cs typeface="Times New Roman"/>
              </a:rPr>
              <a:t>sat  down </a:t>
            </a:r>
            <a:r>
              <a:rPr dirty="0" sz="1450" spc="-5">
                <a:latin typeface="Times New Roman"/>
                <a:cs typeface="Times New Roman"/>
              </a:rPr>
              <a:t>upon </a:t>
            </a:r>
            <a:r>
              <a:rPr dirty="0" sz="1450" spc="-10">
                <a:latin typeface="Times New Roman"/>
                <a:cs typeface="Times New Roman"/>
              </a:rPr>
              <a:t>the hamper and sobbed like </a:t>
            </a:r>
            <a:r>
              <a:rPr dirty="0" sz="1450" spc="-5">
                <a:latin typeface="Times New Roman"/>
                <a:cs typeface="Times New Roman"/>
              </a:rPr>
              <a:t>a </a:t>
            </a:r>
            <a:r>
              <a:rPr dirty="0" sz="1450" spc="-10">
                <a:latin typeface="Times New Roman"/>
                <a:cs typeface="Times New Roman"/>
              </a:rPr>
              <a:t>little</a:t>
            </a:r>
            <a:r>
              <a:rPr dirty="0" sz="1450" spc="30">
                <a:latin typeface="Times New Roman"/>
                <a:cs typeface="Times New Roman"/>
              </a:rPr>
              <a:t> </a:t>
            </a:r>
            <a:r>
              <a:rPr dirty="0" sz="1450" spc="-10">
                <a:latin typeface="Times New Roman"/>
                <a:cs typeface="Times New Roman"/>
              </a:rPr>
              <a:t>child.</a:t>
            </a:r>
            <a:endParaRPr sz="1450">
              <a:latin typeface="Times New Roman"/>
              <a:cs typeface="Times New Roman"/>
            </a:endParaRPr>
          </a:p>
          <a:p>
            <a:pPr algn="just" marL="12700">
              <a:lnSpc>
                <a:spcPct val="100000"/>
              </a:lnSpc>
              <a:spcBef>
                <a:spcPts val="790"/>
              </a:spcBef>
            </a:pPr>
            <a:r>
              <a:rPr dirty="0" sz="1450" spc="-45">
                <a:latin typeface="Times New Roman"/>
                <a:cs typeface="Times New Roman"/>
              </a:rPr>
              <a:t>‘You </a:t>
            </a:r>
            <a:r>
              <a:rPr dirty="0" sz="1450" spc="-10">
                <a:latin typeface="Times New Roman"/>
                <a:cs typeface="Times New Roman"/>
              </a:rPr>
              <a:t>will </a:t>
            </a:r>
            <a:r>
              <a:rPr dirty="0" sz="1450" spc="-5">
                <a:latin typeface="Times New Roman"/>
                <a:cs typeface="Times New Roman"/>
              </a:rPr>
              <a:t>not go </a:t>
            </a:r>
            <a:r>
              <a:rPr dirty="0" sz="1450" spc="-10">
                <a:latin typeface="Times New Roman"/>
                <a:cs typeface="Times New Roman"/>
              </a:rPr>
              <a:t>to Paris </a:t>
            </a:r>
            <a:r>
              <a:rPr dirty="0" sz="1450" spc="-25">
                <a:latin typeface="Times New Roman"/>
                <a:cs typeface="Times New Roman"/>
              </a:rPr>
              <a:t>now,’ </a:t>
            </a:r>
            <a:r>
              <a:rPr dirty="0" sz="1450" spc="-10">
                <a:latin typeface="Times New Roman"/>
                <a:cs typeface="Times New Roman"/>
              </a:rPr>
              <a:t>said Jean-Marie</a:t>
            </a:r>
            <a:r>
              <a:rPr dirty="0" sz="1450" spc="-25">
                <a:latin typeface="Times New Roman"/>
                <a:cs typeface="Times New Roman"/>
              </a:rPr>
              <a:t> </a:t>
            </a:r>
            <a:r>
              <a:rPr dirty="0" sz="1450" spc="-20">
                <a:latin typeface="Times New Roman"/>
                <a:cs typeface="Times New Roman"/>
              </a:rPr>
              <a:t>sheepishly.</a:t>
            </a:r>
            <a:endParaRPr sz="1450">
              <a:latin typeface="Times New Roman"/>
              <a:cs typeface="Times New Roman"/>
            </a:endParaRPr>
          </a:p>
          <a:p>
            <a:pPr algn="just" marL="12700" marR="6350">
              <a:lnSpc>
                <a:spcPts val="1730"/>
              </a:lnSpc>
              <a:spcBef>
                <a:spcPts val="919"/>
              </a:spcBef>
            </a:pPr>
            <a:r>
              <a:rPr dirty="0" sz="1450" spc="-15">
                <a:latin typeface="Times New Roman"/>
                <a:cs typeface="Times New Roman"/>
              </a:rPr>
              <a:t>‘Casimir,’ </a:t>
            </a:r>
            <a:r>
              <a:rPr dirty="0" sz="1450" spc="-10">
                <a:latin typeface="Times New Roman"/>
                <a:cs typeface="Times New Roman"/>
              </a:rPr>
              <a:t>said Desprez, raising his wet face, ‘do </a:t>
            </a:r>
            <a:r>
              <a:rPr dirty="0" sz="1450" spc="-5">
                <a:latin typeface="Times New Roman"/>
                <a:cs typeface="Times New Roman"/>
              </a:rPr>
              <a:t>you </a:t>
            </a:r>
            <a:r>
              <a:rPr dirty="0" sz="1450" spc="-10">
                <a:latin typeface="Times New Roman"/>
                <a:cs typeface="Times New Roman"/>
              </a:rPr>
              <a:t>see that </a:t>
            </a:r>
            <a:r>
              <a:rPr dirty="0" sz="1450" spc="-30">
                <a:latin typeface="Times New Roman"/>
                <a:cs typeface="Times New Roman"/>
              </a:rPr>
              <a:t>boy, </a:t>
            </a:r>
            <a:r>
              <a:rPr dirty="0" sz="1450" spc="-10">
                <a:latin typeface="Times New Roman"/>
                <a:cs typeface="Times New Roman"/>
              </a:rPr>
              <a:t>that angel  </a:t>
            </a:r>
            <a:r>
              <a:rPr dirty="0" sz="1450" spc="-5">
                <a:latin typeface="Times New Roman"/>
                <a:cs typeface="Times New Roman"/>
              </a:rPr>
              <a:t>boy? </a:t>
            </a:r>
            <a:r>
              <a:rPr dirty="0" sz="1450" spc="-10">
                <a:latin typeface="Times New Roman"/>
                <a:cs typeface="Times New Roman"/>
              </a:rPr>
              <a:t>He is the thief; </a:t>
            </a:r>
            <a:r>
              <a:rPr dirty="0" sz="1450" spc="-5">
                <a:latin typeface="Times New Roman"/>
                <a:cs typeface="Times New Roman"/>
              </a:rPr>
              <a:t>he </a:t>
            </a:r>
            <a:r>
              <a:rPr dirty="0" sz="1450" spc="-10">
                <a:latin typeface="Times New Roman"/>
                <a:cs typeface="Times New Roman"/>
              </a:rPr>
              <a:t>took the treasure from </a:t>
            </a:r>
            <a:r>
              <a:rPr dirty="0" sz="1450" spc="-5">
                <a:latin typeface="Times New Roman"/>
                <a:cs typeface="Times New Roman"/>
              </a:rPr>
              <a:t>a </a:t>
            </a:r>
            <a:r>
              <a:rPr dirty="0" sz="1450" spc="-10">
                <a:latin typeface="Times New Roman"/>
                <a:cs typeface="Times New Roman"/>
              </a:rPr>
              <a:t>man unfit to </a:t>
            </a:r>
            <a:r>
              <a:rPr dirty="0" sz="1450" spc="-5">
                <a:latin typeface="Times New Roman"/>
                <a:cs typeface="Times New Roman"/>
              </a:rPr>
              <a:t>be </a:t>
            </a:r>
            <a:r>
              <a:rPr dirty="0" sz="1450" spc="-10">
                <a:latin typeface="Times New Roman"/>
                <a:cs typeface="Times New Roman"/>
              </a:rPr>
              <a:t>entrusted  with its use; </a:t>
            </a:r>
            <a:r>
              <a:rPr dirty="0" sz="1450" spc="-5">
                <a:latin typeface="Times New Roman"/>
                <a:cs typeface="Times New Roman"/>
              </a:rPr>
              <a:t>he </a:t>
            </a:r>
            <a:r>
              <a:rPr dirty="0" sz="1450" spc="-10">
                <a:latin typeface="Times New Roman"/>
                <a:cs typeface="Times New Roman"/>
              </a:rPr>
              <a:t>brings it back to me when </a:t>
            </a:r>
            <a:r>
              <a:rPr dirty="0" sz="1450" spc="-5">
                <a:latin typeface="Times New Roman"/>
                <a:cs typeface="Times New Roman"/>
              </a:rPr>
              <a:t>I </a:t>
            </a:r>
            <a:r>
              <a:rPr dirty="0" sz="1450" spc="-10">
                <a:latin typeface="Times New Roman"/>
                <a:cs typeface="Times New Roman"/>
              </a:rPr>
              <a:t>am sobered and humbled. These,  </a:t>
            </a:r>
            <a:r>
              <a:rPr dirty="0" sz="1450" spc="-20">
                <a:latin typeface="Times New Roman"/>
                <a:cs typeface="Times New Roman"/>
              </a:rPr>
              <a:t>Casimir, </a:t>
            </a:r>
            <a:r>
              <a:rPr dirty="0" sz="1450" spc="-10">
                <a:latin typeface="Times New Roman"/>
                <a:cs typeface="Times New Roman"/>
              </a:rPr>
              <a:t>are the Fruits </a:t>
            </a:r>
            <a:r>
              <a:rPr dirty="0" sz="1450" spc="-5">
                <a:latin typeface="Times New Roman"/>
                <a:cs typeface="Times New Roman"/>
              </a:rPr>
              <a:t>of </a:t>
            </a:r>
            <a:r>
              <a:rPr dirty="0" sz="1450" spc="-10">
                <a:latin typeface="Times New Roman"/>
                <a:cs typeface="Times New Roman"/>
              </a:rPr>
              <a:t>my </a:t>
            </a:r>
            <a:r>
              <a:rPr dirty="0" sz="1450" spc="-20">
                <a:latin typeface="Times New Roman"/>
                <a:cs typeface="Times New Roman"/>
              </a:rPr>
              <a:t>Teaching, </a:t>
            </a:r>
            <a:r>
              <a:rPr dirty="0" sz="1450" spc="-10">
                <a:latin typeface="Times New Roman"/>
                <a:cs typeface="Times New Roman"/>
              </a:rPr>
              <a:t>and this moment is the Reward </a:t>
            </a:r>
            <a:r>
              <a:rPr dirty="0" sz="1450" spc="-5">
                <a:latin typeface="Times New Roman"/>
                <a:cs typeface="Times New Roman"/>
              </a:rPr>
              <a:t>of </a:t>
            </a:r>
            <a:r>
              <a:rPr dirty="0" sz="1450" spc="-10">
                <a:latin typeface="Times New Roman"/>
                <a:cs typeface="Times New Roman"/>
              </a:rPr>
              <a:t>my  Life.’</a:t>
            </a:r>
            <a:endParaRPr sz="1450">
              <a:latin typeface="Times New Roman"/>
              <a:cs typeface="Times New Roman"/>
            </a:endParaRPr>
          </a:p>
          <a:p>
            <a:pPr algn="just" marL="12700">
              <a:lnSpc>
                <a:spcPct val="100000"/>
              </a:lnSpc>
              <a:spcBef>
                <a:spcPts val="790"/>
              </a:spcBef>
            </a:pPr>
            <a:r>
              <a:rPr dirty="0" sz="1450" spc="-20">
                <a:latin typeface="Times New Roman"/>
                <a:cs typeface="Times New Roman"/>
              </a:rPr>
              <a:t>‘</a:t>
            </a:r>
            <a:r>
              <a:rPr dirty="0" sz="1450" spc="-20" i="1">
                <a:latin typeface="Times New Roman"/>
                <a:cs typeface="Times New Roman"/>
              </a:rPr>
              <a:t>Tiens</a:t>
            </a:r>
            <a:r>
              <a:rPr dirty="0" sz="1450" spc="-20">
                <a:latin typeface="Times New Roman"/>
                <a:cs typeface="Times New Roman"/>
              </a:rPr>
              <a:t>,’ </a:t>
            </a:r>
            <a:r>
              <a:rPr dirty="0" sz="1450" spc="-10">
                <a:latin typeface="Times New Roman"/>
                <a:cs typeface="Times New Roman"/>
              </a:rPr>
              <a:t>said</a:t>
            </a:r>
            <a:r>
              <a:rPr dirty="0" sz="1450" spc="-100">
                <a:latin typeface="Times New Roman"/>
                <a:cs typeface="Times New Roman"/>
              </a:rPr>
              <a:t> </a:t>
            </a:r>
            <a:r>
              <a:rPr dirty="0" sz="1450" spc="-20">
                <a:latin typeface="Times New Roman"/>
                <a:cs typeface="Times New Roman"/>
              </a:rPr>
              <a:t>Casimir.</a:t>
            </a:r>
            <a:endParaRPr sz="1450">
              <a:latin typeface="Times New Roman"/>
              <a:cs typeface="Times New Roman"/>
            </a:endParaRPr>
          </a:p>
        </p:txBody>
      </p:sp>
      <p:sp>
        <p:nvSpPr>
          <p:cNvPr id="3" name="object 3"/>
          <p:cNvSpPr/>
          <p:nvPr/>
        </p:nvSpPr>
        <p:spPr>
          <a:xfrm>
            <a:off x="2618111" y="7435919"/>
            <a:ext cx="2323779" cy="513316"/>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2035170" y="8136628"/>
            <a:ext cx="3489960" cy="610870"/>
          </a:xfrm>
          <a:prstGeom prst="rect">
            <a:avLst/>
          </a:prstGeom>
        </p:spPr>
        <p:txBody>
          <a:bodyPr wrap="square" lIns="0" tIns="84455" rIns="0" bIns="0" rtlCol="0" vert="horz">
            <a:spAutoFit/>
          </a:bodyPr>
          <a:lstStyle/>
          <a:p>
            <a:pPr algn="ctr">
              <a:lnSpc>
                <a:spcPct val="100000"/>
              </a:lnSpc>
              <a:spcBef>
                <a:spcPts val="665"/>
              </a:spcBef>
            </a:pPr>
            <a:r>
              <a:rPr dirty="0" sz="1450" spc="-10">
                <a:latin typeface="Times New Roman"/>
                <a:cs typeface="Times New Roman"/>
              </a:rPr>
              <a:t>Liked This</a:t>
            </a:r>
            <a:r>
              <a:rPr dirty="0" sz="1450" spc="-5">
                <a:latin typeface="Times New Roman"/>
                <a:cs typeface="Times New Roman"/>
              </a:rPr>
              <a:t> </a:t>
            </a:r>
            <a:r>
              <a:rPr dirty="0" sz="1450" spc="-10">
                <a:latin typeface="Times New Roman"/>
                <a:cs typeface="Times New Roman"/>
              </a:rPr>
              <a:t>Book?</a:t>
            </a:r>
            <a:endParaRPr sz="1450">
              <a:latin typeface="Times New Roman"/>
              <a:cs typeface="Times New Roman"/>
            </a:endParaRPr>
          </a:p>
          <a:p>
            <a:pPr algn="ctr">
              <a:lnSpc>
                <a:spcPct val="100000"/>
              </a:lnSpc>
              <a:spcBef>
                <a:spcPts val="565"/>
              </a:spcBef>
            </a:pPr>
            <a:r>
              <a:rPr dirty="0" sz="1450" spc="-10">
                <a:latin typeface="Times New Roman"/>
                <a:cs typeface="Times New Roman"/>
              </a:rPr>
              <a:t>For More FREE e-Books visit</a:t>
            </a:r>
            <a:r>
              <a:rPr dirty="0" sz="1450" spc="25">
                <a:latin typeface="Times New Roman"/>
                <a:cs typeface="Times New Roman"/>
              </a:rPr>
              <a:t> </a:t>
            </a:r>
            <a:r>
              <a:rPr dirty="0" u="sng" sz="1450" spc="-10">
                <a:solidFill>
                  <a:srgbClr val="0000FF"/>
                </a:solidFill>
                <a:uFill>
                  <a:solidFill>
                    <a:srgbClr val="0000FF"/>
                  </a:solidFill>
                </a:uFill>
                <a:latin typeface="Times New Roman"/>
                <a:cs typeface="Times New Roman"/>
                <a:hlinkClick r:id="rId3"/>
              </a:rPr>
              <a:t>Freeditorial.com</a:t>
            </a:r>
            <a:endParaRPr sz="145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13511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From half-way down the hill, </a:t>
            </a:r>
            <a:r>
              <a:rPr dirty="0" sz="1450" spc="-5">
                <a:latin typeface="Times New Roman"/>
                <a:cs typeface="Times New Roman"/>
              </a:rPr>
              <a:t>I </a:t>
            </a:r>
            <a:r>
              <a:rPr dirty="0" sz="1450" spc="-10">
                <a:latin typeface="Times New Roman"/>
                <a:cs typeface="Times New Roman"/>
              </a:rPr>
              <a:t>had perceived the wreck </a:t>
            </a:r>
            <a:r>
              <a:rPr dirty="0" sz="1450" spc="-5">
                <a:latin typeface="Times New Roman"/>
                <a:cs typeface="Times New Roman"/>
              </a:rPr>
              <a:t>of </a:t>
            </a:r>
            <a:r>
              <a:rPr dirty="0" sz="1450" spc="-10">
                <a:latin typeface="Times New Roman"/>
                <a:cs typeface="Times New Roman"/>
              </a:rPr>
              <a:t>February last, </a:t>
            </a:r>
            <a:r>
              <a:rPr dirty="0" sz="1450" spc="-5">
                <a:latin typeface="Times New Roman"/>
                <a:cs typeface="Times New Roman"/>
              </a:rPr>
              <a:t>a  </a:t>
            </a:r>
            <a:r>
              <a:rPr dirty="0" sz="1450" spc="-10">
                <a:latin typeface="Times New Roman"/>
                <a:cs typeface="Times New Roman"/>
              </a:rPr>
              <a:t>brig </a:t>
            </a:r>
            <a:r>
              <a:rPr dirty="0" sz="1450" spc="-5">
                <a:latin typeface="Times New Roman"/>
                <a:cs typeface="Times New Roman"/>
              </a:rPr>
              <a:t>of </a:t>
            </a:r>
            <a:r>
              <a:rPr dirty="0" sz="1450" spc="-10">
                <a:latin typeface="Times New Roman"/>
                <a:cs typeface="Times New Roman"/>
              </a:rPr>
              <a:t>considerable tonnage, lying, with her back broken, high and dry </a:t>
            </a:r>
            <a:r>
              <a:rPr dirty="0" sz="1450" spc="-5">
                <a:latin typeface="Times New Roman"/>
                <a:cs typeface="Times New Roman"/>
              </a:rPr>
              <a:t>on </a:t>
            </a:r>
            <a:r>
              <a:rPr dirty="0" sz="1450" spc="-10">
                <a:latin typeface="Times New Roman"/>
                <a:cs typeface="Times New Roman"/>
              </a:rPr>
              <a:t>the  east corner </a:t>
            </a:r>
            <a:r>
              <a:rPr dirty="0" sz="1450" spc="-5">
                <a:latin typeface="Times New Roman"/>
                <a:cs typeface="Times New Roman"/>
              </a:rPr>
              <a:t>of </a:t>
            </a:r>
            <a:r>
              <a:rPr dirty="0" sz="1450" spc="-10">
                <a:latin typeface="Times New Roman"/>
                <a:cs typeface="Times New Roman"/>
              </a:rPr>
              <a:t>the sands; and </a:t>
            </a:r>
            <a:r>
              <a:rPr dirty="0" sz="1450" spc="-5">
                <a:latin typeface="Times New Roman"/>
                <a:cs typeface="Times New Roman"/>
              </a:rPr>
              <a:t>I </a:t>
            </a:r>
            <a:r>
              <a:rPr dirty="0" sz="1450" spc="-10">
                <a:latin typeface="Times New Roman"/>
                <a:cs typeface="Times New Roman"/>
              </a:rPr>
              <a:t>was making directly towards it, and already  almost </a:t>
            </a:r>
            <a:r>
              <a:rPr dirty="0" sz="1450" spc="-5">
                <a:latin typeface="Times New Roman"/>
                <a:cs typeface="Times New Roman"/>
              </a:rPr>
              <a:t>on </a:t>
            </a:r>
            <a:r>
              <a:rPr dirty="0" sz="1450" spc="-10">
                <a:latin typeface="Times New Roman"/>
                <a:cs typeface="Times New Roman"/>
              </a:rPr>
              <a:t>the </a:t>
            </a:r>
            <a:r>
              <a:rPr dirty="0" sz="1450" spc="-15">
                <a:latin typeface="Times New Roman"/>
                <a:cs typeface="Times New Roman"/>
              </a:rPr>
              <a:t>margin </a:t>
            </a:r>
            <a:r>
              <a:rPr dirty="0" sz="1450" spc="-5">
                <a:latin typeface="Times New Roman"/>
                <a:cs typeface="Times New Roman"/>
              </a:rPr>
              <a:t>of </a:t>
            </a:r>
            <a:r>
              <a:rPr dirty="0" sz="1450" spc="-10">
                <a:latin typeface="Times New Roman"/>
                <a:cs typeface="Times New Roman"/>
              </a:rPr>
              <a:t>the turf, when my eyes were suddenly arrested </a:t>
            </a:r>
            <a:r>
              <a:rPr dirty="0" sz="1450" spc="-5">
                <a:latin typeface="Times New Roman"/>
                <a:cs typeface="Times New Roman"/>
              </a:rPr>
              <a:t>by a  </a:t>
            </a:r>
            <a:r>
              <a:rPr dirty="0" sz="1450" spc="-10">
                <a:latin typeface="Times New Roman"/>
                <a:cs typeface="Times New Roman"/>
              </a:rPr>
              <a:t>spot, cleared </a:t>
            </a:r>
            <a:r>
              <a:rPr dirty="0" sz="1450" spc="-5">
                <a:latin typeface="Times New Roman"/>
                <a:cs typeface="Times New Roman"/>
              </a:rPr>
              <a:t>of </a:t>
            </a:r>
            <a:r>
              <a:rPr dirty="0" sz="1450" spc="-10">
                <a:latin typeface="Times New Roman"/>
                <a:cs typeface="Times New Roman"/>
              </a:rPr>
              <a:t>fern and </a:t>
            </a:r>
            <a:r>
              <a:rPr dirty="0" sz="1450" spc="-15">
                <a:latin typeface="Times New Roman"/>
                <a:cs typeface="Times New Roman"/>
              </a:rPr>
              <a:t>heather, </a:t>
            </a:r>
            <a:r>
              <a:rPr dirty="0" sz="1450" spc="-10">
                <a:latin typeface="Times New Roman"/>
                <a:cs typeface="Times New Roman"/>
              </a:rPr>
              <a:t>and marked </a:t>
            </a:r>
            <a:r>
              <a:rPr dirty="0" sz="1450" spc="-5">
                <a:latin typeface="Times New Roman"/>
                <a:cs typeface="Times New Roman"/>
              </a:rPr>
              <a:t>by one of </a:t>
            </a:r>
            <a:r>
              <a:rPr dirty="0" sz="1450" spc="-10">
                <a:latin typeface="Times New Roman"/>
                <a:cs typeface="Times New Roman"/>
              </a:rPr>
              <a:t>those </a:t>
            </a:r>
            <a:r>
              <a:rPr dirty="0" sz="1450" spc="-5">
                <a:latin typeface="Times New Roman"/>
                <a:cs typeface="Times New Roman"/>
              </a:rPr>
              <a:t>long, </a:t>
            </a:r>
            <a:r>
              <a:rPr dirty="0" sz="1450" spc="-30">
                <a:latin typeface="Times New Roman"/>
                <a:cs typeface="Times New Roman"/>
              </a:rPr>
              <a:t>low, </a:t>
            </a:r>
            <a:r>
              <a:rPr dirty="0" sz="1450" spc="-10">
                <a:latin typeface="Times New Roman"/>
                <a:cs typeface="Times New Roman"/>
              </a:rPr>
              <a:t>and  almost human-looking mounds that we see so commonly in graveyards. </a:t>
            </a:r>
            <a:r>
              <a:rPr dirty="0" sz="1450" spc="-5">
                <a:latin typeface="Times New Roman"/>
                <a:cs typeface="Times New Roman"/>
              </a:rPr>
              <a:t>I  </a:t>
            </a:r>
            <a:r>
              <a:rPr dirty="0" sz="1450" spc="-10">
                <a:latin typeface="Times New Roman"/>
                <a:cs typeface="Times New Roman"/>
              </a:rPr>
              <a:t>stopped like </a:t>
            </a:r>
            <a:r>
              <a:rPr dirty="0" sz="1450" spc="-5">
                <a:latin typeface="Times New Roman"/>
                <a:cs typeface="Times New Roman"/>
              </a:rPr>
              <a:t>a </a:t>
            </a:r>
            <a:r>
              <a:rPr dirty="0" sz="1450" spc="-10">
                <a:latin typeface="Times New Roman"/>
                <a:cs typeface="Times New Roman"/>
              </a:rPr>
              <a:t>man shot. Nothing had been said to me </a:t>
            </a:r>
            <a:r>
              <a:rPr dirty="0" sz="1450" spc="-5">
                <a:latin typeface="Times New Roman"/>
                <a:cs typeface="Times New Roman"/>
              </a:rPr>
              <a:t>of </a:t>
            </a:r>
            <a:r>
              <a:rPr dirty="0" sz="1450" spc="-10">
                <a:latin typeface="Times New Roman"/>
                <a:cs typeface="Times New Roman"/>
              </a:rPr>
              <a:t>any dead man </a:t>
            </a:r>
            <a:r>
              <a:rPr dirty="0" sz="1450" spc="-5">
                <a:latin typeface="Times New Roman"/>
                <a:cs typeface="Times New Roman"/>
              </a:rPr>
              <a:t>or  </a:t>
            </a:r>
            <a:r>
              <a:rPr dirty="0" sz="1450" spc="-10">
                <a:latin typeface="Times New Roman"/>
                <a:cs typeface="Times New Roman"/>
              </a:rPr>
              <a:t>interment </a:t>
            </a:r>
            <a:r>
              <a:rPr dirty="0" sz="1450" spc="-5">
                <a:latin typeface="Times New Roman"/>
                <a:cs typeface="Times New Roman"/>
              </a:rPr>
              <a:t>on </a:t>
            </a:r>
            <a:r>
              <a:rPr dirty="0" sz="1450" spc="-10">
                <a:latin typeface="Times New Roman"/>
                <a:cs typeface="Times New Roman"/>
              </a:rPr>
              <a:t>the island; Rorie, </a:t>
            </a:r>
            <a:r>
              <a:rPr dirty="0" sz="1450" spc="-30">
                <a:latin typeface="Times New Roman"/>
                <a:cs typeface="Times New Roman"/>
              </a:rPr>
              <a:t>Mary, </a:t>
            </a:r>
            <a:r>
              <a:rPr dirty="0" sz="1450" spc="-10">
                <a:latin typeface="Times New Roman"/>
                <a:cs typeface="Times New Roman"/>
              </a:rPr>
              <a:t>and my uncle had all equally held their  peace; </a:t>
            </a:r>
            <a:r>
              <a:rPr dirty="0" sz="1450" spc="-5">
                <a:latin typeface="Times New Roman"/>
                <a:cs typeface="Times New Roman"/>
              </a:rPr>
              <a:t>of </a:t>
            </a:r>
            <a:r>
              <a:rPr dirty="0" sz="1450" spc="-10">
                <a:latin typeface="Times New Roman"/>
                <a:cs typeface="Times New Roman"/>
              </a:rPr>
              <a:t>her at least, </a:t>
            </a:r>
            <a:r>
              <a:rPr dirty="0" sz="1450" spc="-5">
                <a:latin typeface="Times New Roman"/>
                <a:cs typeface="Times New Roman"/>
              </a:rPr>
              <a:t>I </a:t>
            </a:r>
            <a:r>
              <a:rPr dirty="0" sz="1450" spc="-10">
                <a:latin typeface="Times New Roman"/>
                <a:cs typeface="Times New Roman"/>
              </a:rPr>
              <a:t>was certain that she must </a:t>
            </a:r>
            <a:r>
              <a:rPr dirty="0" sz="1450" spc="-5">
                <a:latin typeface="Times New Roman"/>
                <a:cs typeface="Times New Roman"/>
              </a:rPr>
              <a:t>be </a:t>
            </a:r>
            <a:r>
              <a:rPr dirty="0" sz="1450" spc="-10">
                <a:latin typeface="Times New Roman"/>
                <a:cs typeface="Times New Roman"/>
              </a:rPr>
              <a:t>ignorant; and yet here,  before my eyes, was </a:t>
            </a:r>
            <a:r>
              <a:rPr dirty="0" sz="1450" spc="-5">
                <a:latin typeface="Times New Roman"/>
                <a:cs typeface="Times New Roman"/>
              </a:rPr>
              <a:t>proof </a:t>
            </a:r>
            <a:r>
              <a:rPr dirty="0" sz="1450" spc="-10">
                <a:latin typeface="Times New Roman"/>
                <a:cs typeface="Times New Roman"/>
              </a:rPr>
              <a:t>indubitable </a:t>
            </a:r>
            <a:r>
              <a:rPr dirty="0" sz="1450" spc="-5">
                <a:latin typeface="Times New Roman"/>
                <a:cs typeface="Times New Roman"/>
              </a:rPr>
              <a:t>of </a:t>
            </a:r>
            <a:r>
              <a:rPr dirty="0" sz="1450" spc="-10">
                <a:latin typeface="Times New Roman"/>
                <a:cs typeface="Times New Roman"/>
              </a:rPr>
              <a:t>the fact. Here was </a:t>
            </a:r>
            <a:r>
              <a:rPr dirty="0" sz="1450" spc="-5">
                <a:latin typeface="Times New Roman"/>
                <a:cs typeface="Times New Roman"/>
              </a:rPr>
              <a:t>a </a:t>
            </a:r>
            <a:r>
              <a:rPr dirty="0" sz="1450" spc="-10">
                <a:latin typeface="Times New Roman"/>
                <a:cs typeface="Times New Roman"/>
              </a:rPr>
              <a:t>grave; and </a:t>
            </a:r>
            <a:r>
              <a:rPr dirty="0" sz="1450" spc="-5">
                <a:latin typeface="Times New Roman"/>
                <a:cs typeface="Times New Roman"/>
              </a:rPr>
              <a:t>I </a:t>
            </a:r>
            <a:r>
              <a:rPr dirty="0" sz="1450" spc="-10">
                <a:latin typeface="Times New Roman"/>
                <a:cs typeface="Times New Roman"/>
              </a:rPr>
              <a:t>had  to ask myself, with </a:t>
            </a:r>
            <a:r>
              <a:rPr dirty="0" sz="1450" spc="-5">
                <a:latin typeface="Times New Roman"/>
                <a:cs typeface="Times New Roman"/>
              </a:rPr>
              <a:t>a </a:t>
            </a:r>
            <a:r>
              <a:rPr dirty="0" sz="1450" spc="-10">
                <a:latin typeface="Times New Roman"/>
                <a:cs typeface="Times New Roman"/>
              </a:rPr>
              <a:t>chill, what manner </a:t>
            </a:r>
            <a:r>
              <a:rPr dirty="0" sz="1450" spc="-5">
                <a:latin typeface="Times New Roman"/>
                <a:cs typeface="Times New Roman"/>
              </a:rPr>
              <a:t>of </a:t>
            </a:r>
            <a:r>
              <a:rPr dirty="0" sz="1450" spc="-10">
                <a:latin typeface="Times New Roman"/>
                <a:cs typeface="Times New Roman"/>
              </a:rPr>
              <a:t>man lay there in his last sleep,  awaiting the signal </a:t>
            </a:r>
            <a:r>
              <a:rPr dirty="0" sz="1450" spc="-5">
                <a:latin typeface="Times New Roman"/>
                <a:cs typeface="Times New Roman"/>
              </a:rPr>
              <a:t>of </a:t>
            </a:r>
            <a:r>
              <a:rPr dirty="0" sz="1450" spc="-10">
                <a:latin typeface="Times New Roman"/>
                <a:cs typeface="Times New Roman"/>
              </a:rPr>
              <a:t>the Lord in that </a:t>
            </a:r>
            <a:r>
              <a:rPr dirty="0" sz="1450" spc="-20">
                <a:latin typeface="Times New Roman"/>
                <a:cs typeface="Times New Roman"/>
              </a:rPr>
              <a:t>solitary, </a:t>
            </a:r>
            <a:r>
              <a:rPr dirty="0" sz="1450" spc="-10">
                <a:latin typeface="Times New Roman"/>
                <a:cs typeface="Times New Roman"/>
              </a:rPr>
              <a:t>sea-beat resting-place? My  mind supplied </a:t>
            </a:r>
            <a:r>
              <a:rPr dirty="0" sz="1450" spc="-5">
                <a:latin typeface="Times New Roman"/>
                <a:cs typeface="Times New Roman"/>
              </a:rPr>
              <a:t>no </a:t>
            </a:r>
            <a:r>
              <a:rPr dirty="0" sz="1450" spc="-10">
                <a:latin typeface="Times New Roman"/>
                <a:cs typeface="Times New Roman"/>
              </a:rPr>
              <a:t>answer </a:t>
            </a:r>
            <a:r>
              <a:rPr dirty="0" sz="1450" spc="-5">
                <a:latin typeface="Times New Roman"/>
                <a:cs typeface="Times New Roman"/>
              </a:rPr>
              <a:t>but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feared to entertain. Shipwrecked, at least,  </a:t>
            </a:r>
            <a:r>
              <a:rPr dirty="0" sz="1450" spc="-5">
                <a:latin typeface="Times New Roman"/>
                <a:cs typeface="Times New Roman"/>
              </a:rPr>
              <a:t>he </a:t>
            </a:r>
            <a:r>
              <a:rPr dirty="0" sz="1450" spc="-10">
                <a:latin typeface="Times New Roman"/>
                <a:cs typeface="Times New Roman"/>
              </a:rPr>
              <a:t>must have been; perhaps, like the old Armada mariners, from some far and  rich land over-sea; </a:t>
            </a:r>
            <a:r>
              <a:rPr dirty="0" sz="1450" spc="-5">
                <a:latin typeface="Times New Roman"/>
                <a:cs typeface="Times New Roman"/>
              </a:rPr>
              <a:t>or </a:t>
            </a:r>
            <a:r>
              <a:rPr dirty="0" sz="1450" spc="-10">
                <a:latin typeface="Times New Roman"/>
                <a:cs typeface="Times New Roman"/>
              </a:rPr>
              <a:t>perhaps </a:t>
            </a:r>
            <a:r>
              <a:rPr dirty="0" sz="1450" spc="-5">
                <a:latin typeface="Times New Roman"/>
                <a:cs typeface="Times New Roman"/>
              </a:rPr>
              <a:t>one of </a:t>
            </a:r>
            <a:r>
              <a:rPr dirty="0" sz="1450" spc="-10">
                <a:latin typeface="Times New Roman"/>
                <a:cs typeface="Times New Roman"/>
              </a:rPr>
              <a:t>my own race, perishing within eyesight  </a:t>
            </a:r>
            <a:r>
              <a:rPr dirty="0" sz="1450" spc="-5">
                <a:latin typeface="Times New Roman"/>
                <a:cs typeface="Times New Roman"/>
              </a:rPr>
              <a:t>of </a:t>
            </a:r>
            <a:r>
              <a:rPr dirty="0" sz="1450" spc="-10">
                <a:latin typeface="Times New Roman"/>
                <a:cs typeface="Times New Roman"/>
              </a:rPr>
              <a:t>the smoke </a:t>
            </a:r>
            <a:r>
              <a:rPr dirty="0" sz="1450" spc="-5">
                <a:latin typeface="Times New Roman"/>
                <a:cs typeface="Times New Roman"/>
              </a:rPr>
              <a:t>of </a:t>
            </a:r>
            <a:r>
              <a:rPr dirty="0" sz="1450" spc="-10">
                <a:latin typeface="Times New Roman"/>
                <a:cs typeface="Times New Roman"/>
              </a:rPr>
              <a:t>home. </a:t>
            </a:r>
            <a:r>
              <a:rPr dirty="0" sz="1450" spc="-5">
                <a:latin typeface="Times New Roman"/>
                <a:cs typeface="Times New Roman"/>
              </a:rPr>
              <a:t>I </a:t>
            </a:r>
            <a:r>
              <a:rPr dirty="0" sz="1450" spc="-10">
                <a:latin typeface="Times New Roman"/>
                <a:cs typeface="Times New Roman"/>
              </a:rPr>
              <a:t>stood awhile uncovered </a:t>
            </a:r>
            <a:r>
              <a:rPr dirty="0" sz="1450" spc="-5">
                <a:latin typeface="Times New Roman"/>
                <a:cs typeface="Times New Roman"/>
              </a:rPr>
              <a:t>by </a:t>
            </a:r>
            <a:r>
              <a:rPr dirty="0" sz="1450" spc="-10">
                <a:latin typeface="Times New Roman"/>
                <a:cs typeface="Times New Roman"/>
              </a:rPr>
              <a:t>his side, and </a:t>
            </a:r>
            <a:r>
              <a:rPr dirty="0" sz="1450" spc="-5">
                <a:latin typeface="Times New Roman"/>
                <a:cs typeface="Times New Roman"/>
              </a:rPr>
              <a:t>I </a:t>
            </a:r>
            <a:r>
              <a:rPr dirty="0" sz="1450" spc="-10">
                <a:latin typeface="Times New Roman"/>
                <a:cs typeface="Times New Roman"/>
              </a:rPr>
              <a:t>could have  desired that it had lain in </a:t>
            </a:r>
            <a:r>
              <a:rPr dirty="0" sz="1450" spc="-5">
                <a:latin typeface="Times New Roman"/>
                <a:cs typeface="Times New Roman"/>
              </a:rPr>
              <a:t>our </a:t>
            </a:r>
            <a:r>
              <a:rPr dirty="0" sz="1450" spc="-10">
                <a:latin typeface="Times New Roman"/>
                <a:cs typeface="Times New Roman"/>
              </a:rPr>
              <a:t>religion to </a:t>
            </a:r>
            <a:r>
              <a:rPr dirty="0" sz="1450" spc="-5">
                <a:latin typeface="Times New Roman"/>
                <a:cs typeface="Times New Roman"/>
              </a:rPr>
              <a:t>put up </a:t>
            </a:r>
            <a:r>
              <a:rPr dirty="0" sz="1450" spc="-10">
                <a:latin typeface="Times New Roman"/>
                <a:cs typeface="Times New Roman"/>
              </a:rPr>
              <a:t>some prayer for that unhappy  </a:t>
            </a:r>
            <a:r>
              <a:rPr dirty="0" sz="1450" spc="-15">
                <a:latin typeface="Times New Roman"/>
                <a:cs typeface="Times New Roman"/>
              </a:rPr>
              <a:t>stranger, </a:t>
            </a:r>
            <a:r>
              <a:rPr dirty="0" sz="1450" spc="-25">
                <a:latin typeface="Times New Roman"/>
                <a:cs typeface="Times New Roman"/>
              </a:rPr>
              <a:t>or, </a:t>
            </a:r>
            <a:r>
              <a:rPr dirty="0" sz="1450" spc="-10">
                <a:latin typeface="Times New Roman"/>
                <a:cs typeface="Times New Roman"/>
              </a:rPr>
              <a:t>in the old classic </a:t>
            </a:r>
            <a:r>
              <a:rPr dirty="0" sz="1450" spc="-35">
                <a:latin typeface="Times New Roman"/>
                <a:cs typeface="Times New Roman"/>
              </a:rPr>
              <a:t>way, </a:t>
            </a:r>
            <a:r>
              <a:rPr dirty="0" sz="1450" spc="-10">
                <a:latin typeface="Times New Roman"/>
                <a:cs typeface="Times New Roman"/>
              </a:rPr>
              <a:t>outwardly to </a:t>
            </a:r>
            <a:r>
              <a:rPr dirty="0" sz="1450" spc="-5">
                <a:latin typeface="Times New Roman"/>
                <a:cs typeface="Times New Roman"/>
              </a:rPr>
              <a:t>honour </a:t>
            </a:r>
            <a:r>
              <a:rPr dirty="0" sz="1450" spc="-10">
                <a:latin typeface="Times New Roman"/>
                <a:cs typeface="Times New Roman"/>
              </a:rPr>
              <a:t>his misfortune. </a:t>
            </a:r>
            <a:r>
              <a:rPr dirty="0" sz="1450" spc="-5">
                <a:latin typeface="Times New Roman"/>
                <a:cs typeface="Times New Roman"/>
              </a:rPr>
              <a:t>I  </a:t>
            </a:r>
            <a:r>
              <a:rPr dirty="0" sz="1450" spc="-25">
                <a:latin typeface="Times New Roman"/>
                <a:cs typeface="Times New Roman"/>
              </a:rPr>
              <a:t>knew, </a:t>
            </a:r>
            <a:r>
              <a:rPr dirty="0" sz="1450" spc="-10">
                <a:latin typeface="Times New Roman"/>
                <a:cs typeface="Times New Roman"/>
              </a:rPr>
              <a:t>although his bones lay there, </a:t>
            </a:r>
            <a:r>
              <a:rPr dirty="0" sz="1450" spc="-5">
                <a:latin typeface="Times New Roman"/>
                <a:cs typeface="Times New Roman"/>
              </a:rPr>
              <a:t>a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Aros, till the trumpet sounded, his  imperishable soul was forth and far </a:t>
            </a:r>
            <a:r>
              <a:rPr dirty="0" sz="1450" spc="-30">
                <a:latin typeface="Times New Roman"/>
                <a:cs typeface="Times New Roman"/>
              </a:rPr>
              <a:t>away, </a:t>
            </a:r>
            <a:r>
              <a:rPr dirty="0" sz="1450" spc="-10">
                <a:latin typeface="Times New Roman"/>
                <a:cs typeface="Times New Roman"/>
              </a:rPr>
              <a:t>among the raptures </a:t>
            </a:r>
            <a:r>
              <a:rPr dirty="0" sz="1450" spc="-5">
                <a:latin typeface="Times New Roman"/>
                <a:cs typeface="Times New Roman"/>
              </a:rPr>
              <a:t>of </a:t>
            </a:r>
            <a:r>
              <a:rPr dirty="0" sz="1450" spc="-10">
                <a:latin typeface="Times New Roman"/>
                <a:cs typeface="Times New Roman"/>
              </a:rPr>
              <a:t>the  everlasting Sabbath </a:t>
            </a:r>
            <a:r>
              <a:rPr dirty="0" sz="1450" spc="-5">
                <a:latin typeface="Times New Roman"/>
                <a:cs typeface="Times New Roman"/>
              </a:rPr>
              <a:t>or </a:t>
            </a:r>
            <a:r>
              <a:rPr dirty="0" sz="1450" spc="-10">
                <a:latin typeface="Times New Roman"/>
                <a:cs typeface="Times New Roman"/>
              </a:rPr>
              <a:t>the pangs </a:t>
            </a:r>
            <a:r>
              <a:rPr dirty="0" sz="1450" spc="-5">
                <a:latin typeface="Times New Roman"/>
                <a:cs typeface="Times New Roman"/>
              </a:rPr>
              <a:t>of </a:t>
            </a:r>
            <a:r>
              <a:rPr dirty="0" sz="1450" spc="-10">
                <a:latin typeface="Times New Roman"/>
                <a:cs typeface="Times New Roman"/>
              </a:rPr>
              <a:t>hell; and yet my mind misgave me even  with </a:t>
            </a:r>
            <a:r>
              <a:rPr dirty="0" sz="1450" spc="-5">
                <a:latin typeface="Times New Roman"/>
                <a:cs typeface="Times New Roman"/>
              </a:rPr>
              <a:t>a </a:t>
            </a:r>
            <a:r>
              <a:rPr dirty="0" sz="1450" spc="-20">
                <a:latin typeface="Times New Roman"/>
                <a:cs typeface="Times New Roman"/>
              </a:rPr>
              <a:t>fear, </a:t>
            </a:r>
            <a:r>
              <a:rPr dirty="0" sz="1450" spc="-10">
                <a:latin typeface="Times New Roman"/>
                <a:cs typeface="Times New Roman"/>
              </a:rPr>
              <a:t>that perhaps </a:t>
            </a:r>
            <a:r>
              <a:rPr dirty="0" sz="1450" spc="-5">
                <a:latin typeface="Times New Roman"/>
                <a:cs typeface="Times New Roman"/>
              </a:rPr>
              <a:t>he </a:t>
            </a:r>
            <a:r>
              <a:rPr dirty="0" sz="1450" spc="-10">
                <a:latin typeface="Times New Roman"/>
                <a:cs typeface="Times New Roman"/>
              </a:rPr>
              <a:t>was near me where </a:t>
            </a:r>
            <a:r>
              <a:rPr dirty="0" sz="1450" spc="-5">
                <a:latin typeface="Times New Roman"/>
                <a:cs typeface="Times New Roman"/>
              </a:rPr>
              <a:t>I </a:t>
            </a:r>
            <a:r>
              <a:rPr dirty="0" sz="1450" spc="-10">
                <a:latin typeface="Times New Roman"/>
                <a:cs typeface="Times New Roman"/>
              </a:rPr>
              <a:t>stood, guarding his sepulchre,  and lingering </a:t>
            </a:r>
            <a:r>
              <a:rPr dirty="0" sz="1450" spc="-5">
                <a:latin typeface="Times New Roman"/>
                <a:cs typeface="Times New Roman"/>
              </a:rPr>
              <a:t>on </a:t>
            </a:r>
            <a:r>
              <a:rPr dirty="0" sz="1450" spc="-10">
                <a:latin typeface="Times New Roman"/>
                <a:cs typeface="Times New Roman"/>
              </a:rPr>
              <a:t>the scene </a:t>
            </a:r>
            <a:r>
              <a:rPr dirty="0" sz="1450" spc="-5">
                <a:latin typeface="Times New Roman"/>
                <a:cs typeface="Times New Roman"/>
              </a:rPr>
              <a:t>of </a:t>
            </a:r>
            <a:r>
              <a:rPr dirty="0" sz="1450" spc="-10">
                <a:latin typeface="Times New Roman"/>
                <a:cs typeface="Times New Roman"/>
              </a:rPr>
              <a:t>his unhappy</a:t>
            </a:r>
            <a:r>
              <a:rPr dirty="0" sz="1450" spc="20">
                <a:latin typeface="Times New Roman"/>
                <a:cs typeface="Times New Roman"/>
              </a:rPr>
              <a:t> </a:t>
            </a:r>
            <a:r>
              <a:rPr dirty="0" sz="1450" spc="-10">
                <a:latin typeface="Times New Roman"/>
                <a:cs typeface="Times New Roman"/>
              </a:rPr>
              <a:t>fate.</a:t>
            </a:r>
            <a:endParaRPr sz="1450">
              <a:latin typeface="Times New Roman"/>
              <a:cs typeface="Times New Roman"/>
            </a:endParaRPr>
          </a:p>
          <a:p>
            <a:pPr algn="just" marL="12700" marR="5080">
              <a:lnSpc>
                <a:spcPts val="1730"/>
              </a:lnSpc>
              <a:spcBef>
                <a:spcPts val="830"/>
              </a:spcBef>
            </a:pPr>
            <a:r>
              <a:rPr dirty="0" sz="1450" spc="-10">
                <a:latin typeface="Times New Roman"/>
                <a:cs typeface="Times New Roman"/>
              </a:rPr>
              <a:t>Certainly it was with </a:t>
            </a:r>
            <a:r>
              <a:rPr dirty="0" sz="1450" spc="-5">
                <a:latin typeface="Times New Roman"/>
                <a:cs typeface="Times New Roman"/>
              </a:rPr>
              <a:t>a </a:t>
            </a:r>
            <a:r>
              <a:rPr dirty="0" sz="1450" spc="-10">
                <a:latin typeface="Times New Roman"/>
                <a:cs typeface="Times New Roman"/>
              </a:rPr>
              <a:t>spirit somewhat over-shadowed that </a:t>
            </a:r>
            <a:r>
              <a:rPr dirty="0" sz="1450" spc="-5">
                <a:latin typeface="Times New Roman"/>
                <a:cs typeface="Times New Roman"/>
              </a:rPr>
              <a:t>I </a:t>
            </a:r>
            <a:r>
              <a:rPr dirty="0" sz="1450" spc="-10">
                <a:latin typeface="Times New Roman"/>
                <a:cs typeface="Times New Roman"/>
              </a:rPr>
              <a:t>turned away  from the grave to the hardly less melancholy spectacle </a:t>
            </a:r>
            <a:r>
              <a:rPr dirty="0" sz="1450" spc="-5">
                <a:latin typeface="Times New Roman"/>
                <a:cs typeface="Times New Roman"/>
              </a:rPr>
              <a:t>of </a:t>
            </a:r>
            <a:r>
              <a:rPr dirty="0" sz="1450" spc="-10">
                <a:latin typeface="Times New Roman"/>
                <a:cs typeface="Times New Roman"/>
              </a:rPr>
              <a:t>the wreck. Her stem  was above the first arc </a:t>
            </a:r>
            <a:r>
              <a:rPr dirty="0" sz="1450" spc="-5">
                <a:latin typeface="Times New Roman"/>
                <a:cs typeface="Times New Roman"/>
              </a:rPr>
              <a:t>of </a:t>
            </a:r>
            <a:r>
              <a:rPr dirty="0" sz="1450" spc="-10">
                <a:latin typeface="Times New Roman"/>
                <a:cs typeface="Times New Roman"/>
              </a:rPr>
              <a:t>the flood; she was broken in two </a:t>
            </a:r>
            <a:r>
              <a:rPr dirty="0" sz="1450" spc="-5">
                <a:latin typeface="Times New Roman"/>
                <a:cs typeface="Times New Roman"/>
              </a:rPr>
              <a:t>a </a:t>
            </a:r>
            <a:r>
              <a:rPr dirty="0" sz="1450" spc="-10">
                <a:latin typeface="Times New Roman"/>
                <a:cs typeface="Times New Roman"/>
              </a:rPr>
              <a:t>little abaft the  foremast—though indeed she had none, both masts having broken short in her  disaster; and as the pitch </a:t>
            </a:r>
            <a:r>
              <a:rPr dirty="0" sz="1450" spc="-5">
                <a:latin typeface="Times New Roman"/>
                <a:cs typeface="Times New Roman"/>
              </a:rPr>
              <a:t>of </a:t>
            </a:r>
            <a:r>
              <a:rPr dirty="0" sz="1450" spc="-10">
                <a:latin typeface="Times New Roman"/>
                <a:cs typeface="Times New Roman"/>
              </a:rPr>
              <a:t>the beach was very sharp and sudden, and the  bows lay many feet below the stern, the fracture gaped widely open, and </a:t>
            </a:r>
            <a:r>
              <a:rPr dirty="0" sz="1450" spc="-5">
                <a:latin typeface="Times New Roman"/>
                <a:cs typeface="Times New Roman"/>
              </a:rPr>
              <a:t>you  </a:t>
            </a:r>
            <a:r>
              <a:rPr dirty="0" sz="1450" spc="-10">
                <a:latin typeface="Times New Roman"/>
                <a:cs typeface="Times New Roman"/>
              </a:rPr>
              <a:t>could see right through her </a:t>
            </a:r>
            <a:r>
              <a:rPr dirty="0" sz="1450" spc="-5">
                <a:latin typeface="Times New Roman"/>
                <a:cs typeface="Times New Roman"/>
              </a:rPr>
              <a:t>poor hull upon </a:t>
            </a:r>
            <a:r>
              <a:rPr dirty="0" sz="1450" spc="-10">
                <a:latin typeface="Times New Roman"/>
                <a:cs typeface="Times New Roman"/>
              </a:rPr>
              <a:t>the farther side. Her name was  much defaced, and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make </a:t>
            </a:r>
            <a:r>
              <a:rPr dirty="0" sz="1450" spc="-5">
                <a:latin typeface="Times New Roman"/>
                <a:cs typeface="Times New Roman"/>
              </a:rPr>
              <a:t>out </a:t>
            </a:r>
            <a:r>
              <a:rPr dirty="0" sz="1450" spc="-10">
                <a:latin typeface="Times New Roman"/>
                <a:cs typeface="Times New Roman"/>
              </a:rPr>
              <a:t>clearly whether she was  called </a:t>
            </a:r>
            <a:r>
              <a:rPr dirty="0" sz="1450" spc="-10" i="1">
                <a:latin typeface="Times New Roman"/>
                <a:cs typeface="Times New Roman"/>
              </a:rPr>
              <a:t>Christiania</a:t>
            </a:r>
            <a:r>
              <a:rPr dirty="0" sz="1450" spc="-10">
                <a:latin typeface="Times New Roman"/>
                <a:cs typeface="Times New Roman"/>
              </a:rPr>
              <a:t>, after the Norwegian </a:t>
            </a:r>
            <a:r>
              <a:rPr dirty="0" sz="1450" spc="-30">
                <a:latin typeface="Times New Roman"/>
                <a:cs typeface="Times New Roman"/>
              </a:rPr>
              <a:t>city, </a:t>
            </a:r>
            <a:r>
              <a:rPr dirty="0" sz="1450" spc="-5">
                <a:latin typeface="Times New Roman"/>
                <a:cs typeface="Times New Roman"/>
              </a:rPr>
              <a:t>or </a:t>
            </a:r>
            <a:r>
              <a:rPr dirty="0" sz="1450" spc="-10" i="1">
                <a:latin typeface="Times New Roman"/>
                <a:cs typeface="Times New Roman"/>
              </a:rPr>
              <a:t>Christiana</a:t>
            </a:r>
            <a:r>
              <a:rPr dirty="0" sz="1450" spc="-10">
                <a:latin typeface="Times New Roman"/>
                <a:cs typeface="Times New Roman"/>
              </a:rPr>
              <a:t>, after the </a:t>
            </a:r>
            <a:r>
              <a:rPr dirty="0" sz="1450" spc="-5">
                <a:latin typeface="Times New Roman"/>
                <a:cs typeface="Times New Roman"/>
              </a:rPr>
              <a:t>good  </a:t>
            </a:r>
            <a:r>
              <a:rPr dirty="0" sz="1450" spc="-10">
                <a:latin typeface="Times New Roman"/>
                <a:cs typeface="Times New Roman"/>
              </a:rPr>
              <a:t>woman, </a:t>
            </a:r>
            <a:r>
              <a:rPr dirty="0" sz="1450" spc="-15">
                <a:latin typeface="Times New Roman"/>
                <a:cs typeface="Times New Roman"/>
              </a:rPr>
              <a:t>Christian’s </a:t>
            </a:r>
            <a:r>
              <a:rPr dirty="0" sz="1450" spc="-10">
                <a:latin typeface="Times New Roman"/>
                <a:cs typeface="Times New Roman"/>
              </a:rPr>
              <a:t>wife, in that old </a:t>
            </a:r>
            <a:r>
              <a:rPr dirty="0" sz="1450" spc="-5">
                <a:latin typeface="Times New Roman"/>
                <a:cs typeface="Times New Roman"/>
              </a:rPr>
              <a:t>book </a:t>
            </a:r>
            <a:r>
              <a:rPr dirty="0" sz="1450" spc="-10">
                <a:latin typeface="Times New Roman"/>
                <a:cs typeface="Times New Roman"/>
              </a:rPr>
              <a:t>the </a:t>
            </a:r>
            <a:r>
              <a:rPr dirty="0" sz="1450" spc="-20">
                <a:latin typeface="Times New Roman"/>
                <a:cs typeface="Times New Roman"/>
              </a:rPr>
              <a:t>‘Pilgrim’s </a:t>
            </a:r>
            <a:r>
              <a:rPr dirty="0" sz="1450" spc="-10">
                <a:latin typeface="Times New Roman"/>
                <a:cs typeface="Times New Roman"/>
              </a:rPr>
              <a:t>Progress.’ By her  build she was </a:t>
            </a:r>
            <a:r>
              <a:rPr dirty="0" sz="1450" spc="-5">
                <a:latin typeface="Times New Roman"/>
                <a:cs typeface="Times New Roman"/>
              </a:rPr>
              <a:t>a </a:t>
            </a:r>
            <a:r>
              <a:rPr dirty="0" sz="1450" spc="-10">
                <a:latin typeface="Times New Roman"/>
                <a:cs typeface="Times New Roman"/>
              </a:rPr>
              <a:t>foreign ship, </a:t>
            </a:r>
            <a:r>
              <a:rPr dirty="0" sz="1450" spc="-5">
                <a:latin typeface="Times New Roman"/>
                <a:cs typeface="Times New Roman"/>
              </a:rPr>
              <a:t>but I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certain </a:t>
            </a:r>
            <a:r>
              <a:rPr dirty="0" sz="1450" spc="-5">
                <a:latin typeface="Times New Roman"/>
                <a:cs typeface="Times New Roman"/>
              </a:rPr>
              <a:t>of </a:t>
            </a:r>
            <a:r>
              <a:rPr dirty="0" sz="1450" spc="-10">
                <a:latin typeface="Times New Roman"/>
                <a:cs typeface="Times New Roman"/>
              </a:rPr>
              <a:t>her </a:t>
            </a:r>
            <a:r>
              <a:rPr dirty="0" sz="1450" spc="-15">
                <a:latin typeface="Times New Roman"/>
                <a:cs typeface="Times New Roman"/>
              </a:rPr>
              <a:t>nationality. </a:t>
            </a:r>
            <a:r>
              <a:rPr dirty="0" sz="1450" spc="-10">
                <a:latin typeface="Times New Roman"/>
                <a:cs typeface="Times New Roman"/>
              </a:rPr>
              <a:t>She had  been painted green, </a:t>
            </a:r>
            <a:r>
              <a:rPr dirty="0" sz="1450" spc="-5">
                <a:latin typeface="Times New Roman"/>
                <a:cs typeface="Times New Roman"/>
              </a:rPr>
              <a:t>but </a:t>
            </a:r>
            <a:r>
              <a:rPr dirty="0" sz="1450" spc="-10">
                <a:latin typeface="Times New Roman"/>
                <a:cs typeface="Times New Roman"/>
              </a:rPr>
              <a:t>the colour was faded and weathered, and the paint  peeling </a:t>
            </a:r>
            <a:r>
              <a:rPr dirty="0" sz="1450" spc="-15">
                <a:latin typeface="Times New Roman"/>
                <a:cs typeface="Times New Roman"/>
              </a:rPr>
              <a:t>off </a:t>
            </a:r>
            <a:r>
              <a:rPr dirty="0" sz="1450" spc="-10">
                <a:latin typeface="Times New Roman"/>
                <a:cs typeface="Times New Roman"/>
              </a:rPr>
              <a:t>in strips. The wreck </a:t>
            </a:r>
            <a:r>
              <a:rPr dirty="0" sz="1450" spc="-5">
                <a:latin typeface="Times New Roman"/>
                <a:cs typeface="Times New Roman"/>
              </a:rPr>
              <a:t>of </a:t>
            </a:r>
            <a:r>
              <a:rPr dirty="0" sz="1450" spc="-10">
                <a:latin typeface="Times New Roman"/>
                <a:cs typeface="Times New Roman"/>
              </a:rPr>
              <a:t>the mainmast lay alongside, half buried in  sand. She was </a:t>
            </a:r>
            <a:r>
              <a:rPr dirty="0" sz="1450" spc="-5">
                <a:latin typeface="Times New Roman"/>
                <a:cs typeface="Times New Roman"/>
              </a:rPr>
              <a:t>a </a:t>
            </a:r>
            <a:r>
              <a:rPr dirty="0" sz="1450" spc="-10">
                <a:latin typeface="Times New Roman"/>
                <a:cs typeface="Times New Roman"/>
              </a:rPr>
              <a:t>forlorn sight, indeed, and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look without emotion at  the bits </a:t>
            </a:r>
            <a:r>
              <a:rPr dirty="0" sz="1450" spc="-5">
                <a:latin typeface="Times New Roman"/>
                <a:cs typeface="Times New Roman"/>
              </a:rPr>
              <a:t>of </a:t>
            </a:r>
            <a:r>
              <a:rPr dirty="0" sz="1450" spc="-10">
                <a:latin typeface="Times New Roman"/>
                <a:cs typeface="Times New Roman"/>
              </a:rPr>
              <a:t>rope that still </a:t>
            </a:r>
            <a:r>
              <a:rPr dirty="0" sz="1450" spc="-5">
                <a:latin typeface="Times New Roman"/>
                <a:cs typeface="Times New Roman"/>
              </a:rPr>
              <a:t>hung </a:t>
            </a:r>
            <a:r>
              <a:rPr dirty="0" sz="1450" spc="-10">
                <a:latin typeface="Times New Roman"/>
                <a:cs typeface="Times New Roman"/>
              </a:rPr>
              <a:t>about </a:t>
            </a:r>
            <a:r>
              <a:rPr dirty="0" sz="1450" spc="-20">
                <a:latin typeface="Times New Roman"/>
                <a:cs typeface="Times New Roman"/>
              </a:rPr>
              <a:t>her, </a:t>
            </a:r>
            <a:r>
              <a:rPr dirty="0" sz="1450" spc="-10">
                <a:latin typeface="Times New Roman"/>
                <a:cs typeface="Times New Roman"/>
              </a:rPr>
              <a:t>so often handled </a:t>
            </a:r>
            <a:r>
              <a:rPr dirty="0" sz="1450" spc="-5">
                <a:latin typeface="Times New Roman"/>
                <a:cs typeface="Times New Roman"/>
              </a:rPr>
              <a:t>of </a:t>
            </a:r>
            <a:r>
              <a:rPr dirty="0" sz="1450" spc="-10">
                <a:latin typeface="Times New Roman"/>
                <a:cs typeface="Times New Roman"/>
              </a:rPr>
              <a:t>yore </a:t>
            </a:r>
            <a:r>
              <a:rPr dirty="0" sz="1450" spc="-5">
                <a:latin typeface="Times New Roman"/>
                <a:cs typeface="Times New Roman"/>
              </a:rPr>
              <a:t>by </a:t>
            </a:r>
            <a:r>
              <a:rPr dirty="0" sz="1450" spc="-10">
                <a:latin typeface="Times New Roman"/>
                <a:cs typeface="Times New Roman"/>
              </a:rPr>
              <a:t>shouting  seamen; </a:t>
            </a:r>
            <a:r>
              <a:rPr dirty="0" sz="1450" spc="-5">
                <a:latin typeface="Times New Roman"/>
                <a:cs typeface="Times New Roman"/>
              </a:rPr>
              <a:t>or </a:t>
            </a:r>
            <a:r>
              <a:rPr dirty="0" sz="1450" spc="-10">
                <a:latin typeface="Times New Roman"/>
                <a:cs typeface="Times New Roman"/>
              </a:rPr>
              <a:t>the little scuttle where they had passed </a:t>
            </a:r>
            <a:r>
              <a:rPr dirty="0" sz="1450" spc="-5">
                <a:latin typeface="Times New Roman"/>
                <a:cs typeface="Times New Roman"/>
              </a:rPr>
              <a:t>up </a:t>
            </a:r>
            <a:r>
              <a:rPr dirty="0" sz="1450" spc="-10">
                <a:latin typeface="Times New Roman"/>
                <a:cs typeface="Times New Roman"/>
              </a:rPr>
              <a:t>and down to their  </a:t>
            </a:r>
            <a:r>
              <a:rPr dirty="0" sz="1450" spc="-15">
                <a:latin typeface="Times New Roman"/>
                <a:cs typeface="Times New Roman"/>
              </a:rPr>
              <a:t>affairs; </a:t>
            </a:r>
            <a:r>
              <a:rPr dirty="0" sz="1450" spc="-5">
                <a:latin typeface="Times New Roman"/>
                <a:cs typeface="Times New Roman"/>
              </a:rPr>
              <a:t>or </a:t>
            </a:r>
            <a:r>
              <a:rPr dirty="0" sz="1450" spc="-10">
                <a:latin typeface="Times New Roman"/>
                <a:cs typeface="Times New Roman"/>
              </a:rPr>
              <a:t>that </a:t>
            </a:r>
            <a:r>
              <a:rPr dirty="0" sz="1450" spc="-5">
                <a:latin typeface="Times New Roman"/>
                <a:cs typeface="Times New Roman"/>
              </a:rPr>
              <a:t>poor </a:t>
            </a:r>
            <a:r>
              <a:rPr dirty="0" sz="1450" spc="-10">
                <a:latin typeface="Times New Roman"/>
                <a:cs typeface="Times New Roman"/>
              </a:rPr>
              <a:t>noseless angel </a:t>
            </a:r>
            <a:r>
              <a:rPr dirty="0" sz="1450" spc="-5">
                <a:latin typeface="Times New Roman"/>
                <a:cs typeface="Times New Roman"/>
              </a:rPr>
              <a:t>of a </a:t>
            </a:r>
            <a:r>
              <a:rPr dirty="0" sz="1450" spc="-10">
                <a:latin typeface="Times New Roman"/>
                <a:cs typeface="Times New Roman"/>
              </a:rPr>
              <a:t>figure-head that had dipped into so  many running</a:t>
            </a:r>
            <a:r>
              <a:rPr dirty="0" sz="1450" spc="-5">
                <a:latin typeface="Times New Roman"/>
                <a:cs typeface="Times New Roman"/>
              </a:rPr>
              <a:t> </a:t>
            </a:r>
            <a:r>
              <a:rPr dirty="0" sz="1450" spc="-10">
                <a:latin typeface="Times New Roman"/>
                <a:cs typeface="Times New Roman"/>
              </a:rPr>
              <a:t>billows.</a:t>
            </a:r>
            <a:endParaRPr sz="145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5">
                <a:latin typeface="Times New Roman"/>
                <a:cs typeface="Times New Roman"/>
              </a:rPr>
              <a:t>I do not </a:t>
            </a:r>
            <a:r>
              <a:rPr dirty="0" sz="1450" spc="-10">
                <a:latin typeface="Times New Roman"/>
                <a:cs typeface="Times New Roman"/>
              </a:rPr>
              <a:t>know whether it came most from the ship </a:t>
            </a:r>
            <a:r>
              <a:rPr dirty="0" sz="1450" spc="-5">
                <a:latin typeface="Times New Roman"/>
                <a:cs typeface="Times New Roman"/>
              </a:rPr>
              <a:t>or </a:t>
            </a:r>
            <a:r>
              <a:rPr dirty="0" sz="1450" spc="-10">
                <a:latin typeface="Times New Roman"/>
                <a:cs typeface="Times New Roman"/>
              </a:rPr>
              <a:t>from the grave, </a:t>
            </a:r>
            <a:r>
              <a:rPr dirty="0" sz="1450" spc="-5">
                <a:latin typeface="Times New Roman"/>
                <a:cs typeface="Times New Roman"/>
              </a:rPr>
              <a:t>but I </a:t>
            </a:r>
            <a:r>
              <a:rPr dirty="0" sz="1450" spc="-10">
                <a:latin typeface="Times New Roman"/>
                <a:cs typeface="Times New Roman"/>
              </a:rPr>
              <a:t>fell  into some melancholy scruples, as </a:t>
            </a:r>
            <a:r>
              <a:rPr dirty="0" sz="1450" spc="-5">
                <a:latin typeface="Times New Roman"/>
                <a:cs typeface="Times New Roman"/>
              </a:rPr>
              <a:t>I </a:t>
            </a:r>
            <a:r>
              <a:rPr dirty="0" sz="1450" spc="-10">
                <a:latin typeface="Times New Roman"/>
                <a:cs typeface="Times New Roman"/>
              </a:rPr>
              <a:t>stood there, leaning with </a:t>
            </a:r>
            <a:r>
              <a:rPr dirty="0" sz="1450" spc="-5">
                <a:latin typeface="Times New Roman"/>
                <a:cs typeface="Times New Roman"/>
              </a:rPr>
              <a:t>one </a:t>
            </a:r>
            <a:r>
              <a:rPr dirty="0" sz="1450" spc="-10">
                <a:latin typeface="Times New Roman"/>
                <a:cs typeface="Times New Roman"/>
              </a:rPr>
              <a:t>hand against  the battered timbers. The homelessness </a:t>
            </a:r>
            <a:r>
              <a:rPr dirty="0" sz="1450" spc="-5">
                <a:latin typeface="Times New Roman"/>
                <a:cs typeface="Times New Roman"/>
              </a:rPr>
              <a:t>of </a:t>
            </a:r>
            <a:r>
              <a:rPr dirty="0" sz="1450" spc="-10">
                <a:latin typeface="Times New Roman"/>
                <a:cs typeface="Times New Roman"/>
              </a:rPr>
              <a:t>men and even </a:t>
            </a:r>
            <a:r>
              <a:rPr dirty="0" sz="1450" spc="-5">
                <a:latin typeface="Times New Roman"/>
                <a:cs typeface="Times New Roman"/>
              </a:rPr>
              <a:t>of </a:t>
            </a:r>
            <a:r>
              <a:rPr dirty="0" sz="1450" spc="-10">
                <a:latin typeface="Times New Roman"/>
                <a:cs typeface="Times New Roman"/>
              </a:rPr>
              <a:t>inanimate vessels,  cast away </a:t>
            </a:r>
            <a:r>
              <a:rPr dirty="0" sz="1450" spc="-5">
                <a:latin typeface="Times New Roman"/>
                <a:cs typeface="Times New Roman"/>
              </a:rPr>
              <a:t>upon </a:t>
            </a:r>
            <a:r>
              <a:rPr dirty="0" sz="1450" spc="-10">
                <a:latin typeface="Times New Roman"/>
                <a:cs typeface="Times New Roman"/>
              </a:rPr>
              <a:t>strange shores, came strongly in </a:t>
            </a:r>
            <a:r>
              <a:rPr dirty="0" sz="1450" spc="-5">
                <a:latin typeface="Times New Roman"/>
                <a:cs typeface="Times New Roman"/>
              </a:rPr>
              <a:t>upon </a:t>
            </a:r>
            <a:r>
              <a:rPr dirty="0" sz="1450" spc="-10">
                <a:latin typeface="Times New Roman"/>
                <a:cs typeface="Times New Roman"/>
              </a:rPr>
              <a:t>my mind. </a:t>
            </a:r>
            <a:r>
              <a:rPr dirty="0" sz="1450" spc="-60">
                <a:latin typeface="Times New Roman"/>
                <a:cs typeface="Times New Roman"/>
              </a:rPr>
              <a:t>To </a:t>
            </a:r>
            <a:r>
              <a:rPr dirty="0" sz="1450" spc="-10">
                <a:latin typeface="Times New Roman"/>
                <a:cs typeface="Times New Roman"/>
              </a:rPr>
              <a:t>make </a:t>
            </a:r>
            <a:r>
              <a:rPr dirty="0" sz="1450" spc="-5">
                <a:latin typeface="Times New Roman"/>
                <a:cs typeface="Times New Roman"/>
              </a:rPr>
              <a:t>a  </a:t>
            </a:r>
            <a:r>
              <a:rPr dirty="0" sz="1450" spc="-10">
                <a:latin typeface="Times New Roman"/>
                <a:cs typeface="Times New Roman"/>
              </a:rPr>
              <a:t>profit </a:t>
            </a:r>
            <a:r>
              <a:rPr dirty="0" sz="1450" spc="-5">
                <a:latin typeface="Times New Roman"/>
                <a:cs typeface="Times New Roman"/>
              </a:rPr>
              <a:t>of </a:t>
            </a:r>
            <a:r>
              <a:rPr dirty="0" sz="1450" spc="-10">
                <a:latin typeface="Times New Roman"/>
                <a:cs typeface="Times New Roman"/>
              </a:rPr>
              <a:t>such pitiful misadventures seemed an unmanly and </a:t>
            </a:r>
            <a:r>
              <a:rPr dirty="0" sz="1450" spc="-5">
                <a:latin typeface="Times New Roman"/>
                <a:cs typeface="Times New Roman"/>
              </a:rPr>
              <a:t>a </a:t>
            </a:r>
            <a:r>
              <a:rPr dirty="0" sz="1450" spc="-10">
                <a:latin typeface="Times New Roman"/>
                <a:cs typeface="Times New Roman"/>
              </a:rPr>
              <a:t>sordid act; and </a:t>
            </a:r>
            <a:r>
              <a:rPr dirty="0" sz="1450" spc="-5">
                <a:latin typeface="Times New Roman"/>
                <a:cs typeface="Times New Roman"/>
              </a:rPr>
              <a:t>I  </a:t>
            </a:r>
            <a:r>
              <a:rPr dirty="0" sz="1450" spc="-10">
                <a:latin typeface="Times New Roman"/>
                <a:cs typeface="Times New Roman"/>
              </a:rPr>
              <a:t>began to think </a:t>
            </a:r>
            <a:r>
              <a:rPr dirty="0" sz="1450" spc="-5">
                <a:latin typeface="Times New Roman"/>
                <a:cs typeface="Times New Roman"/>
              </a:rPr>
              <a:t>of </a:t>
            </a:r>
            <a:r>
              <a:rPr dirty="0" sz="1450" spc="-10">
                <a:latin typeface="Times New Roman"/>
                <a:cs typeface="Times New Roman"/>
              </a:rPr>
              <a:t>my then quest as </a:t>
            </a:r>
            <a:r>
              <a:rPr dirty="0" sz="1450" spc="-5">
                <a:latin typeface="Times New Roman"/>
                <a:cs typeface="Times New Roman"/>
              </a:rPr>
              <a:t>of </a:t>
            </a:r>
            <a:r>
              <a:rPr dirty="0" sz="1450" spc="-10">
                <a:latin typeface="Times New Roman"/>
                <a:cs typeface="Times New Roman"/>
              </a:rPr>
              <a:t>something sacrilegious in its nature. But  when </a:t>
            </a:r>
            <a:r>
              <a:rPr dirty="0" sz="1450" spc="-5">
                <a:latin typeface="Times New Roman"/>
                <a:cs typeface="Times New Roman"/>
              </a:rPr>
              <a:t>I </a:t>
            </a:r>
            <a:r>
              <a:rPr dirty="0" sz="1450" spc="-10">
                <a:latin typeface="Times New Roman"/>
                <a:cs typeface="Times New Roman"/>
              </a:rPr>
              <a:t>remembered </a:t>
            </a:r>
            <a:r>
              <a:rPr dirty="0" sz="1450" spc="-30">
                <a:latin typeface="Times New Roman"/>
                <a:cs typeface="Times New Roman"/>
              </a:rPr>
              <a:t>Mary, </a:t>
            </a:r>
            <a:r>
              <a:rPr dirty="0" sz="1450" spc="-5">
                <a:latin typeface="Times New Roman"/>
                <a:cs typeface="Times New Roman"/>
              </a:rPr>
              <a:t>I </a:t>
            </a:r>
            <a:r>
              <a:rPr dirty="0" sz="1450" spc="-10">
                <a:latin typeface="Times New Roman"/>
                <a:cs typeface="Times New Roman"/>
              </a:rPr>
              <a:t>took heart again. My uncle would never consent  to an imprudent marriage, </a:t>
            </a:r>
            <a:r>
              <a:rPr dirty="0" sz="1450" spc="-5">
                <a:latin typeface="Times New Roman"/>
                <a:cs typeface="Times New Roman"/>
              </a:rPr>
              <a:t>nor </a:t>
            </a:r>
            <a:r>
              <a:rPr dirty="0" sz="1450" spc="-10">
                <a:latin typeface="Times New Roman"/>
                <a:cs typeface="Times New Roman"/>
              </a:rPr>
              <a:t>would she, as </a:t>
            </a:r>
            <a:r>
              <a:rPr dirty="0" sz="1450" spc="-5">
                <a:latin typeface="Times New Roman"/>
                <a:cs typeface="Times New Roman"/>
              </a:rPr>
              <a:t>I </a:t>
            </a:r>
            <a:r>
              <a:rPr dirty="0" sz="1450" spc="-10">
                <a:latin typeface="Times New Roman"/>
                <a:cs typeface="Times New Roman"/>
              </a:rPr>
              <a:t>was persuaded, wed without his  full approval. It behoved me, then, to </a:t>
            </a:r>
            <a:r>
              <a:rPr dirty="0" sz="1450" spc="-5">
                <a:latin typeface="Times New Roman"/>
                <a:cs typeface="Times New Roman"/>
              </a:rPr>
              <a:t>be up </a:t>
            </a:r>
            <a:r>
              <a:rPr dirty="0" sz="1450" spc="-10">
                <a:latin typeface="Times New Roman"/>
                <a:cs typeface="Times New Roman"/>
              </a:rPr>
              <a:t>and doing for my wife; and </a:t>
            </a:r>
            <a:r>
              <a:rPr dirty="0" sz="1450" spc="-5">
                <a:latin typeface="Times New Roman"/>
                <a:cs typeface="Times New Roman"/>
              </a:rPr>
              <a:t>I  thought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laugh how long it was since that great sea-castle, the </a:t>
            </a:r>
            <a:r>
              <a:rPr dirty="0" sz="1450" spc="-10" i="1">
                <a:latin typeface="Times New Roman"/>
                <a:cs typeface="Times New Roman"/>
              </a:rPr>
              <a:t>Espirito  </a:t>
            </a:r>
            <a:r>
              <a:rPr dirty="0" sz="1450" spc="-5" i="1">
                <a:latin typeface="Times New Roman"/>
                <a:cs typeface="Times New Roman"/>
              </a:rPr>
              <a:t>Santo</a:t>
            </a:r>
            <a:r>
              <a:rPr dirty="0" sz="1450" spc="-5">
                <a:latin typeface="Times New Roman"/>
                <a:cs typeface="Times New Roman"/>
              </a:rPr>
              <a:t>, </a:t>
            </a:r>
            <a:r>
              <a:rPr dirty="0" sz="1450" spc="-10">
                <a:latin typeface="Times New Roman"/>
                <a:cs typeface="Times New Roman"/>
              </a:rPr>
              <a:t>had left her bones in Sandag </a:t>
            </a:r>
            <a:r>
              <a:rPr dirty="0" sz="1450" spc="-35">
                <a:latin typeface="Times New Roman"/>
                <a:cs typeface="Times New Roman"/>
              </a:rPr>
              <a:t>Bay, </a:t>
            </a:r>
            <a:r>
              <a:rPr dirty="0" sz="1450" spc="-10">
                <a:latin typeface="Times New Roman"/>
                <a:cs typeface="Times New Roman"/>
              </a:rPr>
              <a:t>and how weak it would </a:t>
            </a:r>
            <a:r>
              <a:rPr dirty="0" sz="1450" spc="-5">
                <a:latin typeface="Times New Roman"/>
                <a:cs typeface="Times New Roman"/>
              </a:rPr>
              <a:t>be </a:t>
            </a:r>
            <a:r>
              <a:rPr dirty="0" sz="1450" spc="-10">
                <a:latin typeface="Times New Roman"/>
                <a:cs typeface="Times New Roman"/>
              </a:rPr>
              <a:t>to  consider rights so long extinguished and misfortunes so long forgotten in the  process </a:t>
            </a:r>
            <a:r>
              <a:rPr dirty="0" sz="1450" spc="-5">
                <a:latin typeface="Times New Roman"/>
                <a:cs typeface="Times New Roman"/>
              </a:rPr>
              <a:t>of </a:t>
            </a:r>
            <a:r>
              <a:rPr dirty="0" sz="1450" spc="-10">
                <a:latin typeface="Times New Roman"/>
                <a:cs typeface="Times New Roman"/>
              </a:rPr>
              <a:t>time.</a:t>
            </a:r>
            <a:endParaRPr sz="1450">
              <a:latin typeface="Times New Roman"/>
              <a:cs typeface="Times New Roman"/>
            </a:endParaRPr>
          </a:p>
          <a:p>
            <a:pPr algn="just" marL="12700" marR="5080">
              <a:lnSpc>
                <a:spcPts val="1730"/>
              </a:lnSpc>
              <a:spcBef>
                <a:spcPts val="844"/>
              </a:spcBef>
            </a:pPr>
            <a:r>
              <a:rPr dirty="0" sz="1450" spc="-5">
                <a:latin typeface="Times New Roman"/>
                <a:cs typeface="Times New Roman"/>
              </a:rPr>
              <a:t>I </a:t>
            </a:r>
            <a:r>
              <a:rPr dirty="0" sz="1450" spc="-10">
                <a:latin typeface="Times New Roman"/>
                <a:cs typeface="Times New Roman"/>
              </a:rPr>
              <a:t>had my theory </a:t>
            </a:r>
            <a:r>
              <a:rPr dirty="0" sz="1450" spc="-5">
                <a:latin typeface="Times New Roman"/>
                <a:cs typeface="Times New Roman"/>
              </a:rPr>
              <a:t>of </a:t>
            </a:r>
            <a:r>
              <a:rPr dirty="0" sz="1450" spc="-10">
                <a:latin typeface="Times New Roman"/>
                <a:cs typeface="Times New Roman"/>
              </a:rPr>
              <a:t>where to seek for her remains. The set </a:t>
            </a:r>
            <a:r>
              <a:rPr dirty="0" sz="1450" spc="-5">
                <a:latin typeface="Times New Roman"/>
                <a:cs typeface="Times New Roman"/>
              </a:rPr>
              <a:t>of </a:t>
            </a:r>
            <a:r>
              <a:rPr dirty="0" sz="1450" spc="-10">
                <a:latin typeface="Times New Roman"/>
                <a:cs typeface="Times New Roman"/>
              </a:rPr>
              <a:t>the current and  the soundings both pointed to the east side </a:t>
            </a:r>
            <a:r>
              <a:rPr dirty="0" sz="1450" spc="-5">
                <a:latin typeface="Times New Roman"/>
                <a:cs typeface="Times New Roman"/>
              </a:rPr>
              <a:t>of </a:t>
            </a:r>
            <a:r>
              <a:rPr dirty="0" sz="1450" spc="-10">
                <a:latin typeface="Times New Roman"/>
                <a:cs typeface="Times New Roman"/>
              </a:rPr>
              <a:t>the bay under the ledge </a:t>
            </a:r>
            <a:r>
              <a:rPr dirty="0" sz="1450" spc="-5">
                <a:latin typeface="Times New Roman"/>
                <a:cs typeface="Times New Roman"/>
              </a:rPr>
              <a:t>of  </a:t>
            </a:r>
            <a:r>
              <a:rPr dirty="0" sz="1450" spc="-10">
                <a:latin typeface="Times New Roman"/>
                <a:cs typeface="Times New Roman"/>
              </a:rPr>
              <a:t>rocks. If she had been lost in Sandag </a:t>
            </a:r>
            <a:r>
              <a:rPr dirty="0" sz="1450" spc="-35">
                <a:latin typeface="Times New Roman"/>
                <a:cs typeface="Times New Roman"/>
              </a:rPr>
              <a:t>Bay, </a:t>
            </a:r>
            <a:r>
              <a:rPr dirty="0" sz="1450" spc="-10">
                <a:latin typeface="Times New Roman"/>
                <a:cs typeface="Times New Roman"/>
              </a:rPr>
              <a:t>and if, after these centuries, any  portion </a:t>
            </a:r>
            <a:r>
              <a:rPr dirty="0" sz="1450" spc="-5">
                <a:latin typeface="Times New Roman"/>
                <a:cs typeface="Times New Roman"/>
              </a:rPr>
              <a:t>of </a:t>
            </a:r>
            <a:r>
              <a:rPr dirty="0" sz="1450" spc="-10">
                <a:latin typeface="Times New Roman"/>
                <a:cs typeface="Times New Roman"/>
              </a:rPr>
              <a:t>her held </a:t>
            </a:r>
            <a:r>
              <a:rPr dirty="0" sz="1450" spc="-15">
                <a:latin typeface="Times New Roman"/>
                <a:cs typeface="Times New Roman"/>
              </a:rPr>
              <a:t>together, </a:t>
            </a:r>
            <a:r>
              <a:rPr dirty="0" sz="1450" spc="-10">
                <a:latin typeface="Times New Roman"/>
                <a:cs typeface="Times New Roman"/>
              </a:rPr>
              <a:t>it was there that </a:t>
            </a:r>
            <a:r>
              <a:rPr dirty="0" sz="1450" spc="-5">
                <a:latin typeface="Times New Roman"/>
                <a:cs typeface="Times New Roman"/>
              </a:rPr>
              <a:t>I </a:t>
            </a:r>
            <a:r>
              <a:rPr dirty="0" sz="1450" spc="-10">
                <a:latin typeface="Times New Roman"/>
                <a:cs typeface="Times New Roman"/>
              </a:rPr>
              <a:t>should find it. The water  deepens, as </a:t>
            </a:r>
            <a:r>
              <a:rPr dirty="0" sz="1450" spc="-5">
                <a:latin typeface="Times New Roman"/>
                <a:cs typeface="Times New Roman"/>
              </a:rPr>
              <a:t>I </a:t>
            </a:r>
            <a:r>
              <a:rPr dirty="0" sz="1450" spc="-10">
                <a:latin typeface="Times New Roman"/>
                <a:cs typeface="Times New Roman"/>
              </a:rPr>
              <a:t>have said, with great </a:t>
            </a:r>
            <a:r>
              <a:rPr dirty="0" sz="1450" spc="-20">
                <a:latin typeface="Times New Roman"/>
                <a:cs typeface="Times New Roman"/>
              </a:rPr>
              <a:t>rapidity, </a:t>
            </a:r>
            <a:r>
              <a:rPr dirty="0" sz="1450" spc="-10">
                <a:latin typeface="Times New Roman"/>
                <a:cs typeface="Times New Roman"/>
              </a:rPr>
              <a:t>and even close along-side the  rocks several fathoms may </a:t>
            </a:r>
            <a:r>
              <a:rPr dirty="0" sz="1450" spc="-5">
                <a:latin typeface="Times New Roman"/>
                <a:cs typeface="Times New Roman"/>
              </a:rPr>
              <a:t>be found.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walked </a:t>
            </a:r>
            <a:r>
              <a:rPr dirty="0" sz="1450" spc="-5">
                <a:latin typeface="Times New Roman"/>
                <a:cs typeface="Times New Roman"/>
              </a:rPr>
              <a:t>upon </a:t>
            </a:r>
            <a:r>
              <a:rPr dirty="0" sz="1450" spc="-10">
                <a:latin typeface="Times New Roman"/>
                <a:cs typeface="Times New Roman"/>
              </a:rPr>
              <a:t>the edge </a:t>
            </a:r>
            <a:r>
              <a:rPr dirty="0" sz="1450" spc="-5">
                <a:latin typeface="Times New Roman"/>
                <a:cs typeface="Times New Roman"/>
              </a:rPr>
              <a:t>I </a:t>
            </a:r>
            <a:r>
              <a:rPr dirty="0" sz="1450" spc="-10">
                <a:latin typeface="Times New Roman"/>
                <a:cs typeface="Times New Roman"/>
              </a:rPr>
              <a:t>could see  far and wide over the sandy bottom </a:t>
            </a:r>
            <a:r>
              <a:rPr dirty="0" sz="1450" spc="-5">
                <a:latin typeface="Times New Roman"/>
                <a:cs typeface="Times New Roman"/>
              </a:rPr>
              <a:t>of </a:t>
            </a:r>
            <a:r>
              <a:rPr dirty="0" sz="1450" spc="-10">
                <a:latin typeface="Times New Roman"/>
                <a:cs typeface="Times New Roman"/>
              </a:rPr>
              <a:t>the bay; the sun shone clear and green  and steady in the deeps; the bay seemed rather like </a:t>
            </a:r>
            <a:r>
              <a:rPr dirty="0" sz="1450" spc="-5">
                <a:latin typeface="Times New Roman"/>
                <a:cs typeface="Times New Roman"/>
              </a:rPr>
              <a:t>a </a:t>
            </a:r>
            <a:r>
              <a:rPr dirty="0" sz="1450" spc="-10">
                <a:latin typeface="Times New Roman"/>
                <a:cs typeface="Times New Roman"/>
              </a:rPr>
              <a:t>great transparent crystal,  as </a:t>
            </a:r>
            <a:r>
              <a:rPr dirty="0" sz="1450" spc="-5">
                <a:latin typeface="Times New Roman"/>
                <a:cs typeface="Times New Roman"/>
              </a:rPr>
              <a:t>one </a:t>
            </a:r>
            <a:r>
              <a:rPr dirty="0" sz="1450" spc="-10">
                <a:latin typeface="Times New Roman"/>
                <a:cs typeface="Times New Roman"/>
              </a:rPr>
              <a:t>sees them in </a:t>
            </a:r>
            <a:r>
              <a:rPr dirty="0" sz="1450" spc="-5">
                <a:latin typeface="Times New Roman"/>
                <a:cs typeface="Times New Roman"/>
              </a:rPr>
              <a:t>a </a:t>
            </a:r>
            <a:r>
              <a:rPr dirty="0" sz="1450" spc="-15">
                <a:latin typeface="Times New Roman"/>
                <a:cs typeface="Times New Roman"/>
              </a:rPr>
              <a:t>lapidary’s </a:t>
            </a:r>
            <a:r>
              <a:rPr dirty="0" sz="1450" spc="-5">
                <a:latin typeface="Times New Roman"/>
                <a:cs typeface="Times New Roman"/>
              </a:rPr>
              <a:t>shop; </a:t>
            </a:r>
            <a:r>
              <a:rPr dirty="0" sz="1450" spc="-10">
                <a:latin typeface="Times New Roman"/>
                <a:cs typeface="Times New Roman"/>
              </a:rPr>
              <a:t>there was </a:t>
            </a:r>
            <a:r>
              <a:rPr dirty="0" sz="1450" spc="-5">
                <a:latin typeface="Times New Roman"/>
                <a:cs typeface="Times New Roman"/>
              </a:rPr>
              <a:t>naught </a:t>
            </a:r>
            <a:r>
              <a:rPr dirty="0" sz="1450" spc="-10">
                <a:latin typeface="Times New Roman"/>
                <a:cs typeface="Times New Roman"/>
              </a:rPr>
              <a:t>to show that it was  water </a:t>
            </a:r>
            <a:r>
              <a:rPr dirty="0" sz="1450" spc="-5">
                <a:latin typeface="Times New Roman"/>
                <a:cs typeface="Times New Roman"/>
              </a:rPr>
              <a:t>but </a:t>
            </a:r>
            <a:r>
              <a:rPr dirty="0" sz="1450" spc="-10">
                <a:latin typeface="Times New Roman"/>
                <a:cs typeface="Times New Roman"/>
              </a:rPr>
              <a:t>an internal trembling, </a:t>
            </a:r>
            <a:r>
              <a:rPr dirty="0" sz="1450" spc="-5">
                <a:latin typeface="Times New Roman"/>
                <a:cs typeface="Times New Roman"/>
              </a:rPr>
              <a:t>a </a:t>
            </a:r>
            <a:r>
              <a:rPr dirty="0" sz="1450" spc="-10">
                <a:latin typeface="Times New Roman"/>
                <a:cs typeface="Times New Roman"/>
              </a:rPr>
              <a:t>hovering within </a:t>
            </a:r>
            <a:r>
              <a:rPr dirty="0" sz="1450" spc="-5">
                <a:latin typeface="Times New Roman"/>
                <a:cs typeface="Times New Roman"/>
              </a:rPr>
              <a:t>of </a:t>
            </a:r>
            <a:r>
              <a:rPr dirty="0" sz="1450" spc="-10">
                <a:latin typeface="Times New Roman"/>
                <a:cs typeface="Times New Roman"/>
              </a:rPr>
              <a:t>sun-glints and netted  shadows, and now and then </a:t>
            </a:r>
            <a:r>
              <a:rPr dirty="0" sz="1450" spc="-5">
                <a:latin typeface="Times New Roman"/>
                <a:cs typeface="Times New Roman"/>
              </a:rPr>
              <a:t>a </a:t>
            </a:r>
            <a:r>
              <a:rPr dirty="0" sz="1450" spc="-10">
                <a:latin typeface="Times New Roman"/>
                <a:cs typeface="Times New Roman"/>
              </a:rPr>
              <a:t>faint lap and </a:t>
            </a:r>
            <a:r>
              <a:rPr dirty="0" sz="1450" spc="-5">
                <a:latin typeface="Times New Roman"/>
                <a:cs typeface="Times New Roman"/>
              </a:rPr>
              <a:t>a </a:t>
            </a:r>
            <a:r>
              <a:rPr dirty="0" sz="1450" spc="-10">
                <a:latin typeface="Times New Roman"/>
                <a:cs typeface="Times New Roman"/>
              </a:rPr>
              <a:t>dying </a:t>
            </a:r>
            <a:r>
              <a:rPr dirty="0" sz="1450" spc="-5">
                <a:latin typeface="Times New Roman"/>
                <a:cs typeface="Times New Roman"/>
              </a:rPr>
              <a:t>bubble </a:t>
            </a:r>
            <a:r>
              <a:rPr dirty="0" sz="1450" spc="-10">
                <a:latin typeface="Times New Roman"/>
                <a:cs typeface="Times New Roman"/>
              </a:rPr>
              <a:t>round the edge.  The shadows </a:t>
            </a:r>
            <a:r>
              <a:rPr dirty="0" sz="1450" spc="-5">
                <a:latin typeface="Times New Roman"/>
                <a:cs typeface="Times New Roman"/>
              </a:rPr>
              <a:t>of </a:t>
            </a:r>
            <a:r>
              <a:rPr dirty="0" sz="1450" spc="-10">
                <a:latin typeface="Times New Roman"/>
                <a:cs typeface="Times New Roman"/>
              </a:rPr>
              <a:t>the rocks lay </a:t>
            </a:r>
            <a:r>
              <a:rPr dirty="0" sz="1450" spc="-5">
                <a:latin typeface="Times New Roman"/>
                <a:cs typeface="Times New Roman"/>
              </a:rPr>
              <a:t>out </a:t>
            </a:r>
            <a:r>
              <a:rPr dirty="0" sz="1450" spc="-10">
                <a:latin typeface="Times New Roman"/>
                <a:cs typeface="Times New Roman"/>
              </a:rPr>
              <a:t>for some distance at their feet, so that my  own </a:t>
            </a:r>
            <a:r>
              <a:rPr dirty="0" sz="1450" spc="-20">
                <a:latin typeface="Times New Roman"/>
                <a:cs typeface="Times New Roman"/>
              </a:rPr>
              <a:t>shadow, </a:t>
            </a:r>
            <a:r>
              <a:rPr dirty="0" sz="1450" spc="-10">
                <a:latin typeface="Times New Roman"/>
                <a:cs typeface="Times New Roman"/>
              </a:rPr>
              <a:t>moving, pausing, and stooping </a:t>
            </a:r>
            <a:r>
              <a:rPr dirty="0" sz="1450" spc="-5">
                <a:latin typeface="Times New Roman"/>
                <a:cs typeface="Times New Roman"/>
              </a:rPr>
              <a:t>on </a:t>
            </a:r>
            <a:r>
              <a:rPr dirty="0" sz="1450" spc="-10">
                <a:latin typeface="Times New Roman"/>
                <a:cs typeface="Times New Roman"/>
              </a:rPr>
              <a:t>the top </a:t>
            </a:r>
            <a:r>
              <a:rPr dirty="0" sz="1450" spc="-5">
                <a:latin typeface="Times New Roman"/>
                <a:cs typeface="Times New Roman"/>
              </a:rPr>
              <a:t>of </a:t>
            </a:r>
            <a:r>
              <a:rPr dirty="0" sz="1450" spc="-10">
                <a:latin typeface="Times New Roman"/>
                <a:cs typeface="Times New Roman"/>
              </a:rPr>
              <a:t>that, reached  sometimes half across the </a:t>
            </a:r>
            <a:r>
              <a:rPr dirty="0" sz="1450" spc="-30">
                <a:latin typeface="Times New Roman"/>
                <a:cs typeface="Times New Roman"/>
              </a:rPr>
              <a:t>bay. </a:t>
            </a:r>
            <a:r>
              <a:rPr dirty="0" sz="1450" spc="-10">
                <a:latin typeface="Times New Roman"/>
                <a:cs typeface="Times New Roman"/>
              </a:rPr>
              <a:t>It was above all in this belt </a:t>
            </a:r>
            <a:r>
              <a:rPr dirty="0" sz="1450" spc="-5">
                <a:latin typeface="Times New Roman"/>
                <a:cs typeface="Times New Roman"/>
              </a:rPr>
              <a:t>of </a:t>
            </a:r>
            <a:r>
              <a:rPr dirty="0" sz="1450" spc="-10">
                <a:latin typeface="Times New Roman"/>
                <a:cs typeface="Times New Roman"/>
              </a:rPr>
              <a:t>shadows that </a:t>
            </a:r>
            <a:r>
              <a:rPr dirty="0" sz="1450" spc="-5">
                <a:latin typeface="Times New Roman"/>
                <a:cs typeface="Times New Roman"/>
              </a:rPr>
              <a:t>I  </a:t>
            </a:r>
            <a:r>
              <a:rPr dirty="0" sz="1450" spc="-10">
                <a:latin typeface="Times New Roman"/>
                <a:cs typeface="Times New Roman"/>
              </a:rPr>
              <a:t>hunted for the </a:t>
            </a:r>
            <a:r>
              <a:rPr dirty="0" sz="1450" spc="-10" i="1">
                <a:latin typeface="Times New Roman"/>
                <a:cs typeface="Times New Roman"/>
              </a:rPr>
              <a:t>Espirito Santo</a:t>
            </a:r>
            <a:r>
              <a:rPr dirty="0" sz="1450" spc="-10">
                <a:latin typeface="Times New Roman"/>
                <a:cs typeface="Times New Roman"/>
              </a:rPr>
              <a:t>; since it was there the undertow ran strongest,  whether in </a:t>
            </a:r>
            <a:r>
              <a:rPr dirty="0" sz="1450" spc="-5">
                <a:latin typeface="Times New Roman"/>
                <a:cs typeface="Times New Roman"/>
              </a:rPr>
              <a:t>or out. </a:t>
            </a:r>
            <a:r>
              <a:rPr dirty="0" sz="1450" spc="-10">
                <a:latin typeface="Times New Roman"/>
                <a:cs typeface="Times New Roman"/>
              </a:rPr>
              <a:t>Cool as the whole water seemed this broiling </a:t>
            </a:r>
            <a:r>
              <a:rPr dirty="0" sz="1450" spc="-30">
                <a:latin typeface="Times New Roman"/>
                <a:cs typeface="Times New Roman"/>
              </a:rPr>
              <a:t>day, </a:t>
            </a:r>
            <a:r>
              <a:rPr dirty="0" sz="1450" spc="-10">
                <a:latin typeface="Times New Roman"/>
                <a:cs typeface="Times New Roman"/>
              </a:rPr>
              <a:t>it looked,  in that part, yet </a:t>
            </a:r>
            <a:r>
              <a:rPr dirty="0" sz="1450" spc="-15">
                <a:latin typeface="Times New Roman"/>
                <a:cs typeface="Times New Roman"/>
              </a:rPr>
              <a:t>cooler, </a:t>
            </a:r>
            <a:r>
              <a:rPr dirty="0" sz="1450" spc="-10">
                <a:latin typeface="Times New Roman"/>
                <a:cs typeface="Times New Roman"/>
              </a:rPr>
              <a:t>and had </a:t>
            </a:r>
            <a:r>
              <a:rPr dirty="0" sz="1450" spc="-5">
                <a:latin typeface="Times New Roman"/>
                <a:cs typeface="Times New Roman"/>
              </a:rPr>
              <a:t>a </a:t>
            </a:r>
            <a:r>
              <a:rPr dirty="0" sz="1450" spc="-10">
                <a:latin typeface="Times New Roman"/>
                <a:cs typeface="Times New Roman"/>
              </a:rPr>
              <a:t>mysterious invitation for the eyes. Peer as </a:t>
            </a:r>
            <a:r>
              <a:rPr dirty="0" sz="1450" spc="-5">
                <a:latin typeface="Times New Roman"/>
                <a:cs typeface="Times New Roman"/>
              </a:rPr>
              <a:t>I  </a:t>
            </a:r>
            <a:r>
              <a:rPr dirty="0" sz="1450" spc="-10">
                <a:latin typeface="Times New Roman"/>
                <a:cs typeface="Times New Roman"/>
              </a:rPr>
              <a:t>pleased, </a:t>
            </a:r>
            <a:r>
              <a:rPr dirty="0" sz="1450" spc="-15">
                <a:latin typeface="Times New Roman"/>
                <a:cs typeface="Times New Roman"/>
              </a:rPr>
              <a:t>however, </a:t>
            </a:r>
            <a:r>
              <a:rPr dirty="0" sz="1450" spc="-5">
                <a:latin typeface="Times New Roman"/>
                <a:cs typeface="Times New Roman"/>
              </a:rPr>
              <a:t>I </a:t>
            </a:r>
            <a:r>
              <a:rPr dirty="0" sz="1450" spc="-10">
                <a:latin typeface="Times New Roman"/>
                <a:cs typeface="Times New Roman"/>
              </a:rPr>
              <a:t>could see nothing </a:t>
            </a:r>
            <a:r>
              <a:rPr dirty="0" sz="1450" spc="-5">
                <a:latin typeface="Times New Roman"/>
                <a:cs typeface="Times New Roman"/>
              </a:rPr>
              <a:t>but a </a:t>
            </a:r>
            <a:r>
              <a:rPr dirty="0" sz="1450" spc="-10">
                <a:latin typeface="Times New Roman"/>
                <a:cs typeface="Times New Roman"/>
              </a:rPr>
              <a:t>few fishes </a:t>
            </a:r>
            <a:r>
              <a:rPr dirty="0" sz="1450" spc="-5">
                <a:latin typeface="Times New Roman"/>
                <a:cs typeface="Times New Roman"/>
              </a:rPr>
              <a:t>or a </a:t>
            </a:r>
            <a:r>
              <a:rPr dirty="0" sz="1450" spc="-10">
                <a:latin typeface="Times New Roman"/>
                <a:cs typeface="Times New Roman"/>
              </a:rPr>
              <a:t>bush </a:t>
            </a:r>
            <a:r>
              <a:rPr dirty="0" sz="1450" spc="-5">
                <a:latin typeface="Times New Roman"/>
                <a:cs typeface="Times New Roman"/>
              </a:rPr>
              <a:t>of </a:t>
            </a:r>
            <a:r>
              <a:rPr dirty="0" sz="1450" spc="-10">
                <a:latin typeface="Times New Roman"/>
                <a:cs typeface="Times New Roman"/>
              </a:rPr>
              <a:t>sea-tangle,  and here and there </a:t>
            </a:r>
            <a:r>
              <a:rPr dirty="0" sz="1450" spc="-5">
                <a:latin typeface="Times New Roman"/>
                <a:cs typeface="Times New Roman"/>
              </a:rPr>
              <a:t>a </a:t>
            </a:r>
            <a:r>
              <a:rPr dirty="0" sz="1450" spc="-10">
                <a:latin typeface="Times New Roman"/>
                <a:cs typeface="Times New Roman"/>
              </a:rPr>
              <a:t>lump </a:t>
            </a:r>
            <a:r>
              <a:rPr dirty="0" sz="1450" spc="-5">
                <a:latin typeface="Times New Roman"/>
                <a:cs typeface="Times New Roman"/>
              </a:rPr>
              <a:t>of </a:t>
            </a:r>
            <a:r>
              <a:rPr dirty="0" sz="1450" spc="-10">
                <a:latin typeface="Times New Roman"/>
                <a:cs typeface="Times New Roman"/>
              </a:rPr>
              <a:t>rock that had fallen from above and now lay  separate </a:t>
            </a:r>
            <a:r>
              <a:rPr dirty="0" sz="1450" spc="-5">
                <a:latin typeface="Times New Roman"/>
                <a:cs typeface="Times New Roman"/>
              </a:rPr>
              <a:t>on </a:t>
            </a:r>
            <a:r>
              <a:rPr dirty="0" sz="1450" spc="-10">
                <a:latin typeface="Times New Roman"/>
                <a:cs typeface="Times New Roman"/>
              </a:rPr>
              <a:t>the sandy </a:t>
            </a:r>
            <a:r>
              <a:rPr dirty="0" sz="1450" spc="-20">
                <a:latin typeface="Times New Roman"/>
                <a:cs typeface="Times New Roman"/>
              </a:rPr>
              <a:t>floor.</a:t>
            </a:r>
            <a:r>
              <a:rPr dirty="0" sz="1450" spc="320">
                <a:latin typeface="Times New Roman"/>
                <a:cs typeface="Times New Roman"/>
              </a:rPr>
              <a:t> </a:t>
            </a:r>
            <a:r>
              <a:rPr dirty="0" sz="1450" spc="-30">
                <a:latin typeface="Times New Roman"/>
                <a:cs typeface="Times New Roman"/>
              </a:rPr>
              <a:t>Twice </a:t>
            </a:r>
            <a:r>
              <a:rPr dirty="0" sz="1450" spc="-10">
                <a:latin typeface="Times New Roman"/>
                <a:cs typeface="Times New Roman"/>
              </a:rPr>
              <a:t>did </a:t>
            </a:r>
            <a:r>
              <a:rPr dirty="0" sz="1450" spc="-5">
                <a:latin typeface="Times New Roman"/>
                <a:cs typeface="Times New Roman"/>
              </a:rPr>
              <a:t>I </a:t>
            </a:r>
            <a:r>
              <a:rPr dirty="0" sz="1450" spc="-10">
                <a:latin typeface="Times New Roman"/>
                <a:cs typeface="Times New Roman"/>
              </a:rPr>
              <a:t>pass from </a:t>
            </a:r>
            <a:r>
              <a:rPr dirty="0" sz="1450" spc="-5">
                <a:latin typeface="Times New Roman"/>
                <a:cs typeface="Times New Roman"/>
              </a:rPr>
              <a:t>one </a:t>
            </a:r>
            <a:r>
              <a:rPr dirty="0" sz="1450" spc="-10">
                <a:latin typeface="Times New Roman"/>
                <a:cs typeface="Times New Roman"/>
              </a:rPr>
              <a:t>end to the other </a:t>
            </a:r>
            <a:r>
              <a:rPr dirty="0" sz="1450" spc="-5">
                <a:latin typeface="Times New Roman"/>
                <a:cs typeface="Times New Roman"/>
              </a:rPr>
              <a:t>of </a:t>
            </a:r>
            <a:r>
              <a:rPr dirty="0" sz="1450" spc="-10">
                <a:latin typeface="Times New Roman"/>
                <a:cs typeface="Times New Roman"/>
              </a:rPr>
              <a:t>the  rocks, and in the whole distance </a:t>
            </a:r>
            <a:r>
              <a:rPr dirty="0" sz="1450" spc="-5">
                <a:latin typeface="Times New Roman"/>
                <a:cs typeface="Times New Roman"/>
              </a:rPr>
              <a:t>I </a:t>
            </a:r>
            <a:r>
              <a:rPr dirty="0" sz="1450" spc="-10">
                <a:latin typeface="Times New Roman"/>
                <a:cs typeface="Times New Roman"/>
              </a:rPr>
              <a:t>could see nothing </a:t>
            </a:r>
            <a:r>
              <a:rPr dirty="0" sz="1450" spc="-5">
                <a:latin typeface="Times New Roman"/>
                <a:cs typeface="Times New Roman"/>
              </a:rPr>
              <a:t>of </a:t>
            </a:r>
            <a:r>
              <a:rPr dirty="0" sz="1450" spc="-10">
                <a:latin typeface="Times New Roman"/>
                <a:cs typeface="Times New Roman"/>
              </a:rPr>
              <a:t>the wreck, </a:t>
            </a:r>
            <a:r>
              <a:rPr dirty="0" sz="1450" spc="-5">
                <a:latin typeface="Times New Roman"/>
                <a:cs typeface="Times New Roman"/>
              </a:rPr>
              <a:t>nor </a:t>
            </a:r>
            <a:r>
              <a:rPr dirty="0" sz="1450" spc="-10">
                <a:latin typeface="Times New Roman"/>
                <a:cs typeface="Times New Roman"/>
              </a:rPr>
              <a:t>any  place </a:t>
            </a:r>
            <a:r>
              <a:rPr dirty="0" sz="1450" spc="-5">
                <a:latin typeface="Times New Roman"/>
                <a:cs typeface="Times New Roman"/>
              </a:rPr>
              <a:t>but one </a:t>
            </a:r>
            <a:r>
              <a:rPr dirty="0" sz="1450" spc="-10">
                <a:latin typeface="Times New Roman"/>
                <a:cs typeface="Times New Roman"/>
              </a:rPr>
              <a:t>where it was possible for it to be. This was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terrace in  five fathoms </a:t>
            </a:r>
            <a:r>
              <a:rPr dirty="0" sz="1450" spc="-5">
                <a:latin typeface="Times New Roman"/>
                <a:cs typeface="Times New Roman"/>
              </a:rPr>
              <a:t>of </a:t>
            </a:r>
            <a:r>
              <a:rPr dirty="0" sz="1450" spc="-20">
                <a:latin typeface="Times New Roman"/>
                <a:cs typeface="Times New Roman"/>
              </a:rPr>
              <a:t>water, </a:t>
            </a:r>
            <a:r>
              <a:rPr dirty="0" sz="1450" spc="-10">
                <a:latin typeface="Times New Roman"/>
                <a:cs typeface="Times New Roman"/>
              </a:rPr>
              <a:t>raised </a:t>
            </a:r>
            <a:r>
              <a:rPr dirty="0" sz="1450" spc="-15">
                <a:latin typeface="Times New Roman"/>
                <a:cs typeface="Times New Roman"/>
              </a:rPr>
              <a:t>off </a:t>
            </a:r>
            <a:r>
              <a:rPr dirty="0" sz="1450" spc="-10">
                <a:latin typeface="Times New Roman"/>
                <a:cs typeface="Times New Roman"/>
              </a:rPr>
              <a:t>the surface </a:t>
            </a:r>
            <a:r>
              <a:rPr dirty="0" sz="1450" spc="-5">
                <a:latin typeface="Times New Roman"/>
                <a:cs typeface="Times New Roman"/>
              </a:rPr>
              <a:t>of </a:t>
            </a:r>
            <a:r>
              <a:rPr dirty="0" sz="1450" spc="-10">
                <a:latin typeface="Times New Roman"/>
                <a:cs typeface="Times New Roman"/>
              </a:rPr>
              <a:t>the sand to </a:t>
            </a:r>
            <a:r>
              <a:rPr dirty="0" sz="1450" spc="-5">
                <a:latin typeface="Times New Roman"/>
                <a:cs typeface="Times New Roman"/>
              </a:rPr>
              <a:t>a </a:t>
            </a:r>
            <a:r>
              <a:rPr dirty="0" sz="1450" spc="-10">
                <a:latin typeface="Times New Roman"/>
                <a:cs typeface="Times New Roman"/>
              </a:rPr>
              <a:t>considerable  height, and looking from above like </a:t>
            </a:r>
            <a:r>
              <a:rPr dirty="0" sz="1450" spc="-5">
                <a:latin typeface="Times New Roman"/>
                <a:cs typeface="Times New Roman"/>
              </a:rPr>
              <a:t>a </a:t>
            </a:r>
            <a:r>
              <a:rPr dirty="0" sz="1450" spc="-10">
                <a:latin typeface="Times New Roman"/>
                <a:cs typeface="Times New Roman"/>
              </a:rPr>
              <a:t>mere outgrowth </a:t>
            </a:r>
            <a:r>
              <a:rPr dirty="0" sz="1450" spc="-5">
                <a:latin typeface="Times New Roman"/>
                <a:cs typeface="Times New Roman"/>
              </a:rPr>
              <a:t>of </a:t>
            </a:r>
            <a:r>
              <a:rPr dirty="0" sz="1450" spc="-10">
                <a:latin typeface="Times New Roman"/>
                <a:cs typeface="Times New Roman"/>
              </a:rPr>
              <a:t>the rocks </a:t>
            </a:r>
            <a:r>
              <a:rPr dirty="0" sz="1450" spc="-5">
                <a:latin typeface="Times New Roman"/>
                <a:cs typeface="Times New Roman"/>
              </a:rPr>
              <a:t>on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walked. It was </a:t>
            </a:r>
            <a:r>
              <a:rPr dirty="0" sz="1450" spc="-5">
                <a:latin typeface="Times New Roman"/>
                <a:cs typeface="Times New Roman"/>
              </a:rPr>
              <a:t>one </a:t>
            </a:r>
            <a:r>
              <a:rPr dirty="0" sz="1450" spc="-10">
                <a:latin typeface="Times New Roman"/>
                <a:cs typeface="Times New Roman"/>
              </a:rPr>
              <a:t>mass </a:t>
            </a:r>
            <a:r>
              <a:rPr dirty="0" sz="1450" spc="-5">
                <a:latin typeface="Times New Roman"/>
                <a:cs typeface="Times New Roman"/>
              </a:rPr>
              <a:t>of </a:t>
            </a:r>
            <a:r>
              <a:rPr dirty="0" sz="1450" spc="-10">
                <a:latin typeface="Times New Roman"/>
                <a:cs typeface="Times New Roman"/>
              </a:rPr>
              <a:t>great sea-tangles like </a:t>
            </a:r>
            <a:r>
              <a:rPr dirty="0" sz="1450" spc="-5">
                <a:latin typeface="Times New Roman"/>
                <a:cs typeface="Times New Roman"/>
              </a:rPr>
              <a:t>a </a:t>
            </a:r>
            <a:r>
              <a:rPr dirty="0" sz="1450" spc="-10">
                <a:latin typeface="Times New Roman"/>
                <a:cs typeface="Times New Roman"/>
              </a:rPr>
              <a:t>grove, which prevented me  judging </a:t>
            </a:r>
            <a:r>
              <a:rPr dirty="0" sz="1450" spc="-5">
                <a:latin typeface="Times New Roman"/>
                <a:cs typeface="Times New Roman"/>
              </a:rPr>
              <a:t>of </a:t>
            </a:r>
            <a:r>
              <a:rPr dirty="0" sz="1450" spc="-10">
                <a:latin typeface="Times New Roman"/>
                <a:cs typeface="Times New Roman"/>
              </a:rPr>
              <a:t>its nature, </a:t>
            </a:r>
            <a:r>
              <a:rPr dirty="0" sz="1450" spc="-5">
                <a:latin typeface="Times New Roman"/>
                <a:cs typeface="Times New Roman"/>
              </a:rPr>
              <a:t>but </a:t>
            </a:r>
            <a:r>
              <a:rPr dirty="0" sz="1450" spc="-10">
                <a:latin typeface="Times New Roman"/>
                <a:cs typeface="Times New Roman"/>
              </a:rPr>
              <a:t>in shape and size it bore some likeness to </a:t>
            </a:r>
            <a:r>
              <a:rPr dirty="0" sz="1450" spc="-5">
                <a:latin typeface="Times New Roman"/>
                <a:cs typeface="Times New Roman"/>
              </a:rPr>
              <a:t>a </a:t>
            </a:r>
            <a:r>
              <a:rPr dirty="0" sz="1450" spc="-20">
                <a:latin typeface="Times New Roman"/>
                <a:cs typeface="Times New Roman"/>
              </a:rPr>
              <a:t>vessel’s  </a:t>
            </a:r>
            <a:r>
              <a:rPr dirty="0" sz="1450" spc="-10">
                <a:latin typeface="Times New Roman"/>
                <a:cs typeface="Times New Roman"/>
              </a:rPr>
              <a:t>hull. At least it was my best chance. If the </a:t>
            </a:r>
            <a:r>
              <a:rPr dirty="0" sz="1450" spc="-10" i="1">
                <a:latin typeface="Times New Roman"/>
                <a:cs typeface="Times New Roman"/>
              </a:rPr>
              <a:t>Espirito Santo </a:t>
            </a:r>
            <a:r>
              <a:rPr dirty="0" sz="1450" spc="-10">
                <a:latin typeface="Times New Roman"/>
                <a:cs typeface="Times New Roman"/>
              </a:rPr>
              <a:t>lay </a:t>
            </a:r>
            <a:r>
              <a:rPr dirty="0" sz="1450" spc="-5">
                <a:latin typeface="Times New Roman"/>
                <a:cs typeface="Times New Roman"/>
              </a:rPr>
              <a:t>not </a:t>
            </a:r>
            <a:r>
              <a:rPr dirty="0" sz="1450" spc="-10">
                <a:latin typeface="Times New Roman"/>
                <a:cs typeface="Times New Roman"/>
              </a:rPr>
              <a:t>there under  the tangles, it lay nowhere at all in Sandag Bay; and </a:t>
            </a:r>
            <a:r>
              <a:rPr dirty="0" sz="1450" spc="-5">
                <a:latin typeface="Times New Roman"/>
                <a:cs typeface="Times New Roman"/>
              </a:rPr>
              <a:t>I </a:t>
            </a:r>
            <a:r>
              <a:rPr dirty="0" sz="1450" spc="-10">
                <a:latin typeface="Times New Roman"/>
                <a:cs typeface="Times New Roman"/>
              </a:rPr>
              <a:t>prepared to </a:t>
            </a:r>
            <a:r>
              <a:rPr dirty="0" sz="1450" spc="-5">
                <a:latin typeface="Times New Roman"/>
                <a:cs typeface="Times New Roman"/>
              </a:rPr>
              <a:t>put </a:t>
            </a:r>
            <a:r>
              <a:rPr dirty="0" sz="1450" spc="-10">
                <a:latin typeface="Times New Roman"/>
                <a:cs typeface="Times New Roman"/>
              </a:rPr>
              <a:t>the  question</a:t>
            </a:r>
            <a:r>
              <a:rPr dirty="0" sz="1450" spc="90">
                <a:latin typeface="Times New Roman"/>
                <a:cs typeface="Times New Roman"/>
              </a:rPr>
              <a:t> </a:t>
            </a:r>
            <a:r>
              <a:rPr dirty="0" sz="1450" spc="-10">
                <a:latin typeface="Times New Roman"/>
                <a:cs typeface="Times New Roman"/>
              </a:rPr>
              <a:t>to</a:t>
            </a:r>
            <a:r>
              <a:rPr dirty="0" sz="1450" spc="90">
                <a:latin typeface="Times New Roman"/>
                <a:cs typeface="Times New Roman"/>
              </a:rPr>
              <a:t> </a:t>
            </a:r>
            <a:r>
              <a:rPr dirty="0" sz="1450" spc="-10">
                <a:latin typeface="Times New Roman"/>
                <a:cs typeface="Times New Roman"/>
              </a:rPr>
              <a:t>the</a:t>
            </a:r>
            <a:r>
              <a:rPr dirty="0" sz="1450" spc="95">
                <a:latin typeface="Times New Roman"/>
                <a:cs typeface="Times New Roman"/>
              </a:rPr>
              <a:t> </a:t>
            </a:r>
            <a:r>
              <a:rPr dirty="0" sz="1450" spc="-10">
                <a:latin typeface="Times New Roman"/>
                <a:cs typeface="Times New Roman"/>
              </a:rPr>
              <a:t>proof,</a:t>
            </a:r>
            <a:r>
              <a:rPr dirty="0" sz="1450" spc="90">
                <a:latin typeface="Times New Roman"/>
                <a:cs typeface="Times New Roman"/>
              </a:rPr>
              <a:t> </a:t>
            </a:r>
            <a:r>
              <a:rPr dirty="0" sz="1450" spc="-10">
                <a:latin typeface="Times New Roman"/>
                <a:cs typeface="Times New Roman"/>
              </a:rPr>
              <a:t>once</a:t>
            </a:r>
            <a:r>
              <a:rPr dirty="0" sz="1450" spc="90">
                <a:latin typeface="Times New Roman"/>
                <a:cs typeface="Times New Roman"/>
              </a:rPr>
              <a:t> </a:t>
            </a:r>
            <a:r>
              <a:rPr dirty="0" sz="1450" spc="-10">
                <a:latin typeface="Times New Roman"/>
                <a:cs typeface="Times New Roman"/>
              </a:rPr>
              <a:t>and</a:t>
            </a:r>
            <a:r>
              <a:rPr dirty="0" sz="1450" spc="95">
                <a:latin typeface="Times New Roman"/>
                <a:cs typeface="Times New Roman"/>
              </a:rPr>
              <a:t> </a:t>
            </a:r>
            <a:r>
              <a:rPr dirty="0" sz="1450" spc="-10">
                <a:latin typeface="Times New Roman"/>
                <a:cs typeface="Times New Roman"/>
              </a:rPr>
              <a:t>for</a:t>
            </a:r>
            <a:r>
              <a:rPr dirty="0" sz="1450" spc="90">
                <a:latin typeface="Times New Roman"/>
                <a:cs typeface="Times New Roman"/>
              </a:rPr>
              <a:t> </a:t>
            </a:r>
            <a:r>
              <a:rPr dirty="0" sz="1450" spc="-10">
                <a:latin typeface="Times New Roman"/>
                <a:cs typeface="Times New Roman"/>
              </a:rPr>
              <a:t>all,</a:t>
            </a:r>
            <a:r>
              <a:rPr dirty="0" sz="1450" spc="95">
                <a:latin typeface="Times New Roman"/>
                <a:cs typeface="Times New Roman"/>
              </a:rPr>
              <a:t> </a:t>
            </a:r>
            <a:r>
              <a:rPr dirty="0" sz="1450" spc="-10">
                <a:latin typeface="Times New Roman"/>
                <a:cs typeface="Times New Roman"/>
              </a:rPr>
              <a:t>and</a:t>
            </a:r>
            <a:r>
              <a:rPr dirty="0" sz="1450" spc="90">
                <a:latin typeface="Times New Roman"/>
                <a:cs typeface="Times New Roman"/>
              </a:rPr>
              <a:t> </a:t>
            </a:r>
            <a:r>
              <a:rPr dirty="0" sz="1450" spc="-10">
                <a:latin typeface="Times New Roman"/>
                <a:cs typeface="Times New Roman"/>
              </a:rPr>
              <a:t>either</a:t>
            </a:r>
            <a:r>
              <a:rPr dirty="0" sz="1450" spc="90">
                <a:latin typeface="Times New Roman"/>
                <a:cs typeface="Times New Roman"/>
              </a:rPr>
              <a:t> </a:t>
            </a:r>
            <a:r>
              <a:rPr dirty="0" sz="1450" spc="-5">
                <a:latin typeface="Times New Roman"/>
                <a:cs typeface="Times New Roman"/>
              </a:rPr>
              <a:t>go</a:t>
            </a:r>
            <a:r>
              <a:rPr dirty="0" sz="1450" spc="95">
                <a:latin typeface="Times New Roman"/>
                <a:cs typeface="Times New Roman"/>
              </a:rPr>
              <a:t> </a:t>
            </a:r>
            <a:r>
              <a:rPr dirty="0" sz="1450" spc="-10">
                <a:latin typeface="Times New Roman"/>
                <a:cs typeface="Times New Roman"/>
              </a:rPr>
              <a:t>back</a:t>
            </a:r>
            <a:r>
              <a:rPr dirty="0" sz="1450" spc="90">
                <a:latin typeface="Times New Roman"/>
                <a:cs typeface="Times New Roman"/>
              </a:rPr>
              <a:t> </a:t>
            </a:r>
            <a:r>
              <a:rPr dirty="0" sz="1450" spc="-10">
                <a:latin typeface="Times New Roman"/>
                <a:cs typeface="Times New Roman"/>
              </a:rPr>
              <a:t>to</a:t>
            </a:r>
            <a:r>
              <a:rPr dirty="0" sz="1450" spc="95">
                <a:latin typeface="Times New Roman"/>
                <a:cs typeface="Times New Roman"/>
              </a:rPr>
              <a:t> </a:t>
            </a:r>
            <a:r>
              <a:rPr dirty="0" sz="1450" spc="-10">
                <a:latin typeface="Times New Roman"/>
                <a:cs typeface="Times New Roman"/>
              </a:rPr>
              <a:t>Aros</a:t>
            </a:r>
            <a:r>
              <a:rPr dirty="0" sz="1450" spc="90">
                <a:latin typeface="Times New Roman"/>
                <a:cs typeface="Times New Roman"/>
              </a:rPr>
              <a:t> </a:t>
            </a:r>
            <a:r>
              <a:rPr dirty="0" sz="1450" spc="-5">
                <a:latin typeface="Times New Roman"/>
                <a:cs typeface="Times New Roman"/>
              </a:rPr>
              <a:t>a</a:t>
            </a:r>
            <a:r>
              <a:rPr dirty="0" sz="1450" spc="90">
                <a:latin typeface="Times New Roman"/>
                <a:cs typeface="Times New Roman"/>
              </a:rPr>
              <a:t> </a:t>
            </a:r>
            <a:r>
              <a:rPr dirty="0" sz="1450" spc="-10">
                <a:latin typeface="Times New Roman"/>
                <a:cs typeface="Times New Roman"/>
              </a:rPr>
              <a:t>rich</a:t>
            </a:r>
            <a:r>
              <a:rPr dirty="0" sz="1450" spc="95">
                <a:latin typeface="Times New Roman"/>
                <a:cs typeface="Times New Roman"/>
              </a:rPr>
              <a:t> </a:t>
            </a:r>
            <a:r>
              <a:rPr dirty="0" sz="1450" spc="-10">
                <a:latin typeface="Times New Roman"/>
                <a:cs typeface="Times New Roman"/>
              </a:rPr>
              <a:t>man</a:t>
            </a:r>
            <a:endParaRPr sz="145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4535" cy="1562100"/>
          </a:xfrm>
          <a:prstGeom prst="rect">
            <a:avLst/>
          </a:prstGeom>
        </p:spPr>
        <p:txBody>
          <a:bodyPr wrap="square" lIns="0" tIns="121285" rIns="0" bIns="0" rtlCol="0" vert="horz">
            <a:spAutoFit/>
          </a:bodyPr>
          <a:lstStyle/>
          <a:p>
            <a:pPr algn="just" marL="12700">
              <a:lnSpc>
                <a:spcPct val="100000"/>
              </a:lnSpc>
              <a:spcBef>
                <a:spcPts val="955"/>
              </a:spcBef>
            </a:pPr>
            <a:r>
              <a:rPr dirty="0" sz="1450" spc="-5">
                <a:latin typeface="Times New Roman"/>
                <a:cs typeface="Times New Roman"/>
              </a:rPr>
              <a:t>or </a:t>
            </a:r>
            <a:r>
              <a:rPr dirty="0" sz="1450" spc="-10">
                <a:latin typeface="Times New Roman"/>
                <a:cs typeface="Times New Roman"/>
              </a:rPr>
              <a:t>cured for ever </a:t>
            </a:r>
            <a:r>
              <a:rPr dirty="0" sz="1450" spc="-5">
                <a:latin typeface="Times New Roman"/>
                <a:cs typeface="Times New Roman"/>
              </a:rPr>
              <a:t>of </a:t>
            </a:r>
            <a:r>
              <a:rPr dirty="0" sz="1450" spc="-10">
                <a:latin typeface="Times New Roman"/>
                <a:cs typeface="Times New Roman"/>
              </a:rPr>
              <a:t>my dreams </a:t>
            </a:r>
            <a:r>
              <a:rPr dirty="0" sz="1450" spc="-5">
                <a:latin typeface="Times New Roman"/>
                <a:cs typeface="Times New Roman"/>
              </a:rPr>
              <a:t>of</a:t>
            </a:r>
            <a:r>
              <a:rPr dirty="0" sz="1450" spc="15">
                <a:latin typeface="Times New Roman"/>
                <a:cs typeface="Times New Roman"/>
              </a:rPr>
              <a:t> </a:t>
            </a:r>
            <a:r>
              <a:rPr dirty="0" sz="1450" spc="-10">
                <a:latin typeface="Times New Roman"/>
                <a:cs typeface="Times New Roman"/>
              </a:rPr>
              <a:t>wealth.</a:t>
            </a:r>
            <a:endParaRPr sz="1450">
              <a:latin typeface="Times New Roman"/>
              <a:cs typeface="Times New Roman"/>
            </a:endParaRPr>
          </a:p>
          <a:p>
            <a:pPr algn="just" marL="12700" marR="5080">
              <a:lnSpc>
                <a:spcPts val="1730"/>
              </a:lnSpc>
              <a:spcBef>
                <a:spcPts val="915"/>
              </a:spcBef>
            </a:pPr>
            <a:r>
              <a:rPr dirty="0" sz="1450" spc="-5">
                <a:latin typeface="Times New Roman"/>
                <a:cs typeface="Times New Roman"/>
              </a:rPr>
              <a:t>I </a:t>
            </a:r>
            <a:r>
              <a:rPr dirty="0" sz="1450" spc="-10">
                <a:latin typeface="Times New Roman"/>
                <a:cs typeface="Times New Roman"/>
              </a:rPr>
              <a:t>stripped to the skin, and stood </a:t>
            </a:r>
            <a:r>
              <a:rPr dirty="0" sz="1450" spc="-5">
                <a:latin typeface="Times New Roman"/>
                <a:cs typeface="Times New Roman"/>
              </a:rPr>
              <a:t>on </a:t>
            </a:r>
            <a:r>
              <a:rPr dirty="0" sz="1450" spc="-10">
                <a:latin typeface="Times New Roman"/>
                <a:cs typeface="Times New Roman"/>
              </a:rPr>
              <a:t>the extreme </a:t>
            </a:r>
            <a:r>
              <a:rPr dirty="0" sz="1450" spc="-15">
                <a:latin typeface="Times New Roman"/>
                <a:cs typeface="Times New Roman"/>
              </a:rPr>
              <a:t>margin </a:t>
            </a:r>
            <a:r>
              <a:rPr dirty="0" sz="1450" spc="-10">
                <a:latin typeface="Times New Roman"/>
                <a:cs typeface="Times New Roman"/>
              </a:rPr>
              <a:t>with my hands clasped,  irresolute. The bay at that time was utterly quiet; there was </a:t>
            </a:r>
            <a:r>
              <a:rPr dirty="0" sz="1450" spc="-5">
                <a:latin typeface="Times New Roman"/>
                <a:cs typeface="Times New Roman"/>
              </a:rPr>
              <a:t>no </a:t>
            </a:r>
            <a:r>
              <a:rPr dirty="0" sz="1450" spc="-10">
                <a:latin typeface="Times New Roman"/>
                <a:cs typeface="Times New Roman"/>
              </a:rPr>
              <a:t>sound </a:t>
            </a:r>
            <a:r>
              <a:rPr dirty="0" sz="1450" spc="-5">
                <a:latin typeface="Times New Roman"/>
                <a:cs typeface="Times New Roman"/>
              </a:rPr>
              <a:t>but </a:t>
            </a:r>
            <a:r>
              <a:rPr dirty="0" sz="1450" spc="-10">
                <a:latin typeface="Times New Roman"/>
                <a:cs typeface="Times New Roman"/>
              </a:rPr>
              <a:t>from  </a:t>
            </a:r>
            <a:r>
              <a:rPr dirty="0" sz="1450" spc="-5">
                <a:latin typeface="Times New Roman"/>
                <a:cs typeface="Times New Roman"/>
              </a:rPr>
              <a:t>a </a:t>
            </a:r>
            <a:r>
              <a:rPr dirty="0" sz="1450" spc="-10">
                <a:latin typeface="Times New Roman"/>
                <a:cs typeface="Times New Roman"/>
              </a:rPr>
              <a:t>school </a:t>
            </a:r>
            <a:r>
              <a:rPr dirty="0" sz="1450" spc="-5">
                <a:latin typeface="Times New Roman"/>
                <a:cs typeface="Times New Roman"/>
              </a:rPr>
              <a:t>of </a:t>
            </a:r>
            <a:r>
              <a:rPr dirty="0" sz="1450" spc="-10">
                <a:latin typeface="Times New Roman"/>
                <a:cs typeface="Times New Roman"/>
              </a:rPr>
              <a:t>porpoises somewhere </a:t>
            </a:r>
            <a:r>
              <a:rPr dirty="0" sz="1450" spc="-5">
                <a:latin typeface="Times New Roman"/>
                <a:cs typeface="Times New Roman"/>
              </a:rPr>
              <a:t>out of </a:t>
            </a:r>
            <a:r>
              <a:rPr dirty="0" sz="1450" spc="-10">
                <a:latin typeface="Times New Roman"/>
                <a:cs typeface="Times New Roman"/>
              </a:rPr>
              <a:t>sight behind the point; yet </a:t>
            </a:r>
            <a:r>
              <a:rPr dirty="0" sz="1450" spc="-5">
                <a:latin typeface="Times New Roman"/>
                <a:cs typeface="Times New Roman"/>
              </a:rPr>
              <a:t>a </a:t>
            </a:r>
            <a:r>
              <a:rPr dirty="0" sz="1450" spc="-10">
                <a:latin typeface="Times New Roman"/>
                <a:cs typeface="Times New Roman"/>
              </a:rPr>
              <a:t>certain  fear withheld me </a:t>
            </a:r>
            <a:r>
              <a:rPr dirty="0" sz="1450" spc="-5">
                <a:latin typeface="Times New Roman"/>
                <a:cs typeface="Times New Roman"/>
              </a:rPr>
              <a:t>on </a:t>
            </a:r>
            <a:r>
              <a:rPr dirty="0" sz="1450" spc="-10">
                <a:latin typeface="Times New Roman"/>
                <a:cs typeface="Times New Roman"/>
              </a:rPr>
              <a:t>the threshold </a:t>
            </a:r>
            <a:r>
              <a:rPr dirty="0" sz="1450" spc="-5">
                <a:latin typeface="Times New Roman"/>
                <a:cs typeface="Times New Roman"/>
              </a:rPr>
              <a:t>of </a:t>
            </a:r>
            <a:r>
              <a:rPr dirty="0" sz="1450" spc="-10">
                <a:latin typeface="Times New Roman"/>
                <a:cs typeface="Times New Roman"/>
              </a:rPr>
              <a:t>my venture. Sad sea-feelings, scraps </a:t>
            </a:r>
            <a:r>
              <a:rPr dirty="0" sz="1450" spc="-5">
                <a:latin typeface="Times New Roman"/>
                <a:cs typeface="Times New Roman"/>
              </a:rPr>
              <a:t>of  </a:t>
            </a:r>
            <a:r>
              <a:rPr dirty="0" sz="1450" spc="-10">
                <a:latin typeface="Times New Roman"/>
                <a:cs typeface="Times New Roman"/>
              </a:rPr>
              <a:t>my</a:t>
            </a:r>
            <a:r>
              <a:rPr dirty="0" sz="1450" spc="70">
                <a:latin typeface="Times New Roman"/>
                <a:cs typeface="Times New Roman"/>
              </a:rPr>
              <a:t> </a:t>
            </a:r>
            <a:r>
              <a:rPr dirty="0" sz="1450" spc="-20">
                <a:latin typeface="Times New Roman"/>
                <a:cs typeface="Times New Roman"/>
              </a:rPr>
              <a:t>uncle’s</a:t>
            </a:r>
            <a:r>
              <a:rPr dirty="0" sz="1450" spc="75">
                <a:latin typeface="Times New Roman"/>
                <a:cs typeface="Times New Roman"/>
              </a:rPr>
              <a:t> </a:t>
            </a:r>
            <a:r>
              <a:rPr dirty="0" sz="1450" spc="-10">
                <a:latin typeface="Times New Roman"/>
                <a:cs typeface="Times New Roman"/>
              </a:rPr>
              <a:t>superstitions,</a:t>
            </a:r>
            <a:r>
              <a:rPr dirty="0" sz="1450" spc="75">
                <a:latin typeface="Times New Roman"/>
                <a:cs typeface="Times New Roman"/>
              </a:rPr>
              <a:t> </a:t>
            </a:r>
            <a:r>
              <a:rPr dirty="0" sz="1450" spc="-10">
                <a:latin typeface="Times New Roman"/>
                <a:cs typeface="Times New Roman"/>
              </a:rPr>
              <a:t>thoughts</a:t>
            </a:r>
            <a:r>
              <a:rPr dirty="0" sz="1450" spc="75">
                <a:latin typeface="Times New Roman"/>
                <a:cs typeface="Times New Roman"/>
              </a:rPr>
              <a:t> </a:t>
            </a:r>
            <a:r>
              <a:rPr dirty="0" sz="1450" spc="-5">
                <a:latin typeface="Times New Roman"/>
                <a:cs typeface="Times New Roman"/>
              </a:rPr>
              <a:t>of</a:t>
            </a:r>
            <a:r>
              <a:rPr dirty="0" sz="1450" spc="75">
                <a:latin typeface="Times New Roman"/>
                <a:cs typeface="Times New Roman"/>
              </a:rPr>
              <a:t> </a:t>
            </a:r>
            <a:r>
              <a:rPr dirty="0" sz="1450" spc="-10">
                <a:latin typeface="Times New Roman"/>
                <a:cs typeface="Times New Roman"/>
              </a:rPr>
              <a:t>the</a:t>
            </a:r>
            <a:r>
              <a:rPr dirty="0" sz="1450" spc="75">
                <a:latin typeface="Times New Roman"/>
                <a:cs typeface="Times New Roman"/>
              </a:rPr>
              <a:t> </a:t>
            </a:r>
            <a:r>
              <a:rPr dirty="0" sz="1450" spc="-10">
                <a:latin typeface="Times New Roman"/>
                <a:cs typeface="Times New Roman"/>
              </a:rPr>
              <a:t>dead,</a:t>
            </a:r>
            <a:r>
              <a:rPr dirty="0" sz="1450" spc="75">
                <a:latin typeface="Times New Roman"/>
                <a:cs typeface="Times New Roman"/>
              </a:rPr>
              <a:t> </a:t>
            </a:r>
            <a:r>
              <a:rPr dirty="0" sz="1450" spc="-5">
                <a:latin typeface="Times New Roman"/>
                <a:cs typeface="Times New Roman"/>
              </a:rPr>
              <a:t>of</a:t>
            </a:r>
            <a:r>
              <a:rPr dirty="0" sz="1450" spc="75">
                <a:latin typeface="Times New Roman"/>
                <a:cs typeface="Times New Roman"/>
              </a:rPr>
              <a:t> </a:t>
            </a:r>
            <a:r>
              <a:rPr dirty="0" sz="1450" spc="-10">
                <a:latin typeface="Times New Roman"/>
                <a:cs typeface="Times New Roman"/>
              </a:rPr>
              <a:t>the</a:t>
            </a:r>
            <a:r>
              <a:rPr dirty="0" sz="1450" spc="75">
                <a:latin typeface="Times New Roman"/>
                <a:cs typeface="Times New Roman"/>
              </a:rPr>
              <a:t> </a:t>
            </a:r>
            <a:r>
              <a:rPr dirty="0" sz="1450" spc="-10">
                <a:latin typeface="Times New Roman"/>
                <a:cs typeface="Times New Roman"/>
              </a:rPr>
              <a:t>grave,</a:t>
            </a:r>
            <a:r>
              <a:rPr dirty="0" sz="1450" spc="75">
                <a:latin typeface="Times New Roman"/>
                <a:cs typeface="Times New Roman"/>
              </a:rPr>
              <a:t> </a:t>
            </a:r>
            <a:r>
              <a:rPr dirty="0" sz="1450" spc="-5">
                <a:latin typeface="Times New Roman"/>
                <a:cs typeface="Times New Roman"/>
              </a:rPr>
              <a:t>of</a:t>
            </a:r>
            <a:r>
              <a:rPr dirty="0" sz="1450" spc="70">
                <a:latin typeface="Times New Roman"/>
                <a:cs typeface="Times New Roman"/>
              </a:rPr>
              <a:t> </a:t>
            </a:r>
            <a:r>
              <a:rPr dirty="0" sz="1450" spc="-10">
                <a:latin typeface="Times New Roman"/>
                <a:cs typeface="Times New Roman"/>
              </a:rPr>
              <a:t>the</a:t>
            </a:r>
            <a:r>
              <a:rPr dirty="0" sz="1450" spc="75">
                <a:latin typeface="Times New Roman"/>
                <a:cs typeface="Times New Roman"/>
              </a:rPr>
              <a:t> </a:t>
            </a:r>
            <a:r>
              <a:rPr dirty="0" sz="1450" spc="-10">
                <a:latin typeface="Times New Roman"/>
                <a:cs typeface="Times New Roman"/>
              </a:rPr>
              <a:t>old</a:t>
            </a:r>
            <a:r>
              <a:rPr dirty="0" sz="1450" spc="75">
                <a:latin typeface="Times New Roman"/>
                <a:cs typeface="Times New Roman"/>
              </a:rPr>
              <a:t> </a:t>
            </a:r>
            <a:r>
              <a:rPr dirty="0" sz="1450" spc="-10">
                <a:latin typeface="Times New Roman"/>
                <a:cs typeface="Times New Roman"/>
              </a:rPr>
              <a:t>broken</a:t>
            </a:r>
            <a:endParaRPr sz="1450">
              <a:latin typeface="Times New Roman"/>
              <a:cs typeface="Times New Roman"/>
            </a:endParaRPr>
          </a:p>
        </p:txBody>
      </p:sp>
      <p:sp>
        <p:nvSpPr>
          <p:cNvPr id="3" name="object 3"/>
          <p:cNvSpPr txBox="1"/>
          <p:nvPr/>
        </p:nvSpPr>
        <p:spPr>
          <a:xfrm>
            <a:off x="876300" y="2026918"/>
            <a:ext cx="5802630" cy="245110"/>
          </a:xfrm>
          <a:prstGeom prst="rect">
            <a:avLst/>
          </a:prstGeom>
        </p:spPr>
        <p:txBody>
          <a:bodyPr wrap="square" lIns="0" tIns="11430" rIns="0" bIns="0" rtlCol="0" vert="horz">
            <a:spAutoFit/>
          </a:bodyPr>
          <a:lstStyle/>
          <a:p>
            <a:pPr marL="12700">
              <a:lnSpc>
                <a:spcPct val="100000"/>
              </a:lnSpc>
              <a:spcBef>
                <a:spcPts val="90"/>
              </a:spcBef>
              <a:tabLst>
                <a:tab pos="2717800" algn="l"/>
              </a:tabLst>
            </a:pPr>
            <a:r>
              <a:rPr dirty="0" sz="1450" spc="-10">
                <a:latin typeface="Times New Roman"/>
                <a:cs typeface="Times New Roman"/>
              </a:rPr>
              <a:t>ships,  drifted  through </a:t>
            </a:r>
            <a:r>
              <a:rPr dirty="0" sz="1450" spc="170">
                <a:latin typeface="Times New Roman"/>
                <a:cs typeface="Times New Roman"/>
              </a:rPr>
              <a:t> </a:t>
            </a:r>
            <a:r>
              <a:rPr dirty="0" sz="1450" spc="-10">
                <a:latin typeface="Times New Roman"/>
                <a:cs typeface="Times New Roman"/>
              </a:rPr>
              <a:t>my </a:t>
            </a:r>
            <a:r>
              <a:rPr dirty="0" sz="1450" spc="55">
                <a:latin typeface="Times New Roman"/>
                <a:cs typeface="Times New Roman"/>
              </a:rPr>
              <a:t> </a:t>
            </a:r>
            <a:r>
              <a:rPr dirty="0" sz="1450" spc="-10">
                <a:latin typeface="Times New Roman"/>
                <a:cs typeface="Times New Roman"/>
              </a:rPr>
              <a:t>mind.	But the strong sun </a:t>
            </a:r>
            <a:r>
              <a:rPr dirty="0" sz="1450" spc="-5">
                <a:latin typeface="Times New Roman"/>
                <a:cs typeface="Times New Roman"/>
              </a:rPr>
              <a:t>upon </a:t>
            </a:r>
            <a:r>
              <a:rPr dirty="0" sz="1450" spc="-10">
                <a:latin typeface="Times New Roman"/>
                <a:cs typeface="Times New Roman"/>
              </a:rPr>
              <a:t>my</a:t>
            </a:r>
            <a:r>
              <a:rPr dirty="0" sz="1450" spc="235">
                <a:latin typeface="Times New Roman"/>
                <a:cs typeface="Times New Roman"/>
              </a:rPr>
              <a:t> </a:t>
            </a:r>
            <a:r>
              <a:rPr dirty="0" sz="1450" spc="-10">
                <a:latin typeface="Times New Roman"/>
                <a:cs typeface="Times New Roman"/>
              </a:rPr>
              <a:t>shoulders</a:t>
            </a:r>
            <a:endParaRPr sz="1450">
              <a:latin typeface="Times New Roman"/>
              <a:cs typeface="Times New Roman"/>
            </a:endParaRPr>
          </a:p>
        </p:txBody>
      </p:sp>
      <p:sp>
        <p:nvSpPr>
          <p:cNvPr id="4" name="object 4"/>
          <p:cNvSpPr txBox="1"/>
          <p:nvPr/>
        </p:nvSpPr>
        <p:spPr>
          <a:xfrm>
            <a:off x="876300" y="2136674"/>
            <a:ext cx="5806440" cy="2440305"/>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warmed me to the heart, and </a:t>
            </a:r>
            <a:r>
              <a:rPr dirty="0" sz="1450" spc="-5">
                <a:latin typeface="Times New Roman"/>
                <a:cs typeface="Times New Roman"/>
              </a:rPr>
              <a:t>I </a:t>
            </a:r>
            <a:r>
              <a:rPr dirty="0" sz="1450" spc="-10">
                <a:latin typeface="Times New Roman"/>
                <a:cs typeface="Times New Roman"/>
              </a:rPr>
              <a:t>stooped forward and plunged into the</a:t>
            </a:r>
            <a:r>
              <a:rPr dirty="0" sz="1450" spc="95">
                <a:latin typeface="Times New Roman"/>
                <a:cs typeface="Times New Roman"/>
              </a:rPr>
              <a:t> </a:t>
            </a:r>
            <a:r>
              <a:rPr dirty="0" sz="1450" spc="-10">
                <a:latin typeface="Times New Roman"/>
                <a:cs typeface="Times New Roman"/>
              </a:rPr>
              <a:t>sea.</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It was all that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do </a:t>
            </a:r>
            <a:r>
              <a:rPr dirty="0" sz="1450" spc="-10">
                <a:latin typeface="Times New Roman"/>
                <a:cs typeface="Times New Roman"/>
              </a:rPr>
              <a:t>to catch </a:t>
            </a:r>
            <a:r>
              <a:rPr dirty="0" sz="1450" spc="-5">
                <a:latin typeface="Times New Roman"/>
                <a:cs typeface="Times New Roman"/>
              </a:rPr>
              <a:t>a </a:t>
            </a:r>
            <a:r>
              <a:rPr dirty="0" sz="1450" spc="-10">
                <a:latin typeface="Times New Roman"/>
                <a:cs typeface="Times New Roman"/>
              </a:rPr>
              <a:t>trail </a:t>
            </a:r>
            <a:r>
              <a:rPr dirty="0" sz="1450" spc="-5">
                <a:latin typeface="Times New Roman"/>
                <a:cs typeface="Times New Roman"/>
              </a:rPr>
              <a:t>of </a:t>
            </a:r>
            <a:r>
              <a:rPr dirty="0" sz="1450" spc="-10">
                <a:latin typeface="Times New Roman"/>
                <a:cs typeface="Times New Roman"/>
              </a:rPr>
              <a:t>the sea-tangle that grew so thickly  </a:t>
            </a:r>
            <a:r>
              <a:rPr dirty="0" sz="1450" spc="-5">
                <a:latin typeface="Times New Roman"/>
                <a:cs typeface="Times New Roman"/>
              </a:rPr>
              <a:t>on </a:t>
            </a:r>
            <a:r>
              <a:rPr dirty="0" sz="1450" spc="-10">
                <a:latin typeface="Times New Roman"/>
                <a:cs typeface="Times New Roman"/>
              </a:rPr>
              <a:t>the terrace; </a:t>
            </a:r>
            <a:r>
              <a:rPr dirty="0" sz="1450" spc="-5">
                <a:latin typeface="Times New Roman"/>
                <a:cs typeface="Times New Roman"/>
              </a:rPr>
              <a:t>but </a:t>
            </a:r>
            <a:r>
              <a:rPr dirty="0" sz="1450" spc="-10">
                <a:latin typeface="Times New Roman"/>
                <a:cs typeface="Times New Roman"/>
              </a:rPr>
              <a:t>once so far anchored </a:t>
            </a:r>
            <a:r>
              <a:rPr dirty="0" sz="1450" spc="-5">
                <a:latin typeface="Times New Roman"/>
                <a:cs typeface="Times New Roman"/>
              </a:rPr>
              <a:t>I </a:t>
            </a:r>
            <a:r>
              <a:rPr dirty="0" sz="1450" spc="-10">
                <a:latin typeface="Times New Roman"/>
                <a:cs typeface="Times New Roman"/>
              </a:rPr>
              <a:t>secured myself </a:t>
            </a:r>
            <a:r>
              <a:rPr dirty="0" sz="1450" spc="-5">
                <a:latin typeface="Times New Roman"/>
                <a:cs typeface="Times New Roman"/>
              </a:rPr>
              <a:t>by </a:t>
            </a:r>
            <a:r>
              <a:rPr dirty="0" sz="1450" spc="-10">
                <a:latin typeface="Times New Roman"/>
                <a:cs typeface="Times New Roman"/>
              </a:rPr>
              <a:t>grasping </a:t>
            </a:r>
            <a:r>
              <a:rPr dirty="0" sz="1450" spc="-5">
                <a:latin typeface="Times New Roman"/>
                <a:cs typeface="Times New Roman"/>
              </a:rPr>
              <a:t>a </a:t>
            </a:r>
            <a:r>
              <a:rPr dirty="0" sz="1450" spc="-10">
                <a:latin typeface="Times New Roman"/>
                <a:cs typeface="Times New Roman"/>
              </a:rPr>
              <a:t>whole  armful </a:t>
            </a:r>
            <a:r>
              <a:rPr dirty="0" sz="1450" spc="-5">
                <a:latin typeface="Times New Roman"/>
                <a:cs typeface="Times New Roman"/>
              </a:rPr>
              <a:t>of </a:t>
            </a:r>
            <a:r>
              <a:rPr dirty="0" sz="1450" spc="-10">
                <a:latin typeface="Times New Roman"/>
                <a:cs typeface="Times New Roman"/>
              </a:rPr>
              <a:t>these thick and slimy stalks, and, planting my feet against the edge, </a:t>
            </a:r>
            <a:r>
              <a:rPr dirty="0" sz="1450" spc="-5">
                <a:latin typeface="Times New Roman"/>
                <a:cs typeface="Times New Roman"/>
              </a:rPr>
              <a:t>I  </a:t>
            </a:r>
            <a:r>
              <a:rPr dirty="0" sz="1450" spc="-10">
                <a:latin typeface="Times New Roman"/>
                <a:cs typeface="Times New Roman"/>
              </a:rPr>
              <a:t>looked around me. On all sides the clear sand stretched forth unbroken; it  came to the </a:t>
            </a:r>
            <a:r>
              <a:rPr dirty="0" sz="1450" spc="-5">
                <a:latin typeface="Times New Roman"/>
                <a:cs typeface="Times New Roman"/>
              </a:rPr>
              <a:t>foot of </a:t>
            </a:r>
            <a:r>
              <a:rPr dirty="0" sz="1450" spc="-10">
                <a:latin typeface="Times New Roman"/>
                <a:cs typeface="Times New Roman"/>
              </a:rPr>
              <a:t>the rocks, scoured into the likeness </a:t>
            </a:r>
            <a:r>
              <a:rPr dirty="0" sz="1450" spc="-5">
                <a:latin typeface="Times New Roman"/>
                <a:cs typeface="Times New Roman"/>
              </a:rPr>
              <a:t>of </a:t>
            </a:r>
            <a:r>
              <a:rPr dirty="0" sz="1450" spc="-10">
                <a:latin typeface="Times New Roman"/>
                <a:cs typeface="Times New Roman"/>
              </a:rPr>
              <a:t>an alley in </a:t>
            </a:r>
            <a:r>
              <a:rPr dirty="0" sz="1450" spc="-5">
                <a:latin typeface="Times New Roman"/>
                <a:cs typeface="Times New Roman"/>
              </a:rPr>
              <a:t>a </a:t>
            </a:r>
            <a:r>
              <a:rPr dirty="0" sz="1450" spc="-10">
                <a:latin typeface="Times New Roman"/>
                <a:cs typeface="Times New Roman"/>
              </a:rPr>
              <a:t>garden  </a:t>
            </a:r>
            <a:r>
              <a:rPr dirty="0" sz="1450" spc="-5">
                <a:latin typeface="Times New Roman"/>
                <a:cs typeface="Times New Roman"/>
              </a:rPr>
              <a:t>by </a:t>
            </a:r>
            <a:r>
              <a:rPr dirty="0" sz="1450" spc="-10">
                <a:latin typeface="Times New Roman"/>
                <a:cs typeface="Times New Roman"/>
              </a:rPr>
              <a:t>the action </a:t>
            </a:r>
            <a:r>
              <a:rPr dirty="0" sz="1450" spc="-5">
                <a:latin typeface="Times New Roman"/>
                <a:cs typeface="Times New Roman"/>
              </a:rPr>
              <a:t>of </a:t>
            </a:r>
            <a:r>
              <a:rPr dirty="0" sz="1450" spc="-10">
                <a:latin typeface="Times New Roman"/>
                <a:cs typeface="Times New Roman"/>
              </a:rPr>
              <a:t>the tides; and before me, for as far as </a:t>
            </a:r>
            <a:r>
              <a:rPr dirty="0" sz="1450" spc="-5">
                <a:latin typeface="Times New Roman"/>
                <a:cs typeface="Times New Roman"/>
              </a:rPr>
              <a:t>I </a:t>
            </a:r>
            <a:r>
              <a:rPr dirty="0" sz="1450" spc="-10">
                <a:latin typeface="Times New Roman"/>
                <a:cs typeface="Times New Roman"/>
              </a:rPr>
              <a:t>could see, nothing was  visible </a:t>
            </a:r>
            <a:r>
              <a:rPr dirty="0" sz="1450" spc="-5">
                <a:latin typeface="Times New Roman"/>
                <a:cs typeface="Times New Roman"/>
              </a:rPr>
              <a:t>but </a:t>
            </a:r>
            <a:r>
              <a:rPr dirty="0" sz="1450" spc="-10">
                <a:latin typeface="Times New Roman"/>
                <a:cs typeface="Times New Roman"/>
              </a:rPr>
              <a:t>the same many-folded sand </a:t>
            </a:r>
            <a:r>
              <a:rPr dirty="0" sz="1450" spc="-5">
                <a:latin typeface="Times New Roman"/>
                <a:cs typeface="Times New Roman"/>
              </a:rPr>
              <a:t>upon </a:t>
            </a:r>
            <a:r>
              <a:rPr dirty="0" sz="1450" spc="-10">
                <a:latin typeface="Times New Roman"/>
                <a:cs typeface="Times New Roman"/>
              </a:rPr>
              <a:t>the sun-bright bottom </a:t>
            </a:r>
            <a:r>
              <a:rPr dirty="0" sz="1450" spc="-5">
                <a:latin typeface="Times New Roman"/>
                <a:cs typeface="Times New Roman"/>
              </a:rPr>
              <a:t>of </a:t>
            </a:r>
            <a:r>
              <a:rPr dirty="0" sz="1450" spc="-10">
                <a:latin typeface="Times New Roman"/>
                <a:cs typeface="Times New Roman"/>
              </a:rPr>
              <a:t>the </a:t>
            </a:r>
            <a:r>
              <a:rPr dirty="0" sz="1450" spc="-30">
                <a:latin typeface="Times New Roman"/>
                <a:cs typeface="Times New Roman"/>
              </a:rPr>
              <a:t>bay.  </a:t>
            </a:r>
            <a:r>
              <a:rPr dirty="0" sz="1450" spc="-60">
                <a:latin typeface="Times New Roman"/>
                <a:cs typeface="Times New Roman"/>
              </a:rPr>
              <a:t>Yet </a:t>
            </a:r>
            <a:r>
              <a:rPr dirty="0" sz="1450" spc="-10">
                <a:latin typeface="Times New Roman"/>
                <a:cs typeface="Times New Roman"/>
              </a:rPr>
              <a:t>the terrace to which </a:t>
            </a:r>
            <a:r>
              <a:rPr dirty="0" sz="1450" spc="-5">
                <a:latin typeface="Times New Roman"/>
                <a:cs typeface="Times New Roman"/>
              </a:rPr>
              <a:t>I </a:t>
            </a:r>
            <a:r>
              <a:rPr dirty="0" sz="1450" spc="-10">
                <a:latin typeface="Times New Roman"/>
                <a:cs typeface="Times New Roman"/>
              </a:rPr>
              <a:t>was then holding was as thick with strong sea-  growths</a:t>
            </a:r>
            <a:r>
              <a:rPr dirty="0" sz="1450" spc="155">
                <a:latin typeface="Times New Roman"/>
                <a:cs typeface="Times New Roman"/>
              </a:rPr>
              <a:t> </a:t>
            </a:r>
            <a:r>
              <a:rPr dirty="0" sz="1450" spc="-10">
                <a:latin typeface="Times New Roman"/>
                <a:cs typeface="Times New Roman"/>
              </a:rPr>
              <a:t>as</a:t>
            </a:r>
            <a:r>
              <a:rPr dirty="0" sz="1450" spc="155">
                <a:latin typeface="Times New Roman"/>
                <a:cs typeface="Times New Roman"/>
              </a:rPr>
              <a:t> </a:t>
            </a:r>
            <a:r>
              <a:rPr dirty="0" sz="1450" spc="-5">
                <a:latin typeface="Times New Roman"/>
                <a:cs typeface="Times New Roman"/>
              </a:rPr>
              <a:t>a</a:t>
            </a:r>
            <a:r>
              <a:rPr dirty="0" sz="1450" spc="155">
                <a:latin typeface="Times New Roman"/>
                <a:cs typeface="Times New Roman"/>
              </a:rPr>
              <a:t> </a:t>
            </a:r>
            <a:r>
              <a:rPr dirty="0" sz="1450" spc="-10">
                <a:latin typeface="Times New Roman"/>
                <a:cs typeface="Times New Roman"/>
              </a:rPr>
              <a:t>tuft</a:t>
            </a:r>
            <a:r>
              <a:rPr dirty="0" sz="1450" spc="155">
                <a:latin typeface="Times New Roman"/>
                <a:cs typeface="Times New Roman"/>
              </a:rPr>
              <a:t> </a:t>
            </a:r>
            <a:r>
              <a:rPr dirty="0" sz="1450" spc="-5">
                <a:latin typeface="Times New Roman"/>
                <a:cs typeface="Times New Roman"/>
              </a:rPr>
              <a:t>of</a:t>
            </a:r>
            <a:r>
              <a:rPr dirty="0" sz="1450" spc="155">
                <a:latin typeface="Times New Roman"/>
                <a:cs typeface="Times New Roman"/>
              </a:rPr>
              <a:t> </a:t>
            </a:r>
            <a:r>
              <a:rPr dirty="0" sz="1450" spc="-15">
                <a:latin typeface="Times New Roman"/>
                <a:cs typeface="Times New Roman"/>
              </a:rPr>
              <a:t>heather,</a:t>
            </a:r>
            <a:r>
              <a:rPr dirty="0" sz="1450" spc="155">
                <a:latin typeface="Times New Roman"/>
                <a:cs typeface="Times New Roman"/>
              </a:rPr>
              <a:t> </a:t>
            </a:r>
            <a:r>
              <a:rPr dirty="0" sz="1450" spc="-10">
                <a:latin typeface="Times New Roman"/>
                <a:cs typeface="Times New Roman"/>
              </a:rPr>
              <a:t>and</a:t>
            </a:r>
            <a:r>
              <a:rPr dirty="0" sz="1450" spc="160">
                <a:latin typeface="Times New Roman"/>
                <a:cs typeface="Times New Roman"/>
              </a:rPr>
              <a:t> </a:t>
            </a:r>
            <a:r>
              <a:rPr dirty="0" sz="1450" spc="-10">
                <a:latin typeface="Times New Roman"/>
                <a:cs typeface="Times New Roman"/>
              </a:rPr>
              <a:t>the</a:t>
            </a:r>
            <a:r>
              <a:rPr dirty="0" sz="1450" spc="155">
                <a:latin typeface="Times New Roman"/>
                <a:cs typeface="Times New Roman"/>
              </a:rPr>
              <a:t> </a:t>
            </a:r>
            <a:r>
              <a:rPr dirty="0" sz="1450" spc="-15">
                <a:latin typeface="Times New Roman"/>
                <a:cs typeface="Times New Roman"/>
              </a:rPr>
              <a:t>cliff</a:t>
            </a:r>
            <a:r>
              <a:rPr dirty="0" sz="1450" spc="155">
                <a:latin typeface="Times New Roman"/>
                <a:cs typeface="Times New Roman"/>
              </a:rPr>
              <a:t> </a:t>
            </a:r>
            <a:r>
              <a:rPr dirty="0" sz="1450" spc="-10">
                <a:latin typeface="Times New Roman"/>
                <a:cs typeface="Times New Roman"/>
              </a:rPr>
              <a:t>from</a:t>
            </a:r>
            <a:r>
              <a:rPr dirty="0" sz="1450" spc="155">
                <a:latin typeface="Times New Roman"/>
                <a:cs typeface="Times New Roman"/>
              </a:rPr>
              <a:t> </a:t>
            </a:r>
            <a:r>
              <a:rPr dirty="0" sz="1450" spc="-10">
                <a:latin typeface="Times New Roman"/>
                <a:cs typeface="Times New Roman"/>
              </a:rPr>
              <a:t>which</a:t>
            </a:r>
            <a:r>
              <a:rPr dirty="0" sz="1450" spc="155">
                <a:latin typeface="Times New Roman"/>
                <a:cs typeface="Times New Roman"/>
              </a:rPr>
              <a:t> </a:t>
            </a:r>
            <a:r>
              <a:rPr dirty="0" sz="1450" spc="-10">
                <a:latin typeface="Times New Roman"/>
                <a:cs typeface="Times New Roman"/>
              </a:rPr>
              <a:t>it</a:t>
            </a:r>
            <a:r>
              <a:rPr dirty="0" sz="1450" spc="155">
                <a:latin typeface="Times New Roman"/>
                <a:cs typeface="Times New Roman"/>
              </a:rPr>
              <a:t> </a:t>
            </a:r>
            <a:r>
              <a:rPr dirty="0" sz="1450" spc="-10">
                <a:latin typeface="Times New Roman"/>
                <a:cs typeface="Times New Roman"/>
              </a:rPr>
              <a:t>bulged</a:t>
            </a:r>
            <a:r>
              <a:rPr dirty="0" sz="1450" spc="160">
                <a:latin typeface="Times New Roman"/>
                <a:cs typeface="Times New Roman"/>
              </a:rPr>
              <a:t> </a:t>
            </a:r>
            <a:r>
              <a:rPr dirty="0" sz="1450" spc="-5">
                <a:latin typeface="Times New Roman"/>
                <a:cs typeface="Times New Roman"/>
              </a:rPr>
              <a:t>hung</a:t>
            </a:r>
            <a:r>
              <a:rPr dirty="0" sz="1450" spc="155">
                <a:latin typeface="Times New Roman"/>
                <a:cs typeface="Times New Roman"/>
              </a:rPr>
              <a:t> </a:t>
            </a:r>
            <a:r>
              <a:rPr dirty="0" sz="1450" spc="-10">
                <a:latin typeface="Times New Roman"/>
                <a:cs typeface="Times New Roman"/>
              </a:rPr>
              <a:t>draped</a:t>
            </a:r>
            <a:endParaRPr sz="1450">
              <a:latin typeface="Times New Roman"/>
              <a:cs typeface="Times New Roman"/>
            </a:endParaRPr>
          </a:p>
        </p:txBody>
      </p:sp>
      <p:sp>
        <p:nvSpPr>
          <p:cNvPr id="5" name="object 5"/>
          <p:cNvSpPr txBox="1"/>
          <p:nvPr/>
        </p:nvSpPr>
        <p:spPr>
          <a:xfrm>
            <a:off x="876300" y="4551289"/>
            <a:ext cx="5807710" cy="5403850"/>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below the </a:t>
            </a:r>
            <a:r>
              <a:rPr dirty="0" sz="1450" spc="-15">
                <a:latin typeface="Times New Roman"/>
                <a:cs typeface="Times New Roman"/>
              </a:rPr>
              <a:t>water-line </a:t>
            </a:r>
            <a:r>
              <a:rPr dirty="0" sz="1450" spc="-10">
                <a:latin typeface="Times New Roman"/>
                <a:cs typeface="Times New Roman"/>
              </a:rPr>
              <a:t>with brown lianas. In this complexity </a:t>
            </a:r>
            <a:r>
              <a:rPr dirty="0" sz="1450" spc="-5">
                <a:latin typeface="Times New Roman"/>
                <a:cs typeface="Times New Roman"/>
              </a:rPr>
              <a:t>of </a:t>
            </a:r>
            <a:r>
              <a:rPr dirty="0" sz="1450" spc="-10">
                <a:latin typeface="Times New Roman"/>
                <a:cs typeface="Times New Roman"/>
              </a:rPr>
              <a:t>forms, all  swaying together in the current, things were hard to </a:t>
            </a:r>
            <a:r>
              <a:rPr dirty="0" sz="1450" spc="-5">
                <a:latin typeface="Times New Roman"/>
                <a:cs typeface="Times New Roman"/>
              </a:rPr>
              <a:t>be </a:t>
            </a:r>
            <a:r>
              <a:rPr dirty="0" sz="1450" spc="-10">
                <a:latin typeface="Times New Roman"/>
                <a:cs typeface="Times New Roman"/>
              </a:rPr>
              <a:t>distinguished; and </a:t>
            </a:r>
            <a:r>
              <a:rPr dirty="0" sz="1450" spc="-5">
                <a:latin typeface="Times New Roman"/>
                <a:cs typeface="Times New Roman"/>
              </a:rPr>
              <a:t>I  </a:t>
            </a:r>
            <a:r>
              <a:rPr dirty="0" sz="1450" spc="-10">
                <a:latin typeface="Times New Roman"/>
                <a:cs typeface="Times New Roman"/>
              </a:rPr>
              <a:t>was still uncertain whether my feet were pressed </a:t>
            </a:r>
            <a:r>
              <a:rPr dirty="0" sz="1450" spc="-5">
                <a:latin typeface="Times New Roman"/>
                <a:cs typeface="Times New Roman"/>
              </a:rPr>
              <a:t>upon </a:t>
            </a:r>
            <a:r>
              <a:rPr dirty="0" sz="1450" spc="-10">
                <a:latin typeface="Times New Roman"/>
                <a:cs typeface="Times New Roman"/>
              </a:rPr>
              <a:t>the natural rock </a:t>
            </a:r>
            <a:r>
              <a:rPr dirty="0" sz="1450" spc="-5">
                <a:latin typeface="Times New Roman"/>
                <a:cs typeface="Times New Roman"/>
              </a:rPr>
              <a:t>or upon  </a:t>
            </a:r>
            <a:r>
              <a:rPr dirty="0" sz="1450" spc="-10">
                <a:latin typeface="Times New Roman"/>
                <a:cs typeface="Times New Roman"/>
              </a:rPr>
              <a:t>the timbers </a:t>
            </a:r>
            <a:r>
              <a:rPr dirty="0" sz="1450" spc="-5">
                <a:latin typeface="Times New Roman"/>
                <a:cs typeface="Times New Roman"/>
              </a:rPr>
              <a:t>of </a:t>
            </a:r>
            <a:r>
              <a:rPr dirty="0" sz="1450" spc="-10">
                <a:latin typeface="Times New Roman"/>
                <a:cs typeface="Times New Roman"/>
              </a:rPr>
              <a:t>the Armada treasure-ship, when the whole tuft </a:t>
            </a:r>
            <a:r>
              <a:rPr dirty="0" sz="1450" spc="-5">
                <a:latin typeface="Times New Roman"/>
                <a:cs typeface="Times New Roman"/>
              </a:rPr>
              <a:t>of </a:t>
            </a:r>
            <a:r>
              <a:rPr dirty="0" sz="1450" spc="-10">
                <a:latin typeface="Times New Roman"/>
                <a:cs typeface="Times New Roman"/>
              </a:rPr>
              <a:t>tangle came  away in my hand, and in an instant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on </a:t>
            </a:r>
            <a:r>
              <a:rPr dirty="0" sz="1450" spc="-10">
                <a:latin typeface="Times New Roman"/>
                <a:cs typeface="Times New Roman"/>
              </a:rPr>
              <a:t>the surface, and the shores </a:t>
            </a:r>
            <a:r>
              <a:rPr dirty="0" sz="1450" spc="-5">
                <a:latin typeface="Times New Roman"/>
                <a:cs typeface="Times New Roman"/>
              </a:rPr>
              <a:t>of </a:t>
            </a:r>
            <a:r>
              <a:rPr dirty="0" sz="1450" spc="-10">
                <a:latin typeface="Times New Roman"/>
                <a:cs typeface="Times New Roman"/>
              </a:rPr>
              <a:t>the  bay and the bright water swam before my eyes in </a:t>
            </a:r>
            <a:r>
              <a:rPr dirty="0" sz="1450" spc="-5">
                <a:latin typeface="Times New Roman"/>
                <a:cs typeface="Times New Roman"/>
              </a:rPr>
              <a:t>a </a:t>
            </a:r>
            <a:r>
              <a:rPr dirty="0" sz="1450" spc="-10">
                <a:latin typeface="Times New Roman"/>
                <a:cs typeface="Times New Roman"/>
              </a:rPr>
              <a:t>glory </a:t>
            </a:r>
            <a:r>
              <a:rPr dirty="0" sz="1450" spc="-5">
                <a:latin typeface="Times New Roman"/>
                <a:cs typeface="Times New Roman"/>
              </a:rPr>
              <a:t>of</a:t>
            </a:r>
            <a:r>
              <a:rPr dirty="0" sz="1450" spc="80">
                <a:latin typeface="Times New Roman"/>
                <a:cs typeface="Times New Roman"/>
              </a:rPr>
              <a:t> </a:t>
            </a:r>
            <a:r>
              <a:rPr dirty="0" sz="1450" spc="-10">
                <a:latin typeface="Times New Roman"/>
                <a:cs typeface="Times New Roman"/>
              </a:rPr>
              <a:t>crimson.</a:t>
            </a:r>
            <a:endParaRPr sz="1450">
              <a:latin typeface="Times New Roman"/>
              <a:cs typeface="Times New Roman"/>
            </a:endParaRPr>
          </a:p>
          <a:p>
            <a:pPr algn="just" marL="12700" marR="5080">
              <a:lnSpc>
                <a:spcPts val="1730"/>
              </a:lnSpc>
              <a:spcBef>
                <a:spcPts val="855"/>
              </a:spcBef>
            </a:pPr>
            <a:r>
              <a:rPr dirty="0" sz="1450" spc="-5">
                <a:latin typeface="Times New Roman"/>
                <a:cs typeface="Times New Roman"/>
              </a:rPr>
              <a:t>I </a:t>
            </a:r>
            <a:r>
              <a:rPr dirty="0" sz="1450" spc="-10">
                <a:latin typeface="Times New Roman"/>
                <a:cs typeface="Times New Roman"/>
              </a:rPr>
              <a:t>clambered back </a:t>
            </a:r>
            <a:r>
              <a:rPr dirty="0" sz="1450" spc="-5">
                <a:latin typeface="Times New Roman"/>
                <a:cs typeface="Times New Roman"/>
              </a:rPr>
              <a:t>upon </a:t>
            </a:r>
            <a:r>
              <a:rPr dirty="0" sz="1450" spc="-10">
                <a:latin typeface="Times New Roman"/>
                <a:cs typeface="Times New Roman"/>
              </a:rPr>
              <a:t>the rocks, and threw the plant </a:t>
            </a:r>
            <a:r>
              <a:rPr dirty="0" sz="1450" spc="-5">
                <a:latin typeface="Times New Roman"/>
                <a:cs typeface="Times New Roman"/>
              </a:rPr>
              <a:t>of </a:t>
            </a:r>
            <a:r>
              <a:rPr dirty="0" sz="1450" spc="-10">
                <a:latin typeface="Times New Roman"/>
                <a:cs typeface="Times New Roman"/>
              </a:rPr>
              <a:t>tangle at my feet.  Something at the same moment rang </a:t>
            </a:r>
            <a:r>
              <a:rPr dirty="0" sz="1450" spc="-20">
                <a:latin typeface="Times New Roman"/>
                <a:cs typeface="Times New Roman"/>
              </a:rPr>
              <a:t>sharply,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falling coin. </a:t>
            </a:r>
            <a:r>
              <a:rPr dirty="0" sz="1450" spc="-5">
                <a:latin typeface="Times New Roman"/>
                <a:cs typeface="Times New Roman"/>
              </a:rPr>
              <a:t>I </a:t>
            </a:r>
            <a:r>
              <a:rPr dirty="0" sz="1450" spc="-10">
                <a:latin typeface="Times New Roman"/>
                <a:cs typeface="Times New Roman"/>
              </a:rPr>
              <a:t>stooped,  and there, sure </a:t>
            </a:r>
            <a:r>
              <a:rPr dirty="0" sz="1450" spc="-5">
                <a:latin typeface="Times New Roman"/>
                <a:cs typeface="Times New Roman"/>
              </a:rPr>
              <a:t>enough, </a:t>
            </a:r>
            <a:r>
              <a:rPr dirty="0" sz="1450" spc="-10">
                <a:latin typeface="Times New Roman"/>
                <a:cs typeface="Times New Roman"/>
              </a:rPr>
              <a:t>crusted with the red rust, there lay an iron</a:t>
            </a:r>
            <a:r>
              <a:rPr dirty="0" sz="1450" spc="150">
                <a:latin typeface="Times New Roman"/>
                <a:cs typeface="Times New Roman"/>
              </a:rPr>
              <a:t> </a:t>
            </a:r>
            <a:r>
              <a:rPr dirty="0" sz="1450" spc="-10">
                <a:latin typeface="Times New Roman"/>
                <a:cs typeface="Times New Roman"/>
              </a:rPr>
              <a:t>shoe-  buckle. The sight </a:t>
            </a:r>
            <a:r>
              <a:rPr dirty="0" sz="1450" spc="-5">
                <a:latin typeface="Times New Roman"/>
                <a:cs typeface="Times New Roman"/>
              </a:rPr>
              <a:t>of </a:t>
            </a:r>
            <a:r>
              <a:rPr dirty="0" sz="1450" spc="-10">
                <a:latin typeface="Times New Roman"/>
                <a:cs typeface="Times New Roman"/>
              </a:rPr>
              <a:t>this </a:t>
            </a:r>
            <a:r>
              <a:rPr dirty="0" sz="1450" spc="-5">
                <a:latin typeface="Times New Roman"/>
                <a:cs typeface="Times New Roman"/>
              </a:rPr>
              <a:t>poor </a:t>
            </a:r>
            <a:r>
              <a:rPr dirty="0" sz="1450" spc="-10">
                <a:latin typeface="Times New Roman"/>
                <a:cs typeface="Times New Roman"/>
              </a:rPr>
              <a:t>human relic thrilled me to the heart, </a:t>
            </a:r>
            <a:r>
              <a:rPr dirty="0" sz="1450" spc="-5">
                <a:latin typeface="Times New Roman"/>
                <a:cs typeface="Times New Roman"/>
              </a:rPr>
              <a:t>but not  </a:t>
            </a:r>
            <a:r>
              <a:rPr dirty="0" sz="1450" spc="-10">
                <a:latin typeface="Times New Roman"/>
                <a:cs typeface="Times New Roman"/>
              </a:rPr>
              <a:t>with </a:t>
            </a:r>
            <a:r>
              <a:rPr dirty="0" sz="1450" spc="-5">
                <a:latin typeface="Times New Roman"/>
                <a:cs typeface="Times New Roman"/>
              </a:rPr>
              <a:t>hope nor </a:t>
            </a:r>
            <a:r>
              <a:rPr dirty="0" sz="1450" spc="-20">
                <a:latin typeface="Times New Roman"/>
                <a:cs typeface="Times New Roman"/>
              </a:rPr>
              <a:t>fear, </a:t>
            </a:r>
            <a:r>
              <a:rPr dirty="0" sz="1450" spc="-10">
                <a:latin typeface="Times New Roman"/>
                <a:cs typeface="Times New Roman"/>
              </a:rPr>
              <a:t>only with </a:t>
            </a:r>
            <a:r>
              <a:rPr dirty="0" sz="1450" spc="-5">
                <a:latin typeface="Times New Roman"/>
                <a:cs typeface="Times New Roman"/>
              </a:rPr>
              <a:t>a </a:t>
            </a:r>
            <a:r>
              <a:rPr dirty="0" sz="1450" spc="-10">
                <a:latin typeface="Times New Roman"/>
                <a:cs typeface="Times New Roman"/>
              </a:rPr>
              <a:t>desolate </a:t>
            </a:r>
            <a:r>
              <a:rPr dirty="0" sz="1450" spc="-20">
                <a:latin typeface="Times New Roman"/>
                <a:cs typeface="Times New Roman"/>
              </a:rPr>
              <a:t>melancholy.</a:t>
            </a:r>
            <a:r>
              <a:rPr dirty="0" sz="1450" spc="320">
                <a:latin typeface="Times New Roman"/>
                <a:cs typeface="Times New Roman"/>
              </a:rPr>
              <a:t> </a:t>
            </a:r>
            <a:r>
              <a:rPr dirty="0" sz="1450" spc="-5">
                <a:latin typeface="Times New Roman"/>
                <a:cs typeface="Times New Roman"/>
              </a:rPr>
              <a:t>I </a:t>
            </a:r>
            <a:r>
              <a:rPr dirty="0" sz="1450" spc="-10">
                <a:latin typeface="Times New Roman"/>
                <a:cs typeface="Times New Roman"/>
              </a:rPr>
              <a:t>held it in my hand, and  the </a:t>
            </a:r>
            <a:r>
              <a:rPr dirty="0" sz="1450" spc="-5">
                <a:latin typeface="Times New Roman"/>
                <a:cs typeface="Times New Roman"/>
              </a:rPr>
              <a:t>thought of </a:t>
            </a:r>
            <a:r>
              <a:rPr dirty="0" sz="1450" spc="-10">
                <a:latin typeface="Times New Roman"/>
                <a:cs typeface="Times New Roman"/>
              </a:rPr>
              <a:t>its owner appeared before me like the presence </a:t>
            </a:r>
            <a:r>
              <a:rPr dirty="0" sz="1450" spc="-5">
                <a:latin typeface="Times New Roman"/>
                <a:cs typeface="Times New Roman"/>
              </a:rPr>
              <a:t>of </a:t>
            </a:r>
            <a:r>
              <a:rPr dirty="0" sz="1450" spc="-10">
                <a:latin typeface="Times New Roman"/>
                <a:cs typeface="Times New Roman"/>
              </a:rPr>
              <a:t>an actual  man. His weather-beaten face, his </a:t>
            </a:r>
            <a:r>
              <a:rPr dirty="0" sz="1450" spc="-15">
                <a:latin typeface="Times New Roman"/>
                <a:cs typeface="Times New Roman"/>
              </a:rPr>
              <a:t>sailor’s </a:t>
            </a:r>
            <a:r>
              <a:rPr dirty="0" sz="1450" spc="-10">
                <a:latin typeface="Times New Roman"/>
                <a:cs typeface="Times New Roman"/>
              </a:rPr>
              <a:t>hands, his sea-voice hoarse with  singing at the capstan, the very </a:t>
            </a:r>
            <a:r>
              <a:rPr dirty="0" sz="1450" spc="-5">
                <a:latin typeface="Times New Roman"/>
                <a:cs typeface="Times New Roman"/>
              </a:rPr>
              <a:t>foot </a:t>
            </a:r>
            <a:r>
              <a:rPr dirty="0" sz="1450" spc="-10">
                <a:latin typeface="Times New Roman"/>
                <a:cs typeface="Times New Roman"/>
              </a:rPr>
              <a:t>that had once worn that buckle and trod so  much along the swerving decks—the whole human fact </a:t>
            </a:r>
            <a:r>
              <a:rPr dirty="0" sz="1450" spc="-5">
                <a:latin typeface="Times New Roman"/>
                <a:cs typeface="Times New Roman"/>
              </a:rPr>
              <a:t>of </a:t>
            </a:r>
            <a:r>
              <a:rPr dirty="0" sz="1450" spc="-10">
                <a:latin typeface="Times New Roman"/>
                <a:cs typeface="Times New Roman"/>
              </a:rPr>
              <a:t>him, as </a:t>
            </a:r>
            <a:r>
              <a:rPr dirty="0" sz="1450" spc="-5">
                <a:latin typeface="Times New Roman"/>
                <a:cs typeface="Times New Roman"/>
              </a:rPr>
              <a:t>a </a:t>
            </a:r>
            <a:r>
              <a:rPr dirty="0" sz="1450" spc="-10">
                <a:latin typeface="Times New Roman"/>
                <a:cs typeface="Times New Roman"/>
              </a:rPr>
              <a:t>creature  like myself, with hair and blood and seeing eyes, haunted me in that </a:t>
            </a:r>
            <a:r>
              <a:rPr dirty="0" sz="1450" spc="-25">
                <a:latin typeface="Times New Roman"/>
                <a:cs typeface="Times New Roman"/>
              </a:rPr>
              <a:t>sunny,  </a:t>
            </a:r>
            <a:r>
              <a:rPr dirty="0" sz="1450" spc="-10">
                <a:latin typeface="Times New Roman"/>
                <a:cs typeface="Times New Roman"/>
              </a:rPr>
              <a:t>solitary place, </a:t>
            </a:r>
            <a:r>
              <a:rPr dirty="0" sz="1450" spc="-5">
                <a:latin typeface="Times New Roman"/>
                <a:cs typeface="Times New Roman"/>
              </a:rPr>
              <a:t>not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spectre, </a:t>
            </a:r>
            <a:r>
              <a:rPr dirty="0" sz="1450" spc="-5">
                <a:latin typeface="Times New Roman"/>
                <a:cs typeface="Times New Roman"/>
              </a:rPr>
              <a:t>but </a:t>
            </a:r>
            <a:r>
              <a:rPr dirty="0" sz="1450" spc="-10">
                <a:latin typeface="Times New Roman"/>
                <a:cs typeface="Times New Roman"/>
              </a:rPr>
              <a:t>like some friend whom </a:t>
            </a:r>
            <a:r>
              <a:rPr dirty="0" sz="1450" spc="-5">
                <a:latin typeface="Times New Roman"/>
                <a:cs typeface="Times New Roman"/>
              </a:rPr>
              <a:t>I </a:t>
            </a:r>
            <a:r>
              <a:rPr dirty="0" sz="1450" spc="-10">
                <a:latin typeface="Times New Roman"/>
                <a:cs typeface="Times New Roman"/>
              </a:rPr>
              <a:t>had basely  injured. </a:t>
            </a:r>
            <a:r>
              <a:rPr dirty="0" sz="1450" spc="-50">
                <a:latin typeface="Times New Roman"/>
                <a:cs typeface="Times New Roman"/>
              </a:rPr>
              <a:t>Was </a:t>
            </a:r>
            <a:r>
              <a:rPr dirty="0" sz="1450" spc="-10">
                <a:latin typeface="Times New Roman"/>
                <a:cs typeface="Times New Roman"/>
              </a:rPr>
              <a:t>the great treasure ship indeed below there, with her </a:t>
            </a:r>
            <a:r>
              <a:rPr dirty="0" sz="1450" spc="-5">
                <a:latin typeface="Times New Roman"/>
                <a:cs typeface="Times New Roman"/>
              </a:rPr>
              <a:t>guns </a:t>
            </a:r>
            <a:r>
              <a:rPr dirty="0" sz="1450" spc="-10">
                <a:latin typeface="Times New Roman"/>
                <a:cs typeface="Times New Roman"/>
              </a:rPr>
              <a:t>and  chain and treasure, as she had sailed from Spain; her decks </a:t>
            </a:r>
            <a:r>
              <a:rPr dirty="0" sz="1450" spc="-5">
                <a:latin typeface="Times New Roman"/>
                <a:cs typeface="Times New Roman"/>
              </a:rPr>
              <a:t>a </a:t>
            </a:r>
            <a:r>
              <a:rPr dirty="0" sz="1450" spc="-10">
                <a:latin typeface="Times New Roman"/>
                <a:cs typeface="Times New Roman"/>
              </a:rPr>
              <a:t>garden for the  seaweed, her cabin </a:t>
            </a:r>
            <a:r>
              <a:rPr dirty="0" sz="1450" spc="-5">
                <a:latin typeface="Times New Roman"/>
                <a:cs typeface="Times New Roman"/>
              </a:rPr>
              <a:t>a </a:t>
            </a:r>
            <a:r>
              <a:rPr dirty="0" sz="1450" spc="-10">
                <a:latin typeface="Times New Roman"/>
                <a:cs typeface="Times New Roman"/>
              </a:rPr>
              <a:t>breeding place for fish, soundless </a:t>
            </a:r>
            <a:r>
              <a:rPr dirty="0" sz="1450" spc="-5">
                <a:latin typeface="Times New Roman"/>
                <a:cs typeface="Times New Roman"/>
              </a:rPr>
              <a:t>but </a:t>
            </a:r>
            <a:r>
              <a:rPr dirty="0" sz="1450" spc="-10">
                <a:latin typeface="Times New Roman"/>
                <a:cs typeface="Times New Roman"/>
              </a:rPr>
              <a:t>for the dredging  </a:t>
            </a:r>
            <a:r>
              <a:rPr dirty="0" sz="1450" spc="-20">
                <a:latin typeface="Times New Roman"/>
                <a:cs typeface="Times New Roman"/>
              </a:rPr>
              <a:t>water, </a:t>
            </a:r>
            <a:r>
              <a:rPr dirty="0" sz="1450" spc="-10">
                <a:latin typeface="Times New Roman"/>
                <a:cs typeface="Times New Roman"/>
              </a:rPr>
              <a:t>motionless </a:t>
            </a:r>
            <a:r>
              <a:rPr dirty="0" sz="1450" spc="-5">
                <a:latin typeface="Times New Roman"/>
                <a:cs typeface="Times New Roman"/>
              </a:rPr>
              <a:t>but </a:t>
            </a:r>
            <a:r>
              <a:rPr dirty="0" sz="1450" spc="-10">
                <a:latin typeface="Times New Roman"/>
                <a:cs typeface="Times New Roman"/>
              </a:rPr>
              <a:t>for the waving </a:t>
            </a:r>
            <a:r>
              <a:rPr dirty="0" sz="1450" spc="-5">
                <a:latin typeface="Times New Roman"/>
                <a:cs typeface="Times New Roman"/>
              </a:rPr>
              <a:t>of </a:t>
            </a:r>
            <a:r>
              <a:rPr dirty="0" sz="1450" spc="-10">
                <a:latin typeface="Times New Roman"/>
                <a:cs typeface="Times New Roman"/>
              </a:rPr>
              <a:t>the tangle </a:t>
            </a:r>
            <a:r>
              <a:rPr dirty="0" sz="1450" spc="-5">
                <a:latin typeface="Times New Roman"/>
                <a:cs typeface="Times New Roman"/>
              </a:rPr>
              <a:t>upon </a:t>
            </a:r>
            <a:r>
              <a:rPr dirty="0" sz="1450" spc="-10">
                <a:latin typeface="Times New Roman"/>
                <a:cs typeface="Times New Roman"/>
              </a:rPr>
              <a:t>her battlements—that  </a:t>
            </a:r>
            <a:r>
              <a:rPr dirty="0" sz="1450" spc="-5">
                <a:latin typeface="Times New Roman"/>
                <a:cs typeface="Times New Roman"/>
              </a:rPr>
              <a:t>old, </a:t>
            </a:r>
            <a:r>
              <a:rPr dirty="0" sz="1450" spc="-10">
                <a:latin typeface="Times New Roman"/>
                <a:cs typeface="Times New Roman"/>
              </a:rPr>
              <a:t>populous, sea-riding castle, now </a:t>
            </a:r>
            <a:r>
              <a:rPr dirty="0" sz="1450" spc="-5">
                <a:latin typeface="Times New Roman"/>
                <a:cs typeface="Times New Roman"/>
              </a:rPr>
              <a:t>a </a:t>
            </a:r>
            <a:r>
              <a:rPr dirty="0" sz="1450" spc="-10">
                <a:latin typeface="Times New Roman"/>
                <a:cs typeface="Times New Roman"/>
              </a:rPr>
              <a:t>reef in Sandag Bay? </a:t>
            </a:r>
            <a:r>
              <a:rPr dirty="0" sz="1450" spc="-30">
                <a:latin typeface="Times New Roman"/>
                <a:cs typeface="Times New Roman"/>
              </a:rPr>
              <a:t>Or, </a:t>
            </a:r>
            <a:r>
              <a:rPr dirty="0" sz="1450" spc="-10">
                <a:latin typeface="Times New Roman"/>
                <a:cs typeface="Times New Roman"/>
              </a:rPr>
              <a:t>as </a:t>
            </a:r>
            <a:r>
              <a:rPr dirty="0" sz="1450" spc="-5">
                <a:latin typeface="Times New Roman"/>
                <a:cs typeface="Times New Roman"/>
              </a:rPr>
              <a:t>I thought </a:t>
            </a:r>
            <a:r>
              <a:rPr dirty="0" sz="1450" spc="-10">
                <a:latin typeface="Times New Roman"/>
                <a:cs typeface="Times New Roman"/>
              </a:rPr>
              <a:t>it  </a:t>
            </a:r>
            <a:r>
              <a:rPr dirty="0" sz="1450" spc="-15">
                <a:latin typeface="Times New Roman"/>
                <a:cs typeface="Times New Roman"/>
              </a:rPr>
              <a:t>likelier, </a:t>
            </a:r>
            <a:r>
              <a:rPr dirty="0" sz="1450" spc="-10">
                <a:latin typeface="Times New Roman"/>
                <a:cs typeface="Times New Roman"/>
              </a:rPr>
              <a:t>was this </a:t>
            </a:r>
            <a:r>
              <a:rPr dirty="0" sz="1450" spc="-5">
                <a:latin typeface="Times New Roman"/>
                <a:cs typeface="Times New Roman"/>
              </a:rPr>
              <a:t>a </a:t>
            </a:r>
            <a:r>
              <a:rPr dirty="0" sz="1450" spc="-10">
                <a:latin typeface="Times New Roman"/>
                <a:cs typeface="Times New Roman"/>
              </a:rPr>
              <a:t>waif from the disaster </a:t>
            </a:r>
            <a:r>
              <a:rPr dirty="0" sz="1450" spc="-5">
                <a:latin typeface="Times New Roman"/>
                <a:cs typeface="Times New Roman"/>
              </a:rPr>
              <a:t>of </a:t>
            </a:r>
            <a:r>
              <a:rPr dirty="0" sz="1450" spc="-10">
                <a:latin typeface="Times New Roman"/>
                <a:cs typeface="Times New Roman"/>
              </a:rPr>
              <a:t>the foreign brig—was this shoe-  buckle</a:t>
            </a:r>
            <a:r>
              <a:rPr dirty="0" sz="1450" spc="95">
                <a:latin typeface="Times New Roman"/>
                <a:cs typeface="Times New Roman"/>
              </a:rPr>
              <a:t> </a:t>
            </a:r>
            <a:r>
              <a:rPr dirty="0" sz="1450" spc="-5">
                <a:latin typeface="Times New Roman"/>
                <a:cs typeface="Times New Roman"/>
              </a:rPr>
              <a:t>bought</a:t>
            </a:r>
            <a:r>
              <a:rPr dirty="0" sz="1450" spc="100">
                <a:latin typeface="Times New Roman"/>
                <a:cs typeface="Times New Roman"/>
              </a:rPr>
              <a:t> </a:t>
            </a:r>
            <a:r>
              <a:rPr dirty="0" sz="1450" spc="-5">
                <a:latin typeface="Times New Roman"/>
                <a:cs typeface="Times New Roman"/>
              </a:rPr>
              <a:t>but</a:t>
            </a:r>
            <a:r>
              <a:rPr dirty="0" sz="1450" spc="100">
                <a:latin typeface="Times New Roman"/>
                <a:cs typeface="Times New Roman"/>
              </a:rPr>
              <a:t> </a:t>
            </a:r>
            <a:r>
              <a:rPr dirty="0" sz="1450" spc="-10">
                <a:latin typeface="Times New Roman"/>
                <a:cs typeface="Times New Roman"/>
              </a:rPr>
              <a:t>the</a:t>
            </a:r>
            <a:r>
              <a:rPr dirty="0" sz="1450" spc="100">
                <a:latin typeface="Times New Roman"/>
                <a:cs typeface="Times New Roman"/>
              </a:rPr>
              <a:t> </a:t>
            </a:r>
            <a:r>
              <a:rPr dirty="0" sz="1450" spc="-10">
                <a:latin typeface="Times New Roman"/>
                <a:cs typeface="Times New Roman"/>
              </a:rPr>
              <a:t>other</a:t>
            </a:r>
            <a:r>
              <a:rPr dirty="0" sz="1450" spc="95">
                <a:latin typeface="Times New Roman"/>
                <a:cs typeface="Times New Roman"/>
              </a:rPr>
              <a:t> </a:t>
            </a:r>
            <a:r>
              <a:rPr dirty="0" sz="1450" spc="-10">
                <a:latin typeface="Times New Roman"/>
                <a:cs typeface="Times New Roman"/>
              </a:rPr>
              <a:t>day</a:t>
            </a:r>
            <a:r>
              <a:rPr dirty="0" sz="1450" spc="100">
                <a:latin typeface="Times New Roman"/>
                <a:cs typeface="Times New Roman"/>
              </a:rPr>
              <a:t> </a:t>
            </a:r>
            <a:r>
              <a:rPr dirty="0" sz="1450" spc="-10">
                <a:latin typeface="Times New Roman"/>
                <a:cs typeface="Times New Roman"/>
              </a:rPr>
              <a:t>and</a:t>
            </a:r>
            <a:r>
              <a:rPr dirty="0" sz="1450" spc="100">
                <a:latin typeface="Times New Roman"/>
                <a:cs typeface="Times New Roman"/>
              </a:rPr>
              <a:t> </a:t>
            </a:r>
            <a:r>
              <a:rPr dirty="0" sz="1450" spc="-10">
                <a:latin typeface="Times New Roman"/>
                <a:cs typeface="Times New Roman"/>
              </a:rPr>
              <a:t>worn</a:t>
            </a:r>
            <a:r>
              <a:rPr dirty="0" sz="1450" spc="100">
                <a:latin typeface="Times New Roman"/>
                <a:cs typeface="Times New Roman"/>
              </a:rPr>
              <a:t> </a:t>
            </a:r>
            <a:r>
              <a:rPr dirty="0" sz="1450" spc="-5">
                <a:latin typeface="Times New Roman"/>
                <a:cs typeface="Times New Roman"/>
              </a:rPr>
              <a:t>by</a:t>
            </a:r>
            <a:r>
              <a:rPr dirty="0" sz="1450" spc="100">
                <a:latin typeface="Times New Roman"/>
                <a:cs typeface="Times New Roman"/>
              </a:rPr>
              <a:t> </a:t>
            </a:r>
            <a:r>
              <a:rPr dirty="0" sz="1450" spc="-5">
                <a:latin typeface="Times New Roman"/>
                <a:cs typeface="Times New Roman"/>
              </a:rPr>
              <a:t>a</a:t>
            </a:r>
            <a:r>
              <a:rPr dirty="0" sz="1450" spc="95">
                <a:latin typeface="Times New Roman"/>
                <a:cs typeface="Times New Roman"/>
              </a:rPr>
              <a:t> </a:t>
            </a:r>
            <a:r>
              <a:rPr dirty="0" sz="1450" spc="-10">
                <a:latin typeface="Times New Roman"/>
                <a:cs typeface="Times New Roman"/>
              </a:rPr>
              <a:t>man</a:t>
            </a:r>
            <a:r>
              <a:rPr dirty="0" sz="1450" spc="100">
                <a:latin typeface="Times New Roman"/>
                <a:cs typeface="Times New Roman"/>
              </a:rPr>
              <a:t> </a:t>
            </a:r>
            <a:r>
              <a:rPr dirty="0" sz="1450" spc="-5">
                <a:latin typeface="Times New Roman"/>
                <a:cs typeface="Times New Roman"/>
              </a:rPr>
              <a:t>of</a:t>
            </a:r>
            <a:r>
              <a:rPr dirty="0" sz="1450" spc="100">
                <a:latin typeface="Times New Roman"/>
                <a:cs typeface="Times New Roman"/>
              </a:rPr>
              <a:t> </a:t>
            </a:r>
            <a:r>
              <a:rPr dirty="0" sz="1450" spc="-10">
                <a:latin typeface="Times New Roman"/>
                <a:cs typeface="Times New Roman"/>
              </a:rPr>
              <a:t>my</a:t>
            </a:r>
            <a:r>
              <a:rPr dirty="0" sz="1450" spc="100">
                <a:latin typeface="Times New Roman"/>
                <a:cs typeface="Times New Roman"/>
              </a:rPr>
              <a:t> </a:t>
            </a:r>
            <a:r>
              <a:rPr dirty="0" sz="1450" spc="-10">
                <a:latin typeface="Times New Roman"/>
                <a:cs typeface="Times New Roman"/>
              </a:rPr>
              <a:t>own</a:t>
            </a:r>
            <a:r>
              <a:rPr dirty="0" sz="1450" spc="100">
                <a:latin typeface="Times New Roman"/>
                <a:cs typeface="Times New Roman"/>
              </a:rPr>
              <a:t> </a:t>
            </a:r>
            <a:r>
              <a:rPr dirty="0" sz="1450" spc="-10">
                <a:latin typeface="Times New Roman"/>
                <a:cs typeface="Times New Roman"/>
              </a:rPr>
              <a:t>period</a:t>
            </a:r>
            <a:r>
              <a:rPr dirty="0" sz="1450" spc="95">
                <a:latin typeface="Times New Roman"/>
                <a:cs typeface="Times New Roman"/>
              </a:rPr>
              <a:t> </a:t>
            </a:r>
            <a:r>
              <a:rPr dirty="0" sz="1450" spc="-10">
                <a:latin typeface="Times New Roman"/>
                <a:cs typeface="Times New Roman"/>
              </a:rPr>
              <a:t>in</a:t>
            </a:r>
            <a:r>
              <a:rPr dirty="0" sz="1450" spc="100">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20">
                <a:latin typeface="Times New Roman"/>
                <a:cs typeface="Times New Roman"/>
              </a:rPr>
              <a:t>world’s history, </a:t>
            </a:r>
            <a:r>
              <a:rPr dirty="0" sz="1450" spc="-10">
                <a:latin typeface="Times New Roman"/>
                <a:cs typeface="Times New Roman"/>
              </a:rPr>
              <a:t>hearing the same news from day to </a:t>
            </a:r>
            <a:r>
              <a:rPr dirty="0" sz="1450" spc="-30">
                <a:latin typeface="Times New Roman"/>
                <a:cs typeface="Times New Roman"/>
              </a:rPr>
              <a:t>day, </a:t>
            </a:r>
            <a:r>
              <a:rPr dirty="0" sz="1450" spc="-10">
                <a:latin typeface="Times New Roman"/>
                <a:cs typeface="Times New Roman"/>
              </a:rPr>
              <a:t>thinking the same  thoughts, praying, perhaps, in the same temple with myself? However it was,  </a:t>
            </a:r>
            <a:r>
              <a:rPr dirty="0" sz="1450" spc="-5">
                <a:latin typeface="Times New Roman"/>
                <a:cs typeface="Times New Roman"/>
              </a:rPr>
              <a:t>I </a:t>
            </a:r>
            <a:r>
              <a:rPr dirty="0" sz="1450" spc="-10">
                <a:latin typeface="Times New Roman"/>
                <a:cs typeface="Times New Roman"/>
              </a:rPr>
              <a:t>was assailed with dreary thoughts; my </a:t>
            </a:r>
            <a:r>
              <a:rPr dirty="0" sz="1450" spc="-20">
                <a:latin typeface="Times New Roman"/>
                <a:cs typeface="Times New Roman"/>
              </a:rPr>
              <a:t>uncle’s </a:t>
            </a:r>
            <a:r>
              <a:rPr dirty="0" sz="1450" spc="-10">
                <a:latin typeface="Times New Roman"/>
                <a:cs typeface="Times New Roman"/>
              </a:rPr>
              <a:t>words, ‘the dead are down  there,’ echoed in my ears; and though </a:t>
            </a:r>
            <a:r>
              <a:rPr dirty="0" sz="1450" spc="-5">
                <a:latin typeface="Times New Roman"/>
                <a:cs typeface="Times New Roman"/>
              </a:rPr>
              <a:t>I </a:t>
            </a:r>
            <a:r>
              <a:rPr dirty="0" sz="1450" spc="-10">
                <a:latin typeface="Times New Roman"/>
                <a:cs typeface="Times New Roman"/>
              </a:rPr>
              <a:t>determined to dive once more, it was  with </a:t>
            </a:r>
            <a:r>
              <a:rPr dirty="0" sz="1450" spc="-5">
                <a:latin typeface="Times New Roman"/>
                <a:cs typeface="Times New Roman"/>
              </a:rPr>
              <a:t>a </a:t>
            </a:r>
            <a:r>
              <a:rPr dirty="0" sz="1450" spc="-10">
                <a:latin typeface="Times New Roman"/>
                <a:cs typeface="Times New Roman"/>
              </a:rPr>
              <a:t>strong repugnance that </a:t>
            </a:r>
            <a:r>
              <a:rPr dirty="0" sz="1450" spc="-5">
                <a:latin typeface="Times New Roman"/>
                <a:cs typeface="Times New Roman"/>
              </a:rPr>
              <a:t>I </a:t>
            </a:r>
            <a:r>
              <a:rPr dirty="0" sz="1450" spc="-10">
                <a:latin typeface="Times New Roman"/>
                <a:cs typeface="Times New Roman"/>
              </a:rPr>
              <a:t>stepped forward to the </a:t>
            </a:r>
            <a:r>
              <a:rPr dirty="0" sz="1450" spc="-15">
                <a:latin typeface="Times New Roman"/>
                <a:cs typeface="Times New Roman"/>
              </a:rPr>
              <a:t>margin </a:t>
            </a:r>
            <a:r>
              <a:rPr dirty="0" sz="1450" spc="-5">
                <a:latin typeface="Times New Roman"/>
                <a:cs typeface="Times New Roman"/>
              </a:rPr>
              <a:t>of </a:t>
            </a:r>
            <a:r>
              <a:rPr dirty="0" sz="1450" spc="-10">
                <a:latin typeface="Times New Roman"/>
                <a:cs typeface="Times New Roman"/>
              </a:rPr>
              <a:t>the</a:t>
            </a:r>
            <a:r>
              <a:rPr dirty="0" sz="1450" spc="110">
                <a:latin typeface="Times New Roman"/>
                <a:cs typeface="Times New Roman"/>
              </a:rPr>
              <a:t> </a:t>
            </a:r>
            <a:r>
              <a:rPr dirty="0" sz="1450" spc="-10">
                <a:latin typeface="Times New Roman"/>
                <a:cs typeface="Times New Roman"/>
              </a:rPr>
              <a:t>rocks.</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A great change passed at that moment over the appearance </a:t>
            </a:r>
            <a:r>
              <a:rPr dirty="0" sz="1450" spc="-5">
                <a:latin typeface="Times New Roman"/>
                <a:cs typeface="Times New Roman"/>
              </a:rPr>
              <a:t>of </a:t>
            </a:r>
            <a:r>
              <a:rPr dirty="0" sz="1450" spc="-10">
                <a:latin typeface="Times New Roman"/>
                <a:cs typeface="Times New Roman"/>
              </a:rPr>
              <a:t>the </a:t>
            </a:r>
            <a:r>
              <a:rPr dirty="0" sz="1450" spc="-30">
                <a:latin typeface="Times New Roman"/>
                <a:cs typeface="Times New Roman"/>
              </a:rPr>
              <a:t>bay. </a:t>
            </a:r>
            <a:r>
              <a:rPr dirty="0" sz="1450" spc="-10">
                <a:latin typeface="Times New Roman"/>
                <a:cs typeface="Times New Roman"/>
              </a:rPr>
              <a:t>It was  </a:t>
            </a:r>
            <a:r>
              <a:rPr dirty="0" sz="1450" spc="-5">
                <a:latin typeface="Times New Roman"/>
                <a:cs typeface="Times New Roman"/>
              </a:rPr>
              <a:t>no </a:t>
            </a:r>
            <a:r>
              <a:rPr dirty="0" sz="1450" spc="-10">
                <a:latin typeface="Times New Roman"/>
                <a:cs typeface="Times New Roman"/>
              </a:rPr>
              <a:t>more that </a:t>
            </a:r>
            <a:r>
              <a:rPr dirty="0" sz="1450" spc="-20">
                <a:latin typeface="Times New Roman"/>
                <a:cs typeface="Times New Roman"/>
              </a:rPr>
              <a:t>clear, </a:t>
            </a:r>
            <a:r>
              <a:rPr dirty="0" sz="1450" spc="-10">
                <a:latin typeface="Times New Roman"/>
                <a:cs typeface="Times New Roman"/>
              </a:rPr>
              <a:t>visible </a:t>
            </a:r>
            <a:r>
              <a:rPr dirty="0" sz="1450" spc="-15">
                <a:latin typeface="Times New Roman"/>
                <a:cs typeface="Times New Roman"/>
              </a:rPr>
              <a:t>interior,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house roofed with glass, where the  green, submarine sunshine slept so </a:t>
            </a:r>
            <a:r>
              <a:rPr dirty="0" sz="1450" spc="-25">
                <a:latin typeface="Times New Roman"/>
                <a:cs typeface="Times New Roman"/>
              </a:rPr>
              <a:t>stilly. </a:t>
            </a:r>
            <a:r>
              <a:rPr dirty="0" sz="1450" spc="-10">
                <a:latin typeface="Times New Roman"/>
                <a:cs typeface="Times New Roman"/>
              </a:rPr>
              <a:t>A breeze, </a:t>
            </a:r>
            <a:r>
              <a:rPr dirty="0" sz="1450" spc="-5">
                <a:latin typeface="Times New Roman"/>
                <a:cs typeface="Times New Roman"/>
              </a:rPr>
              <a:t>I </a:t>
            </a:r>
            <a:r>
              <a:rPr dirty="0" sz="1450" spc="-10">
                <a:latin typeface="Times New Roman"/>
                <a:cs typeface="Times New Roman"/>
              </a:rPr>
              <a:t>suppose, had flawed the  surface, and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trouble and blackness filled its bosom, where flashes </a:t>
            </a:r>
            <a:r>
              <a:rPr dirty="0" sz="1450" spc="-5">
                <a:latin typeface="Times New Roman"/>
                <a:cs typeface="Times New Roman"/>
              </a:rPr>
              <a:t>of  </a:t>
            </a:r>
            <a:r>
              <a:rPr dirty="0" sz="1450" spc="-10">
                <a:latin typeface="Times New Roman"/>
                <a:cs typeface="Times New Roman"/>
              </a:rPr>
              <a:t>light and clouds </a:t>
            </a:r>
            <a:r>
              <a:rPr dirty="0" sz="1450" spc="-5">
                <a:latin typeface="Times New Roman"/>
                <a:cs typeface="Times New Roman"/>
              </a:rPr>
              <a:t>of </a:t>
            </a:r>
            <a:r>
              <a:rPr dirty="0" sz="1450" spc="-10">
                <a:latin typeface="Times New Roman"/>
                <a:cs typeface="Times New Roman"/>
              </a:rPr>
              <a:t>shadow tossed confusedly </a:t>
            </a:r>
            <a:r>
              <a:rPr dirty="0" sz="1450" spc="-20">
                <a:latin typeface="Times New Roman"/>
                <a:cs typeface="Times New Roman"/>
              </a:rPr>
              <a:t>together. </a:t>
            </a:r>
            <a:r>
              <a:rPr dirty="0" sz="1450" spc="-10">
                <a:latin typeface="Times New Roman"/>
                <a:cs typeface="Times New Roman"/>
              </a:rPr>
              <a:t>Even the terrace below  obscurely rocked and quivered. It seemed </a:t>
            </a:r>
            <a:r>
              <a:rPr dirty="0" sz="1450" spc="-5">
                <a:latin typeface="Times New Roman"/>
                <a:cs typeface="Times New Roman"/>
              </a:rPr>
              <a:t>a </a:t>
            </a:r>
            <a:r>
              <a:rPr dirty="0" sz="1450" spc="-10">
                <a:latin typeface="Times New Roman"/>
                <a:cs typeface="Times New Roman"/>
              </a:rPr>
              <a:t>graver thing to venture </a:t>
            </a:r>
            <a:r>
              <a:rPr dirty="0" sz="1450" spc="-5">
                <a:latin typeface="Times New Roman"/>
                <a:cs typeface="Times New Roman"/>
              </a:rPr>
              <a:t>on </a:t>
            </a:r>
            <a:r>
              <a:rPr dirty="0" sz="1450" spc="-10">
                <a:latin typeface="Times New Roman"/>
                <a:cs typeface="Times New Roman"/>
              </a:rPr>
              <a:t>this  place </a:t>
            </a:r>
            <a:r>
              <a:rPr dirty="0" sz="1450" spc="-5">
                <a:latin typeface="Times New Roman"/>
                <a:cs typeface="Times New Roman"/>
              </a:rPr>
              <a:t>of </a:t>
            </a:r>
            <a:r>
              <a:rPr dirty="0" sz="1450" spc="-10">
                <a:latin typeface="Times New Roman"/>
                <a:cs typeface="Times New Roman"/>
              </a:rPr>
              <a:t>ambushes; and when </a:t>
            </a:r>
            <a:r>
              <a:rPr dirty="0" sz="1450" spc="-5">
                <a:latin typeface="Times New Roman"/>
                <a:cs typeface="Times New Roman"/>
              </a:rPr>
              <a:t>I </a:t>
            </a:r>
            <a:r>
              <a:rPr dirty="0" sz="1450" spc="-10">
                <a:latin typeface="Times New Roman"/>
                <a:cs typeface="Times New Roman"/>
              </a:rPr>
              <a:t>leaped into the sea the second time it was with  </a:t>
            </a:r>
            <a:r>
              <a:rPr dirty="0" sz="1450" spc="-5">
                <a:latin typeface="Times New Roman"/>
                <a:cs typeface="Times New Roman"/>
              </a:rPr>
              <a:t>a </a:t>
            </a:r>
            <a:r>
              <a:rPr dirty="0" sz="1450" spc="-10">
                <a:latin typeface="Times New Roman"/>
                <a:cs typeface="Times New Roman"/>
              </a:rPr>
              <a:t>quaking in my</a:t>
            </a:r>
            <a:r>
              <a:rPr dirty="0" sz="1450">
                <a:latin typeface="Times New Roman"/>
                <a:cs typeface="Times New Roman"/>
              </a:rPr>
              <a:t> </a:t>
            </a:r>
            <a:r>
              <a:rPr dirty="0" sz="1450" spc="-10">
                <a:latin typeface="Times New Roman"/>
                <a:cs typeface="Times New Roman"/>
              </a:rPr>
              <a:t>soul.</a:t>
            </a:r>
            <a:endParaRPr sz="1450">
              <a:latin typeface="Times New Roman"/>
              <a:cs typeface="Times New Roman"/>
            </a:endParaRPr>
          </a:p>
          <a:p>
            <a:pPr algn="just" marL="12700" marR="5080">
              <a:lnSpc>
                <a:spcPts val="1730"/>
              </a:lnSpc>
              <a:spcBef>
                <a:spcPts val="855"/>
              </a:spcBef>
            </a:pPr>
            <a:r>
              <a:rPr dirty="0" sz="1450" spc="-5">
                <a:latin typeface="Times New Roman"/>
                <a:cs typeface="Times New Roman"/>
              </a:rPr>
              <a:t>I </a:t>
            </a:r>
            <a:r>
              <a:rPr dirty="0" sz="1450" spc="-10">
                <a:latin typeface="Times New Roman"/>
                <a:cs typeface="Times New Roman"/>
              </a:rPr>
              <a:t>secured myself as at first, and groped among the waving tangle. All that met  my touch was cold and soft and </a:t>
            </a:r>
            <a:r>
              <a:rPr dirty="0" sz="1450" spc="-25">
                <a:latin typeface="Times New Roman"/>
                <a:cs typeface="Times New Roman"/>
              </a:rPr>
              <a:t>gluey. </a:t>
            </a:r>
            <a:r>
              <a:rPr dirty="0" sz="1450" spc="-10">
                <a:latin typeface="Times New Roman"/>
                <a:cs typeface="Times New Roman"/>
              </a:rPr>
              <a:t>The thicket was alive with crabs and  lobsters, trundling to and fro </a:t>
            </a:r>
            <a:r>
              <a:rPr dirty="0" sz="1450" spc="-15">
                <a:latin typeface="Times New Roman"/>
                <a:cs typeface="Times New Roman"/>
              </a:rPr>
              <a:t>lopsidedly,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had to harden my heart against  the horror </a:t>
            </a:r>
            <a:r>
              <a:rPr dirty="0" sz="1450" spc="-5">
                <a:latin typeface="Times New Roman"/>
                <a:cs typeface="Times New Roman"/>
              </a:rPr>
              <a:t>of </a:t>
            </a:r>
            <a:r>
              <a:rPr dirty="0" sz="1450" spc="-10">
                <a:latin typeface="Times New Roman"/>
                <a:cs typeface="Times New Roman"/>
              </a:rPr>
              <a:t>their carrion neighbourhood. On all sides </a:t>
            </a:r>
            <a:r>
              <a:rPr dirty="0" sz="1450" spc="-5">
                <a:latin typeface="Times New Roman"/>
                <a:cs typeface="Times New Roman"/>
              </a:rPr>
              <a:t>I </a:t>
            </a:r>
            <a:r>
              <a:rPr dirty="0" sz="1450" spc="-10">
                <a:latin typeface="Times New Roman"/>
                <a:cs typeface="Times New Roman"/>
              </a:rPr>
              <a:t>could feel the grain  and the clefts </a:t>
            </a:r>
            <a:r>
              <a:rPr dirty="0" sz="1450" spc="-5">
                <a:latin typeface="Times New Roman"/>
                <a:cs typeface="Times New Roman"/>
              </a:rPr>
              <a:t>of </a:t>
            </a:r>
            <a:r>
              <a:rPr dirty="0" sz="1450" spc="-10">
                <a:latin typeface="Times New Roman"/>
                <a:cs typeface="Times New Roman"/>
              </a:rPr>
              <a:t>hard, living stone; </a:t>
            </a:r>
            <a:r>
              <a:rPr dirty="0" sz="1450" spc="-5">
                <a:latin typeface="Times New Roman"/>
                <a:cs typeface="Times New Roman"/>
              </a:rPr>
              <a:t>no </a:t>
            </a:r>
            <a:r>
              <a:rPr dirty="0" sz="1450" spc="-10">
                <a:latin typeface="Times New Roman"/>
                <a:cs typeface="Times New Roman"/>
              </a:rPr>
              <a:t>planks, </a:t>
            </a:r>
            <a:r>
              <a:rPr dirty="0" sz="1450" spc="-5">
                <a:latin typeface="Times New Roman"/>
                <a:cs typeface="Times New Roman"/>
              </a:rPr>
              <a:t>no </a:t>
            </a:r>
            <a:r>
              <a:rPr dirty="0" sz="1450" spc="-10">
                <a:latin typeface="Times New Roman"/>
                <a:cs typeface="Times New Roman"/>
              </a:rPr>
              <a:t>iron, </a:t>
            </a:r>
            <a:r>
              <a:rPr dirty="0" sz="1450" spc="-5">
                <a:latin typeface="Times New Roman"/>
                <a:cs typeface="Times New Roman"/>
              </a:rPr>
              <a:t>not a </a:t>
            </a:r>
            <a:r>
              <a:rPr dirty="0" sz="1450" spc="-10">
                <a:latin typeface="Times New Roman"/>
                <a:cs typeface="Times New Roman"/>
              </a:rPr>
              <a:t>sign </a:t>
            </a:r>
            <a:r>
              <a:rPr dirty="0" sz="1450" spc="-5">
                <a:latin typeface="Times New Roman"/>
                <a:cs typeface="Times New Roman"/>
              </a:rPr>
              <a:t>of </a:t>
            </a:r>
            <a:r>
              <a:rPr dirty="0" sz="1450" spc="-10">
                <a:latin typeface="Times New Roman"/>
                <a:cs typeface="Times New Roman"/>
              </a:rPr>
              <a:t>any wreck;  the</a:t>
            </a:r>
            <a:r>
              <a:rPr dirty="0" sz="1450" spc="-10" i="1">
                <a:latin typeface="Times New Roman"/>
                <a:cs typeface="Times New Roman"/>
              </a:rPr>
              <a:t>Espirito Santo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there. </a:t>
            </a:r>
            <a:r>
              <a:rPr dirty="0" sz="1450" spc="-5">
                <a:latin typeface="Times New Roman"/>
                <a:cs typeface="Times New Roman"/>
              </a:rPr>
              <a:t>I </a:t>
            </a:r>
            <a:r>
              <a:rPr dirty="0" sz="1450" spc="-10">
                <a:latin typeface="Times New Roman"/>
                <a:cs typeface="Times New Roman"/>
              </a:rPr>
              <a:t>remember </a:t>
            </a:r>
            <a:r>
              <a:rPr dirty="0" sz="1450" spc="-5">
                <a:latin typeface="Times New Roman"/>
                <a:cs typeface="Times New Roman"/>
              </a:rPr>
              <a:t>I </a:t>
            </a:r>
            <a:r>
              <a:rPr dirty="0" sz="1450" spc="-10">
                <a:latin typeface="Times New Roman"/>
                <a:cs typeface="Times New Roman"/>
              </a:rPr>
              <a:t>had almost </a:t>
            </a:r>
            <a:r>
              <a:rPr dirty="0" sz="1450" spc="-5">
                <a:latin typeface="Times New Roman"/>
                <a:cs typeface="Times New Roman"/>
              </a:rPr>
              <a:t>a </a:t>
            </a:r>
            <a:r>
              <a:rPr dirty="0" sz="1450" spc="-10">
                <a:latin typeface="Times New Roman"/>
                <a:cs typeface="Times New Roman"/>
              </a:rPr>
              <a:t>sense </a:t>
            </a:r>
            <a:r>
              <a:rPr dirty="0" sz="1450" spc="-5">
                <a:latin typeface="Times New Roman"/>
                <a:cs typeface="Times New Roman"/>
              </a:rPr>
              <a:t>of </a:t>
            </a:r>
            <a:r>
              <a:rPr dirty="0" sz="1450" spc="-10">
                <a:latin typeface="Times New Roman"/>
                <a:cs typeface="Times New Roman"/>
              </a:rPr>
              <a:t>relief in  my disappointment, and </a:t>
            </a:r>
            <a:r>
              <a:rPr dirty="0" sz="1450" spc="-5">
                <a:latin typeface="Times New Roman"/>
                <a:cs typeface="Times New Roman"/>
              </a:rPr>
              <a:t>I </a:t>
            </a:r>
            <a:r>
              <a:rPr dirty="0" sz="1450" spc="-10">
                <a:latin typeface="Times New Roman"/>
                <a:cs typeface="Times New Roman"/>
              </a:rPr>
              <a:t>was about ready to leave </a:t>
            </a:r>
            <a:r>
              <a:rPr dirty="0" sz="1450" spc="-5">
                <a:latin typeface="Times New Roman"/>
                <a:cs typeface="Times New Roman"/>
              </a:rPr>
              <a:t>go, </a:t>
            </a:r>
            <a:r>
              <a:rPr dirty="0" sz="1450" spc="-10">
                <a:latin typeface="Times New Roman"/>
                <a:cs typeface="Times New Roman"/>
              </a:rPr>
              <a:t>when something  happened that sent me to the surface with my heart in my mouth. </a:t>
            </a:r>
            <a:r>
              <a:rPr dirty="0" sz="1450" spc="-5">
                <a:latin typeface="Times New Roman"/>
                <a:cs typeface="Times New Roman"/>
              </a:rPr>
              <a:t>I </a:t>
            </a:r>
            <a:r>
              <a:rPr dirty="0" sz="1450" spc="-10">
                <a:latin typeface="Times New Roman"/>
                <a:cs typeface="Times New Roman"/>
              </a:rPr>
              <a:t>had  already stayed somewhat late over my explorations; the current was freshening  with the change </a:t>
            </a:r>
            <a:r>
              <a:rPr dirty="0" sz="1450" spc="-5">
                <a:latin typeface="Times New Roman"/>
                <a:cs typeface="Times New Roman"/>
              </a:rPr>
              <a:t>of </a:t>
            </a:r>
            <a:r>
              <a:rPr dirty="0" sz="1450" spc="-10">
                <a:latin typeface="Times New Roman"/>
                <a:cs typeface="Times New Roman"/>
              </a:rPr>
              <a:t>the tide, and Sandag Bay was </a:t>
            </a:r>
            <a:r>
              <a:rPr dirty="0" sz="1450" spc="-5">
                <a:latin typeface="Times New Roman"/>
                <a:cs typeface="Times New Roman"/>
              </a:rPr>
              <a:t>no </a:t>
            </a:r>
            <a:r>
              <a:rPr dirty="0" sz="1450" spc="-10">
                <a:latin typeface="Times New Roman"/>
                <a:cs typeface="Times New Roman"/>
              </a:rPr>
              <a:t>longer </a:t>
            </a:r>
            <a:r>
              <a:rPr dirty="0" sz="1450" spc="-5">
                <a:latin typeface="Times New Roman"/>
                <a:cs typeface="Times New Roman"/>
              </a:rPr>
              <a:t>a </a:t>
            </a:r>
            <a:r>
              <a:rPr dirty="0" sz="1450" spc="-10">
                <a:latin typeface="Times New Roman"/>
                <a:cs typeface="Times New Roman"/>
              </a:rPr>
              <a:t>safe place for </a:t>
            </a:r>
            <a:r>
              <a:rPr dirty="0" sz="1450" spc="-5">
                <a:latin typeface="Times New Roman"/>
                <a:cs typeface="Times New Roman"/>
              </a:rPr>
              <a:t>a  </a:t>
            </a:r>
            <a:r>
              <a:rPr dirty="0" sz="1450" spc="-10">
                <a:latin typeface="Times New Roman"/>
                <a:cs typeface="Times New Roman"/>
              </a:rPr>
              <a:t>single </a:t>
            </a:r>
            <a:r>
              <a:rPr dirty="0" sz="1450" spc="-20">
                <a:latin typeface="Times New Roman"/>
                <a:cs typeface="Times New Roman"/>
              </a:rPr>
              <a:t>swimmer.</a:t>
            </a:r>
            <a:r>
              <a:rPr dirty="0" sz="1450" spc="320">
                <a:latin typeface="Times New Roman"/>
                <a:cs typeface="Times New Roman"/>
              </a:rPr>
              <a:t> </a:t>
            </a:r>
            <a:r>
              <a:rPr dirty="0" sz="1450" spc="-35">
                <a:latin typeface="Times New Roman"/>
                <a:cs typeface="Times New Roman"/>
              </a:rPr>
              <a:t>Well, </a:t>
            </a:r>
            <a:r>
              <a:rPr dirty="0" sz="1450" spc="-10">
                <a:latin typeface="Times New Roman"/>
                <a:cs typeface="Times New Roman"/>
              </a:rPr>
              <a:t>just at the last moment there came </a:t>
            </a:r>
            <a:r>
              <a:rPr dirty="0" sz="1450" spc="-5">
                <a:latin typeface="Times New Roman"/>
                <a:cs typeface="Times New Roman"/>
              </a:rPr>
              <a:t>a </a:t>
            </a:r>
            <a:r>
              <a:rPr dirty="0" sz="1450" spc="-10">
                <a:latin typeface="Times New Roman"/>
                <a:cs typeface="Times New Roman"/>
              </a:rPr>
              <a:t>sudden flush </a:t>
            </a:r>
            <a:r>
              <a:rPr dirty="0" sz="1450" spc="-5">
                <a:latin typeface="Times New Roman"/>
                <a:cs typeface="Times New Roman"/>
              </a:rPr>
              <a:t>of  </a:t>
            </a:r>
            <a:r>
              <a:rPr dirty="0" sz="1450" spc="-10">
                <a:latin typeface="Times New Roman"/>
                <a:cs typeface="Times New Roman"/>
              </a:rPr>
              <a:t>current, dredging through the tangles like </a:t>
            </a:r>
            <a:r>
              <a:rPr dirty="0" sz="1450" spc="-5">
                <a:latin typeface="Times New Roman"/>
                <a:cs typeface="Times New Roman"/>
              </a:rPr>
              <a:t>a </a:t>
            </a:r>
            <a:r>
              <a:rPr dirty="0" sz="1450" spc="-10">
                <a:latin typeface="Times New Roman"/>
                <a:cs typeface="Times New Roman"/>
              </a:rPr>
              <a:t>wave. </a:t>
            </a:r>
            <a:r>
              <a:rPr dirty="0" sz="1450" spc="-5">
                <a:latin typeface="Times New Roman"/>
                <a:cs typeface="Times New Roman"/>
              </a:rPr>
              <a:t>I </a:t>
            </a:r>
            <a:r>
              <a:rPr dirty="0" sz="1450" spc="-10">
                <a:latin typeface="Times New Roman"/>
                <a:cs typeface="Times New Roman"/>
              </a:rPr>
              <a:t>lost </a:t>
            </a:r>
            <a:r>
              <a:rPr dirty="0" sz="1450" spc="-5">
                <a:latin typeface="Times New Roman"/>
                <a:cs typeface="Times New Roman"/>
              </a:rPr>
              <a:t>one hold, </a:t>
            </a:r>
            <a:r>
              <a:rPr dirty="0" sz="1450" spc="-10">
                <a:latin typeface="Times New Roman"/>
                <a:cs typeface="Times New Roman"/>
              </a:rPr>
              <a:t>was flung  sprawling </a:t>
            </a:r>
            <a:r>
              <a:rPr dirty="0" sz="1450" spc="-5">
                <a:latin typeface="Times New Roman"/>
                <a:cs typeface="Times New Roman"/>
              </a:rPr>
              <a:t>on </a:t>
            </a:r>
            <a:r>
              <a:rPr dirty="0" sz="1450" spc="-10">
                <a:latin typeface="Times New Roman"/>
                <a:cs typeface="Times New Roman"/>
              </a:rPr>
              <a:t>my side, and, instinctively grasping for </a:t>
            </a:r>
            <a:r>
              <a:rPr dirty="0" sz="1450" spc="-5">
                <a:latin typeface="Times New Roman"/>
                <a:cs typeface="Times New Roman"/>
              </a:rPr>
              <a:t>a </a:t>
            </a:r>
            <a:r>
              <a:rPr dirty="0" sz="1450" spc="-10">
                <a:latin typeface="Times New Roman"/>
                <a:cs typeface="Times New Roman"/>
              </a:rPr>
              <a:t>fresh support, my  fingers closed </a:t>
            </a:r>
            <a:r>
              <a:rPr dirty="0" sz="1450" spc="-5">
                <a:latin typeface="Times New Roman"/>
                <a:cs typeface="Times New Roman"/>
              </a:rPr>
              <a:t>on </a:t>
            </a:r>
            <a:r>
              <a:rPr dirty="0" sz="1450" spc="-10">
                <a:latin typeface="Times New Roman"/>
                <a:cs typeface="Times New Roman"/>
              </a:rPr>
              <a:t>something hard and cold.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knew at that moment  what it was. At least </a:t>
            </a:r>
            <a:r>
              <a:rPr dirty="0" sz="1450" spc="-5">
                <a:latin typeface="Times New Roman"/>
                <a:cs typeface="Times New Roman"/>
              </a:rPr>
              <a:t>I </a:t>
            </a:r>
            <a:r>
              <a:rPr dirty="0" sz="1450" spc="-10">
                <a:latin typeface="Times New Roman"/>
                <a:cs typeface="Times New Roman"/>
              </a:rPr>
              <a:t>instantly left hold </a:t>
            </a:r>
            <a:r>
              <a:rPr dirty="0" sz="1450" spc="-5">
                <a:latin typeface="Times New Roman"/>
                <a:cs typeface="Times New Roman"/>
              </a:rPr>
              <a:t>of </a:t>
            </a:r>
            <a:r>
              <a:rPr dirty="0" sz="1450" spc="-10">
                <a:latin typeface="Times New Roman"/>
                <a:cs typeface="Times New Roman"/>
              </a:rPr>
              <a:t>the tangle, leaped for the surface,  and clambered </a:t>
            </a:r>
            <a:r>
              <a:rPr dirty="0" sz="1450" spc="-5">
                <a:latin typeface="Times New Roman"/>
                <a:cs typeface="Times New Roman"/>
              </a:rPr>
              <a:t>out </a:t>
            </a:r>
            <a:r>
              <a:rPr dirty="0" sz="1450" spc="-10">
                <a:latin typeface="Times New Roman"/>
                <a:cs typeface="Times New Roman"/>
              </a:rPr>
              <a:t>next moment </a:t>
            </a:r>
            <a:r>
              <a:rPr dirty="0" sz="1450" spc="-5">
                <a:latin typeface="Times New Roman"/>
                <a:cs typeface="Times New Roman"/>
              </a:rPr>
              <a:t>on </a:t>
            </a:r>
            <a:r>
              <a:rPr dirty="0" sz="1450" spc="-10">
                <a:latin typeface="Times New Roman"/>
                <a:cs typeface="Times New Roman"/>
              </a:rPr>
              <a:t>the friendly rocks with the </a:t>
            </a:r>
            <a:r>
              <a:rPr dirty="0" sz="1450" spc="-5">
                <a:latin typeface="Times New Roman"/>
                <a:cs typeface="Times New Roman"/>
              </a:rPr>
              <a:t>bone of a </a:t>
            </a:r>
            <a:r>
              <a:rPr dirty="0" sz="1450" spc="-25">
                <a:latin typeface="Times New Roman"/>
                <a:cs typeface="Times New Roman"/>
              </a:rPr>
              <a:t>man’s  </a:t>
            </a:r>
            <a:r>
              <a:rPr dirty="0" sz="1450" spc="-10">
                <a:latin typeface="Times New Roman"/>
                <a:cs typeface="Times New Roman"/>
              </a:rPr>
              <a:t>leg in my</a:t>
            </a:r>
            <a:r>
              <a:rPr dirty="0" sz="1450">
                <a:latin typeface="Times New Roman"/>
                <a:cs typeface="Times New Roman"/>
              </a:rPr>
              <a:t> </a:t>
            </a:r>
            <a:r>
              <a:rPr dirty="0" sz="1450" spc="-10">
                <a:latin typeface="Times New Roman"/>
                <a:cs typeface="Times New Roman"/>
              </a:rPr>
              <a:t>grasp.</a:t>
            </a:r>
            <a:endParaRPr sz="1450">
              <a:latin typeface="Times New Roman"/>
              <a:cs typeface="Times New Roman"/>
            </a:endParaRPr>
          </a:p>
          <a:p>
            <a:pPr algn="just" marL="12700" marR="5080">
              <a:lnSpc>
                <a:spcPts val="1730"/>
              </a:lnSpc>
              <a:spcBef>
                <a:spcPts val="835"/>
              </a:spcBef>
            </a:pPr>
            <a:r>
              <a:rPr dirty="0" sz="1450" spc="-10">
                <a:latin typeface="Times New Roman"/>
                <a:cs typeface="Times New Roman"/>
              </a:rPr>
              <a:t>Mankind is </a:t>
            </a:r>
            <a:r>
              <a:rPr dirty="0" sz="1450" spc="-5">
                <a:latin typeface="Times New Roman"/>
                <a:cs typeface="Times New Roman"/>
              </a:rPr>
              <a:t>a </a:t>
            </a:r>
            <a:r>
              <a:rPr dirty="0" sz="1450" spc="-10">
                <a:latin typeface="Times New Roman"/>
                <a:cs typeface="Times New Roman"/>
              </a:rPr>
              <a:t>material creature, slow to think and </a:t>
            </a:r>
            <a:r>
              <a:rPr dirty="0" sz="1450" spc="-5">
                <a:latin typeface="Times New Roman"/>
                <a:cs typeface="Times New Roman"/>
              </a:rPr>
              <a:t>dull </a:t>
            </a:r>
            <a:r>
              <a:rPr dirty="0" sz="1450" spc="-10">
                <a:latin typeface="Times New Roman"/>
                <a:cs typeface="Times New Roman"/>
              </a:rPr>
              <a:t>to perceive  connections. The grave, the wreck </a:t>
            </a:r>
            <a:r>
              <a:rPr dirty="0" sz="1450" spc="-5">
                <a:latin typeface="Times New Roman"/>
                <a:cs typeface="Times New Roman"/>
              </a:rPr>
              <a:t>of </a:t>
            </a:r>
            <a:r>
              <a:rPr dirty="0" sz="1450" spc="-10">
                <a:latin typeface="Times New Roman"/>
                <a:cs typeface="Times New Roman"/>
              </a:rPr>
              <a:t>the brig, and the rusty shoe-buckle were  surely plain advertisements. A child might have read their dismal </a:t>
            </a:r>
            <a:r>
              <a:rPr dirty="0" sz="1450" spc="-25">
                <a:latin typeface="Times New Roman"/>
                <a:cs typeface="Times New Roman"/>
              </a:rPr>
              <a:t>story, </a:t>
            </a:r>
            <a:r>
              <a:rPr dirty="0" sz="1450" spc="-10">
                <a:latin typeface="Times New Roman"/>
                <a:cs typeface="Times New Roman"/>
              </a:rPr>
              <a:t>and  yet it was </a:t>
            </a:r>
            <a:r>
              <a:rPr dirty="0" sz="1450" spc="-5">
                <a:latin typeface="Times New Roman"/>
                <a:cs typeface="Times New Roman"/>
              </a:rPr>
              <a:t>not </a:t>
            </a:r>
            <a:r>
              <a:rPr dirty="0" sz="1450" spc="-10">
                <a:latin typeface="Times New Roman"/>
                <a:cs typeface="Times New Roman"/>
              </a:rPr>
              <a:t>until </a:t>
            </a:r>
            <a:r>
              <a:rPr dirty="0" sz="1450" spc="-5">
                <a:latin typeface="Times New Roman"/>
                <a:cs typeface="Times New Roman"/>
              </a:rPr>
              <a:t>I </a:t>
            </a:r>
            <a:r>
              <a:rPr dirty="0" sz="1450" spc="-10">
                <a:latin typeface="Times New Roman"/>
                <a:cs typeface="Times New Roman"/>
              </a:rPr>
              <a:t>touched that actual piece </a:t>
            </a:r>
            <a:r>
              <a:rPr dirty="0" sz="1450" spc="-5">
                <a:latin typeface="Times New Roman"/>
                <a:cs typeface="Times New Roman"/>
              </a:rPr>
              <a:t>of </a:t>
            </a:r>
            <a:r>
              <a:rPr dirty="0" sz="1450" spc="-10">
                <a:latin typeface="Times New Roman"/>
                <a:cs typeface="Times New Roman"/>
              </a:rPr>
              <a:t>mankind that the full horror  </a:t>
            </a:r>
            <a:r>
              <a:rPr dirty="0" sz="1450" spc="-5">
                <a:latin typeface="Times New Roman"/>
                <a:cs typeface="Times New Roman"/>
              </a:rPr>
              <a:t>of </a:t>
            </a:r>
            <a:r>
              <a:rPr dirty="0" sz="1450" spc="-10">
                <a:latin typeface="Times New Roman"/>
                <a:cs typeface="Times New Roman"/>
              </a:rPr>
              <a:t>the charnel ocean burst </a:t>
            </a:r>
            <a:r>
              <a:rPr dirty="0" sz="1450" spc="-5">
                <a:latin typeface="Times New Roman"/>
                <a:cs typeface="Times New Roman"/>
              </a:rPr>
              <a:t>upon </a:t>
            </a:r>
            <a:r>
              <a:rPr dirty="0" sz="1450" spc="-10">
                <a:latin typeface="Times New Roman"/>
                <a:cs typeface="Times New Roman"/>
              </a:rPr>
              <a:t>my spirit. </a:t>
            </a:r>
            <a:r>
              <a:rPr dirty="0" sz="1450" spc="-5">
                <a:latin typeface="Times New Roman"/>
                <a:cs typeface="Times New Roman"/>
              </a:rPr>
              <a:t>I </a:t>
            </a:r>
            <a:r>
              <a:rPr dirty="0" sz="1450" spc="-10">
                <a:latin typeface="Times New Roman"/>
                <a:cs typeface="Times New Roman"/>
              </a:rPr>
              <a:t>laid the </a:t>
            </a:r>
            <a:r>
              <a:rPr dirty="0" sz="1450" spc="-5">
                <a:latin typeface="Times New Roman"/>
                <a:cs typeface="Times New Roman"/>
              </a:rPr>
              <a:t>bone </a:t>
            </a:r>
            <a:r>
              <a:rPr dirty="0" sz="1450" spc="-10">
                <a:latin typeface="Times New Roman"/>
                <a:cs typeface="Times New Roman"/>
              </a:rPr>
              <a:t>beside the buckle,  picked </a:t>
            </a:r>
            <a:r>
              <a:rPr dirty="0" sz="1450" spc="-5">
                <a:latin typeface="Times New Roman"/>
                <a:cs typeface="Times New Roman"/>
              </a:rPr>
              <a:t>up </a:t>
            </a:r>
            <a:r>
              <a:rPr dirty="0" sz="1450" spc="-10">
                <a:latin typeface="Times New Roman"/>
                <a:cs typeface="Times New Roman"/>
              </a:rPr>
              <a:t>my clothes, and ran as </a:t>
            </a:r>
            <a:r>
              <a:rPr dirty="0" sz="1450" spc="-5">
                <a:latin typeface="Times New Roman"/>
                <a:cs typeface="Times New Roman"/>
              </a:rPr>
              <a:t>I </a:t>
            </a:r>
            <a:r>
              <a:rPr dirty="0" sz="1450" spc="-10">
                <a:latin typeface="Times New Roman"/>
                <a:cs typeface="Times New Roman"/>
              </a:rPr>
              <a:t>was along the rocks towards the human  shore.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be </a:t>
            </a:r>
            <a:r>
              <a:rPr dirty="0" sz="1450" spc="-10">
                <a:latin typeface="Times New Roman"/>
                <a:cs typeface="Times New Roman"/>
              </a:rPr>
              <a:t>far enough from the spot; </a:t>
            </a:r>
            <a:r>
              <a:rPr dirty="0" sz="1450" spc="-5">
                <a:latin typeface="Times New Roman"/>
                <a:cs typeface="Times New Roman"/>
              </a:rPr>
              <a:t>no </a:t>
            </a:r>
            <a:r>
              <a:rPr dirty="0" sz="1450" spc="-10">
                <a:latin typeface="Times New Roman"/>
                <a:cs typeface="Times New Roman"/>
              </a:rPr>
              <a:t>fortune was vast enough to  tempt me back again. The bones </a:t>
            </a:r>
            <a:r>
              <a:rPr dirty="0" sz="1450" spc="-5">
                <a:latin typeface="Times New Roman"/>
                <a:cs typeface="Times New Roman"/>
              </a:rPr>
              <a:t>of </a:t>
            </a:r>
            <a:r>
              <a:rPr dirty="0" sz="1450" spc="-10">
                <a:latin typeface="Times New Roman"/>
                <a:cs typeface="Times New Roman"/>
              </a:rPr>
              <a:t>the drowned dead should henceforth roll  undisturbed </a:t>
            </a:r>
            <a:r>
              <a:rPr dirty="0" sz="1450" spc="-5">
                <a:latin typeface="Times New Roman"/>
                <a:cs typeface="Times New Roman"/>
              </a:rPr>
              <a:t>by </a:t>
            </a:r>
            <a:r>
              <a:rPr dirty="0" sz="1450" spc="-10">
                <a:latin typeface="Times New Roman"/>
                <a:cs typeface="Times New Roman"/>
              </a:rPr>
              <a:t>me, whether </a:t>
            </a:r>
            <a:r>
              <a:rPr dirty="0" sz="1450" spc="-5">
                <a:latin typeface="Times New Roman"/>
                <a:cs typeface="Times New Roman"/>
              </a:rPr>
              <a:t>on </a:t>
            </a:r>
            <a:r>
              <a:rPr dirty="0" sz="1450" spc="-10">
                <a:latin typeface="Times New Roman"/>
                <a:cs typeface="Times New Roman"/>
              </a:rPr>
              <a:t>tangle </a:t>
            </a:r>
            <a:r>
              <a:rPr dirty="0" sz="1450" spc="-5">
                <a:latin typeface="Times New Roman"/>
                <a:cs typeface="Times New Roman"/>
              </a:rPr>
              <a:t>or </a:t>
            </a:r>
            <a:r>
              <a:rPr dirty="0" sz="1450" spc="-10">
                <a:latin typeface="Times New Roman"/>
                <a:cs typeface="Times New Roman"/>
              </a:rPr>
              <a:t>minted </a:t>
            </a:r>
            <a:r>
              <a:rPr dirty="0" sz="1450" spc="-5">
                <a:latin typeface="Times New Roman"/>
                <a:cs typeface="Times New Roman"/>
              </a:rPr>
              <a:t>gold. </a:t>
            </a:r>
            <a:r>
              <a:rPr dirty="0" sz="1450" spc="-10">
                <a:latin typeface="Times New Roman"/>
                <a:cs typeface="Times New Roman"/>
              </a:rPr>
              <a:t>But as soon as </a:t>
            </a:r>
            <a:r>
              <a:rPr dirty="0" sz="1450" spc="-5">
                <a:latin typeface="Times New Roman"/>
                <a:cs typeface="Times New Roman"/>
              </a:rPr>
              <a:t>I </a:t>
            </a:r>
            <a:r>
              <a:rPr dirty="0" sz="1450" spc="-10">
                <a:latin typeface="Times New Roman"/>
                <a:cs typeface="Times New Roman"/>
              </a:rPr>
              <a:t>trod  the </a:t>
            </a:r>
            <a:r>
              <a:rPr dirty="0" sz="1450" spc="-5">
                <a:latin typeface="Times New Roman"/>
                <a:cs typeface="Times New Roman"/>
              </a:rPr>
              <a:t>good </a:t>
            </a:r>
            <a:r>
              <a:rPr dirty="0" sz="1450" spc="-10">
                <a:latin typeface="Times New Roman"/>
                <a:cs typeface="Times New Roman"/>
              </a:rPr>
              <a:t>earth again, and had covered my nakedness against the </a:t>
            </a:r>
            <a:r>
              <a:rPr dirty="0" sz="1450" spc="-5">
                <a:latin typeface="Times New Roman"/>
                <a:cs typeface="Times New Roman"/>
              </a:rPr>
              <a:t>sun, I </a:t>
            </a:r>
            <a:r>
              <a:rPr dirty="0" sz="1450" spc="-10">
                <a:latin typeface="Times New Roman"/>
                <a:cs typeface="Times New Roman"/>
              </a:rPr>
              <a:t>knelt  down</a:t>
            </a:r>
            <a:r>
              <a:rPr dirty="0" sz="1450" spc="204">
                <a:latin typeface="Times New Roman"/>
                <a:cs typeface="Times New Roman"/>
              </a:rPr>
              <a:t> </a:t>
            </a:r>
            <a:r>
              <a:rPr dirty="0" sz="1450" spc="-10">
                <a:latin typeface="Times New Roman"/>
                <a:cs typeface="Times New Roman"/>
              </a:rPr>
              <a:t>over</a:t>
            </a:r>
            <a:r>
              <a:rPr dirty="0" sz="1450" spc="210">
                <a:latin typeface="Times New Roman"/>
                <a:cs typeface="Times New Roman"/>
              </a:rPr>
              <a:t> </a:t>
            </a:r>
            <a:r>
              <a:rPr dirty="0" sz="1450" spc="-10">
                <a:latin typeface="Times New Roman"/>
                <a:cs typeface="Times New Roman"/>
              </a:rPr>
              <a:t>against</a:t>
            </a:r>
            <a:r>
              <a:rPr dirty="0" sz="1450" spc="210">
                <a:latin typeface="Times New Roman"/>
                <a:cs typeface="Times New Roman"/>
              </a:rPr>
              <a:t> </a:t>
            </a:r>
            <a:r>
              <a:rPr dirty="0" sz="1450" spc="-10">
                <a:latin typeface="Times New Roman"/>
                <a:cs typeface="Times New Roman"/>
              </a:rPr>
              <a:t>the</a:t>
            </a:r>
            <a:r>
              <a:rPr dirty="0" sz="1450" spc="210">
                <a:latin typeface="Times New Roman"/>
                <a:cs typeface="Times New Roman"/>
              </a:rPr>
              <a:t> </a:t>
            </a:r>
            <a:r>
              <a:rPr dirty="0" sz="1450" spc="-10">
                <a:latin typeface="Times New Roman"/>
                <a:cs typeface="Times New Roman"/>
              </a:rPr>
              <a:t>ruins</a:t>
            </a:r>
            <a:r>
              <a:rPr dirty="0" sz="1450" spc="210">
                <a:latin typeface="Times New Roman"/>
                <a:cs typeface="Times New Roman"/>
              </a:rPr>
              <a:t> </a:t>
            </a:r>
            <a:r>
              <a:rPr dirty="0" sz="1450" spc="-5">
                <a:latin typeface="Times New Roman"/>
                <a:cs typeface="Times New Roman"/>
              </a:rPr>
              <a:t>of</a:t>
            </a:r>
            <a:r>
              <a:rPr dirty="0" sz="1450" spc="210">
                <a:latin typeface="Times New Roman"/>
                <a:cs typeface="Times New Roman"/>
              </a:rPr>
              <a:t> </a:t>
            </a:r>
            <a:r>
              <a:rPr dirty="0" sz="1450" spc="-10">
                <a:latin typeface="Times New Roman"/>
                <a:cs typeface="Times New Roman"/>
              </a:rPr>
              <a:t>the</a:t>
            </a:r>
            <a:r>
              <a:rPr dirty="0" sz="1450" spc="210">
                <a:latin typeface="Times New Roman"/>
                <a:cs typeface="Times New Roman"/>
              </a:rPr>
              <a:t> </a:t>
            </a:r>
            <a:r>
              <a:rPr dirty="0" sz="1450" spc="-10">
                <a:latin typeface="Times New Roman"/>
                <a:cs typeface="Times New Roman"/>
              </a:rPr>
              <a:t>brig,</a:t>
            </a:r>
            <a:r>
              <a:rPr dirty="0" sz="1450" spc="210">
                <a:latin typeface="Times New Roman"/>
                <a:cs typeface="Times New Roman"/>
              </a:rPr>
              <a:t> </a:t>
            </a:r>
            <a:r>
              <a:rPr dirty="0" sz="1450" spc="-10">
                <a:latin typeface="Times New Roman"/>
                <a:cs typeface="Times New Roman"/>
              </a:rPr>
              <a:t>and</a:t>
            </a:r>
            <a:r>
              <a:rPr dirty="0" sz="1450" spc="210">
                <a:latin typeface="Times New Roman"/>
                <a:cs typeface="Times New Roman"/>
              </a:rPr>
              <a:t> </a:t>
            </a:r>
            <a:r>
              <a:rPr dirty="0" sz="1450" spc="-5">
                <a:latin typeface="Times New Roman"/>
                <a:cs typeface="Times New Roman"/>
              </a:rPr>
              <a:t>out</a:t>
            </a:r>
            <a:r>
              <a:rPr dirty="0" sz="1450" spc="210">
                <a:latin typeface="Times New Roman"/>
                <a:cs typeface="Times New Roman"/>
              </a:rPr>
              <a:t> </a:t>
            </a:r>
            <a:r>
              <a:rPr dirty="0" sz="1450" spc="-5">
                <a:latin typeface="Times New Roman"/>
                <a:cs typeface="Times New Roman"/>
              </a:rPr>
              <a:t>of</a:t>
            </a:r>
            <a:r>
              <a:rPr dirty="0" sz="1450" spc="204">
                <a:latin typeface="Times New Roman"/>
                <a:cs typeface="Times New Roman"/>
              </a:rPr>
              <a:t> </a:t>
            </a:r>
            <a:r>
              <a:rPr dirty="0" sz="1450" spc="-10">
                <a:latin typeface="Times New Roman"/>
                <a:cs typeface="Times New Roman"/>
              </a:rPr>
              <a:t>the</a:t>
            </a:r>
            <a:r>
              <a:rPr dirty="0" sz="1450" spc="210">
                <a:latin typeface="Times New Roman"/>
                <a:cs typeface="Times New Roman"/>
              </a:rPr>
              <a:t> </a:t>
            </a:r>
            <a:r>
              <a:rPr dirty="0" sz="1450" spc="-10">
                <a:latin typeface="Times New Roman"/>
                <a:cs typeface="Times New Roman"/>
              </a:rPr>
              <a:t>fulness</a:t>
            </a:r>
            <a:r>
              <a:rPr dirty="0" sz="1450" spc="210">
                <a:latin typeface="Times New Roman"/>
                <a:cs typeface="Times New Roman"/>
              </a:rPr>
              <a:t> </a:t>
            </a:r>
            <a:r>
              <a:rPr dirty="0" sz="1450" spc="-5">
                <a:latin typeface="Times New Roman"/>
                <a:cs typeface="Times New Roman"/>
              </a:rPr>
              <a:t>of</a:t>
            </a:r>
            <a:r>
              <a:rPr dirty="0" sz="1450" spc="210">
                <a:latin typeface="Times New Roman"/>
                <a:cs typeface="Times New Roman"/>
              </a:rPr>
              <a:t> </a:t>
            </a:r>
            <a:r>
              <a:rPr dirty="0" sz="1450" spc="-10">
                <a:latin typeface="Times New Roman"/>
                <a:cs typeface="Times New Roman"/>
              </a:rPr>
              <a:t>my</a:t>
            </a:r>
            <a:r>
              <a:rPr dirty="0" sz="1450" spc="210">
                <a:latin typeface="Times New Roman"/>
                <a:cs typeface="Times New Roman"/>
              </a:rPr>
              <a:t> </a:t>
            </a:r>
            <a:r>
              <a:rPr dirty="0" sz="1450" spc="-10">
                <a:latin typeface="Times New Roman"/>
                <a:cs typeface="Times New Roman"/>
              </a:rPr>
              <a:t>heart</a:t>
            </a:r>
            <a:endParaRPr sz="145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died in giving birth to </a:t>
            </a:r>
            <a:r>
              <a:rPr dirty="0" sz="1450" spc="-5">
                <a:latin typeface="Times New Roman"/>
                <a:cs typeface="Times New Roman"/>
              </a:rPr>
              <a:t>a </a:t>
            </a:r>
            <a:r>
              <a:rPr dirty="0" sz="1450" spc="-15">
                <a:latin typeface="Times New Roman"/>
                <a:cs typeface="Times New Roman"/>
              </a:rPr>
              <a:t>daughter, </a:t>
            </a:r>
            <a:r>
              <a:rPr dirty="0" sz="1450" spc="-10">
                <a:latin typeface="Times New Roman"/>
                <a:cs typeface="Times New Roman"/>
              </a:rPr>
              <a:t>Aros, the sea-girt farm, had remained in his  possession. It </a:t>
            </a:r>
            <a:r>
              <a:rPr dirty="0" sz="1450" spc="-5">
                <a:latin typeface="Times New Roman"/>
                <a:cs typeface="Times New Roman"/>
              </a:rPr>
              <a:t>brought </a:t>
            </a:r>
            <a:r>
              <a:rPr dirty="0" sz="1450" spc="-10">
                <a:latin typeface="Times New Roman"/>
                <a:cs typeface="Times New Roman"/>
              </a:rPr>
              <a:t>him in nothing </a:t>
            </a:r>
            <a:r>
              <a:rPr dirty="0" sz="1450" spc="-5">
                <a:latin typeface="Times New Roman"/>
                <a:cs typeface="Times New Roman"/>
              </a:rPr>
              <a:t>but </a:t>
            </a:r>
            <a:r>
              <a:rPr dirty="0" sz="1450" spc="-10">
                <a:latin typeface="Times New Roman"/>
                <a:cs typeface="Times New Roman"/>
              </a:rPr>
              <a:t>the means </a:t>
            </a:r>
            <a:r>
              <a:rPr dirty="0" sz="1450" spc="-5">
                <a:latin typeface="Times New Roman"/>
                <a:cs typeface="Times New Roman"/>
              </a:rPr>
              <a:t>of </a:t>
            </a:r>
            <a:r>
              <a:rPr dirty="0" sz="1450" spc="-10">
                <a:latin typeface="Times New Roman"/>
                <a:cs typeface="Times New Roman"/>
              </a:rPr>
              <a:t>life, as </a:t>
            </a:r>
            <a:r>
              <a:rPr dirty="0" sz="1450" spc="-5">
                <a:latin typeface="Times New Roman"/>
                <a:cs typeface="Times New Roman"/>
              </a:rPr>
              <a:t>I </a:t>
            </a:r>
            <a:r>
              <a:rPr dirty="0" sz="1450" spc="-10">
                <a:latin typeface="Times New Roman"/>
                <a:cs typeface="Times New Roman"/>
              </a:rPr>
              <a:t>was well  aware; </a:t>
            </a:r>
            <a:r>
              <a:rPr dirty="0" sz="1450" spc="-5">
                <a:latin typeface="Times New Roman"/>
                <a:cs typeface="Times New Roman"/>
              </a:rPr>
              <a:t>but 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man whom ill-fortune had pursued; </a:t>
            </a:r>
            <a:r>
              <a:rPr dirty="0" sz="1450" spc="-5">
                <a:latin typeface="Times New Roman"/>
                <a:cs typeface="Times New Roman"/>
              </a:rPr>
              <a:t>he </a:t>
            </a:r>
            <a:r>
              <a:rPr dirty="0" sz="1450" spc="-10">
                <a:latin typeface="Times New Roman"/>
                <a:cs typeface="Times New Roman"/>
              </a:rPr>
              <a:t>feared, cumbered  as </a:t>
            </a:r>
            <a:r>
              <a:rPr dirty="0" sz="1450" spc="-5">
                <a:latin typeface="Times New Roman"/>
                <a:cs typeface="Times New Roman"/>
              </a:rPr>
              <a:t>he </a:t>
            </a:r>
            <a:r>
              <a:rPr dirty="0" sz="1450" spc="-10">
                <a:latin typeface="Times New Roman"/>
                <a:cs typeface="Times New Roman"/>
              </a:rPr>
              <a:t>was with the </a:t>
            </a:r>
            <a:r>
              <a:rPr dirty="0" sz="1450" spc="-5">
                <a:latin typeface="Times New Roman"/>
                <a:cs typeface="Times New Roman"/>
              </a:rPr>
              <a:t>young </a:t>
            </a:r>
            <a:r>
              <a:rPr dirty="0" sz="1450" spc="-10">
                <a:latin typeface="Times New Roman"/>
                <a:cs typeface="Times New Roman"/>
              </a:rPr>
              <a:t>child, to make </a:t>
            </a:r>
            <a:r>
              <a:rPr dirty="0" sz="1450" spc="-5">
                <a:latin typeface="Times New Roman"/>
                <a:cs typeface="Times New Roman"/>
              </a:rPr>
              <a:t>a </a:t>
            </a:r>
            <a:r>
              <a:rPr dirty="0" sz="1450" spc="-10">
                <a:latin typeface="Times New Roman"/>
                <a:cs typeface="Times New Roman"/>
              </a:rPr>
              <a:t>fresh adventure </a:t>
            </a:r>
            <a:r>
              <a:rPr dirty="0" sz="1450" spc="-5">
                <a:latin typeface="Times New Roman"/>
                <a:cs typeface="Times New Roman"/>
              </a:rPr>
              <a:t>upon </a:t>
            </a:r>
            <a:r>
              <a:rPr dirty="0" sz="1450" spc="-10">
                <a:latin typeface="Times New Roman"/>
                <a:cs typeface="Times New Roman"/>
              </a:rPr>
              <a:t>life; and  remained in Aros, biting his nails at </a:t>
            </a:r>
            <a:r>
              <a:rPr dirty="0" sz="1450" spc="-20">
                <a:latin typeface="Times New Roman"/>
                <a:cs typeface="Times New Roman"/>
              </a:rPr>
              <a:t>destiny.</a:t>
            </a:r>
            <a:r>
              <a:rPr dirty="0" sz="1450" spc="320">
                <a:latin typeface="Times New Roman"/>
                <a:cs typeface="Times New Roman"/>
              </a:rPr>
              <a:t> </a:t>
            </a:r>
            <a:r>
              <a:rPr dirty="0" sz="1450" spc="-40">
                <a:latin typeface="Times New Roman"/>
                <a:cs typeface="Times New Roman"/>
              </a:rPr>
              <a:t>Years </a:t>
            </a:r>
            <a:r>
              <a:rPr dirty="0" sz="1450" spc="-10">
                <a:latin typeface="Times New Roman"/>
                <a:cs typeface="Times New Roman"/>
              </a:rPr>
              <a:t>passed over his head in  that isolation, and </a:t>
            </a:r>
            <a:r>
              <a:rPr dirty="0" sz="1450" spc="-5">
                <a:latin typeface="Times New Roman"/>
                <a:cs typeface="Times New Roman"/>
              </a:rPr>
              <a:t>brought </a:t>
            </a:r>
            <a:r>
              <a:rPr dirty="0" sz="1450" spc="-10">
                <a:latin typeface="Times New Roman"/>
                <a:cs typeface="Times New Roman"/>
              </a:rPr>
              <a:t>neither help </a:t>
            </a:r>
            <a:r>
              <a:rPr dirty="0" sz="1450" spc="-5">
                <a:latin typeface="Times New Roman"/>
                <a:cs typeface="Times New Roman"/>
              </a:rPr>
              <a:t>nor </a:t>
            </a:r>
            <a:r>
              <a:rPr dirty="0" sz="1450" spc="-10">
                <a:latin typeface="Times New Roman"/>
                <a:cs typeface="Times New Roman"/>
              </a:rPr>
              <a:t>contentment. Meantime </a:t>
            </a:r>
            <a:r>
              <a:rPr dirty="0" sz="1450" spc="-5">
                <a:latin typeface="Times New Roman"/>
                <a:cs typeface="Times New Roman"/>
              </a:rPr>
              <a:t>our </a:t>
            </a:r>
            <a:r>
              <a:rPr dirty="0" sz="1450" spc="-10">
                <a:latin typeface="Times New Roman"/>
                <a:cs typeface="Times New Roman"/>
              </a:rPr>
              <a:t>family  was dying </a:t>
            </a:r>
            <a:r>
              <a:rPr dirty="0" sz="1450" spc="-5">
                <a:latin typeface="Times New Roman"/>
                <a:cs typeface="Times New Roman"/>
              </a:rPr>
              <a:t>out </a:t>
            </a:r>
            <a:r>
              <a:rPr dirty="0" sz="1450" spc="-10">
                <a:latin typeface="Times New Roman"/>
                <a:cs typeface="Times New Roman"/>
              </a:rPr>
              <a:t>in the lowlands; there is little luck for any </a:t>
            </a:r>
            <a:r>
              <a:rPr dirty="0" sz="1450" spc="-5">
                <a:latin typeface="Times New Roman"/>
                <a:cs typeface="Times New Roman"/>
              </a:rPr>
              <a:t>of </a:t>
            </a:r>
            <a:r>
              <a:rPr dirty="0" sz="1450" spc="-10">
                <a:latin typeface="Times New Roman"/>
                <a:cs typeface="Times New Roman"/>
              </a:rPr>
              <a:t>that race; and  perhaps my father was the luckiest </a:t>
            </a:r>
            <a:r>
              <a:rPr dirty="0" sz="1450" spc="-5">
                <a:latin typeface="Times New Roman"/>
                <a:cs typeface="Times New Roman"/>
              </a:rPr>
              <a:t>of </a:t>
            </a:r>
            <a:r>
              <a:rPr dirty="0" sz="1450" spc="-10">
                <a:latin typeface="Times New Roman"/>
                <a:cs typeface="Times New Roman"/>
              </a:rPr>
              <a:t>all, for </a:t>
            </a:r>
            <a:r>
              <a:rPr dirty="0" sz="1450" spc="-5">
                <a:latin typeface="Times New Roman"/>
                <a:cs typeface="Times New Roman"/>
              </a:rPr>
              <a:t>not </a:t>
            </a:r>
            <a:r>
              <a:rPr dirty="0" sz="1450" spc="-10">
                <a:latin typeface="Times New Roman"/>
                <a:cs typeface="Times New Roman"/>
              </a:rPr>
              <a:t>only was </a:t>
            </a:r>
            <a:r>
              <a:rPr dirty="0" sz="1450" spc="-5">
                <a:latin typeface="Times New Roman"/>
                <a:cs typeface="Times New Roman"/>
              </a:rPr>
              <a:t>he one of </a:t>
            </a:r>
            <a:r>
              <a:rPr dirty="0" sz="1450" spc="-10">
                <a:latin typeface="Times New Roman"/>
                <a:cs typeface="Times New Roman"/>
              </a:rPr>
              <a:t>the last to  die, </a:t>
            </a:r>
            <a:r>
              <a:rPr dirty="0" sz="1450" spc="-5">
                <a:latin typeface="Times New Roman"/>
                <a:cs typeface="Times New Roman"/>
              </a:rPr>
              <a:t>but he </a:t>
            </a:r>
            <a:r>
              <a:rPr dirty="0" sz="1450" spc="-10">
                <a:latin typeface="Times New Roman"/>
                <a:cs typeface="Times New Roman"/>
              </a:rPr>
              <a:t>left </a:t>
            </a:r>
            <a:r>
              <a:rPr dirty="0" sz="1450" spc="-5">
                <a:latin typeface="Times New Roman"/>
                <a:cs typeface="Times New Roman"/>
              </a:rPr>
              <a:t>a </a:t>
            </a:r>
            <a:r>
              <a:rPr dirty="0" sz="1450" spc="-10">
                <a:latin typeface="Times New Roman"/>
                <a:cs typeface="Times New Roman"/>
              </a:rPr>
              <a:t>son to his name and </a:t>
            </a:r>
            <a:r>
              <a:rPr dirty="0" sz="1450" spc="-5">
                <a:latin typeface="Times New Roman"/>
                <a:cs typeface="Times New Roman"/>
              </a:rPr>
              <a:t>a </a:t>
            </a:r>
            <a:r>
              <a:rPr dirty="0" sz="1450" spc="-10">
                <a:latin typeface="Times New Roman"/>
                <a:cs typeface="Times New Roman"/>
              </a:rPr>
              <a:t>little money to support it.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student </a:t>
            </a:r>
            <a:r>
              <a:rPr dirty="0" sz="1450" spc="-5">
                <a:latin typeface="Times New Roman"/>
                <a:cs typeface="Times New Roman"/>
              </a:rPr>
              <a:t>of </a:t>
            </a:r>
            <a:r>
              <a:rPr dirty="0" sz="1450" spc="-10">
                <a:latin typeface="Times New Roman"/>
                <a:cs typeface="Times New Roman"/>
              </a:rPr>
              <a:t>Edinburgh </a:t>
            </a:r>
            <a:r>
              <a:rPr dirty="0" sz="1450" spc="-20">
                <a:latin typeface="Times New Roman"/>
                <a:cs typeface="Times New Roman"/>
              </a:rPr>
              <a:t>University, </a:t>
            </a:r>
            <a:r>
              <a:rPr dirty="0" sz="1450" spc="-10">
                <a:latin typeface="Times New Roman"/>
                <a:cs typeface="Times New Roman"/>
              </a:rPr>
              <a:t>living well enough at my own </a:t>
            </a:r>
            <a:r>
              <a:rPr dirty="0" sz="1450" spc="-15">
                <a:latin typeface="Times New Roman"/>
                <a:cs typeface="Times New Roman"/>
              </a:rPr>
              <a:t>charges, </a:t>
            </a:r>
            <a:r>
              <a:rPr dirty="0" sz="1450" spc="-5">
                <a:latin typeface="Times New Roman"/>
                <a:cs typeface="Times New Roman"/>
              </a:rPr>
              <a:t>but  </a:t>
            </a:r>
            <a:r>
              <a:rPr dirty="0" sz="1450" spc="-10">
                <a:latin typeface="Times New Roman"/>
                <a:cs typeface="Times New Roman"/>
              </a:rPr>
              <a:t>without kith </a:t>
            </a:r>
            <a:r>
              <a:rPr dirty="0" sz="1450" spc="-5">
                <a:latin typeface="Times New Roman"/>
                <a:cs typeface="Times New Roman"/>
              </a:rPr>
              <a:t>or kin; </a:t>
            </a:r>
            <a:r>
              <a:rPr dirty="0" sz="1450" spc="-10">
                <a:latin typeface="Times New Roman"/>
                <a:cs typeface="Times New Roman"/>
              </a:rPr>
              <a:t>when some news </a:t>
            </a:r>
            <a:r>
              <a:rPr dirty="0" sz="1450" spc="-5">
                <a:latin typeface="Times New Roman"/>
                <a:cs typeface="Times New Roman"/>
              </a:rPr>
              <a:t>of </a:t>
            </a:r>
            <a:r>
              <a:rPr dirty="0" sz="1450" spc="-10">
                <a:latin typeface="Times New Roman"/>
                <a:cs typeface="Times New Roman"/>
              </a:rPr>
              <a:t>me found its way to Uncle Gordon </a:t>
            </a:r>
            <a:r>
              <a:rPr dirty="0" sz="1450" spc="-5">
                <a:latin typeface="Times New Roman"/>
                <a:cs typeface="Times New Roman"/>
              </a:rPr>
              <a:t>on  </a:t>
            </a:r>
            <a:r>
              <a:rPr dirty="0" sz="1450" spc="-10">
                <a:latin typeface="Times New Roman"/>
                <a:cs typeface="Times New Roman"/>
              </a:rPr>
              <a:t>the Ross </a:t>
            </a:r>
            <a:r>
              <a:rPr dirty="0" sz="1450" spc="-5">
                <a:latin typeface="Times New Roman"/>
                <a:cs typeface="Times New Roman"/>
              </a:rPr>
              <a:t>of </a:t>
            </a:r>
            <a:r>
              <a:rPr dirty="0" sz="1450" spc="-10">
                <a:latin typeface="Times New Roman"/>
                <a:cs typeface="Times New Roman"/>
              </a:rPr>
              <a:t>Grisapol; and he, as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man who held blood thicker than  </a:t>
            </a:r>
            <a:r>
              <a:rPr dirty="0" sz="1450" spc="-20">
                <a:latin typeface="Times New Roman"/>
                <a:cs typeface="Times New Roman"/>
              </a:rPr>
              <a:t>water, </a:t>
            </a:r>
            <a:r>
              <a:rPr dirty="0" sz="1450" spc="-10">
                <a:latin typeface="Times New Roman"/>
                <a:cs typeface="Times New Roman"/>
              </a:rPr>
              <a:t>wrote to me the day </a:t>
            </a:r>
            <a:r>
              <a:rPr dirty="0" sz="1450" spc="-5">
                <a:latin typeface="Times New Roman"/>
                <a:cs typeface="Times New Roman"/>
              </a:rPr>
              <a:t>he </a:t>
            </a:r>
            <a:r>
              <a:rPr dirty="0" sz="1450" spc="-10">
                <a:latin typeface="Times New Roman"/>
                <a:cs typeface="Times New Roman"/>
              </a:rPr>
              <a:t>heard </a:t>
            </a:r>
            <a:r>
              <a:rPr dirty="0" sz="1450" spc="-5">
                <a:latin typeface="Times New Roman"/>
                <a:cs typeface="Times New Roman"/>
              </a:rPr>
              <a:t>of </a:t>
            </a:r>
            <a:r>
              <a:rPr dirty="0" sz="1450" spc="-10">
                <a:latin typeface="Times New Roman"/>
                <a:cs typeface="Times New Roman"/>
              </a:rPr>
              <a:t>my existence, and taught me to count  Aros as my home. Thus it was that </a:t>
            </a:r>
            <a:r>
              <a:rPr dirty="0" sz="1450" spc="-5">
                <a:latin typeface="Times New Roman"/>
                <a:cs typeface="Times New Roman"/>
              </a:rPr>
              <a:t>I </a:t>
            </a:r>
            <a:r>
              <a:rPr dirty="0" sz="1450" spc="-10">
                <a:latin typeface="Times New Roman"/>
                <a:cs typeface="Times New Roman"/>
              </a:rPr>
              <a:t>came to spend my vacations in that part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country, </a:t>
            </a:r>
            <a:r>
              <a:rPr dirty="0" sz="1450" spc="-10">
                <a:latin typeface="Times New Roman"/>
                <a:cs typeface="Times New Roman"/>
              </a:rPr>
              <a:t>so far from all society and comfort, between the codfish and the  moorcocks; and thus it was that </a:t>
            </a:r>
            <a:r>
              <a:rPr dirty="0" sz="1450" spc="-30">
                <a:latin typeface="Times New Roman"/>
                <a:cs typeface="Times New Roman"/>
              </a:rPr>
              <a:t>now,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done </a:t>
            </a:r>
            <a:r>
              <a:rPr dirty="0" sz="1450" spc="-10">
                <a:latin typeface="Times New Roman"/>
                <a:cs typeface="Times New Roman"/>
              </a:rPr>
              <a:t>with my classes, </a:t>
            </a:r>
            <a:r>
              <a:rPr dirty="0" sz="1450" spc="-5">
                <a:latin typeface="Times New Roman"/>
                <a:cs typeface="Times New Roman"/>
              </a:rPr>
              <a:t>I </a:t>
            </a:r>
            <a:r>
              <a:rPr dirty="0" sz="1450" spc="-10">
                <a:latin typeface="Times New Roman"/>
                <a:cs typeface="Times New Roman"/>
              </a:rPr>
              <a:t>was  returning thither with so light </a:t>
            </a:r>
            <a:r>
              <a:rPr dirty="0" sz="1450" spc="-5">
                <a:latin typeface="Times New Roman"/>
                <a:cs typeface="Times New Roman"/>
              </a:rPr>
              <a:t>a </a:t>
            </a:r>
            <a:r>
              <a:rPr dirty="0" sz="1450" spc="-10">
                <a:latin typeface="Times New Roman"/>
                <a:cs typeface="Times New Roman"/>
              </a:rPr>
              <a:t>heart that July</a:t>
            </a:r>
            <a:r>
              <a:rPr dirty="0" sz="1450" spc="35">
                <a:latin typeface="Times New Roman"/>
                <a:cs typeface="Times New Roman"/>
              </a:rPr>
              <a:t> </a:t>
            </a:r>
            <a:r>
              <a:rPr dirty="0" sz="1450" spc="-30">
                <a:latin typeface="Times New Roman"/>
                <a:cs typeface="Times New Roman"/>
              </a:rPr>
              <a:t>day.</a:t>
            </a:r>
            <a:endParaRPr sz="1450">
              <a:latin typeface="Times New Roman"/>
              <a:cs typeface="Times New Roman"/>
            </a:endParaRPr>
          </a:p>
          <a:p>
            <a:pPr algn="just" marL="12700" marR="5080">
              <a:lnSpc>
                <a:spcPts val="1730"/>
              </a:lnSpc>
              <a:spcBef>
                <a:spcPts val="835"/>
              </a:spcBef>
            </a:pPr>
            <a:r>
              <a:rPr dirty="0" sz="1450" spc="-10">
                <a:latin typeface="Times New Roman"/>
                <a:cs typeface="Times New Roman"/>
              </a:rPr>
              <a:t>The Ross, as we call it, is </a:t>
            </a:r>
            <a:r>
              <a:rPr dirty="0" sz="1450" spc="-5">
                <a:latin typeface="Times New Roman"/>
                <a:cs typeface="Times New Roman"/>
              </a:rPr>
              <a:t>a </a:t>
            </a:r>
            <a:r>
              <a:rPr dirty="0" sz="1450" spc="-10">
                <a:latin typeface="Times New Roman"/>
                <a:cs typeface="Times New Roman"/>
              </a:rPr>
              <a:t>promontory neither wide </a:t>
            </a:r>
            <a:r>
              <a:rPr dirty="0" sz="1450" spc="-5">
                <a:latin typeface="Times New Roman"/>
                <a:cs typeface="Times New Roman"/>
              </a:rPr>
              <a:t>nor high, but </a:t>
            </a:r>
            <a:r>
              <a:rPr dirty="0" sz="1450" spc="-10">
                <a:latin typeface="Times New Roman"/>
                <a:cs typeface="Times New Roman"/>
              </a:rPr>
              <a:t>as rough as  God made it to this day; the deep sea </a:t>
            </a:r>
            <a:r>
              <a:rPr dirty="0" sz="1450" spc="-5">
                <a:latin typeface="Times New Roman"/>
                <a:cs typeface="Times New Roman"/>
              </a:rPr>
              <a:t>on </a:t>
            </a:r>
            <a:r>
              <a:rPr dirty="0" sz="1450" spc="-10">
                <a:latin typeface="Times New Roman"/>
                <a:cs typeface="Times New Roman"/>
              </a:rPr>
              <a:t>either hand </a:t>
            </a:r>
            <a:r>
              <a:rPr dirty="0" sz="1450" spc="-5">
                <a:latin typeface="Times New Roman"/>
                <a:cs typeface="Times New Roman"/>
              </a:rPr>
              <a:t>of </a:t>
            </a:r>
            <a:r>
              <a:rPr dirty="0" sz="1450" spc="-10">
                <a:latin typeface="Times New Roman"/>
                <a:cs typeface="Times New Roman"/>
              </a:rPr>
              <a:t>it, full </a:t>
            </a:r>
            <a:r>
              <a:rPr dirty="0" sz="1450" spc="-5">
                <a:latin typeface="Times New Roman"/>
                <a:cs typeface="Times New Roman"/>
              </a:rPr>
              <a:t>of </a:t>
            </a:r>
            <a:r>
              <a:rPr dirty="0" sz="1450" spc="-10">
                <a:latin typeface="Times New Roman"/>
                <a:cs typeface="Times New Roman"/>
              </a:rPr>
              <a:t>rugged isles  and reefs most perilous to seamen—all overlooked from the eastward </a:t>
            </a:r>
            <a:r>
              <a:rPr dirty="0" sz="1450" spc="-5">
                <a:latin typeface="Times New Roman"/>
                <a:cs typeface="Times New Roman"/>
              </a:rPr>
              <a:t>by </a:t>
            </a:r>
            <a:r>
              <a:rPr dirty="0" sz="1450" spc="-10">
                <a:latin typeface="Times New Roman"/>
                <a:cs typeface="Times New Roman"/>
              </a:rPr>
              <a:t>some  very high </a:t>
            </a:r>
            <a:r>
              <a:rPr dirty="0" sz="1450" spc="-15">
                <a:latin typeface="Times New Roman"/>
                <a:cs typeface="Times New Roman"/>
              </a:rPr>
              <a:t>cliffs </a:t>
            </a:r>
            <a:r>
              <a:rPr dirty="0" sz="1450" spc="-10">
                <a:latin typeface="Times New Roman"/>
                <a:cs typeface="Times New Roman"/>
              </a:rPr>
              <a:t>and the great peals </a:t>
            </a:r>
            <a:r>
              <a:rPr dirty="0" sz="1450" spc="-5">
                <a:latin typeface="Times New Roman"/>
                <a:cs typeface="Times New Roman"/>
              </a:rPr>
              <a:t>of </a:t>
            </a:r>
            <a:r>
              <a:rPr dirty="0" sz="1450" spc="-10">
                <a:latin typeface="Times New Roman"/>
                <a:cs typeface="Times New Roman"/>
              </a:rPr>
              <a:t>Ben </a:t>
            </a:r>
            <a:r>
              <a:rPr dirty="0" sz="1450" spc="-30">
                <a:latin typeface="Times New Roman"/>
                <a:cs typeface="Times New Roman"/>
              </a:rPr>
              <a:t>Kyaw. </a:t>
            </a:r>
            <a:r>
              <a:rPr dirty="0" sz="1450" spc="-10" i="1">
                <a:latin typeface="Times New Roman"/>
                <a:cs typeface="Times New Roman"/>
              </a:rPr>
              <a:t>The Mountain </a:t>
            </a:r>
            <a:r>
              <a:rPr dirty="0" sz="1450" spc="-5" i="1">
                <a:latin typeface="Times New Roman"/>
                <a:cs typeface="Times New Roman"/>
              </a:rPr>
              <a:t>of </a:t>
            </a:r>
            <a:r>
              <a:rPr dirty="0" sz="1450" spc="-10" i="1">
                <a:latin typeface="Times New Roman"/>
                <a:cs typeface="Times New Roman"/>
              </a:rPr>
              <a:t>the Mist</a:t>
            </a:r>
            <a:r>
              <a:rPr dirty="0" sz="1450" spc="-10">
                <a:latin typeface="Times New Roman"/>
                <a:cs typeface="Times New Roman"/>
              </a:rPr>
              <a:t>,  they say the words signify in the Gaelic tongue; and it is well named. For that  hill-top, which is more than three thousand feet in height, catches all the  clouds that come blowing from the seaward; and, indeed, </a:t>
            </a:r>
            <a:r>
              <a:rPr dirty="0" sz="1450" spc="-5">
                <a:latin typeface="Times New Roman"/>
                <a:cs typeface="Times New Roman"/>
              </a:rPr>
              <a:t>I </a:t>
            </a:r>
            <a:r>
              <a:rPr dirty="0" sz="1450" spc="-10">
                <a:latin typeface="Times New Roman"/>
                <a:cs typeface="Times New Roman"/>
              </a:rPr>
              <a:t>used often to think  that it must make them for itself; since when all heaven was clear to the sea  level, there would ever </a:t>
            </a:r>
            <a:r>
              <a:rPr dirty="0" sz="1450" spc="-5">
                <a:latin typeface="Times New Roman"/>
                <a:cs typeface="Times New Roman"/>
              </a:rPr>
              <a:t>be a </a:t>
            </a:r>
            <a:r>
              <a:rPr dirty="0" sz="1450" spc="-10">
                <a:latin typeface="Times New Roman"/>
                <a:cs typeface="Times New Roman"/>
              </a:rPr>
              <a:t>streamer </a:t>
            </a:r>
            <a:r>
              <a:rPr dirty="0" sz="1450" spc="-5">
                <a:latin typeface="Times New Roman"/>
                <a:cs typeface="Times New Roman"/>
              </a:rPr>
              <a:t>on </a:t>
            </a:r>
            <a:r>
              <a:rPr dirty="0" sz="1450" spc="-10">
                <a:latin typeface="Times New Roman"/>
                <a:cs typeface="Times New Roman"/>
              </a:rPr>
              <a:t>Ben </a:t>
            </a:r>
            <a:r>
              <a:rPr dirty="0" sz="1450" spc="-30">
                <a:latin typeface="Times New Roman"/>
                <a:cs typeface="Times New Roman"/>
              </a:rPr>
              <a:t>Kyaw. </a:t>
            </a:r>
            <a:r>
              <a:rPr dirty="0" sz="1450" spc="-10">
                <a:latin typeface="Times New Roman"/>
                <a:cs typeface="Times New Roman"/>
              </a:rPr>
              <a:t>It </a:t>
            </a:r>
            <a:r>
              <a:rPr dirty="0" sz="1450" spc="-5">
                <a:latin typeface="Times New Roman"/>
                <a:cs typeface="Times New Roman"/>
              </a:rPr>
              <a:t>brought </a:t>
            </a:r>
            <a:r>
              <a:rPr dirty="0" sz="1450" spc="-20">
                <a:latin typeface="Times New Roman"/>
                <a:cs typeface="Times New Roman"/>
              </a:rPr>
              <a:t>water, </a:t>
            </a:r>
            <a:r>
              <a:rPr dirty="0" sz="1450" spc="-5">
                <a:latin typeface="Times New Roman"/>
                <a:cs typeface="Times New Roman"/>
              </a:rPr>
              <a:t>too, </a:t>
            </a:r>
            <a:r>
              <a:rPr dirty="0" sz="1450" spc="-10">
                <a:latin typeface="Times New Roman"/>
                <a:cs typeface="Times New Roman"/>
              </a:rPr>
              <a:t>and  was mossy to the top in consequence. </a:t>
            </a:r>
            <a:r>
              <a:rPr dirty="0" sz="1450" spc="-5">
                <a:latin typeface="Times New Roman"/>
                <a:cs typeface="Times New Roman"/>
              </a:rPr>
              <a:t>I </a:t>
            </a:r>
            <a:r>
              <a:rPr dirty="0" sz="1450" spc="-10">
                <a:latin typeface="Times New Roman"/>
                <a:cs typeface="Times New Roman"/>
              </a:rPr>
              <a:t>have seen </a:t>
            </a:r>
            <a:r>
              <a:rPr dirty="0" sz="1450" spc="-5">
                <a:latin typeface="Times New Roman"/>
                <a:cs typeface="Times New Roman"/>
              </a:rPr>
              <a:t>us </a:t>
            </a:r>
            <a:r>
              <a:rPr dirty="0" sz="1450" spc="-10">
                <a:latin typeface="Times New Roman"/>
                <a:cs typeface="Times New Roman"/>
              </a:rPr>
              <a:t>sitting in broad sunshine  </a:t>
            </a:r>
            <a:r>
              <a:rPr dirty="0" sz="1450" spc="-5">
                <a:latin typeface="Times New Roman"/>
                <a:cs typeface="Times New Roman"/>
              </a:rPr>
              <a:t>on </a:t>
            </a:r>
            <a:r>
              <a:rPr dirty="0" sz="1450" spc="-10">
                <a:latin typeface="Times New Roman"/>
                <a:cs typeface="Times New Roman"/>
              </a:rPr>
              <a:t>the Ross, and the rain falling black like crape </a:t>
            </a:r>
            <a:r>
              <a:rPr dirty="0" sz="1450" spc="-5">
                <a:latin typeface="Times New Roman"/>
                <a:cs typeface="Times New Roman"/>
              </a:rPr>
              <a:t>upon </a:t>
            </a:r>
            <a:r>
              <a:rPr dirty="0" sz="1450" spc="-10">
                <a:latin typeface="Times New Roman"/>
                <a:cs typeface="Times New Roman"/>
              </a:rPr>
              <a:t>the mountain. But the  wetness </a:t>
            </a:r>
            <a:r>
              <a:rPr dirty="0" sz="1450" spc="-5">
                <a:latin typeface="Times New Roman"/>
                <a:cs typeface="Times New Roman"/>
              </a:rPr>
              <a:t>of </a:t>
            </a:r>
            <a:r>
              <a:rPr dirty="0" sz="1450" spc="-10">
                <a:latin typeface="Times New Roman"/>
                <a:cs typeface="Times New Roman"/>
              </a:rPr>
              <a:t>it made it often appear more beautiful to my eyes; for when the sun  struck </a:t>
            </a:r>
            <a:r>
              <a:rPr dirty="0" sz="1450" spc="-5">
                <a:latin typeface="Times New Roman"/>
                <a:cs typeface="Times New Roman"/>
              </a:rPr>
              <a:t>upon </a:t>
            </a:r>
            <a:r>
              <a:rPr dirty="0" sz="1450" spc="-10">
                <a:latin typeface="Times New Roman"/>
                <a:cs typeface="Times New Roman"/>
              </a:rPr>
              <a:t>the hill sides, there were many wet rocks and watercourses that  shone like jewels even as far as Aros, fifteen miles</a:t>
            </a:r>
            <a:r>
              <a:rPr dirty="0" sz="1450" spc="50">
                <a:latin typeface="Times New Roman"/>
                <a:cs typeface="Times New Roman"/>
              </a:rPr>
              <a:t> </a:t>
            </a:r>
            <a:r>
              <a:rPr dirty="0" sz="1450" spc="-30">
                <a:latin typeface="Times New Roman"/>
                <a:cs typeface="Times New Roman"/>
              </a:rPr>
              <a:t>away.</a:t>
            </a:r>
            <a:endParaRPr sz="1450">
              <a:latin typeface="Times New Roman"/>
              <a:cs typeface="Times New Roman"/>
            </a:endParaRPr>
          </a:p>
          <a:p>
            <a:pPr algn="just" marL="12700" marR="5080">
              <a:lnSpc>
                <a:spcPts val="1730"/>
              </a:lnSpc>
              <a:spcBef>
                <a:spcPts val="844"/>
              </a:spcBef>
            </a:pPr>
            <a:r>
              <a:rPr dirty="0" sz="1450" spc="-10">
                <a:latin typeface="Times New Roman"/>
                <a:cs typeface="Times New Roman"/>
              </a:rPr>
              <a:t>The road that </a:t>
            </a:r>
            <a:r>
              <a:rPr dirty="0" sz="1450" spc="-5">
                <a:latin typeface="Times New Roman"/>
                <a:cs typeface="Times New Roman"/>
              </a:rPr>
              <a:t>I </a:t>
            </a:r>
            <a:r>
              <a:rPr dirty="0" sz="1450" spc="-10">
                <a:latin typeface="Times New Roman"/>
                <a:cs typeface="Times New Roman"/>
              </a:rPr>
              <a:t>followed was </a:t>
            </a:r>
            <a:r>
              <a:rPr dirty="0" sz="1450" spc="-5">
                <a:latin typeface="Times New Roman"/>
                <a:cs typeface="Times New Roman"/>
              </a:rPr>
              <a:t>a </a:t>
            </a:r>
            <a:r>
              <a:rPr dirty="0" sz="1450" spc="-10">
                <a:latin typeface="Times New Roman"/>
                <a:cs typeface="Times New Roman"/>
              </a:rPr>
              <a:t>cattle-track. It twisted so as nearly to </a:t>
            </a:r>
            <a:r>
              <a:rPr dirty="0" sz="1450" spc="-5">
                <a:latin typeface="Times New Roman"/>
                <a:cs typeface="Times New Roman"/>
              </a:rPr>
              <a:t>double  </a:t>
            </a:r>
            <a:r>
              <a:rPr dirty="0" sz="1450" spc="-10">
                <a:latin typeface="Times New Roman"/>
                <a:cs typeface="Times New Roman"/>
              </a:rPr>
              <a:t>the length </a:t>
            </a:r>
            <a:r>
              <a:rPr dirty="0" sz="1450" spc="-5">
                <a:latin typeface="Times New Roman"/>
                <a:cs typeface="Times New Roman"/>
              </a:rPr>
              <a:t>of </a:t>
            </a:r>
            <a:r>
              <a:rPr dirty="0" sz="1450" spc="-10">
                <a:latin typeface="Times New Roman"/>
                <a:cs typeface="Times New Roman"/>
              </a:rPr>
              <a:t>my journey; it went over rough boulders so that </a:t>
            </a:r>
            <a:r>
              <a:rPr dirty="0" sz="1450" spc="-5">
                <a:latin typeface="Times New Roman"/>
                <a:cs typeface="Times New Roman"/>
              </a:rPr>
              <a:t>a </a:t>
            </a:r>
            <a:r>
              <a:rPr dirty="0" sz="1450" spc="-10">
                <a:latin typeface="Times New Roman"/>
                <a:cs typeface="Times New Roman"/>
              </a:rPr>
              <a:t>man had to  leap from </a:t>
            </a:r>
            <a:r>
              <a:rPr dirty="0" sz="1450" spc="-5">
                <a:latin typeface="Times New Roman"/>
                <a:cs typeface="Times New Roman"/>
              </a:rPr>
              <a:t>one </a:t>
            </a:r>
            <a:r>
              <a:rPr dirty="0" sz="1450" spc="-10">
                <a:latin typeface="Times New Roman"/>
                <a:cs typeface="Times New Roman"/>
              </a:rPr>
              <a:t>to </a:t>
            </a:r>
            <a:r>
              <a:rPr dirty="0" sz="1450" spc="-15">
                <a:latin typeface="Times New Roman"/>
                <a:cs typeface="Times New Roman"/>
              </a:rPr>
              <a:t>another, </a:t>
            </a:r>
            <a:r>
              <a:rPr dirty="0" sz="1450" spc="-10">
                <a:latin typeface="Times New Roman"/>
                <a:cs typeface="Times New Roman"/>
              </a:rPr>
              <a:t>and through soft bottoms where the moss came  nearly to the knee. There was </a:t>
            </a:r>
            <a:r>
              <a:rPr dirty="0" sz="1450" spc="-5">
                <a:latin typeface="Times New Roman"/>
                <a:cs typeface="Times New Roman"/>
              </a:rPr>
              <a:t>no </a:t>
            </a:r>
            <a:r>
              <a:rPr dirty="0" sz="1450" spc="-10">
                <a:latin typeface="Times New Roman"/>
                <a:cs typeface="Times New Roman"/>
              </a:rPr>
              <a:t>cultivation anywhere, and </a:t>
            </a:r>
            <a:r>
              <a:rPr dirty="0" sz="1450" spc="-5">
                <a:latin typeface="Times New Roman"/>
                <a:cs typeface="Times New Roman"/>
              </a:rPr>
              <a:t>not one </a:t>
            </a:r>
            <a:r>
              <a:rPr dirty="0" sz="1450" spc="-10">
                <a:latin typeface="Times New Roman"/>
                <a:cs typeface="Times New Roman"/>
              </a:rPr>
              <a:t>house in  the ten miles from Grisapol to Aros. Houses </a:t>
            </a:r>
            <a:r>
              <a:rPr dirty="0" sz="1450" spc="-5">
                <a:latin typeface="Times New Roman"/>
                <a:cs typeface="Times New Roman"/>
              </a:rPr>
              <a:t>of </a:t>
            </a:r>
            <a:r>
              <a:rPr dirty="0" sz="1450" spc="-10">
                <a:latin typeface="Times New Roman"/>
                <a:cs typeface="Times New Roman"/>
              </a:rPr>
              <a:t>course there were—three at  least; </a:t>
            </a:r>
            <a:r>
              <a:rPr dirty="0" sz="1450" spc="-5">
                <a:latin typeface="Times New Roman"/>
                <a:cs typeface="Times New Roman"/>
              </a:rPr>
              <a:t>but </a:t>
            </a:r>
            <a:r>
              <a:rPr dirty="0" sz="1450" spc="-10">
                <a:latin typeface="Times New Roman"/>
                <a:cs typeface="Times New Roman"/>
              </a:rPr>
              <a:t>they lay so far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one </a:t>
            </a:r>
            <a:r>
              <a:rPr dirty="0" sz="1450" spc="-10">
                <a:latin typeface="Times New Roman"/>
                <a:cs typeface="Times New Roman"/>
              </a:rPr>
              <a:t>side </a:t>
            </a:r>
            <a:r>
              <a:rPr dirty="0" sz="1450" spc="-5">
                <a:latin typeface="Times New Roman"/>
                <a:cs typeface="Times New Roman"/>
              </a:rPr>
              <a:t>or </a:t>
            </a:r>
            <a:r>
              <a:rPr dirty="0" sz="1450" spc="-10">
                <a:latin typeface="Times New Roman"/>
                <a:cs typeface="Times New Roman"/>
              </a:rPr>
              <a:t>the other that </a:t>
            </a:r>
            <a:r>
              <a:rPr dirty="0" sz="1450" spc="-5">
                <a:latin typeface="Times New Roman"/>
                <a:cs typeface="Times New Roman"/>
              </a:rPr>
              <a:t>no </a:t>
            </a:r>
            <a:r>
              <a:rPr dirty="0" sz="1450" spc="-10">
                <a:latin typeface="Times New Roman"/>
                <a:cs typeface="Times New Roman"/>
              </a:rPr>
              <a:t>stranger could  have found them from the track. A </a:t>
            </a:r>
            <a:r>
              <a:rPr dirty="0" sz="1450" spc="-15">
                <a:latin typeface="Times New Roman"/>
                <a:cs typeface="Times New Roman"/>
              </a:rPr>
              <a:t>large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the Ross is covered with big  granite rocks, some </a:t>
            </a:r>
            <a:r>
              <a:rPr dirty="0" sz="1450" spc="-5">
                <a:latin typeface="Times New Roman"/>
                <a:cs typeface="Times New Roman"/>
              </a:rPr>
              <a:t>of </a:t>
            </a:r>
            <a:r>
              <a:rPr dirty="0" sz="1450" spc="-10">
                <a:latin typeface="Times New Roman"/>
                <a:cs typeface="Times New Roman"/>
              </a:rPr>
              <a:t>them </a:t>
            </a:r>
            <a:r>
              <a:rPr dirty="0" sz="1450" spc="-15">
                <a:latin typeface="Times New Roman"/>
                <a:cs typeface="Times New Roman"/>
              </a:rPr>
              <a:t>larger </a:t>
            </a:r>
            <a:r>
              <a:rPr dirty="0" sz="1450" spc="-10">
                <a:latin typeface="Times New Roman"/>
                <a:cs typeface="Times New Roman"/>
              </a:rPr>
              <a:t>than </a:t>
            </a:r>
            <a:r>
              <a:rPr dirty="0" sz="1450" spc="-5">
                <a:latin typeface="Times New Roman"/>
                <a:cs typeface="Times New Roman"/>
              </a:rPr>
              <a:t>a </a:t>
            </a:r>
            <a:r>
              <a:rPr dirty="0" sz="1450" spc="-10">
                <a:latin typeface="Times New Roman"/>
                <a:cs typeface="Times New Roman"/>
              </a:rPr>
              <a:t>two-roomed house, </a:t>
            </a:r>
            <a:r>
              <a:rPr dirty="0" sz="1450" spc="-5">
                <a:latin typeface="Times New Roman"/>
                <a:cs typeface="Times New Roman"/>
              </a:rPr>
              <a:t>one </a:t>
            </a:r>
            <a:r>
              <a:rPr dirty="0" sz="1450" spc="-10">
                <a:latin typeface="Times New Roman"/>
                <a:cs typeface="Times New Roman"/>
              </a:rPr>
              <a:t>beside  </a:t>
            </a:r>
            <a:r>
              <a:rPr dirty="0" sz="1450" spc="-15">
                <a:latin typeface="Times New Roman"/>
                <a:cs typeface="Times New Roman"/>
              </a:rPr>
              <a:t>another, </a:t>
            </a:r>
            <a:r>
              <a:rPr dirty="0" sz="1450" spc="-10">
                <a:latin typeface="Times New Roman"/>
                <a:cs typeface="Times New Roman"/>
              </a:rPr>
              <a:t>with fern and deep heather in between them where the vipers breed.  Anyway</a:t>
            </a:r>
            <a:r>
              <a:rPr dirty="0" sz="1450" spc="190">
                <a:latin typeface="Times New Roman"/>
                <a:cs typeface="Times New Roman"/>
              </a:rPr>
              <a:t> </a:t>
            </a:r>
            <a:r>
              <a:rPr dirty="0" sz="1450" spc="-10">
                <a:latin typeface="Times New Roman"/>
                <a:cs typeface="Times New Roman"/>
              </a:rPr>
              <a:t>the</a:t>
            </a:r>
            <a:r>
              <a:rPr dirty="0" sz="1450" spc="195">
                <a:latin typeface="Times New Roman"/>
                <a:cs typeface="Times New Roman"/>
              </a:rPr>
              <a:t> </a:t>
            </a:r>
            <a:r>
              <a:rPr dirty="0" sz="1450" spc="-10">
                <a:latin typeface="Times New Roman"/>
                <a:cs typeface="Times New Roman"/>
              </a:rPr>
              <a:t>wind</a:t>
            </a:r>
            <a:r>
              <a:rPr dirty="0" sz="1450" spc="190">
                <a:latin typeface="Times New Roman"/>
                <a:cs typeface="Times New Roman"/>
              </a:rPr>
              <a:t> </a:t>
            </a:r>
            <a:r>
              <a:rPr dirty="0" sz="1450" spc="-10">
                <a:latin typeface="Times New Roman"/>
                <a:cs typeface="Times New Roman"/>
              </a:rPr>
              <a:t>was,</a:t>
            </a:r>
            <a:r>
              <a:rPr dirty="0" sz="1450" spc="195">
                <a:latin typeface="Times New Roman"/>
                <a:cs typeface="Times New Roman"/>
              </a:rPr>
              <a:t> </a:t>
            </a:r>
            <a:r>
              <a:rPr dirty="0" sz="1450" spc="-10">
                <a:latin typeface="Times New Roman"/>
                <a:cs typeface="Times New Roman"/>
              </a:rPr>
              <a:t>it</a:t>
            </a:r>
            <a:r>
              <a:rPr dirty="0" sz="1450" spc="190">
                <a:latin typeface="Times New Roman"/>
                <a:cs typeface="Times New Roman"/>
              </a:rPr>
              <a:t> </a:t>
            </a:r>
            <a:r>
              <a:rPr dirty="0" sz="1450" spc="-10">
                <a:latin typeface="Times New Roman"/>
                <a:cs typeface="Times New Roman"/>
              </a:rPr>
              <a:t>was</a:t>
            </a:r>
            <a:r>
              <a:rPr dirty="0" sz="1450" spc="195">
                <a:latin typeface="Times New Roman"/>
                <a:cs typeface="Times New Roman"/>
              </a:rPr>
              <a:t> </a:t>
            </a:r>
            <a:r>
              <a:rPr dirty="0" sz="1450" spc="-10">
                <a:latin typeface="Times New Roman"/>
                <a:cs typeface="Times New Roman"/>
              </a:rPr>
              <a:t>always</a:t>
            </a:r>
            <a:r>
              <a:rPr dirty="0" sz="1450" spc="195">
                <a:latin typeface="Times New Roman"/>
                <a:cs typeface="Times New Roman"/>
              </a:rPr>
              <a:t> </a:t>
            </a:r>
            <a:r>
              <a:rPr dirty="0" sz="1450" spc="-10">
                <a:latin typeface="Times New Roman"/>
                <a:cs typeface="Times New Roman"/>
              </a:rPr>
              <a:t>sea</a:t>
            </a:r>
            <a:r>
              <a:rPr dirty="0" sz="1450" spc="190">
                <a:latin typeface="Times New Roman"/>
                <a:cs typeface="Times New Roman"/>
              </a:rPr>
              <a:t> </a:t>
            </a:r>
            <a:r>
              <a:rPr dirty="0" sz="1450" spc="-25">
                <a:latin typeface="Times New Roman"/>
                <a:cs typeface="Times New Roman"/>
              </a:rPr>
              <a:t>air,</a:t>
            </a:r>
            <a:r>
              <a:rPr dirty="0" sz="1450" spc="195">
                <a:latin typeface="Times New Roman"/>
                <a:cs typeface="Times New Roman"/>
              </a:rPr>
              <a:t> </a:t>
            </a:r>
            <a:r>
              <a:rPr dirty="0" sz="1450" spc="-10">
                <a:latin typeface="Times New Roman"/>
                <a:cs typeface="Times New Roman"/>
              </a:rPr>
              <a:t>as</a:t>
            </a:r>
            <a:r>
              <a:rPr dirty="0" sz="1450" spc="190">
                <a:latin typeface="Times New Roman"/>
                <a:cs typeface="Times New Roman"/>
              </a:rPr>
              <a:t> </a:t>
            </a:r>
            <a:r>
              <a:rPr dirty="0" sz="1450" spc="-10">
                <a:latin typeface="Times New Roman"/>
                <a:cs typeface="Times New Roman"/>
              </a:rPr>
              <a:t>salt</a:t>
            </a:r>
            <a:r>
              <a:rPr dirty="0" sz="1450" spc="195">
                <a:latin typeface="Times New Roman"/>
                <a:cs typeface="Times New Roman"/>
              </a:rPr>
              <a:t> </a:t>
            </a:r>
            <a:r>
              <a:rPr dirty="0" sz="1450" spc="-10">
                <a:latin typeface="Times New Roman"/>
                <a:cs typeface="Times New Roman"/>
              </a:rPr>
              <a:t>as</a:t>
            </a:r>
            <a:r>
              <a:rPr dirty="0" sz="1450" spc="195">
                <a:latin typeface="Times New Roman"/>
                <a:cs typeface="Times New Roman"/>
              </a:rPr>
              <a:t> </a:t>
            </a:r>
            <a:r>
              <a:rPr dirty="0" sz="1450" spc="-5">
                <a:latin typeface="Times New Roman"/>
                <a:cs typeface="Times New Roman"/>
              </a:rPr>
              <a:t>on</a:t>
            </a:r>
            <a:r>
              <a:rPr dirty="0" sz="1450" spc="190">
                <a:latin typeface="Times New Roman"/>
                <a:cs typeface="Times New Roman"/>
              </a:rPr>
              <a:t> </a:t>
            </a:r>
            <a:r>
              <a:rPr dirty="0" sz="1450" spc="-5">
                <a:latin typeface="Times New Roman"/>
                <a:cs typeface="Times New Roman"/>
              </a:rPr>
              <a:t>a</a:t>
            </a:r>
            <a:r>
              <a:rPr dirty="0" sz="1450" spc="195">
                <a:latin typeface="Times New Roman"/>
                <a:cs typeface="Times New Roman"/>
              </a:rPr>
              <a:t> </a:t>
            </a:r>
            <a:r>
              <a:rPr dirty="0" sz="1450" spc="-10">
                <a:latin typeface="Times New Roman"/>
                <a:cs typeface="Times New Roman"/>
              </a:rPr>
              <a:t>ship;</a:t>
            </a:r>
            <a:r>
              <a:rPr dirty="0" sz="1450" spc="190">
                <a:latin typeface="Times New Roman"/>
                <a:cs typeface="Times New Roman"/>
              </a:rPr>
              <a:t> </a:t>
            </a:r>
            <a:r>
              <a:rPr dirty="0" sz="1450" spc="-10">
                <a:latin typeface="Times New Roman"/>
                <a:cs typeface="Times New Roman"/>
              </a:rPr>
              <a:t>the</a:t>
            </a:r>
            <a:r>
              <a:rPr dirty="0" sz="1450" spc="195">
                <a:latin typeface="Times New Roman"/>
                <a:cs typeface="Times New Roman"/>
              </a:rPr>
              <a:t> </a:t>
            </a:r>
            <a:r>
              <a:rPr dirty="0" sz="1450" spc="-10">
                <a:latin typeface="Times New Roman"/>
                <a:cs typeface="Times New Roman"/>
              </a:rPr>
              <a:t>gulls</a:t>
            </a:r>
            <a:endParaRPr sz="145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prayed long and passionately for all </a:t>
            </a:r>
            <a:r>
              <a:rPr dirty="0" sz="1450" spc="-5">
                <a:latin typeface="Times New Roman"/>
                <a:cs typeface="Times New Roman"/>
              </a:rPr>
              <a:t>poor </a:t>
            </a:r>
            <a:r>
              <a:rPr dirty="0" sz="1450" spc="-10">
                <a:latin typeface="Times New Roman"/>
                <a:cs typeface="Times New Roman"/>
              </a:rPr>
              <a:t>souls </a:t>
            </a:r>
            <a:r>
              <a:rPr dirty="0" sz="1450" spc="-5">
                <a:latin typeface="Times New Roman"/>
                <a:cs typeface="Times New Roman"/>
              </a:rPr>
              <a:t>upon </a:t>
            </a:r>
            <a:r>
              <a:rPr dirty="0" sz="1450" spc="-10">
                <a:latin typeface="Times New Roman"/>
                <a:cs typeface="Times New Roman"/>
              </a:rPr>
              <a:t>the sea. A generous  prayer is never presented in vain; the petition may </a:t>
            </a:r>
            <a:r>
              <a:rPr dirty="0" sz="1450" spc="-5">
                <a:latin typeface="Times New Roman"/>
                <a:cs typeface="Times New Roman"/>
              </a:rPr>
              <a:t>be </a:t>
            </a:r>
            <a:r>
              <a:rPr dirty="0" sz="1450" spc="-10">
                <a:latin typeface="Times New Roman"/>
                <a:cs typeface="Times New Roman"/>
              </a:rPr>
              <a:t>refused, </a:t>
            </a:r>
            <a:r>
              <a:rPr dirty="0" sz="1450" spc="-5">
                <a:latin typeface="Times New Roman"/>
                <a:cs typeface="Times New Roman"/>
              </a:rPr>
              <a:t>but </a:t>
            </a:r>
            <a:r>
              <a:rPr dirty="0" sz="1450" spc="-10">
                <a:latin typeface="Times New Roman"/>
                <a:cs typeface="Times New Roman"/>
              </a:rPr>
              <a:t>the  petitioner is always, </a:t>
            </a:r>
            <a:r>
              <a:rPr dirty="0" sz="1450" spc="-5">
                <a:latin typeface="Times New Roman"/>
                <a:cs typeface="Times New Roman"/>
              </a:rPr>
              <a:t>I </a:t>
            </a:r>
            <a:r>
              <a:rPr dirty="0" sz="1450" spc="-10">
                <a:latin typeface="Times New Roman"/>
                <a:cs typeface="Times New Roman"/>
              </a:rPr>
              <a:t>believe, rewarded </a:t>
            </a:r>
            <a:r>
              <a:rPr dirty="0" sz="1450" spc="-5">
                <a:latin typeface="Times New Roman"/>
                <a:cs typeface="Times New Roman"/>
              </a:rPr>
              <a:t>by </a:t>
            </a:r>
            <a:r>
              <a:rPr dirty="0" sz="1450" spc="-10">
                <a:latin typeface="Times New Roman"/>
                <a:cs typeface="Times New Roman"/>
              </a:rPr>
              <a:t>some gracious visitation. The  </a:t>
            </a:r>
            <a:r>
              <a:rPr dirty="0" sz="1450" spc="-15">
                <a:latin typeface="Times New Roman"/>
                <a:cs typeface="Times New Roman"/>
              </a:rPr>
              <a:t>horror, </a:t>
            </a:r>
            <a:r>
              <a:rPr dirty="0" sz="1450" spc="-10">
                <a:latin typeface="Times New Roman"/>
                <a:cs typeface="Times New Roman"/>
              </a:rPr>
              <a:t>at least, was lifted from my mind; </a:t>
            </a:r>
            <a:r>
              <a:rPr dirty="0" sz="1450" spc="-5">
                <a:latin typeface="Times New Roman"/>
                <a:cs typeface="Times New Roman"/>
              </a:rPr>
              <a:t>I </a:t>
            </a:r>
            <a:r>
              <a:rPr dirty="0" sz="1450" spc="-10">
                <a:latin typeface="Times New Roman"/>
                <a:cs typeface="Times New Roman"/>
              </a:rPr>
              <a:t>could look with calm </a:t>
            </a:r>
            <a:r>
              <a:rPr dirty="0" sz="1450" spc="-5">
                <a:latin typeface="Times New Roman"/>
                <a:cs typeface="Times New Roman"/>
              </a:rPr>
              <a:t>of </a:t>
            </a:r>
            <a:r>
              <a:rPr dirty="0" sz="1450" spc="-10">
                <a:latin typeface="Times New Roman"/>
                <a:cs typeface="Times New Roman"/>
              </a:rPr>
              <a:t>spirit </a:t>
            </a:r>
            <a:r>
              <a:rPr dirty="0" sz="1450" spc="-5">
                <a:latin typeface="Times New Roman"/>
                <a:cs typeface="Times New Roman"/>
              </a:rPr>
              <a:t>on  </a:t>
            </a:r>
            <a:r>
              <a:rPr dirty="0" sz="1450" spc="-10">
                <a:latin typeface="Times New Roman"/>
                <a:cs typeface="Times New Roman"/>
              </a:rPr>
              <a:t>that great bright creature, </a:t>
            </a:r>
            <a:r>
              <a:rPr dirty="0" sz="1450" spc="-25">
                <a:latin typeface="Times New Roman"/>
                <a:cs typeface="Times New Roman"/>
              </a:rPr>
              <a:t>God’s </a:t>
            </a:r>
            <a:r>
              <a:rPr dirty="0" sz="1450" spc="-10">
                <a:latin typeface="Times New Roman"/>
                <a:cs typeface="Times New Roman"/>
              </a:rPr>
              <a:t>ocean; and as </a:t>
            </a:r>
            <a:r>
              <a:rPr dirty="0" sz="1450" spc="-5">
                <a:latin typeface="Times New Roman"/>
                <a:cs typeface="Times New Roman"/>
              </a:rPr>
              <a:t>I </a:t>
            </a:r>
            <a:r>
              <a:rPr dirty="0" sz="1450" spc="-10">
                <a:latin typeface="Times New Roman"/>
                <a:cs typeface="Times New Roman"/>
              </a:rPr>
              <a:t>set </a:t>
            </a:r>
            <a:r>
              <a:rPr dirty="0" sz="1450" spc="-15">
                <a:latin typeface="Times New Roman"/>
                <a:cs typeface="Times New Roman"/>
              </a:rPr>
              <a:t>off </a:t>
            </a:r>
            <a:r>
              <a:rPr dirty="0" sz="1450" spc="-10">
                <a:latin typeface="Times New Roman"/>
                <a:cs typeface="Times New Roman"/>
              </a:rPr>
              <a:t>homeward </a:t>
            </a:r>
            <a:r>
              <a:rPr dirty="0" sz="1450" spc="-5">
                <a:latin typeface="Times New Roman"/>
                <a:cs typeface="Times New Roman"/>
              </a:rPr>
              <a:t>up </a:t>
            </a:r>
            <a:r>
              <a:rPr dirty="0" sz="1450" spc="-10">
                <a:latin typeface="Times New Roman"/>
                <a:cs typeface="Times New Roman"/>
              </a:rPr>
              <a:t>the rough  sides </a:t>
            </a:r>
            <a:r>
              <a:rPr dirty="0" sz="1450" spc="-5">
                <a:latin typeface="Times New Roman"/>
                <a:cs typeface="Times New Roman"/>
              </a:rPr>
              <a:t>of </a:t>
            </a:r>
            <a:r>
              <a:rPr dirty="0" sz="1450" spc="-10">
                <a:latin typeface="Times New Roman"/>
                <a:cs typeface="Times New Roman"/>
              </a:rPr>
              <a:t>Aros, nothing remained </a:t>
            </a:r>
            <a:r>
              <a:rPr dirty="0" sz="1450" spc="-5">
                <a:latin typeface="Times New Roman"/>
                <a:cs typeface="Times New Roman"/>
              </a:rPr>
              <a:t>of </a:t>
            </a:r>
            <a:r>
              <a:rPr dirty="0" sz="1450" spc="-10">
                <a:latin typeface="Times New Roman"/>
                <a:cs typeface="Times New Roman"/>
              </a:rPr>
              <a:t>my concern beyond </a:t>
            </a:r>
            <a:r>
              <a:rPr dirty="0" sz="1450" spc="-5">
                <a:latin typeface="Times New Roman"/>
                <a:cs typeface="Times New Roman"/>
              </a:rPr>
              <a:t>a </a:t>
            </a:r>
            <a:r>
              <a:rPr dirty="0" sz="1450" spc="-10">
                <a:latin typeface="Times New Roman"/>
                <a:cs typeface="Times New Roman"/>
              </a:rPr>
              <a:t>deep determination  to meddle </a:t>
            </a:r>
            <a:r>
              <a:rPr dirty="0" sz="1450" spc="-5">
                <a:latin typeface="Times New Roman"/>
                <a:cs typeface="Times New Roman"/>
              </a:rPr>
              <a:t>no </a:t>
            </a:r>
            <a:r>
              <a:rPr dirty="0" sz="1450" spc="-10">
                <a:latin typeface="Times New Roman"/>
                <a:cs typeface="Times New Roman"/>
              </a:rPr>
              <a:t>more with the spoils </a:t>
            </a:r>
            <a:r>
              <a:rPr dirty="0" sz="1450" spc="-5">
                <a:latin typeface="Times New Roman"/>
                <a:cs typeface="Times New Roman"/>
              </a:rPr>
              <a:t>of </a:t>
            </a:r>
            <a:r>
              <a:rPr dirty="0" sz="1450" spc="-10">
                <a:latin typeface="Times New Roman"/>
                <a:cs typeface="Times New Roman"/>
              </a:rPr>
              <a:t>wrecked vessels </a:t>
            </a:r>
            <a:r>
              <a:rPr dirty="0" sz="1450" spc="-5">
                <a:latin typeface="Times New Roman"/>
                <a:cs typeface="Times New Roman"/>
              </a:rPr>
              <a:t>or </a:t>
            </a:r>
            <a:r>
              <a:rPr dirty="0" sz="1450" spc="-10">
                <a:latin typeface="Times New Roman"/>
                <a:cs typeface="Times New Roman"/>
              </a:rPr>
              <a:t>the treasures </a:t>
            </a:r>
            <a:r>
              <a:rPr dirty="0" sz="1450" spc="-5">
                <a:latin typeface="Times New Roman"/>
                <a:cs typeface="Times New Roman"/>
              </a:rPr>
              <a:t>of </a:t>
            </a:r>
            <a:r>
              <a:rPr dirty="0" sz="1450" spc="-10">
                <a:latin typeface="Times New Roman"/>
                <a:cs typeface="Times New Roman"/>
              </a:rPr>
              <a:t>the  dead.</a:t>
            </a:r>
            <a:endParaRPr sz="1450">
              <a:latin typeface="Times New Roman"/>
              <a:cs typeface="Times New Roman"/>
            </a:endParaRPr>
          </a:p>
          <a:p>
            <a:pPr algn="just" marL="12700" marR="8255">
              <a:lnSpc>
                <a:spcPts val="1730"/>
              </a:lnSpc>
              <a:spcBef>
                <a:spcPts val="850"/>
              </a:spcBef>
            </a:pPr>
            <a:r>
              <a:rPr dirty="0" sz="1450" spc="-5">
                <a:latin typeface="Times New Roman"/>
                <a:cs typeface="Times New Roman"/>
              </a:rPr>
              <a:t>I </a:t>
            </a:r>
            <a:r>
              <a:rPr dirty="0" sz="1450" spc="-10">
                <a:latin typeface="Times New Roman"/>
                <a:cs typeface="Times New Roman"/>
              </a:rPr>
              <a:t>was already some way </a:t>
            </a:r>
            <a:r>
              <a:rPr dirty="0" sz="1450" spc="-5">
                <a:latin typeface="Times New Roman"/>
                <a:cs typeface="Times New Roman"/>
              </a:rPr>
              <a:t>up </a:t>
            </a:r>
            <a:r>
              <a:rPr dirty="0" sz="1450" spc="-10">
                <a:latin typeface="Times New Roman"/>
                <a:cs typeface="Times New Roman"/>
              </a:rPr>
              <a:t>the hill before </a:t>
            </a:r>
            <a:r>
              <a:rPr dirty="0" sz="1450" spc="-5">
                <a:latin typeface="Times New Roman"/>
                <a:cs typeface="Times New Roman"/>
              </a:rPr>
              <a:t>I </a:t>
            </a:r>
            <a:r>
              <a:rPr dirty="0" sz="1450" spc="-10">
                <a:latin typeface="Times New Roman"/>
                <a:cs typeface="Times New Roman"/>
              </a:rPr>
              <a:t>paused to breathe and look behind  me. The sight that met my eyes was doubly</a:t>
            </a:r>
            <a:r>
              <a:rPr dirty="0" sz="1450" spc="50">
                <a:latin typeface="Times New Roman"/>
                <a:cs typeface="Times New Roman"/>
              </a:rPr>
              <a:t> </a:t>
            </a:r>
            <a:r>
              <a:rPr dirty="0" sz="1450" spc="-10">
                <a:latin typeface="Times New Roman"/>
                <a:cs typeface="Times New Roman"/>
              </a:rPr>
              <a:t>strange.</a:t>
            </a:r>
            <a:endParaRPr sz="1450">
              <a:latin typeface="Times New Roman"/>
              <a:cs typeface="Times New Roman"/>
            </a:endParaRPr>
          </a:p>
          <a:p>
            <a:pPr algn="just" marL="12700" marR="5715">
              <a:lnSpc>
                <a:spcPts val="1730"/>
              </a:lnSpc>
              <a:spcBef>
                <a:spcPts val="865"/>
              </a:spcBef>
            </a:pPr>
            <a:r>
              <a:rPr dirty="0" sz="1450" spc="-20">
                <a:latin typeface="Times New Roman"/>
                <a:cs typeface="Times New Roman"/>
              </a:rPr>
              <a:t>For, </a:t>
            </a:r>
            <a:r>
              <a:rPr dirty="0" sz="1450" spc="-10">
                <a:latin typeface="Times New Roman"/>
                <a:cs typeface="Times New Roman"/>
              </a:rPr>
              <a:t>first, the storm that </a:t>
            </a:r>
            <a:r>
              <a:rPr dirty="0" sz="1450" spc="-5">
                <a:latin typeface="Times New Roman"/>
                <a:cs typeface="Times New Roman"/>
              </a:rPr>
              <a:t>I </a:t>
            </a:r>
            <a:r>
              <a:rPr dirty="0" sz="1450" spc="-10">
                <a:latin typeface="Times New Roman"/>
                <a:cs typeface="Times New Roman"/>
              </a:rPr>
              <a:t>had foreseen was now advancing with almost  tropical </a:t>
            </a:r>
            <a:r>
              <a:rPr dirty="0" sz="1450" spc="-20">
                <a:latin typeface="Times New Roman"/>
                <a:cs typeface="Times New Roman"/>
              </a:rPr>
              <a:t>rapidity. </a:t>
            </a:r>
            <a:r>
              <a:rPr dirty="0" sz="1450" spc="-10">
                <a:latin typeface="Times New Roman"/>
                <a:cs typeface="Times New Roman"/>
              </a:rPr>
              <a:t>The whole surface </a:t>
            </a:r>
            <a:r>
              <a:rPr dirty="0" sz="1450" spc="-5">
                <a:latin typeface="Times New Roman"/>
                <a:cs typeface="Times New Roman"/>
              </a:rPr>
              <a:t>of </a:t>
            </a:r>
            <a:r>
              <a:rPr dirty="0" sz="1450" spc="-10">
                <a:latin typeface="Times New Roman"/>
                <a:cs typeface="Times New Roman"/>
              </a:rPr>
              <a:t>the sea had been dulled from its  conspicuous brightness to an ugly </a:t>
            </a:r>
            <a:r>
              <a:rPr dirty="0" sz="1450" spc="-5">
                <a:latin typeface="Times New Roman"/>
                <a:cs typeface="Times New Roman"/>
              </a:rPr>
              <a:t>hue of </a:t>
            </a:r>
            <a:r>
              <a:rPr dirty="0" sz="1450" spc="-10">
                <a:latin typeface="Times New Roman"/>
                <a:cs typeface="Times New Roman"/>
              </a:rPr>
              <a:t>corrugated lead; already in the  distance the white waves, the ‘skipper’s daughters,’ had begun to flee before </a:t>
            </a:r>
            <a:r>
              <a:rPr dirty="0" sz="1450" spc="-5">
                <a:latin typeface="Times New Roman"/>
                <a:cs typeface="Times New Roman"/>
              </a:rPr>
              <a:t>a  </a:t>
            </a:r>
            <a:r>
              <a:rPr dirty="0" sz="1450" spc="-10">
                <a:latin typeface="Times New Roman"/>
                <a:cs typeface="Times New Roman"/>
              </a:rPr>
              <a:t>breeze that was still insensible </a:t>
            </a:r>
            <a:r>
              <a:rPr dirty="0" sz="1450" spc="-5">
                <a:latin typeface="Times New Roman"/>
                <a:cs typeface="Times New Roman"/>
              </a:rPr>
              <a:t>on </a:t>
            </a:r>
            <a:r>
              <a:rPr dirty="0" sz="1450" spc="-10">
                <a:latin typeface="Times New Roman"/>
                <a:cs typeface="Times New Roman"/>
              </a:rPr>
              <a:t>Aros; and already along the curve </a:t>
            </a:r>
            <a:r>
              <a:rPr dirty="0" sz="1450" spc="-5">
                <a:latin typeface="Times New Roman"/>
                <a:cs typeface="Times New Roman"/>
              </a:rPr>
              <a:t>of </a:t>
            </a:r>
            <a:r>
              <a:rPr dirty="0" sz="1450" spc="-10">
                <a:latin typeface="Times New Roman"/>
                <a:cs typeface="Times New Roman"/>
              </a:rPr>
              <a:t>Sandag  Bay there was </a:t>
            </a:r>
            <a:r>
              <a:rPr dirty="0" sz="1450" spc="-5">
                <a:latin typeface="Times New Roman"/>
                <a:cs typeface="Times New Roman"/>
              </a:rPr>
              <a:t>a </a:t>
            </a:r>
            <a:r>
              <a:rPr dirty="0" sz="1450" spc="-10">
                <a:latin typeface="Times New Roman"/>
                <a:cs typeface="Times New Roman"/>
              </a:rPr>
              <a:t>splashing run </a:t>
            </a:r>
            <a:r>
              <a:rPr dirty="0" sz="1450" spc="-5">
                <a:latin typeface="Times New Roman"/>
                <a:cs typeface="Times New Roman"/>
              </a:rPr>
              <a:t>of </a:t>
            </a:r>
            <a:r>
              <a:rPr dirty="0" sz="1450" spc="-10">
                <a:latin typeface="Times New Roman"/>
                <a:cs typeface="Times New Roman"/>
              </a:rPr>
              <a:t>sea that </a:t>
            </a:r>
            <a:r>
              <a:rPr dirty="0" sz="1450" spc="-5">
                <a:latin typeface="Times New Roman"/>
                <a:cs typeface="Times New Roman"/>
              </a:rPr>
              <a:t>I </a:t>
            </a:r>
            <a:r>
              <a:rPr dirty="0" sz="1450" spc="-10">
                <a:latin typeface="Times New Roman"/>
                <a:cs typeface="Times New Roman"/>
              </a:rPr>
              <a:t>could hear from where </a:t>
            </a:r>
            <a:r>
              <a:rPr dirty="0" sz="1450" spc="-5">
                <a:latin typeface="Times New Roman"/>
                <a:cs typeface="Times New Roman"/>
              </a:rPr>
              <a:t>I </a:t>
            </a:r>
            <a:r>
              <a:rPr dirty="0" sz="1450" spc="-10">
                <a:latin typeface="Times New Roman"/>
                <a:cs typeface="Times New Roman"/>
              </a:rPr>
              <a:t>stood. The  change </a:t>
            </a:r>
            <a:r>
              <a:rPr dirty="0" sz="1450" spc="-5">
                <a:latin typeface="Times New Roman"/>
                <a:cs typeface="Times New Roman"/>
              </a:rPr>
              <a:t>upon </a:t>
            </a:r>
            <a:r>
              <a:rPr dirty="0" sz="1450" spc="-10">
                <a:latin typeface="Times New Roman"/>
                <a:cs typeface="Times New Roman"/>
              </a:rPr>
              <a:t>the sky was even more remarkable. There had begun to arise </a:t>
            </a:r>
            <a:r>
              <a:rPr dirty="0" sz="1450" spc="-5">
                <a:latin typeface="Times New Roman"/>
                <a:cs typeface="Times New Roman"/>
              </a:rPr>
              <a:t>out  of </a:t>
            </a:r>
            <a:r>
              <a:rPr dirty="0" sz="1450" spc="-10">
                <a:latin typeface="Times New Roman"/>
                <a:cs typeface="Times New Roman"/>
              </a:rPr>
              <a:t>the south-west </a:t>
            </a:r>
            <a:r>
              <a:rPr dirty="0" sz="1450" spc="-5">
                <a:latin typeface="Times New Roman"/>
                <a:cs typeface="Times New Roman"/>
              </a:rPr>
              <a:t>a huge </a:t>
            </a:r>
            <a:r>
              <a:rPr dirty="0" sz="1450" spc="-10">
                <a:latin typeface="Times New Roman"/>
                <a:cs typeface="Times New Roman"/>
              </a:rPr>
              <a:t>and solid continent </a:t>
            </a:r>
            <a:r>
              <a:rPr dirty="0" sz="1450" spc="-5">
                <a:latin typeface="Times New Roman"/>
                <a:cs typeface="Times New Roman"/>
              </a:rPr>
              <a:t>of </a:t>
            </a:r>
            <a:r>
              <a:rPr dirty="0" sz="1450" spc="-10">
                <a:latin typeface="Times New Roman"/>
                <a:cs typeface="Times New Roman"/>
              </a:rPr>
              <a:t>scowling cloud; here and there,  through rents in its contexture, the sun still poured </a:t>
            </a:r>
            <a:r>
              <a:rPr dirty="0" sz="1450" spc="-5">
                <a:latin typeface="Times New Roman"/>
                <a:cs typeface="Times New Roman"/>
              </a:rPr>
              <a:t>a </a:t>
            </a:r>
            <a:r>
              <a:rPr dirty="0" sz="1450" spc="-10">
                <a:latin typeface="Times New Roman"/>
                <a:cs typeface="Times New Roman"/>
              </a:rPr>
              <a:t>sheaf </a:t>
            </a:r>
            <a:r>
              <a:rPr dirty="0" sz="1450" spc="-5">
                <a:latin typeface="Times New Roman"/>
                <a:cs typeface="Times New Roman"/>
              </a:rPr>
              <a:t>of </a:t>
            </a:r>
            <a:r>
              <a:rPr dirty="0" sz="1450" spc="-10">
                <a:latin typeface="Times New Roman"/>
                <a:cs typeface="Times New Roman"/>
              </a:rPr>
              <a:t>spreading rays;  and here and there, from all its edges, vast inky streamers lay forth along the  yet unclouded </a:t>
            </a:r>
            <a:r>
              <a:rPr dirty="0" sz="1450" spc="-30">
                <a:latin typeface="Times New Roman"/>
                <a:cs typeface="Times New Roman"/>
              </a:rPr>
              <a:t>sky. </a:t>
            </a:r>
            <a:r>
              <a:rPr dirty="0" sz="1450" spc="-10">
                <a:latin typeface="Times New Roman"/>
                <a:cs typeface="Times New Roman"/>
              </a:rPr>
              <a:t>The menace was express and imminent. Even as </a:t>
            </a:r>
            <a:r>
              <a:rPr dirty="0" sz="1450" spc="-5">
                <a:latin typeface="Times New Roman"/>
                <a:cs typeface="Times New Roman"/>
              </a:rPr>
              <a:t>I </a:t>
            </a:r>
            <a:r>
              <a:rPr dirty="0" sz="1450" spc="-10">
                <a:latin typeface="Times New Roman"/>
                <a:cs typeface="Times New Roman"/>
              </a:rPr>
              <a:t>gazed,  the sun was blotted </a:t>
            </a:r>
            <a:r>
              <a:rPr dirty="0" sz="1450" spc="-5">
                <a:latin typeface="Times New Roman"/>
                <a:cs typeface="Times New Roman"/>
              </a:rPr>
              <a:t>out. </a:t>
            </a:r>
            <a:r>
              <a:rPr dirty="0" sz="1450" spc="-10">
                <a:latin typeface="Times New Roman"/>
                <a:cs typeface="Times New Roman"/>
              </a:rPr>
              <a:t>At any moment the tempest might fall </a:t>
            </a:r>
            <a:r>
              <a:rPr dirty="0" sz="1450" spc="-5">
                <a:latin typeface="Times New Roman"/>
                <a:cs typeface="Times New Roman"/>
              </a:rPr>
              <a:t>upon </a:t>
            </a:r>
            <a:r>
              <a:rPr dirty="0" sz="1450" spc="-10">
                <a:latin typeface="Times New Roman"/>
                <a:cs typeface="Times New Roman"/>
              </a:rPr>
              <a:t>Aros in  its might.</a:t>
            </a:r>
            <a:endParaRPr sz="1450">
              <a:latin typeface="Times New Roman"/>
              <a:cs typeface="Times New Roman"/>
            </a:endParaRPr>
          </a:p>
          <a:p>
            <a:pPr algn="just" marL="12700" marR="5080">
              <a:lnSpc>
                <a:spcPts val="1730"/>
              </a:lnSpc>
              <a:spcBef>
                <a:spcPts val="840"/>
              </a:spcBef>
            </a:pPr>
            <a:r>
              <a:rPr dirty="0" sz="1450" spc="-10">
                <a:latin typeface="Times New Roman"/>
                <a:cs typeface="Times New Roman"/>
              </a:rPr>
              <a:t>The suddenness </a:t>
            </a:r>
            <a:r>
              <a:rPr dirty="0" sz="1450" spc="-5">
                <a:latin typeface="Times New Roman"/>
                <a:cs typeface="Times New Roman"/>
              </a:rPr>
              <a:t>of </a:t>
            </a:r>
            <a:r>
              <a:rPr dirty="0" sz="1450" spc="-10">
                <a:latin typeface="Times New Roman"/>
                <a:cs typeface="Times New Roman"/>
              </a:rPr>
              <a:t>this change </a:t>
            </a:r>
            <a:r>
              <a:rPr dirty="0" sz="1450" spc="-5">
                <a:latin typeface="Times New Roman"/>
                <a:cs typeface="Times New Roman"/>
              </a:rPr>
              <a:t>of </a:t>
            </a:r>
            <a:r>
              <a:rPr dirty="0" sz="1450" spc="-10">
                <a:latin typeface="Times New Roman"/>
                <a:cs typeface="Times New Roman"/>
              </a:rPr>
              <a:t>weather so fixed my eyes </a:t>
            </a:r>
            <a:r>
              <a:rPr dirty="0" sz="1450" spc="-5">
                <a:latin typeface="Times New Roman"/>
                <a:cs typeface="Times New Roman"/>
              </a:rPr>
              <a:t>on </a:t>
            </a:r>
            <a:r>
              <a:rPr dirty="0" sz="1450" spc="-10">
                <a:latin typeface="Times New Roman"/>
                <a:cs typeface="Times New Roman"/>
              </a:rPr>
              <a:t>heaven that it  was some seconds before they alighted </a:t>
            </a:r>
            <a:r>
              <a:rPr dirty="0" sz="1450" spc="-5">
                <a:latin typeface="Times New Roman"/>
                <a:cs typeface="Times New Roman"/>
              </a:rPr>
              <a:t>on </a:t>
            </a:r>
            <a:r>
              <a:rPr dirty="0" sz="1450" spc="-10">
                <a:latin typeface="Times New Roman"/>
                <a:cs typeface="Times New Roman"/>
              </a:rPr>
              <a:t>the </a:t>
            </a:r>
            <a:r>
              <a:rPr dirty="0" sz="1450" spc="-30">
                <a:latin typeface="Times New Roman"/>
                <a:cs typeface="Times New Roman"/>
              </a:rPr>
              <a:t>bay, </a:t>
            </a:r>
            <a:r>
              <a:rPr dirty="0" sz="1450" spc="-10">
                <a:latin typeface="Times New Roman"/>
                <a:cs typeface="Times New Roman"/>
              </a:rPr>
              <a:t>mapped </a:t>
            </a:r>
            <a:r>
              <a:rPr dirty="0" sz="1450" spc="-5">
                <a:latin typeface="Times New Roman"/>
                <a:cs typeface="Times New Roman"/>
              </a:rPr>
              <a:t>out </a:t>
            </a:r>
            <a:r>
              <a:rPr dirty="0" sz="1450" spc="-10">
                <a:latin typeface="Times New Roman"/>
                <a:cs typeface="Times New Roman"/>
              </a:rPr>
              <a:t>below my feet,  and robbed </a:t>
            </a:r>
            <a:r>
              <a:rPr dirty="0" sz="1450" spc="-5">
                <a:latin typeface="Times New Roman"/>
                <a:cs typeface="Times New Roman"/>
              </a:rPr>
              <a:t>a </a:t>
            </a:r>
            <a:r>
              <a:rPr dirty="0" sz="1450" spc="-10">
                <a:latin typeface="Times New Roman"/>
                <a:cs typeface="Times New Roman"/>
              </a:rPr>
              <a:t>moment later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sun. </a:t>
            </a:r>
            <a:r>
              <a:rPr dirty="0" sz="1450" spc="-10">
                <a:latin typeface="Times New Roman"/>
                <a:cs typeface="Times New Roman"/>
              </a:rPr>
              <a:t>The </a:t>
            </a:r>
            <a:r>
              <a:rPr dirty="0" sz="1450" spc="-5">
                <a:latin typeface="Times New Roman"/>
                <a:cs typeface="Times New Roman"/>
              </a:rPr>
              <a:t>knoll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had just surmounted  overflanked </a:t>
            </a:r>
            <a:r>
              <a:rPr dirty="0" sz="1450" spc="-5">
                <a:latin typeface="Times New Roman"/>
                <a:cs typeface="Times New Roman"/>
              </a:rPr>
              <a:t>a </a:t>
            </a:r>
            <a:r>
              <a:rPr dirty="0" sz="1450" spc="-10">
                <a:latin typeface="Times New Roman"/>
                <a:cs typeface="Times New Roman"/>
              </a:rPr>
              <a:t>little amphitheatre </a:t>
            </a:r>
            <a:r>
              <a:rPr dirty="0" sz="1450" spc="-5">
                <a:latin typeface="Times New Roman"/>
                <a:cs typeface="Times New Roman"/>
              </a:rPr>
              <a:t>of </a:t>
            </a:r>
            <a:r>
              <a:rPr dirty="0" sz="1450" spc="-10">
                <a:latin typeface="Times New Roman"/>
                <a:cs typeface="Times New Roman"/>
              </a:rPr>
              <a:t>lower hillocks sloping towards the sea, and  beyond that the yellow arc </a:t>
            </a:r>
            <a:r>
              <a:rPr dirty="0" sz="1450" spc="-5">
                <a:latin typeface="Times New Roman"/>
                <a:cs typeface="Times New Roman"/>
              </a:rPr>
              <a:t>of </a:t>
            </a:r>
            <a:r>
              <a:rPr dirty="0" sz="1450" spc="-10">
                <a:latin typeface="Times New Roman"/>
                <a:cs typeface="Times New Roman"/>
              </a:rPr>
              <a:t>beach and the whole extent </a:t>
            </a:r>
            <a:r>
              <a:rPr dirty="0" sz="1450" spc="-5">
                <a:latin typeface="Times New Roman"/>
                <a:cs typeface="Times New Roman"/>
              </a:rPr>
              <a:t>of </a:t>
            </a:r>
            <a:r>
              <a:rPr dirty="0" sz="1450" spc="-10">
                <a:latin typeface="Times New Roman"/>
                <a:cs typeface="Times New Roman"/>
              </a:rPr>
              <a:t>Sandag </a:t>
            </a:r>
            <a:r>
              <a:rPr dirty="0" sz="1450" spc="-35">
                <a:latin typeface="Times New Roman"/>
                <a:cs typeface="Times New Roman"/>
              </a:rPr>
              <a:t>Bay. </a:t>
            </a: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scene </a:t>
            </a:r>
            <a:r>
              <a:rPr dirty="0" sz="1450" spc="-5">
                <a:latin typeface="Times New Roman"/>
                <a:cs typeface="Times New Roman"/>
              </a:rPr>
              <a:t>on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had often looked down, </a:t>
            </a:r>
            <a:r>
              <a:rPr dirty="0" sz="1450" spc="-5">
                <a:latin typeface="Times New Roman"/>
                <a:cs typeface="Times New Roman"/>
              </a:rPr>
              <a:t>but </a:t>
            </a:r>
            <a:r>
              <a:rPr dirty="0" sz="1450" spc="-10">
                <a:latin typeface="Times New Roman"/>
                <a:cs typeface="Times New Roman"/>
              </a:rPr>
              <a:t>where </a:t>
            </a:r>
            <a:r>
              <a:rPr dirty="0" sz="1450" spc="-5">
                <a:latin typeface="Times New Roman"/>
                <a:cs typeface="Times New Roman"/>
              </a:rPr>
              <a:t>I </a:t>
            </a:r>
            <a:r>
              <a:rPr dirty="0" sz="1450" spc="-10">
                <a:latin typeface="Times New Roman"/>
                <a:cs typeface="Times New Roman"/>
              </a:rPr>
              <a:t>had never before  beheld </a:t>
            </a:r>
            <a:r>
              <a:rPr dirty="0" sz="1450" spc="-5">
                <a:latin typeface="Times New Roman"/>
                <a:cs typeface="Times New Roman"/>
              </a:rPr>
              <a:t>a </a:t>
            </a:r>
            <a:r>
              <a:rPr dirty="0" sz="1450" spc="-10">
                <a:latin typeface="Times New Roman"/>
                <a:cs typeface="Times New Roman"/>
              </a:rPr>
              <a:t>human figure.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but </a:t>
            </a:r>
            <a:r>
              <a:rPr dirty="0" sz="1450" spc="-10">
                <a:latin typeface="Times New Roman"/>
                <a:cs typeface="Times New Roman"/>
              </a:rPr>
              <a:t>just turned my back </a:t>
            </a:r>
            <a:r>
              <a:rPr dirty="0" sz="1450" spc="-5">
                <a:latin typeface="Times New Roman"/>
                <a:cs typeface="Times New Roman"/>
              </a:rPr>
              <a:t>upon </a:t>
            </a:r>
            <a:r>
              <a:rPr dirty="0" sz="1450" spc="-10">
                <a:latin typeface="Times New Roman"/>
                <a:cs typeface="Times New Roman"/>
              </a:rPr>
              <a:t>it and left it </a:t>
            </a:r>
            <a:r>
              <a:rPr dirty="0" sz="1450" spc="-25">
                <a:latin typeface="Times New Roman"/>
                <a:cs typeface="Times New Roman"/>
              </a:rPr>
              <a:t>empty,  </a:t>
            </a:r>
            <a:r>
              <a:rPr dirty="0" sz="1450" spc="-10">
                <a:latin typeface="Times New Roman"/>
                <a:cs typeface="Times New Roman"/>
              </a:rPr>
              <a:t>and my wonder may </a:t>
            </a:r>
            <a:r>
              <a:rPr dirty="0" sz="1450" spc="-5">
                <a:latin typeface="Times New Roman"/>
                <a:cs typeface="Times New Roman"/>
              </a:rPr>
              <a:t>be </a:t>
            </a:r>
            <a:r>
              <a:rPr dirty="0" sz="1450" spc="-10">
                <a:latin typeface="Times New Roman"/>
                <a:cs typeface="Times New Roman"/>
              </a:rPr>
              <a:t>fancied when </a:t>
            </a:r>
            <a:r>
              <a:rPr dirty="0" sz="1450" spc="-5">
                <a:latin typeface="Times New Roman"/>
                <a:cs typeface="Times New Roman"/>
              </a:rPr>
              <a:t>I </a:t>
            </a:r>
            <a:r>
              <a:rPr dirty="0" sz="1450" spc="-10">
                <a:latin typeface="Times New Roman"/>
                <a:cs typeface="Times New Roman"/>
              </a:rPr>
              <a:t>saw </a:t>
            </a:r>
            <a:r>
              <a:rPr dirty="0" sz="1450" spc="-5">
                <a:latin typeface="Times New Roman"/>
                <a:cs typeface="Times New Roman"/>
              </a:rPr>
              <a:t>a </a:t>
            </a:r>
            <a:r>
              <a:rPr dirty="0" sz="1450" spc="-10">
                <a:latin typeface="Times New Roman"/>
                <a:cs typeface="Times New Roman"/>
              </a:rPr>
              <a:t>boat and several men in that  deserted spot. The boat was lying </a:t>
            </a:r>
            <a:r>
              <a:rPr dirty="0" sz="1450" spc="-5">
                <a:latin typeface="Times New Roman"/>
                <a:cs typeface="Times New Roman"/>
              </a:rPr>
              <a:t>by </a:t>
            </a:r>
            <a:r>
              <a:rPr dirty="0" sz="1450" spc="-10">
                <a:latin typeface="Times New Roman"/>
                <a:cs typeface="Times New Roman"/>
              </a:rPr>
              <a:t>the rocks. A pair </a:t>
            </a:r>
            <a:r>
              <a:rPr dirty="0" sz="1450" spc="-5">
                <a:latin typeface="Times New Roman"/>
                <a:cs typeface="Times New Roman"/>
              </a:rPr>
              <a:t>of </a:t>
            </a:r>
            <a:r>
              <a:rPr dirty="0" sz="1450" spc="-10">
                <a:latin typeface="Times New Roman"/>
                <a:cs typeface="Times New Roman"/>
              </a:rPr>
              <a:t>fellows, bareheaded,  with their sleeves rolled </a:t>
            </a:r>
            <a:r>
              <a:rPr dirty="0" sz="1450" spc="-5">
                <a:latin typeface="Times New Roman"/>
                <a:cs typeface="Times New Roman"/>
              </a:rPr>
              <a:t>up, </a:t>
            </a:r>
            <a:r>
              <a:rPr dirty="0" sz="1450" spc="-10">
                <a:latin typeface="Times New Roman"/>
                <a:cs typeface="Times New Roman"/>
              </a:rPr>
              <a:t>and </a:t>
            </a:r>
            <a:r>
              <a:rPr dirty="0" sz="1450" spc="-5">
                <a:latin typeface="Times New Roman"/>
                <a:cs typeface="Times New Roman"/>
              </a:rPr>
              <a:t>one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boathook, kept her with difficulty  to her moorings for the current was growing brisker every moment. A little  way </a:t>
            </a:r>
            <a:r>
              <a:rPr dirty="0" sz="1450" spc="-15">
                <a:latin typeface="Times New Roman"/>
                <a:cs typeface="Times New Roman"/>
              </a:rPr>
              <a:t>off </a:t>
            </a:r>
            <a:r>
              <a:rPr dirty="0" sz="1450" spc="-5">
                <a:latin typeface="Times New Roman"/>
                <a:cs typeface="Times New Roman"/>
              </a:rPr>
              <a:t>upon </a:t>
            </a:r>
            <a:r>
              <a:rPr dirty="0" sz="1450" spc="-10">
                <a:latin typeface="Times New Roman"/>
                <a:cs typeface="Times New Roman"/>
              </a:rPr>
              <a:t>the ledge two men in black clothes, whom </a:t>
            </a:r>
            <a:r>
              <a:rPr dirty="0" sz="1450" spc="-5">
                <a:latin typeface="Times New Roman"/>
                <a:cs typeface="Times New Roman"/>
              </a:rPr>
              <a:t>I </a:t>
            </a:r>
            <a:r>
              <a:rPr dirty="0" sz="1450" spc="-10">
                <a:latin typeface="Times New Roman"/>
                <a:cs typeface="Times New Roman"/>
              </a:rPr>
              <a:t>judged to </a:t>
            </a:r>
            <a:r>
              <a:rPr dirty="0" sz="1450" spc="-5">
                <a:latin typeface="Times New Roman"/>
                <a:cs typeface="Times New Roman"/>
              </a:rPr>
              <a:t>be  </a:t>
            </a:r>
            <a:r>
              <a:rPr dirty="0" sz="1450" spc="-10">
                <a:latin typeface="Times New Roman"/>
                <a:cs typeface="Times New Roman"/>
              </a:rPr>
              <a:t>superior in rank, laid their heads together over some task which at first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understand, </a:t>
            </a:r>
            <a:r>
              <a:rPr dirty="0" sz="1450" spc="-5">
                <a:latin typeface="Times New Roman"/>
                <a:cs typeface="Times New Roman"/>
              </a:rPr>
              <a:t>but a </a:t>
            </a:r>
            <a:r>
              <a:rPr dirty="0" sz="1450" spc="-10">
                <a:latin typeface="Times New Roman"/>
                <a:cs typeface="Times New Roman"/>
              </a:rPr>
              <a:t>second after </a:t>
            </a:r>
            <a:r>
              <a:rPr dirty="0" sz="1450" spc="-5">
                <a:latin typeface="Times New Roman"/>
                <a:cs typeface="Times New Roman"/>
              </a:rPr>
              <a:t>I </a:t>
            </a:r>
            <a:r>
              <a:rPr dirty="0" sz="1450" spc="-10">
                <a:latin typeface="Times New Roman"/>
                <a:cs typeface="Times New Roman"/>
              </a:rPr>
              <a:t>had made it out—they were taking  bearings with the compass; and just then </a:t>
            </a:r>
            <a:r>
              <a:rPr dirty="0" sz="1450" spc="-5">
                <a:latin typeface="Times New Roman"/>
                <a:cs typeface="Times New Roman"/>
              </a:rPr>
              <a:t>I </a:t>
            </a:r>
            <a:r>
              <a:rPr dirty="0" sz="1450" spc="-10">
                <a:latin typeface="Times New Roman"/>
                <a:cs typeface="Times New Roman"/>
              </a:rPr>
              <a:t>saw </a:t>
            </a:r>
            <a:r>
              <a:rPr dirty="0" sz="1450" spc="-5">
                <a:latin typeface="Times New Roman"/>
                <a:cs typeface="Times New Roman"/>
              </a:rPr>
              <a:t>one of </a:t>
            </a:r>
            <a:r>
              <a:rPr dirty="0" sz="1450" spc="-10">
                <a:latin typeface="Times New Roman"/>
                <a:cs typeface="Times New Roman"/>
              </a:rPr>
              <a:t>them unroll </a:t>
            </a:r>
            <a:r>
              <a:rPr dirty="0" sz="1450" spc="-5">
                <a:latin typeface="Times New Roman"/>
                <a:cs typeface="Times New Roman"/>
              </a:rPr>
              <a:t>a </a:t>
            </a:r>
            <a:r>
              <a:rPr dirty="0" sz="1450" spc="-10">
                <a:latin typeface="Times New Roman"/>
                <a:cs typeface="Times New Roman"/>
              </a:rPr>
              <a:t>sheet </a:t>
            </a:r>
            <a:r>
              <a:rPr dirty="0" sz="1450" spc="-5">
                <a:latin typeface="Times New Roman"/>
                <a:cs typeface="Times New Roman"/>
              </a:rPr>
              <a:t>of  </a:t>
            </a:r>
            <a:r>
              <a:rPr dirty="0" sz="1450" spc="-10">
                <a:latin typeface="Times New Roman"/>
                <a:cs typeface="Times New Roman"/>
              </a:rPr>
              <a:t>paper and lay his finger down, as though identifying features in </a:t>
            </a:r>
            <a:r>
              <a:rPr dirty="0" sz="1450" spc="-5">
                <a:latin typeface="Times New Roman"/>
                <a:cs typeface="Times New Roman"/>
              </a:rPr>
              <a:t>a </a:t>
            </a:r>
            <a:r>
              <a:rPr dirty="0" sz="1450" spc="-10">
                <a:latin typeface="Times New Roman"/>
                <a:cs typeface="Times New Roman"/>
              </a:rPr>
              <a:t>map.  Meanwhile </a:t>
            </a:r>
            <a:r>
              <a:rPr dirty="0" sz="1450" spc="-5">
                <a:latin typeface="Times New Roman"/>
                <a:cs typeface="Times New Roman"/>
              </a:rPr>
              <a:t>a </a:t>
            </a:r>
            <a:r>
              <a:rPr dirty="0" sz="1450" spc="-10">
                <a:latin typeface="Times New Roman"/>
                <a:cs typeface="Times New Roman"/>
              </a:rPr>
              <a:t>third was walking to and fro, polling among the rocks and  peering over the edge into the </a:t>
            </a:r>
            <a:r>
              <a:rPr dirty="0" sz="1450" spc="-25">
                <a:latin typeface="Times New Roman"/>
                <a:cs typeface="Times New Roman"/>
              </a:rPr>
              <a:t>water. </a:t>
            </a:r>
            <a:r>
              <a:rPr dirty="0" sz="1450" spc="-10">
                <a:latin typeface="Times New Roman"/>
                <a:cs typeface="Times New Roman"/>
              </a:rPr>
              <a:t>While </a:t>
            </a:r>
            <a:r>
              <a:rPr dirty="0" sz="1450" spc="-5">
                <a:latin typeface="Times New Roman"/>
                <a:cs typeface="Times New Roman"/>
              </a:rPr>
              <a:t>I </a:t>
            </a:r>
            <a:r>
              <a:rPr dirty="0" sz="1450" spc="-10">
                <a:latin typeface="Times New Roman"/>
                <a:cs typeface="Times New Roman"/>
              </a:rPr>
              <a:t>was still watching them with</a:t>
            </a:r>
            <a:r>
              <a:rPr dirty="0" sz="1450" spc="235">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stupefaction </a:t>
            </a:r>
            <a:r>
              <a:rPr dirty="0" sz="1450" spc="-5">
                <a:latin typeface="Times New Roman"/>
                <a:cs typeface="Times New Roman"/>
              </a:rPr>
              <a:t>of </a:t>
            </a:r>
            <a:r>
              <a:rPr dirty="0" sz="1450" spc="-10">
                <a:latin typeface="Times New Roman"/>
                <a:cs typeface="Times New Roman"/>
              </a:rPr>
              <a:t>surprise, my mind hardly yet able to work </a:t>
            </a:r>
            <a:r>
              <a:rPr dirty="0" sz="1450" spc="-5">
                <a:latin typeface="Times New Roman"/>
                <a:cs typeface="Times New Roman"/>
              </a:rPr>
              <a:t>on </a:t>
            </a:r>
            <a:r>
              <a:rPr dirty="0" sz="1450" spc="-10">
                <a:latin typeface="Times New Roman"/>
                <a:cs typeface="Times New Roman"/>
              </a:rPr>
              <a:t>what my eyes  reported, this third person suddenly stooped and summoned his companions  with </a:t>
            </a:r>
            <a:r>
              <a:rPr dirty="0" sz="1450" spc="-5">
                <a:latin typeface="Times New Roman"/>
                <a:cs typeface="Times New Roman"/>
              </a:rPr>
              <a:t>a </a:t>
            </a:r>
            <a:r>
              <a:rPr dirty="0" sz="1450" spc="-10">
                <a:latin typeface="Times New Roman"/>
                <a:cs typeface="Times New Roman"/>
              </a:rPr>
              <a:t>cry so loud that it reached my ears </a:t>
            </a:r>
            <a:r>
              <a:rPr dirty="0" sz="1450" spc="-5">
                <a:latin typeface="Times New Roman"/>
                <a:cs typeface="Times New Roman"/>
              </a:rPr>
              <a:t>upon </a:t>
            </a:r>
            <a:r>
              <a:rPr dirty="0" sz="1450" spc="-10">
                <a:latin typeface="Times New Roman"/>
                <a:cs typeface="Times New Roman"/>
              </a:rPr>
              <a:t>the hill. The others ran to him,  even dropping the compass in their </a:t>
            </a:r>
            <a:r>
              <a:rPr dirty="0" sz="1450" spc="-25">
                <a:latin typeface="Times New Roman"/>
                <a:cs typeface="Times New Roman"/>
              </a:rPr>
              <a:t>hurry,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could see the </a:t>
            </a:r>
            <a:r>
              <a:rPr dirty="0" sz="1450" spc="-5">
                <a:latin typeface="Times New Roman"/>
                <a:cs typeface="Times New Roman"/>
              </a:rPr>
              <a:t>bone </a:t>
            </a:r>
            <a:r>
              <a:rPr dirty="0" sz="1450" spc="-10">
                <a:latin typeface="Times New Roman"/>
                <a:cs typeface="Times New Roman"/>
              </a:rPr>
              <a:t>and the  shoe-buckle going from hand to hand, causing the most unusual gesticulations  </a:t>
            </a:r>
            <a:r>
              <a:rPr dirty="0" sz="1450" spc="-5">
                <a:latin typeface="Times New Roman"/>
                <a:cs typeface="Times New Roman"/>
              </a:rPr>
              <a:t>of </a:t>
            </a:r>
            <a:r>
              <a:rPr dirty="0" sz="1450" spc="-10">
                <a:latin typeface="Times New Roman"/>
                <a:cs typeface="Times New Roman"/>
              </a:rPr>
              <a:t>surprise and interest. Just then </a:t>
            </a:r>
            <a:r>
              <a:rPr dirty="0" sz="1450" spc="-5">
                <a:latin typeface="Times New Roman"/>
                <a:cs typeface="Times New Roman"/>
              </a:rPr>
              <a:t>I </a:t>
            </a:r>
            <a:r>
              <a:rPr dirty="0" sz="1450" spc="-10">
                <a:latin typeface="Times New Roman"/>
                <a:cs typeface="Times New Roman"/>
              </a:rPr>
              <a:t>could hear the seamen crying from the  boat, and saw them </a:t>
            </a:r>
            <a:r>
              <a:rPr dirty="0" sz="1450" spc="-5">
                <a:latin typeface="Times New Roman"/>
                <a:cs typeface="Times New Roman"/>
              </a:rPr>
              <a:t>point </a:t>
            </a:r>
            <a:r>
              <a:rPr dirty="0" sz="1450" spc="-10">
                <a:latin typeface="Times New Roman"/>
                <a:cs typeface="Times New Roman"/>
              </a:rPr>
              <a:t>westward to that cloud continent which was ever the  more rapidly unfurling its blackness over heaven. The others seemed to  consult; </a:t>
            </a:r>
            <a:r>
              <a:rPr dirty="0" sz="1450" spc="-5">
                <a:latin typeface="Times New Roman"/>
                <a:cs typeface="Times New Roman"/>
              </a:rPr>
              <a:t>but </a:t>
            </a:r>
            <a:r>
              <a:rPr dirty="0" sz="1450" spc="-10">
                <a:latin typeface="Times New Roman"/>
                <a:cs typeface="Times New Roman"/>
              </a:rPr>
              <a:t>the danger was too pressing to </a:t>
            </a:r>
            <a:r>
              <a:rPr dirty="0" sz="1450" spc="-5">
                <a:latin typeface="Times New Roman"/>
                <a:cs typeface="Times New Roman"/>
              </a:rPr>
              <a:t>be </a:t>
            </a:r>
            <a:r>
              <a:rPr dirty="0" sz="1450" spc="-10">
                <a:latin typeface="Times New Roman"/>
                <a:cs typeface="Times New Roman"/>
              </a:rPr>
              <a:t>braved, and they bundled into  the boat carrying my relies with them, and set forth </a:t>
            </a:r>
            <a:r>
              <a:rPr dirty="0" sz="1450" spc="-5">
                <a:latin typeface="Times New Roman"/>
                <a:cs typeface="Times New Roman"/>
              </a:rPr>
              <a:t>out of </a:t>
            </a:r>
            <a:r>
              <a:rPr dirty="0" sz="1450" spc="-10">
                <a:latin typeface="Times New Roman"/>
                <a:cs typeface="Times New Roman"/>
              </a:rPr>
              <a:t>the bay with all  speed </a:t>
            </a:r>
            <a:r>
              <a:rPr dirty="0" sz="1450" spc="-5">
                <a:latin typeface="Times New Roman"/>
                <a:cs typeface="Times New Roman"/>
              </a:rPr>
              <a:t>of </a:t>
            </a:r>
            <a:r>
              <a:rPr dirty="0" sz="1450" spc="-10">
                <a:latin typeface="Times New Roman"/>
                <a:cs typeface="Times New Roman"/>
              </a:rPr>
              <a:t>oars.</a:t>
            </a:r>
            <a:endParaRPr sz="1450">
              <a:latin typeface="Times New Roman"/>
              <a:cs typeface="Times New Roman"/>
            </a:endParaRPr>
          </a:p>
          <a:p>
            <a:pPr algn="just" marL="12700" marR="5080">
              <a:lnSpc>
                <a:spcPts val="1730"/>
              </a:lnSpc>
              <a:spcBef>
                <a:spcPts val="844"/>
              </a:spcBef>
            </a:pPr>
            <a:r>
              <a:rPr dirty="0" sz="1450" spc="-5">
                <a:latin typeface="Times New Roman"/>
                <a:cs typeface="Times New Roman"/>
              </a:rPr>
              <a:t>I </a:t>
            </a:r>
            <a:r>
              <a:rPr dirty="0" sz="1450" spc="-10">
                <a:latin typeface="Times New Roman"/>
                <a:cs typeface="Times New Roman"/>
              </a:rPr>
              <a:t>made </a:t>
            </a:r>
            <a:r>
              <a:rPr dirty="0" sz="1450" spc="-5">
                <a:latin typeface="Times New Roman"/>
                <a:cs typeface="Times New Roman"/>
              </a:rPr>
              <a:t>no </a:t>
            </a:r>
            <a:r>
              <a:rPr dirty="0" sz="1450" spc="-10">
                <a:latin typeface="Times New Roman"/>
                <a:cs typeface="Times New Roman"/>
              </a:rPr>
              <a:t>more ado about the </a:t>
            </a:r>
            <a:r>
              <a:rPr dirty="0" sz="1450" spc="-20">
                <a:latin typeface="Times New Roman"/>
                <a:cs typeface="Times New Roman"/>
              </a:rPr>
              <a:t>matter, </a:t>
            </a:r>
            <a:r>
              <a:rPr dirty="0" sz="1450" spc="-5">
                <a:latin typeface="Times New Roman"/>
                <a:cs typeface="Times New Roman"/>
              </a:rPr>
              <a:t>but </a:t>
            </a:r>
            <a:r>
              <a:rPr dirty="0" sz="1450" spc="-10">
                <a:latin typeface="Times New Roman"/>
                <a:cs typeface="Times New Roman"/>
              </a:rPr>
              <a:t>turned and ran for the house.  Whoever these men were, it was fit my uncle should </a:t>
            </a:r>
            <a:r>
              <a:rPr dirty="0" sz="1450" spc="-5">
                <a:latin typeface="Times New Roman"/>
                <a:cs typeface="Times New Roman"/>
              </a:rPr>
              <a:t>be </a:t>
            </a:r>
            <a:r>
              <a:rPr dirty="0" sz="1450" spc="-10">
                <a:latin typeface="Times New Roman"/>
                <a:cs typeface="Times New Roman"/>
              </a:rPr>
              <a:t>instantly informed. It  was </a:t>
            </a:r>
            <a:r>
              <a:rPr dirty="0" sz="1450" spc="-5">
                <a:latin typeface="Times New Roman"/>
                <a:cs typeface="Times New Roman"/>
              </a:rPr>
              <a:t>not </a:t>
            </a:r>
            <a:r>
              <a:rPr dirty="0" sz="1450" spc="-10">
                <a:latin typeface="Times New Roman"/>
                <a:cs typeface="Times New Roman"/>
              </a:rPr>
              <a:t>then altogether too late in the day for </a:t>
            </a:r>
            <a:r>
              <a:rPr dirty="0" sz="1450" spc="-5">
                <a:latin typeface="Times New Roman"/>
                <a:cs typeface="Times New Roman"/>
              </a:rPr>
              <a:t>a </a:t>
            </a:r>
            <a:r>
              <a:rPr dirty="0" sz="1450" spc="-10">
                <a:latin typeface="Times New Roman"/>
                <a:cs typeface="Times New Roman"/>
              </a:rPr>
              <a:t>descent </a:t>
            </a:r>
            <a:r>
              <a:rPr dirty="0" sz="1450" spc="-5">
                <a:latin typeface="Times New Roman"/>
                <a:cs typeface="Times New Roman"/>
              </a:rPr>
              <a:t>of </a:t>
            </a:r>
            <a:r>
              <a:rPr dirty="0" sz="1450" spc="-10">
                <a:latin typeface="Times New Roman"/>
                <a:cs typeface="Times New Roman"/>
              </a:rPr>
              <a:t>the Jacobites; and  may </a:t>
            </a:r>
            <a:r>
              <a:rPr dirty="0" sz="1450" spc="-5">
                <a:latin typeface="Times New Roman"/>
                <a:cs typeface="Times New Roman"/>
              </a:rPr>
              <a:t>be </a:t>
            </a:r>
            <a:r>
              <a:rPr dirty="0" sz="1450" spc="-10">
                <a:latin typeface="Times New Roman"/>
                <a:cs typeface="Times New Roman"/>
              </a:rPr>
              <a:t>Prince Charlie, whom </a:t>
            </a:r>
            <a:r>
              <a:rPr dirty="0" sz="1450" spc="-5">
                <a:latin typeface="Times New Roman"/>
                <a:cs typeface="Times New Roman"/>
              </a:rPr>
              <a:t>I </a:t>
            </a:r>
            <a:r>
              <a:rPr dirty="0" sz="1450" spc="-10">
                <a:latin typeface="Times New Roman"/>
                <a:cs typeface="Times New Roman"/>
              </a:rPr>
              <a:t>knew my uncle to detest, was </a:t>
            </a:r>
            <a:r>
              <a:rPr dirty="0" sz="1450" spc="-5">
                <a:latin typeface="Times New Roman"/>
                <a:cs typeface="Times New Roman"/>
              </a:rPr>
              <a:t>one of </a:t>
            </a:r>
            <a:r>
              <a:rPr dirty="0" sz="1450" spc="-10">
                <a:latin typeface="Times New Roman"/>
                <a:cs typeface="Times New Roman"/>
              </a:rPr>
              <a:t>the three  superiors whom </a:t>
            </a:r>
            <a:r>
              <a:rPr dirty="0" sz="1450" spc="-5">
                <a:latin typeface="Times New Roman"/>
                <a:cs typeface="Times New Roman"/>
              </a:rPr>
              <a:t>I </a:t>
            </a:r>
            <a:r>
              <a:rPr dirty="0" sz="1450" spc="-10">
                <a:latin typeface="Times New Roman"/>
                <a:cs typeface="Times New Roman"/>
              </a:rPr>
              <a:t>had seen </a:t>
            </a:r>
            <a:r>
              <a:rPr dirty="0" sz="1450" spc="-5">
                <a:latin typeface="Times New Roman"/>
                <a:cs typeface="Times New Roman"/>
              </a:rPr>
              <a:t>upon </a:t>
            </a:r>
            <a:r>
              <a:rPr dirty="0" sz="1450" spc="-10">
                <a:latin typeface="Times New Roman"/>
                <a:cs typeface="Times New Roman"/>
              </a:rPr>
              <a:t>the rock. </a:t>
            </a:r>
            <a:r>
              <a:rPr dirty="0" sz="1450" spc="-60">
                <a:latin typeface="Times New Roman"/>
                <a:cs typeface="Times New Roman"/>
              </a:rPr>
              <a:t>Yet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ran, leaping from rock to  rock, and turned the matter loosely in my mind, this theory grew ever the  longer the less welcome to my reason. The compass, the map, the interest  awakened </a:t>
            </a:r>
            <a:r>
              <a:rPr dirty="0" sz="1450" spc="-5">
                <a:latin typeface="Times New Roman"/>
                <a:cs typeface="Times New Roman"/>
              </a:rPr>
              <a:t>by </a:t>
            </a:r>
            <a:r>
              <a:rPr dirty="0" sz="1450" spc="-10">
                <a:latin typeface="Times New Roman"/>
                <a:cs typeface="Times New Roman"/>
              </a:rPr>
              <a:t>the buckle, and the conduct </a:t>
            </a:r>
            <a:r>
              <a:rPr dirty="0" sz="1450" spc="-5">
                <a:latin typeface="Times New Roman"/>
                <a:cs typeface="Times New Roman"/>
              </a:rPr>
              <a:t>of </a:t>
            </a:r>
            <a:r>
              <a:rPr dirty="0" sz="1450" spc="-10">
                <a:latin typeface="Times New Roman"/>
                <a:cs typeface="Times New Roman"/>
              </a:rPr>
              <a:t>that </a:t>
            </a:r>
            <a:r>
              <a:rPr dirty="0" sz="1450" spc="-5">
                <a:latin typeface="Times New Roman"/>
                <a:cs typeface="Times New Roman"/>
              </a:rPr>
              <a:t>one </a:t>
            </a:r>
            <a:r>
              <a:rPr dirty="0" sz="1450" spc="-10">
                <a:latin typeface="Times New Roman"/>
                <a:cs typeface="Times New Roman"/>
              </a:rPr>
              <a:t>among the strangers who  had looked so often below him in the </a:t>
            </a:r>
            <a:r>
              <a:rPr dirty="0" sz="1450" spc="-20">
                <a:latin typeface="Times New Roman"/>
                <a:cs typeface="Times New Roman"/>
              </a:rPr>
              <a:t>water, </a:t>
            </a:r>
            <a:r>
              <a:rPr dirty="0" sz="1450" spc="-10">
                <a:latin typeface="Times New Roman"/>
                <a:cs typeface="Times New Roman"/>
              </a:rPr>
              <a:t>all seemed to </a:t>
            </a:r>
            <a:r>
              <a:rPr dirty="0" sz="1450" spc="-5">
                <a:latin typeface="Times New Roman"/>
                <a:cs typeface="Times New Roman"/>
              </a:rPr>
              <a:t>point </a:t>
            </a:r>
            <a:r>
              <a:rPr dirty="0" sz="1450" spc="-10">
                <a:latin typeface="Times New Roman"/>
                <a:cs typeface="Times New Roman"/>
              </a:rPr>
              <a:t>to </a:t>
            </a:r>
            <a:r>
              <a:rPr dirty="0" sz="1450" spc="-5">
                <a:latin typeface="Times New Roman"/>
                <a:cs typeface="Times New Roman"/>
              </a:rPr>
              <a:t>a </a:t>
            </a:r>
            <a:r>
              <a:rPr dirty="0" sz="1450" spc="-10">
                <a:latin typeface="Times New Roman"/>
                <a:cs typeface="Times New Roman"/>
              </a:rPr>
              <a:t>different  explanation </a:t>
            </a:r>
            <a:r>
              <a:rPr dirty="0" sz="1450" spc="-5">
                <a:latin typeface="Times New Roman"/>
                <a:cs typeface="Times New Roman"/>
              </a:rPr>
              <a:t>of </a:t>
            </a:r>
            <a:r>
              <a:rPr dirty="0" sz="1450" spc="-10">
                <a:latin typeface="Times New Roman"/>
                <a:cs typeface="Times New Roman"/>
              </a:rPr>
              <a:t>their presence </a:t>
            </a:r>
            <a:r>
              <a:rPr dirty="0" sz="1450" spc="-5">
                <a:latin typeface="Times New Roman"/>
                <a:cs typeface="Times New Roman"/>
              </a:rPr>
              <a:t>on </a:t>
            </a:r>
            <a:r>
              <a:rPr dirty="0" sz="1450" spc="-10">
                <a:latin typeface="Times New Roman"/>
                <a:cs typeface="Times New Roman"/>
              </a:rPr>
              <a:t>that outlying, obscure islet </a:t>
            </a:r>
            <a:r>
              <a:rPr dirty="0" sz="1450" spc="-5">
                <a:latin typeface="Times New Roman"/>
                <a:cs typeface="Times New Roman"/>
              </a:rPr>
              <a:t>of </a:t>
            </a:r>
            <a:r>
              <a:rPr dirty="0" sz="1450" spc="-10">
                <a:latin typeface="Times New Roman"/>
                <a:cs typeface="Times New Roman"/>
              </a:rPr>
              <a:t>the western  sea. The Madrid historian, the search instituted </a:t>
            </a:r>
            <a:r>
              <a:rPr dirty="0" sz="1450" spc="-5">
                <a:latin typeface="Times New Roman"/>
                <a:cs typeface="Times New Roman"/>
              </a:rPr>
              <a:t>by </a:t>
            </a:r>
            <a:r>
              <a:rPr dirty="0" sz="1450" spc="-35">
                <a:latin typeface="Times New Roman"/>
                <a:cs typeface="Times New Roman"/>
              </a:rPr>
              <a:t>Dr. </a:t>
            </a:r>
            <a:r>
              <a:rPr dirty="0" sz="1450" spc="-10">
                <a:latin typeface="Times New Roman"/>
                <a:cs typeface="Times New Roman"/>
              </a:rPr>
              <a:t>Robertson, the bearded  stranger with the rings, my own fruitless search that very morning in the deep  water </a:t>
            </a:r>
            <a:r>
              <a:rPr dirty="0" sz="1450" spc="-5">
                <a:latin typeface="Times New Roman"/>
                <a:cs typeface="Times New Roman"/>
              </a:rPr>
              <a:t>of </a:t>
            </a:r>
            <a:r>
              <a:rPr dirty="0" sz="1450" spc="-10">
                <a:latin typeface="Times New Roman"/>
                <a:cs typeface="Times New Roman"/>
              </a:rPr>
              <a:t>Sandag </a:t>
            </a:r>
            <a:r>
              <a:rPr dirty="0" sz="1450" spc="-35">
                <a:latin typeface="Times New Roman"/>
                <a:cs typeface="Times New Roman"/>
              </a:rPr>
              <a:t>Bay, </a:t>
            </a:r>
            <a:r>
              <a:rPr dirty="0" sz="1450" spc="-10">
                <a:latin typeface="Times New Roman"/>
                <a:cs typeface="Times New Roman"/>
              </a:rPr>
              <a:t>ran </a:t>
            </a:r>
            <a:r>
              <a:rPr dirty="0" sz="1450" spc="-15">
                <a:latin typeface="Times New Roman"/>
                <a:cs typeface="Times New Roman"/>
              </a:rPr>
              <a:t>together, </a:t>
            </a:r>
            <a:r>
              <a:rPr dirty="0" sz="1450" spc="-10">
                <a:latin typeface="Times New Roman"/>
                <a:cs typeface="Times New Roman"/>
              </a:rPr>
              <a:t>piece </a:t>
            </a:r>
            <a:r>
              <a:rPr dirty="0" sz="1450" spc="-5">
                <a:latin typeface="Times New Roman"/>
                <a:cs typeface="Times New Roman"/>
              </a:rPr>
              <a:t>by </a:t>
            </a:r>
            <a:r>
              <a:rPr dirty="0" sz="1450" spc="-10">
                <a:latin typeface="Times New Roman"/>
                <a:cs typeface="Times New Roman"/>
              </a:rPr>
              <a:t>piece, in my </a:t>
            </a:r>
            <a:r>
              <a:rPr dirty="0" sz="1450" spc="-25">
                <a:latin typeface="Times New Roman"/>
                <a:cs typeface="Times New Roman"/>
              </a:rPr>
              <a:t>memory,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made  sure that these strangers must </a:t>
            </a:r>
            <a:r>
              <a:rPr dirty="0" sz="1450" spc="-5">
                <a:latin typeface="Times New Roman"/>
                <a:cs typeface="Times New Roman"/>
              </a:rPr>
              <a:t>be </a:t>
            </a:r>
            <a:r>
              <a:rPr dirty="0" sz="1450" spc="-10">
                <a:latin typeface="Times New Roman"/>
                <a:cs typeface="Times New Roman"/>
              </a:rPr>
              <a:t>Spaniards in quest </a:t>
            </a:r>
            <a:r>
              <a:rPr dirty="0" sz="1450" spc="-5">
                <a:latin typeface="Times New Roman"/>
                <a:cs typeface="Times New Roman"/>
              </a:rPr>
              <a:t>of </a:t>
            </a:r>
            <a:r>
              <a:rPr dirty="0" sz="1450" spc="-10">
                <a:latin typeface="Times New Roman"/>
                <a:cs typeface="Times New Roman"/>
              </a:rPr>
              <a:t>ancient treasure and the  lost ship </a:t>
            </a:r>
            <a:r>
              <a:rPr dirty="0" sz="1450" spc="-5">
                <a:latin typeface="Times New Roman"/>
                <a:cs typeface="Times New Roman"/>
              </a:rPr>
              <a:t>of </a:t>
            </a:r>
            <a:r>
              <a:rPr dirty="0" sz="1450" spc="-10">
                <a:latin typeface="Times New Roman"/>
                <a:cs typeface="Times New Roman"/>
              </a:rPr>
              <a:t>the Armada. But the people living in outlying islands, such as  Aros, are answerable for their own security; there is </a:t>
            </a:r>
            <a:r>
              <a:rPr dirty="0" sz="1450" spc="-5">
                <a:latin typeface="Times New Roman"/>
                <a:cs typeface="Times New Roman"/>
              </a:rPr>
              <a:t>none </a:t>
            </a:r>
            <a:r>
              <a:rPr dirty="0" sz="1450" spc="-10">
                <a:latin typeface="Times New Roman"/>
                <a:cs typeface="Times New Roman"/>
              </a:rPr>
              <a:t>near </a:t>
            </a:r>
            <a:r>
              <a:rPr dirty="0" sz="1450" spc="-5">
                <a:latin typeface="Times New Roman"/>
                <a:cs typeface="Times New Roman"/>
              </a:rPr>
              <a:t>by </a:t>
            </a:r>
            <a:r>
              <a:rPr dirty="0" sz="1450" spc="-10">
                <a:latin typeface="Times New Roman"/>
                <a:cs typeface="Times New Roman"/>
              </a:rPr>
              <a:t>to protect </a:t>
            </a:r>
            <a:r>
              <a:rPr dirty="0" sz="1450" spc="-5">
                <a:latin typeface="Times New Roman"/>
                <a:cs typeface="Times New Roman"/>
              </a:rPr>
              <a:t>or  </a:t>
            </a:r>
            <a:r>
              <a:rPr dirty="0" sz="1450" spc="-10">
                <a:latin typeface="Times New Roman"/>
                <a:cs typeface="Times New Roman"/>
              </a:rPr>
              <a:t>even to help them; and the presence in such </a:t>
            </a:r>
            <a:r>
              <a:rPr dirty="0" sz="1450" spc="-5">
                <a:latin typeface="Times New Roman"/>
                <a:cs typeface="Times New Roman"/>
              </a:rPr>
              <a:t>a </a:t>
            </a:r>
            <a:r>
              <a:rPr dirty="0" sz="1450" spc="-10">
                <a:latin typeface="Times New Roman"/>
                <a:cs typeface="Times New Roman"/>
              </a:rPr>
              <a:t>spot </a:t>
            </a:r>
            <a:r>
              <a:rPr dirty="0" sz="1450" spc="-5">
                <a:latin typeface="Times New Roman"/>
                <a:cs typeface="Times New Roman"/>
              </a:rPr>
              <a:t>of a </a:t>
            </a:r>
            <a:r>
              <a:rPr dirty="0" sz="1450" spc="-10">
                <a:latin typeface="Times New Roman"/>
                <a:cs typeface="Times New Roman"/>
              </a:rPr>
              <a:t>crew </a:t>
            </a:r>
            <a:r>
              <a:rPr dirty="0" sz="1450" spc="-5">
                <a:latin typeface="Times New Roman"/>
                <a:cs typeface="Times New Roman"/>
              </a:rPr>
              <a:t>of </a:t>
            </a:r>
            <a:r>
              <a:rPr dirty="0" sz="1450" spc="-10">
                <a:latin typeface="Times New Roman"/>
                <a:cs typeface="Times New Roman"/>
              </a:rPr>
              <a:t>foreign  adventurers—poor, </a:t>
            </a:r>
            <a:r>
              <a:rPr dirty="0" sz="1450" spc="-20">
                <a:latin typeface="Times New Roman"/>
                <a:cs typeface="Times New Roman"/>
              </a:rPr>
              <a:t>greedy, </a:t>
            </a:r>
            <a:r>
              <a:rPr dirty="0" sz="1450" spc="-10">
                <a:latin typeface="Times New Roman"/>
                <a:cs typeface="Times New Roman"/>
              </a:rPr>
              <a:t>and most likely lawless—filled me with  apprehensions for my </a:t>
            </a:r>
            <a:r>
              <a:rPr dirty="0" sz="1450" spc="-20">
                <a:latin typeface="Times New Roman"/>
                <a:cs typeface="Times New Roman"/>
              </a:rPr>
              <a:t>uncle’s </a:t>
            </a:r>
            <a:r>
              <a:rPr dirty="0" sz="1450" spc="-25">
                <a:latin typeface="Times New Roman"/>
                <a:cs typeface="Times New Roman"/>
              </a:rPr>
              <a:t>money, </a:t>
            </a:r>
            <a:r>
              <a:rPr dirty="0" sz="1450" spc="-10">
                <a:latin typeface="Times New Roman"/>
                <a:cs typeface="Times New Roman"/>
              </a:rPr>
              <a:t>and even for the safety </a:t>
            </a:r>
            <a:r>
              <a:rPr dirty="0" sz="1450" spc="-5">
                <a:latin typeface="Times New Roman"/>
                <a:cs typeface="Times New Roman"/>
              </a:rPr>
              <a:t>of </a:t>
            </a:r>
            <a:r>
              <a:rPr dirty="0" sz="1450" spc="-10">
                <a:latin typeface="Times New Roman"/>
                <a:cs typeface="Times New Roman"/>
              </a:rPr>
              <a:t>his </a:t>
            </a:r>
            <a:r>
              <a:rPr dirty="0" sz="1450" spc="-15">
                <a:latin typeface="Times New Roman"/>
                <a:cs typeface="Times New Roman"/>
              </a:rPr>
              <a:t>daughter. </a:t>
            </a:r>
            <a:r>
              <a:rPr dirty="0" sz="1450" spc="-5">
                <a:latin typeface="Times New Roman"/>
                <a:cs typeface="Times New Roman"/>
              </a:rPr>
              <a:t>I  </a:t>
            </a:r>
            <a:r>
              <a:rPr dirty="0" sz="1450" spc="-10">
                <a:latin typeface="Times New Roman"/>
                <a:cs typeface="Times New Roman"/>
              </a:rPr>
              <a:t>was still wondering how we were to get rid </a:t>
            </a:r>
            <a:r>
              <a:rPr dirty="0" sz="1450" spc="-5">
                <a:latin typeface="Times New Roman"/>
                <a:cs typeface="Times New Roman"/>
              </a:rPr>
              <a:t>of </a:t>
            </a:r>
            <a:r>
              <a:rPr dirty="0" sz="1450" spc="-10">
                <a:latin typeface="Times New Roman"/>
                <a:cs typeface="Times New Roman"/>
              </a:rPr>
              <a:t>them when </a:t>
            </a:r>
            <a:r>
              <a:rPr dirty="0" sz="1450" spc="-5">
                <a:latin typeface="Times New Roman"/>
                <a:cs typeface="Times New Roman"/>
              </a:rPr>
              <a:t>I </a:t>
            </a:r>
            <a:r>
              <a:rPr dirty="0" sz="1450" spc="-10">
                <a:latin typeface="Times New Roman"/>
                <a:cs typeface="Times New Roman"/>
              </a:rPr>
              <a:t>came, all  breathless, to the top </a:t>
            </a:r>
            <a:r>
              <a:rPr dirty="0" sz="1450" spc="-5">
                <a:latin typeface="Times New Roman"/>
                <a:cs typeface="Times New Roman"/>
              </a:rPr>
              <a:t>of </a:t>
            </a:r>
            <a:r>
              <a:rPr dirty="0" sz="1450" spc="-10">
                <a:latin typeface="Times New Roman"/>
                <a:cs typeface="Times New Roman"/>
              </a:rPr>
              <a:t>Aros. The whole world was shadowed over; only in  the extreme east, </a:t>
            </a:r>
            <a:r>
              <a:rPr dirty="0" sz="1450" spc="-5">
                <a:latin typeface="Times New Roman"/>
                <a:cs typeface="Times New Roman"/>
              </a:rPr>
              <a:t>on a </a:t>
            </a:r>
            <a:r>
              <a:rPr dirty="0" sz="1450" spc="-10">
                <a:latin typeface="Times New Roman"/>
                <a:cs typeface="Times New Roman"/>
              </a:rPr>
              <a:t>hill </a:t>
            </a:r>
            <a:r>
              <a:rPr dirty="0" sz="1450" spc="-5">
                <a:latin typeface="Times New Roman"/>
                <a:cs typeface="Times New Roman"/>
              </a:rPr>
              <a:t>of </a:t>
            </a:r>
            <a:r>
              <a:rPr dirty="0" sz="1450" spc="-10">
                <a:latin typeface="Times New Roman"/>
                <a:cs typeface="Times New Roman"/>
              </a:rPr>
              <a:t>the mainland, </a:t>
            </a:r>
            <a:r>
              <a:rPr dirty="0" sz="1450" spc="-5">
                <a:latin typeface="Times New Roman"/>
                <a:cs typeface="Times New Roman"/>
              </a:rPr>
              <a:t>one </a:t>
            </a:r>
            <a:r>
              <a:rPr dirty="0" sz="1450" spc="-10">
                <a:latin typeface="Times New Roman"/>
                <a:cs typeface="Times New Roman"/>
              </a:rPr>
              <a:t>last gleam </a:t>
            </a:r>
            <a:r>
              <a:rPr dirty="0" sz="1450" spc="-5">
                <a:latin typeface="Times New Roman"/>
                <a:cs typeface="Times New Roman"/>
              </a:rPr>
              <a:t>of </a:t>
            </a:r>
            <a:r>
              <a:rPr dirty="0" sz="1450" spc="-10">
                <a:latin typeface="Times New Roman"/>
                <a:cs typeface="Times New Roman"/>
              </a:rPr>
              <a:t>sunshine lingered  like </a:t>
            </a:r>
            <a:r>
              <a:rPr dirty="0" sz="1450" spc="-5">
                <a:latin typeface="Times New Roman"/>
                <a:cs typeface="Times New Roman"/>
              </a:rPr>
              <a:t>a </a:t>
            </a:r>
            <a:r>
              <a:rPr dirty="0" sz="1450" spc="-10">
                <a:latin typeface="Times New Roman"/>
                <a:cs typeface="Times New Roman"/>
              </a:rPr>
              <a:t>jewel; rain had begun to fall, </a:t>
            </a:r>
            <a:r>
              <a:rPr dirty="0" sz="1450" spc="-5">
                <a:latin typeface="Times New Roman"/>
                <a:cs typeface="Times New Roman"/>
              </a:rPr>
              <a:t>not </a:t>
            </a:r>
            <a:r>
              <a:rPr dirty="0" sz="1450" spc="-20">
                <a:latin typeface="Times New Roman"/>
                <a:cs typeface="Times New Roman"/>
              </a:rPr>
              <a:t>heavily, </a:t>
            </a:r>
            <a:r>
              <a:rPr dirty="0" sz="1450" spc="-5">
                <a:latin typeface="Times New Roman"/>
                <a:cs typeface="Times New Roman"/>
              </a:rPr>
              <a:t>but </a:t>
            </a:r>
            <a:r>
              <a:rPr dirty="0" sz="1450" spc="-10">
                <a:latin typeface="Times New Roman"/>
                <a:cs typeface="Times New Roman"/>
              </a:rPr>
              <a:t>in great drops; the sea was  rising with each moment, and already </a:t>
            </a:r>
            <a:r>
              <a:rPr dirty="0" sz="1450" spc="-5">
                <a:latin typeface="Times New Roman"/>
                <a:cs typeface="Times New Roman"/>
              </a:rPr>
              <a:t>a </a:t>
            </a:r>
            <a:r>
              <a:rPr dirty="0" sz="1450" spc="-10">
                <a:latin typeface="Times New Roman"/>
                <a:cs typeface="Times New Roman"/>
              </a:rPr>
              <a:t>band </a:t>
            </a:r>
            <a:r>
              <a:rPr dirty="0" sz="1450" spc="-5">
                <a:latin typeface="Times New Roman"/>
                <a:cs typeface="Times New Roman"/>
              </a:rPr>
              <a:t>of </a:t>
            </a:r>
            <a:r>
              <a:rPr dirty="0" sz="1450" spc="-10">
                <a:latin typeface="Times New Roman"/>
                <a:cs typeface="Times New Roman"/>
              </a:rPr>
              <a:t>white encircled Aros and the  nearer coasts </a:t>
            </a:r>
            <a:r>
              <a:rPr dirty="0" sz="1450" spc="-5">
                <a:latin typeface="Times New Roman"/>
                <a:cs typeface="Times New Roman"/>
              </a:rPr>
              <a:t>of </a:t>
            </a:r>
            <a:r>
              <a:rPr dirty="0" sz="1450" spc="-10">
                <a:latin typeface="Times New Roman"/>
                <a:cs typeface="Times New Roman"/>
              </a:rPr>
              <a:t>Grisapol. The boat was still pulling seaward, </a:t>
            </a:r>
            <a:r>
              <a:rPr dirty="0" sz="1450" spc="-5">
                <a:latin typeface="Times New Roman"/>
                <a:cs typeface="Times New Roman"/>
              </a:rPr>
              <a:t>but I </a:t>
            </a:r>
            <a:r>
              <a:rPr dirty="0" sz="1450" spc="-10">
                <a:latin typeface="Times New Roman"/>
                <a:cs typeface="Times New Roman"/>
              </a:rPr>
              <a:t>now  became aware </a:t>
            </a:r>
            <a:r>
              <a:rPr dirty="0" sz="1450" spc="-5">
                <a:latin typeface="Times New Roman"/>
                <a:cs typeface="Times New Roman"/>
              </a:rPr>
              <a:t>of </a:t>
            </a:r>
            <a:r>
              <a:rPr dirty="0" sz="1450" spc="-10">
                <a:latin typeface="Times New Roman"/>
                <a:cs typeface="Times New Roman"/>
              </a:rPr>
              <a:t>what had been hidden from me lower down—a </a:t>
            </a:r>
            <a:r>
              <a:rPr dirty="0" sz="1450" spc="-15">
                <a:latin typeface="Times New Roman"/>
                <a:cs typeface="Times New Roman"/>
              </a:rPr>
              <a:t>large, </a:t>
            </a:r>
            <a:r>
              <a:rPr dirty="0" sz="1450" spc="-10">
                <a:latin typeface="Times New Roman"/>
                <a:cs typeface="Times New Roman"/>
              </a:rPr>
              <a:t>heavily  sparred, handsome </a:t>
            </a:r>
            <a:r>
              <a:rPr dirty="0" sz="1450" spc="-15">
                <a:latin typeface="Times New Roman"/>
                <a:cs typeface="Times New Roman"/>
              </a:rPr>
              <a:t>schooner, </a:t>
            </a:r>
            <a:r>
              <a:rPr dirty="0" sz="1450" spc="-10">
                <a:latin typeface="Times New Roman"/>
                <a:cs typeface="Times New Roman"/>
              </a:rPr>
              <a:t>lying to at the south end </a:t>
            </a:r>
            <a:r>
              <a:rPr dirty="0" sz="1450" spc="-5">
                <a:latin typeface="Times New Roman"/>
                <a:cs typeface="Times New Roman"/>
              </a:rPr>
              <a:t>of </a:t>
            </a:r>
            <a:r>
              <a:rPr dirty="0" sz="1450" spc="-10">
                <a:latin typeface="Times New Roman"/>
                <a:cs typeface="Times New Roman"/>
              </a:rPr>
              <a:t>Aros. Since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seen her in the morning when </a:t>
            </a:r>
            <a:r>
              <a:rPr dirty="0" sz="1450" spc="-5">
                <a:latin typeface="Times New Roman"/>
                <a:cs typeface="Times New Roman"/>
              </a:rPr>
              <a:t>I </a:t>
            </a:r>
            <a:r>
              <a:rPr dirty="0" sz="1450" spc="-10">
                <a:latin typeface="Times New Roman"/>
                <a:cs typeface="Times New Roman"/>
              </a:rPr>
              <a:t>had looked around so closely at the signs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weather, </a:t>
            </a:r>
            <a:r>
              <a:rPr dirty="0" sz="1450" spc="-10">
                <a:latin typeface="Times New Roman"/>
                <a:cs typeface="Times New Roman"/>
              </a:rPr>
              <a:t>and </a:t>
            </a:r>
            <a:r>
              <a:rPr dirty="0" sz="1450" spc="-5">
                <a:latin typeface="Times New Roman"/>
                <a:cs typeface="Times New Roman"/>
              </a:rPr>
              <a:t>upon </a:t>
            </a:r>
            <a:r>
              <a:rPr dirty="0" sz="1450" spc="-10">
                <a:latin typeface="Times New Roman"/>
                <a:cs typeface="Times New Roman"/>
              </a:rPr>
              <a:t>these lone waters where </a:t>
            </a:r>
            <a:r>
              <a:rPr dirty="0" sz="1450" spc="-5">
                <a:latin typeface="Times New Roman"/>
                <a:cs typeface="Times New Roman"/>
              </a:rPr>
              <a:t>a </a:t>
            </a:r>
            <a:r>
              <a:rPr dirty="0" sz="1450" spc="-10">
                <a:latin typeface="Times New Roman"/>
                <a:cs typeface="Times New Roman"/>
              </a:rPr>
              <a:t>sail was rarely visible, it was  clear she must have lain last </a:t>
            </a:r>
            <a:r>
              <a:rPr dirty="0" sz="1450" spc="-5">
                <a:latin typeface="Times New Roman"/>
                <a:cs typeface="Times New Roman"/>
              </a:rPr>
              <a:t>night </a:t>
            </a:r>
            <a:r>
              <a:rPr dirty="0" sz="1450" spc="-10">
                <a:latin typeface="Times New Roman"/>
                <a:cs typeface="Times New Roman"/>
              </a:rPr>
              <a:t>behind the uninhabited Eilean </a:t>
            </a:r>
            <a:r>
              <a:rPr dirty="0" sz="1450" spc="-20">
                <a:latin typeface="Times New Roman"/>
                <a:cs typeface="Times New Roman"/>
              </a:rPr>
              <a:t>Gour, </a:t>
            </a:r>
            <a:r>
              <a:rPr dirty="0" sz="1450" spc="-10">
                <a:latin typeface="Times New Roman"/>
                <a:cs typeface="Times New Roman"/>
              </a:rPr>
              <a:t>and  this</a:t>
            </a:r>
            <a:r>
              <a:rPr dirty="0" sz="1450" spc="190">
                <a:latin typeface="Times New Roman"/>
                <a:cs typeface="Times New Roman"/>
              </a:rPr>
              <a:t> </a:t>
            </a:r>
            <a:r>
              <a:rPr dirty="0" sz="1450" spc="-10">
                <a:latin typeface="Times New Roman"/>
                <a:cs typeface="Times New Roman"/>
              </a:rPr>
              <a:t>proved</a:t>
            </a:r>
            <a:r>
              <a:rPr dirty="0" sz="1450" spc="190">
                <a:latin typeface="Times New Roman"/>
                <a:cs typeface="Times New Roman"/>
              </a:rPr>
              <a:t> </a:t>
            </a:r>
            <a:r>
              <a:rPr dirty="0" sz="1450" spc="-10">
                <a:latin typeface="Times New Roman"/>
                <a:cs typeface="Times New Roman"/>
              </a:rPr>
              <a:t>conclusively</a:t>
            </a:r>
            <a:r>
              <a:rPr dirty="0" sz="1450" spc="190">
                <a:latin typeface="Times New Roman"/>
                <a:cs typeface="Times New Roman"/>
              </a:rPr>
              <a:t> </a:t>
            </a:r>
            <a:r>
              <a:rPr dirty="0" sz="1450" spc="-10">
                <a:latin typeface="Times New Roman"/>
                <a:cs typeface="Times New Roman"/>
              </a:rPr>
              <a:t>that</a:t>
            </a:r>
            <a:r>
              <a:rPr dirty="0" sz="1450" spc="190">
                <a:latin typeface="Times New Roman"/>
                <a:cs typeface="Times New Roman"/>
              </a:rPr>
              <a:t> </a:t>
            </a:r>
            <a:r>
              <a:rPr dirty="0" sz="1450" spc="-10">
                <a:latin typeface="Times New Roman"/>
                <a:cs typeface="Times New Roman"/>
              </a:rPr>
              <a:t>she</a:t>
            </a:r>
            <a:r>
              <a:rPr dirty="0" sz="1450" spc="190">
                <a:latin typeface="Times New Roman"/>
                <a:cs typeface="Times New Roman"/>
              </a:rPr>
              <a:t> </a:t>
            </a:r>
            <a:r>
              <a:rPr dirty="0" sz="1450" spc="-10">
                <a:latin typeface="Times New Roman"/>
                <a:cs typeface="Times New Roman"/>
              </a:rPr>
              <a:t>was</a:t>
            </a:r>
            <a:r>
              <a:rPr dirty="0" sz="1450" spc="190">
                <a:latin typeface="Times New Roman"/>
                <a:cs typeface="Times New Roman"/>
              </a:rPr>
              <a:t> </a:t>
            </a:r>
            <a:r>
              <a:rPr dirty="0" sz="1450" spc="-10">
                <a:latin typeface="Times New Roman"/>
                <a:cs typeface="Times New Roman"/>
              </a:rPr>
              <a:t>manned</a:t>
            </a:r>
            <a:r>
              <a:rPr dirty="0" sz="1450" spc="190">
                <a:latin typeface="Times New Roman"/>
                <a:cs typeface="Times New Roman"/>
              </a:rPr>
              <a:t> </a:t>
            </a:r>
            <a:r>
              <a:rPr dirty="0" sz="1450" spc="-5">
                <a:latin typeface="Times New Roman"/>
                <a:cs typeface="Times New Roman"/>
              </a:rPr>
              <a:t>by</a:t>
            </a:r>
            <a:r>
              <a:rPr dirty="0" sz="1450" spc="190">
                <a:latin typeface="Times New Roman"/>
                <a:cs typeface="Times New Roman"/>
              </a:rPr>
              <a:t> </a:t>
            </a:r>
            <a:r>
              <a:rPr dirty="0" sz="1450" spc="-10">
                <a:latin typeface="Times New Roman"/>
                <a:cs typeface="Times New Roman"/>
              </a:rPr>
              <a:t>strangers</a:t>
            </a:r>
            <a:r>
              <a:rPr dirty="0" sz="1450" spc="195">
                <a:latin typeface="Times New Roman"/>
                <a:cs typeface="Times New Roman"/>
              </a:rPr>
              <a:t> </a:t>
            </a:r>
            <a:r>
              <a:rPr dirty="0" sz="1450" spc="-10">
                <a:latin typeface="Times New Roman"/>
                <a:cs typeface="Times New Roman"/>
              </a:rPr>
              <a:t>to</a:t>
            </a:r>
            <a:r>
              <a:rPr dirty="0" sz="1450" spc="190">
                <a:latin typeface="Times New Roman"/>
                <a:cs typeface="Times New Roman"/>
              </a:rPr>
              <a:t> </a:t>
            </a:r>
            <a:r>
              <a:rPr dirty="0" sz="1450" spc="-5">
                <a:latin typeface="Times New Roman"/>
                <a:cs typeface="Times New Roman"/>
              </a:rPr>
              <a:t>our</a:t>
            </a:r>
            <a:r>
              <a:rPr dirty="0" sz="1450" spc="190">
                <a:latin typeface="Times New Roman"/>
                <a:cs typeface="Times New Roman"/>
              </a:rPr>
              <a:t> </a:t>
            </a:r>
            <a:r>
              <a:rPr dirty="0" sz="1450" spc="-10">
                <a:latin typeface="Times New Roman"/>
                <a:cs typeface="Times New Roman"/>
              </a:rPr>
              <a:t>coast,</a:t>
            </a:r>
            <a:r>
              <a:rPr dirty="0" sz="1450" spc="190">
                <a:latin typeface="Times New Roman"/>
                <a:cs typeface="Times New Roman"/>
              </a:rPr>
              <a:t> </a:t>
            </a:r>
            <a:r>
              <a:rPr dirty="0" sz="1450" spc="-10">
                <a:latin typeface="Times New Roman"/>
                <a:cs typeface="Times New Roman"/>
              </a:rPr>
              <a:t>for</a:t>
            </a:r>
            <a:endParaRPr sz="145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5805" cy="68453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that anchorage, though </a:t>
            </a:r>
            <a:r>
              <a:rPr dirty="0" sz="1450" spc="-5">
                <a:latin typeface="Times New Roman"/>
                <a:cs typeface="Times New Roman"/>
              </a:rPr>
              <a:t>good </a:t>
            </a:r>
            <a:r>
              <a:rPr dirty="0" sz="1450" spc="-10">
                <a:latin typeface="Times New Roman"/>
                <a:cs typeface="Times New Roman"/>
              </a:rPr>
              <a:t>enough to look at, is little better than </a:t>
            </a:r>
            <a:r>
              <a:rPr dirty="0" sz="1450" spc="-5">
                <a:latin typeface="Times New Roman"/>
                <a:cs typeface="Times New Roman"/>
              </a:rPr>
              <a:t>a </a:t>
            </a:r>
            <a:r>
              <a:rPr dirty="0" sz="1450" spc="-10">
                <a:latin typeface="Times New Roman"/>
                <a:cs typeface="Times New Roman"/>
              </a:rPr>
              <a:t>trap for  ships. </a:t>
            </a:r>
            <a:r>
              <a:rPr dirty="0" sz="1450" spc="-25">
                <a:latin typeface="Times New Roman"/>
                <a:cs typeface="Times New Roman"/>
              </a:rPr>
              <a:t>With </a:t>
            </a:r>
            <a:r>
              <a:rPr dirty="0" sz="1450" spc="-10">
                <a:latin typeface="Times New Roman"/>
                <a:cs typeface="Times New Roman"/>
              </a:rPr>
              <a:t>such ignorant sailors </a:t>
            </a:r>
            <a:r>
              <a:rPr dirty="0" sz="1450" spc="-5">
                <a:latin typeface="Times New Roman"/>
                <a:cs typeface="Times New Roman"/>
              </a:rPr>
              <a:t>upon </a:t>
            </a:r>
            <a:r>
              <a:rPr dirty="0" sz="1450" spc="-10">
                <a:latin typeface="Times New Roman"/>
                <a:cs typeface="Times New Roman"/>
              </a:rPr>
              <a:t>so wild </a:t>
            </a:r>
            <a:r>
              <a:rPr dirty="0" sz="1450" spc="-5">
                <a:latin typeface="Times New Roman"/>
                <a:cs typeface="Times New Roman"/>
              </a:rPr>
              <a:t>a </a:t>
            </a:r>
            <a:r>
              <a:rPr dirty="0" sz="1450" spc="-10">
                <a:latin typeface="Times New Roman"/>
                <a:cs typeface="Times New Roman"/>
              </a:rPr>
              <a:t>coast, the coming gale was  </a:t>
            </a:r>
            <a:r>
              <a:rPr dirty="0" sz="1450" spc="-5">
                <a:latin typeface="Times New Roman"/>
                <a:cs typeface="Times New Roman"/>
              </a:rPr>
              <a:t>not </a:t>
            </a:r>
            <a:r>
              <a:rPr dirty="0" sz="1450" spc="-10">
                <a:latin typeface="Times New Roman"/>
                <a:cs typeface="Times New Roman"/>
              </a:rPr>
              <a:t>unlikely to bring death </a:t>
            </a:r>
            <a:r>
              <a:rPr dirty="0" sz="1450" spc="-5">
                <a:latin typeface="Times New Roman"/>
                <a:cs typeface="Times New Roman"/>
              </a:rPr>
              <a:t>upon </a:t>
            </a:r>
            <a:r>
              <a:rPr dirty="0" sz="1450" spc="-10">
                <a:latin typeface="Times New Roman"/>
                <a:cs typeface="Times New Roman"/>
              </a:rPr>
              <a:t>its</a:t>
            </a:r>
            <a:r>
              <a:rPr dirty="0" sz="1450" spc="15">
                <a:latin typeface="Times New Roman"/>
                <a:cs typeface="Times New Roman"/>
              </a:rPr>
              <a:t> </a:t>
            </a:r>
            <a:r>
              <a:rPr dirty="0" sz="1450" spc="-10">
                <a:latin typeface="Times New Roman"/>
                <a:cs typeface="Times New Roman"/>
              </a:rPr>
              <a:t>wings.</a:t>
            </a:r>
            <a:endParaRPr sz="1450">
              <a:latin typeface="Times New Roman"/>
              <a:cs typeface="Times New Roman"/>
            </a:endParaRPr>
          </a:p>
        </p:txBody>
      </p:sp>
      <p:sp>
        <p:nvSpPr>
          <p:cNvPr id="3" name="object 3"/>
          <p:cNvSpPr txBox="1"/>
          <p:nvPr/>
        </p:nvSpPr>
        <p:spPr>
          <a:xfrm>
            <a:off x="876300" y="1953748"/>
            <a:ext cx="5807075" cy="8056245"/>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CHAPTER </a:t>
            </a:r>
            <a:r>
              <a:rPr dirty="0" sz="1450" spc="-70" b="1">
                <a:latin typeface="Times New Roman"/>
                <a:cs typeface="Times New Roman"/>
              </a:rPr>
              <a:t>IV.</a:t>
            </a:r>
            <a:r>
              <a:rPr dirty="0" sz="1450" spc="220" b="1">
                <a:latin typeface="Times New Roman"/>
                <a:cs typeface="Times New Roman"/>
              </a:rPr>
              <a:t> </a:t>
            </a:r>
            <a:r>
              <a:rPr dirty="0" sz="1450" spc="-10" b="1">
                <a:latin typeface="Times New Roman"/>
                <a:cs typeface="Times New Roman"/>
              </a:rPr>
              <a:t>THE</a:t>
            </a:r>
            <a:r>
              <a:rPr dirty="0" sz="1450" spc="-160" b="1">
                <a:latin typeface="Times New Roman"/>
                <a:cs typeface="Times New Roman"/>
              </a:rPr>
              <a:t> </a:t>
            </a:r>
            <a:r>
              <a:rPr dirty="0" sz="1450" spc="-10" b="1">
                <a:latin typeface="Times New Roman"/>
                <a:cs typeface="Times New Roman"/>
              </a:rPr>
              <a:t>GALE.</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30"/>
              </a:spcBef>
            </a:pPr>
            <a:endParaRPr sz="1550">
              <a:latin typeface="Times New Roman"/>
              <a:cs typeface="Times New Roman"/>
            </a:endParaRPr>
          </a:p>
          <a:p>
            <a:pPr algn="just" marL="12700" marR="5080">
              <a:lnSpc>
                <a:spcPts val="1730"/>
              </a:lnSpc>
            </a:pPr>
            <a:r>
              <a:rPr dirty="0" sz="1450" spc="-5">
                <a:latin typeface="Times New Roman"/>
                <a:cs typeface="Times New Roman"/>
              </a:rPr>
              <a:t>I </a:t>
            </a:r>
            <a:r>
              <a:rPr dirty="0" sz="1450" spc="-10">
                <a:latin typeface="Times New Roman"/>
                <a:cs typeface="Times New Roman"/>
              </a:rPr>
              <a:t>found my uncle at the gable end, watching the signs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weather,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pipe in his</a:t>
            </a:r>
            <a:r>
              <a:rPr dirty="0" sz="1450">
                <a:latin typeface="Times New Roman"/>
                <a:cs typeface="Times New Roman"/>
              </a:rPr>
              <a:t> </a:t>
            </a:r>
            <a:r>
              <a:rPr dirty="0" sz="1450" spc="-10">
                <a:latin typeface="Times New Roman"/>
                <a:cs typeface="Times New Roman"/>
              </a:rPr>
              <a:t>fingers.</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‘Uncle,’ said I, ‘there were men ashore at Sandag</a:t>
            </a:r>
            <a:r>
              <a:rPr dirty="0" sz="1450" spc="-65">
                <a:latin typeface="Times New Roman"/>
                <a:cs typeface="Times New Roman"/>
              </a:rPr>
              <a:t> </a:t>
            </a:r>
            <a:r>
              <a:rPr dirty="0" sz="1450" spc="-10">
                <a:latin typeface="Times New Roman"/>
                <a:cs typeface="Times New Roman"/>
              </a:rPr>
              <a:t>Bay—’</a:t>
            </a:r>
            <a:endParaRPr sz="1450">
              <a:latin typeface="Times New Roman"/>
              <a:cs typeface="Times New Roman"/>
            </a:endParaRPr>
          </a:p>
          <a:p>
            <a:pPr algn="just" marL="12700" marR="7620">
              <a:lnSpc>
                <a:spcPts val="1730"/>
              </a:lnSpc>
              <a:spcBef>
                <a:spcPts val="919"/>
              </a:spcBef>
            </a:pP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time to </a:t>
            </a:r>
            <a:r>
              <a:rPr dirty="0" sz="1450" spc="-5">
                <a:latin typeface="Times New Roman"/>
                <a:cs typeface="Times New Roman"/>
              </a:rPr>
              <a:t>go </a:t>
            </a:r>
            <a:r>
              <a:rPr dirty="0" sz="1450" spc="-10">
                <a:latin typeface="Times New Roman"/>
                <a:cs typeface="Times New Roman"/>
              </a:rPr>
              <a:t>further; indeed, </a:t>
            </a:r>
            <a:r>
              <a:rPr dirty="0" sz="1450" spc="-5">
                <a:latin typeface="Times New Roman"/>
                <a:cs typeface="Times New Roman"/>
              </a:rPr>
              <a:t>I not </a:t>
            </a:r>
            <a:r>
              <a:rPr dirty="0" sz="1450" spc="-10">
                <a:latin typeface="Times New Roman"/>
                <a:cs typeface="Times New Roman"/>
              </a:rPr>
              <a:t>only forgot my words, </a:t>
            </a:r>
            <a:r>
              <a:rPr dirty="0" sz="1450" spc="-5">
                <a:latin typeface="Times New Roman"/>
                <a:cs typeface="Times New Roman"/>
              </a:rPr>
              <a:t>but </a:t>
            </a:r>
            <a:r>
              <a:rPr dirty="0" sz="1450" spc="-10">
                <a:latin typeface="Times New Roman"/>
                <a:cs typeface="Times New Roman"/>
              </a:rPr>
              <a:t>even my  weariness, so strange was the </a:t>
            </a:r>
            <a:r>
              <a:rPr dirty="0" sz="1450" spc="-15">
                <a:latin typeface="Times New Roman"/>
                <a:cs typeface="Times New Roman"/>
              </a:rPr>
              <a:t>effect </a:t>
            </a:r>
            <a:r>
              <a:rPr dirty="0" sz="1450" spc="-5">
                <a:latin typeface="Times New Roman"/>
                <a:cs typeface="Times New Roman"/>
              </a:rPr>
              <a:t>on </a:t>
            </a:r>
            <a:r>
              <a:rPr dirty="0" sz="1450" spc="-10">
                <a:latin typeface="Times New Roman"/>
                <a:cs typeface="Times New Roman"/>
              </a:rPr>
              <a:t>Uncle Gordon. He dropped his pipe  and fell back against the end </a:t>
            </a:r>
            <a:r>
              <a:rPr dirty="0" sz="1450" spc="-5">
                <a:latin typeface="Times New Roman"/>
                <a:cs typeface="Times New Roman"/>
              </a:rPr>
              <a:t>of </a:t>
            </a:r>
            <a:r>
              <a:rPr dirty="0" sz="1450" spc="-10">
                <a:latin typeface="Times New Roman"/>
                <a:cs typeface="Times New Roman"/>
              </a:rPr>
              <a:t>the house with his jaw fallen, his eyes staring,  and his long face as white as </a:t>
            </a:r>
            <a:r>
              <a:rPr dirty="0" sz="1450" spc="-20">
                <a:latin typeface="Times New Roman"/>
                <a:cs typeface="Times New Roman"/>
              </a:rPr>
              <a:t>paper.</a:t>
            </a:r>
            <a:r>
              <a:rPr dirty="0" sz="1450" spc="320">
                <a:latin typeface="Times New Roman"/>
                <a:cs typeface="Times New Roman"/>
              </a:rPr>
              <a:t> </a:t>
            </a:r>
            <a:r>
              <a:rPr dirty="0" sz="1450" spc="-70">
                <a:latin typeface="Times New Roman"/>
                <a:cs typeface="Times New Roman"/>
              </a:rPr>
              <a:t>We </a:t>
            </a:r>
            <a:r>
              <a:rPr dirty="0" sz="1450" spc="-10">
                <a:latin typeface="Times New Roman"/>
                <a:cs typeface="Times New Roman"/>
              </a:rPr>
              <a:t>must have looked at </a:t>
            </a:r>
            <a:r>
              <a:rPr dirty="0" sz="1450" spc="-5">
                <a:latin typeface="Times New Roman"/>
                <a:cs typeface="Times New Roman"/>
              </a:rPr>
              <a:t>one </a:t>
            </a:r>
            <a:r>
              <a:rPr dirty="0" sz="1450" spc="-10">
                <a:latin typeface="Times New Roman"/>
                <a:cs typeface="Times New Roman"/>
              </a:rPr>
              <a:t>another  silently for </a:t>
            </a:r>
            <a:r>
              <a:rPr dirty="0" sz="1450" spc="-5">
                <a:latin typeface="Times New Roman"/>
                <a:cs typeface="Times New Roman"/>
              </a:rPr>
              <a:t>a </a:t>
            </a:r>
            <a:r>
              <a:rPr dirty="0" sz="1450" spc="-10">
                <a:latin typeface="Times New Roman"/>
                <a:cs typeface="Times New Roman"/>
              </a:rPr>
              <a:t>quarter </a:t>
            </a:r>
            <a:r>
              <a:rPr dirty="0" sz="1450" spc="-5">
                <a:latin typeface="Times New Roman"/>
                <a:cs typeface="Times New Roman"/>
              </a:rPr>
              <a:t>of a </a:t>
            </a:r>
            <a:r>
              <a:rPr dirty="0" sz="1450" spc="-10">
                <a:latin typeface="Times New Roman"/>
                <a:cs typeface="Times New Roman"/>
              </a:rPr>
              <a:t>minute, before </a:t>
            </a:r>
            <a:r>
              <a:rPr dirty="0" sz="1450" spc="-5">
                <a:latin typeface="Times New Roman"/>
                <a:cs typeface="Times New Roman"/>
              </a:rPr>
              <a:t>he </a:t>
            </a:r>
            <a:r>
              <a:rPr dirty="0" sz="1450" spc="-10">
                <a:latin typeface="Times New Roman"/>
                <a:cs typeface="Times New Roman"/>
              </a:rPr>
              <a:t>made answer in this extraordinary  fashion: ‘Had </a:t>
            </a:r>
            <a:r>
              <a:rPr dirty="0" sz="1450" spc="-5">
                <a:latin typeface="Times New Roman"/>
                <a:cs typeface="Times New Roman"/>
              </a:rPr>
              <a:t>he a </a:t>
            </a:r>
            <a:r>
              <a:rPr dirty="0" sz="1450" spc="-10">
                <a:latin typeface="Times New Roman"/>
                <a:cs typeface="Times New Roman"/>
              </a:rPr>
              <a:t>hair kep</a:t>
            </a:r>
            <a:r>
              <a:rPr dirty="0" sz="1450" spc="5">
                <a:latin typeface="Times New Roman"/>
                <a:cs typeface="Times New Roman"/>
              </a:rPr>
              <a:t> </a:t>
            </a:r>
            <a:r>
              <a:rPr dirty="0" sz="1450" spc="-10">
                <a:latin typeface="Times New Roman"/>
                <a:cs typeface="Times New Roman"/>
              </a:rPr>
              <a:t>on?’</a:t>
            </a:r>
            <a:endParaRPr sz="1450">
              <a:latin typeface="Times New Roman"/>
              <a:cs typeface="Times New Roman"/>
            </a:endParaRPr>
          </a:p>
          <a:p>
            <a:pPr algn="just" marL="12700" marR="5080">
              <a:lnSpc>
                <a:spcPts val="1730"/>
              </a:lnSpc>
              <a:spcBef>
                <a:spcPts val="855"/>
              </a:spcBef>
            </a:pPr>
            <a:r>
              <a:rPr dirty="0" sz="1450" spc="-5">
                <a:latin typeface="Times New Roman"/>
                <a:cs typeface="Times New Roman"/>
              </a:rPr>
              <a:t>I </a:t>
            </a:r>
            <a:r>
              <a:rPr dirty="0" sz="1450" spc="-10">
                <a:latin typeface="Times New Roman"/>
                <a:cs typeface="Times New Roman"/>
              </a:rPr>
              <a:t>knew as well as if </a:t>
            </a:r>
            <a:r>
              <a:rPr dirty="0" sz="1450" spc="-5">
                <a:latin typeface="Times New Roman"/>
                <a:cs typeface="Times New Roman"/>
              </a:rPr>
              <a:t>I </a:t>
            </a:r>
            <a:r>
              <a:rPr dirty="0" sz="1450" spc="-10">
                <a:latin typeface="Times New Roman"/>
                <a:cs typeface="Times New Roman"/>
              </a:rPr>
              <a:t>had been there that the man who now lay buried at  Sandag had worn </a:t>
            </a:r>
            <a:r>
              <a:rPr dirty="0" sz="1450" spc="-5">
                <a:latin typeface="Times New Roman"/>
                <a:cs typeface="Times New Roman"/>
              </a:rPr>
              <a:t>a </a:t>
            </a:r>
            <a:r>
              <a:rPr dirty="0" sz="1450" spc="-10">
                <a:latin typeface="Times New Roman"/>
                <a:cs typeface="Times New Roman"/>
              </a:rPr>
              <a:t>hairy cap, and that </a:t>
            </a:r>
            <a:r>
              <a:rPr dirty="0" sz="1450" spc="-5">
                <a:latin typeface="Times New Roman"/>
                <a:cs typeface="Times New Roman"/>
              </a:rPr>
              <a:t>he </a:t>
            </a:r>
            <a:r>
              <a:rPr dirty="0" sz="1450" spc="-10">
                <a:latin typeface="Times New Roman"/>
                <a:cs typeface="Times New Roman"/>
              </a:rPr>
              <a:t>had come ashore alive. For the first  and only time </a:t>
            </a:r>
            <a:r>
              <a:rPr dirty="0" sz="1450" spc="-5">
                <a:latin typeface="Times New Roman"/>
                <a:cs typeface="Times New Roman"/>
              </a:rPr>
              <a:t>I </a:t>
            </a:r>
            <a:r>
              <a:rPr dirty="0" sz="1450" spc="-10">
                <a:latin typeface="Times New Roman"/>
                <a:cs typeface="Times New Roman"/>
              </a:rPr>
              <a:t>lost toleration for the man who was my benefactor and the  father </a:t>
            </a:r>
            <a:r>
              <a:rPr dirty="0" sz="1450" spc="-5">
                <a:latin typeface="Times New Roman"/>
                <a:cs typeface="Times New Roman"/>
              </a:rPr>
              <a:t>of </a:t>
            </a:r>
            <a:r>
              <a:rPr dirty="0" sz="1450" spc="-10">
                <a:latin typeface="Times New Roman"/>
                <a:cs typeface="Times New Roman"/>
              </a:rPr>
              <a:t>the woman </a:t>
            </a:r>
            <a:r>
              <a:rPr dirty="0" sz="1450" spc="-5">
                <a:latin typeface="Times New Roman"/>
                <a:cs typeface="Times New Roman"/>
              </a:rPr>
              <a:t>I </a:t>
            </a:r>
            <a:r>
              <a:rPr dirty="0" sz="1450" spc="-10">
                <a:latin typeface="Times New Roman"/>
                <a:cs typeface="Times New Roman"/>
              </a:rPr>
              <a:t>hoped to call my</a:t>
            </a:r>
            <a:r>
              <a:rPr dirty="0" sz="1450" spc="25">
                <a:latin typeface="Times New Roman"/>
                <a:cs typeface="Times New Roman"/>
              </a:rPr>
              <a:t> </a:t>
            </a:r>
            <a:r>
              <a:rPr dirty="0" sz="1450" spc="-10">
                <a:latin typeface="Times New Roman"/>
                <a:cs typeface="Times New Roman"/>
              </a:rPr>
              <a:t>wife.</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‘These were living men,’ said I, ‘perhaps Jacobites, perhaps the French,  perhaps pirates, perhaps adventurers come here to seek the Spanish treasure  ship; </a:t>
            </a:r>
            <a:r>
              <a:rPr dirty="0" sz="1450" spc="-5">
                <a:latin typeface="Times New Roman"/>
                <a:cs typeface="Times New Roman"/>
              </a:rPr>
              <a:t>but, </a:t>
            </a:r>
            <a:r>
              <a:rPr dirty="0" sz="1450" spc="-10">
                <a:latin typeface="Times New Roman"/>
                <a:cs typeface="Times New Roman"/>
              </a:rPr>
              <a:t>whatever they may be, dangerous at least to </a:t>
            </a:r>
            <a:r>
              <a:rPr dirty="0" sz="1450" spc="-5">
                <a:latin typeface="Times New Roman"/>
                <a:cs typeface="Times New Roman"/>
              </a:rPr>
              <a:t>your </a:t>
            </a:r>
            <a:r>
              <a:rPr dirty="0" sz="1450" spc="-10">
                <a:latin typeface="Times New Roman"/>
                <a:cs typeface="Times New Roman"/>
              </a:rPr>
              <a:t>daughter and my  cousin. As for </a:t>
            </a:r>
            <a:r>
              <a:rPr dirty="0" sz="1450" spc="-5">
                <a:latin typeface="Times New Roman"/>
                <a:cs typeface="Times New Roman"/>
              </a:rPr>
              <a:t>your </a:t>
            </a:r>
            <a:r>
              <a:rPr dirty="0" sz="1450" spc="-10">
                <a:latin typeface="Times New Roman"/>
                <a:cs typeface="Times New Roman"/>
              </a:rPr>
              <a:t>own guilty terrors, man, the dead sleeps well where </a:t>
            </a:r>
            <a:r>
              <a:rPr dirty="0" sz="1450" spc="-5">
                <a:latin typeface="Times New Roman"/>
                <a:cs typeface="Times New Roman"/>
              </a:rPr>
              <a:t>you  </a:t>
            </a:r>
            <a:r>
              <a:rPr dirty="0" sz="1450" spc="-10">
                <a:latin typeface="Times New Roman"/>
                <a:cs typeface="Times New Roman"/>
              </a:rPr>
              <a:t>have laid him. </a:t>
            </a:r>
            <a:r>
              <a:rPr dirty="0" sz="1450" spc="-5">
                <a:latin typeface="Times New Roman"/>
                <a:cs typeface="Times New Roman"/>
              </a:rPr>
              <a:t>I </a:t>
            </a:r>
            <a:r>
              <a:rPr dirty="0" sz="1450" spc="-10">
                <a:latin typeface="Times New Roman"/>
                <a:cs typeface="Times New Roman"/>
              </a:rPr>
              <a:t>stood this morning </a:t>
            </a:r>
            <a:r>
              <a:rPr dirty="0" sz="1450" spc="-5">
                <a:latin typeface="Times New Roman"/>
                <a:cs typeface="Times New Roman"/>
              </a:rPr>
              <a:t>by </a:t>
            </a:r>
            <a:r>
              <a:rPr dirty="0" sz="1450" spc="-10">
                <a:latin typeface="Times New Roman"/>
                <a:cs typeface="Times New Roman"/>
              </a:rPr>
              <a:t>his grave; </a:t>
            </a:r>
            <a:r>
              <a:rPr dirty="0" sz="1450" spc="-5">
                <a:latin typeface="Times New Roman"/>
                <a:cs typeface="Times New Roman"/>
              </a:rPr>
              <a:t>he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wake before the  trump </a:t>
            </a:r>
            <a:r>
              <a:rPr dirty="0" sz="1450" spc="-5">
                <a:latin typeface="Times New Roman"/>
                <a:cs typeface="Times New Roman"/>
              </a:rPr>
              <a:t>of </a:t>
            </a:r>
            <a:r>
              <a:rPr dirty="0" sz="1450" spc="-10">
                <a:latin typeface="Times New Roman"/>
                <a:cs typeface="Times New Roman"/>
              </a:rPr>
              <a:t>doom.’</a:t>
            </a:r>
            <a:endParaRPr sz="1450">
              <a:latin typeface="Times New Roman"/>
              <a:cs typeface="Times New Roman"/>
            </a:endParaRPr>
          </a:p>
          <a:p>
            <a:pPr algn="just" marL="12700" marR="5715">
              <a:lnSpc>
                <a:spcPts val="1730"/>
              </a:lnSpc>
              <a:spcBef>
                <a:spcPts val="855"/>
              </a:spcBef>
            </a:pPr>
            <a:r>
              <a:rPr dirty="0" sz="1450" spc="-10">
                <a:latin typeface="Times New Roman"/>
                <a:cs typeface="Times New Roman"/>
              </a:rPr>
              <a:t>My kinsman looked </a:t>
            </a:r>
            <a:r>
              <a:rPr dirty="0" sz="1450" spc="-5">
                <a:latin typeface="Times New Roman"/>
                <a:cs typeface="Times New Roman"/>
              </a:rPr>
              <a:t>upon </a:t>
            </a:r>
            <a:r>
              <a:rPr dirty="0" sz="1450" spc="-10">
                <a:latin typeface="Times New Roman"/>
                <a:cs typeface="Times New Roman"/>
              </a:rPr>
              <a:t>me, blinking, while </a:t>
            </a:r>
            <a:r>
              <a:rPr dirty="0" sz="1450" spc="-5">
                <a:latin typeface="Times New Roman"/>
                <a:cs typeface="Times New Roman"/>
              </a:rPr>
              <a:t>I </a:t>
            </a:r>
            <a:r>
              <a:rPr dirty="0" sz="1450" spc="-10">
                <a:latin typeface="Times New Roman"/>
                <a:cs typeface="Times New Roman"/>
              </a:rPr>
              <a:t>spoke; then </a:t>
            </a:r>
            <a:r>
              <a:rPr dirty="0" sz="1450" spc="-5">
                <a:latin typeface="Times New Roman"/>
                <a:cs typeface="Times New Roman"/>
              </a:rPr>
              <a:t>he </a:t>
            </a:r>
            <a:r>
              <a:rPr dirty="0" sz="1450" spc="-10">
                <a:latin typeface="Times New Roman"/>
                <a:cs typeface="Times New Roman"/>
              </a:rPr>
              <a:t>fixed his eyes  for </a:t>
            </a:r>
            <a:r>
              <a:rPr dirty="0" sz="1450" spc="-5">
                <a:latin typeface="Times New Roman"/>
                <a:cs typeface="Times New Roman"/>
              </a:rPr>
              <a:t>a </a:t>
            </a:r>
            <a:r>
              <a:rPr dirty="0" sz="1450" spc="-10">
                <a:latin typeface="Times New Roman"/>
                <a:cs typeface="Times New Roman"/>
              </a:rPr>
              <a:t>little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ground, </a:t>
            </a:r>
            <a:r>
              <a:rPr dirty="0" sz="1450" spc="-10">
                <a:latin typeface="Times New Roman"/>
                <a:cs typeface="Times New Roman"/>
              </a:rPr>
              <a:t>and pulled his fingers foolishly; </a:t>
            </a:r>
            <a:r>
              <a:rPr dirty="0" sz="1450" spc="-5">
                <a:latin typeface="Times New Roman"/>
                <a:cs typeface="Times New Roman"/>
              </a:rPr>
              <a:t>but </a:t>
            </a:r>
            <a:r>
              <a:rPr dirty="0" sz="1450" spc="-10">
                <a:latin typeface="Times New Roman"/>
                <a:cs typeface="Times New Roman"/>
              </a:rPr>
              <a:t>it was plain that  </a:t>
            </a:r>
            <a:r>
              <a:rPr dirty="0" sz="1450" spc="-5">
                <a:latin typeface="Times New Roman"/>
                <a:cs typeface="Times New Roman"/>
              </a:rPr>
              <a:t>he </a:t>
            </a:r>
            <a:r>
              <a:rPr dirty="0" sz="1450" spc="-10">
                <a:latin typeface="Times New Roman"/>
                <a:cs typeface="Times New Roman"/>
              </a:rPr>
              <a:t>was past the power </a:t>
            </a:r>
            <a:r>
              <a:rPr dirty="0" sz="1450" spc="-5">
                <a:latin typeface="Times New Roman"/>
                <a:cs typeface="Times New Roman"/>
              </a:rPr>
              <a:t>of</a:t>
            </a:r>
            <a:r>
              <a:rPr dirty="0" sz="1450" spc="10">
                <a:latin typeface="Times New Roman"/>
                <a:cs typeface="Times New Roman"/>
              </a:rPr>
              <a:t> </a:t>
            </a:r>
            <a:r>
              <a:rPr dirty="0" sz="1450" spc="-10">
                <a:latin typeface="Times New Roman"/>
                <a:cs typeface="Times New Roman"/>
              </a:rPr>
              <a:t>speech.</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‘Come,’ said I. </a:t>
            </a:r>
            <a:r>
              <a:rPr dirty="0" sz="1450" spc="-45">
                <a:latin typeface="Times New Roman"/>
                <a:cs typeface="Times New Roman"/>
              </a:rPr>
              <a:t>‘You </a:t>
            </a:r>
            <a:r>
              <a:rPr dirty="0" sz="1450" spc="-10">
                <a:latin typeface="Times New Roman"/>
                <a:cs typeface="Times New Roman"/>
              </a:rPr>
              <a:t>must think for others. </a:t>
            </a:r>
            <a:r>
              <a:rPr dirty="0" sz="1450" spc="-60">
                <a:latin typeface="Times New Roman"/>
                <a:cs typeface="Times New Roman"/>
              </a:rPr>
              <a:t>You </a:t>
            </a:r>
            <a:r>
              <a:rPr dirty="0" sz="1450" spc="-10">
                <a:latin typeface="Times New Roman"/>
                <a:cs typeface="Times New Roman"/>
              </a:rPr>
              <a:t>must come </a:t>
            </a:r>
            <a:r>
              <a:rPr dirty="0" sz="1450" spc="-5">
                <a:latin typeface="Times New Roman"/>
                <a:cs typeface="Times New Roman"/>
              </a:rPr>
              <a:t>up </a:t>
            </a:r>
            <a:r>
              <a:rPr dirty="0" sz="1450" spc="-10">
                <a:latin typeface="Times New Roman"/>
                <a:cs typeface="Times New Roman"/>
              </a:rPr>
              <a:t>the hill with  me, and see this</a:t>
            </a:r>
            <a:r>
              <a:rPr dirty="0" sz="1450" spc="5">
                <a:latin typeface="Times New Roman"/>
                <a:cs typeface="Times New Roman"/>
              </a:rPr>
              <a:t> </a:t>
            </a:r>
            <a:r>
              <a:rPr dirty="0" sz="1450" spc="-10">
                <a:latin typeface="Times New Roman"/>
                <a:cs typeface="Times New Roman"/>
              </a:rPr>
              <a:t>ship.’</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He obeyed without </a:t>
            </a:r>
            <a:r>
              <a:rPr dirty="0" sz="1450" spc="-5">
                <a:latin typeface="Times New Roman"/>
                <a:cs typeface="Times New Roman"/>
              </a:rPr>
              <a:t>a </a:t>
            </a:r>
            <a:r>
              <a:rPr dirty="0" sz="1450" spc="-10">
                <a:latin typeface="Times New Roman"/>
                <a:cs typeface="Times New Roman"/>
              </a:rPr>
              <a:t>word </a:t>
            </a:r>
            <a:r>
              <a:rPr dirty="0" sz="1450" spc="-5">
                <a:latin typeface="Times New Roman"/>
                <a:cs typeface="Times New Roman"/>
              </a:rPr>
              <a:t>or a look, </a:t>
            </a:r>
            <a:r>
              <a:rPr dirty="0" sz="1450" spc="-10">
                <a:latin typeface="Times New Roman"/>
                <a:cs typeface="Times New Roman"/>
              </a:rPr>
              <a:t>following slowly after my impatient  strides. The spring seemed to have </a:t>
            </a:r>
            <a:r>
              <a:rPr dirty="0" sz="1450" spc="-5">
                <a:latin typeface="Times New Roman"/>
                <a:cs typeface="Times New Roman"/>
              </a:rPr>
              <a:t>gone out of </a:t>
            </a:r>
            <a:r>
              <a:rPr dirty="0" sz="1450" spc="-10">
                <a:latin typeface="Times New Roman"/>
                <a:cs typeface="Times New Roman"/>
              </a:rPr>
              <a:t>his </a:t>
            </a:r>
            <a:r>
              <a:rPr dirty="0" sz="1450" spc="-25">
                <a:latin typeface="Times New Roman"/>
                <a:cs typeface="Times New Roman"/>
              </a:rPr>
              <a:t>body,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scrambled  heavily </a:t>
            </a:r>
            <a:r>
              <a:rPr dirty="0" sz="1450" spc="-5">
                <a:latin typeface="Times New Roman"/>
                <a:cs typeface="Times New Roman"/>
              </a:rPr>
              <a:t>up </a:t>
            </a:r>
            <a:r>
              <a:rPr dirty="0" sz="1450" spc="-10">
                <a:latin typeface="Times New Roman"/>
                <a:cs typeface="Times New Roman"/>
              </a:rPr>
              <a:t>and down the rocks, instead </a:t>
            </a:r>
            <a:r>
              <a:rPr dirty="0" sz="1450" spc="-5">
                <a:latin typeface="Times New Roman"/>
                <a:cs typeface="Times New Roman"/>
              </a:rPr>
              <a:t>of </a:t>
            </a:r>
            <a:r>
              <a:rPr dirty="0" sz="1450" spc="-10">
                <a:latin typeface="Times New Roman"/>
                <a:cs typeface="Times New Roman"/>
              </a:rPr>
              <a:t>leaping, as </a:t>
            </a:r>
            <a:r>
              <a:rPr dirty="0" sz="1450" spc="-5">
                <a:latin typeface="Times New Roman"/>
                <a:cs typeface="Times New Roman"/>
              </a:rPr>
              <a:t>he </a:t>
            </a:r>
            <a:r>
              <a:rPr dirty="0" sz="1450" spc="-10">
                <a:latin typeface="Times New Roman"/>
                <a:cs typeface="Times New Roman"/>
              </a:rPr>
              <a:t>was wont, from </a:t>
            </a:r>
            <a:r>
              <a:rPr dirty="0" sz="1450" spc="-5">
                <a:latin typeface="Times New Roman"/>
                <a:cs typeface="Times New Roman"/>
              </a:rPr>
              <a:t>one </a:t>
            </a:r>
            <a:r>
              <a:rPr dirty="0" sz="1450" spc="-10">
                <a:latin typeface="Times New Roman"/>
                <a:cs typeface="Times New Roman"/>
              </a:rPr>
              <a:t>to  </a:t>
            </a:r>
            <a:r>
              <a:rPr dirty="0" sz="1450" spc="-20">
                <a:latin typeface="Times New Roman"/>
                <a:cs typeface="Times New Roman"/>
              </a:rPr>
              <a:t>another.</a:t>
            </a:r>
            <a:r>
              <a:rPr dirty="0" sz="1450" spc="320">
                <a:latin typeface="Times New Roman"/>
                <a:cs typeface="Times New Roman"/>
              </a:rPr>
              <a:t> </a:t>
            </a:r>
            <a:r>
              <a:rPr dirty="0" sz="1450" spc="-10">
                <a:latin typeface="Times New Roman"/>
                <a:cs typeface="Times New Roman"/>
              </a:rPr>
              <a:t>Nor could I, for all my cries, induce him to make better haste. Only  once </a:t>
            </a:r>
            <a:r>
              <a:rPr dirty="0" sz="1450" spc="-5">
                <a:latin typeface="Times New Roman"/>
                <a:cs typeface="Times New Roman"/>
              </a:rPr>
              <a:t>he </a:t>
            </a:r>
            <a:r>
              <a:rPr dirty="0" sz="1450" spc="-10">
                <a:latin typeface="Times New Roman"/>
                <a:cs typeface="Times New Roman"/>
              </a:rPr>
              <a:t>replied to me </a:t>
            </a:r>
            <a:r>
              <a:rPr dirty="0" sz="1450" spc="-15">
                <a:latin typeface="Times New Roman"/>
                <a:cs typeface="Times New Roman"/>
              </a:rPr>
              <a:t>complainingly, </a:t>
            </a:r>
            <a:r>
              <a:rPr dirty="0" sz="1450" spc="-10">
                <a:latin typeface="Times New Roman"/>
                <a:cs typeface="Times New Roman"/>
              </a:rPr>
              <a:t>and like </a:t>
            </a:r>
            <a:r>
              <a:rPr dirty="0" sz="1450" spc="-5">
                <a:latin typeface="Times New Roman"/>
                <a:cs typeface="Times New Roman"/>
              </a:rPr>
              <a:t>one </a:t>
            </a:r>
            <a:r>
              <a:rPr dirty="0" sz="1450" spc="-10">
                <a:latin typeface="Times New Roman"/>
                <a:cs typeface="Times New Roman"/>
              </a:rPr>
              <a:t>in bodily pain: </a:t>
            </a:r>
            <a:r>
              <a:rPr dirty="0" sz="1450" spc="-65">
                <a:latin typeface="Times New Roman"/>
                <a:cs typeface="Times New Roman"/>
              </a:rPr>
              <a:t>‘Ay, </a:t>
            </a:r>
            <a:r>
              <a:rPr dirty="0" sz="1450" spc="-40">
                <a:latin typeface="Times New Roman"/>
                <a:cs typeface="Times New Roman"/>
              </a:rPr>
              <a:t>ay, </a:t>
            </a:r>
            <a:r>
              <a:rPr dirty="0" sz="1450" spc="-10">
                <a:latin typeface="Times New Roman"/>
                <a:cs typeface="Times New Roman"/>
              </a:rPr>
              <a:t>man,  I’m</a:t>
            </a:r>
            <a:r>
              <a:rPr dirty="0" sz="1450" spc="50">
                <a:latin typeface="Times New Roman"/>
                <a:cs typeface="Times New Roman"/>
              </a:rPr>
              <a:t> </a:t>
            </a:r>
            <a:r>
              <a:rPr dirty="0" sz="1450" spc="-10">
                <a:latin typeface="Times New Roman"/>
                <a:cs typeface="Times New Roman"/>
              </a:rPr>
              <a:t>coming.’</a:t>
            </a:r>
            <a:r>
              <a:rPr dirty="0" sz="1450" spc="125">
                <a:latin typeface="Times New Roman"/>
                <a:cs typeface="Times New Roman"/>
              </a:rPr>
              <a:t> </a:t>
            </a:r>
            <a:r>
              <a:rPr dirty="0" sz="1450" spc="-10">
                <a:latin typeface="Times New Roman"/>
                <a:cs typeface="Times New Roman"/>
              </a:rPr>
              <a:t>Long</a:t>
            </a:r>
            <a:r>
              <a:rPr dirty="0" sz="1450" spc="60">
                <a:latin typeface="Times New Roman"/>
                <a:cs typeface="Times New Roman"/>
              </a:rPr>
              <a:t> </a:t>
            </a:r>
            <a:r>
              <a:rPr dirty="0" sz="1450" spc="-10">
                <a:latin typeface="Times New Roman"/>
                <a:cs typeface="Times New Roman"/>
              </a:rPr>
              <a:t>before</a:t>
            </a:r>
            <a:r>
              <a:rPr dirty="0" sz="1450" spc="60">
                <a:latin typeface="Times New Roman"/>
                <a:cs typeface="Times New Roman"/>
              </a:rPr>
              <a:t> </a:t>
            </a:r>
            <a:r>
              <a:rPr dirty="0" sz="1450" spc="-10">
                <a:latin typeface="Times New Roman"/>
                <a:cs typeface="Times New Roman"/>
              </a:rPr>
              <a:t>we</a:t>
            </a:r>
            <a:r>
              <a:rPr dirty="0" sz="1450" spc="60">
                <a:latin typeface="Times New Roman"/>
                <a:cs typeface="Times New Roman"/>
              </a:rPr>
              <a:t> </a:t>
            </a:r>
            <a:r>
              <a:rPr dirty="0" sz="1450" spc="-10">
                <a:latin typeface="Times New Roman"/>
                <a:cs typeface="Times New Roman"/>
              </a:rPr>
              <a:t>had</a:t>
            </a:r>
            <a:r>
              <a:rPr dirty="0" sz="1450" spc="60">
                <a:latin typeface="Times New Roman"/>
                <a:cs typeface="Times New Roman"/>
              </a:rPr>
              <a:t> </a:t>
            </a:r>
            <a:r>
              <a:rPr dirty="0" sz="1450" spc="-10">
                <a:latin typeface="Times New Roman"/>
                <a:cs typeface="Times New Roman"/>
              </a:rPr>
              <a:t>reached</a:t>
            </a:r>
            <a:r>
              <a:rPr dirty="0" sz="1450" spc="60">
                <a:latin typeface="Times New Roman"/>
                <a:cs typeface="Times New Roman"/>
              </a:rPr>
              <a:t> </a:t>
            </a:r>
            <a:r>
              <a:rPr dirty="0" sz="1450" spc="-10">
                <a:latin typeface="Times New Roman"/>
                <a:cs typeface="Times New Roman"/>
              </a:rPr>
              <a:t>the</a:t>
            </a:r>
            <a:r>
              <a:rPr dirty="0" sz="1450" spc="60">
                <a:latin typeface="Times New Roman"/>
                <a:cs typeface="Times New Roman"/>
              </a:rPr>
              <a:t> </a:t>
            </a:r>
            <a:r>
              <a:rPr dirty="0" sz="1450" spc="-5">
                <a:latin typeface="Times New Roman"/>
                <a:cs typeface="Times New Roman"/>
              </a:rPr>
              <a:t>top,</a:t>
            </a:r>
            <a:r>
              <a:rPr dirty="0" sz="1450" spc="60">
                <a:latin typeface="Times New Roman"/>
                <a:cs typeface="Times New Roman"/>
              </a:rPr>
              <a:t> </a:t>
            </a:r>
            <a:r>
              <a:rPr dirty="0" sz="1450" spc="-5">
                <a:latin typeface="Times New Roman"/>
                <a:cs typeface="Times New Roman"/>
              </a:rPr>
              <a:t>I</a:t>
            </a:r>
            <a:r>
              <a:rPr dirty="0" sz="1450" spc="55">
                <a:latin typeface="Times New Roman"/>
                <a:cs typeface="Times New Roman"/>
              </a:rPr>
              <a:t> </a:t>
            </a:r>
            <a:r>
              <a:rPr dirty="0" sz="1450" spc="-10">
                <a:latin typeface="Times New Roman"/>
                <a:cs typeface="Times New Roman"/>
              </a:rPr>
              <a:t>had</a:t>
            </a:r>
            <a:r>
              <a:rPr dirty="0" sz="1450" spc="60">
                <a:latin typeface="Times New Roman"/>
                <a:cs typeface="Times New Roman"/>
              </a:rPr>
              <a:t> </a:t>
            </a:r>
            <a:r>
              <a:rPr dirty="0" sz="1450" spc="-5">
                <a:latin typeface="Times New Roman"/>
                <a:cs typeface="Times New Roman"/>
              </a:rPr>
              <a:t>no</a:t>
            </a:r>
            <a:r>
              <a:rPr dirty="0" sz="1450" spc="60">
                <a:latin typeface="Times New Roman"/>
                <a:cs typeface="Times New Roman"/>
              </a:rPr>
              <a:t> </a:t>
            </a:r>
            <a:r>
              <a:rPr dirty="0" sz="1450" spc="-10">
                <a:latin typeface="Times New Roman"/>
                <a:cs typeface="Times New Roman"/>
              </a:rPr>
              <a:t>other</a:t>
            </a:r>
            <a:r>
              <a:rPr dirty="0" sz="1450" spc="55">
                <a:latin typeface="Times New Roman"/>
                <a:cs typeface="Times New Roman"/>
              </a:rPr>
              <a:t> </a:t>
            </a:r>
            <a:r>
              <a:rPr dirty="0" sz="1450" spc="-5">
                <a:latin typeface="Times New Roman"/>
                <a:cs typeface="Times New Roman"/>
              </a:rPr>
              <a:t>thought</a:t>
            </a:r>
            <a:r>
              <a:rPr dirty="0" sz="1450" spc="60">
                <a:latin typeface="Times New Roman"/>
                <a:cs typeface="Times New Roman"/>
              </a:rPr>
              <a:t> </a:t>
            </a:r>
            <a:r>
              <a:rPr dirty="0" sz="1450" spc="-10">
                <a:latin typeface="Times New Roman"/>
                <a:cs typeface="Times New Roman"/>
              </a:rPr>
              <a:t>for</a:t>
            </a:r>
            <a:endParaRPr sz="145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him </a:t>
            </a:r>
            <a:r>
              <a:rPr dirty="0" sz="1450" spc="-5">
                <a:latin typeface="Times New Roman"/>
                <a:cs typeface="Times New Roman"/>
              </a:rPr>
              <a:t>but </a:t>
            </a:r>
            <a:r>
              <a:rPr dirty="0" sz="1450" spc="-25">
                <a:latin typeface="Times New Roman"/>
                <a:cs typeface="Times New Roman"/>
              </a:rPr>
              <a:t>pity. </a:t>
            </a:r>
            <a:r>
              <a:rPr dirty="0" sz="1450" spc="-10">
                <a:latin typeface="Times New Roman"/>
                <a:cs typeface="Times New Roman"/>
              </a:rPr>
              <a:t>If the crime had been monstrous the punishment was in  proportion.</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At last we </a:t>
            </a:r>
            <a:r>
              <a:rPr dirty="0" sz="1450" spc="-15">
                <a:latin typeface="Times New Roman"/>
                <a:cs typeface="Times New Roman"/>
              </a:rPr>
              <a:t>emerged </a:t>
            </a:r>
            <a:r>
              <a:rPr dirty="0" sz="1450" spc="-10">
                <a:latin typeface="Times New Roman"/>
                <a:cs typeface="Times New Roman"/>
              </a:rPr>
              <a:t>above the sky-line </a:t>
            </a:r>
            <a:r>
              <a:rPr dirty="0" sz="1450" spc="-5">
                <a:latin typeface="Times New Roman"/>
                <a:cs typeface="Times New Roman"/>
              </a:rPr>
              <a:t>of </a:t>
            </a:r>
            <a:r>
              <a:rPr dirty="0" sz="1450" spc="-10">
                <a:latin typeface="Times New Roman"/>
                <a:cs typeface="Times New Roman"/>
              </a:rPr>
              <a:t>the hill, and could see around us. All  was black and stormy to the eye; the last gleam </a:t>
            </a:r>
            <a:r>
              <a:rPr dirty="0" sz="1450" spc="-5">
                <a:latin typeface="Times New Roman"/>
                <a:cs typeface="Times New Roman"/>
              </a:rPr>
              <a:t>of </a:t>
            </a:r>
            <a:r>
              <a:rPr dirty="0" sz="1450" spc="-10">
                <a:latin typeface="Times New Roman"/>
                <a:cs typeface="Times New Roman"/>
              </a:rPr>
              <a:t>sun had vanished; </a:t>
            </a:r>
            <a:r>
              <a:rPr dirty="0" sz="1450" spc="-5">
                <a:latin typeface="Times New Roman"/>
                <a:cs typeface="Times New Roman"/>
              </a:rPr>
              <a:t>a </a:t>
            </a:r>
            <a:r>
              <a:rPr dirty="0" sz="1450" spc="-10">
                <a:latin typeface="Times New Roman"/>
                <a:cs typeface="Times New Roman"/>
              </a:rPr>
              <a:t>wind  had sprung </a:t>
            </a:r>
            <a:r>
              <a:rPr dirty="0" sz="1450" spc="-5">
                <a:latin typeface="Times New Roman"/>
                <a:cs typeface="Times New Roman"/>
              </a:rPr>
              <a:t>up, not </a:t>
            </a:r>
            <a:r>
              <a:rPr dirty="0" sz="1450" spc="-10">
                <a:latin typeface="Times New Roman"/>
                <a:cs typeface="Times New Roman"/>
              </a:rPr>
              <a:t>yet </a:t>
            </a:r>
            <a:r>
              <a:rPr dirty="0" sz="1450" spc="-5">
                <a:latin typeface="Times New Roman"/>
                <a:cs typeface="Times New Roman"/>
              </a:rPr>
              <a:t>high, but </a:t>
            </a:r>
            <a:r>
              <a:rPr dirty="0" sz="1450" spc="-10">
                <a:latin typeface="Times New Roman"/>
                <a:cs typeface="Times New Roman"/>
              </a:rPr>
              <a:t>gusty and unsteady to the point; the rain, </a:t>
            </a:r>
            <a:r>
              <a:rPr dirty="0" sz="1450" spc="-5">
                <a:latin typeface="Times New Roman"/>
                <a:cs typeface="Times New Roman"/>
              </a:rPr>
              <a:t>on  </a:t>
            </a:r>
            <a:r>
              <a:rPr dirty="0" sz="1450" spc="-10">
                <a:latin typeface="Times New Roman"/>
                <a:cs typeface="Times New Roman"/>
              </a:rPr>
              <a:t>the other hand, had ceased. Short as was the interval, the sea already ran  vastly higher than when </a:t>
            </a:r>
            <a:r>
              <a:rPr dirty="0" sz="1450" spc="-5">
                <a:latin typeface="Times New Roman"/>
                <a:cs typeface="Times New Roman"/>
              </a:rPr>
              <a:t>I </a:t>
            </a:r>
            <a:r>
              <a:rPr dirty="0" sz="1450" spc="-10">
                <a:latin typeface="Times New Roman"/>
                <a:cs typeface="Times New Roman"/>
              </a:rPr>
              <a:t>had stood there last; already it had begun to break  over some </a:t>
            </a:r>
            <a:r>
              <a:rPr dirty="0" sz="1450" spc="-5">
                <a:latin typeface="Times New Roman"/>
                <a:cs typeface="Times New Roman"/>
              </a:rPr>
              <a:t>of </a:t>
            </a:r>
            <a:r>
              <a:rPr dirty="0" sz="1450" spc="-10">
                <a:latin typeface="Times New Roman"/>
                <a:cs typeface="Times New Roman"/>
              </a:rPr>
              <a:t>the outward reefs, and already it moaned aloud in the sea-caves  </a:t>
            </a:r>
            <a:r>
              <a:rPr dirty="0" sz="1450" spc="-5">
                <a:latin typeface="Times New Roman"/>
                <a:cs typeface="Times New Roman"/>
              </a:rPr>
              <a:t>of </a:t>
            </a:r>
            <a:r>
              <a:rPr dirty="0" sz="1450" spc="-10">
                <a:latin typeface="Times New Roman"/>
                <a:cs typeface="Times New Roman"/>
              </a:rPr>
              <a:t>Aros. </a:t>
            </a:r>
            <a:r>
              <a:rPr dirty="0" sz="1450" spc="-5">
                <a:latin typeface="Times New Roman"/>
                <a:cs typeface="Times New Roman"/>
              </a:rPr>
              <a:t>I </a:t>
            </a:r>
            <a:r>
              <a:rPr dirty="0" sz="1450" spc="-10">
                <a:latin typeface="Times New Roman"/>
                <a:cs typeface="Times New Roman"/>
              </a:rPr>
              <a:t>looked, at first, in vain for the</a:t>
            </a:r>
            <a:r>
              <a:rPr dirty="0" sz="1450" spc="50">
                <a:latin typeface="Times New Roman"/>
                <a:cs typeface="Times New Roman"/>
              </a:rPr>
              <a:t> </a:t>
            </a:r>
            <a:r>
              <a:rPr dirty="0" sz="1450" spc="-20">
                <a:latin typeface="Times New Roman"/>
                <a:cs typeface="Times New Roman"/>
              </a:rPr>
              <a:t>schooner.</a:t>
            </a:r>
            <a:endParaRPr sz="1450">
              <a:latin typeface="Times New Roman"/>
              <a:cs typeface="Times New Roman"/>
            </a:endParaRPr>
          </a:p>
          <a:p>
            <a:pPr algn="just" marL="12700" marR="11430">
              <a:lnSpc>
                <a:spcPts val="1730"/>
              </a:lnSpc>
              <a:spcBef>
                <a:spcPts val="855"/>
              </a:spcBef>
            </a:pPr>
            <a:r>
              <a:rPr dirty="0" sz="1450" spc="-10">
                <a:latin typeface="Times New Roman"/>
                <a:cs typeface="Times New Roman"/>
              </a:rPr>
              <a:t>‘There she is,’ </a:t>
            </a:r>
            <a:r>
              <a:rPr dirty="0" sz="1450" spc="-5">
                <a:latin typeface="Times New Roman"/>
                <a:cs typeface="Times New Roman"/>
              </a:rPr>
              <a:t>I </a:t>
            </a:r>
            <a:r>
              <a:rPr dirty="0" sz="1450" spc="-10">
                <a:latin typeface="Times New Roman"/>
                <a:cs typeface="Times New Roman"/>
              </a:rPr>
              <a:t>said at last. But her new position, and the course she was now  lying, puzzled me. ‘They cannot mean to beat to sea,’ </a:t>
            </a:r>
            <a:r>
              <a:rPr dirty="0" sz="1450" spc="-5">
                <a:latin typeface="Times New Roman"/>
                <a:cs typeface="Times New Roman"/>
              </a:rPr>
              <a:t>I</a:t>
            </a:r>
            <a:r>
              <a:rPr dirty="0" sz="1450" spc="-30">
                <a:latin typeface="Times New Roman"/>
                <a:cs typeface="Times New Roman"/>
              </a:rPr>
              <a:t> </a:t>
            </a:r>
            <a:r>
              <a:rPr dirty="0" sz="1450" spc="-10">
                <a:latin typeface="Times New Roman"/>
                <a:cs typeface="Times New Roman"/>
              </a:rPr>
              <a:t>cried.</a:t>
            </a:r>
            <a:endParaRPr sz="1450">
              <a:latin typeface="Times New Roman"/>
              <a:cs typeface="Times New Roman"/>
            </a:endParaRPr>
          </a:p>
          <a:p>
            <a:pPr algn="just" marL="12700" marR="5080">
              <a:lnSpc>
                <a:spcPts val="1730"/>
              </a:lnSpc>
              <a:spcBef>
                <a:spcPts val="860"/>
              </a:spcBef>
            </a:pPr>
            <a:r>
              <a:rPr dirty="0" sz="1450" spc="-20">
                <a:latin typeface="Times New Roman"/>
                <a:cs typeface="Times New Roman"/>
              </a:rPr>
              <a:t>‘That’s </a:t>
            </a:r>
            <a:r>
              <a:rPr dirty="0" sz="1450" spc="-10">
                <a:latin typeface="Times New Roman"/>
                <a:cs typeface="Times New Roman"/>
              </a:rPr>
              <a:t>what they mean,’ said my uncle, with something like </a:t>
            </a:r>
            <a:r>
              <a:rPr dirty="0" sz="1450" spc="-5">
                <a:latin typeface="Times New Roman"/>
                <a:cs typeface="Times New Roman"/>
              </a:rPr>
              <a:t>joy; </a:t>
            </a:r>
            <a:r>
              <a:rPr dirty="0" sz="1450" spc="-10">
                <a:latin typeface="Times New Roman"/>
                <a:cs typeface="Times New Roman"/>
              </a:rPr>
              <a:t>and just then  the schooner went about and stood </a:t>
            </a:r>
            <a:r>
              <a:rPr dirty="0" sz="1450" spc="-5">
                <a:latin typeface="Times New Roman"/>
                <a:cs typeface="Times New Roman"/>
              </a:rPr>
              <a:t>upon </a:t>
            </a:r>
            <a:r>
              <a:rPr dirty="0" sz="1450" spc="-10">
                <a:latin typeface="Times New Roman"/>
                <a:cs typeface="Times New Roman"/>
              </a:rPr>
              <a:t>another tack, which </a:t>
            </a:r>
            <a:r>
              <a:rPr dirty="0" sz="1450" spc="-5">
                <a:latin typeface="Times New Roman"/>
                <a:cs typeface="Times New Roman"/>
              </a:rPr>
              <a:t>put </a:t>
            </a:r>
            <a:r>
              <a:rPr dirty="0" sz="1450" spc="-10">
                <a:latin typeface="Times New Roman"/>
                <a:cs typeface="Times New Roman"/>
              </a:rPr>
              <a:t>the question  beyond the reach </a:t>
            </a:r>
            <a:r>
              <a:rPr dirty="0" sz="1450" spc="-5">
                <a:latin typeface="Times New Roman"/>
                <a:cs typeface="Times New Roman"/>
              </a:rPr>
              <a:t>of doubt. </a:t>
            </a:r>
            <a:r>
              <a:rPr dirty="0" sz="1450" spc="-10">
                <a:latin typeface="Times New Roman"/>
                <a:cs typeface="Times New Roman"/>
              </a:rPr>
              <a:t>These strangers, seeing </a:t>
            </a:r>
            <a:r>
              <a:rPr dirty="0" sz="1450" spc="-5">
                <a:latin typeface="Times New Roman"/>
                <a:cs typeface="Times New Roman"/>
              </a:rPr>
              <a:t>a </a:t>
            </a:r>
            <a:r>
              <a:rPr dirty="0" sz="1450" spc="-10">
                <a:latin typeface="Times New Roman"/>
                <a:cs typeface="Times New Roman"/>
              </a:rPr>
              <a:t>gale </a:t>
            </a:r>
            <a:r>
              <a:rPr dirty="0" sz="1450" spc="-5">
                <a:latin typeface="Times New Roman"/>
                <a:cs typeface="Times New Roman"/>
              </a:rPr>
              <a:t>on </a:t>
            </a:r>
            <a:r>
              <a:rPr dirty="0" sz="1450" spc="-10">
                <a:latin typeface="Times New Roman"/>
                <a:cs typeface="Times New Roman"/>
              </a:rPr>
              <a:t>hand, had  </a:t>
            </a:r>
            <a:r>
              <a:rPr dirty="0" sz="1450" spc="-5">
                <a:latin typeface="Times New Roman"/>
                <a:cs typeface="Times New Roman"/>
              </a:rPr>
              <a:t>thought </a:t>
            </a:r>
            <a:r>
              <a:rPr dirty="0" sz="1450" spc="-10">
                <a:latin typeface="Times New Roman"/>
                <a:cs typeface="Times New Roman"/>
              </a:rPr>
              <a:t>first </a:t>
            </a:r>
            <a:r>
              <a:rPr dirty="0" sz="1450" spc="-5">
                <a:latin typeface="Times New Roman"/>
                <a:cs typeface="Times New Roman"/>
              </a:rPr>
              <a:t>of </a:t>
            </a:r>
            <a:r>
              <a:rPr dirty="0" sz="1450" spc="-10">
                <a:latin typeface="Times New Roman"/>
                <a:cs typeface="Times New Roman"/>
              </a:rPr>
              <a:t>sea-room. </a:t>
            </a:r>
            <a:r>
              <a:rPr dirty="0" sz="1450" spc="-25">
                <a:latin typeface="Times New Roman"/>
                <a:cs typeface="Times New Roman"/>
              </a:rPr>
              <a:t>With </a:t>
            </a:r>
            <a:r>
              <a:rPr dirty="0" sz="1450" spc="-10">
                <a:latin typeface="Times New Roman"/>
                <a:cs typeface="Times New Roman"/>
              </a:rPr>
              <a:t>the wind that threatened, in these reef-sown  waters and contending against so violent </a:t>
            </a:r>
            <a:r>
              <a:rPr dirty="0" sz="1450" spc="-5">
                <a:latin typeface="Times New Roman"/>
                <a:cs typeface="Times New Roman"/>
              </a:rPr>
              <a:t>a </a:t>
            </a:r>
            <a:r>
              <a:rPr dirty="0" sz="1450" spc="-10">
                <a:latin typeface="Times New Roman"/>
                <a:cs typeface="Times New Roman"/>
              </a:rPr>
              <a:t>stream </a:t>
            </a:r>
            <a:r>
              <a:rPr dirty="0" sz="1450" spc="-5">
                <a:latin typeface="Times New Roman"/>
                <a:cs typeface="Times New Roman"/>
              </a:rPr>
              <a:t>of </a:t>
            </a:r>
            <a:r>
              <a:rPr dirty="0" sz="1450" spc="-10">
                <a:latin typeface="Times New Roman"/>
                <a:cs typeface="Times New Roman"/>
              </a:rPr>
              <a:t>tide, their course was  certain death.</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‘Good God!’ said I, ‘they are all</a:t>
            </a:r>
            <a:r>
              <a:rPr dirty="0" sz="1450" spc="-80">
                <a:latin typeface="Times New Roman"/>
                <a:cs typeface="Times New Roman"/>
              </a:rPr>
              <a:t> </a:t>
            </a:r>
            <a:r>
              <a:rPr dirty="0" sz="1450" spc="-10">
                <a:latin typeface="Times New Roman"/>
                <a:cs typeface="Times New Roman"/>
              </a:rPr>
              <a:t>lost.’</a:t>
            </a:r>
            <a:endParaRPr sz="1450">
              <a:latin typeface="Times New Roman"/>
              <a:cs typeface="Times New Roman"/>
            </a:endParaRPr>
          </a:p>
          <a:p>
            <a:pPr algn="just" marL="12700" marR="7620">
              <a:lnSpc>
                <a:spcPts val="1730"/>
              </a:lnSpc>
              <a:spcBef>
                <a:spcPts val="920"/>
              </a:spcBef>
            </a:pPr>
            <a:r>
              <a:rPr dirty="0" sz="1450" spc="-55">
                <a:latin typeface="Times New Roman"/>
                <a:cs typeface="Times New Roman"/>
              </a:rPr>
              <a:t>‘Ay,’ </a:t>
            </a:r>
            <a:r>
              <a:rPr dirty="0" sz="1450" spc="-10">
                <a:latin typeface="Times New Roman"/>
                <a:cs typeface="Times New Roman"/>
              </a:rPr>
              <a:t>returned my uncle, ‘a’—a’ lost. They hadnae </a:t>
            </a:r>
            <a:r>
              <a:rPr dirty="0" sz="1450" spc="-5">
                <a:latin typeface="Times New Roman"/>
                <a:cs typeface="Times New Roman"/>
              </a:rPr>
              <a:t>a </a:t>
            </a:r>
            <a:r>
              <a:rPr dirty="0" sz="1450" spc="-10">
                <a:latin typeface="Times New Roman"/>
                <a:cs typeface="Times New Roman"/>
              </a:rPr>
              <a:t>chance </a:t>
            </a:r>
            <a:r>
              <a:rPr dirty="0" sz="1450" spc="-5">
                <a:latin typeface="Times New Roman"/>
                <a:cs typeface="Times New Roman"/>
              </a:rPr>
              <a:t>but </a:t>
            </a:r>
            <a:r>
              <a:rPr dirty="0" sz="1450" spc="-10">
                <a:latin typeface="Times New Roman"/>
                <a:cs typeface="Times New Roman"/>
              </a:rPr>
              <a:t>to rin for Kyle  Dona. The gate they’re gaun the </a:t>
            </a:r>
            <a:r>
              <a:rPr dirty="0" sz="1450" spc="-5">
                <a:latin typeface="Times New Roman"/>
                <a:cs typeface="Times New Roman"/>
              </a:rPr>
              <a:t>noo, </a:t>
            </a:r>
            <a:r>
              <a:rPr dirty="0" sz="1450" spc="-10">
                <a:latin typeface="Times New Roman"/>
                <a:cs typeface="Times New Roman"/>
              </a:rPr>
              <a:t>they couldnae win through an the  muckle deil were there to pilot them. Eh, man,’ </a:t>
            </a:r>
            <a:r>
              <a:rPr dirty="0" sz="1450" spc="-5">
                <a:latin typeface="Times New Roman"/>
                <a:cs typeface="Times New Roman"/>
              </a:rPr>
              <a:t>he </a:t>
            </a:r>
            <a:r>
              <a:rPr dirty="0" sz="1450" spc="-10">
                <a:latin typeface="Times New Roman"/>
                <a:cs typeface="Times New Roman"/>
              </a:rPr>
              <a:t>continued, touching me </a:t>
            </a:r>
            <a:r>
              <a:rPr dirty="0" sz="1450" spc="-5">
                <a:latin typeface="Times New Roman"/>
                <a:cs typeface="Times New Roman"/>
              </a:rPr>
              <a:t>on  </a:t>
            </a:r>
            <a:r>
              <a:rPr dirty="0" sz="1450" spc="-10">
                <a:latin typeface="Times New Roman"/>
                <a:cs typeface="Times New Roman"/>
              </a:rPr>
              <a:t>the sleeve, </a:t>
            </a:r>
            <a:r>
              <a:rPr dirty="0" sz="1450" spc="-25">
                <a:latin typeface="Times New Roman"/>
                <a:cs typeface="Times New Roman"/>
              </a:rPr>
              <a:t>‘it’s </a:t>
            </a:r>
            <a:r>
              <a:rPr dirty="0" sz="1450" spc="-5">
                <a:latin typeface="Times New Roman"/>
                <a:cs typeface="Times New Roman"/>
              </a:rPr>
              <a:t>a </a:t>
            </a:r>
            <a:r>
              <a:rPr dirty="0" sz="1450" spc="-10">
                <a:latin typeface="Times New Roman"/>
                <a:cs typeface="Times New Roman"/>
              </a:rPr>
              <a:t>braw nicht for </a:t>
            </a:r>
            <a:r>
              <a:rPr dirty="0" sz="1450" spc="-5">
                <a:latin typeface="Times New Roman"/>
                <a:cs typeface="Times New Roman"/>
              </a:rPr>
              <a:t>a </a:t>
            </a:r>
            <a:r>
              <a:rPr dirty="0" sz="1450" spc="-10">
                <a:latin typeface="Times New Roman"/>
                <a:cs typeface="Times New Roman"/>
              </a:rPr>
              <a:t>shipwreck! </a:t>
            </a:r>
            <a:r>
              <a:rPr dirty="0" sz="1450" spc="-45">
                <a:latin typeface="Times New Roman"/>
                <a:cs typeface="Times New Roman"/>
              </a:rPr>
              <a:t>Twa </a:t>
            </a:r>
            <a:r>
              <a:rPr dirty="0" sz="1450" spc="-10">
                <a:latin typeface="Times New Roman"/>
                <a:cs typeface="Times New Roman"/>
              </a:rPr>
              <a:t>in ae twalmonth! Eh, </a:t>
            </a:r>
            <a:r>
              <a:rPr dirty="0" sz="1450" spc="-5">
                <a:latin typeface="Times New Roman"/>
                <a:cs typeface="Times New Roman"/>
              </a:rPr>
              <a:t>but  </a:t>
            </a:r>
            <a:r>
              <a:rPr dirty="0" sz="1450" spc="-10">
                <a:latin typeface="Times New Roman"/>
                <a:cs typeface="Times New Roman"/>
              </a:rPr>
              <a:t>the Merry Men’ll dance</a:t>
            </a:r>
            <a:r>
              <a:rPr dirty="0" sz="1450" spc="5">
                <a:latin typeface="Times New Roman"/>
                <a:cs typeface="Times New Roman"/>
              </a:rPr>
              <a:t> </a:t>
            </a:r>
            <a:r>
              <a:rPr dirty="0" sz="1450" spc="-5">
                <a:latin typeface="Times New Roman"/>
                <a:cs typeface="Times New Roman"/>
              </a:rPr>
              <a:t>bonny!’</a:t>
            </a:r>
            <a:endParaRPr sz="1450">
              <a:latin typeface="Times New Roman"/>
              <a:cs typeface="Times New Roman"/>
            </a:endParaRPr>
          </a:p>
          <a:p>
            <a:pPr algn="just" marL="12700" marR="12065">
              <a:lnSpc>
                <a:spcPts val="1730"/>
              </a:lnSpc>
              <a:spcBef>
                <a:spcPts val="855"/>
              </a:spcBef>
            </a:pPr>
            <a:r>
              <a:rPr dirty="0" sz="1450" spc="-5">
                <a:latin typeface="Times New Roman"/>
                <a:cs typeface="Times New Roman"/>
              </a:rPr>
              <a:t>I </a:t>
            </a:r>
            <a:r>
              <a:rPr dirty="0" sz="1450" spc="-10">
                <a:latin typeface="Times New Roman"/>
                <a:cs typeface="Times New Roman"/>
              </a:rPr>
              <a:t>looked at him, and it was then that </a:t>
            </a:r>
            <a:r>
              <a:rPr dirty="0" sz="1450" spc="-5">
                <a:latin typeface="Times New Roman"/>
                <a:cs typeface="Times New Roman"/>
              </a:rPr>
              <a:t>I </a:t>
            </a:r>
            <a:r>
              <a:rPr dirty="0" sz="1450" spc="-10">
                <a:latin typeface="Times New Roman"/>
                <a:cs typeface="Times New Roman"/>
              </a:rPr>
              <a:t>began to fancy him </a:t>
            </a:r>
            <a:r>
              <a:rPr dirty="0" sz="1450" spc="-5">
                <a:latin typeface="Times New Roman"/>
                <a:cs typeface="Times New Roman"/>
              </a:rPr>
              <a:t>no </a:t>
            </a:r>
            <a:r>
              <a:rPr dirty="0" sz="1450" spc="-10">
                <a:latin typeface="Times New Roman"/>
                <a:cs typeface="Times New Roman"/>
              </a:rPr>
              <a:t>longer in his right  mind. He was peering </a:t>
            </a:r>
            <a:r>
              <a:rPr dirty="0" sz="1450" spc="-5">
                <a:latin typeface="Times New Roman"/>
                <a:cs typeface="Times New Roman"/>
              </a:rPr>
              <a:t>up </a:t>
            </a:r>
            <a:r>
              <a:rPr dirty="0" sz="1450" spc="-10">
                <a:latin typeface="Times New Roman"/>
                <a:cs typeface="Times New Roman"/>
              </a:rPr>
              <a:t>to me, as if for </a:t>
            </a:r>
            <a:r>
              <a:rPr dirty="0" sz="1450" spc="-20">
                <a:latin typeface="Times New Roman"/>
                <a:cs typeface="Times New Roman"/>
              </a:rPr>
              <a:t>sympathy, </a:t>
            </a:r>
            <a:r>
              <a:rPr dirty="0" sz="1450" spc="-5">
                <a:latin typeface="Times New Roman"/>
                <a:cs typeface="Times New Roman"/>
              </a:rPr>
              <a:t>a </a:t>
            </a:r>
            <a:r>
              <a:rPr dirty="0" sz="1450" spc="-10">
                <a:latin typeface="Times New Roman"/>
                <a:cs typeface="Times New Roman"/>
              </a:rPr>
              <a:t>timid joy in his eyes.  All that had passed between </a:t>
            </a:r>
            <a:r>
              <a:rPr dirty="0" sz="1450" spc="-5">
                <a:latin typeface="Times New Roman"/>
                <a:cs typeface="Times New Roman"/>
              </a:rPr>
              <a:t>us </a:t>
            </a:r>
            <a:r>
              <a:rPr dirty="0" sz="1450" spc="-10">
                <a:latin typeface="Times New Roman"/>
                <a:cs typeface="Times New Roman"/>
              </a:rPr>
              <a:t>was already forgotten in the prospect </a:t>
            </a:r>
            <a:r>
              <a:rPr dirty="0" sz="1450" spc="-5">
                <a:latin typeface="Times New Roman"/>
                <a:cs typeface="Times New Roman"/>
              </a:rPr>
              <a:t>of </a:t>
            </a:r>
            <a:r>
              <a:rPr dirty="0" sz="1450" spc="-10">
                <a:latin typeface="Times New Roman"/>
                <a:cs typeface="Times New Roman"/>
              </a:rPr>
              <a:t>this  fresh </a:t>
            </a:r>
            <a:r>
              <a:rPr dirty="0" sz="1450" spc="-20">
                <a:latin typeface="Times New Roman"/>
                <a:cs typeface="Times New Roman"/>
              </a:rPr>
              <a:t>disaster.</a:t>
            </a:r>
            <a:endParaRPr sz="1450">
              <a:latin typeface="Times New Roman"/>
              <a:cs typeface="Times New Roman"/>
            </a:endParaRPr>
          </a:p>
          <a:p>
            <a:pPr algn="just" marL="12700" marR="10160">
              <a:lnSpc>
                <a:spcPts val="1730"/>
              </a:lnSpc>
              <a:spcBef>
                <a:spcPts val="855"/>
              </a:spcBef>
            </a:pPr>
            <a:r>
              <a:rPr dirty="0" sz="1450" spc="-10">
                <a:latin typeface="Times New Roman"/>
                <a:cs typeface="Times New Roman"/>
              </a:rPr>
              <a:t>‘If it were </a:t>
            </a:r>
            <a:r>
              <a:rPr dirty="0" sz="1450" spc="-5">
                <a:latin typeface="Times New Roman"/>
                <a:cs typeface="Times New Roman"/>
              </a:rPr>
              <a:t>not </a:t>
            </a:r>
            <a:r>
              <a:rPr dirty="0" sz="1450" spc="-10">
                <a:latin typeface="Times New Roman"/>
                <a:cs typeface="Times New Roman"/>
              </a:rPr>
              <a:t>too late,’ </a:t>
            </a:r>
            <a:r>
              <a:rPr dirty="0" sz="1450" spc="-5">
                <a:latin typeface="Times New Roman"/>
                <a:cs typeface="Times New Roman"/>
              </a:rPr>
              <a:t>I </a:t>
            </a:r>
            <a:r>
              <a:rPr dirty="0" sz="1450" spc="-10">
                <a:latin typeface="Times New Roman"/>
                <a:cs typeface="Times New Roman"/>
              </a:rPr>
              <a:t>cried with indignation, ‘I would take the coble and </a:t>
            </a:r>
            <a:r>
              <a:rPr dirty="0" sz="1450" spc="-5">
                <a:latin typeface="Times New Roman"/>
                <a:cs typeface="Times New Roman"/>
              </a:rPr>
              <a:t>go  out </a:t>
            </a:r>
            <a:r>
              <a:rPr dirty="0" sz="1450" spc="-10">
                <a:latin typeface="Times New Roman"/>
                <a:cs typeface="Times New Roman"/>
              </a:rPr>
              <a:t>to warn</a:t>
            </a:r>
            <a:r>
              <a:rPr dirty="0" sz="1450" spc="-5">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8890">
              <a:lnSpc>
                <a:spcPts val="1730"/>
              </a:lnSpc>
              <a:spcBef>
                <a:spcPts val="865"/>
              </a:spcBef>
            </a:pPr>
            <a:r>
              <a:rPr dirty="0" sz="1450" spc="-10">
                <a:latin typeface="Times New Roman"/>
                <a:cs typeface="Times New Roman"/>
              </a:rPr>
              <a:t>‘Na, </a:t>
            </a:r>
            <a:r>
              <a:rPr dirty="0" sz="1450" spc="-5">
                <a:latin typeface="Times New Roman"/>
                <a:cs typeface="Times New Roman"/>
              </a:rPr>
              <a:t>na,’ he </a:t>
            </a:r>
            <a:r>
              <a:rPr dirty="0" sz="1450" spc="-10">
                <a:latin typeface="Times New Roman"/>
                <a:cs typeface="Times New Roman"/>
              </a:rPr>
              <a:t>protested, ‘ye maunnae interfere; </a:t>
            </a:r>
            <a:r>
              <a:rPr dirty="0" sz="1450" spc="-5">
                <a:latin typeface="Times New Roman"/>
                <a:cs typeface="Times New Roman"/>
              </a:rPr>
              <a:t>ye </a:t>
            </a:r>
            <a:r>
              <a:rPr dirty="0" sz="1450" spc="-10">
                <a:latin typeface="Times New Roman"/>
                <a:cs typeface="Times New Roman"/>
              </a:rPr>
              <a:t>maunnae meddle wi’ the like  </a:t>
            </a:r>
            <a:r>
              <a:rPr dirty="0" sz="1450" spc="-5">
                <a:latin typeface="Times New Roman"/>
                <a:cs typeface="Times New Roman"/>
              </a:rPr>
              <a:t>o’ </a:t>
            </a:r>
            <a:r>
              <a:rPr dirty="0" sz="1450" spc="-10">
                <a:latin typeface="Times New Roman"/>
                <a:cs typeface="Times New Roman"/>
              </a:rPr>
              <a:t>that. </a:t>
            </a:r>
            <a:r>
              <a:rPr dirty="0" sz="1450" spc="-30">
                <a:latin typeface="Times New Roman"/>
                <a:cs typeface="Times New Roman"/>
              </a:rPr>
              <a:t>It’s </a:t>
            </a:r>
            <a:r>
              <a:rPr dirty="0" sz="1450" spc="-10">
                <a:latin typeface="Times New Roman"/>
                <a:cs typeface="Times New Roman"/>
              </a:rPr>
              <a:t>His’—doffing his bonnet—‘His wull. And, eh, man! </a:t>
            </a:r>
            <a:r>
              <a:rPr dirty="0" sz="1450" spc="-5">
                <a:latin typeface="Times New Roman"/>
                <a:cs typeface="Times New Roman"/>
              </a:rPr>
              <a:t>but </a:t>
            </a:r>
            <a:r>
              <a:rPr dirty="0" sz="1450" spc="-30">
                <a:latin typeface="Times New Roman"/>
                <a:cs typeface="Times New Roman"/>
              </a:rPr>
              <a:t>it’s </a:t>
            </a:r>
            <a:r>
              <a:rPr dirty="0" sz="1450" spc="-5">
                <a:latin typeface="Times New Roman"/>
                <a:cs typeface="Times New Roman"/>
              </a:rPr>
              <a:t>a  </a:t>
            </a:r>
            <a:r>
              <a:rPr dirty="0" sz="1450" spc="-10">
                <a:latin typeface="Times New Roman"/>
                <a:cs typeface="Times New Roman"/>
              </a:rPr>
              <a:t>braw nicht</a:t>
            </a:r>
            <a:r>
              <a:rPr dirty="0" sz="1450" spc="-5">
                <a:latin typeface="Times New Roman"/>
                <a:cs typeface="Times New Roman"/>
              </a:rPr>
              <a:t> for’t!’</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Something like fear began to creep into my soul and, reminding him that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yet dined, </a:t>
            </a:r>
            <a:r>
              <a:rPr dirty="0" sz="1450" spc="-5">
                <a:latin typeface="Times New Roman"/>
                <a:cs typeface="Times New Roman"/>
              </a:rPr>
              <a:t>I </a:t>
            </a:r>
            <a:r>
              <a:rPr dirty="0" sz="1450" spc="-10">
                <a:latin typeface="Times New Roman"/>
                <a:cs typeface="Times New Roman"/>
              </a:rPr>
              <a:t>proposed we should return to the house. But </a:t>
            </a:r>
            <a:r>
              <a:rPr dirty="0" sz="1450" spc="-5">
                <a:latin typeface="Times New Roman"/>
                <a:cs typeface="Times New Roman"/>
              </a:rPr>
              <a:t>no; </a:t>
            </a:r>
            <a:r>
              <a:rPr dirty="0" sz="1450" spc="-10">
                <a:latin typeface="Times New Roman"/>
                <a:cs typeface="Times New Roman"/>
              </a:rPr>
              <a:t>nothing  would tear him from his place </a:t>
            </a:r>
            <a:r>
              <a:rPr dirty="0" sz="1450" spc="-5">
                <a:latin typeface="Times New Roman"/>
                <a:cs typeface="Times New Roman"/>
              </a:rPr>
              <a:t>of</a:t>
            </a:r>
            <a:r>
              <a:rPr dirty="0" sz="1450" spc="25">
                <a:latin typeface="Times New Roman"/>
                <a:cs typeface="Times New Roman"/>
              </a:rPr>
              <a:t> </a:t>
            </a:r>
            <a:r>
              <a:rPr dirty="0" sz="1450" spc="-10">
                <a:latin typeface="Times New Roman"/>
                <a:cs typeface="Times New Roman"/>
              </a:rPr>
              <a:t>outlook.</a:t>
            </a:r>
            <a:endParaRPr sz="1450">
              <a:latin typeface="Times New Roman"/>
              <a:cs typeface="Times New Roman"/>
            </a:endParaRPr>
          </a:p>
          <a:p>
            <a:pPr algn="just" marL="12700" marR="12065">
              <a:lnSpc>
                <a:spcPts val="1730"/>
              </a:lnSpc>
              <a:spcBef>
                <a:spcPts val="855"/>
              </a:spcBef>
            </a:pPr>
            <a:r>
              <a:rPr dirty="0" sz="1450" spc="-10">
                <a:latin typeface="Times New Roman"/>
                <a:cs typeface="Times New Roman"/>
              </a:rPr>
              <a:t>‘I maun see the hail thing, man, Cherlie,’ </a:t>
            </a:r>
            <a:r>
              <a:rPr dirty="0" sz="1450" spc="-5">
                <a:latin typeface="Times New Roman"/>
                <a:cs typeface="Times New Roman"/>
              </a:rPr>
              <a:t>he </a:t>
            </a:r>
            <a:r>
              <a:rPr dirty="0" sz="1450" spc="-10">
                <a:latin typeface="Times New Roman"/>
                <a:cs typeface="Times New Roman"/>
              </a:rPr>
              <a:t>explained—and then as the  schooner went about </a:t>
            </a:r>
            <a:r>
              <a:rPr dirty="0" sz="1450" spc="-5">
                <a:latin typeface="Times New Roman"/>
                <a:cs typeface="Times New Roman"/>
              </a:rPr>
              <a:t>a </a:t>
            </a:r>
            <a:r>
              <a:rPr dirty="0" sz="1450" spc="-10">
                <a:latin typeface="Times New Roman"/>
                <a:cs typeface="Times New Roman"/>
              </a:rPr>
              <a:t>second time, ‘Eh, </a:t>
            </a:r>
            <a:r>
              <a:rPr dirty="0" sz="1450" spc="-5">
                <a:latin typeface="Times New Roman"/>
                <a:cs typeface="Times New Roman"/>
              </a:rPr>
              <a:t>but </a:t>
            </a:r>
            <a:r>
              <a:rPr dirty="0" sz="1450" spc="-10">
                <a:latin typeface="Times New Roman"/>
                <a:cs typeface="Times New Roman"/>
              </a:rPr>
              <a:t>they han’le her </a:t>
            </a:r>
            <a:r>
              <a:rPr dirty="0" sz="1450" spc="-5">
                <a:latin typeface="Times New Roman"/>
                <a:cs typeface="Times New Roman"/>
              </a:rPr>
              <a:t>bonny!’</a:t>
            </a:r>
            <a:r>
              <a:rPr dirty="0" sz="1450" spc="100">
                <a:latin typeface="Times New Roman"/>
                <a:cs typeface="Times New Roman"/>
              </a:rPr>
              <a:t> </a:t>
            </a:r>
            <a:r>
              <a:rPr dirty="0" sz="1450" spc="-5">
                <a:latin typeface="Times New Roman"/>
                <a:cs typeface="Times New Roman"/>
              </a:rPr>
              <a:t>he </a:t>
            </a:r>
            <a:r>
              <a:rPr dirty="0" sz="1450" spc="-10">
                <a:latin typeface="Times New Roman"/>
                <a:cs typeface="Times New Roman"/>
              </a:rPr>
              <a:t>cried.</a:t>
            </a:r>
            <a:endParaRPr sz="145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354820"/>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‘The </a:t>
            </a:r>
            <a:r>
              <a:rPr dirty="0" sz="1450" spc="-10" i="1">
                <a:latin typeface="Times New Roman"/>
                <a:cs typeface="Times New Roman"/>
              </a:rPr>
              <a:t>Christ-Anna </a:t>
            </a:r>
            <a:r>
              <a:rPr dirty="0" sz="1450" spc="-10">
                <a:latin typeface="Times New Roman"/>
                <a:cs typeface="Times New Roman"/>
              </a:rPr>
              <a:t>was naething to</a:t>
            </a:r>
            <a:r>
              <a:rPr dirty="0" sz="1450" spc="15">
                <a:latin typeface="Times New Roman"/>
                <a:cs typeface="Times New Roman"/>
              </a:rPr>
              <a:t> </a:t>
            </a:r>
            <a:r>
              <a:rPr dirty="0" sz="1450" spc="-10">
                <a:latin typeface="Times New Roman"/>
                <a:cs typeface="Times New Roman"/>
              </a:rPr>
              <a:t>this.’</a:t>
            </a:r>
            <a:endParaRPr sz="1450">
              <a:latin typeface="Times New Roman"/>
              <a:cs typeface="Times New Roman"/>
            </a:endParaRPr>
          </a:p>
          <a:p>
            <a:pPr algn="just" marL="12700" marR="5715">
              <a:lnSpc>
                <a:spcPts val="1730"/>
              </a:lnSpc>
              <a:spcBef>
                <a:spcPts val="915"/>
              </a:spcBef>
            </a:pPr>
            <a:r>
              <a:rPr dirty="0" sz="1450" spc="-10">
                <a:latin typeface="Times New Roman"/>
                <a:cs typeface="Times New Roman"/>
              </a:rPr>
              <a:t>Already the men </a:t>
            </a:r>
            <a:r>
              <a:rPr dirty="0" sz="1450" spc="-5">
                <a:latin typeface="Times New Roman"/>
                <a:cs typeface="Times New Roman"/>
              </a:rPr>
              <a:t>on </a:t>
            </a:r>
            <a:r>
              <a:rPr dirty="0" sz="1450" spc="-10">
                <a:latin typeface="Times New Roman"/>
                <a:cs typeface="Times New Roman"/>
              </a:rPr>
              <a:t>board the schooner must have begun to realise some part,  </a:t>
            </a:r>
            <a:r>
              <a:rPr dirty="0" sz="1450" spc="-5">
                <a:latin typeface="Times New Roman"/>
                <a:cs typeface="Times New Roman"/>
              </a:rPr>
              <a:t>but not </a:t>
            </a:r>
            <a:r>
              <a:rPr dirty="0" sz="1450" spc="-10">
                <a:latin typeface="Times New Roman"/>
                <a:cs typeface="Times New Roman"/>
              </a:rPr>
              <a:t>yet the twentieth, </a:t>
            </a:r>
            <a:r>
              <a:rPr dirty="0" sz="1450" spc="-5">
                <a:latin typeface="Times New Roman"/>
                <a:cs typeface="Times New Roman"/>
              </a:rPr>
              <a:t>of </a:t>
            </a:r>
            <a:r>
              <a:rPr dirty="0" sz="1450" spc="-10">
                <a:latin typeface="Times New Roman"/>
                <a:cs typeface="Times New Roman"/>
              </a:rPr>
              <a:t>the dangers that environed their doomed ship. At  every lull </a:t>
            </a:r>
            <a:r>
              <a:rPr dirty="0" sz="1450" spc="-5">
                <a:latin typeface="Times New Roman"/>
                <a:cs typeface="Times New Roman"/>
              </a:rPr>
              <a:t>of </a:t>
            </a:r>
            <a:r>
              <a:rPr dirty="0" sz="1450" spc="-10">
                <a:latin typeface="Times New Roman"/>
                <a:cs typeface="Times New Roman"/>
              </a:rPr>
              <a:t>the capricious wind they must have seen how fast the current  swept them back. Each tack was made </a:t>
            </a:r>
            <a:r>
              <a:rPr dirty="0" sz="1450" spc="-15">
                <a:latin typeface="Times New Roman"/>
                <a:cs typeface="Times New Roman"/>
              </a:rPr>
              <a:t>shorter, </a:t>
            </a:r>
            <a:r>
              <a:rPr dirty="0" sz="1450" spc="-10">
                <a:latin typeface="Times New Roman"/>
                <a:cs typeface="Times New Roman"/>
              </a:rPr>
              <a:t>as they saw how little it  prevailed. Every moment the rising swell began to boom and foam </a:t>
            </a:r>
            <a:r>
              <a:rPr dirty="0" sz="1450" spc="-5">
                <a:latin typeface="Times New Roman"/>
                <a:cs typeface="Times New Roman"/>
              </a:rPr>
              <a:t>upon  </a:t>
            </a:r>
            <a:r>
              <a:rPr dirty="0" sz="1450" spc="-10">
                <a:latin typeface="Times New Roman"/>
                <a:cs typeface="Times New Roman"/>
              </a:rPr>
              <a:t>another sunken reef; and ever and again </a:t>
            </a:r>
            <a:r>
              <a:rPr dirty="0" sz="1450" spc="-5">
                <a:latin typeface="Times New Roman"/>
                <a:cs typeface="Times New Roman"/>
              </a:rPr>
              <a:t>a </a:t>
            </a:r>
            <a:r>
              <a:rPr dirty="0" sz="1450" spc="-10">
                <a:latin typeface="Times New Roman"/>
                <a:cs typeface="Times New Roman"/>
              </a:rPr>
              <a:t>breaker would fall in sounding ruin  under the very bows </a:t>
            </a:r>
            <a:r>
              <a:rPr dirty="0" sz="1450" spc="-5">
                <a:latin typeface="Times New Roman"/>
                <a:cs typeface="Times New Roman"/>
              </a:rPr>
              <a:t>of </a:t>
            </a:r>
            <a:r>
              <a:rPr dirty="0" sz="1450" spc="-20">
                <a:latin typeface="Times New Roman"/>
                <a:cs typeface="Times New Roman"/>
              </a:rPr>
              <a:t>her, </a:t>
            </a:r>
            <a:r>
              <a:rPr dirty="0" sz="1450" spc="-10">
                <a:latin typeface="Times New Roman"/>
                <a:cs typeface="Times New Roman"/>
              </a:rPr>
              <a:t>and the brown reef and streaming tangle appear in  the hollow </a:t>
            </a:r>
            <a:r>
              <a:rPr dirty="0" sz="1450" spc="-5">
                <a:latin typeface="Times New Roman"/>
                <a:cs typeface="Times New Roman"/>
              </a:rPr>
              <a:t>of </a:t>
            </a:r>
            <a:r>
              <a:rPr dirty="0" sz="1450" spc="-10">
                <a:latin typeface="Times New Roman"/>
                <a:cs typeface="Times New Roman"/>
              </a:rPr>
              <a:t>the wave. </a:t>
            </a:r>
            <a:r>
              <a:rPr dirty="0" sz="1450" spc="-5">
                <a:latin typeface="Times New Roman"/>
                <a:cs typeface="Times New Roman"/>
              </a:rPr>
              <a:t>I </a:t>
            </a:r>
            <a:r>
              <a:rPr dirty="0" sz="1450" spc="-10">
                <a:latin typeface="Times New Roman"/>
                <a:cs typeface="Times New Roman"/>
              </a:rPr>
              <a:t>tell </a:t>
            </a:r>
            <a:r>
              <a:rPr dirty="0" sz="1450" spc="-5">
                <a:latin typeface="Times New Roman"/>
                <a:cs typeface="Times New Roman"/>
              </a:rPr>
              <a:t>you, </a:t>
            </a:r>
            <a:r>
              <a:rPr dirty="0" sz="1450" spc="-10">
                <a:latin typeface="Times New Roman"/>
                <a:cs typeface="Times New Roman"/>
              </a:rPr>
              <a:t>they had to stand to their tackle: there was  </a:t>
            </a:r>
            <a:r>
              <a:rPr dirty="0" sz="1450" spc="-5">
                <a:latin typeface="Times New Roman"/>
                <a:cs typeface="Times New Roman"/>
              </a:rPr>
              <a:t>no </a:t>
            </a:r>
            <a:r>
              <a:rPr dirty="0" sz="1450" spc="-10">
                <a:latin typeface="Times New Roman"/>
                <a:cs typeface="Times New Roman"/>
              </a:rPr>
              <a:t>idle men aboard that ship, God knows. It was </a:t>
            </a:r>
            <a:r>
              <a:rPr dirty="0" sz="1450" spc="-5">
                <a:latin typeface="Times New Roman"/>
                <a:cs typeface="Times New Roman"/>
              </a:rPr>
              <a:t>upon </a:t>
            </a:r>
            <a:r>
              <a:rPr dirty="0" sz="1450" spc="-10">
                <a:latin typeface="Times New Roman"/>
                <a:cs typeface="Times New Roman"/>
              </a:rPr>
              <a:t>the progress </a:t>
            </a:r>
            <a:r>
              <a:rPr dirty="0" sz="1450" spc="-5">
                <a:latin typeface="Times New Roman"/>
                <a:cs typeface="Times New Roman"/>
              </a:rPr>
              <a:t>of a </a:t>
            </a:r>
            <a:r>
              <a:rPr dirty="0" sz="1450" spc="-10">
                <a:latin typeface="Times New Roman"/>
                <a:cs typeface="Times New Roman"/>
              </a:rPr>
              <a:t>scene  so horrible to any human-hearted man that my misguided uncle now pored and  gloated like </a:t>
            </a:r>
            <a:r>
              <a:rPr dirty="0" sz="1450" spc="-5">
                <a:latin typeface="Times New Roman"/>
                <a:cs typeface="Times New Roman"/>
              </a:rPr>
              <a:t>a </a:t>
            </a:r>
            <a:r>
              <a:rPr dirty="0" sz="1450" spc="-15">
                <a:latin typeface="Times New Roman"/>
                <a:cs typeface="Times New Roman"/>
              </a:rPr>
              <a:t>connoisseur.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turned to </a:t>
            </a:r>
            <a:r>
              <a:rPr dirty="0" sz="1450" spc="-5">
                <a:latin typeface="Times New Roman"/>
                <a:cs typeface="Times New Roman"/>
              </a:rPr>
              <a:t>go </a:t>
            </a:r>
            <a:r>
              <a:rPr dirty="0" sz="1450" spc="-10">
                <a:latin typeface="Times New Roman"/>
                <a:cs typeface="Times New Roman"/>
              </a:rPr>
              <a:t>down the hill, </a:t>
            </a:r>
            <a:r>
              <a:rPr dirty="0" sz="1450" spc="-5">
                <a:latin typeface="Times New Roman"/>
                <a:cs typeface="Times New Roman"/>
              </a:rPr>
              <a:t>he </a:t>
            </a:r>
            <a:r>
              <a:rPr dirty="0" sz="1450" spc="-10">
                <a:latin typeface="Times New Roman"/>
                <a:cs typeface="Times New Roman"/>
              </a:rPr>
              <a:t>was lying </a:t>
            </a:r>
            <a:r>
              <a:rPr dirty="0" sz="1450" spc="-5">
                <a:latin typeface="Times New Roman"/>
                <a:cs typeface="Times New Roman"/>
              </a:rPr>
              <a:t>on  </a:t>
            </a:r>
            <a:r>
              <a:rPr dirty="0" sz="1450" spc="-10">
                <a:latin typeface="Times New Roman"/>
                <a:cs typeface="Times New Roman"/>
              </a:rPr>
              <a:t>his belly </a:t>
            </a:r>
            <a:r>
              <a:rPr dirty="0" sz="1450" spc="-5">
                <a:latin typeface="Times New Roman"/>
                <a:cs typeface="Times New Roman"/>
              </a:rPr>
              <a:t>on </a:t>
            </a:r>
            <a:r>
              <a:rPr dirty="0" sz="1450" spc="-10">
                <a:latin typeface="Times New Roman"/>
                <a:cs typeface="Times New Roman"/>
              </a:rPr>
              <a:t>the summit, with his hands stretched forth and clutching in the  </a:t>
            </a:r>
            <a:r>
              <a:rPr dirty="0" sz="1450" spc="-20">
                <a:latin typeface="Times New Roman"/>
                <a:cs typeface="Times New Roman"/>
              </a:rPr>
              <a:t>heather. </a:t>
            </a:r>
            <a:r>
              <a:rPr dirty="0" sz="1450" spc="-10">
                <a:latin typeface="Times New Roman"/>
                <a:cs typeface="Times New Roman"/>
              </a:rPr>
              <a:t>He seemed rejuvenated, mind and</a:t>
            </a:r>
            <a:r>
              <a:rPr dirty="0" sz="1450" spc="50">
                <a:latin typeface="Times New Roman"/>
                <a:cs typeface="Times New Roman"/>
              </a:rPr>
              <a:t> </a:t>
            </a:r>
            <a:r>
              <a:rPr dirty="0" sz="1450" spc="-25">
                <a:latin typeface="Times New Roman"/>
                <a:cs typeface="Times New Roman"/>
              </a:rPr>
              <a:t>body.</a:t>
            </a:r>
            <a:endParaRPr sz="1450">
              <a:latin typeface="Times New Roman"/>
              <a:cs typeface="Times New Roman"/>
            </a:endParaRPr>
          </a:p>
          <a:p>
            <a:pPr algn="just" marL="12700" marR="5080">
              <a:lnSpc>
                <a:spcPts val="1730"/>
              </a:lnSpc>
              <a:spcBef>
                <a:spcPts val="844"/>
              </a:spcBef>
            </a:pPr>
            <a:r>
              <a:rPr dirty="0" sz="1450" spc="-10">
                <a:latin typeface="Times New Roman"/>
                <a:cs typeface="Times New Roman"/>
              </a:rPr>
              <a:t>When </a:t>
            </a:r>
            <a:r>
              <a:rPr dirty="0" sz="1450" spc="-5">
                <a:latin typeface="Times New Roman"/>
                <a:cs typeface="Times New Roman"/>
              </a:rPr>
              <a:t>I got </a:t>
            </a:r>
            <a:r>
              <a:rPr dirty="0" sz="1450" spc="-10">
                <a:latin typeface="Times New Roman"/>
                <a:cs typeface="Times New Roman"/>
              </a:rPr>
              <a:t>back to the house already dismally </a:t>
            </a:r>
            <a:r>
              <a:rPr dirty="0" sz="1450" spc="-15">
                <a:latin typeface="Times New Roman"/>
                <a:cs typeface="Times New Roman"/>
              </a:rPr>
              <a:t>affected, </a:t>
            </a:r>
            <a:r>
              <a:rPr dirty="0" sz="1450" spc="-5">
                <a:latin typeface="Times New Roman"/>
                <a:cs typeface="Times New Roman"/>
              </a:rPr>
              <a:t>I </a:t>
            </a:r>
            <a:r>
              <a:rPr dirty="0" sz="1450" spc="-10">
                <a:latin typeface="Times New Roman"/>
                <a:cs typeface="Times New Roman"/>
              </a:rPr>
              <a:t>was still more sadly  downcast at the sight </a:t>
            </a:r>
            <a:r>
              <a:rPr dirty="0" sz="1450" spc="-5">
                <a:latin typeface="Times New Roman"/>
                <a:cs typeface="Times New Roman"/>
              </a:rPr>
              <a:t>of </a:t>
            </a:r>
            <a:r>
              <a:rPr dirty="0" sz="1450" spc="-30">
                <a:latin typeface="Times New Roman"/>
                <a:cs typeface="Times New Roman"/>
              </a:rPr>
              <a:t>Mary. </a:t>
            </a:r>
            <a:r>
              <a:rPr dirty="0" sz="1450" spc="-10">
                <a:latin typeface="Times New Roman"/>
                <a:cs typeface="Times New Roman"/>
              </a:rPr>
              <a:t>She had her sleeves rolled </a:t>
            </a:r>
            <a:r>
              <a:rPr dirty="0" sz="1450" spc="-5">
                <a:latin typeface="Times New Roman"/>
                <a:cs typeface="Times New Roman"/>
              </a:rPr>
              <a:t>up </a:t>
            </a:r>
            <a:r>
              <a:rPr dirty="0" sz="1450" spc="-10">
                <a:latin typeface="Times New Roman"/>
                <a:cs typeface="Times New Roman"/>
              </a:rPr>
              <a:t>over her strong  arms, and was quietly making bread. </a:t>
            </a:r>
            <a:r>
              <a:rPr dirty="0" sz="1450" spc="-5">
                <a:latin typeface="Times New Roman"/>
                <a:cs typeface="Times New Roman"/>
              </a:rPr>
              <a:t>I got a </a:t>
            </a:r>
            <a:r>
              <a:rPr dirty="0" sz="1450" spc="-10">
                <a:latin typeface="Times New Roman"/>
                <a:cs typeface="Times New Roman"/>
              </a:rPr>
              <a:t>bannock from the dresser and sat  down to eat it in</a:t>
            </a:r>
            <a:r>
              <a:rPr dirty="0" sz="1450" spc="10">
                <a:latin typeface="Times New Roman"/>
                <a:cs typeface="Times New Roman"/>
              </a:rPr>
              <a:t> </a:t>
            </a:r>
            <a:r>
              <a:rPr dirty="0" sz="1450" spc="-10">
                <a:latin typeface="Times New Roman"/>
                <a:cs typeface="Times New Roman"/>
              </a:rPr>
              <a:t>silence.</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‘Are </a:t>
            </a:r>
            <a:r>
              <a:rPr dirty="0" sz="1450" spc="-5">
                <a:latin typeface="Times New Roman"/>
                <a:cs typeface="Times New Roman"/>
              </a:rPr>
              <a:t>ye </a:t>
            </a:r>
            <a:r>
              <a:rPr dirty="0" sz="1450" spc="-10">
                <a:latin typeface="Times New Roman"/>
                <a:cs typeface="Times New Roman"/>
              </a:rPr>
              <a:t>wearied, lad?’ she asked after </a:t>
            </a:r>
            <a:r>
              <a:rPr dirty="0" sz="1450" spc="-5">
                <a:latin typeface="Times New Roman"/>
                <a:cs typeface="Times New Roman"/>
              </a:rPr>
              <a:t>a</a:t>
            </a:r>
            <a:r>
              <a:rPr dirty="0" sz="1450" spc="-80">
                <a:latin typeface="Times New Roman"/>
                <a:cs typeface="Times New Roman"/>
              </a:rPr>
              <a:t> </a:t>
            </a:r>
            <a:r>
              <a:rPr dirty="0" sz="1450" spc="-10">
                <a:latin typeface="Times New Roman"/>
                <a:cs typeface="Times New Roman"/>
              </a:rPr>
              <a:t>while.</a:t>
            </a:r>
            <a:endParaRPr sz="1450">
              <a:latin typeface="Times New Roman"/>
              <a:cs typeface="Times New Roman"/>
            </a:endParaRPr>
          </a:p>
          <a:p>
            <a:pPr algn="just" marL="12700" marR="6350">
              <a:lnSpc>
                <a:spcPts val="1730"/>
              </a:lnSpc>
              <a:spcBef>
                <a:spcPts val="919"/>
              </a:spcBef>
            </a:pPr>
            <a:r>
              <a:rPr dirty="0" sz="1450" spc="-10">
                <a:latin typeface="Times New Roman"/>
                <a:cs typeface="Times New Roman"/>
              </a:rPr>
              <a:t>‘I am </a:t>
            </a:r>
            <a:r>
              <a:rPr dirty="0" sz="1450" spc="-5">
                <a:latin typeface="Times New Roman"/>
                <a:cs typeface="Times New Roman"/>
              </a:rPr>
              <a:t>not </a:t>
            </a:r>
            <a:r>
              <a:rPr dirty="0" sz="1450" spc="-10">
                <a:latin typeface="Times New Roman"/>
                <a:cs typeface="Times New Roman"/>
              </a:rPr>
              <a:t>so much wearied, </a:t>
            </a:r>
            <a:r>
              <a:rPr dirty="0" sz="1450" spc="-25">
                <a:latin typeface="Times New Roman"/>
                <a:cs typeface="Times New Roman"/>
              </a:rPr>
              <a:t>Mary,’ </a:t>
            </a:r>
            <a:r>
              <a:rPr dirty="0" sz="1450" spc="-5">
                <a:latin typeface="Times New Roman"/>
                <a:cs typeface="Times New Roman"/>
              </a:rPr>
              <a:t>I </a:t>
            </a:r>
            <a:r>
              <a:rPr dirty="0" sz="1450" spc="-10">
                <a:latin typeface="Times New Roman"/>
                <a:cs typeface="Times New Roman"/>
              </a:rPr>
              <a:t>replied, getting </a:t>
            </a:r>
            <a:r>
              <a:rPr dirty="0" sz="1450" spc="-5">
                <a:latin typeface="Times New Roman"/>
                <a:cs typeface="Times New Roman"/>
              </a:rPr>
              <a:t>on </a:t>
            </a:r>
            <a:r>
              <a:rPr dirty="0" sz="1450" spc="-10">
                <a:latin typeface="Times New Roman"/>
                <a:cs typeface="Times New Roman"/>
              </a:rPr>
              <a:t>my feet, ‘as </a:t>
            </a:r>
            <a:r>
              <a:rPr dirty="0" sz="1450" spc="-5">
                <a:latin typeface="Times New Roman"/>
                <a:cs typeface="Times New Roman"/>
              </a:rPr>
              <a:t>I </a:t>
            </a:r>
            <a:r>
              <a:rPr dirty="0" sz="1450" spc="-10">
                <a:latin typeface="Times New Roman"/>
                <a:cs typeface="Times New Roman"/>
              </a:rPr>
              <a:t>am  weary </a:t>
            </a:r>
            <a:r>
              <a:rPr dirty="0" sz="1450" spc="-5">
                <a:latin typeface="Times New Roman"/>
                <a:cs typeface="Times New Roman"/>
              </a:rPr>
              <a:t>of </a:t>
            </a:r>
            <a:r>
              <a:rPr dirty="0" sz="1450" spc="-25">
                <a:latin typeface="Times New Roman"/>
                <a:cs typeface="Times New Roman"/>
              </a:rPr>
              <a:t>delay, </a:t>
            </a:r>
            <a:r>
              <a:rPr dirty="0" sz="1450" spc="-10">
                <a:latin typeface="Times New Roman"/>
                <a:cs typeface="Times New Roman"/>
              </a:rPr>
              <a:t>and perhaps </a:t>
            </a:r>
            <a:r>
              <a:rPr dirty="0" sz="1450" spc="-5">
                <a:latin typeface="Times New Roman"/>
                <a:cs typeface="Times New Roman"/>
              </a:rPr>
              <a:t>of </a:t>
            </a:r>
            <a:r>
              <a:rPr dirty="0" sz="1450" spc="-10">
                <a:latin typeface="Times New Roman"/>
                <a:cs typeface="Times New Roman"/>
              </a:rPr>
              <a:t>Aros </a:t>
            </a:r>
            <a:r>
              <a:rPr dirty="0" sz="1450" spc="-5">
                <a:latin typeface="Times New Roman"/>
                <a:cs typeface="Times New Roman"/>
              </a:rPr>
              <a:t>too. </a:t>
            </a:r>
            <a:r>
              <a:rPr dirty="0" sz="1450" spc="-60">
                <a:latin typeface="Times New Roman"/>
                <a:cs typeface="Times New Roman"/>
              </a:rPr>
              <a:t>You </a:t>
            </a:r>
            <a:r>
              <a:rPr dirty="0" sz="1450" spc="-10">
                <a:latin typeface="Times New Roman"/>
                <a:cs typeface="Times New Roman"/>
              </a:rPr>
              <a:t>know me well enough to judge  me </a:t>
            </a:r>
            <a:r>
              <a:rPr dirty="0" sz="1450" spc="-25">
                <a:latin typeface="Times New Roman"/>
                <a:cs typeface="Times New Roman"/>
              </a:rPr>
              <a:t>fairly, </a:t>
            </a:r>
            <a:r>
              <a:rPr dirty="0" sz="1450" spc="-10">
                <a:latin typeface="Times New Roman"/>
                <a:cs typeface="Times New Roman"/>
              </a:rPr>
              <a:t>say what </a:t>
            </a:r>
            <a:r>
              <a:rPr dirty="0" sz="1450" spc="-5">
                <a:latin typeface="Times New Roman"/>
                <a:cs typeface="Times New Roman"/>
              </a:rPr>
              <a:t>I </a:t>
            </a:r>
            <a:r>
              <a:rPr dirty="0" sz="1450" spc="-10">
                <a:latin typeface="Times New Roman"/>
                <a:cs typeface="Times New Roman"/>
              </a:rPr>
              <a:t>like. </a:t>
            </a:r>
            <a:r>
              <a:rPr dirty="0" sz="1450" spc="-35">
                <a:latin typeface="Times New Roman"/>
                <a:cs typeface="Times New Roman"/>
              </a:rPr>
              <a:t>Well, </a:t>
            </a:r>
            <a:r>
              <a:rPr dirty="0" sz="1450" spc="-30">
                <a:latin typeface="Times New Roman"/>
                <a:cs typeface="Times New Roman"/>
              </a:rPr>
              <a:t>Mary, </a:t>
            </a:r>
            <a:r>
              <a:rPr dirty="0" sz="1450" spc="-5">
                <a:latin typeface="Times New Roman"/>
                <a:cs typeface="Times New Roman"/>
              </a:rPr>
              <a:t>you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sure </a:t>
            </a:r>
            <a:r>
              <a:rPr dirty="0" sz="1450" spc="-5">
                <a:latin typeface="Times New Roman"/>
                <a:cs typeface="Times New Roman"/>
              </a:rPr>
              <a:t>of </a:t>
            </a:r>
            <a:r>
              <a:rPr dirty="0" sz="1450" spc="-10">
                <a:latin typeface="Times New Roman"/>
                <a:cs typeface="Times New Roman"/>
              </a:rPr>
              <a:t>this: </a:t>
            </a:r>
            <a:r>
              <a:rPr dirty="0" sz="1450" spc="-5">
                <a:latin typeface="Times New Roman"/>
                <a:cs typeface="Times New Roman"/>
              </a:rPr>
              <a:t>you </a:t>
            </a:r>
            <a:r>
              <a:rPr dirty="0" sz="1450" spc="-10">
                <a:latin typeface="Times New Roman"/>
                <a:cs typeface="Times New Roman"/>
              </a:rPr>
              <a:t>had better  </a:t>
            </a:r>
            <a:r>
              <a:rPr dirty="0" sz="1450" spc="-5">
                <a:latin typeface="Times New Roman"/>
                <a:cs typeface="Times New Roman"/>
              </a:rPr>
              <a:t>be </a:t>
            </a:r>
            <a:r>
              <a:rPr dirty="0" sz="1450" spc="-10">
                <a:latin typeface="Times New Roman"/>
                <a:cs typeface="Times New Roman"/>
              </a:rPr>
              <a:t>anywhere </a:t>
            </a:r>
            <a:r>
              <a:rPr dirty="0" sz="1450" spc="-5">
                <a:latin typeface="Times New Roman"/>
                <a:cs typeface="Times New Roman"/>
              </a:rPr>
              <a:t>but </a:t>
            </a:r>
            <a:r>
              <a:rPr dirty="0" sz="1450" spc="-10">
                <a:latin typeface="Times New Roman"/>
                <a:cs typeface="Times New Roman"/>
              </a:rPr>
              <a:t>here.’</a:t>
            </a:r>
            <a:endParaRPr sz="1450">
              <a:latin typeface="Times New Roman"/>
              <a:cs typeface="Times New Roman"/>
            </a:endParaRPr>
          </a:p>
          <a:p>
            <a:pPr algn="just" marL="12700" marR="949325">
              <a:lnSpc>
                <a:spcPts val="2590"/>
              </a:lnSpc>
              <a:spcBef>
                <a:spcPts val="170"/>
              </a:spcBef>
            </a:pPr>
            <a:r>
              <a:rPr dirty="0" sz="1450" spc="-10">
                <a:latin typeface="Times New Roman"/>
                <a:cs typeface="Times New Roman"/>
              </a:rPr>
              <a:t>‘I’ll </a:t>
            </a:r>
            <a:r>
              <a:rPr dirty="0" sz="1450" spc="-5">
                <a:latin typeface="Times New Roman"/>
                <a:cs typeface="Times New Roman"/>
              </a:rPr>
              <a:t>be </a:t>
            </a:r>
            <a:r>
              <a:rPr dirty="0" sz="1450" spc="-10">
                <a:latin typeface="Times New Roman"/>
                <a:cs typeface="Times New Roman"/>
              </a:rPr>
              <a:t>sure </a:t>
            </a:r>
            <a:r>
              <a:rPr dirty="0" sz="1450" spc="-5">
                <a:latin typeface="Times New Roman"/>
                <a:cs typeface="Times New Roman"/>
              </a:rPr>
              <a:t>of one thing,’ </a:t>
            </a:r>
            <a:r>
              <a:rPr dirty="0" sz="1450" spc="-10">
                <a:latin typeface="Times New Roman"/>
                <a:cs typeface="Times New Roman"/>
              </a:rPr>
              <a:t>she returned: ‘I’ll </a:t>
            </a:r>
            <a:r>
              <a:rPr dirty="0" sz="1450" spc="-5">
                <a:latin typeface="Times New Roman"/>
                <a:cs typeface="Times New Roman"/>
              </a:rPr>
              <a:t>be </a:t>
            </a:r>
            <a:r>
              <a:rPr dirty="0" sz="1450" spc="-10">
                <a:latin typeface="Times New Roman"/>
                <a:cs typeface="Times New Roman"/>
              </a:rPr>
              <a:t>where my duty is.’  </a:t>
            </a:r>
            <a:r>
              <a:rPr dirty="0" sz="1450" spc="-45">
                <a:latin typeface="Times New Roman"/>
                <a:cs typeface="Times New Roman"/>
              </a:rPr>
              <a:t>‘You </a:t>
            </a:r>
            <a:r>
              <a:rPr dirty="0" sz="1450" spc="-10">
                <a:latin typeface="Times New Roman"/>
                <a:cs typeface="Times New Roman"/>
              </a:rPr>
              <a:t>forget,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duty to yourself,’ </a:t>
            </a:r>
            <a:r>
              <a:rPr dirty="0" sz="1450" spc="-5">
                <a:latin typeface="Times New Roman"/>
                <a:cs typeface="Times New Roman"/>
              </a:rPr>
              <a:t>I</a:t>
            </a:r>
            <a:r>
              <a:rPr dirty="0" sz="1450" spc="-45">
                <a:latin typeface="Times New Roman"/>
                <a:cs typeface="Times New Roman"/>
              </a:rPr>
              <a:t> </a:t>
            </a:r>
            <a:r>
              <a:rPr dirty="0" sz="1450" spc="-10">
                <a:latin typeface="Times New Roman"/>
                <a:cs typeface="Times New Roman"/>
              </a:rPr>
              <a:t>said.</a:t>
            </a:r>
            <a:endParaRPr sz="1450">
              <a:latin typeface="Times New Roman"/>
              <a:cs typeface="Times New Roman"/>
            </a:endParaRPr>
          </a:p>
          <a:p>
            <a:pPr algn="just" marL="12700" marR="8255">
              <a:lnSpc>
                <a:spcPts val="1730"/>
              </a:lnSpc>
              <a:spcBef>
                <a:spcPts val="695"/>
              </a:spcBef>
            </a:pPr>
            <a:r>
              <a:rPr dirty="0" sz="1450" spc="-65">
                <a:latin typeface="Times New Roman"/>
                <a:cs typeface="Times New Roman"/>
              </a:rPr>
              <a:t>‘Ay, </a:t>
            </a:r>
            <a:r>
              <a:rPr dirty="0" sz="1450" spc="-10">
                <a:latin typeface="Times New Roman"/>
                <a:cs typeface="Times New Roman"/>
              </a:rPr>
              <a:t>man?’ she replied, </a:t>
            </a:r>
            <a:r>
              <a:rPr dirty="0" sz="1450" spc="-5">
                <a:latin typeface="Times New Roman"/>
                <a:cs typeface="Times New Roman"/>
              </a:rPr>
              <a:t>pounding </a:t>
            </a:r>
            <a:r>
              <a:rPr dirty="0" sz="1450" spc="-10">
                <a:latin typeface="Times New Roman"/>
                <a:cs typeface="Times New Roman"/>
              </a:rPr>
              <a:t>at the </a:t>
            </a:r>
            <a:r>
              <a:rPr dirty="0" sz="1450" spc="-5">
                <a:latin typeface="Times New Roman"/>
                <a:cs typeface="Times New Roman"/>
              </a:rPr>
              <a:t>dough; </a:t>
            </a:r>
            <a:r>
              <a:rPr dirty="0" sz="1450" spc="-10">
                <a:latin typeface="Times New Roman"/>
                <a:cs typeface="Times New Roman"/>
              </a:rPr>
              <a:t>‘will </a:t>
            </a:r>
            <a:r>
              <a:rPr dirty="0" sz="1450" spc="-5">
                <a:latin typeface="Times New Roman"/>
                <a:cs typeface="Times New Roman"/>
              </a:rPr>
              <a:t>you </a:t>
            </a:r>
            <a:r>
              <a:rPr dirty="0" sz="1450" spc="-10">
                <a:latin typeface="Times New Roman"/>
                <a:cs typeface="Times New Roman"/>
              </a:rPr>
              <a:t>have found that in the  Bible, now?’</a:t>
            </a:r>
            <a:endParaRPr sz="1450">
              <a:latin typeface="Times New Roman"/>
              <a:cs typeface="Times New Roman"/>
            </a:endParaRPr>
          </a:p>
          <a:p>
            <a:pPr algn="just" marL="12700" marR="5080">
              <a:lnSpc>
                <a:spcPts val="1730"/>
              </a:lnSpc>
              <a:spcBef>
                <a:spcPts val="860"/>
              </a:spcBef>
            </a:pPr>
            <a:r>
              <a:rPr dirty="0" sz="1450" spc="-25">
                <a:latin typeface="Times New Roman"/>
                <a:cs typeface="Times New Roman"/>
              </a:rPr>
              <a:t>‘Mary,’ </a:t>
            </a:r>
            <a:r>
              <a:rPr dirty="0" sz="1450" spc="-5">
                <a:latin typeface="Times New Roman"/>
                <a:cs typeface="Times New Roman"/>
              </a:rPr>
              <a:t>I </a:t>
            </a:r>
            <a:r>
              <a:rPr dirty="0" sz="1450" spc="-10">
                <a:latin typeface="Times New Roman"/>
                <a:cs typeface="Times New Roman"/>
              </a:rPr>
              <a:t>said </a:t>
            </a:r>
            <a:r>
              <a:rPr dirty="0" sz="1450" spc="-20">
                <a:latin typeface="Times New Roman"/>
                <a:cs typeface="Times New Roman"/>
              </a:rPr>
              <a:t>solemnly, </a:t>
            </a:r>
            <a:r>
              <a:rPr dirty="0" sz="1450" spc="-10">
                <a:latin typeface="Times New Roman"/>
                <a:cs typeface="Times New Roman"/>
              </a:rPr>
              <a:t>‘you must </a:t>
            </a:r>
            <a:r>
              <a:rPr dirty="0" sz="1450" spc="-5">
                <a:latin typeface="Times New Roman"/>
                <a:cs typeface="Times New Roman"/>
              </a:rPr>
              <a:t>not </a:t>
            </a:r>
            <a:r>
              <a:rPr dirty="0" sz="1450" spc="-10">
                <a:latin typeface="Times New Roman"/>
                <a:cs typeface="Times New Roman"/>
              </a:rPr>
              <a:t>laugh at me just </a:t>
            </a:r>
            <a:r>
              <a:rPr dirty="0" sz="1450" spc="-30">
                <a:latin typeface="Times New Roman"/>
                <a:cs typeface="Times New Roman"/>
              </a:rPr>
              <a:t>now. </a:t>
            </a:r>
            <a:r>
              <a:rPr dirty="0" sz="1450" spc="-10">
                <a:latin typeface="Times New Roman"/>
                <a:cs typeface="Times New Roman"/>
              </a:rPr>
              <a:t>God knows </a:t>
            </a:r>
            <a:r>
              <a:rPr dirty="0" sz="1450" spc="-5">
                <a:latin typeface="Times New Roman"/>
                <a:cs typeface="Times New Roman"/>
              </a:rPr>
              <a:t>I </a:t>
            </a:r>
            <a:r>
              <a:rPr dirty="0" sz="1450" spc="-10">
                <a:latin typeface="Times New Roman"/>
                <a:cs typeface="Times New Roman"/>
              </a:rPr>
              <a:t>am  in </a:t>
            </a:r>
            <a:r>
              <a:rPr dirty="0" sz="1450" spc="-5">
                <a:latin typeface="Times New Roman"/>
                <a:cs typeface="Times New Roman"/>
              </a:rPr>
              <a:t>no </a:t>
            </a:r>
            <a:r>
              <a:rPr dirty="0" sz="1450" spc="-10">
                <a:latin typeface="Times New Roman"/>
                <a:cs typeface="Times New Roman"/>
              </a:rPr>
              <a:t>heart for laughing. If we could get </a:t>
            </a:r>
            <a:r>
              <a:rPr dirty="0" sz="1450" spc="-5">
                <a:latin typeface="Times New Roman"/>
                <a:cs typeface="Times New Roman"/>
              </a:rPr>
              <a:t>your </a:t>
            </a:r>
            <a:r>
              <a:rPr dirty="0" sz="1450" spc="-10">
                <a:latin typeface="Times New Roman"/>
                <a:cs typeface="Times New Roman"/>
              </a:rPr>
              <a:t>father with us, it would </a:t>
            </a:r>
            <a:r>
              <a:rPr dirty="0" sz="1450" spc="-5">
                <a:latin typeface="Times New Roman"/>
                <a:cs typeface="Times New Roman"/>
              </a:rPr>
              <a:t>be </a:t>
            </a:r>
            <a:r>
              <a:rPr dirty="0" sz="1450" spc="-10">
                <a:latin typeface="Times New Roman"/>
                <a:cs typeface="Times New Roman"/>
              </a:rPr>
              <a:t>best;  </a:t>
            </a:r>
            <a:r>
              <a:rPr dirty="0" sz="1450" spc="-5">
                <a:latin typeface="Times New Roman"/>
                <a:cs typeface="Times New Roman"/>
              </a:rPr>
              <a:t>but </a:t>
            </a:r>
            <a:r>
              <a:rPr dirty="0" sz="1450" spc="-10">
                <a:latin typeface="Times New Roman"/>
                <a:cs typeface="Times New Roman"/>
              </a:rPr>
              <a:t>with him </a:t>
            </a:r>
            <a:r>
              <a:rPr dirty="0" sz="1450" spc="-5">
                <a:latin typeface="Times New Roman"/>
                <a:cs typeface="Times New Roman"/>
              </a:rPr>
              <a:t>or </a:t>
            </a:r>
            <a:r>
              <a:rPr dirty="0" sz="1450" spc="-10">
                <a:latin typeface="Times New Roman"/>
                <a:cs typeface="Times New Roman"/>
              </a:rPr>
              <a:t>without him, </a:t>
            </a:r>
            <a:r>
              <a:rPr dirty="0" sz="1450" spc="-5">
                <a:latin typeface="Times New Roman"/>
                <a:cs typeface="Times New Roman"/>
              </a:rPr>
              <a:t>I </a:t>
            </a:r>
            <a:r>
              <a:rPr dirty="0" sz="1450" spc="-10">
                <a:latin typeface="Times New Roman"/>
                <a:cs typeface="Times New Roman"/>
              </a:rPr>
              <a:t>want </a:t>
            </a:r>
            <a:r>
              <a:rPr dirty="0" sz="1450" spc="-5">
                <a:latin typeface="Times New Roman"/>
                <a:cs typeface="Times New Roman"/>
              </a:rPr>
              <a:t>you </a:t>
            </a:r>
            <a:r>
              <a:rPr dirty="0" sz="1450" spc="-10">
                <a:latin typeface="Times New Roman"/>
                <a:cs typeface="Times New Roman"/>
              </a:rPr>
              <a:t>far away from here, my girl; for </a:t>
            </a:r>
            <a:r>
              <a:rPr dirty="0" sz="1450" spc="-5">
                <a:latin typeface="Times New Roman"/>
                <a:cs typeface="Times New Roman"/>
              </a:rPr>
              <a:t>your  </a:t>
            </a:r>
            <a:r>
              <a:rPr dirty="0" sz="1450" spc="-10">
                <a:latin typeface="Times New Roman"/>
                <a:cs typeface="Times New Roman"/>
              </a:rPr>
              <a:t>own sake, and for mine, </a:t>
            </a:r>
            <a:r>
              <a:rPr dirty="0" sz="1450" spc="-40">
                <a:latin typeface="Times New Roman"/>
                <a:cs typeface="Times New Roman"/>
              </a:rPr>
              <a:t>ay, </a:t>
            </a:r>
            <a:r>
              <a:rPr dirty="0" sz="1450" spc="-10">
                <a:latin typeface="Times New Roman"/>
                <a:cs typeface="Times New Roman"/>
              </a:rPr>
              <a:t>and for </a:t>
            </a:r>
            <a:r>
              <a:rPr dirty="0" sz="1450" spc="-5">
                <a:latin typeface="Times New Roman"/>
                <a:cs typeface="Times New Roman"/>
              </a:rPr>
              <a:t>your </a:t>
            </a:r>
            <a:r>
              <a:rPr dirty="0" sz="1450" spc="-15">
                <a:latin typeface="Times New Roman"/>
                <a:cs typeface="Times New Roman"/>
              </a:rPr>
              <a:t>father’s </a:t>
            </a:r>
            <a:r>
              <a:rPr dirty="0" sz="1450" spc="-5">
                <a:latin typeface="Times New Roman"/>
                <a:cs typeface="Times New Roman"/>
              </a:rPr>
              <a:t>too, I </a:t>
            </a:r>
            <a:r>
              <a:rPr dirty="0" sz="1450" spc="-10">
                <a:latin typeface="Times New Roman"/>
                <a:cs typeface="Times New Roman"/>
              </a:rPr>
              <a:t>want </a:t>
            </a:r>
            <a:r>
              <a:rPr dirty="0" sz="1450" spc="-5">
                <a:latin typeface="Times New Roman"/>
                <a:cs typeface="Times New Roman"/>
              </a:rPr>
              <a:t>you </a:t>
            </a:r>
            <a:r>
              <a:rPr dirty="0" sz="1450" spc="-10">
                <a:latin typeface="Times New Roman"/>
                <a:cs typeface="Times New Roman"/>
              </a:rPr>
              <a:t>far—far away  from here. </a:t>
            </a:r>
            <a:r>
              <a:rPr dirty="0" sz="1450" spc="-5">
                <a:latin typeface="Times New Roman"/>
                <a:cs typeface="Times New Roman"/>
              </a:rPr>
              <a:t>I </a:t>
            </a:r>
            <a:r>
              <a:rPr dirty="0" sz="1450" spc="-10">
                <a:latin typeface="Times New Roman"/>
                <a:cs typeface="Times New Roman"/>
              </a:rPr>
              <a:t>came with other thoughts; </a:t>
            </a:r>
            <a:r>
              <a:rPr dirty="0" sz="1450" spc="-5">
                <a:latin typeface="Times New Roman"/>
                <a:cs typeface="Times New Roman"/>
              </a:rPr>
              <a:t>I </a:t>
            </a:r>
            <a:r>
              <a:rPr dirty="0" sz="1450" spc="-10">
                <a:latin typeface="Times New Roman"/>
                <a:cs typeface="Times New Roman"/>
              </a:rPr>
              <a:t>came here as </a:t>
            </a:r>
            <a:r>
              <a:rPr dirty="0" sz="1450" spc="-5">
                <a:latin typeface="Times New Roman"/>
                <a:cs typeface="Times New Roman"/>
              </a:rPr>
              <a:t>a </a:t>
            </a:r>
            <a:r>
              <a:rPr dirty="0" sz="1450" spc="-10">
                <a:latin typeface="Times New Roman"/>
                <a:cs typeface="Times New Roman"/>
              </a:rPr>
              <a:t>man comes home;  now it is all changed, and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desire </a:t>
            </a:r>
            <a:r>
              <a:rPr dirty="0" sz="1450" spc="-5">
                <a:latin typeface="Times New Roman"/>
                <a:cs typeface="Times New Roman"/>
              </a:rPr>
              <a:t>nor hope but </a:t>
            </a:r>
            <a:r>
              <a:rPr dirty="0" sz="1450" spc="-10">
                <a:latin typeface="Times New Roman"/>
                <a:cs typeface="Times New Roman"/>
              </a:rPr>
              <a:t>to flee—for </a:t>
            </a:r>
            <a:r>
              <a:rPr dirty="0" sz="1450" spc="-25">
                <a:latin typeface="Times New Roman"/>
                <a:cs typeface="Times New Roman"/>
              </a:rPr>
              <a:t>that’s </a:t>
            </a:r>
            <a:r>
              <a:rPr dirty="0" sz="1450" spc="-10">
                <a:latin typeface="Times New Roman"/>
                <a:cs typeface="Times New Roman"/>
              </a:rPr>
              <a:t>the  word—flee, like </a:t>
            </a:r>
            <a:r>
              <a:rPr dirty="0" sz="1450" spc="-5">
                <a:latin typeface="Times New Roman"/>
                <a:cs typeface="Times New Roman"/>
              </a:rPr>
              <a:t>a </a:t>
            </a:r>
            <a:r>
              <a:rPr dirty="0" sz="1450" spc="-10">
                <a:latin typeface="Times New Roman"/>
                <a:cs typeface="Times New Roman"/>
              </a:rPr>
              <a:t>bird </a:t>
            </a:r>
            <a:r>
              <a:rPr dirty="0" sz="1450" spc="-5">
                <a:latin typeface="Times New Roman"/>
                <a:cs typeface="Times New Roman"/>
              </a:rPr>
              <a:t>out of </a:t>
            </a:r>
            <a:r>
              <a:rPr dirty="0" sz="1450" spc="-10">
                <a:latin typeface="Times New Roman"/>
                <a:cs typeface="Times New Roman"/>
              </a:rPr>
              <a:t>the </a:t>
            </a:r>
            <a:r>
              <a:rPr dirty="0" sz="1450" spc="-15">
                <a:latin typeface="Times New Roman"/>
                <a:cs typeface="Times New Roman"/>
              </a:rPr>
              <a:t>fowler’s </a:t>
            </a:r>
            <a:r>
              <a:rPr dirty="0" sz="1450" spc="-10">
                <a:latin typeface="Times New Roman"/>
                <a:cs typeface="Times New Roman"/>
              </a:rPr>
              <a:t>snare, from this accursed</a:t>
            </a:r>
            <a:r>
              <a:rPr dirty="0" sz="1450" spc="110">
                <a:latin typeface="Times New Roman"/>
                <a:cs typeface="Times New Roman"/>
              </a:rPr>
              <a:t> </a:t>
            </a:r>
            <a:r>
              <a:rPr dirty="0" sz="1450" spc="-10">
                <a:latin typeface="Times New Roman"/>
                <a:cs typeface="Times New Roman"/>
              </a:rPr>
              <a:t>island.’</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She had stopped her work </a:t>
            </a:r>
            <a:r>
              <a:rPr dirty="0" sz="1450" spc="-5">
                <a:latin typeface="Times New Roman"/>
                <a:cs typeface="Times New Roman"/>
              </a:rPr>
              <a:t>by </a:t>
            </a:r>
            <a:r>
              <a:rPr dirty="0" sz="1450" spc="-10">
                <a:latin typeface="Times New Roman"/>
                <a:cs typeface="Times New Roman"/>
              </a:rPr>
              <a:t>this</a:t>
            </a:r>
            <a:r>
              <a:rPr dirty="0" sz="1450" spc="20">
                <a:latin typeface="Times New Roman"/>
                <a:cs typeface="Times New Roman"/>
              </a:rPr>
              <a:t> </a:t>
            </a:r>
            <a:r>
              <a:rPr dirty="0" sz="1450" spc="-10">
                <a:latin typeface="Times New Roman"/>
                <a:cs typeface="Times New Roman"/>
              </a:rPr>
              <a:t>time.</a:t>
            </a:r>
            <a:endParaRPr sz="1450">
              <a:latin typeface="Times New Roman"/>
              <a:cs typeface="Times New Roman"/>
            </a:endParaRPr>
          </a:p>
          <a:p>
            <a:pPr algn="just" marL="12700" marR="8255">
              <a:lnSpc>
                <a:spcPts val="1730"/>
              </a:lnSpc>
              <a:spcBef>
                <a:spcPts val="915"/>
              </a:spcBef>
            </a:pPr>
            <a:r>
              <a:rPr dirty="0" sz="1450" spc="-10">
                <a:latin typeface="Times New Roman"/>
                <a:cs typeface="Times New Roman"/>
              </a:rPr>
              <a:t>‘And </a:t>
            </a:r>
            <a:r>
              <a:rPr dirty="0" sz="1450" spc="-5">
                <a:latin typeface="Times New Roman"/>
                <a:cs typeface="Times New Roman"/>
              </a:rPr>
              <a:t>do you </a:t>
            </a:r>
            <a:r>
              <a:rPr dirty="0" sz="1450" spc="-10">
                <a:latin typeface="Times New Roman"/>
                <a:cs typeface="Times New Roman"/>
              </a:rPr>
              <a:t>think, </a:t>
            </a:r>
            <a:r>
              <a:rPr dirty="0" sz="1450" spc="-25">
                <a:latin typeface="Times New Roman"/>
                <a:cs typeface="Times New Roman"/>
              </a:rPr>
              <a:t>now,’ </a:t>
            </a:r>
            <a:r>
              <a:rPr dirty="0" sz="1450" spc="-10">
                <a:latin typeface="Times New Roman"/>
                <a:cs typeface="Times New Roman"/>
              </a:rPr>
              <a:t>said she, ‘do </a:t>
            </a:r>
            <a:r>
              <a:rPr dirty="0" sz="1450" spc="-5">
                <a:latin typeface="Times New Roman"/>
                <a:cs typeface="Times New Roman"/>
              </a:rPr>
              <a:t>you </a:t>
            </a:r>
            <a:r>
              <a:rPr dirty="0" sz="1450" spc="-10">
                <a:latin typeface="Times New Roman"/>
                <a:cs typeface="Times New Roman"/>
              </a:rPr>
              <a:t>think, </a:t>
            </a:r>
            <a:r>
              <a:rPr dirty="0" sz="1450" spc="-30">
                <a:latin typeface="Times New Roman"/>
                <a:cs typeface="Times New Roman"/>
              </a:rPr>
              <a:t>now, </a:t>
            </a:r>
            <a:r>
              <a:rPr dirty="0" sz="1450" spc="-5">
                <a:latin typeface="Times New Roman"/>
                <a:cs typeface="Times New Roman"/>
              </a:rPr>
              <a:t>I </a:t>
            </a:r>
            <a:r>
              <a:rPr dirty="0" sz="1450" spc="-10">
                <a:latin typeface="Times New Roman"/>
                <a:cs typeface="Times New Roman"/>
              </a:rPr>
              <a:t>have neither eyes </a:t>
            </a:r>
            <a:r>
              <a:rPr dirty="0" sz="1450" spc="-5">
                <a:latin typeface="Times New Roman"/>
                <a:cs typeface="Times New Roman"/>
              </a:rPr>
              <a:t>nor  </a:t>
            </a:r>
            <a:r>
              <a:rPr dirty="0" sz="1450" spc="-10">
                <a:latin typeface="Times New Roman"/>
                <a:cs typeface="Times New Roman"/>
              </a:rPr>
              <a:t>ears?</a:t>
            </a:r>
            <a:r>
              <a:rPr dirty="0" sz="1450" spc="120">
                <a:latin typeface="Times New Roman"/>
                <a:cs typeface="Times New Roman"/>
              </a:rPr>
              <a:t> </a:t>
            </a:r>
            <a:r>
              <a:rPr dirty="0" sz="1450" spc="-10">
                <a:latin typeface="Times New Roman"/>
                <a:cs typeface="Times New Roman"/>
              </a:rPr>
              <a:t>Do</a:t>
            </a:r>
            <a:r>
              <a:rPr dirty="0" sz="1450" spc="55">
                <a:latin typeface="Times New Roman"/>
                <a:cs typeface="Times New Roman"/>
              </a:rPr>
              <a:t> </a:t>
            </a:r>
            <a:r>
              <a:rPr dirty="0" sz="1450" spc="-5">
                <a:latin typeface="Times New Roman"/>
                <a:cs typeface="Times New Roman"/>
              </a:rPr>
              <a:t>ye</a:t>
            </a:r>
            <a:r>
              <a:rPr dirty="0" sz="1450" spc="55">
                <a:latin typeface="Times New Roman"/>
                <a:cs typeface="Times New Roman"/>
              </a:rPr>
              <a:t> </a:t>
            </a:r>
            <a:r>
              <a:rPr dirty="0" sz="1450" spc="-10">
                <a:latin typeface="Times New Roman"/>
                <a:cs typeface="Times New Roman"/>
              </a:rPr>
              <a:t>think</a:t>
            </a:r>
            <a:r>
              <a:rPr dirty="0" sz="1450" spc="55">
                <a:latin typeface="Times New Roman"/>
                <a:cs typeface="Times New Roman"/>
              </a:rPr>
              <a:t> </a:t>
            </a:r>
            <a:r>
              <a:rPr dirty="0" sz="1450" spc="-5">
                <a:latin typeface="Times New Roman"/>
                <a:cs typeface="Times New Roman"/>
              </a:rPr>
              <a:t>I</a:t>
            </a:r>
            <a:r>
              <a:rPr dirty="0" sz="1450" spc="55">
                <a:latin typeface="Times New Roman"/>
                <a:cs typeface="Times New Roman"/>
              </a:rPr>
              <a:t> </a:t>
            </a:r>
            <a:r>
              <a:rPr dirty="0" sz="1450" spc="-10">
                <a:latin typeface="Times New Roman"/>
                <a:cs typeface="Times New Roman"/>
              </a:rPr>
              <a:t>havenae</a:t>
            </a:r>
            <a:r>
              <a:rPr dirty="0" sz="1450" spc="55">
                <a:latin typeface="Times New Roman"/>
                <a:cs typeface="Times New Roman"/>
              </a:rPr>
              <a:t> </a:t>
            </a:r>
            <a:r>
              <a:rPr dirty="0" sz="1450" spc="-10">
                <a:latin typeface="Times New Roman"/>
                <a:cs typeface="Times New Roman"/>
              </a:rPr>
              <a:t>broken</a:t>
            </a:r>
            <a:r>
              <a:rPr dirty="0" sz="1450" spc="55">
                <a:latin typeface="Times New Roman"/>
                <a:cs typeface="Times New Roman"/>
              </a:rPr>
              <a:t> </a:t>
            </a:r>
            <a:r>
              <a:rPr dirty="0" sz="1450" spc="-10">
                <a:latin typeface="Times New Roman"/>
                <a:cs typeface="Times New Roman"/>
              </a:rPr>
              <a:t>my</a:t>
            </a:r>
            <a:r>
              <a:rPr dirty="0" sz="1450" spc="55">
                <a:latin typeface="Times New Roman"/>
                <a:cs typeface="Times New Roman"/>
              </a:rPr>
              <a:t> </a:t>
            </a:r>
            <a:r>
              <a:rPr dirty="0" sz="1450" spc="-10">
                <a:latin typeface="Times New Roman"/>
                <a:cs typeface="Times New Roman"/>
              </a:rPr>
              <a:t>heart</a:t>
            </a:r>
            <a:r>
              <a:rPr dirty="0" sz="1450" spc="55">
                <a:latin typeface="Times New Roman"/>
                <a:cs typeface="Times New Roman"/>
              </a:rPr>
              <a:t> </a:t>
            </a:r>
            <a:r>
              <a:rPr dirty="0" sz="1450" spc="-10">
                <a:latin typeface="Times New Roman"/>
                <a:cs typeface="Times New Roman"/>
              </a:rPr>
              <a:t>to</a:t>
            </a:r>
            <a:r>
              <a:rPr dirty="0" sz="1450" spc="55">
                <a:latin typeface="Times New Roman"/>
                <a:cs typeface="Times New Roman"/>
              </a:rPr>
              <a:t> </a:t>
            </a:r>
            <a:r>
              <a:rPr dirty="0" sz="1450" spc="-10">
                <a:latin typeface="Times New Roman"/>
                <a:cs typeface="Times New Roman"/>
              </a:rPr>
              <a:t>have</a:t>
            </a:r>
            <a:r>
              <a:rPr dirty="0" sz="1450" spc="55">
                <a:latin typeface="Times New Roman"/>
                <a:cs typeface="Times New Roman"/>
              </a:rPr>
              <a:t> </a:t>
            </a:r>
            <a:r>
              <a:rPr dirty="0" sz="1450" spc="-10">
                <a:latin typeface="Times New Roman"/>
                <a:cs typeface="Times New Roman"/>
              </a:rPr>
              <a:t>these</a:t>
            </a:r>
            <a:r>
              <a:rPr dirty="0" sz="1450" spc="55">
                <a:latin typeface="Times New Roman"/>
                <a:cs typeface="Times New Roman"/>
              </a:rPr>
              <a:t> </a:t>
            </a:r>
            <a:r>
              <a:rPr dirty="0" sz="1450" spc="-10">
                <a:latin typeface="Times New Roman"/>
                <a:cs typeface="Times New Roman"/>
              </a:rPr>
              <a:t>braws</a:t>
            </a:r>
            <a:r>
              <a:rPr dirty="0" sz="1450" spc="55">
                <a:latin typeface="Times New Roman"/>
                <a:cs typeface="Times New Roman"/>
              </a:rPr>
              <a:t> </a:t>
            </a:r>
            <a:r>
              <a:rPr dirty="0" sz="1450" spc="-10">
                <a:latin typeface="Times New Roman"/>
                <a:cs typeface="Times New Roman"/>
              </a:rPr>
              <a:t>(as</a:t>
            </a:r>
            <a:r>
              <a:rPr dirty="0" sz="1450" spc="55">
                <a:latin typeface="Times New Roman"/>
                <a:cs typeface="Times New Roman"/>
              </a:rPr>
              <a:t> </a:t>
            </a:r>
            <a:r>
              <a:rPr dirty="0" sz="1450" spc="-5">
                <a:latin typeface="Times New Roman"/>
                <a:cs typeface="Times New Roman"/>
              </a:rPr>
              <a:t>he</a:t>
            </a:r>
            <a:r>
              <a:rPr dirty="0" sz="1450" spc="55">
                <a:latin typeface="Times New Roman"/>
                <a:cs typeface="Times New Roman"/>
              </a:rPr>
              <a:t> </a:t>
            </a:r>
            <a:r>
              <a:rPr dirty="0" sz="1450" spc="-10">
                <a:latin typeface="Times New Roman"/>
                <a:cs typeface="Times New Roman"/>
              </a:rPr>
              <a:t>calls</a:t>
            </a:r>
            <a:endParaRPr sz="145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them, God forgive him!) thrown into the sea? Do </a:t>
            </a:r>
            <a:r>
              <a:rPr dirty="0" sz="1450" spc="-5">
                <a:latin typeface="Times New Roman"/>
                <a:cs typeface="Times New Roman"/>
              </a:rPr>
              <a:t>ye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have lived with  him, day </a:t>
            </a:r>
            <a:r>
              <a:rPr dirty="0" sz="1450" spc="-5">
                <a:latin typeface="Times New Roman"/>
                <a:cs typeface="Times New Roman"/>
              </a:rPr>
              <a:t>in, </a:t>
            </a:r>
            <a:r>
              <a:rPr dirty="0" sz="1450" spc="-10">
                <a:latin typeface="Times New Roman"/>
                <a:cs typeface="Times New Roman"/>
              </a:rPr>
              <a:t>day </a:t>
            </a:r>
            <a:r>
              <a:rPr dirty="0" sz="1450" spc="-5">
                <a:latin typeface="Times New Roman"/>
                <a:cs typeface="Times New Roman"/>
              </a:rPr>
              <a:t>out, </a:t>
            </a:r>
            <a:r>
              <a:rPr dirty="0" sz="1450" spc="-10">
                <a:latin typeface="Times New Roman"/>
                <a:cs typeface="Times New Roman"/>
              </a:rPr>
              <a:t>and </a:t>
            </a:r>
            <a:r>
              <a:rPr dirty="0" sz="1450" spc="-5">
                <a:latin typeface="Times New Roman"/>
                <a:cs typeface="Times New Roman"/>
              </a:rPr>
              <a:t>not </a:t>
            </a:r>
            <a:r>
              <a:rPr dirty="0" sz="1450" spc="-10">
                <a:latin typeface="Times New Roman"/>
                <a:cs typeface="Times New Roman"/>
              </a:rPr>
              <a:t>seen what </a:t>
            </a:r>
            <a:r>
              <a:rPr dirty="0" sz="1450" spc="-5">
                <a:latin typeface="Times New Roman"/>
                <a:cs typeface="Times New Roman"/>
              </a:rPr>
              <a:t>you </a:t>
            </a:r>
            <a:r>
              <a:rPr dirty="0" sz="1450" spc="-10">
                <a:latin typeface="Times New Roman"/>
                <a:cs typeface="Times New Roman"/>
              </a:rPr>
              <a:t>saw in an </a:t>
            </a:r>
            <a:r>
              <a:rPr dirty="0" sz="1450" spc="-5">
                <a:latin typeface="Times New Roman"/>
                <a:cs typeface="Times New Roman"/>
              </a:rPr>
              <a:t>hour or </a:t>
            </a:r>
            <a:r>
              <a:rPr dirty="0" sz="1450" spc="-10">
                <a:latin typeface="Times New Roman"/>
                <a:cs typeface="Times New Roman"/>
              </a:rPr>
              <a:t>two? No,’ she  said, ‘I know </a:t>
            </a:r>
            <a:r>
              <a:rPr dirty="0" sz="1450" spc="-20">
                <a:latin typeface="Times New Roman"/>
                <a:cs typeface="Times New Roman"/>
              </a:rPr>
              <a:t>there’s </a:t>
            </a:r>
            <a:r>
              <a:rPr dirty="0" sz="1450" spc="-10">
                <a:latin typeface="Times New Roman"/>
                <a:cs typeface="Times New Roman"/>
              </a:rPr>
              <a:t>wrong in it; what wrong, </a:t>
            </a:r>
            <a:r>
              <a:rPr dirty="0" sz="1450" spc="-5">
                <a:latin typeface="Times New Roman"/>
                <a:cs typeface="Times New Roman"/>
              </a:rPr>
              <a:t>I </a:t>
            </a:r>
            <a:r>
              <a:rPr dirty="0" sz="1450" spc="-10">
                <a:latin typeface="Times New Roman"/>
                <a:cs typeface="Times New Roman"/>
              </a:rPr>
              <a:t>neither know </a:t>
            </a:r>
            <a:r>
              <a:rPr dirty="0" sz="1450" spc="-5">
                <a:latin typeface="Times New Roman"/>
                <a:cs typeface="Times New Roman"/>
              </a:rPr>
              <a:t>nor </a:t>
            </a:r>
            <a:r>
              <a:rPr dirty="0" sz="1450" spc="-10">
                <a:latin typeface="Times New Roman"/>
                <a:cs typeface="Times New Roman"/>
              </a:rPr>
              <a:t>want to  </a:t>
            </a:r>
            <a:r>
              <a:rPr dirty="0" sz="1450" spc="-25">
                <a:latin typeface="Times New Roman"/>
                <a:cs typeface="Times New Roman"/>
              </a:rPr>
              <a:t>know. </a:t>
            </a:r>
            <a:r>
              <a:rPr dirty="0" sz="1450" spc="-10">
                <a:latin typeface="Times New Roman"/>
                <a:cs typeface="Times New Roman"/>
              </a:rPr>
              <a:t>There was never an ill thing made better </a:t>
            </a:r>
            <a:r>
              <a:rPr dirty="0" sz="1450" spc="-5">
                <a:latin typeface="Times New Roman"/>
                <a:cs typeface="Times New Roman"/>
              </a:rPr>
              <a:t>by </a:t>
            </a:r>
            <a:r>
              <a:rPr dirty="0" sz="1450" spc="-10">
                <a:latin typeface="Times New Roman"/>
                <a:cs typeface="Times New Roman"/>
              </a:rPr>
              <a:t>meddling, that </a:t>
            </a:r>
            <a:r>
              <a:rPr dirty="0" sz="1450" spc="-5">
                <a:latin typeface="Times New Roman"/>
                <a:cs typeface="Times New Roman"/>
              </a:rPr>
              <a:t>I </a:t>
            </a:r>
            <a:r>
              <a:rPr dirty="0" sz="1450" spc="-10">
                <a:latin typeface="Times New Roman"/>
                <a:cs typeface="Times New Roman"/>
              </a:rPr>
              <a:t>could hear  </a:t>
            </a:r>
            <a:r>
              <a:rPr dirty="0" sz="1450" spc="-5">
                <a:latin typeface="Times New Roman"/>
                <a:cs typeface="Times New Roman"/>
              </a:rPr>
              <a:t>of. </a:t>
            </a:r>
            <a:r>
              <a:rPr dirty="0" sz="1450" spc="-10">
                <a:latin typeface="Times New Roman"/>
                <a:cs typeface="Times New Roman"/>
              </a:rPr>
              <a:t>But, my lad, </a:t>
            </a:r>
            <a:r>
              <a:rPr dirty="0" sz="1450" spc="-5">
                <a:latin typeface="Times New Roman"/>
                <a:cs typeface="Times New Roman"/>
              </a:rPr>
              <a:t>you </a:t>
            </a:r>
            <a:r>
              <a:rPr dirty="0" sz="1450" spc="-10">
                <a:latin typeface="Times New Roman"/>
                <a:cs typeface="Times New Roman"/>
              </a:rPr>
              <a:t>must never ask me to leave my </a:t>
            </a:r>
            <a:r>
              <a:rPr dirty="0" sz="1450" spc="-20">
                <a:latin typeface="Times New Roman"/>
                <a:cs typeface="Times New Roman"/>
              </a:rPr>
              <a:t>father.  </a:t>
            </a:r>
            <a:r>
              <a:rPr dirty="0" sz="1450" spc="-10">
                <a:latin typeface="Times New Roman"/>
                <a:cs typeface="Times New Roman"/>
              </a:rPr>
              <a:t>While the breath  is in his </a:t>
            </a:r>
            <a:r>
              <a:rPr dirty="0" sz="1450" spc="-25">
                <a:latin typeface="Times New Roman"/>
                <a:cs typeface="Times New Roman"/>
              </a:rPr>
              <a:t>body, </a:t>
            </a:r>
            <a:r>
              <a:rPr dirty="0" sz="1450" spc="-10">
                <a:latin typeface="Times New Roman"/>
                <a:cs typeface="Times New Roman"/>
              </a:rPr>
              <a:t>I’ll </a:t>
            </a:r>
            <a:r>
              <a:rPr dirty="0" sz="1450" spc="-5">
                <a:latin typeface="Times New Roman"/>
                <a:cs typeface="Times New Roman"/>
              </a:rPr>
              <a:t>be </a:t>
            </a:r>
            <a:r>
              <a:rPr dirty="0" sz="1450" spc="-10">
                <a:latin typeface="Times New Roman"/>
                <a:cs typeface="Times New Roman"/>
              </a:rPr>
              <a:t>with him. And </a:t>
            </a:r>
            <a:r>
              <a:rPr dirty="0" sz="1450" spc="-30">
                <a:latin typeface="Times New Roman"/>
                <a:cs typeface="Times New Roman"/>
              </a:rPr>
              <a:t>he’s </a:t>
            </a:r>
            <a:r>
              <a:rPr dirty="0" sz="1450" spc="-5">
                <a:latin typeface="Times New Roman"/>
                <a:cs typeface="Times New Roman"/>
              </a:rPr>
              <a:t>not </a:t>
            </a:r>
            <a:r>
              <a:rPr dirty="0" sz="1450" spc="-10">
                <a:latin typeface="Times New Roman"/>
                <a:cs typeface="Times New Roman"/>
              </a:rPr>
              <a:t>long for here, either: that </a:t>
            </a:r>
            <a:r>
              <a:rPr dirty="0" sz="1450" spc="-5">
                <a:latin typeface="Times New Roman"/>
                <a:cs typeface="Times New Roman"/>
              </a:rPr>
              <a:t>I </a:t>
            </a:r>
            <a:r>
              <a:rPr dirty="0" sz="1450" spc="-10">
                <a:latin typeface="Times New Roman"/>
                <a:cs typeface="Times New Roman"/>
              </a:rPr>
              <a:t>can  tell </a:t>
            </a:r>
            <a:r>
              <a:rPr dirty="0" sz="1450" spc="-5">
                <a:latin typeface="Times New Roman"/>
                <a:cs typeface="Times New Roman"/>
              </a:rPr>
              <a:t>you, </a:t>
            </a:r>
            <a:r>
              <a:rPr dirty="0" sz="1450" spc="-15">
                <a:latin typeface="Times New Roman"/>
                <a:cs typeface="Times New Roman"/>
              </a:rPr>
              <a:t>Charlie—he’s </a:t>
            </a:r>
            <a:r>
              <a:rPr dirty="0" sz="1450" spc="-5">
                <a:latin typeface="Times New Roman"/>
                <a:cs typeface="Times New Roman"/>
              </a:rPr>
              <a:t>not </a:t>
            </a:r>
            <a:r>
              <a:rPr dirty="0" sz="1450" spc="-10">
                <a:latin typeface="Times New Roman"/>
                <a:cs typeface="Times New Roman"/>
              </a:rPr>
              <a:t>long for here. The mark is </a:t>
            </a:r>
            <a:r>
              <a:rPr dirty="0" sz="1450" spc="-5">
                <a:latin typeface="Times New Roman"/>
                <a:cs typeface="Times New Roman"/>
              </a:rPr>
              <a:t>on </a:t>
            </a:r>
            <a:r>
              <a:rPr dirty="0" sz="1450" spc="-10">
                <a:latin typeface="Times New Roman"/>
                <a:cs typeface="Times New Roman"/>
              </a:rPr>
              <a:t>his brow; and better  so—maybe better</a:t>
            </a:r>
            <a:r>
              <a:rPr dirty="0" sz="1450" spc="-5">
                <a:latin typeface="Times New Roman"/>
                <a:cs typeface="Times New Roman"/>
              </a:rPr>
              <a:t> so.’</a:t>
            </a:r>
            <a:endParaRPr sz="1450">
              <a:latin typeface="Times New Roman"/>
              <a:cs typeface="Times New Roman"/>
            </a:endParaRPr>
          </a:p>
          <a:p>
            <a:pPr algn="just" marL="12700" marR="10795">
              <a:lnSpc>
                <a:spcPts val="1730"/>
              </a:lnSpc>
              <a:spcBef>
                <a:spcPts val="850"/>
              </a:spcBef>
            </a:pP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while silent, </a:t>
            </a:r>
            <a:r>
              <a:rPr dirty="0" sz="1450" spc="-5">
                <a:latin typeface="Times New Roman"/>
                <a:cs typeface="Times New Roman"/>
              </a:rPr>
              <a:t>not </a:t>
            </a:r>
            <a:r>
              <a:rPr dirty="0" sz="1450" spc="-10">
                <a:latin typeface="Times New Roman"/>
                <a:cs typeface="Times New Roman"/>
              </a:rPr>
              <a:t>knowing what to say; and when </a:t>
            </a:r>
            <a:r>
              <a:rPr dirty="0" sz="1450" spc="-5">
                <a:latin typeface="Times New Roman"/>
                <a:cs typeface="Times New Roman"/>
              </a:rPr>
              <a:t>I </a:t>
            </a:r>
            <a:r>
              <a:rPr dirty="0" sz="1450" spc="-10">
                <a:latin typeface="Times New Roman"/>
                <a:cs typeface="Times New Roman"/>
              </a:rPr>
              <a:t>roused my head at  last to speak, she </a:t>
            </a:r>
            <a:r>
              <a:rPr dirty="0" sz="1450" spc="-5">
                <a:latin typeface="Times New Roman"/>
                <a:cs typeface="Times New Roman"/>
              </a:rPr>
              <a:t>got </a:t>
            </a:r>
            <a:r>
              <a:rPr dirty="0" sz="1450" spc="-10">
                <a:latin typeface="Times New Roman"/>
                <a:cs typeface="Times New Roman"/>
              </a:rPr>
              <a:t>before</a:t>
            </a:r>
            <a:r>
              <a:rPr dirty="0" sz="1450" spc="1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715">
              <a:lnSpc>
                <a:spcPts val="1730"/>
              </a:lnSpc>
              <a:spcBef>
                <a:spcPts val="865"/>
              </a:spcBef>
            </a:pPr>
            <a:r>
              <a:rPr dirty="0" sz="1450" spc="-10">
                <a:latin typeface="Times New Roman"/>
                <a:cs typeface="Times New Roman"/>
              </a:rPr>
              <a:t>‘Charlie,’ she said, </a:t>
            </a:r>
            <a:r>
              <a:rPr dirty="0" sz="1450" spc="-20">
                <a:latin typeface="Times New Roman"/>
                <a:cs typeface="Times New Roman"/>
              </a:rPr>
              <a:t>‘what’s </a:t>
            </a:r>
            <a:r>
              <a:rPr dirty="0" sz="1450" spc="-10">
                <a:latin typeface="Times New Roman"/>
                <a:cs typeface="Times New Roman"/>
              </a:rPr>
              <a:t>right for me, neednae </a:t>
            </a:r>
            <a:r>
              <a:rPr dirty="0" sz="1450" spc="-5">
                <a:latin typeface="Times New Roman"/>
                <a:cs typeface="Times New Roman"/>
              </a:rPr>
              <a:t>be </a:t>
            </a:r>
            <a:r>
              <a:rPr dirty="0" sz="1450" spc="-10">
                <a:latin typeface="Times New Roman"/>
                <a:cs typeface="Times New Roman"/>
              </a:rPr>
              <a:t>right for </a:t>
            </a:r>
            <a:r>
              <a:rPr dirty="0" sz="1450" spc="-5">
                <a:latin typeface="Times New Roman"/>
                <a:cs typeface="Times New Roman"/>
              </a:rPr>
              <a:t>you. </a:t>
            </a:r>
            <a:r>
              <a:rPr dirty="0" sz="1450" spc="-20">
                <a:latin typeface="Times New Roman"/>
                <a:cs typeface="Times New Roman"/>
              </a:rPr>
              <a:t>There’s </a:t>
            </a:r>
            <a:r>
              <a:rPr dirty="0" sz="1450" spc="-10">
                <a:latin typeface="Times New Roman"/>
                <a:cs typeface="Times New Roman"/>
              </a:rPr>
              <a:t>sin  </a:t>
            </a:r>
            <a:r>
              <a:rPr dirty="0" sz="1450" spc="-5">
                <a:latin typeface="Times New Roman"/>
                <a:cs typeface="Times New Roman"/>
              </a:rPr>
              <a:t>upon </a:t>
            </a:r>
            <a:r>
              <a:rPr dirty="0" sz="1450" spc="-10">
                <a:latin typeface="Times New Roman"/>
                <a:cs typeface="Times New Roman"/>
              </a:rPr>
              <a:t>this house and trouble;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a </a:t>
            </a:r>
            <a:r>
              <a:rPr dirty="0" sz="1450" spc="-10">
                <a:latin typeface="Times New Roman"/>
                <a:cs typeface="Times New Roman"/>
              </a:rPr>
              <a:t>stranger; take </a:t>
            </a:r>
            <a:r>
              <a:rPr dirty="0" sz="1450" spc="-5">
                <a:latin typeface="Times New Roman"/>
                <a:cs typeface="Times New Roman"/>
              </a:rPr>
              <a:t>your </a:t>
            </a:r>
            <a:r>
              <a:rPr dirty="0" sz="1450" spc="-10">
                <a:latin typeface="Times New Roman"/>
                <a:cs typeface="Times New Roman"/>
              </a:rPr>
              <a:t>things </a:t>
            </a:r>
            <a:r>
              <a:rPr dirty="0" sz="1450" spc="-5">
                <a:latin typeface="Times New Roman"/>
                <a:cs typeface="Times New Roman"/>
              </a:rPr>
              <a:t>upon your  </a:t>
            </a:r>
            <a:r>
              <a:rPr dirty="0" sz="1450" spc="-10">
                <a:latin typeface="Times New Roman"/>
                <a:cs typeface="Times New Roman"/>
              </a:rPr>
              <a:t>back and </a:t>
            </a:r>
            <a:r>
              <a:rPr dirty="0" sz="1450" spc="-5">
                <a:latin typeface="Times New Roman"/>
                <a:cs typeface="Times New Roman"/>
              </a:rPr>
              <a:t>go your </a:t>
            </a:r>
            <a:r>
              <a:rPr dirty="0" sz="1450" spc="-10">
                <a:latin typeface="Times New Roman"/>
                <a:cs typeface="Times New Roman"/>
              </a:rPr>
              <a:t>ways to better places and to better folk, and if </a:t>
            </a:r>
            <a:r>
              <a:rPr dirty="0" sz="1450" spc="-5">
                <a:latin typeface="Times New Roman"/>
                <a:cs typeface="Times New Roman"/>
              </a:rPr>
              <a:t>you </a:t>
            </a:r>
            <a:r>
              <a:rPr dirty="0" sz="1450" spc="-10">
                <a:latin typeface="Times New Roman"/>
                <a:cs typeface="Times New Roman"/>
              </a:rPr>
              <a:t>were ever  minded to come back, though it were twenty years syne, </a:t>
            </a:r>
            <a:r>
              <a:rPr dirty="0" sz="1450" spc="-5">
                <a:latin typeface="Times New Roman"/>
                <a:cs typeface="Times New Roman"/>
              </a:rPr>
              <a:t>you </a:t>
            </a:r>
            <a:r>
              <a:rPr dirty="0" sz="1450" spc="-10">
                <a:latin typeface="Times New Roman"/>
                <a:cs typeface="Times New Roman"/>
              </a:rPr>
              <a:t>would find me  aye waiting.’</a:t>
            </a:r>
            <a:endParaRPr sz="1450">
              <a:latin typeface="Times New Roman"/>
              <a:cs typeface="Times New Roman"/>
            </a:endParaRPr>
          </a:p>
          <a:p>
            <a:pPr algn="just" marL="12700" marR="54610">
              <a:lnSpc>
                <a:spcPts val="1730"/>
              </a:lnSpc>
              <a:spcBef>
                <a:spcPts val="855"/>
              </a:spcBef>
            </a:pPr>
            <a:r>
              <a:rPr dirty="0" sz="1450" spc="-10">
                <a:latin typeface="Times New Roman"/>
                <a:cs typeface="Times New Roman"/>
              </a:rPr>
              <a:t>‘Mary Ellen,’ </a:t>
            </a:r>
            <a:r>
              <a:rPr dirty="0" sz="1450" spc="-5">
                <a:latin typeface="Times New Roman"/>
                <a:cs typeface="Times New Roman"/>
              </a:rPr>
              <a:t>I </a:t>
            </a:r>
            <a:r>
              <a:rPr dirty="0" sz="1450" spc="-10">
                <a:latin typeface="Times New Roman"/>
                <a:cs typeface="Times New Roman"/>
              </a:rPr>
              <a:t>said, ‘I asked </a:t>
            </a:r>
            <a:r>
              <a:rPr dirty="0" sz="1450" spc="-5">
                <a:latin typeface="Times New Roman"/>
                <a:cs typeface="Times New Roman"/>
              </a:rPr>
              <a:t>you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my wife, and </a:t>
            </a:r>
            <a:r>
              <a:rPr dirty="0" sz="1450" spc="-5">
                <a:latin typeface="Times New Roman"/>
                <a:cs typeface="Times New Roman"/>
              </a:rPr>
              <a:t>you </a:t>
            </a:r>
            <a:r>
              <a:rPr dirty="0" sz="1450" spc="-10">
                <a:latin typeface="Times New Roman"/>
                <a:cs typeface="Times New Roman"/>
              </a:rPr>
              <a:t>said as </a:t>
            </a:r>
            <a:r>
              <a:rPr dirty="0" sz="1450" spc="-5">
                <a:latin typeface="Times New Roman"/>
                <a:cs typeface="Times New Roman"/>
              </a:rPr>
              <a:t>good </a:t>
            </a:r>
            <a:r>
              <a:rPr dirty="0" sz="1450" spc="-10">
                <a:latin typeface="Times New Roman"/>
                <a:cs typeface="Times New Roman"/>
              </a:rPr>
              <a:t>as yes.  </a:t>
            </a:r>
            <a:r>
              <a:rPr dirty="0" sz="1450" spc="-25">
                <a:latin typeface="Times New Roman"/>
                <a:cs typeface="Times New Roman"/>
              </a:rPr>
              <a:t>That’s </a:t>
            </a:r>
            <a:r>
              <a:rPr dirty="0" sz="1450" spc="-5">
                <a:latin typeface="Times New Roman"/>
                <a:cs typeface="Times New Roman"/>
              </a:rPr>
              <a:t>done </a:t>
            </a:r>
            <a:r>
              <a:rPr dirty="0" sz="1450" spc="-10">
                <a:latin typeface="Times New Roman"/>
                <a:cs typeface="Times New Roman"/>
              </a:rPr>
              <a:t>for </a:t>
            </a:r>
            <a:r>
              <a:rPr dirty="0" sz="1450" spc="-5">
                <a:latin typeface="Times New Roman"/>
                <a:cs typeface="Times New Roman"/>
              </a:rPr>
              <a:t>good. </a:t>
            </a:r>
            <a:r>
              <a:rPr dirty="0" sz="1450" spc="-10">
                <a:latin typeface="Times New Roman"/>
                <a:cs typeface="Times New Roman"/>
              </a:rPr>
              <a:t>Wherever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I </a:t>
            </a:r>
            <a:r>
              <a:rPr dirty="0" sz="1450" spc="-10">
                <a:latin typeface="Times New Roman"/>
                <a:cs typeface="Times New Roman"/>
              </a:rPr>
              <a:t>am; as </a:t>
            </a:r>
            <a:r>
              <a:rPr dirty="0" sz="1450" spc="-5">
                <a:latin typeface="Times New Roman"/>
                <a:cs typeface="Times New Roman"/>
              </a:rPr>
              <a:t>I </a:t>
            </a:r>
            <a:r>
              <a:rPr dirty="0" sz="1450" spc="-10">
                <a:latin typeface="Times New Roman"/>
                <a:cs typeface="Times New Roman"/>
              </a:rPr>
              <a:t>shall answer to my</a:t>
            </a:r>
            <a:r>
              <a:rPr dirty="0" sz="1450" spc="110">
                <a:latin typeface="Times New Roman"/>
                <a:cs typeface="Times New Roman"/>
              </a:rPr>
              <a:t> </a:t>
            </a:r>
            <a:r>
              <a:rPr dirty="0" sz="1450" spc="-10">
                <a:latin typeface="Times New Roman"/>
                <a:cs typeface="Times New Roman"/>
              </a:rPr>
              <a:t>God.’</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said the words, the wind suddenly burst </a:t>
            </a:r>
            <a:r>
              <a:rPr dirty="0" sz="1450" spc="-5">
                <a:latin typeface="Times New Roman"/>
                <a:cs typeface="Times New Roman"/>
              </a:rPr>
              <a:t>out </a:t>
            </a:r>
            <a:r>
              <a:rPr dirty="0" sz="1450" spc="-10">
                <a:latin typeface="Times New Roman"/>
                <a:cs typeface="Times New Roman"/>
              </a:rPr>
              <a:t>raving, and then seemed to  stand still and shudder round the house </a:t>
            </a:r>
            <a:r>
              <a:rPr dirty="0" sz="1450" spc="-5">
                <a:latin typeface="Times New Roman"/>
                <a:cs typeface="Times New Roman"/>
              </a:rPr>
              <a:t>of </a:t>
            </a:r>
            <a:r>
              <a:rPr dirty="0" sz="1450" spc="-10">
                <a:latin typeface="Times New Roman"/>
                <a:cs typeface="Times New Roman"/>
              </a:rPr>
              <a:t>Aros. It was the first squall, </a:t>
            </a:r>
            <a:r>
              <a:rPr dirty="0" sz="1450" spc="-5">
                <a:latin typeface="Times New Roman"/>
                <a:cs typeface="Times New Roman"/>
              </a:rPr>
              <a:t>or  </a:t>
            </a:r>
            <a:r>
              <a:rPr dirty="0" sz="1450" spc="-10">
                <a:latin typeface="Times New Roman"/>
                <a:cs typeface="Times New Roman"/>
              </a:rPr>
              <a:t>prologue, </a:t>
            </a:r>
            <a:r>
              <a:rPr dirty="0" sz="1450" spc="-5">
                <a:latin typeface="Times New Roman"/>
                <a:cs typeface="Times New Roman"/>
              </a:rPr>
              <a:t>of </a:t>
            </a:r>
            <a:r>
              <a:rPr dirty="0" sz="1450" spc="-10">
                <a:latin typeface="Times New Roman"/>
                <a:cs typeface="Times New Roman"/>
              </a:rPr>
              <a:t>the coming tempest, and as we started and looked about us, we  found that </a:t>
            </a:r>
            <a:r>
              <a:rPr dirty="0" sz="1450" spc="-5">
                <a:latin typeface="Times New Roman"/>
                <a:cs typeface="Times New Roman"/>
              </a:rPr>
              <a:t>a </a:t>
            </a:r>
            <a:r>
              <a:rPr dirty="0" sz="1450" spc="-10">
                <a:latin typeface="Times New Roman"/>
                <a:cs typeface="Times New Roman"/>
              </a:rPr>
              <a:t>gloom, like the approach </a:t>
            </a:r>
            <a:r>
              <a:rPr dirty="0" sz="1450" spc="-5">
                <a:latin typeface="Times New Roman"/>
                <a:cs typeface="Times New Roman"/>
              </a:rPr>
              <a:t>of </a:t>
            </a:r>
            <a:r>
              <a:rPr dirty="0" sz="1450" spc="-10">
                <a:latin typeface="Times New Roman"/>
                <a:cs typeface="Times New Roman"/>
              </a:rPr>
              <a:t>evening, had settled round the</a:t>
            </a:r>
            <a:r>
              <a:rPr dirty="0" sz="1450" spc="165">
                <a:latin typeface="Times New Roman"/>
                <a:cs typeface="Times New Roman"/>
              </a:rPr>
              <a:t> </a:t>
            </a:r>
            <a:r>
              <a:rPr dirty="0" sz="1450" spc="-10">
                <a:latin typeface="Times New Roman"/>
                <a:cs typeface="Times New Roman"/>
              </a:rPr>
              <a:t>house.</a:t>
            </a:r>
            <a:endParaRPr sz="1450">
              <a:latin typeface="Times New Roman"/>
              <a:cs typeface="Times New Roman"/>
            </a:endParaRPr>
          </a:p>
          <a:p>
            <a:pPr algn="just" marL="12700" marR="8890">
              <a:lnSpc>
                <a:spcPts val="1730"/>
              </a:lnSpc>
              <a:spcBef>
                <a:spcPts val="860"/>
              </a:spcBef>
            </a:pPr>
            <a:r>
              <a:rPr dirty="0" sz="1450" spc="-10">
                <a:latin typeface="Times New Roman"/>
                <a:cs typeface="Times New Roman"/>
              </a:rPr>
              <a:t>‘God pity all </a:t>
            </a:r>
            <a:r>
              <a:rPr dirty="0" sz="1450" spc="-5">
                <a:latin typeface="Times New Roman"/>
                <a:cs typeface="Times New Roman"/>
              </a:rPr>
              <a:t>poor </a:t>
            </a:r>
            <a:r>
              <a:rPr dirty="0" sz="1450" spc="-10">
                <a:latin typeface="Times New Roman"/>
                <a:cs typeface="Times New Roman"/>
              </a:rPr>
              <a:t>folks at sea!’ she said. </a:t>
            </a:r>
            <a:r>
              <a:rPr dirty="0" sz="1450" spc="-30">
                <a:latin typeface="Times New Roman"/>
                <a:cs typeface="Times New Roman"/>
              </a:rPr>
              <a:t>‘We’ll </a:t>
            </a:r>
            <a:r>
              <a:rPr dirty="0" sz="1450" spc="-10">
                <a:latin typeface="Times New Roman"/>
                <a:cs typeface="Times New Roman"/>
              </a:rPr>
              <a:t>see </a:t>
            </a:r>
            <a:r>
              <a:rPr dirty="0" sz="1450" spc="-5">
                <a:latin typeface="Times New Roman"/>
                <a:cs typeface="Times New Roman"/>
              </a:rPr>
              <a:t>no </a:t>
            </a:r>
            <a:r>
              <a:rPr dirty="0" sz="1450" spc="-10">
                <a:latin typeface="Times New Roman"/>
                <a:cs typeface="Times New Roman"/>
              </a:rPr>
              <a:t>more </a:t>
            </a:r>
            <a:r>
              <a:rPr dirty="0" sz="1450" spc="-5">
                <a:latin typeface="Times New Roman"/>
                <a:cs typeface="Times New Roman"/>
              </a:rPr>
              <a:t>of </a:t>
            </a:r>
            <a:r>
              <a:rPr dirty="0" sz="1450" spc="-10">
                <a:latin typeface="Times New Roman"/>
                <a:cs typeface="Times New Roman"/>
              </a:rPr>
              <a:t>my father till  the </a:t>
            </a:r>
            <a:r>
              <a:rPr dirty="0" sz="1450" spc="-20">
                <a:latin typeface="Times New Roman"/>
                <a:cs typeface="Times New Roman"/>
              </a:rPr>
              <a:t>morrow’s</a:t>
            </a:r>
            <a:r>
              <a:rPr dirty="0" sz="1450" spc="-5">
                <a:latin typeface="Times New Roman"/>
                <a:cs typeface="Times New Roman"/>
              </a:rPr>
              <a:t> </a:t>
            </a:r>
            <a:r>
              <a:rPr dirty="0" sz="1450" spc="-10">
                <a:latin typeface="Times New Roman"/>
                <a:cs typeface="Times New Roman"/>
              </a:rPr>
              <a:t>morning.’</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And then she told me, as we sat </a:t>
            </a:r>
            <a:r>
              <a:rPr dirty="0" sz="1450" spc="-5">
                <a:latin typeface="Times New Roman"/>
                <a:cs typeface="Times New Roman"/>
              </a:rPr>
              <a:t>by </a:t>
            </a:r>
            <a:r>
              <a:rPr dirty="0" sz="1450" spc="-10">
                <a:latin typeface="Times New Roman"/>
                <a:cs typeface="Times New Roman"/>
              </a:rPr>
              <a:t>the fire and hearkened to the rising gusts,  </a:t>
            </a:r>
            <a:r>
              <a:rPr dirty="0" sz="1450" spc="-5">
                <a:latin typeface="Times New Roman"/>
                <a:cs typeface="Times New Roman"/>
              </a:rPr>
              <a:t>of </a:t>
            </a:r>
            <a:r>
              <a:rPr dirty="0" sz="1450" spc="-10">
                <a:latin typeface="Times New Roman"/>
                <a:cs typeface="Times New Roman"/>
              </a:rPr>
              <a:t>how this change had fallen </a:t>
            </a:r>
            <a:r>
              <a:rPr dirty="0" sz="1450" spc="-5">
                <a:latin typeface="Times New Roman"/>
                <a:cs typeface="Times New Roman"/>
              </a:rPr>
              <a:t>upon </a:t>
            </a:r>
            <a:r>
              <a:rPr dirty="0" sz="1450" spc="-10">
                <a:latin typeface="Times New Roman"/>
                <a:cs typeface="Times New Roman"/>
              </a:rPr>
              <a:t>my uncle. All last winter </a:t>
            </a:r>
            <a:r>
              <a:rPr dirty="0" sz="1450" spc="-5">
                <a:latin typeface="Times New Roman"/>
                <a:cs typeface="Times New Roman"/>
              </a:rPr>
              <a:t>he </a:t>
            </a:r>
            <a:r>
              <a:rPr dirty="0" sz="1450" spc="-10">
                <a:latin typeface="Times New Roman"/>
                <a:cs typeface="Times New Roman"/>
              </a:rPr>
              <a:t>had been dark  and fitful in his mind. Whenever the Roost ran </a:t>
            </a:r>
            <a:r>
              <a:rPr dirty="0" sz="1450" spc="-5">
                <a:latin typeface="Times New Roman"/>
                <a:cs typeface="Times New Roman"/>
              </a:rPr>
              <a:t>high, </a:t>
            </a:r>
            <a:r>
              <a:rPr dirty="0" sz="1450" spc="-25">
                <a:latin typeface="Times New Roman"/>
                <a:cs typeface="Times New Roman"/>
              </a:rPr>
              <a:t>or, </a:t>
            </a:r>
            <a:r>
              <a:rPr dirty="0" sz="1450" spc="-10">
                <a:latin typeface="Times New Roman"/>
                <a:cs typeface="Times New Roman"/>
              </a:rPr>
              <a:t>as Mary said,  whenever the Merry Men were dancing, </a:t>
            </a:r>
            <a:r>
              <a:rPr dirty="0" sz="1450" spc="-5">
                <a:latin typeface="Times New Roman"/>
                <a:cs typeface="Times New Roman"/>
              </a:rPr>
              <a:t>he </a:t>
            </a:r>
            <a:r>
              <a:rPr dirty="0" sz="1450" spc="-10">
                <a:latin typeface="Times New Roman"/>
                <a:cs typeface="Times New Roman"/>
              </a:rPr>
              <a:t>would lie </a:t>
            </a:r>
            <a:r>
              <a:rPr dirty="0" sz="1450" spc="-5">
                <a:latin typeface="Times New Roman"/>
                <a:cs typeface="Times New Roman"/>
              </a:rPr>
              <a:t>out </a:t>
            </a:r>
            <a:r>
              <a:rPr dirty="0" sz="1450" spc="-10">
                <a:latin typeface="Times New Roman"/>
                <a:cs typeface="Times New Roman"/>
              </a:rPr>
              <a:t>for hours together </a:t>
            </a:r>
            <a:r>
              <a:rPr dirty="0" sz="1450" spc="-5">
                <a:latin typeface="Times New Roman"/>
                <a:cs typeface="Times New Roman"/>
              </a:rPr>
              <a:t>on  </a:t>
            </a:r>
            <a:r>
              <a:rPr dirty="0" sz="1450" spc="-10">
                <a:latin typeface="Times New Roman"/>
                <a:cs typeface="Times New Roman"/>
              </a:rPr>
              <a:t>the Head, if it were at night, </a:t>
            </a:r>
            <a:r>
              <a:rPr dirty="0" sz="1450" spc="-5">
                <a:latin typeface="Times New Roman"/>
                <a:cs typeface="Times New Roman"/>
              </a:rPr>
              <a:t>or on </a:t>
            </a:r>
            <a:r>
              <a:rPr dirty="0" sz="1450" spc="-10">
                <a:latin typeface="Times New Roman"/>
                <a:cs typeface="Times New Roman"/>
              </a:rPr>
              <a:t>the top </a:t>
            </a:r>
            <a:r>
              <a:rPr dirty="0" sz="1450" spc="-5">
                <a:latin typeface="Times New Roman"/>
                <a:cs typeface="Times New Roman"/>
              </a:rPr>
              <a:t>of </a:t>
            </a:r>
            <a:r>
              <a:rPr dirty="0" sz="1450" spc="-10">
                <a:latin typeface="Times New Roman"/>
                <a:cs typeface="Times New Roman"/>
              </a:rPr>
              <a:t>Aros </a:t>
            </a:r>
            <a:r>
              <a:rPr dirty="0" sz="1450" spc="-5">
                <a:latin typeface="Times New Roman"/>
                <a:cs typeface="Times New Roman"/>
              </a:rPr>
              <a:t>by </a:t>
            </a:r>
            <a:r>
              <a:rPr dirty="0" sz="1450" spc="-30">
                <a:latin typeface="Times New Roman"/>
                <a:cs typeface="Times New Roman"/>
              </a:rPr>
              <a:t>day, </a:t>
            </a:r>
            <a:r>
              <a:rPr dirty="0" sz="1450" spc="-10">
                <a:latin typeface="Times New Roman"/>
                <a:cs typeface="Times New Roman"/>
              </a:rPr>
              <a:t>watching the tumult  </a:t>
            </a:r>
            <a:r>
              <a:rPr dirty="0" sz="1450" spc="-5">
                <a:latin typeface="Times New Roman"/>
                <a:cs typeface="Times New Roman"/>
              </a:rPr>
              <a:t>of </a:t>
            </a:r>
            <a:r>
              <a:rPr dirty="0" sz="1450" spc="-10">
                <a:latin typeface="Times New Roman"/>
                <a:cs typeface="Times New Roman"/>
              </a:rPr>
              <a:t>the sea, and sweeping the horizon for </a:t>
            </a:r>
            <a:r>
              <a:rPr dirty="0" sz="1450" spc="-5">
                <a:latin typeface="Times New Roman"/>
                <a:cs typeface="Times New Roman"/>
              </a:rPr>
              <a:t>a </a:t>
            </a:r>
            <a:r>
              <a:rPr dirty="0" sz="1450" spc="-10">
                <a:latin typeface="Times New Roman"/>
                <a:cs typeface="Times New Roman"/>
              </a:rPr>
              <a:t>sail. After February the tenth, when  the wealth-bringing wreck was cast ashore at Sandag, </a:t>
            </a:r>
            <a:r>
              <a:rPr dirty="0" sz="1450" spc="-5">
                <a:latin typeface="Times New Roman"/>
                <a:cs typeface="Times New Roman"/>
              </a:rPr>
              <a:t>he </a:t>
            </a:r>
            <a:r>
              <a:rPr dirty="0" sz="1450" spc="-10">
                <a:latin typeface="Times New Roman"/>
                <a:cs typeface="Times New Roman"/>
              </a:rPr>
              <a:t>had been at first  unnaturally </a:t>
            </a:r>
            <a:r>
              <a:rPr dirty="0" sz="1450" spc="-30">
                <a:latin typeface="Times New Roman"/>
                <a:cs typeface="Times New Roman"/>
              </a:rPr>
              <a:t>gay, </a:t>
            </a:r>
            <a:r>
              <a:rPr dirty="0" sz="1450" spc="-10">
                <a:latin typeface="Times New Roman"/>
                <a:cs typeface="Times New Roman"/>
              </a:rPr>
              <a:t>and his excitement had never fallen in degree, </a:t>
            </a:r>
            <a:r>
              <a:rPr dirty="0" sz="1450" spc="-5">
                <a:latin typeface="Times New Roman"/>
                <a:cs typeface="Times New Roman"/>
              </a:rPr>
              <a:t>but </a:t>
            </a:r>
            <a:r>
              <a:rPr dirty="0" sz="1450" spc="-10">
                <a:latin typeface="Times New Roman"/>
                <a:cs typeface="Times New Roman"/>
              </a:rPr>
              <a:t>only  changed in kind from dark to </a:t>
            </a:r>
            <a:r>
              <a:rPr dirty="0" sz="1450" spc="-20">
                <a:latin typeface="Times New Roman"/>
                <a:cs typeface="Times New Roman"/>
              </a:rPr>
              <a:t>darker.</a:t>
            </a:r>
            <a:r>
              <a:rPr dirty="0" sz="1450" spc="320">
                <a:latin typeface="Times New Roman"/>
                <a:cs typeface="Times New Roman"/>
              </a:rPr>
              <a:t> </a:t>
            </a:r>
            <a:r>
              <a:rPr dirty="0" sz="1450" spc="-10">
                <a:latin typeface="Times New Roman"/>
                <a:cs typeface="Times New Roman"/>
              </a:rPr>
              <a:t>He neglected his work, and kept Rorie  idle. They two would speak together </a:t>
            </a:r>
            <a:r>
              <a:rPr dirty="0" sz="1450" spc="-5">
                <a:latin typeface="Times New Roman"/>
                <a:cs typeface="Times New Roman"/>
              </a:rPr>
              <a:t>by </a:t>
            </a:r>
            <a:r>
              <a:rPr dirty="0" sz="1450" spc="-10">
                <a:latin typeface="Times New Roman"/>
                <a:cs typeface="Times New Roman"/>
              </a:rPr>
              <a:t>the </a:t>
            </a:r>
            <a:r>
              <a:rPr dirty="0" sz="1450" spc="-5">
                <a:latin typeface="Times New Roman"/>
                <a:cs typeface="Times New Roman"/>
              </a:rPr>
              <a:t>hour </a:t>
            </a:r>
            <a:r>
              <a:rPr dirty="0" sz="1450" spc="-10">
                <a:latin typeface="Times New Roman"/>
                <a:cs typeface="Times New Roman"/>
              </a:rPr>
              <a:t>at the gable end, in guarded  tones and with an air </a:t>
            </a:r>
            <a:r>
              <a:rPr dirty="0" sz="1450" spc="-5">
                <a:latin typeface="Times New Roman"/>
                <a:cs typeface="Times New Roman"/>
              </a:rPr>
              <a:t>of </a:t>
            </a:r>
            <a:r>
              <a:rPr dirty="0" sz="1450" spc="-10">
                <a:latin typeface="Times New Roman"/>
                <a:cs typeface="Times New Roman"/>
              </a:rPr>
              <a:t>secrecy and almost </a:t>
            </a:r>
            <a:r>
              <a:rPr dirty="0" sz="1450" spc="-5">
                <a:latin typeface="Times New Roman"/>
                <a:cs typeface="Times New Roman"/>
              </a:rPr>
              <a:t>of </a:t>
            </a:r>
            <a:r>
              <a:rPr dirty="0" sz="1450" spc="-10">
                <a:latin typeface="Times New Roman"/>
                <a:cs typeface="Times New Roman"/>
              </a:rPr>
              <a:t>guilt; and if she questioned  </a:t>
            </a:r>
            <a:r>
              <a:rPr dirty="0" sz="1450" spc="-15">
                <a:latin typeface="Times New Roman"/>
                <a:cs typeface="Times New Roman"/>
              </a:rPr>
              <a:t>either, </a:t>
            </a:r>
            <a:r>
              <a:rPr dirty="0" sz="1450" spc="-10">
                <a:latin typeface="Times New Roman"/>
                <a:cs typeface="Times New Roman"/>
              </a:rPr>
              <a:t>as at first she sometimes </a:t>
            </a:r>
            <a:r>
              <a:rPr dirty="0" sz="1450" spc="-5">
                <a:latin typeface="Times New Roman"/>
                <a:cs typeface="Times New Roman"/>
              </a:rPr>
              <a:t>did, </a:t>
            </a:r>
            <a:r>
              <a:rPr dirty="0" sz="1450" spc="-10">
                <a:latin typeface="Times New Roman"/>
                <a:cs typeface="Times New Roman"/>
              </a:rPr>
              <a:t>her inquiries were </a:t>
            </a:r>
            <a:r>
              <a:rPr dirty="0" sz="1450" spc="-5">
                <a:latin typeface="Times New Roman"/>
                <a:cs typeface="Times New Roman"/>
              </a:rPr>
              <a:t>put </a:t>
            </a:r>
            <a:r>
              <a:rPr dirty="0" sz="1450" spc="-10">
                <a:latin typeface="Times New Roman"/>
                <a:cs typeface="Times New Roman"/>
              </a:rPr>
              <a:t>aside with  confusion. Since Rorie had first remarked the fish that </a:t>
            </a:r>
            <a:r>
              <a:rPr dirty="0" sz="1450" spc="-5">
                <a:latin typeface="Times New Roman"/>
                <a:cs typeface="Times New Roman"/>
              </a:rPr>
              <a:t>hung </a:t>
            </a:r>
            <a:r>
              <a:rPr dirty="0" sz="1450" spc="-10">
                <a:latin typeface="Times New Roman"/>
                <a:cs typeface="Times New Roman"/>
              </a:rPr>
              <a:t>about the </a:t>
            </a:r>
            <a:r>
              <a:rPr dirty="0" sz="1450" spc="-25">
                <a:latin typeface="Times New Roman"/>
                <a:cs typeface="Times New Roman"/>
              </a:rPr>
              <a:t>ferry,  </a:t>
            </a:r>
            <a:r>
              <a:rPr dirty="0" sz="1450" spc="-10">
                <a:latin typeface="Times New Roman"/>
                <a:cs typeface="Times New Roman"/>
              </a:rPr>
              <a:t>his master had never set </a:t>
            </a:r>
            <a:r>
              <a:rPr dirty="0" sz="1450" spc="-5">
                <a:latin typeface="Times New Roman"/>
                <a:cs typeface="Times New Roman"/>
              </a:rPr>
              <a:t>foot but </a:t>
            </a:r>
            <a:r>
              <a:rPr dirty="0" sz="1450" spc="-10">
                <a:latin typeface="Times New Roman"/>
                <a:cs typeface="Times New Roman"/>
              </a:rPr>
              <a:t>once </a:t>
            </a:r>
            <a:r>
              <a:rPr dirty="0" sz="1450" spc="-5">
                <a:latin typeface="Times New Roman"/>
                <a:cs typeface="Times New Roman"/>
              </a:rPr>
              <a:t>upon </a:t>
            </a:r>
            <a:r>
              <a:rPr dirty="0" sz="1450" spc="-10">
                <a:latin typeface="Times New Roman"/>
                <a:cs typeface="Times New Roman"/>
              </a:rPr>
              <a:t>the mainland </a:t>
            </a:r>
            <a:r>
              <a:rPr dirty="0" sz="1450" spc="-5">
                <a:latin typeface="Times New Roman"/>
                <a:cs typeface="Times New Roman"/>
              </a:rPr>
              <a:t>of </a:t>
            </a:r>
            <a:r>
              <a:rPr dirty="0" sz="1450" spc="-10">
                <a:latin typeface="Times New Roman"/>
                <a:cs typeface="Times New Roman"/>
              </a:rPr>
              <a:t>the Ross. That  once—it was in the height </a:t>
            </a:r>
            <a:r>
              <a:rPr dirty="0" sz="1450" spc="-5">
                <a:latin typeface="Times New Roman"/>
                <a:cs typeface="Times New Roman"/>
              </a:rPr>
              <a:t>of </a:t>
            </a:r>
            <a:r>
              <a:rPr dirty="0" sz="1450" spc="-10">
                <a:latin typeface="Times New Roman"/>
                <a:cs typeface="Times New Roman"/>
              </a:rPr>
              <a:t>the springs—he had passed dryshod while the  tide</a:t>
            </a:r>
            <a:r>
              <a:rPr dirty="0" sz="1450" spc="100">
                <a:latin typeface="Times New Roman"/>
                <a:cs typeface="Times New Roman"/>
              </a:rPr>
              <a:t> </a:t>
            </a:r>
            <a:r>
              <a:rPr dirty="0" sz="1450" spc="-10">
                <a:latin typeface="Times New Roman"/>
                <a:cs typeface="Times New Roman"/>
              </a:rPr>
              <a:t>was</a:t>
            </a:r>
            <a:r>
              <a:rPr dirty="0" sz="1450" spc="105">
                <a:latin typeface="Times New Roman"/>
                <a:cs typeface="Times New Roman"/>
              </a:rPr>
              <a:t> </a:t>
            </a:r>
            <a:r>
              <a:rPr dirty="0" sz="1450" spc="-5">
                <a:latin typeface="Times New Roman"/>
                <a:cs typeface="Times New Roman"/>
              </a:rPr>
              <a:t>out;</a:t>
            </a:r>
            <a:r>
              <a:rPr dirty="0" sz="1450" spc="100">
                <a:latin typeface="Times New Roman"/>
                <a:cs typeface="Times New Roman"/>
              </a:rPr>
              <a:t> </a:t>
            </a:r>
            <a:r>
              <a:rPr dirty="0" sz="1450" spc="-5">
                <a:latin typeface="Times New Roman"/>
                <a:cs typeface="Times New Roman"/>
              </a:rPr>
              <a:t>but,</a:t>
            </a:r>
            <a:r>
              <a:rPr dirty="0" sz="1450" spc="105">
                <a:latin typeface="Times New Roman"/>
                <a:cs typeface="Times New Roman"/>
              </a:rPr>
              <a:t> </a:t>
            </a:r>
            <a:r>
              <a:rPr dirty="0" sz="1450" spc="-10">
                <a:latin typeface="Times New Roman"/>
                <a:cs typeface="Times New Roman"/>
              </a:rPr>
              <a:t>having</a:t>
            </a:r>
            <a:r>
              <a:rPr dirty="0" sz="1450" spc="100">
                <a:latin typeface="Times New Roman"/>
                <a:cs typeface="Times New Roman"/>
              </a:rPr>
              <a:t> </a:t>
            </a:r>
            <a:r>
              <a:rPr dirty="0" sz="1450" spc="-10">
                <a:latin typeface="Times New Roman"/>
                <a:cs typeface="Times New Roman"/>
              </a:rPr>
              <a:t>lingered</a:t>
            </a:r>
            <a:r>
              <a:rPr dirty="0" sz="1450" spc="105">
                <a:latin typeface="Times New Roman"/>
                <a:cs typeface="Times New Roman"/>
              </a:rPr>
              <a:t> </a:t>
            </a:r>
            <a:r>
              <a:rPr dirty="0" sz="1450" spc="-10">
                <a:latin typeface="Times New Roman"/>
                <a:cs typeface="Times New Roman"/>
              </a:rPr>
              <a:t>overlong</a:t>
            </a:r>
            <a:r>
              <a:rPr dirty="0" sz="1450" spc="100">
                <a:latin typeface="Times New Roman"/>
                <a:cs typeface="Times New Roman"/>
              </a:rPr>
              <a:t> </a:t>
            </a:r>
            <a:r>
              <a:rPr dirty="0" sz="1450" spc="-5">
                <a:latin typeface="Times New Roman"/>
                <a:cs typeface="Times New Roman"/>
              </a:rPr>
              <a:t>on</a:t>
            </a:r>
            <a:r>
              <a:rPr dirty="0" sz="1450" spc="105">
                <a:latin typeface="Times New Roman"/>
                <a:cs typeface="Times New Roman"/>
              </a:rPr>
              <a:t> </a:t>
            </a:r>
            <a:r>
              <a:rPr dirty="0" sz="1450" spc="-10">
                <a:latin typeface="Times New Roman"/>
                <a:cs typeface="Times New Roman"/>
              </a:rPr>
              <a:t>the</a:t>
            </a:r>
            <a:r>
              <a:rPr dirty="0" sz="1450" spc="100">
                <a:latin typeface="Times New Roman"/>
                <a:cs typeface="Times New Roman"/>
              </a:rPr>
              <a:t> </a:t>
            </a:r>
            <a:r>
              <a:rPr dirty="0" sz="1450" spc="-10">
                <a:latin typeface="Times New Roman"/>
                <a:cs typeface="Times New Roman"/>
              </a:rPr>
              <a:t>far</a:t>
            </a:r>
            <a:r>
              <a:rPr dirty="0" sz="1450" spc="105">
                <a:latin typeface="Times New Roman"/>
                <a:cs typeface="Times New Roman"/>
              </a:rPr>
              <a:t> </a:t>
            </a:r>
            <a:r>
              <a:rPr dirty="0" sz="1450" spc="-10">
                <a:latin typeface="Times New Roman"/>
                <a:cs typeface="Times New Roman"/>
              </a:rPr>
              <a:t>side,</a:t>
            </a:r>
            <a:r>
              <a:rPr dirty="0" sz="1450" spc="100">
                <a:latin typeface="Times New Roman"/>
                <a:cs typeface="Times New Roman"/>
              </a:rPr>
              <a:t> </a:t>
            </a:r>
            <a:r>
              <a:rPr dirty="0" sz="1450" spc="-10">
                <a:latin typeface="Times New Roman"/>
                <a:cs typeface="Times New Roman"/>
              </a:rPr>
              <a:t>found</a:t>
            </a:r>
            <a:r>
              <a:rPr dirty="0" sz="1450" spc="105">
                <a:latin typeface="Times New Roman"/>
                <a:cs typeface="Times New Roman"/>
              </a:rPr>
              <a:t> </a:t>
            </a:r>
            <a:r>
              <a:rPr dirty="0" sz="1450" spc="-10">
                <a:latin typeface="Times New Roman"/>
                <a:cs typeface="Times New Roman"/>
              </a:rPr>
              <a:t>himself</a:t>
            </a:r>
            <a:r>
              <a:rPr dirty="0" sz="1450" spc="100">
                <a:latin typeface="Times New Roman"/>
                <a:cs typeface="Times New Roman"/>
              </a:rPr>
              <a:t> </a:t>
            </a:r>
            <a:r>
              <a:rPr dirty="0" sz="1450" spc="-10">
                <a:latin typeface="Times New Roman"/>
                <a:cs typeface="Times New Roman"/>
              </a:rPr>
              <a:t>cut</a:t>
            </a:r>
            <a:endParaRPr sz="145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5">
                <a:latin typeface="Times New Roman"/>
                <a:cs typeface="Times New Roman"/>
              </a:rPr>
              <a:t>off </a:t>
            </a:r>
            <a:r>
              <a:rPr dirty="0" sz="1450" spc="-10">
                <a:latin typeface="Times New Roman"/>
                <a:cs typeface="Times New Roman"/>
              </a:rPr>
              <a:t>from Aros </a:t>
            </a:r>
            <a:r>
              <a:rPr dirty="0" sz="1450" spc="-5">
                <a:latin typeface="Times New Roman"/>
                <a:cs typeface="Times New Roman"/>
              </a:rPr>
              <a:t>by </a:t>
            </a:r>
            <a:r>
              <a:rPr dirty="0" sz="1450" spc="-10">
                <a:latin typeface="Times New Roman"/>
                <a:cs typeface="Times New Roman"/>
              </a:rPr>
              <a:t>the returning waters. It was with </a:t>
            </a:r>
            <a:r>
              <a:rPr dirty="0" sz="1450" spc="-5">
                <a:latin typeface="Times New Roman"/>
                <a:cs typeface="Times New Roman"/>
              </a:rPr>
              <a:t>a </a:t>
            </a:r>
            <a:r>
              <a:rPr dirty="0" sz="1450" spc="-10">
                <a:latin typeface="Times New Roman"/>
                <a:cs typeface="Times New Roman"/>
              </a:rPr>
              <a:t>shriek </a:t>
            </a:r>
            <a:r>
              <a:rPr dirty="0" sz="1450" spc="-5">
                <a:latin typeface="Times New Roman"/>
                <a:cs typeface="Times New Roman"/>
              </a:rPr>
              <a:t>of </a:t>
            </a:r>
            <a:r>
              <a:rPr dirty="0" sz="1450" spc="-10">
                <a:latin typeface="Times New Roman"/>
                <a:cs typeface="Times New Roman"/>
              </a:rPr>
              <a:t>agony that </a:t>
            </a:r>
            <a:r>
              <a:rPr dirty="0" sz="1450" spc="-5">
                <a:latin typeface="Times New Roman"/>
                <a:cs typeface="Times New Roman"/>
              </a:rPr>
              <a:t>he  </a:t>
            </a:r>
            <a:r>
              <a:rPr dirty="0" sz="1450" spc="-10">
                <a:latin typeface="Times New Roman"/>
                <a:cs typeface="Times New Roman"/>
              </a:rPr>
              <a:t>had leaped across the </a:t>
            </a:r>
            <a:r>
              <a:rPr dirty="0" sz="1450" spc="-5">
                <a:latin typeface="Times New Roman"/>
                <a:cs typeface="Times New Roman"/>
              </a:rPr>
              <a:t>gut,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had reached home thereafter in </a:t>
            </a:r>
            <a:r>
              <a:rPr dirty="0" sz="1450" spc="-5">
                <a:latin typeface="Times New Roman"/>
                <a:cs typeface="Times New Roman"/>
              </a:rPr>
              <a:t>a </a:t>
            </a:r>
            <a:r>
              <a:rPr dirty="0" sz="1450" spc="-10">
                <a:latin typeface="Times New Roman"/>
                <a:cs typeface="Times New Roman"/>
              </a:rPr>
              <a:t>fever-fit </a:t>
            </a:r>
            <a:r>
              <a:rPr dirty="0" sz="1450" spc="-5">
                <a:latin typeface="Times New Roman"/>
                <a:cs typeface="Times New Roman"/>
              </a:rPr>
              <a:t>of  </a:t>
            </a:r>
            <a:r>
              <a:rPr dirty="0" sz="1450" spc="-25">
                <a:latin typeface="Times New Roman"/>
                <a:cs typeface="Times New Roman"/>
              </a:rPr>
              <a:t>fear. </a:t>
            </a:r>
            <a:r>
              <a:rPr dirty="0" sz="1450" spc="-10">
                <a:latin typeface="Times New Roman"/>
                <a:cs typeface="Times New Roman"/>
              </a:rPr>
              <a:t>A fear </a:t>
            </a:r>
            <a:r>
              <a:rPr dirty="0" sz="1450" spc="-5">
                <a:latin typeface="Times New Roman"/>
                <a:cs typeface="Times New Roman"/>
              </a:rPr>
              <a:t>of </a:t>
            </a:r>
            <a:r>
              <a:rPr dirty="0" sz="1450" spc="-10">
                <a:latin typeface="Times New Roman"/>
                <a:cs typeface="Times New Roman"/>
              </a:rPr>
              <a:t>the sea, </a:t>
            </a:r>
            <a:r>
              <a:rPr dirty="0" sz="1450" spc="-5">
                <a:latin typeface="Times New Roman"/>
                <a:cs typeface="Times New Roman"/>
              </a:rPr>
              <a:t>a </a:t>
            </a:r>
            <a:r>
              <a:rPr dirty="0" sz="1450" spc="-10">
                <a:latin typeface="Times New Roman"/>
                <a:cs typeface="Times New Roman"/>
              </a:rPr>
              <a:t>constant haunting </a:t>
            </a:r>
            <a:r>
              <a:rPr dirty="0" sz="1450" spc="-5">
                <a:latin typeface="Times New Roman"/>
                <a:cs typeface="Times New Roman"/>
              </a:rPr>
              <a:t>thought of </a:t>
            </a:r>
            <a:r>
              <a:rPr dirty="0" sz="1450" spc="-10">
                <a:latin typeface="Times New Roman"/>
                <a:cs typeface="Times New Roman"/>
              </a:rPr>
              <a:t>the sea, appeared in his  talk and devotions, and even in his </a:t>
            </a:r>
            <a:r>
              <a:rPr dirty="0" sz="1450" spc="-5">
                <a:latin typeface="Times New Roman"/>
                <a:cs typeface="Times New Roman"/>
              </a:rPr>
              <a:t>looks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was</a:t>
            </a:r>
            <a:r>
              <a:rPr dirty="0" sz="1450" spc="45">
                <a:latin typeface="Times New Roman"/>
                <a:cs typeface="Times New Roman"/>
              </a:rPr>
              <a:t> </a:t>
            </a:r>
            <a:r>
              <a:rPr dirty="0" sz="1450" spc="-10">
                <a:latin typeface="Times New Roman"/>
                <a:cs typeface="Times New Roman"/>
              </a:rPr>
              <a:t>silent.</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Rorie alone came in to supper; </a:t>
            </a:r>
            <a:r>
              <a:rPr dirty="0" sz="1450" spc="-5">
                <a:latin typeface="Times New Roman"/>
                <a:cs typeface="Times New Roman"/>
              </a:rPr>
              <a:t>but a </a:t>
            </a:r>
            <a:r>
              <a:rPr dirty="0" sz="1450" spc="-10">
                <a:latin typeface="Times New Roman"/>
                <a:cs typeface="Times New Roman"/>
              </a:rPr>
              <a:t>little later my uncle appeared, took </a:t>
            </a:r>
            <a:r>
              <a:rPr dirty="0" sz="1450" spc="-5">
                <a:latin typeface="Times New Roman"/>
                <a:cs typeface="Times New Roman"/>
              </a:rPr>
              <a:t>a  </a:t>
            </a:r>
            <a:r>
              <a:rPr dirty="0" sz="1450" spc="-10">
                <a:latin typeface="Times New Roman"/>
                <a:cs typeface="Times New Roman"/>
              </a:rPr>
              <a:t>bottle under his arm, </a:t>
            </a:r>
            <a:r>
              <a:rPr dirty="0" sz="1450" spc="-5">
                <a:latin typeface="Times New Roman"/>
                <a:cs typeface="Times New Roman"/>
              </a:rPr>
              <a:t>put </a:t>
            </a:r>
            <a:r>
              <a:rPr dirty="0" sz="1450" spc="-10">
                <a:latin typeface="Times New Roman"/>
                <a:cs typeface="Times New Roman"/>
              </a:rPr>
              <a:t>some bread in his pocket, and set forth again to his  outlook, followed this time </a:t>
            </a:r>
            <a:r>
              <a:rPr dirty="0" sz="1450" spc="-5">
                <a:latin typeface="Times New Roman"/>
                <a:cs typeface="Times New Roman"/>
              </a:rPr>
              <a:t>by </a:t>
            </a:r>
            <a:r>
              <a:rPr dirty="0" sz="1450" spc="-10">
                <a:latin typeface="Times New Roman"/>
                <a:cs typeface="Times New Roman"/>
              </a:rPr>
              <a:t>Rorie. </a:t>
            </a:r>
            <a:r>
              <a:rPr dirty="0" sz="1450" spc="-5">
                <a:latin typeface="Times New Roman"/>
                <a:cs typeface="Times New Roman"/>
              </a:rPr>
              <a:t>I </a:t>
            </a:r>
            <a:r>
              <a:rPr dirty="0" sz="1450" spc="-10">
                <a:latin typeface="Times New Roman"/>
                <a:cs typeface="Times New Roman"/>
              </a:rPr>
              <a:t>heard that the schooner was losing  </a:t>
            </a:r>
            <a:r>
              <a:rPr dirty="0" sz="1450" spc="-5">
                <a:latin typeface="Times New Roman"/>
                <a:cs typeface="Times New Roman"/>
              </a:rPr>
              <a:t>ground, but </a:t>
            </a:r>
            <a:r>
              <a:rPr dirty="0" sz="1450" spc="-10">
                <a:latin typeface="Times New Roman"/>
                <a:cs typeface="Times New Roman"/>
              </a:rPr>
              <a:t>the crew were still fighting every inch with hopeless ingenuity and  course; and the news filled my mind with</a:t>
            </a:r>
            <a:r>
              <a:rPr dirty="0" sz="1450" spc="30">
                <a:latin typeface="Times New Roman"/>
                <a:cs typeface="Times New Roman"/>
              </a:rPr>
              <a:t> </a:t>
            </a:r>
            <a:r>
              <a:rPr dirty="0" sz="1450" spc="-10">
                <a:latin typeface="Times New Roman"/>
                <a:cs typeface="Times New Roman"/>
              </a:rPr>
              <a:t>blackness.</a:t>
            </a:r>
            <a:endParaRPr sz="1450">
              <a:latin typeface="Times New Roman"/>
              <a:cs typeface="Times New Roman"/>
            </a:endParaRPr>
          </a:p>
          <a:p>
            <a:pPr algn="just" marL="12700" marR="5715">
              <a:lnSpc>
                <a:spcPts val="1730"/>
              </a:lnSpc>
              <a:spcBef>
                <a:spcPts val="855"/>
              </a:spcBef>
            </a:pPr>
            <a:r>
              <a:rPr dirty="0" sz="1450" spc="-10">
                <a:latin typeface="Times New Roman"/>
                <a:cs typeface="Times New Roman"/>
              </a:rPr>
              <a:t>A little after sundown the full fury </a:t>
            </a:r>
            <a:r>
              <a:rPr dirty="0" sz="1450" spc="-5">
                <a:latin typeface="Times New Roman"/>
                <a:cs typeface="Times New Roman"/>
              </a:rPr>
              <a:t>of </a:t>
            </a:r>
            <a:r>
              <a:rPr dirty="0" sz="1450" spc="-10">
                <a:latin typeface="Times New Roman"/>
                <a:cs typeface="Times New Roman"/>
              </a:rPr>
              <a:t>the gale broke forth, such </a:t>
            </a:r>
            <a:r>
              <a:rPr dirty="0" sz="1450" spc="-5">
                <a:latin typeface="Times New Roman"/>
                <a:cs typeface="Times New Roman"/>
              </a:rPr>
              <a:t>a </a:t>
            </a:r>
            <a:r>
              <a:rPr dirty="0" sz="1450" spc="-10">
                <a:latin typeface="Times New Roman"/>
                <a:cs typeface="Times New Roman"/>
              </a:rPr>
              <a:t>gale as </a:t>
            </a:r>
            <a:r>
              <a:rPr dirty="0" sz="1450" spc="-5">
                <a:latin typeface="Times New Roman"/>
                <a:cs typeface="Times New Roman"/>
              </a:rPr>
              <a:t>I  </a:t>
            </a:r>
            <a:r>
              <a:rPr dirty="0" sz="1450" spc="-10">
                <a:latin typeface="Times New Roman"/>
                <a:cs typeface="Times New Roman"/>
              </a:rPr>
              <a:t>have never seen in </a:t>
            </a:r>
            <a:r>
              <a:rPr dirty="0" sz="1450" spc="-20">
                <a:latin typeface="Times New Roman"/>
                <a:cs typeface="Times New Roman"/>
              </a:rPr>
              <a:t>summer, nor, </a:t>
            </a:r>
            <a:r>
              <a:rPr dirty="0" sz="1450" spc="-10">
                <a:latin typeface="Times New Roman"/>
                <a:cs typeface="Times New Roman"/>
              </a:rPr>
              <a:t>seeing how swiftly it had come, even in  </a:t>
            </a:r>
            <a:r>
              <a:rPr dirty="0" sz="1450" spc="-20">
                <a:latin typeface="Times New Roman"/>
                <a:cs typeface="Times New Roman"/>
              </a:rPr>
              <a:t>winter.</a:t>
            </a:r>
            <a:r>
              <a:rPr dirty="0" sz="1450" spc="320">
                <a:latin typeface="Times New Roman"/>
                <a:cs typeface="Times New Roman"/>
              </a:rPr>
              <a:t> </a:t>
            </a:r>
            <a:r>
              <a:rPr dirty="0" sz="1450" spc="-10">
                <a:latin typeface="Times New Roman"/>
                <a:cs typeface="Times New Roman"/>
              </a:rPr>
              <a:t>Mary and </a:t>
            </a:r>
            <a:r>
              <a:rPr dirty="0" sz="1450" spc="-5">
                <a:latin typeface="Times New Roman"/>
                <a:cs typeface="Times New Roman"/>
              </a:rPr>
              <a:t>I </a:t>
            </a:r>
            <a:r>
              <a:rPr dirty="0" sz="1450" spc="-10">
                <a:latin typeface="Times New Roman"/>
                <a:cs typeface="Times New Roman"/>
              </a:rPr>
              <a:t>sat in silence, the house quaking overhead, the tempest  howling without, the fire between </a:t>
            </a:r>
            <a:r>
              <a:rPr dirty="0" sz="1450" spc="-5">
                <a:latin typeface="Times New Roman"/>
                <a:cs typeface="Times New Roman"/>
              </a:rPr>
              <a:t>us </a:t>
            </a:r>
            <a:r>
              <a:rPr dirty="0" sz="1450" spc="-10">
                <a:latin typeface="Times New Roman"/>
                <a:cs typeface="Times New Roman"/>
              </a:rPr>
              <a:t>sputtering with raindrops. Our thoughts  were far away with the </a:t>
            </a:r>
            <a:r>
              <a:rPr dirty="0" sz="1450" spc="-5">
                <a:latin typeface="Times New Roman"/>
                <a:cs typeface="Times New Roman"/>
              </a:rPr>
              <a:t>poor </a:t>
            </a:r>
            <a:r>
              <a:rPr dirty="0" sz="1450" spc="-10">
                <a:latin typeface="Times New Roman"/>
                <a:cs typeface="Times New Roman"/>
              </a:rPr>
              <a:t>fellows </a:t>
            </a:r>
            <a:r>
              <a:rPr dirty="0" sz="1450" spc="-5">
                <a:latin typeface="Times New Roman"/>
                <a:cs typeface="Times New Roman"/>
              </a:rPr>
              <a:t>on </a:t>
            </a:r>
            <a:r>
              <a:rPr dirty="0" sz="1450" spc="-10">
                <a:latin typeface="Times New Roman"/>
                <a:cs typeface="Times New Roman"/>
              </a:rPr>
              <a:t>the </a:t>
            </a:r>
            <a:r>
              <a:rPr dirty="0" sz="1450" spc="-15">
                <a:latin typeface="Times New Roman"/>
                <a:cs typeface="Times New Roman"/>
              </a:rPr>
              <a:t>schooner, </a:t>
            </a:r>
            <a:r>
              <a:rPr dirty="0" sz="1450" spc="-5">
                <a:latin typeface="Times New Roman"/>
                <a:cs typeface="Times New Roman"/>
              </a:rPr>
              <a:t>or </a:t>
            </a:r>
            <a:r>
              <a:rPr dirty="0" sz="1450" spc="-10">
                <a:latin typeface="Times New Roman"/>
                <a:cs typeface="Times New Roman"/>
              </a:rPr>
              <a:t>my </a:t>
            </a:r>
            <a:r>
              <a:rPr dirty="0" sz="1450" spc="-5">
                <a:latin typeface="Times New Roman"/>
                <a:cs typeface="Times New Roman"/>
              </a:rPr>
              <a:t>not </a:t>
            </a:r>
            <a:r>
              <a:rPr dirty="0" sz="1450" spc="-10">
                <a:latin typeface="Times New Roman"/>
                <a:cs typeface="Times New Roman"/>
              </a:rPr>
              <a:t>less unhappy  uncle, houseless </a:t>
            </a:r>
            <a:r>
              <a:rPr dirty="0" sz="1450" spc="-5">
                <a:latin typeface="Times New Roman"/>
                <a:cs typeface="Times New Roman"/>
              </a:rPr>
              <a:t>on </a:t>
            </a:r>
            <a:r>
              <a:rPr dirty="0" sz="1450" spc="-10">
                <a:latin typeface="Times New Roman"/>
                <a:cs typeface="Times New Roman"/>
              </a:rPr>
              <a:t>the promontory; and yet ever and again we were startled  back to ourselves, when the wind would rise and strike the gable like </a:t>
            </a:r>
            <a:r>
              <a:rPr dirty="0" sz="1450" spc="-5">
                <a:latin typeface="Times New Roman"/>
                <a:cs typeface="Times New Roman"/>
              </a:rPr>
              <a:t>a </a:t>
            </a:r>
            <a:r>
              <a:rPr dirty="0" sz="1450" spc="-10">
                <a:latin typeface="Times New Roman"/>
                <a:cs typeface="Times New Roman"/>
              </a:rPr>
              <a:t>solid  </a:t>
            </a:r>
            <a:r>
              <a:rPr dirty="0" sz="1450" spc="-25">
                <a:latin typeface="Times New Roman"/>
                <a:cs typeface="Times New Roman"/>
              </a:rPr>
              <a:t>body, </a:t>
            </a:r>
            <a:r>
              <a:rPr dirty="0" sz="1450" spc="-5">
                <a:latin typeface="Times New Roman"/>
                <a:cs typeface="Times New Roman"/>
              </a:rPr>
              <a:t>or </a:t>
            </a:r>
            <a:r>
              <a:rPr dirty="0" sz="1450" spc="-10">
                <a:latin typeface="Times New Roman"/>
                <a:cs typeface="Times New Roman"/>
              </a:rPr>
              <a:t>suddenly fall and draw </a:t>
            </a:r>
            <a:r>
              <a:rPr dirty="0" sz="1450" spc="-30">
                <a:latin typeface="Times New Roman"/>
                <a:cs typeface="Times New Roman"/>
              </a:rPr>
              <a:t>away, </a:t>
            </a:r>
            <a:r>
              <a:rPr dirty="0" sz="1450" spc="-10">
                <a:latin typeface="Times New Roman"/>
                <a:cs typeface="Times New Roman"/>
              </a:rPr>
              <a:t>so that the fire leaped into flame and  </a:t>
            </a:r>
            <a:r>
              <a:rPr dirty="0" sz="1450" spc="-5">
                <a:latin typeface="Times New Roman"/>
                <a:cs typeface="Times New Roman"/>
              </a:rPr>
              <a:t>our </a:t>
            </a:r>
            <a:r>
              <a:rPr dirty="0" sz="1450" spc="-10">
                <a:latin typeface="Times New Roman"/>
                <a:cs typeface="Times New Roman"/>
              </a:rPr>
              <a:t>hearts bounded in </a:t>
            </a:r>
            <a:r>
              <a:rPr dirty="0" sz="1450" spc="-5">
                <a:latin typeface="Times New Roman"/>
                <a:cs typeface="Times New Roman"/>
              </a:rPr>
              <a:t>our </a:t>
            </a:r>
            <a:r>
              <a:rPr dirty="0" sz="1450" spc="-10">
                <a:latin typeface="Times New Roman"/>
                <a:cs typeface="Times New Roman"/>
              </a:rPr>
              <a:t>sides. Now the storm in its might would seize and  shake the four corners </a:t>
            </a:r>
            <a:r>
              <a:rPr dirty="0" sz="1450" spc="-5">
                <a:latin typeface="Times New Roman"/>
                <a:cs typeface="Times New Roman"/>
              </a:rPr>
              <a:t>of </a:t>
            </a:r>
            <a:r>
              <a:rPr dirty="0" sz="1450" spc="-10">
                <a:latin typeface="Times New Roman"/>
                <a:cs typeface="Times New Roman"/>
              </a:rPr>
              <a:t>the roof, roaring like Leviathan in </a:t>
            </a:r>
            <a:r>
              <a:rPr dirty="0" sz="1450" spc="-20">
                <a:latin typeface="Times New Roman"/>
                <a:cs typeface="Times New Roman"/>
              </a:rPr>
              <a:t>anger.</a:t>
            </a:r>
            <a:r>
              <a:rPr dirty="0" sz="1450" spc="320">
                <a:latin typeface="Times New Roman"/>
                <a:cs typeface="Times New Roman"/>
              </a:rPr>
              <a:t> </a:t>
            </a:r>
            <a:r>
              <a:rPr dirty="0" sz="1450" spc="-10">
                <a:latin typeface="Times New Roman"/>
                <a:cs typeface="Times New Roman"/>
              </a:rPr>
              <a:t>Anon, in </a:t>
            </a:r>
            <a:r>
              <a:rPr dirty="0" sz="1450" spc="-5">
                <a:latin typeface="Times New Roman"/>
                <a:cs typeface="Times New Roman"/>
              </a:rPr>
              <a:t>a  </a:t>
            </a:r>
            <a:r>
              <a:rPr dirty="0" sz="1450" spc="-10">
                <a:latin typeface="Times New Roman"/>
                <a:cs typeface="Times New Roman"/>
              </a:rPr>
              <a:t>lull, cold eddies </a:t>
            </a:r>
            <a:r>
              <a:rPr dirty="0" sz="1450" spc="-5">
                <a:latin typeface="Times New Roman"/>
                <a:cs typeface="Times New Roman"/>
              </a:rPr>
              <a:t>of </a:t>
            </a:r>
            <a:r>
              <a:rPr dirty="0" sz="1450" spc="-10">
                <a:latin typeface="Times New Roman"/>
                <a:cs typeface="Times New Roman"/>
              </a:rPr>
              <a:t>tempest moved shudderingly in the room, lifting the hair  </a:t>
            </a:r>
            <a:r>
              <a:rPr dirty="0" sz="1450" spc="-5">
                <a:latin typeface="Times New Roman"/>
                <a:cs typeface="Times New Roman"/>
              </a:rPr>
              <a:t>upon our </a:t>
            </a:r>
            <a:r>
              <a:rPr dirty="0" sz="1450" spc="-10">
                <a:latin typeface="Times New Roman"/>
                <a:cs typeface="Times New Roman"/>
              </a:rPr>
              <a:t>heads and passing between </a:t>
            </a:r>
            <a:r>
              <a:rPr dirty="0" sz="1450" spc="-5">
                <a:latin typeface="Times New Roman"/>
                <a:cs typeface="Times New Roman"/>
              </a:rPr>
              <a:t>us </a:t>
            </a:r>
            <a:r>
              <a:rPr dirty="0" sz="1450" spc="-10">
                <a:latin typeface="Times New Roman"/>
                <a:cs typeface="Times New Roman"/>
              </a:rPr>
              <a:t>as we sat. And again the wind would  break forth in </a:t>
            </a:r>
            <a:r>
              <a:rPr dirty="0" sz="1450" spc="-5">
                <a:latin typeface="Times New Roman"/>
                <a:cs typeface="Times New Roman"/>
              </a:rPr>
              <a:t>a </a:t>
            </a:r>
            <a:r>
              <a:rPr dirty="0" sz="1450" spc="-10">
                <a:latin typeface="Times New Roman"/>
                <a:cs typeface="Times New Roman"/>
              </a:rPr>
              <a:t>chorus </a:t>
            </a:r>
            <a:r>
              <a:rPr dirty="0" sz="1450" spc="-5">
                <a:latin typeface="Times New Roman"/>
                <a:cs typeface="Times New Roman"/>
              </a:rPr>
              <a:t>of </a:t>
            </a:r>
            <a:r>
              <a:rPr dirty="0" sz="1450" spc="-10">
                <a:latin typeface="Times New Roman"/>
                <a:cs typeface="Times New Roman"/>
              </a:rPr>
              <a:t>melancholy sounds, hooting low in the </a:t>
            </a:r>
            <a:r>
              <a:rPr dirty="0" sz="1450" spc="-20">
                <a:latin typeface="Times New Roman"/>
                <a:cs typeface="Times New Roman"/>
              </a:rPr>
              <a:t>chimney,  </a:t>
            </a:r>
            <a:r>
              <a:rPr dirty="0" sz="1450" spc="-10">
                <a:latin typeface="Times New Roman"/>
                <a:cs typeface="Times New Roman"/>
              </a:rPr>
              <a:t>wailing with flutelike softness round the</a:t>
            </a:r>
            <a:r>
              <a:rPr dirty="0" sz="1450" spc="20">
                <a:latin typeface="Times New Roman"/>
                <a:cs typeface="Times New Roman"/>
              </a:rPr>
              <a:t> </a:t>
            </a:r>
            <a:r>
              <a:rPr dirty="0" sz="1450" spc="-10">
                <a:latin typeface="Times New Roman"/>
                <a:cs typeface="Times New Roman"/>
              </a:rPr>
              <a:t>house.</a:t>
            </a:r>
            <a:endParaRPr sz="1450">
              <a:latin typeface="Times New Roman"/>
              <a:cs typeface="Times New Roman"/>
            </a:endParaRPr>
          </a:p>
          <a:p>
            <a:pPr algn="just" marL="12700" marR="5080">
              <a:lnSpc>
                <a:spcPts val="1730"/>
              </a:lnSpc>
              <a:spcBef>
                <a:spcPts val="840"/>
              </a:spcBef>
            </a:pPr>
            <a:r>
              <a:rPr dirty="0" sz="1450" spc="-10">
                <a:latin typeface="Times New Roman"/>
                <a:cs typeface="Times New Roman"/>
              </a:rPr>
              <a:t>It was perhaps eight o’clock when Rorie came in and pulled me mysteriously  to the </a:t>
            </a:r>
            <a:r>
              <a:rPr dirty="0" sz="1450" spc="-25">
                <a:latin typeface="Times New Roman"/>
                <a:cs typeface="Times New Roman"/>
              </a:rPr>
              <a:t>door. </a:t>
            </a:r>
            <a:r>
              <a:rPr dirty="0" sz="1450" spc="-10">
                <a:latin typeface="Times New Roman"/>
                <a:cs typeface="Times New Roman"/>
              </a:rPr>
              <a:t>My uncle, it appeared, had frightened even his constant comrade;  and Rorie, uneasy at his extravagance, prayed me to come </a:t>
            </a:r>
            <a:r>
              <a:rPr dirty="0" sz="1450" spc="-5">
                <a:latin typeface="Times New Roman"/>
                <a:cs typeface="Times New Roman"/>
              </a:rPr>
              <a:t>out </a:t>
            </a:r>
            <a:r>
              <a:rPr dirty="0" sz="1450" spc="-10">
                <a:latin typeface="Times New Roman"/>
                <a:cs typeface="Times New Roman"/>
              </a:rPr>
              <a:t>and share the  watch. </a:t>
            </a:r>
            <a:r>
              <a:rPr dirty="0" sz="1450" spc="-5">
                <a:latin typeface="Times New Roman"/>
                <a:cs typeface="Times New Roman"/>
              </a:rPr>
              <a:t>I </a:t>
            </a:r>
            <a:r>
              <a:rPr dirty="0" sz="1450" spc="-10">
                <a:latin typeface="Times New Roman"/>
                <a:cs typeface="Times New Roman"/>
              </a:rPr>
              <a:t>hastened to </a:t>
            </a:r>
            <a:r>
              <a:rPr dirty="0" sz="1450" spc="-5">
                <a:latin typeface="Times New Roman"/>
                <a:cs typeface="Times New Roman"/>
              </a:rPr>
              <a:t>do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was asked; the more readily as, what with fear  and </a:t>
            </a:r>
            <a:r>
              <a:rPr dirty="0" sz="1450" spc="-15">
                <a:latin typeface="Times New Roman"/>
                <a:cs typeface="Times New Roman"/>
              </a:rPr>
              <a:t>horror, </a:t>
            </a:r>
            <a:r>
              <a:rPr dirty="0" sz="1450" spc="-10">
                <a:latin typeface="Times New Roman"/>
                <a:cs typeface="Times New Roman"/>
              </a:rPr>
              <a:t>and the electrical tension </a:t>
            </a:r>
            <a:r>
              <a:rPr dirty="0" sz="1450" spc="-5">
                <a:latin typeface="Times New Roman"/>
                <a:cs typeface="Times New Roman"/>
              </a:rPr>
              <a:t>of </a:t>
            </a:r>
            <a:r>
              <a:rPr dirty="0" sz="1450" spc="-10">
                <a:latin typeface="Times New Roman"/>
                <a:cs typeface="Times New Roman"/>
              </a:rPr>
              <a:t>the night, </a:t>
            </a:r>
            <a:r>
              <a:rPr dirty="0" sz="1450" spc="-5">
                <a:latin typeface="Times New Roman"/>
                <a:cs typeface="Times New Roman"/>
              </a:rPr>
              <a:t>I </a:t>
            </a:r>
            <a:r>
              <a:rPr dirty="0" sz="1450" spc="-10">
                <a:latin typeface="Times New Roman"/>
                <a:cs typeface="Times New Roman"/>
              </a:rPr>
              <a:t>was myself restless and  disposed for action. </a:t>
            </a:r>
            <a:r>
              <a:rPr dirty="0" sz="1450" spc="-5">
                <a:latin typeface="Times New Roman"/>
                <a:cs typeface="Times New Roman"/>
              </a:rPr>
              <a:t>I </a:t>
            </a:r>
            <a:r>
              <a:rPr dirty="0" sz="1450" spc="-10">
                <a:latin typeface="Times New Roman"/>
                <a:cs typeface="Times New Roman"/>
              </a:rPr>
              <a:t>told Mary to </a:t>
            </a:r>
            <a:r>
              <a:rPr dirty="0" sz="1450" spc="-5">
                <a:latin typeface="Times New Roman"/>
                <a:cs typeface="Times New Roman"/>
              </a:rPr>
              <a:t>be </a:t>
            </a:r>
            <a:r>
              <a:rPr dirty="0" sz="1450" spc="-10">
                <a:latin typeface="Times New Roman"/>
                <a:cs typeface="Times New Roman"/>
              </a:rPr>
              <a:t>under </a:t>
            </a:r>
            <a:r>
              <a:rPr dirty="0" sz="1450" spc="-5">
                <a:latin typeface="Times New Roman"/>
                <a:cs typeface="Times New Roman"/>
              </a:rPr>
              <a:t>no </a:t>
            </a:r>
            <a:r>
              <a:rPr dirty="0" sz="1450" spc="-10">
                <a:latin typeface="Times New Roman"/>
                <a:cs typeface="Times New Roman"/>
              </a:rPr>
              <a:t>alarm, for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be a  </a:t>
            </a:r>
            <a:r>
              <a:rPr dirty="0" sz="1450" spc="-10">
                <a:latin typeface="Times New Roman"/>
                <a:cs typeface="Times New Roman"/>
              </a:rPr>
              <a:t>safeguard </a:t>
            </a:r>
            <a:r>
              <a:rPr dirty="0" sz="1450" spc="-5">
                <a:latin typeface="Times New Roman"/>
                <a:cs typeface="Times New Roman"/>
              </a:rPr>
              <a:t>on </a:t>
            </a:r>
            <a:r>
              <a:rPr dirty="0" sz="1450" spc="-10">
                <a:latin typeface="Times New Roman"/>
                <a:cs typeface="Times New Roman"/>
              </a:rPr>
              <a:t>her father; and wrapping myself warmly in </a:t>
            </a:r>
            <a:r>
              <a:rPr dirty="0" sz="1450" spc="-5">
                <a:latin typeface="Times New Roman"/>
                <a:cs typeface="Times New Roman"/>
              </a:rPr>
              <a:t>a </a:t>
            </a:r>
            <a:r>
              <a:rPr dirty="0" sz="1450" spc="-10">
                <a:latin typeface="Times New Roman"/>
                <a:cs typeface="Times New Roman"/>
              </a:rPr>
              <a:t>plaid, </a:t>
            </a:r>
            <a:r>
              <a:rPr dirty="0" sz="1450" spc="-5">
                <a:latin typeface="Times New Roman"/>
                <a:cs typeface="Times New Roman"/>
              </a:rPr>
              <a:t>I </a:t>
            </a:r>
            <a:r>
              <a:rPr dirty="0" sz="1450" spc="-10">
                <a:latin typeface="Times New Roman"/>
                <a:cs typeface="Times New Roman"/>
              </a:rPr>
              <a:t>followed  Rorie into the open</a:t>
            </a:r>
            <a:r>
              <a:rPr dirty="0" sz="1450" spc="5">
                <a:latin typeface="Times New Roman"/>
                <a:cs typeface="Times New Roman"/>
              </a:rPr>
              <a:t> </a:t>
            </a:r>
            <a:r>
              <a:rPr dirty="0" sz="1450" spc="-30">
                <a:latin typeface="Times New Roman"/>
                <a:cs typeface="Times New Roman"/>
              </a:rPr>
              <a:t>air.</a:t>
            </a:r>
            <a:endParaRPr sz="1450">
              <a:latin typeface="Times New Roman"/>
              <a:cs typeface="Times New Roman"/>
            </a:endParaRPr>
          </a:p>
          <a:p>
            <a:pPr algn="just" marL="12700" marR="6985">
              <a:lnSpc>
                <a:spcPts val="1730"/>
              </a:lnSpc>
              <a:spcBef>
                <a:spcPts val="855"/>
              </a:spcBef>
            </a:pPr>
            <a:r>
              <a:rPr dirty="0" sz="1450" spc="-10">
                <a:latin typeface="Times New Roman"/>
                <a:cs typeface="Times New Roman"/>
              </a:rPr>
              <a:t>The night, though we were so little past </a:t>
            </a:r>
            <a:r>
              <a:rPr dirty="0" sz="1450" spc="-15">
                <a:latin typeface="Times New Roman"/>
                <a:cs typeface="Times New Roman"/>
              </a:rPr>
              <a:t>midsummer, </a:t>
            </a:r>
            <a:r>
              <a:rPr dirty="0" sz="1450" spc="-10">
                <a:latin typeface="Times New Roman"/>
                <a:cs typeface="Times New Roman"/>
              </a:rPr>
              <a:t>was as dark as </a:t>
            </a:r>
            <a:r>
              <a:rPr dirty="0" sz="1450" spc="-20">
                <a:latin typeface="Times New Roman"/>
                <a:cs typeface="Times New Roman"/>
              </a:rPr>
              <a:t>January.  </a:t>
            </a:r>
            <a:r>
              <a:rPr dirty="0" sz="1450" spc="-10">
                <a:latin typeface="Times New Roman"/>
                <a:cs typeface="Times New Roman"/>
              </a:rPr>
              <a:t>Intervals </a:t>
            </a:r>
            <a:r>
              <a:rPr dirty="0" sz="1450" spc="-5">
                <a:latin typeface="Times New Roman"/>
                <a:cs typeface="Times New Roman"/>
              </a:rPr>
              <a:t>of a </a:t>
            </a:r>
            <a:r>
              <a:rPr dirty="0" sz="1450" spc="-10">
                <a:latin typeface="Times New Roman"/>
                <a:cs typeface="Times New Roman"/>
              </a:rPr>
              <a:t>groping twilight alternated with spells </a:t>
            </a:r>
            <a:r>
              <a:rPr dirty="0" sz="1450" spc="-5">
                <a:latin typeface="Times New Roman"/>
                <a:cs typeface="Times New Roman"/>
              </a:rPr>
              <a:t>of </a:t>
            </a:r>
            <a:r>
              <a:rPr dirty="0" sz="1450" spc="-10">
                <a:latin typeface="Times New Roman"/>
                <a:cs typeface="Times New Roman"/>
              </a:rPr>
              <a:t>utter blackness; and it  was impossible to trace the reason </a:t>
            </a:r>
            <a:r>
              <a:rPr dirty="0" sz="1450" spc="-5">
                <a:latin typeface="Times New Roman"/>
                <a:cs typeface="Times New Roman"/>
              </a:rPr>
              <a:t>of </a:t>
            </a:r>
            <a:r>
              <a:rPr dirty="0" sz="1450" spc="-10">
                <a:latin typeface="Times New Roman"/>
                <a:cs typeface="Times New Roman"/>
              </a:rPr>
              <a:t>these changes in the flying horror </a:t>
            </a:r>
            <a:r>
              <a:rPr dirty="0" sz="1450" spc="-5">
                <a:latin typeface="Times New Roman"/>
                <a:cs typeface="Times New Roman"/>
              </a:rPr>
              <a:t>of </a:t>
            </a:r>
            <a:r>
              <a:rPr dirty="0" sz="1450" spc="-10">
                <a:latin typeface="Times New Roman"/>
                <a:cs typeface="Times New Roman"/>
              </a:rPr>
              <a:t>the  </a:t>
            </a:r>
            <a:r>
              <a:rPr dirty="0" sz="1450" spc="-30">
                <a:latin typeface="Times New Roman"/>
                <a:cs typeface="Times New Roman"/>
              </a:rPr>
              <a:t>sky. </a:t>
            </a:r>
            <a:r>
              <a:rPr dirty="0" sz="1450" spc="-10">
                <a:latin typeface="Times New Roman"/>
                <a:cs typeface="Times New Roman"/>
              </a:rPr>
              <a:t>The wind blew the breath </a:t>
            </a:r>
            <a:r>
              <a:rPr dirty="0" sz="1450" spc="-5">
                <a:latin typeface="Times New Roman"/>
                <a:cs typeface="Times New Roman"/>
              </a:rPr>
              <a:t>out of a </a:t>
            </a:r>
            <a:r>
              <a:rPr dirty="0" sz="1450" spc="-25">
                <a:latin typeface="Times New Roman"/>
                <a:cs typeface="Times New Roman"/>
              </a:rPr>
              <a:t>man’s </a:t>
            </a:r>
            <a:r>
              <a:rPr dirty="0" sz="1450" spc="-10">
                <a:latin typeface="Times New Roman"/>
                <a:cs typeface="Times New Roman"/>
              </a:rPr>
              <a:t>nostrils; all heaven seemed to  thunder overhead like </a:t>
            </a:r>
            <a:r>
              <a:rPr dirty="0" sz="1450" spc="-5">
                <a:latin typeface="Times New Roman"/>
                <a:cs typeface="Times New Roman"/>
              </a:rPr>
              <a:t>one huge </a:t>
            </a:r>
            <a:r>
              <a:rPr dirty="0" sz="1450" spc="-10">
                <a:latin typeface="Times New Roman"/>
                <a:cs typeface="Times New Roman"/>
              </a:rPr>
              <a:t>sail; and when there fell </a:t>
            </a:r>
            <a:r>
              <a:rPr dirty="0" sz="1450" spc="-5">
                <a:latin typeface="Times New Roman"/>
                <a:cs typeface="Times New Roman"/>
              </a:rPr>
              <a:t>a </a:t>
            </a:r>
            <a:r>
              <a:rPr dirty="0" sz="1450" spc="-10">
                <a:latin typeface="Times New Roman"/>
                <a:cs typeface="Times New Roman"/>
              </a:rPr>
              <a:t>momentary lull </a:t>
            </a:r>
            <a:r>
              <a:rPr dirty="0" sz="1450" spc="-5">
                <a:latin typeface="Times New Roman"/>
                <a:cs typeface="Times New Roman"/>
              </a:rPr>
              <a:t>on  </a:t>
            </a:r>
            <a:r>
              <a:rPr dirty="0" sz="1450" spc="-10">
                <a:latin typeface="Times New Roman"/>
                <a:cs typeface="Times New Roman"/>
              </a:rPr>
              <a:t>Aros, we could hear the gusts dismally sweeping in the distance. Over all the  lowlands </a:t>
            </a:r>
            <a:r>
              <a:rPr dirty="0" sz="1450" spc="-5">
                <a:latin typeface="Times New Roman"/>
                <a:cs typeface="Times New Roman"/>
              </a:rPr>
              <a:t>of </a:t>
            </a:r>
            <a:r>
              <a:rPr dirty="0" sz="1450" spc="-10">
                <a:latin typeface="Times New Roman"/>
                <a:cs typeface="Times New Roman"/>
              </a:rPr>
              <a:t>the Ross, the wind must have blown as fierce as </a:t>
            </a:r>
            <a:r>
              <a:rPr dirty="0" sz="1450" spc="-5">
                <a:latin typeface="Times New Roman"/>
                <a:cs typeface="Times New Roman"/>
              </a:rPr>
              <a:t>on </a:t>
            </a:r>
            <a:r>
              <a:rPr dirty="0" sz="1450" spc="-10">
                <a:latin typeface="Times New Roman"/>
                <a:cs typeface="Times New Roman"/>
              </a:rPr>
              <a:t>the open sea;  and God only knows the uproar that was raging around the head </a:t>
            </a:r>
            <a:r>
              <a:rPr dirty="0" sz="1450" spc="-5">
                <a:latin typeface="Times New Roman"/>
                <a:cs typeface="Times New Roman"/>
              </a:rPr>
              <a:t>of </a:t>
            </a:r>
            <a:r>
              <a:rPr dirty="0" sz="1450" spc="-10">
                <a:latin typeface="Times New Roman"/>
                <a:cs typeface="Times New Roman"/>
              </a:rPr>
              <a:t>Ben  </a:t>
            </a:r>
            <a:r>
              <a:rPr dirty="0" sz="1450" spc="-30">
                <a:latin typeface="Times New Roman"/>
                <a:cs typeface="Times New Roman"/>
              </a:rPr>
              <a:t>Kyaw.</a:t>
            </a:r>
            <a:r>
              <a:rPr dirty="0" sz="1450" spc="195">
                <a:latin typeface="Times New Roman"/>
                <a:cs typeface="Times New Roman"/>
              </a:rPr>
              <a:t> </a:t>
            </a:r>
            <a:r>
              <a:rPr dirty="0" sz="1450" spc="-10">
                <a:latin typeface="Times New Roman"/>
                <a:cs typeface="Times New Roman"/>
              </a:rPr>
              <a:t>Sheets</a:t>
            </a:r>
            <a:r>
              <a:rPr dirty="0" sz="1450" spc="80">
                <a:latin typeface="Times New Roman"/>
                <a:cs typeface="Times New Roman"/>
              </a:rPr>
              <a:t> </a:t>
            </a:r>
            <a:r>
              <a:rPr dirty="0" sz="1450" spc="-5">
                <a:latin typeface="Times New Roman"/>
                <a:cs typeface="Times New Roman"/>
              </a:rPr>
              <a:t>of</a:t>
            </a:r>
            <a:r>
              <a:rPr dirty="0" sz="1450" spc="80">
                <a:latin typeface="Times New Roman"/>
                <a:cs typeface="Times New Roman"/>
              </a:rPr>
              <a:t> </a:t>
            </a:r>
            <a:r>
              <a:rPr dirty="0" sz="1450" spc="-10">
                <a:latin typeface="Times New Roman"/>
                <a:cs typeface="Times New Roman"/>
              </a:rPr>
              <a:t>mingled</a:t>
            </a:r>
            <a:r>
              <a:rPr dirty="0" sz="1450" spc="80">
                <a:latin typeface="Times New Roman"/>
                <a:cs typeface="Times New Roman"/>
              </a:rPr>
              <a:t> </a:t>
            </a:r>
            <a:r>
              <a:rPr dirty="0" sz="1450" spc="-10">
                <a:latin typeface="Times New Roman"/>
                <a:cs typeface="Times New Roman"/>
              </a:rPr>
              <a:t>spray</a:t>
            </a:r>
            <a:r>
              <a:rPr dirty="0" sz="1450" spc="80">
                <a:latin typeface="Times New Roman"/>
                <a:cs typeface="Times New Roman"/>
              </a:rPr>
              <a:t> </a:t>
            </a:r>
            <a:r>
              <a:rPr dirty="0" sz="1450" spc="-10">
                <a:latin typeface="Times New Roman"/>
                <a:cs typeface="Times New Roman"/>
              </a:rPr>
              <a:t>and</a:t>
            </a:r>
            <a:r>
              <a:rPr dirty="0" sz="1450" spc="80">
                <a:latin typeface="Times New Roman"/>
                <a:cs typeface="Times New Roman"/>
              </a:rPr>
              <a:t> </a:t>
            </a:r>
            <a:r>
              <a:rPr dirty="0" sz="1450" spc="-10">
                <a:latin typeface="Times New Roman"/>
                <a:cs typeface="Times New Roman"/>
              </a:rPr>
              <a:t>rain</a:t>
            </a:r>
            <a:r>
              <a:rPr dirty="0" sz="1450" spc="80">
                <a:latin typeface="Times New Roman"/>
                <a:cs typeface="Times New Roman"/>
              </a:rPr>
              <a:t> </a:t>
            </a:r>
            <a:r>
              <a:rPr dirty="0" sz="1450" spc="-10">
                <a:latin typeface="Times New Roman"/>
                <a:cs typeface="Times New Roman"/>
              </a:rPr>
              <a:t>were</a:t>
            </a:r>
            <a:r>
              <a:rPr dirty="0" sz="1450" spc="80">
                <a:latin typeface="Times New Roman"/>
                <a:cs typeface="Times New Roman"/>
              </a:rPr>
              <a:t> </a:t>
            </a:r>
            <a:r>
              <a:rPr dirty="0" sz="1450" spc="-10">
                <a:latin typeface="Times New Roman"/>
                <a:cs typeface="Times New Roman"/>
              </a:rPr>
              <a:t>driven</a:t>
            </a:r>
            <a:r>
              <a:rPr dirty="0" sz="1450" spc="80">
                <a:latin typeface="Times New Roman"/>
                <a:cs typeface="Times New Roman"/>
              </a:rPr>
              <a:t> </a:t>
            </a:r>
            <a:r>
              <a:rPr dirty="0" sz="1450" spc="-10">
                <a:latin typeface="Times New Roman"/>
                <a:cs typeface="Times New Roman"/>
              </a:rPr>
              <a:t>in</a:t>
            </a:r>
            <a:r>
              <a:rPr dirty="0" sz="1450" spc="80">
                <a:latin typeface="Times New Roman"/>
                <a:cs typeface="Times New Roman"/>
              </a:rPr>
              <a:t> </a:t>
            </a:r>
            <a:r>
              <a:rPr dirty="0" sz="1450" spc="-5">
                <a:latin typeface="Times New Roman"/>
                <a:cs typeface="Times New Roman"/>
              </a:rPr>
              <a:t>our</a:t>
            </a:r>
            <a:r>
              <a:rPr dirty="0" sz="1450" spc="80">
                <a:latin typeface="Times New Roman"/>
                <a:cs typeface="Times New Roman"/>
              </a:rPr>
              <a:t> </a:t>
            </a:r>
            <a:r>
              <a:rPr dirty="0" sz="1450" spc="-10">
                <a:latin typeface="Times New Roman"/>
                <a:cs typeface="Times New Roman"/>
              </a:rPr>
              <a:t>faces.</a:t>
            </a:r>
            <a:r>
              <a:rPr dirty="0" sz="1450" spc="175">
                <a:latin typeface="Times New Roman"/>
                <a:cs typeface="Times New Roman"/>
              </a:rPr>
              <a:t> </a:t>
            </a:r>
            <a:r>
              <a:rPr dirty="0" sz="1450" spc="-10">
                <a:latin typeface="Times New Roman"/>
                <a:cs typeface="Times New Roman"/>
              </a:rPr>
              <a:t>All</a:t>
            </a:r>
            <a:r>
              <a:rPr dirty="0" sz="1450" spc="80">
                <a:latin typeface="Times New Roman"/>
                <a:cs typeface="Times New Roman"/>
              </a:rPr>
              <a:t> </a:t>
            </a:r>
            <a:r>
              <a:rPr dirty="0" sz="1450" spc="-10">
                <a:latin typeface="Times New Roman"/>
                <a:cs typeface="Times New Roman"/>
              </a:rPr>
              <a:t>round</a:t>
            </a:r>
            <a:endParaRPr sz="145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13511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the isle </a:t>
            </a:r>
            <a:r>
              <a:rPr dirty="0" sz="1450" spc="-5">
                <a:latin typeface="Times New Roman"/>
                <a:cs typeface="Times New Roman"/>
              </a:rPr>
              <a:t>of </a:t>
            </a:r>
            <a:r>
              <a:rPr dirty="0" sz="1450" spc="-10">
                <a:latin typeface="Times New Roman"/>
                <a:cs typeface="Times New Roman"/>
              </a:rPr>
              <a:t>Aros the surf, with an incessant, hammering </a:t>
            </a:r>
            <a:r>
              <a:rPr dirty="0" sz="1450" spc="-15">
                <a:latin typeface="Times New Roman"/>
                <a:cs typeface="Times New Roman"/>
              </a:rPr>
              <a:t>thunder, </a:t>
            </a:r>
            <a:r>
              <a:rPr dirty="0" sz="1450" spc="-10">
                <a:latin typeface="Times New Roman"/>
                <a:cs typeface="Times New Roman"/>
              </a:rPr>
              <a:t>beat </a:t>
            </a:r>
            <a:r>
              <a:rPr dirty="0" sz="1450" spc="-5">
                <a:latin typeface="Times New Roman"/>
                <a:cs typeface="Times New Roman"/>
              </a:rPr>
              <a:t>upon </a:t>
            </a:r>
            <a:r>
              <a:rPr dirty="0" sz="1450" spc="-10">
                <a:latin typeface="Times New Roman"/>
                <a:cs typeface="Times New Roman"/>
              </a:rPr>
              <a:t>the  reefs and beaches. Now louder in </a:t>
            </a:r>
            <a:r>
              <a:rPr dirty="0" sz="1450" spc="-5">
                <a:latin typeface="Times New Roman"/>
                <a:cs typeface="Times New Roman"/>
              </a:rPr>
              <a:t>one </a:t>
            </a:r>
            <a:r>
              <a:rPr dirty="0" sz="1450" spc="-10">
                <a:latin typeface="Times New Roman"/>
                <a:cs typeface="Times New Roman"/>
              </a:rPr>
              <a:t>place, now lower in </a:t>
            </a:r>
            <a:r>
              <a:rPr dirty="0" sz="1450" spc="-15">
                <a:latin typeface="Times New Roman"/>
                <a:cs typeface="Times New Roman"/>
              </a:rPr>
              <a:t>another, </a:t>
            </a:r>
            <a:r>
              <a:rPr dirty="0" sz="1450" spc="-10">
                <a:latin typeface="Times New Roman"/>
                <a:cs typeface="Times New Roman"/>
              </a:rPr>
              <a:t>like the  combinations </a:t>
            </a:r>
            <a:r>
              <a:rPr dirty="0" sz="1450" spc="-5">
                <a:latin typeface="Times New Roman"/>
                <a:cs typeface="Times New Roman"/>
              </a:rPr>
              <a:t>of </a:t>
            </a:r>
            <a:r>
              <a:rPr dirty="0" sz="1450" spc="-10">
                <a:latin typeface="Times New Roman"/>
                <a:cs typeface="Times New Roman"/>
              </a:rPr>
              <a:t>orchestral music, the constant mass </a:t>
            </a:r>
            <a:r>
              <a:rPr dirty="0" sz="1450" spc="-5">
                <a:latin typeface="Times New Roman"/>
                <a:cs typeface="Times New Roman"/>
              </a:rPr>
              <a:t>of </a:t>
            </a:r>
            <a:r>
              <a:rPr dirty="0" sz="1450" spc="-10">
                <a:latin typeface="Times New Roman"/>
                <a:cs typeface="Times New Roman"/>
              </a:rPr>
              <a:t>sound was hardly  varied for </a:t>
            </a:r>
            <a:r>
              <a:rPr dirty="0" sz="1450" spc="-5">
                <a:latin typeface="Times New Roman"/>
                <a:cs typeface="Times New Roman"/>
              </a:rPr>
              <a:t>a </a:t>
            </a:r>
            <a:r>
              <a:rPr dirty="0" sz="1450" spc="-10">
                <a:latin typeface="Times New Roman"/>
                <a:cs typeface="Times New Roman"/>
              </a:rPr>
              <a:t>moment. And loud above all this hurly-burly </a:t>
            </a:r>
            <a:r>
              <a:rPr dirty="0" sz="1450" spc="-5">
                <a:latin typeface="Times New Roman"/>
                <a:cs typeface="Times New Roman"/>
              </a:rPr>
              <a:t>I </a:t>
            </a:r>
            <a:r>
              <a:rPr dirty="0" sz="1450" spc="-10">
                <a:latin typeface="Times New Roman"/>
                <a:cs typeface="Times New Roman"/>
              </a:rPr>
              <a:t>could hear the  changeful voices </a:t>
            </a:r>
            <a:r>
              <a:rPr dirty="0" sz="1450" spc="-5">
                <a:latin typeface="Times New Roman"/>
                <a:cs typeface="Times New Roman"/>
              </a:rPr>
              <a:t>of </a:t>
            </a:r>
            <a:r>
              <a:rPr dirty="0" sz="1450" spc="-10">
                <a:latin typeface="Times New Roman"/>
                <a:cs typeface="Times New Roman"/>
              </a:rPr>
              <a:t>the Roost and the intermittent roaring </a:t>
            </a:r>
            <a:r>
              <a:rPr dirty="0" sz="1450" spc="-5">
                <a:latin typeface="Times New Roman"/>
                <a:cs typeface="Times New Roman"/>
              </a:rPr>
              <a:t>of </a:t>
            </a:r>
            <a:r>
              <a:rPr dirty="0" sz="1450" spc="-10">
                <a:latin typeface="Times New Roman"/>
                <a:cs typeface="Times New Roman"/>
              </a:rPr>
              <a:t>the Merry Men.  At that </a:t>
            </a:r>
            <a:r>
              <a:rPr dirty="0" sz="1450" spc="-20">
                <a:latin typeface="Times New Roman"/>
                <a:cs typeface="Times New Roman"/>
              </a:rPr>
              <a:t>hour, </a:t>
            </a:r>
            <a:r>
              <a:rPr dirty="0" sz="1450" spc="-10">
                <a:latin typeface="Times New Roman"/>
                <a:cs typeface="Times New Roman"/>
              </a:rPr>
              <a:t>there flashed into my mind the reason </a:t>
            </a:r>
            <a:r>
              <a:rPr dirty="0" sz="1450" spc="-5">
                <a:latin typeface="Times New Roman"/>
                <a:cs typeface="Times New Roman"/>
              </a:rPr>
              <a:t>of </a:t>
            </a:r>
            <a:r>
              <a:rPr dirty="0" sz="1450" spc="-10">
                <a:latin typeface="Times New Roman"/>
                <a:cs typeface="Times New Roman"/>
              </a:rPr>
              <a:t>the name that they were  called. For the noise </a:t>
            </a:r>
            <a:r>
              <a:rPr dirty="0" sz="1450" spc="-5">
                <a:latin typeface="Times New Roman"/>
                <a:cs typeface="Times New Roman"/>
              </a:rPr>
              <a:t>of </a:t>
            </a:r>
            <a:r>
              <a:rPr dirty="0" sz="1450" spc="-10">
                <a:latin typeface="Times New Roman"/>
                <a:cs typeface="Times New Roman"/>
              </a:rPr>
              <a:t>them seemed almost mirthful, as it out-topped the  other noises </a:t>
            </a:r>
            <a:r>
              <a:rPr dirty="0" sz="1450" spc="-5">
                <a:latin typeface="Times New Roman"/>
                <a:cs typeface="Times New Roman"/>
              </a:rPr>
              <a:t>of </a:t>
            </a:r>
            <a:r>
              <a:rPr dirty="0" sz="1450" spc="-10">
                <a:latin typeface="Times New Roman"/>
                <a:cs typeface="Times New Roman"/>
              </a:rPr>
              <a:t>the night; </a:t>
            </a:r>
            <a:r>
              <a:rPr dirty="0" sz="1450" spc="-5">
                <a:latin typeface="Times New Roman"/>
                <a:cs typeface="Times New Roman"/>
              </a:rPr>
              <a:t>or </a:t>
            </a:r>
            <a:r>
              <a:rPr dirty="0" sz="1450" spc="-10">
                <a:latin typeface="Times New Roman"/>
                <a:cs typeface="Times New Roman"/>
              </a:rPr>
              <a:t>if </a:t>
            </a:r>
            <a:r>
              <a:rPr dirty="0" sz="1450" spc="-5">
                <a:latin typeface="Times New Roman"/>
                <a:cs typeface="Times New Roman"/>
              </a:rPr>
              <a:t>not </a:t>
            </a:r>
            <a:r>
              <a:rPr dirty="0" sz="1450" spc="-10">
                <a:latin typeface="Times New Roman"/>
                <a:cs typeface="Times New Roman"/>
              </a:rPr>
              <a:t>mirthful, yet instinct with </a:t>
            </a:r>
            <a:r>
              <a:rPr dirty="0" sz="1450" spc="-5">
                <a:latin typeface="Times New Roman"/>
                <a:cs typeface="Times New Roman"/>
              </a:rPr>
              <a:t>a </a:t>
            </a:r>
            <a:r>
              <a:rPr dirty="0" sz="1450" spc="-10">
                <a:latin typeface="Times New Roman"/>
                <a:cs typeface="Times New Roman"/>
              </a:rPr>
              <a:t>portentous  </a:t>
            </a:r>
            <a:r>
              <a:rPr dirty="0" sz="1450" spc="-20">
                <a:latin typeface="Times New Roman"/>
                <a:cs typeface="Times New Roman"/>
              </a:rPr>
              <a:t>joviality.</a:t>
            </a:r>
            <a:r>
              <a:rPr dirty="0" sz="1450" spc="320">
                <a:latin typeface="Times New Roman"/>
                <a:cs typeface="Times New Roman"/>
              </a:rPr>
              <a:t> </a:t>
            </a:r>
            <a:r>
              <a:rPr dirty="0" sz="1450" spc="-35">
                <a:latin typeface="Times New Roman"/>
                <a:cs typeface="Times New Roman"/>
              </a:rPr>
              <a:t>Nay, </a:t>
            </a:r>
            <a:r>
              <a:rPr dirty="0" sz="1450" spc="-10">
                <a:latin typeface="Times New Roman"/>
                <a:cs typeface="Times New Roman"/>
              </a:rPr>
              <a:t>and it seemed even human. As when savage men have drunk  away their reason, and, discarding speech, bawl together in their madness </a:t>
            </a:r>
            <a:r>
              <a:rPr dirty="0" sz="1450" spc="-5">
                <a:latin typeface="Times New Roman"/>
                <a:cs typeface="Times New Roman"/>
              </a:rPr>
              <a:t>by  </a:t>
            </a:r>
            <a:r>
              <a:rPr dirty="0" sz="1450" spc="-10">
                <a:latin typeface="Times New Roman"/>
                <a:cs typeface="Times New Roman"/>
              </a:rPr>
              <a:t>the </a:t>
            </a:r>
            <a:r>
              <a:rPr dirty="0" sz="1450" spc="-5">
                <a:latin typeface="Times New Roman"/>
                <a:cs typeface="Times New Roman"/>
              </a:rPr>
              <a:t>hour; </a:t>
            </a:r>
            <a:r>
              <a:rPr dirty="0" sz="1450" spc="-10">
                <a:latin typeface="Times New Roman"/>
                <a:cs typeface="Times New Roman"/>
              </a:rPr>
              <a:t>so, to my ears, these deadly breakers shouted </a:t>
            </a:r>
            <a:r>
              <a:rPr dirty="0" sz="1450" spc="-5">
                <a:latin typeface="Times New Roman"/>
                <a:cs typeface="Times New Roman"/>
              </a:rPr>
              <a:t>by </a:t>
            </a:r>
            <a:r>
              <a:rPr dirty="0" sz="1450" spc="-10">
                <a:latin typeface="Times New Roman"/>
                <a:cs typeface="Times New Roman"/>
              </a:rPr>
              <a:t>Aros in the</a:t>
            </a:r>
            <a:r>
              <a:rPr dirty="0" sz="1450" spc="120">
                <a:latin typeface="Times New Roman"/>
                <a:cs typeface="Times New Roman"/>
              </a:rPr>
              <a:t> </a:t>
            </a:r>
            <a:r>
              <a:rPr dirty="0" sz="1450" spc="-10">
                <a:latin typeface="Times New Roman"/>
                <a:cs typeface="Times New Roman"/>
              </a:rPr>
              <a:t>night.</a:t>
            </a:r>
            <a:endParaRPr sz="1450">
              <a:latin typeface="Times New Roman"/>
              <a:cs typeface="Times New Roman"/>
            </a:endParaRPr>
          </a:p>
          <a:p>
            <a:pPr algn="just" marL="12700" marR="5080">
              <a:lnSpc>
                <a:spcPts val="1730"/>
              </a:lnSpc>
              <a:spcBef>
                <a:spcPts val="844"/>
              </a:spcBef>
            </a:pPr>
            <a:r>
              <a:rPr dirty="0" sz="1450" spc="-10">
                <a:latin typeface="Times New Roman"/>
                <a:cs typeface="Times New Roman"/>
              </a:rPr>
              <a:t>Arm in arm, and staggering against the wind, Rorie and </a:t>
            </a:r>
            <a:r>
              <a:rPr dirty="0" sz="1450" spc="-5">
                <a:latin typeface="Times New Roman"/>
                <a:cs typeface="Times New Roman"/>
              </a:rPr>
              <a:t>I </a:t>
            </a:r>
            <a:r>
              <a:rPr dirty="0" sz="1450" spc="-10">
                <a:latin typeface="Times New Roman"/>
                <a:cs typeface="Times New Roman"/>
              </a:rPr>
              <a:t>won every yard </a:t>
            </a:r>
            <a:r>
              <a:rPr dirty="0" sz="1450" spc="-5">
                <a:latin typeface="Times New Roman"/>
                <a:cs typeface="Times New Roman"/>
              </a:rPr>
              <a:t>of  </a:t>
            </a:r>
            <a:r>
              <a:rPr dirty="0" sz="1450" spc="-10">
                <a:latin typeface="Times New Roman"/>
                <a:cs typeface="Times New Roman"/>
              </a:rPr>
              <a:t>ground with conscious </a:t>
            </a:r>
            <a:r>
              <a:rPr dirty="0" sz="1450" spc="-15">
                <a:latin typeface="Times New Roman"/>
                <a:cs typeface="Times New Roman"/>
              </a:rPr>
              <a:t>effort. </a:t>
            </a:r>
            <a:r>
              <a:rPr dirty="0" sz="1450" spc="-70">
                <a:latin typeface="Times New Roman"/>
                <a:cs typeface="Times New Roman"/>
              </a:rPr>
              <a:t>We </a:t>
            </a:r>
            <a:r>
              <a:rPr dirty="0" sz="1450" spc="-10">
                <a:latin typeface="Times New Roman"/>
                <a:cs typeface="Times New Roman"/>
              </a:rPr>
              <a:t>slipped </a:t>
            </a:r>
            <a:r>
              <a:rPr dirty="0" sz="1450" spc="-5">
                <a:latin typeface="Times New Roman"/>
                <a:cs typeface="Times New Roman"/>
              </a:rPr>
              <a:t>on </a:t>
            </a:r>
            <a:r>
              <a:rPr dirty="0" sz="1450" spc="-10">
                <a:latin typeface="Times New Roman"/>
                <a:cs typeface="Times New Roman"/>
              </a:rPr>
              <a:t>the wet </a:t>
            </a:r>
            <a:r>
              <a:rPr dirty="0" sz="1450" spc="-5">
                <a:latin typeface="Times New Roman"/>
                <a:cs typeface="Times New Roman"/>
              </a:rPr>
              <a:t>sod, </a:t>
            </a:r>
            <a:r>
              <a:rPr dirty="0" sz="1450" spc="-10">
                <a:latin typeface="Times New Roman"/>
                <a:cs typeface="Times New Roman"/>
              </a:rPr>
              <a:t>we fell together  sprawling </a:t>
            </a:r>
            <a:r>
              <a:rPr dirty="0" sz="1450" spc="-5">
                <a:latin typeface="Times New Roman"/>
                <a:cs typeface="Times New Roman"/>
              </a:rPr>
              <a:t>on </a:t>
            </a:r>
            <a:r>
              <a:rPr dirty="0" sz="1450" spc="-10">
                <a:latin typeface="Times New Roman"/>
                <a:cs typeface="Times New Roman"/>
              </a:rPr>
              <a:t>the rocks. Bruised, drenched, beaten, and breathless, it must  have taken </a:t>
            </a:r>
            <a:r>
              <a:rPr dirty="0" sz="1450" spc="-5">
                <a:latin typeface="Times New Roman"/>
                <a:cs typeface="Times New Roman"/>
              </a:rPr>
              <a:t>us </a:t>
            </a:r>
            <a:r>
              <a:rPr dirty="0" sz="1450" spc="-10">
                <a:latin typeface="Times New Roman"/>
                <a:cs typeface="Times New Roman"/>
              </a:rPr>
              <a:t>near half an </a:t>
            </a:r>
            <a:r>
              <a:rPr dirty="0" sz="1450" spc="-5">
                <a:latin typeface="Times New Roman"/>
                <a:cs typeface="Times New Roman"/>
              </a:rPr>
              <a:t>hour </a:t>
            </a:r>
            <a:r>
              <a:rPr dirty="0" sz="1450" spc="-10">
                <a:latin typeface="Times New Roman"/>
                <a:cs typeface="Times New Roman"/>
              </a:rPr>
              <a:t>to get from the house down to the Head that  overlooks the Roost. There, it seemed, was my </a:t>
            </a:r>
            <a:r>
              <a:rPr dirty="0" sz="1450" spc="-20">
                <a:latin typeface="Times New Roman"/>
                <a:cs typeface="Times New Roman"/>
              </a:rPr>
              <a:t>uncle’s </a:t>
            </a:r>
            <a:r>
              <a:rPr dirty="0" sz="1450" spc="-10">
                <a:latin typeface="Times New Roman"/>
                <a:cs typeface="Times New Roman"/>
              </a:rPr>
              <a:t>favourite </a:t>
            </a:r>
            <a:r>
              <a:rPr dirty="0" sz="1450" spc="-15">
                <a:latin typeface="Times New Roman"/>
                <a:cs typeface="Times New Roman"/>
              </a:rPr>
              <a:t>observatory.  </a:t>
            </a:r>
            <a:r>
              <a:rPr dirty="0" sz="1450" spc="-10">
                <a:latin typeface="Times New Roman"/>
                <a:cs typeface="Times New Roman"/>
              </a:rPr>
              <a:t>Right in the face </a:t>
            </a:r>
            <a:r>
              <a:rPr dirty="0" sz="1450" spc="-5">
                <a:latin typeface="Times New Roman"/>
                <a:cs typeface="Times New Roman"/>
              </a:rPr>
              <a:t>of </a:t>
            </a:r>
            <a:r>
              <a:rPr dirty="0" sz="1450" spc="-10">
                <a:latin typeface="Times New Roman"/>
                <a:cs typeface="Times New Roman"/>
              </a:rPr>
              <a:t>it, where the </a:t>
            </a:r>
            <a:r>
              <a:rPr dirty="0" sz="1450" spc="-15">
                <a:latin typeface="Times New Roman"/>
                <a:cs typeface="Times New Roman"/>
              </a:rPr>
              <a:t>cliff </a:t>
            </a:r>
            <a:r>
              <a:rPr dirty="0" sz="1450" spc="-10">
                <a:latin typeface="Times New Roman"/>
                <a:cs typeface="Times New Roman"/>
              </a:rPr>
              <a:t>is highest and most </a:t>
            </a:r>
            <a:r>
              <a:rPr dirty="0" sz="1450" spc="-20">
                <a:latin typeface="Times New Roman"/>
                <a:cs typeface="Times New Roman"/>
              </a:rPr>
              <a:t>sheer, </a:t>
            </a:r>
            <a:r>
              <a:rPr dirty="0" sz="1450" spc="-5">
                <a:latin typeface="Times New Roman"/>
                <a:cs typeface="Times New Roman"/>
              </a:rPr>
              <a:t>a </a:t>
            </a:r>
            <a:r>
              <a:rPr dirty="0" sz="1450" spc="-10">
                <a:latin typeface="Times New Roman"/>
                <a:cs typeface="Times New Roman"/>
              </a:rPr>
              <a:t>hump </a:t>
            </a:r>
            <a:r>
              <a:rPr dirty="0" sz="1450" spc="-5">
                <a:latin typeface="Times New Roman"/>
                <a:cs typeface="Times New Roman"/>
              </a:rPr>
              <a:t>of  </a:t>
            </a:r>
            <a:r>
              <a:rPr dirty="0" sz="1450" spc="-10">
                <a:latin typeface="Times New Roman"/>
                <a:cs typeface="Times New Roman"/>
              </a:rPr>
              <a:t>earth, like </a:t>
            </a:r>
            <a:r>
              <a:rPr dirty="0" sz="1450" spc="-5">
                <a:latin typeface="Times New Roman"/>
                <a:cs typeface="Times New Roman"/>
              </a:rPr>
              <a:t>a </a:t>
            </a:r>
            <a:r>
              <a:rPr dirty="0" sz="1450" spc="-10">
                <a:latin typeface="Times New Roman"/>
                <a:cs typeface="Times New Roman"/>
              </a:rPr>
              <a:t>parapet, makes </a:t>
            </a:r>
            <a:r>
              <a:rPr dirty="0" sz="1450" spc="-5">
                <a:latin typeface="Times New Roman"/>
                <a:cs typeface="Times New Roman"/>
              </a:rPr>
              <a:t>a </a:t>
            </a:r>
            <a:r>
              <a:rPr dirty="0" sz="1450" spc="-10">
                <a:latin typeface="Times New Roman"/>
                <a:cs typeface="Times New Roman"/>
              </a:rPr>
              <a:t>place </a:t>
            </a:r>
            <a:r>
              <a:rPr dirty="0" sz="1450" spc="-5">
                <a:latin typeface="Times New Roman"/>
                <a:cs typeface="Times New Roman"/>
              </a:rPr>
              <a:t>of </a:t>
            </a:r>
            <a:r>
              <a:rPr dirty="0" sz="1450" spc="-10">
                <a:latin typeface="Times New Roman"/>
                <a:cs typeface="Times New Roman"/>
              </a:rPr>
              <a:t>shelter from the common winds, where  </a:t>
            </a:r>
            <a:r>
              <a:rPr dirty="0" sz="1450" spc="-5">
                <a:latin typeface="Times New Roman"/>
                <a:cs typeface="Times New Roman"/>
              </a:rPr>
              <a:t>a </a:t>
            </a:r>
            <a:r>
              <a:rPr dirty="0" sz="1450" spc="-10">
                <a:latin typeface="Times New Roman"/>
                <a:cs typeface="Times New Roman"/>
              </a:rPr>
              <a:t>man may sit in quiet and see the tide and the mad billows contending at his  feet. As </a:t>
            </a:r>
            <a:r>
              <a:rPr dirty="0" sz="1450" spc="-5">
                <a:latin typeface="Times New Roman"/>
                <a:cs typeface="Times New Roman"/>
              </a:rPr>
              <a:t>he </a:t>
            </a:r>
            <a:r>
              <a:rPr dirty="0" sz="1450" spc="-10">
                <a:latin typeface="Times New Roman"/>
                <a:cs typeface="Times New Roman"/>
              </a:rPr>
              <a:t>might look down from the window </a:t>
            </a:r>
            <a:r>
              <a:rPr dirty="0" sz="1450" spc="-5">
                <a:latin typeface="Times New Roman"/>
                <a:cs typeface="Times New Roman"/>
              </a:rPr>
              <a:t>of a </a:t>
            </a:r>
            <a:r>
              <a:rPr dirty="0" sz="1450" spc="-10">
                <a:latin typeface="Times New Roman"/>
                <a:cs typeface="Times New Roman"/>
              </a:rPr>
              <a:t>house </a:t>
            </a:r>
            <a:r>
              <a:rPr dirty="0" sz="1450" spc="-5">
                <a:latin typeface="Times New Roman"/>
                <a:cs typeface="Times New Roman"/>
              </a:rPr>
              <a:t>upon </a:t>
            </a:r>
            <a:r>
              <a:rPr dirty="0" sz="1450" spc="-10">
                <a:latin typeface="Times New Roman"/>
                <a:cs typeface="Times New Roman"/>
              </a:rPr>
              <a:t>some street  disturbance, so, from this post, </a:t>
            </a:r>
            <a:r>
              <a:rPr dirty="0" sz="1450" spc="-5">
                <a:latin typeface="Times New Roman"/>
                <a:cs typeface="Times New Roman"/>
              </a:rPr>
              <a:t>he looks </a:t>
            </a:r>
            <a:r>
              <a:rPr dirty="0" sz="1450" spc="-10">
                <a:latin typeface="Times New Roman"/>
                <a:cs typeface="Times New Roman"/>
              </a:rPr>
              <a:t>down </a:t>
            </a:r>
            <a:r>
              <a:rPr dirty="0" sz="1450" spc="-5">
                <a:latin typeface="Times New Roman"/>
                <a:cs typeface="Times New Roman"/>
              </a:rPr>
              <a:t>upon </a:t>
            </a:r>
            <a:r>
              <a:rPr dirty="0" sz="1450" spc="-10">
                <a:latin typeface="Times New Roman"/>
                <a:cs typeface="Times New Roman"/>
              </a:rPr>
              <a:t>the tumbling </a:t>
            </a:r>
            <a:r>
              <a:rPr dirty="0" sz="1450" spc="-5">
                <a:latin typeface="Times New Roman"/>
                <a:cs typeface="Times New Roman"/>
              </a:rPr>
              <a:t>of </a:t>
            </a:r>
            <a:r>
              <a:rPr dirty="0" sz="1450" spc="-10">
                <a:latin typeface="Times New Roman"/>
                <a:cs typeface="Times New Roman"/>
              </a:rPr>
              <a:t>the Merry  Men. On such </a:t>
            </a:r>
            <a:r>
              <a:rPr dirty="0" sz="1450" spc="-5">
                <a:latin typeface="Times New Roman"/>
                <a:cs typeface="Times New Roman"/>
              </a:rPr>
              <a:t>a </a:t>
            </a:r>
            <a:r>
              <a:rPr dirty="0" sz="1450" spc="-10">
                <a:latin typeface="Times New Roman"/>
                <a:cs typeface="Times New Roman"/>
              </a:rPr>
              <a:t>night, </a:t>
            </a:r>
            <a:r>
              <a:rPr dirty="0" sz="1450" spc="-5">
                <a:latin typeface="Times New Roman"/>
                <a:cs typeface="Times New Roman"/>
              </a:rPr>
              <a:t>of </a:t>
            </a:r>
            <a:r>
              <a:rPr dirty="0" sz="1450" spc="-10">
                <a:latin typeface="Times New Roman"/>
                <a:cs typeface="Times New Roman"/>
              </a:rPr>
              <a:t>course, </a:t>
            </a:r>
            <a:r>
              <a:rPr dirty="0" sz="1450" spc="-5">
                <a:latin typeface="Times New Roman"/>
                <a:cs typeface="Times New Roman"/>
              </a:rPr>
              <a:t>he </a:t>
            </a:r>
            <a:r>
              <a:rPr dirty="0" sz="1450" spc="-10">
                <a:latin typeface="Times New Roman"/>
                <a:cs typeface="Times New Roman"/>
              </a:rPr>
              <a:t>peers </a:t>
            </a:r>
            <a:r>
              <a:rPr dirty="0" sz="1450" spc="-5">
                <a:latin typeface="Times New Roman"/>
                <a:cs typeface="Times New Roman"/>
              </a:rPr>
              <a:t>upon a </a:t>
            </a:r>
            <a:r>
              <a:rPr dirty="0" sz="1450" spc="-10">
                <a:latin typeface="Times New Roman"/>
                <a:cs typeface="Times New Roman"/>
              </a:rPr>
              <a:t>world </a:t>
            </a:r>
            <a:r>
              <a:rPr dirty="0" sz="1450" spc="-5">
                <a:latin typeface="Times New Roman"/>
                <a:cs typeface="Times New Roman"/>
              </a:rPr>
              <a:t>of </a:t>
            </a:r>
            <a:r>
              <a:rPr dirty="0" sz="1450" spc="-10">
                <a:latin typeface="Times New Roman"/>
                <a:cs typeface="Times New Roman"/>
              </a:rPr>
              <a:t>blackness, where  the waters wheel and boil, where the waves joust together with the noise </a:t>
            </a:r>
            <a:r>
              <a:rPr dirty="0" sz="1450" spc="-5">
                <a:latin typeface="Times New Roman"/>
                <a:cs typeface="Times New Roman"/>
              </a:rPr>
              <a:t>of </a:t>
            </a:r>
            <a:r>
              <a:rPr dirty="0" sz="1450" spc="-10">
                <a:latin typeface="Times New Roman"/>
                <a:cs typeface="Times New Roman"/>
              </a:rPr>
              <a:t>an  explosion, and the foam towers and vanishes in the twinkling </a:t>
            </a:r>
            <a:r>
              <a:rPr dirty="0" sz="1450" spc="-5">
                <a:latin typeface="Times New Roman"/>
                <a:cs typeface="Times New Roman"/>
              </a:rPr>
              <a:t>of </a:t>
            </a:r>
            <a:r>
              <a:rPr dirty="0" sz="1450" spc="-10">
                <a:latin typeface="Times New Roman"/>
                <a:cs typeface="Times New Roman"/>
              </a:rPr>
              <a:t>an eye. Never  before had </a:t>
            </a:r>
            <a:r>
              <a:rPr dirty="0" sz="1450" spc="-5">
                <a:latin typeface="Times New Roman"/>
                <a:cs typeface="Times New Roman"/>
              </a:rPr>
              <a:t>I </a:t>
            </a:r>
            <a:r>
              <a:rPr dirty="0" sz="1450" spc="-10">
                <a:latin typeface="Times New Roman"/>
                <a:cs typeface="Times New Roman"/>
              </a:rPr>
              <a:t>seen the Merry Men thus violent. The </a:t>
            </a:r>
            <a:r>
              <a:rPr dirty="0" sz="1450" spc="-25">
                <a:latin typeface="Times New Roman"/>
                <a:cs typeface="Times New Roman"/>
              </a:rPr>
              <a:t>fury, </a:t>
            </a:r>
            <a:r>
              <a:rPr dirty="0" sz="1450" spc="-10">
                <a:latin typeface="Times New Roman"/>
                <a:cs typeface="Times New Roman"/>
              </a:rPr>
              <a:t>height, and transiency  </a:t>
            </a:r>
            <a:r>
              <a:rPr dirty="0" sz="1450" spc="-5">
                <a:latin typeface="Times New Roman"/>
                <a:cs typeface="Times New Roman"/>
              </a:rPr>
              <a:t>of </a:t>
            </a:r>
            <a:r>
              <a:rPr dirty="0" sz="1450" spc="-10">
                <a:latin typeface="Times New Roman"/>
                <a:cs typeface="Times New Roman"/>
              </a:rPr>
              <a:t>their spoutings was </a:t>
            </a:r>
            <a:r>
              <a:rPr dirty="0" sz="1450" spc="-5">
                <a:latin typeface="Times New Roman"/>
                <a:cs typeface="Times New Roman"/>
              </a:rPr>
              <a:t>a </a:t>
            </a:r>
            <a:r>
              <a:rPr dirty="0" sz="1450" spc="-10">
                <a:latin typeface="Times New Roman"/>
                <a:cs typeface="Times New Roman"/>
              </a:rPr>
              <a:t>thing to </a:t>
            </a:r>
            <a:r>
              <a:rPr dirty="0" sz="1450" spc="-5">
                <a:latin typeface="Times New Roman"/>
                <a:cs typeface="Times New Roman"/>
              </a:rPr>
              <a:t>be </a:t>
            </a:r>
            <a:r>
              <a:rPr dirty="0" sz="1450" spc="-10">
                <a:latin typeface="Times New Roman"/>
                <a:cs typeface="Times New Roman"/>
              </a:rPr>
              <a:t>seen and </a:t>
            </a:r>
            <a:r>
              <a:rPr dirty="0" sz="1450" spc="-5">
                <a:latin typeface="Times New Roman"/>
                <a:cs typeface="Times New Roman"/>
              </a:rPr>
              <a:t>not </a:t>
            </a:r>
            <a:r>
              <a:rPr dirty="0" sz="1450" spc="-10">
                <a:latin typeface="Times New Roman"/>
                <a:cs typeface="Times New Roman"/>
              </a:rPr>
              <a:t>recounted. High over </a:t>
            </a:r>
            <a:r>
              <a:rPr dirty="0" sz="1450" spc="-5">
                <a:latin typeface="Times New Roman"/>
                <a:cs typeface="Times New Roman"/>
              </a:rPr>
              <a:t>our  </a:t>
            </a:r>
            <a:r>
              <a:rPr dirty="0" sz="1450" spc="-10">
                <a:latin typeface="Times New Roman"/>
                <a:cs typeface="Times New Roman"/>
              </a:rPr>
              <a:t>heads </a:t>
            </a:r>
            <a:r>
              <a:rPr dirty="0" sz="1450" spc="-5">
                <a:latin typeface="Times New Roman"/>
                <a:cs typeface="Times New Roman"/>
              </a:rPr>
              <a:t>on </a:t>
            </a:r>
            <a:r>
              <a:rPr dirty="0" sz="1450" spc="-10">
                <a:latin typeface="Times New Roman"/>
                <a:cs typeface="Times New Roman"/>
              </a:rPr>
              <a:t>the </a:t>
            </a:r>
            <a:r>
              <a:rPr dirty="0" sz="1450" spc="-15">
                <a:latin typeface="Times New Roman"/>
                <a:cs typeface="Times New Roman"/>
              </a:rPr>
              <a:t>cliff </a:t>
            </a:r>
            <a:r>
              <a:rPr dirty="0" sz="1450" spc="-10">
                <a:latin typeface="Times New Roman"/>
                <a:cs typeface="Times New Roman"/>
              </a:rPr>
              <a:t>rose their white columns in the darkness; and the same  instant, like phantoms, they were gone. Sometimes three at </a:t>
            </a:r>
            <a:r>
              <a:rPr dirty="0" sz="1450" spc="-5">
                <a:latin typeface="Times New Roman"/>
                <a:cs typeface="Times New Roman"/>
              </a:rPr>
              <a:t>a </a:t>
            </a:r>
            <a:r>
              <a:rPr dirty="0" sz="1450" spc="-10">
                <a:latin typeface="Times New Roman"/>
                <a:cs typeface="Times New Roman"/>
              </a:rPr>
              <a:t>time would thus  aspire and vanish; sometimes </a:t>
            </a:r>
            <a:r>
              <a:rPr dirty="0" sz="1450" spc="-5">
                <a:latin typeface="Times New Roman"/>
                <a:cs typeface="Times New Roman"/>
              </a:rPr>
              <a:t>a </a:t>
            </a:r>
            <a:r>
              <a:rPr dirty="0" sz="1450" spc="-10">
                <a:latin typeface="Times New Roman"/>
                <a:cs typeface="Times New Roman"/>
              </a:rPr>
              <a:t>gust took them, and the spray would fall about  us, heavy as </a:t>
            </a:r>
            <a:r>
              <a:rPr dirty="0" sz="1450" spc="-5">
                <a:latin typeface="Times New Roman"/>
                <a:cs typeface="Times New Roman"/>
              </a:rPr>
              <a:t>a </a:t>
            </a:r>
            <a:r>
              <a:rPr dirty="0" sz="1450" spc="-10">
                <a:latin typeface="Times New Roman"/>
                <a:cs typeface="Times New Roman"/>
              </a:rPr>
              <a:t>wave. And yet the spectacle was rather maddening in its levity  than impressive </a:t>
            </a:r>
            <a:r>
              <a:rPr dirty="0" sz="1450" spc="-5">
                <a:latin typeface="Times New Roman"/>
                <a:cs typeface="Times New Roman"/>
              </a:rPr>
              <a:t>by </a:t>
            </a:r>
            <a:r>
              <a:rPr dirty="0" sz="1450" spc="-10">
                <a:latin typeface="Times New Roman"/>
                <a:cs typeface="Times New Roman"/>
              </a:rPr>
              <a:t>its force. Thought was beaten down </a:t>
            </a:r>
            <a:r>
              <a:rPr dirty="0" sz="1450" spc="-5">
                <a:latin typeface="Times New Roman"/>
                <a:cs typeface="Times New Roman"/>
              </a:rPr>
              <a:t>by </a:t>
            </a:r>
            <a:r>
              <a:rPr dirty="0" sz="1450" spc="-10">
                <a:latin typeface="Times New Roman"/>
                <a:cs typeface="Times New Roman"/>
              </a:rPr>
              <a:t>the confounding  uproar—a gleeful vacancy possessed the brains </a:t>
            </a:r>
            <a:r>
              <a:rPr dirty="0" sz="1450" spc="-5">
                <a:latin typeface="Times New Roman"/>
                <a:cs typeface="Times New Roman"/>
              </a:rPr>
              <a:t>of </a:t>
            </a:r>
            <a:r>
              <a:rPr dirty="0" sz="1450" spc="-10">
                <a:latin typeface="Times New Roman"/>
                <a:cs typeface="Times New Roman"/>
              </a:rPr>
              <a:t>men, </a:t>
            </a:r>
            <a:r>
              <a:rPr dirty="0" sz="1450" spc="-5">
                <a:latin typeface="Times New Roman"/>
                <a:cs typeface="Times New Roman"/>
              </a:rPr>
              <a:t>a </a:t>
            </a:r>
            <a:r>
              <a:rPr dirty="0" sz="1450" spc="-10">
                <a:latin typeface="Times New Roman"/>
                <a:cs typeface="Times New Roman"/>
              </a:rPr>
              <a:t>state akin to  madness; and </a:t>
            </a:r>
            <a:r>
              <a:rPr dirty="0" sz="1450" spc="-5">
                <a:latin typeface="Times New Roman"/>
                <a:cs typeface="Times New Roman"/>
              </a:rPr>
              <a:t>I </a:t>
            </a:r>
            <a:r>
              <a:rPr dirty="0" sz="1450" spc="-10">
                <a:latin typeface="Times New Roman"/>
                <a:cs typeface="Times New Roman"/>
              </a:rPr>
              <a:t>found myself at times following the dance </a:t>
            </a:r>
            <a:r>
              <a:rPr dirty="0" sz="1450" spc="-5">
                <a:latin typeface="Times New Roman"/>
                <a:cs typeface="Times New Roman"/>
              </a:rPr>
              <a:t>of </a:t>
            </a:r>
            <a:r>
              <a:rPr dirty="0" sz="1450" spc="-10">
                <a:latin typeface="Times New Roman"/>
                <a:cs typeface="Times New Roman"/>
              </a:rPr>
              <a:t>the Merry Men as  it were </a:t>
            </a:r>
            <a:r>
              <a:rPr dirty="0" sz="1450" spc="-5">
                <a:latin typeface="Times New Roman"/>
                <a:cs typeface="Times New Roman"/>
              </a:rPr>
              <a:t>a </a:t>
            </a:r>
            <a:r>
              <a:rPr dirty="0" sz="1450" spc="-10">
                <a:latin typeface="Times New Roman"/>
                <a:cs typeface="Times New Roman"/>
              </a:rPr>
              <a:t>tune </a:t>
            </a:r>
            <a:r>
              <a:rPr dirty="0" sz="1450" spc="-5">
                <a:latin typeface="Times New Roman"/>
                <a:cs typeface="Times New Roman"/>
              </a:rPr>
              <a:t>upon a </a:t>
            </a:r>
            <a:r>
              <a:rPr dirty="0" sz="1450" spc="-10">
                <a:latin typeface="Times New Roman"/>
                <a:cs typeface="Times New Roman"/>
              </a:rPr>
              <a:t>jigging</a:t>
            </a:r>
            <a:r>
              <a:rPr dirty="0" sz="1450" spc="10">
                <a:latin typeface="Times New Roman"/>
                <a:cs typeface="Times New Roman"/>
              </a:rPr>
              <a:t> </a:t>
            </a:r>
            <a:r>
              <a:rPr dirty="0" sz="1450" spc="-10">
                <a:latin typeface="Times New Roman"/>
                <a:cs typeface="Times New Roman"/>
              </a:rPr>
              <a:t>instrument.</a:t>
            </a:r>
            <a:endParaRPr sz="1450">
              <a:latin typeface="Times New Roman"/>
              <a:cs typeface="Times New Roman"/>
            </a:endParaRPr>
          </a:p>
          <a:p>
            <a:pPr algn="just" marL="12700" marR="5715">
              <a:lnSpc>
                <a:spcPts val="1730"/>
              </a:lnSpc>
              <a:spcBef>
                <a:spcPts val="830"/>
              </a:spcBef>
            </a:pPr>
            <a:r>
              <a:rPr dirty="0" sz="1450" spc="-5">
                <a:latin typeface="Times New Roman"/>
                <a:cs typeface="Times New Roman"/>
              </a:rPr>
              <a:t>I </a:t>
            </a:r>
            <a:r>
              <a:rPr dirty="0" sz="1450" spc="-10">
                <a:latin typeface="Times New Roman"/>
                <a:cs typeface="Times New Roman"/>
              </a:rPr>
              <a:t>first caught sight </a:t>
            </a:r>
            <a:r>
              <a:rPr dirty="0" sz="1450" spc="-5">
                <a:latin typeface="Times New Roman"/>
                <a:cs typeface="Times New Roman"/>
              </a:rPr>
              <a:t>of </a:t>
            </a:r>
            <a:r>
              <a:rPr dirty="0" sz="1450" spc="-10">
                <a:latin typeface="Times New Roman"/>
                <a:cs typeface="Times New Roman"/>
              </a:rPr>
              <a:t>my uncle when we were still some yards away in </a:t>
            </a:r>
            <a:r>
              <a:rPr dirty="0" sz="1450" spc="-5">
                <a:latin typeface="Times New Roman"/>
                <a:cs typeface="Times New Roman"/>
              </a:rPr>
              <a:t>one of  </a:t>
            </a:r>
            <a:r>
              <a:rPr dirty="0" sz="1450" spc="-10">
                <a:latin typeface="Times New Roman"/>
                <a:cs typeface="Times New Roman"/>
              </a:rPr>
              <a:t>the flying glimpses </a:t>
            </a:r>
            <a:r>
              <a:rPr dirty="0" sz="1450" spc="-5">
                <a:latin typeface="Times New Roman"/>
                <a:cs typeface="Times New Roman"/>
              </a:rPr>
              <a:t>of </a:t>
            </a:r>
            <a:r>
              <a:rPr dirty="0" sz="1450" spc="-10">
                <a:latin typeface="Times New Roman"/>
                <a:cs typeface="Times New Roman"/>
              </a:rPr>
              <a:t>twilight that chequered the pitch darkness </a:t>
            </a:r>
            <a:r>
              <a:rPr dirty="0" sz="1450" spc="-5">
                <a:latin typeface="Times New Roman"/>
                <a:cs typeface="Times New Roman"/>
              </a:rPr>
              <a:t>of </a:t>
            </a:r>
            <a:r>
              <a:rPr dirty="0" sz="1450" spc="-10">
                <a:latin typeface="Times New Roman"/>
                <a:cs typeface="Times New Roman"/>
              </a:rPr>
              <a:t>the night.  He was standing </a:t>
            </a:r>
            <a:r>
              <a:rPr dirty="0" sz="1450" spc="-5">
                <a:latin typeface="Times New Roman"/>
                <a:cs typeface="Times New Roman"/>
              </a:rPr>
              <a:t>up </a:t>
            </a:r>
            <a:r>
              <a:rPr dirty="0" sz="1450" spc="-10">
                <a:latin typeface="Times New Roman"/>
                <a:cs typeface="Times New Roman"/>
              </a:rPr>
              <a:t>behind the parapet, his head thrown back and the bottle to  his mouth. As </a:t>
            </a:r>
            <a:r>
              <a:rPr dirty="0" sz="1450" spc="-5">
                <a:latin typeface="Times New Roman"/>
                <a:cs typeface="Times New Roman"/>
              </a:rPr>
              <a:t>he put </a:t>
            </a:r>
            <a:r>
              <a:rPr dirty="0" sz="1450" spc="-10">
                <a:latin typeface="Times New Roman"/>
                <a:cs typeface="Times New Roman"/>
              </a:rPr>
              <a:t>it down, </a:t>
            </a:r>
            <a:r>
              <a:rPr dirty="0" sz="1450" spc="-5">
                <a:latin typeface="Times New Roman"/>
                <a:cs typeface="Times New Roman"/>
              </a:rPr>
              <a:t>he </a:t>
            </a:r>
            <a:r>
              <a:rPr dirty="0" sz="1450" spc="-10">
                <a:latin typeface="Times New Roman"/>
                <a:cs typeface="Times New Roman"/>
              </a:rPr>
              <a:t>saw and recognised </a:t>
            </a:r>
            <a:r>
              <a:rPr dirty="0" sz="1450" spc="-5">
                <a:latin typeface="Times New Roman"/>
                <a:cs typeface="Times New Roman"/>
              </a:rPr>
              <a:t>us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toss </a:t>
            </a:r>
            <a:r>
              <a:rPr dirty="0" sz="1450" spc="-5">
                <a:latin typeface="Times New Roman"/>
                <a:cs typeface="Times New Roman"/>
              </a:rPr>
              <a:t>of one  </a:t>
            </a:r>
            <a:r>
              <a:rPr dirty="0" sz="1450" spc="-10">
                <a:latin typeface="Times New Roman"/>
                <a:cs typeface="Times New Roman"/>
              </a:rPr>
              <a:t>hand fleeringly above his</a:t>
            </a:r>
            <a:r>
              <a:rPr dirty="0" sz="1450" spc="10">
                <a:latin typeface="Times New Roman"/>
                <a:cs typeface="Times New Roman"/>
              </a:rPr>
              <a:t> </a:t>
            </a:r>
            <a:r>
              <a:rPr dirty="0" sz="1450" spc="-10">
                <a:latin typeface="Times New Roman"/>
                <a:cs typeface="Times New Roman"/>
              </a:rPr>
              <a:t>head.</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‘Has </a:t>
            </a:r>
            <a:r>
              <a:rPr dirty="0" sz="1450" spc="-5">
                <a:latin typeface="Times New Roman"/>
                <a:cs typeface="Times New Roman"/>
              </a:rPr>
              <a:t>he </a:t>
            </a:r>
            <a:r>
              <a:rPr dirty="0" sz="1450" spc="-10">
                <a:latin typeface="Times New Roman"/>
                <a:cs typeface="Times New Roman"/>
              </a:rPr>
              <a:t>been drinking?’ shouted </a:t>
            </a:r>
            <a:r>
              <a:rPr dirty="0" sz="1450" spc="-5">
                <a:latin typeface="Times New Roman"/>
                <a:cs typeface="Times New Roman"/>
              </a:rPr>
              <a:t>I </a:t>
            </a:r>
            <a:r>
              <a:rPr dirty="0" sz="1450" spc="-10">
                <a:latin typeface="Times New Roman"/>
                <a:cs typeface="Times New Roman"/>
              </a:rPr>
              <a:t>to</a:t>
            </a:r>
            <a:r>
              <a:rPr dirty="0" sz="1450" spc="-90">
                <a:latin typeface="Times New Roman"/>
                <a:cs typeface="Times New Roman"/>
              </a:rPr>
              <a:t> </a:t>
            </a:r>
            <a:r>
              <a:rPr dirty="0" sz="1450" spc="-10">
                <a:latin typeface="Times New Roman"/>
                <a:cs typeface="Times New Roman"/>
              </a:rPr>
              <a:t>Rorie.</a:t>
            </a:r>
            <a:endParaRPr sz="145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135110"/>
          </a:xfrm>
          <a:prstGeom prst="rect">
            <a:avLst/>
          </a:prstGeom>
        </p:spPr>
        <p:txBody>
          <a:bodyPr wrap="square" lIns="0" tIns="19685" rIns="0" bIns="0" rtlCol="0" vert="horz">
            <a:spAutoFit/>
          </a:bodyPr>
          <a:lstStyle/>
          <a:p>
            <a:pPr algn="just" marL="12700" marR="9525">
              <a:lnSpc>
                <a:spcPts val="1730"/>
              </a:lnSpc>
              <a:spcBef>
                <a:spcPts val="155"/>
              </a:spcBef>
            </a:pPr>
            <a:r>
              <a:rPr dirty="0" sz="1450" spc="-10">
                <a:latin typeface="Times New Roman"/>
                <a:cs typeface="Times New Roman"/>
              </a:rPr>
              <a:t>‘He will aye </a:t>
            </a:r>
            <a:r>
              <a:rPr dirty="0" sz="1450" spc="-5">
                <a:latin typeface="Times New Roman"/>
                <a:cs typeface="Times New Roman"/>
              </a:rPr>
              <a:t>be </a:t>
            </a:r>
            <a:r>
              <a:rPr dirty="0" sz="1450" spc="-10">
                <a:latin typeface="Times New Roman"/>
                <a:cs typeface="Times New Roman"/>
              </a:rPr>
              <a:t>drunk when the wind blaws,’ returned Rorie in the same high  </a:t>
            </a:r>
            <a:r>
              <a:rPr dirty="0" sz="1450" spc="-30">
                <a:latin typeface="Times New Roman"/>
                <a:cs typeface="Times New Roman"/>
              </a:rPr>
              <a:t>key, </a:t>
            </a:r>
            <a:r>
              <a:rPr dirty="0" sz="1450" spc="-10">
                <a:latin typeface="Times New Roman"/>
                <a:cs typeface="Times New Roman"/>
              </a:rPr>
              <a:t>and it was all that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do </a:t>
            </a:r>
            <a:r>
              <a:rPr dirty="0" sz="1450" spc="-10">
                <a:latin typeface="Times New Roman"/>
                <a:cs typeface="Times New Roman"/>
              </a:rPr>
              <a:t>to hear</a:t>
            </a:r>
            <a:r>
              <a:rPr dirty="0" sz="1450" spc="5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‘Then—was </a:t>
            </a:r>
            <a:r>
              <a:rPr dirty="0" sz="1450" spc="-5">
                <a:latin typeface="Times New Roman"/>
                <a:cs typeface="Times New Roman"/>
              </a:rPr>
              <a:t>he </a:t>
            </a:r>
            <a:r>
              <a:rPr dirty="0" sz="1450" spc="-10">
                <a:latin typeface="Times New Roman"/>
                <a:cs typeface="Times New Roman"/>
              </a:rPr>
              <a:t>so—in February?’ </a:t>
            </a:r>
            <a:r>
              <a:rPr dirty="0" sz="1450" spc="-5">
                <a:latin typeface="Times New Roman"/>
                <a:cs typeface="Times New Roman"/>
              </a:rPr>
              <a:t>I</a:t>
            </a:r>
            <a:r>
              <a:rPr dirty="0" sz="1450" spc="-95">
                <a:latin typeface="Times New Roman"/>
                <a:cs typeface="Times New Roman"/>
              </a:rPr>
              <a:t> </a:t>
            </a:r>
            <a:r>
              <a:rPr dirty="0" sz="1450" spc="-10">
                <a:latin typeface="Times New Roman"/>
                <a:cs typeface="Times New Roman"/>
              </a:rPr>
              <a:t>inquired.</a:t>
            </a:r>
            <a:endParaRPr sz="1450">
              <a:latin typeface="Times New Roman"/>
              <a:cs typeface="Times New Roman"/>
            </a:endParaRPr>
          </a:p>
          <a:p>
            <a:pPr algn="just" marL="12700" marR="5080">
              <a:lnSpc>
                <a:spcPts val="1730"/>
              </a:lnSpc>
              <a:spcBef>
                <a:spcPts val="919"/>
              </a:spcBef>
            </a:pPr>
            <a:r>
              <a:rPr dirty="0" sz="1450" spc="-20">
                <a:latin typeface="Times New Roman"/>
                <a:cs typeface="Times New Roman"/>
              </a:rPr>
              <a:t>Rorie’s </a:t>
            </a:r>
            <a:r>
              <a:rPr dirty="0" sz="1450" spc="-40">
                <a:latin typeface="Times New Roman"/>
                <a:cs typeface="Times New Roman"/>
              </a:rPr>
              <a:t>‘Ay’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cause </a:t>
            </a:r>
            <a:r>
              <a:rPr dirty="0" sz="1450" spc="-5">
                <a:latin typeface="Times New Roman"/>
                <a:cs typeface="Times New Roman"/>
              </a:rPr>
              <a:t>of </a:t>
            </a:r>
            <a:r>
              <a:rPr dirty="0" sz="1450" spc="-10">
                <a:latin typeface="Times New Roman"/>
                <a:cs typeface="Times New Roman"/>
              </a:rPr>
              <a:t>joy to me. The </a:t>
            </a:r>
            <a:r>
              <a:rPr dirty="0" sz="1450" spc="-15">
                <a:latin typeface="Times New Roman"/>
                <a:cs typeface="Times New Roman"/>
              </a:rPr>
              <a:t>murder, </a:t>
            </a:r>
            <a:r>
              <a:rPr dirty="0" sz="1450" spc="-10">
                <a:latin typeface="Times New Roman"/>
                <a:cs typeface="Times New Roman"/>
              </a:rPr>
              <a:t>then, had </a:t>
            </a:r>
            <a:r>
              <a:rPr dirty="0" sz="1450" spc="-5">
                <a:latin typeface="Times New Roman"/>
                <a:cs typeface="Times New Roman"/>
              </a:rPr>
              <a:t>not </a:t>
            </a:r>
            <a:r>
              <a:rPr dirty="0" sz="1450" spc="-10">
                <a:latin typeface="Times New Roman"/>
                <a:cs typeface="Times New Roman"/>
              </a:rPr>
              <a:t>sprung in  cold blood from calculation; it was an act </a:t>
            </a:r>
            <a:r>
              <a:rPr dirty="0" sz="1450" spc="-5">
                <a:latin typeface="Times New Roman"/>
                <a:cs typeface="Times New Roman"/>
              </a:rPr>
              <a:t>of </a:t>
            </a:r>
            <a:r>
              <a:rPr dirty="0" sz="1450" spc="-10">
                <a:latin typeface="Times New Roman"/>
                <a:cs typeface="Times New Roman"/>
              </a:rPr>
              <a:t>madness </a:t>
            </a:r>
            <a:r>
              <a:rPr dirty="0" sz="1450" spc="-5">
                <a:latin typeface="Times New Roman"/>
                <a:cs typeface="Times New Roman"/>
              </a:rPr>
              <a:t>no </a:t>
            </a:r>
            <a:r>
              <a:rPr dirty="0" sz="1450" spc="-10">
                <a:latin typeface="Times New Roman"/>
                <a:cs typeface="Times New Roman"/>
              </a:rPr>
              <a:t>more to </a:t>
            </a:r>
            <a:r>
              <a:rPr dirty="0" sz="1450" spc="-5">
                <a:latin typeface="Times New Roman"/>
                <a:cs typeface="Times New Roman"/>
              </a:rPr>
              <a:t>be  </a:t>
            </a:r>
            <a:r>
              <a:rPr dirty="0" sz="1450" spc="-10">
                <a:latin typeface="Times New Roman"/>
                <a:cs typeface="Times New Roman"/>
              </a:rPr>
              <a:t>condemned than to </a:t>
            </a:r>
            <a:r>
              <a:rPr dirty="0" sz="1450" spc="-5">
                <a:latin typeface="Times New Roman"/>
                <a:cs typeface="Times New Roman"/>
              </a:rPr>
              <a:t>be </a:t>
            </a:r>
            <a:r>
              <a:rPr dirty="0" sz="1450" spc="-10">
                <a:latin typeface="Times New Roman"/>
                <a:cs typeface="Times New Roman"/>
              </a:rPr>
              <a:t>pardoned. My uncle was </a:t>
            </a:r>
            <a:r>
              <a:rPr dirty="0" sz="1450" spc="-5">
                <a:latin typeface="Times New Roman"/>
                <a:cs typeface="Times New Roman"/>
              </a:rPr>
              <a:t>a </a:t>
            </a:r>
            <a:r>
              <a:rPr dirty="0" sz="1450" spc="-10">
                <a:latin typeface="Times New Roman"/>
                <a:cs typeface="Times New Roman"/>
              </a:rPr>
              <a:t>dangerous madman, if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but he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cruel and base as </a:t>
            </a:r>
            <a:r>
              <a:rPr dirty="0" sz="1450" spc="-5">
                <a:latin typeface="Times New Roman"/>
                <a:cs typeface="Times New Roman"/>
              </a:rPr>
              <a:t>I </a:t>
            </a:r>
            <a:r>
              <a:rPr dirty="0" sz="1450" spc="-10">
                <a:latin typeface="Times New Roman"/>
                <a:cs typeface="Times New Roman"/>
              </a:rPr>
              <a:t>had feared. </a:t>
            </a:r>
            <a:r>
              <a:rPr dirty="0" sz="1450" spc="-60">
                <a:latin typeface="Times New Roman"/>
                <a:cs typeface="Times New Roman"/>
              </a:rPr>
              <a:t>Yet </a:t>
            </a:r>
            <a:r>
              <a:rPr dirty="0" sz="1450" spc="-10">
                <a:latin typeface="Times New Roman"/>
                <a:cs typeface="Times New Roman"/>
              </a:rPr>
              <a:t>what </a:t>
            </a:r>
            <a:r>
              <a:rPr dirty="0" sz="1450" spc="-5">
                <a:latin typeface="Times New Roman"/>
                <a:cs typeface="Times New Roman"/>
              </a:rPr>
              <a:t>a </a:t>
            </a:r>
            <a:r>
              <a:rPr dirty="0" sz="1450" spc="-10">
                <a:latin typeface="Times New Roman"/>
                <a:cs typeface="Times New Roman"/>
              </a:rPr>
              <a:t>scene for </a:t>
            </a:r>
            <a:r>
              <a:rPr dirty="0" sz="1450" spc="-5">
                <a:latin typeface="Times New Roman"/>
                <a:cs typeface="Times New Roman"/>
              </a:rPr>
              <a:t>a  </a:t>
            </a:r>
            <a:r>
              <a:rPr dirty="0" sz="1450" spc="-10">
                <a:latin typeface="Times New Roman"/>
                <a:cs typeface="Times New Roman"/>
              </a:rPr>
              <a:t>carouse, what an incredible vice, was this that the </a:t>
            </a:r>
            <a:r>
              <a:rPr dirty="0" sz="1450" spc="-5">
                <a:latin typeface="Times New Roman"/>
                <a:cs typeface="Times New Roman"/>
              </a:rPr>
              <a:t>poor </a:t>
            </a:r>
            <a:r>
              <a:rPr dirty="0" sz="1450" spc="-10">
                <a:latin typeface="Times New Roman"/>
                <a:cs typeface="Times New Roman"/>
              </a:rPr>
              <a:t>man had chosen! </a:t>
            </a:r>
            <a:r>
              <a:rPr dirty="0" sz="1450" spc="-5">
                <a:latin typeface="Times New Roman"/>
                <a:cs typeface="Times New Roman"/>
              </a:rPr>
              <a:t>I  </a:t>
            </a:r>
            <a:r>
              <a:rPr dirty="0" sz="1450" spc="-10">
                <a:latin typeface="Times New Roman"/>
                <a:cs typeface="Times New Roman"/>
              </a:rPr>
              <a:t>have always </a:t>
            </a:r>
            <a:r>
              <a:rPr dirty="0" sz="1450" spc="-5">
                <a:latin typeface="Times New Roman"/>
                <a:cs typeface="Times New Roman"/>
              </a:rPr>
              <a:t>thought </a:t>
            </a:r>
            <a:r>
              <a:rPr dirty="0" sz="1450" spc="-10">
                <a:latin typeface="Times New Roman"/>
                <a:cs typeface="Times New Roman"/>
              </a:rPr>
              <a:t>drunkenness </a:t>
            </a:r>
            <a:r>
              <a:rPr dirty="0" sz="1450" spc="-5">
                <a:latin typeface="Times New Roman"/>
                <a:cs typeface="Times New Roman"/>
              </a:rPr>
              <a:t>a </a:t>
            </a:r>
            <a:r>
              <a:rPr dirty="0" sz="1450" spc="-10">
                <a:latin typeface="Times New Roman"/>
                <a:cs typeface="Times New Roman"/>
              </a:rPr>
              <a:t>wild and almost fearful pleasure, rather  demoniacal than human; </a:t>
            </a:r>
            <a:r>
              <a:rPr dirty="0" sz="1450" spc="-5">
                <a:latin typeface="Times New Roman"/>
                <a:cs typeface="Times New Roman"/>
              </a:rPr>
              <a:t>but </a:t>
            </a:r>
            <a:r>
              <a:rPr dirty="0" sz="1450" spc="-10">
                <a:latin typeface="Times New Roman"/>
                <a:cs typeface="Times New Roman"/>
              </a:rPr>
              <a:t>drunkenness, </a:t>
            </a:r>
            <a:r>
              <a:rPr dirty="0" sz="1450" spc="-5">
                <a:latin typeface="Times New Roman"/>
                <a:cs typeface="Times New Roman"/>
              </a:rPr>
              <a:t>out </a:t>
            </a:r>
            <a:r>
              <a:rPr dirty="0" sz="1450" spc="-10">
                <a:latin typeface="Times New Roman"/>
                <a:cs typeface="Times New Roman"/>
              </a:rPr>
              <a:t>here in the roaring blackness,  </a:t>
            </a:r>
            <a:r>
              <a:rPr dirty="0" sz="1450" spc="-5">
                <a:latin typeface="Times New Roman"/>
                <a:cs typeface="Times New Roman"/>
              </a:rPr>
              <a:t>on </a:t>
            </a:r>
            <a:r>
              <a:rPr dirty="0" sz="1450" spc="-10">
                <a:latin typeface="Times New Roman"/>
                <a:cs typeface="Times New Roman"/>
              </a:rPr>
              <a:t>the edge </a:t>
            </a:r>
            <a:r>
              <a:rPr dirty="0" sz="1450" spc="-5">
                <a:latin typeface="Times New Roman"/>
                <a:cs typeface="Times New Roman"/>
              </a:rPr>
              <a:t>of a </a:t>
            </a:r>
            <a:r>
              <a:rPr dirty="0" sz="1450" spc="-15">
                <a:latin typeface="Times New Roman"/>
                <a:cs typeface="Times New Roman"/>
              </a:rPr>
              <a:t>cliff </a:t>
            </a:r>
            <a:r>
              <a:rPr dirty="0" sz="1450" spc="-10">
                <a:latin typeface="Times New Roman"/>
                <a:cs typeface="Times New Roman"/>
              </a:rPr>
              <a:t>above that hell </a:t>
            </a:r>
            <a:r>
              <a:rPr dirty="0" sz="1450" spc="-5">
                <a:latin typeface="Times New Roman"/>
                <a:cs typeface="Times New Roman"/>
              </a:rPr>
              <a:t>of </a:t>
            </a:r>
            <a:r>
              <a:rPr dirty="0" sz="1450" spc="-10">
                <a:latin typeface="Times New Roman"/>
                <a:cs typeface="Times New Roman"/>
              </a:rPr>
              <a:t>waters, the </a:t>
            </a:r>
            <a:r>
              <a:rPr dirty="0" sz="1450" spc="-25">
                <a:latin typeface="Times New Roman"/>
                <a:cs typeface="Times New Roman"/>
              </a:rPr>
              <a:t>man’s </a:t>
            </a:r>
            <a:r>
              <a:rPr dirty="0" sz="1450" spc="-10">
                <a:latin typeface="Times New Roman"/>
                <a:cs typeface="Times New Roman"/>
              </a:rPr>
              <a:t>head spinning like  the Roost, his </a:t>
            </a:r>
            <a:r>
              <a:rPr dirty="0" sz="1450" spc="-5">
                <a:latin typeface="Times New Roman"/>
                <a:cs typeface="Times New Roman"/>
              </a:rPr>
              <a:t>foot </a:t>
            </a:r>
            <a:r>
              <a:rPr dirty="0" sz="1450" spc="-10">
                <a:latin typeface="Times New Roman"/>
                <a:cs typeface="Times New Roman"/>
              </a:rPr>
              <a:t>tottering </a:t>
            </a:r>
            <a:r>
              <a:rPr dirty="0" sz="1450" spc="-5">
                <a:latin typeface="Times New Roman"/>
                <a:cs typeface="Times New Roman"/>
              </a:rPr>
              <a:t>on </a:t>
            </a:r>
            <a:r>
              <a:rPr dirty="0" sz="1450" spc="-10">
                <a:latin typeface="Times New Roman"/>
                <a:cs typeface="Times New Roman"/>
              </a:rPr>
              <a:t>the edge </a:t>
            </a:r>
            <a:r>
              <a:rPr dirty="0" sz="1450" spc="-5">
                <a:latin typeface="Times New Roman"/>
                <a:cs typeface="Times New Roman"/>
              </a:rPr>
              <a:t>of </a:t>
            </a:r>
            <a:r>
              <a:rPr dirty="0" sz="1450" spc="-10">
                <a:latin typeface="Times New Roman"/>
                <a:cs typeface="Times New Roman"/>
              </a:rPr>
              <a:t>death, his ear watching for the signs  </a:t>
            </a:r>
            <a:r>
              <a:rPr dirty="0" sz="1450" spc="-5">
                <a:latin typeface="Times New Roman"/>
                <a:cs typeface="Times New Roman"/>
              </a:rPr>
              <a:t>of </a:t>
            </a:r>
            <a:r>
              <a:rPr dirty="0" sz="1450" spc="-10">
                <a:latin typeface="Times New Roman"/>
                <a:cs typeface="Times New Roman"/>
              </a:rPr>
              <a:t>ship-wreck, surely that, if it were credible in any one, was morally  impossible in </a:t>
            </a:r>
            <a:r>
              <a:rPr dirty="0" sz="1450" spc="-5">
                <a:latin typeface="Times New Roman"/>
                <a:cs typeface="Times New Roman"/>
              </a:rPr>
              <a:t>a </a:t>
            </a:r>
            <a:r>
              <a:rPr dirty="0" sz="1450" spc="-10">
                <a:latin typeface="Times New Roman"/>
                <a:cs typeface="Times New Roman"/>
              </a:rPr>
              <a:t>man like my uncle, whose mind was set </a:t>
            </a:r>
            <a:r>
              <a:rPr dirty="0" sz="1450" spc="-5">
                <a:latin typeface="Times New Roman"/>
                <a:cs typeface="Times New Roman"/>
              </a:rPr>
              <a:t>upon a </a:t>
            </a:r>
            <a:r>
              <a:rPr dirty="0" sz="1450" spc="-10">
                <a:latin typeface="Times New Roman"/>
                <a:cs typeface="Times New Roman"/>
              </a:rPr>
              <a:t>damnatory  creed and haunted </a:t>
            </a:r>
            <a:r>
              <a:rPr dirty="0" sz="1450" spc="-5">
                <a:latin typeface="Times New Roman"/>
                <a:cs typeface="Times New Roman"/>
              </a:rPr>
              <a:t>by </a:t>
            </a:r>
            <a:r>
              <a:rPr dirty="0" sz="1450" spc="-10">
                <a:latin typeface="Times New Roman"/>
                <a:cs typeface="Times New Roman"/>
              </a:rPr>
              <a:t>the darkest superstitions. </a:t>
            </a:r>
            <a:r>
              <a:rPr dirty="0" sz="1450" spc="-60">
                <a:latin typeface="Times New Roman"/>
                <a:cs typeface="Times New Roman"/>
              </a:rPr>
              <a:t>Yet </a:t>
            </a:r>
            <a:r>
              <a:rPr dirty="0" sz="1450" spc="-10">
                <a:latin typeface="Times New Roman"/>
                <a:cs typeface="Times New Roman"/>
              </a:rPr>
              <a:t>so it was; and, as we  reached the </a:t>
            </a:r>
            <a:r>
              <a:rPr dirty="0" sz="1450" spc="-5">
                <a:latin typeface="Times New Roman"/>
                <a:cs typeface="Times New Roman"/>
              </a:rPr>
              <a:t>bight of </a:t>
            </a:r>
            <a:r>
              <a:rPr dirty="0" sz="1450" spc="-10">
                <a:latin typeface="Times New Roman"/>
                <a:cs typeface="Times New Roman"/>
              </a:rPr>
              <a:t>shelter and could breathe again, </a:t>
            </a:r>
            <a:r>
              <a:rPr dirty="0" sz="1450" spc="-5">
                <a:latin typeface="Times New Roman"/>
                <a:cs typeface="Times New Roman"/>
              </a:rPr>
              <a:t>I </a:t>
            </a:r>
            <a:r>
              <a:rPr dirty="0" sz="1450" spc="-10">
                <a:latin typeface="Times New Roman"/>
                <a:cs typeface="Times New Roman"/>
              </a:rPr>
              <a:t>saw the </a:t>
            </a:r>
            <a:r>
              <a:rPr dirty="0" sz="1450" spc="-25">
                <a:latin typeface="Times New Roman"/>
                <a:cs typeface="Times New Roman"/>
              </a:rPr>
              <a:t>man’s </a:t>
            </a:r>
            <a:r>
              <a:rPr dirty="0" sz="1450" spc="-10">
                <a:latin typeface="Times New Roman"/>
                <a:cs typeface="Times New Roman"/>
              </a:rPr>
              <a:t>eyes  shining in the </a:t>
            </a:r>
            <a:r>
              <a:rPr dirty="0" sz="1450" spc="-5">
                <a:latin typeface="Times New Roman"/>
                <a:cs typeface="Times New Roman"/>
              </a:rPr>
              <a:t>night </a:t>
            </a:r>
            <a:r>
              <a:rPr dirty="0" sz="1450" spc="-10">
                <a:latin typeface="Times New Roman"/>
                <a:cs typeface="Times New Roman"/>
              </a:rPr>
              <a:t>with an unholy</a:t>
            </a:r>
            <a:r>
              <a:rPr dirty="0" sz="1450" spc="20">
                <a:latin typeface="Times New Roman"/>
                <a:cs typeface="Times New Roman"/>
              </a:rPr>
              <a:t> </a:t>
            </a:r>
            <a:r>
              <a:rPr dirty="0" sz="1450" spc="-20">
                <a:latin typeface="Times New Roman"/>
                <a:cs typeface="Times New Roman"/>
              </a:rPr>
              <a:t>glimmer.</a:t>
            </a:r>
            <a:endParaRPr sz="1450">
              <a:latin typeface="Times New Roman"/>
              <a:cs typeface="Times New Roman"/>
            </a:endParaRPr>
          </a:p>
          <a:p>
            <a:pPr algn="just" marL="12700" marR="5080">
              <a:lnSpc>
                <a:spcPts val="1730"/>
              </a:lnSpc>
              <a:spcBef>
                <a:spcPts val="840"/>
              </a:spcBef>
            </a:pPr>
            <a:r>
              <a:rPr dirty="0" sz="1450" spc="-10">
                <a:latin typeface="Times New Roman"/>
                <a:cs typeface="Times New Roman"/>
              </a:rPr>
              <a:t>‘Eh, Charlie, man, </a:t>
            </a:r>
            <a:r>
              <a:rPr dirty="0" sz="1450" spc="-30">
                <a:latin typeface="Times New Roman"/>
                <a:cs typeface="Times New Roman"/>
              </a:rPr>
              <a:t>it’s </a:t>
            </a:r>
            <a:r>
              <a:rPr dirty="0" sz="1450" spc="-10">
                <a:latin typeface="Times New Roman"/>
                <a:cs typeface="Times New Roman"/>
              </a:rPr>
              <a:t>grand!’ </a:t>
            </a:r>
            <a:r>
              <a:rPr dirty="0" sz="1450" spc="-5">
                <a:latin typeface="Times New Roman"/>
                <a:cs typeface="Times New Roman"/>
              </a:rPr>
              <a:t>he </a:t>
            </a:r>
            <a:r>
              <a:rPr dirty="0" sz="1450" spc="-10">
                <a:latin typeface="Times New Roman"/>
                <a:cs typeface="Times New Roman"/>
              </a:rPr>
              <a:t>cried. ‘See to them!’ </a:t>
            </a:r>
            <a:r>
              <a:rPr dirty="0" sz="1450" spc="-5">
                <a:latin typeface="Times New Roman"/>
                <a:cs typeface="Times New Roman"/>
              </a:rPr>
              <a:t>he </a:t>
            </a:r>
            <a:r>
              <a:rPr dirty="0" sz="1450" spc="-10">
                <a:latin typeface="Times New Roman"/>
                <a:cs typeface="Times New Roman"/>
              </a:rPr>
              <a:t>continued, dragging  me to the edge </a:t>
            </a:r>
            <a:r>
              <a:rPr dirty="0" sz="1450" spc="-5">
                <a:latin typeface="Times New Roman"/>
                <a:cs typeface="Times New Roman"/>
              </a:rPr>
              <a:t>of </a:t>
            </a:r>
            <a:r>
              <a:rPr dirty="0" sz="1450" spc="-10">
                <a:latin typeface="Times New Roman"/>
                <a:cs typeface="Times New Roman"/>
              </a:rPr>
              <a:t>the abyss from whence arose that deafening clamour and  those clouds </a:t>
            </a:r>
            <a:r>
              <a:rPr dirty="0" sz="1450" spc="-5">
                <a:latin typeface="Times New Roman"/>
                <a:cs typeface="Times New Roman"/>
              </a:rPr>
              <a:t>of </a:t>
            </a:r>
            <a:r>
              <a:rPr dirty="0" sz="1450" spc="-10">
                <a:latin typeface="Times New Roman"/>
                <a:cs typeface="Times New Roman"/>
              </a:rPr>
              <a:t>spray; ‘see to them dancin’, man! Is that </a:t>
            </a:r>
            <a:r>
              <a:rPr dirty="0" sz="1450" spc="-5">
                <a:latin typeface="Times New Roman"/>
                <a:cs typeface="Times New Roman"/>
              </a:rPr>
              <a:t>no</a:t>
            </a:r>
            <a:r>
              <a:rPr dirty="0" sz="1450" spc="90">
                <a:latin typeface="Times New Roman"/>
                <a:cs typeface="Times New Roman"/>
              </a:rPr>
              <a:t> </a:t>
            </a:r>
            <a:r>
              <a:rPr dirty="0" sz="1450" spc="-10">
                <a:latin typeface="Times New Roman"/>
                <a:cs typeface="Times New Roman"/>
              </a:rPr>
              <a:t>wicked?’</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He pronounced the word with gusto, and </a:t>
            </a:r>
            <a:r>
              <a:rPr dirty="0" sz="1450" spc="-5">
                <a:latin typeface="Times New Roman"/>
                <a:cs typeface="Times New Roman"/>
              </a:rPr>
              <a:t>I thought </a:t>
            </a:r>
            <a:r>
              <a:rPr dirty="0" sz="1450" spc="-10">
                <a:latin typeface="Times New Roman"/>
                <a:cs typeface="Times New Roman"/>
              </a:rPr>
              <a:t>it suited with the</a:t>
            </a:r>
            <a:r>
              <a:rPr dirty="0" sz="1450" spc="100">
                <a:latin typeface="Times New Roman"/>
                <a:cs typeface="Times New Roman"/>
              </a:rPr>
              <a:t> </a:t>
            </a:r>
            <a:r>
              <a:rPr dirty="0" sz="1450" spc="-10">
                <a:latin typeface="Times New Roman"/>
                <a:cs typeface="Times New Roman"/>
              </a:rPr>
              <a:t>scene.</a:t>
            </a:r>
            <a:endParaRPr sz="1450">
              <a:latin typeface="Times New Roman"/>
              <a:cs typeface="Times New Roman"/>
            </a:endParaRPr>
          </a:p>
          <a:p>
            <a:pPr algn="just" marL="12700" marR="5080">
              <a:lnSpc>
                <a:spcPts val="1730"/>
              </a:lnSpc>
              <a:spcBef>
                <a:spcPts val="920"/>
              </a:spcBef>
            </a:pPr>
            <a:r>
              <a:rPr dirty="0" sz="1450" spc="-10">
                <a:latin typeface="Times New Roman"/>
                <a:cs typeface="Times New Roman"/>
              </a:rPr>
              <a:t>‘They’re yowlin’ for thon </a:t>
            </a:r>
            <a:r>
              <a:rPr dirty="0" sz="1450" spc="-15">
                <a:latin typeface="Times New Roman"/>
                <a:cs typeface="Times New Roman"/>
              </a:rPr>
              <a:t>schooner,’ </a:t>
            </a: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on, </a:t>
            </a:r>
            <a:r>
              <a:rPr dirty="0" sz="1450" spc="-10">
                <a:latin typeface="Times New Roman"/>
                <a:cs typeface="Times New Roman"/>
              </a:rPr>
              <a:t>his thin, insane voice clearly  audible in the shelter </a:t>
            </a:r>
            <a:r>
              <a:rPr dirty="0" sz="1450" spc="-5">
                <a:latin typeface="Times New Roman"/>
                <a:cs typeface="Times New Roman"/>
              </a:rPr>
              <a:t>of </a:t>
            </a:r>
            <a:r>
              <a:rPr dirty="0" sz="1450" spc="-10">
                <a:latin typeface="Times New Roman"/>
                <a:cs typeface="Times New Roman"/>
              </a:rPr>
              <a:t>the bank, ‘an’ </a:t>
            </a:r>
            <a:r>
              <a:rPr dirty="0" sz="1450" spc="-25">
                <a:latin typeface="Times New Roman"/>
                <a:cs typeface="Times New Roman"/>
              </a:rPr>
              <a:t>she’s </a:t>
            </a:r>
            <a:r>
              <a:rPr dirty="0" sz="1450" spc="-10">
                <a:latin typeface="Times New Roman"/>
                <a:cs typeface="Times New Roman"/>
              </a:rPr>
              <a:t>comin’ aye </a:t>
            </a:r>
            <a:r>
              <a:rPr dirty="0" sz="1450" spc="-20">
                <a:latin typeface="Times New Roman"/>
                <a:cs typeface="Times New Roman"/>
              </a:rPr>
              <a:t>nearer, </a:t>
            </a:r>
            <a:r>
              <a:rPr dirty="0" sz="1450" spc="-10">
                <a:latin typeface="Times New Roman"/>
                <a:cs typeface="Times New Roman"/>
              </a:rPr>
              <a:t>aye </a:t>
            </a:r>
            <a:r>
              <a:rPr dirty="0" sz="1450" spc="-20">
                <a:latin typeface="Times New Roman"/>
                <a:cs typeface="Times New Roman"/>
              </a:rPr>
              <a:t>nearer, </a:t>
            </a:r>
            <a:r>
              <a:rPr dirty="0" sz="1450" spc="-10">
                <a:latin typeface="Times New Roman"/>
                <a:cs typeface="Times New Roman"/>
              </a:rPr>
              <a:t>aye  nearer an’ nearer an’ nearer; an’ they </a:t>
            </a:r>
            <a:r>
              <a:rPr dirty="0" sz="1450" spc="-15">
                <a:latin typeface="Times New Roman"/>
                <a:cs typeface="Times New Roman"/>
              </a:rPr>
              <a:t>ken’t, </a:t>
            </a:r>
            <a:r>
              <a:rPr dirty="0" sz="1450" spc="-10">
                <a:latin typeface="Times New Roman"/>
                <a:cs typeface="Times New Roman"/>
              </a:rPr>
              <a:t>the folk kens it, they ken wool </a:t>
            </a:r>
            <a:r>
              <a:rPr dirty="0" sz="1450" spc="-30">
                <a:latin typeface="Times New Roman"/>
                <a:cs typeface="Times New Roman"/>
              </a:rPr>
              <a:t>it’s  </a:t>
            </a:r>
            <a:r>
              <a:rPr dirty="0" sz="1450" spc="-5">
                <a:latin typeface="Times New Roman"/>
                <a:cs typeface="Times New Roman"/>
              </a:rPr>
              <a:t>by </a:t>
            </a:r>
            <a:r>
              <a:rPr dirty="0" sz="1450" spc="-10">
                <a:latin typeface="Times New Roman"/>
                <a:cs typeface="Times New Roman"/>
              </a:rPr>
              <a:t>wi’ them. Charlie, lad, they’re a’ drunk in </a:t>
            </a:r>
            <a:r>
              <a:rPr dirty="0" sz="1450" spc="-5">
                <a:latin typeface="Times New Roman"/>
                <a:cs typeface="Times New Roman"/>
              </a:rPr>
              <a:t>yon </a:t>
            </a:r>
            <a:r>
              <a:rPr dirty="0" sz="1450" spc="-15">
                <a:latin typeface="Times New Roman"/>
                <a:cs typeface="Times New Roman"/>
              </a:rPr>
              <a:t>schooner, </a:t>
            </a:r>
            <a:r>
              <a:rPr dirty="0" sz="1450" spc="-10">
                <a:latin typeface="Times New Roman"/>
                <a:cs typeface="Times New Roman"/>
              </a:rPr>
              <a:t>a’ dozened wi’  drink. They were a’ drunk in the </a:t>
            </a:r>
            <a:r>
              <a:rPr dirty="0" sz="1450" spc="-10" i="1">
                <a:latin typeface="Times New Roman"/>
                <a:cs typeface="Times New Roman"/>
              </a:rPr>
              <a:t>Christ-Anna</a:t>
            </a:r>
            <a:r>
              <a:rPr dirty="0" sz="1450" spc="-10">
                <a:latin typeface="Times New Roman"/>
                <a:cs typeface="Times New Roman"/>
              </a:rPr>
              <a:t>, at the hinder end. </a:t>
            </a:r>
            <a:r>
              <a:rPr dirty="0" sz="1450" spc="-20">
                <a:latin typeface="Times New Roman"/>
                <a:cs typeface="Times New Roman"/>
              </a:rPr>
              <a:t>There’s </a:t>
            </a:r>
            <a:r>
              <a:rPr dirty="0" sz="1450" spc="-10">
                <a:latin typeface="Times New Roman"/>
                <a:cs typeface="Times New Roman"/>
              </a:rPr>
              <a:t>nane  could droon at sea wantin’ the </a:t>
            </a:r>
            <a:r>
              <a:rPr dirty="0" sz="1450" spc="-20">
                <a:latin typeface="Times New Roman"/>
                <a:cs typeface="Times New Roman"/>
              </a:rPr>
              <a:t>brandy.</a:t>
            </a:r>
            <a:r>
              <a:rPr dirty="0" sz="1450" spc="320">
                <a:latin typeface="Times New Roman"/>
                <a:cs typeface="Times New Roman"/>
              </a:rPr>
              <a:t> </a:t>
            </a:r>
            <a:r>
              <a:rPr dirty="0" sz="1450" spc="-10">
                <a:latin typeface="Times New Roman"/>
                <a:cs typeface="Times New Roman"/>
              </a:rPr>
              <a:t>Hoot awa, what </a:t>
            </a:r>
            <a:r>
              <a:rPr dirty="0" sz="1450" spc="-5">
                <a:latin typeface="Times New Roman"/>
                <a:cs typeface="Times New Roman"/>
              </a:rPr>
              <a:t>do you </a:t>
            </a:r>
            <a:r>
              <a:rPr dirty="0" sz="1450" spc="-10">
                <a:latin typeface="Times New Roman"/>
                <a:cs typeface="Times New Roman"/>
              </a:rPr>
              <a:t>ken?’ with </a:t>
            </a:r>
            <a:r>
              <a:rPr dirty="0" sz="1450" spc="-5">
                <a:latin typeface="Times New Roman"/>
                <a:cs typeface="Times New Roman"/>
              </a:rPr>
              <a:t>a  </a:t>
            </a:r>
            <a:r>
              <a:rPr dirty="0" sz="1450" spc="-10">
                <a:latin typeface="Times New Roman"/>
                <a:cs typeface="Times New Roman"/>
              </a:rPr>
              <a:t>sudden blast </a:t>
            </a:r>
            <a:r>
              <a:rPr dirty="0" sz="1450" spc="-5">
                <a:latin typeface="Times New Roman"/>
                <a:cs typeface="Times New Roman"/>
              </a:rPr>
              <a:t>of </a:t>
            </a:r>
            <a:r>
              <a:rPr dirty="0" sz="1450" spc="-20">
                <a:latin typeface="Times New Roman"/>
                <a:cs typeface="Times New Roman"/>
              </a:rPr>
              <a:t>anger.</a:t>
            </a:r>
            <a:r>
              <a:rPr dirty="0" sz="1450" spc="320">
                <a:latin typeface="Times New Roman"/>
                <a:cs typeface="Times New Roman"/>
              </a:rPr>
              <a:t> </a:t>
            </a:r>
            <a:r>
              <a:rPr dirty="0" sz="1450" spc="-10">
                <a:latin typeface="Times New Roman"/>
                <a:cs typeface="Times New Roman"/>
              </a:rPr>
              <a:t>‘I tell ye, it cannae be; they droon withoot it. Ha’e,’  holding </a:t>
            </a:r>
            <a:r>
              <a:rPr dirty="0" sz="1450" spc="-5">
                <a:latin typeface="Times New Roman"/>
                <a:cs typeface="Times New Roman"/>
              </a:rPr>
              <a:t>out </a:t>
            </a:r>
            <a:r>
              <a:rPr dirty="0" sz="1450" spc="-10">
                <a:latin typeface="Times New Roman"/>
                <a:cs typeface="Times New Roman"/>
              </a:rPr>
              <a:t>the bottle, ‘tak’ </a:t>
            </a:r>
            <a:r>
              <a:rPr dirty="0" sz="1450" spc="-5">
                <a:latin typeface="Times New Roman"/>
                <a:cs typeface="Times New Roman"/>
              </a:rPr>
              <a:t>a</a:t>
            </a:r>
            <a:r>
              <a:rPr dirty="0" sz="1450" spc="-90">
                <a:latin typeface="Times New Roman"/>
                <a:cs typeface="Times New Roman"/>
              </a:rPr>
              <a:t> </a:t>
            </a:r>
            <a:r>
              <a:rPr dirty="0" sz="1450" spc="-10">
                <a:latin typeface="Times New Roman"/>
                <a:cs typeface="Times New Roman"/>
              </a:rPr>
              <a:t>sowp.’</a:t>
            </a:r>
            <a:endParaRPr sz="1450">
              <a:latin typeface="Times New Roman"/>
              <a:cs typeface="Times New Roman"/>
            </a:endParaRPr>
          </a:p>
          <a:p>
            <a:pPr algn="just" marL="12700" marR="5080">
              <a:lnSpc>
                <a:spcPts val="1730"/>
              </a:lnSpc>
              <a:spcBef>
                <a:spcPts val="850"/>
              </a:spcBef>
            </a:pPr>
            <a:r>
              <a:rPr dirty="0" sz="1450" spc="-5">
                <a:latin typeface="Times New Roman"/>
                <a:cs typeface="Times New Roman"/>
              </a:rPr>
              <a:t>I </a:t>
            </a:r>
            <a:r>
              <a:rPr dirty="0" sz="1450" spc="-10">
                <a:latin typeface="Times New Roman"/>
                <a:cs typeface="Times New Roman"/>
              </a:rPr>
              <a:t>was about to refuse, </a:t>
            </a:r>
            <a:r>
              <a:rPr dirty="0" sz="1450" spc="-5">
                <a:latin typeface="Times New Roman"/>
                <a:cs typeface="Times New Roman"/>
              </a:rPr>
              <a:t>but </a:t>
            </a:r>
            <a:r>
              <a:rPr dirty="0" sz="1450" spc="-10">
                <a:latin typeface="Times New Roman"/>
                <a:cs typeface="Times New Roman"/>
              </a:rPr>
              <a:t>Rorie touched me as if in warning; and indeed </a:t>
            </a:r>
            <a:r>
              <a:rPr dirty="0" sz="1450" spc="-5">
                <a:latin typeface="Times New Roman"/>
                <a:cs typeface="Times New Roman"/>
              </a:rPr>
              <a:t>I </a:t>
            </a:r>
            <a:r>
              <a:rPr dirty="0" sz="1450" spc="-10">
                <a:latin typeface="Times New Roman"/>
                <a:cs typeface="Times New Roman"/>
              </a:rPr>
              <a:t>had  already </a:t>
            </a:r>
            <a:r>
              <a:rPr dirty="0" sz="1450" spc="-5">
                <a:latin typeface="Times New Roman"/>
                <a:cs typeface="Times New Roman"/>
              </a:rPr>
              <a:t>thought </a:t>
            </a:r>
            <a:r>
              <a:rPr dirty="0" sz="1450" spc="-10">
                <a:latin typeface="Times New Roman"/>
                <a:cs typeface="Times New Roman"/>
              </a:rPr>
              <a:t>better </a:t>
            </a:r>
            <a:r>
              <a:rPr dirty="0" sz="1450" spc="-5">
                <a:latin typeface="Times New Roman"/>
                <a:cs typeface="Times New Roman"/>
              </a:rPr>
              <a:t>of </a:t>
            </a:r>
            <a:r>
              <a:rPr dirty="0" sz="1450" spc="-10">
                <a:latin typeface="Times New Roman"/>
                <a:cs typeface="Times New Roman"/>
              </a:rPr>
              <a:t>the movement. </a:t>
            </a:r>
            <a:r>
              <a:rPr dirty="0" sz="1450" spc="-5">
                <a:latin typeface="Times New Roman"/>
                <a:cs typeface="Times New Roman"/>
              </a:rPr>
              <a:t>I </a:t>
            </a:r>
            <a:r>
              <a:rPr dirty="0" sz="1450" spc="-10">
                <a:latin typeface="Times New Roman"/>
                <a:cs typeface="Times New Roman"/>
              </a:rPr>
              <a:t>took the bottle, therefore, and </a:t>
            </a:r>
            <a:r>
              <a:rPr dirty="0" sz="1450" spc="-5">
                <a:latin typeface="Times New Roman"/>
                <a:cs typeface="Times New Roman"/>
              </a:rPr>
              <a:t>not  </a:t>
            </a:r>
            <a:r>
              <a:rPr dirty="0" sz="1450" spc="-10">
                <a:latin typeface="Times New Roman"/>
                <a:cs typeface="Times New Roman"/>
              </a:rPr>
              <a:t>only drank freely myself, </a:t>
            </a:r>
            <a:r>
              <a:rPr dirty="0" sz="1450" spc="-5">
                <a:latin typeface="Times New Roman"/>
                <a:cs typeface="Times New Roman"/>
              </a:rPr>
              <a:t>but </a:t>
            </a:r>
            <a:r>
              <a:rPr dirty="0" sz="1450" spc="-10">
                <a:latin typeface="Times New Roman"/>
                <a:cs typeface="Times New Roman"/>
              </a:rPr>
              <a:t>contrived to spill even more as </a:t>
            </a:r>
            <a:r>
              <a:rPr dirty="0" sz="1450" spc="-5">
                <a:latin typeface="Times New Roman"/>
                <a:cs typeface="Times New Roman"/>
              </a:rPr>
              <a:t>I </a:t>
            </a:r>
            <a:r>
              <a:rPr dirty="0" sz="1450" spc="-10">
                <a:latin typeface="Times New Roman"/>
                <a:cs typeface="Times New Roman"/>
              </a:rPr>
              <a:t>was doing so. It  was pure spirit, and almost strangled me to </a:t>
            </a:r>
            <a:r>
              <a:rPr dirty="0" sz="1450" spc="-20">
                <a:latin typeface="Times New Roman"/>
                <a:cs typeface="Times New Roman"/>
              </a:rPr>
              <a:t>swallow.</a:t>
            </a:r>
            <a:r>
              <a:rPr dirty="0" sz="1450" spc="320">
                <a:latin typeface="Times New Roman"/>
                <a:cs typeface="Times New Roman"/>
              </a:rPr>
              <a:t> </a:t>
            </a:r>
            <a:r>
              <a:rPr dirty="0" sz="1450" spc="-10">
                <a:latin typeface="Times New Roman"/>
                <a:cs typeface="Times New Roman"/>
              </a:rPr>
              <a:t>My kinsman did </a:t>
            </a:r>
            <a:r>
              <a:rPr dirty="0" sz="1450" spc="-5">
                <a:latin typeface="Times New Roman"/>
                <a:cs typeface="Times New Roman"/>
              </a:rPr>
              <a:t>not  </a:t>
            </a:r>
            <a:r>
              <a:rPr dirty="0" sz="1450" spc="-10">
                <a:latin typeface="Times New Roman"/>
                <a:cs typeface="Times New Roman"/>
              </a:rPr>
              <a:t>observe the loss, </a:t>
            </a:r>
            <a:r>
              <a:rPr dirty="0" sz="1450" spc="-5">
                <a:latin typeface="Times New Roman"/>
                <a:cs typeface="Times New Roman"/>
              </a:rPr>
              <a:t>but, </a:t>
            </a:r>
            <a:r>
              <a:rPr dirty="0" sz="1450" spc="-10">
                <a:latin typeface="Times New Roman"/>
                <a:cs typeface="Times New Roman"/>
              </a:rPr>
              <a:t>once more throwing back his head, drained the  remainder to the dregs. Then, with </a:t>
            </a:r>
            <a:r>
              <a:rPr dirty="0" sz="1450" spc="-5">
                <a:latin typeface="Times New Roman"/>
                <a:cs typeface="Times New Roman"/>
              </a:rPr>
              <a:t>a </a:t>
            </a:r>
            <a:r>
              <a:rPr dirty="0" sz="1450" spc="-10">
                <a:latin typeface="Times New Roman"/>
                <a:cs typeface="Times New Roman"/>
              </a:rPr>
              <a:t>loud laugh, </a:t>
            </a:r>
            <a:r>
              <a:rPr dirty="0" sz="1450" spc="-5">
                <a:latin typeface="Times New Roman"/>
                <a:cs typeface="Times New Roman"/>
              </a:rPr>
              <a:t>he </a:t>
            </a:r>
            <a:r>
              <a:rPr dirty="0" sz="1450" spc="-10">
                <a:latin typeface="Times New Roman"/>
                <a:cs typeface="Times New Roman"/>
              </a:rPr>
              <a:t>cast the bottle forth  among the Merry Men, who seemed to leap </a:t>
            </a:r>
            <a:r>
              <a:rPr dirty="0" sz="1450" spc="-5">
                <a:latin typeface="Times New Roman"/>
                <a:cs typeface="Times New Roman"/>
              </a:rPr>
              <a:t>up, </a:t>
            </a:r>
            <a:r>
              <a:rPr dirty="0" sz="1450" spc="-10">
                <a:latin typeface="Times New Roman"/>
                <a:cs typeface="Times New Roman"/>
              </a:rPr>
              <a:t>shouting to receive</a:t>
            </a:r>
            <a:r>
              <a:rPr dirty="0" sz="1450" spc="6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12700">
              <a:lnSpc>
                <a:spcPts val="1730"/>
              </a:lnSpc>
              <a:spcBef>
                <a:spcPts val="855"/>
              </a:spcBef>
            </a:pPr>
            <a:r>
              <a:rPr dirty="0" sz="1450" spc="-10">
                <a:latin typeface="Times New Roman"/>
                <a:cs typeface="Times New Roman"/>
              </a:rPr>
              <a:t>‘Ha’e, bairns!’ </a:t>
            </a:r>
            <a:r>
              <a:rPr dirty="0" sz="1450" spc="-5">
                <a:latin typeface="Times New Roman"/>
                <a:cs typeface="Times New Roman"/>
              </a:rPr>
              <a:t>he </a:t>
            </a:r>
            <a:r>
              <a:rPr dirty="0" sz="1450" spc="-10">
                <a:latin typeface="Times New Roman"/>
                <a:cs typeface="Times New Roman"/>
              </a:rPr>
              <a:t>cried, </a:t>
            </a:r>
            <a:r>
              <a:rPr dirty="0" sz="1450" spc="-20">
                <a:latin typeface="Times New Roman"/>
                <a:cs typeface="Times New Roman"/>
              </a:rPr>
              <a:t>‘there’s </a:t>
            </a:r>
            <a:r>
              <a:rPr dirty="0" sz="1450" spc="-5">
                <a:latin typeface="Times New Roman"/>
                <a:cs typeface="Times New Roman"/>
              </a:rPr>
              <a:t>your </a:t>
            </a:r>
            <a:r>
              <a:rPr dirty="0" sz="1450" spc="-20">
                <a:latin typeface="Times New Roman"/>
                <a:cs typeface="Times New Roman"/>
              </a:rPr>
              <a:t>han’sel.</a:t>
            </a:r>
            <a:r>
              <a:rPr dirty="0" sz="1450" spc="320">
                <a:latin typeface="Times New Roman"/>
                <a:cs typeface="Times New Roman"/>
              </a:rPr>
              <a:t> </a:t>
            </a:r>
            <a:r>
              <a:rPr dirty="0" sz="1450" spc="-40">
                <a:latin typeface="Times New Roman"/>
                <a:cs typeface="Times New Roman"/>
              </a:rPr>
              <a:t>Ye’ll </a:t>
            </a:r>
            <a:r>
              <a:rPr dirty="0" sz="1450" spc="-10">
                <a:latin typeface="Times New Roman"/>
                <a:cs typeface="Times New Roman"/>
              </a:rPr>
              <a:t>get bonnier </a:t>
            </a:r>
            <a:r>
              <a:rPr dirty="0" sz="1450" spc="-5">
                <a:latin typeface="Times New Roman"/>
                <a:cs typeface="Times New Roman"/>
              </a:rPr>
              <a:t>nor </a:t>
            </a:r>
            <a:r>
              <a:rPr dirty="0" sz="1450" spc="-10">
                <a:latin typeface="Times New Roman"/>
                <a:cs typeface="Times New Roman"/>
              </a:rPr>
              <a:t>that, </a:t>
            </a:r>
            <a:r>
              <a:rPr dirty="0" sz="1450" spc="-5">
                <a:latin typeface="Times New Roman"/>
                <a:cs typeface="Times New Roman"/>
              </a:rPr>
              <a:t>or  </a:t>
            </a:r>
            <a:r>
              <a:rPr dirty="0" sz="1450" spc="-10">
                <a:latin typeface="Times New Roman"/>
                <a:cs typeface="Times New Roman"/>
              </a:rPr>
              <a:t>morning.’</a:t>
            </a:r>
            <a:endParaRPr sz="1450">
              <a:latin typeface="Times New Roman"/>
              <a:cs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8696325"/>
          </a:xfrm>
          <a:prstGeom prst="rect">
            <a:avLst/>
          </a:prstGeom>
        </p:spPr>
        <p:txBody>
          <a:bodyPr wrap="square" lIns="0" tIns="19685" rIns="0" bIns="0" rtlCol="0" vert="horz">
            <a:spAutoFit/>
          </a:bodyPr>
          <a:lstStyle/>
          <a:p>
            <a:pPr algn="just" marL="12700" marR="5715">
              <a:lnSpc>
                <a:spcPts val="1730"/>
              </a:lnSpc>
              <a:spcBef>
                <a:spcPts val="155"/>
              </a:spcBef>
            </a:pPr>
            <a:r>
              <a:rPr dirty="0" sz="1450" spc="-20">
                <a:latin typeface="Times New Roman"/>
                <a:cs typeface="Times New Roman"/>
              </a:rPr>
              <a:t>Suddenly, </a:t>
            </a:r>
            <a:r>
              <a:rPr dirty="0" sz="1450" spc="-5">
                <a:latin typeface="Times New Roman"/>
                <a:cs typeface="Times New Roman"/>
              </a:rPr>
              <a:t>out </a:t>
            </a:r>
            <a:r>
              <a:rPr dirty="0" sz="1450" spc="-10">
                <a:latin typeface="Times New Roman"/>
                <a:cs typeface="Times New Roman"/>
              </a:rPr>
              <a:t>in the black </a:t>
            </a:r>
            <a:r>
              <a:rPr dirty="0" sz="1450" spc="-5">
                <a:latin typeface="Times New Roman"/>
                <a:cs typeface="Times New Roman"/>
              </a:rPr>
              <a:t>night </a:t>
            </a:r>
            <a:r>
              <a:rPr dirty="0" sz="1450" spc="-10">
                <a:latin typeface="Times New Roman"/>
                <a:cs typeface="Times New Roman"/>
              </a:rPr>
              <a:t>before us, and </a:t>
            </a:r>
            <a:r>
              <a:rPr dirty="0" sz="1450" spc="-5">
                <a:latin typeface="Times New Roman"/>
                <a:cs typeface="Times New Roman"/>
              </a:rPr>
              <a:t>not </a:t>
            </a:r>
            <a:r>
              <a:rPr dirty="0" sz="1450" spc="-10">
                <a:latin typeface="Times New Roman"/>
                <a:cs typeface="Times New Roman"/>
              </a:rPr>
              <a:t>two hundred yards </a:t>
            </a:r>
            <a:r>
              <a:rPr dirty="0" sz="1450" spc="-30">
                <a:latin typeface="Times New Roman"/>
                <a:cs typeface="Times New Roman"/>
              </a:rPr>
              <a:t>away,  </a:t>
            </a:r>
            <a:r>
              <a:rPr dirty="0" sz="1450" spc="-10">
                <a:latin typeface="Times New Roman"/>
                <a:cs typeface="Times New Roman"/>
              </a:rPr>
              <a:t>we heard, at </a:t>
            </a:r>
            <a:r>
              <a:rPr dirty="0" sz="1450" spc="-5">
                <a:latin typeface="Times New Roman"/>
                <a:cs typeface="Times New Roman"/>
              </a:rPr>
              <a:t>a </a:t>
            </a:r>
            <a:r>
              <a:rPr dirty="0" sz="1450" spc="-10">
                <a:latin typeface="Times New Roman"/>
                <a:cs typeface="Times New Roman"/>
              </a:rPr>
              <a:t>moment when the wind was silent, the clear note </a:t>
            </a:r>
            <a:r>
              <a:rPr dirty="0" sz="1450" spc="-5">
                <a:latin typeface="Times New Roman"/>
                <a:cs typeface="Times New Roman"/>
              </a:rPr>
              <a:t>of a </a:t>
            </a:r>
            <a:r>
              <a:rPr dirty="0" sz="1450" spc="-10">
                <a:latin typeface="Times New Roman"/>
                <a:cs typeface="Times New Roman"/>
              </a:rPr>
              <a:t>human  voice. Instantly the wind swept howling down </a:t>
            </a:r>
            <a:r>
              <a:rPr dirty="0" sz="1450" spc="-5">
                <a:latin typeface="Times New Roman"/>
                <a:cs typeface="Times New Roman"/>
              </a:rPr>
              <a:t>upon </a:t>
            </a:r>
            <a:r>
              <a:rPr dirty="0" sz="1450" spc="-10">
                <a:latin typeface="Times New Roman"/>
                <a:cs typeface="Times New Roman"/>
              </a:rPr>
              <a:t>the Head, and the Roost  bellowed, and churned, and danced with </a:t>
            </a:r>
            <a:r>
              <a:rPr dirty="0" sz="1450" spc="-5">
                <a:latin typeface="Times New Roman"/>
                <a:cs typeface="Times New Roman"/>
              </a:rPr>
              <a:t>a </a:t>
            </a:r>
            <a:r>
              <a:rPr dirty="0" sz="1450" spc="-10">
                <a:latin typeface="Times New Roman"/>
                <a:cs typeface="Times New Roman"/>
              </a:rPr>
              <a:t>new </a:t>
            </a:r>
            <a:r>
              <a:rPr dirty="0" sz="1450" spc="-25">
                <a:latin typeface="Times New Roman"/>
                <a:cs typeface="Times New Roman"/>
              </a:rPr>
              <a:t>fury. </a:t>
            </a:r>
            <a:r>
              <a:rPr dirty="0" sz="1450" spc="-10">
                <a:latin typeface="Times New Roman"/>
                <a:cs typeface="Times New Roman"/>
              </a:rPr>
              <a:t>But we had heard the  </a:t>
            </a:r>
            <a:r>
              <a:rPr dirty="0" sz="1450" spc="-5">
                <a:latin typeface="Times New Roman"/>
                <a:cs typeface="Times New Roman"/>
              </a:rPr>
              <a:t>sound, </a:t>
            </a:r>
            <a:r>
              <a:rPr dirty="0" sz="1450" spc="-10">
                <a:latin typeface="Times New Roman"/>
                <a:cs typeface="Times New Roman"/>
              </a:rPr>
              <a:t>and we </a:t>
            </a:r>
            <a:r>
              <a:rPr dirty="0" sz="1450" spc="-25">
                <a:latin typeface="Times New Roman"/>
                <a:cs typeface="Times New Roman"/>
              </a:rPr>
              <a:t>knew, </a:t>
            </a:r>
            <a:r>
              <a:rPr dirty="0" sz="1450" spc="-10">
                <a:latin typeface="Times New Roman"/>
                <a:cs typeface="Times New Roman"/>
              </a:rPr>
              <a:t>with </a:t>
            </a:r>
            <a:r>
              <a:rPr dirty="0" sz="1450" spc="-25">
                <a:latin typeface="Times New Roman"/>
                <a:cs typeface="Times New Roman"/>
              </a:rPr>
              <a:t>agony, </a:t>
            </a:r>
            <a:r>
              <a:rPr dirty="0" sz="1450" spc="-10">
                <a:latin typeface="Times New Roman"/>
                <a:cs typeface="Times New Roman"/>
              </a:rPr>
              <a:t>that this was the doomed ship now close </a:t>
            </a:r>
            <a:r>
              <a:rPr dirty="0" sz="1450" spc="-5">
                <a:latin typeface="Times New Roman"/>
                <a:cs typeface="Times New Roman"/>
              </a:rPr>
              <a:t>on  </a:t>
            </a:r>
            <a:r>
              <a:rPr dirty="0" sz="1450" spc="-10">
                <a:latin typeface="Times New Roman"/>
                <a:cs typeface="Times New Roman"/>
              </a:rPr>
              <a:t>ruin, and that what we had heard was the voice </a:t>
            </a:r>
            <a:r>
              <a:rPr dirty="0" sz="1450" spc="-5">
                <a:latin typeface="Times New Roman"/>
                <a:cs typeface="Times New Roman"/>
              </a:rPr>
              <a:t>of </a:t>
            </a:r>
            <a:r>
              <a:rPr dirty="0" sz="1450" spc="-10">
                <a:latin typeface="Times New Roman"/>
                <a:cs typeface="Times New Roman"/>
              </a:rPr>
              <a:t>her master issuing his last  command. Crouching together </a:t>
            </a:r>
            <a:r>
              <a:rPr dirty="0" sz="1450" spc="-5">
                <a:latin typeface="Times New Roman"/>
                <a:cs typeface="Times New Roman"/>
              </a:rPr>
              <a:t>on </a:t>
            </a:r>
            <a:r>
              <a:rPr dirty="0" sz="1450" spc="-10">
                <a:latin typeface="Times New Roman"/>
                <a:cs typeface="Times New Roman"/>
              </a:rPr>
              <a:t>the edge, we waited, straining every sense,  for the inevitable end. It was </a:t>
            </a:r>
            <a:r>
              <a:rPr dirty="0" sz="1450" spc="-5">
                <a:latin typeface="Times New Roman"/>
                <a:cs typeface="Times New Roman"/>
              </a:rPr>
              <a:t>long, </a:t>
            </a:r>
            <a:r>
              <a:rPr dirty="0" sz="1450" spc="-15">
                <a:latin typeface="Times New Roman"/>
                <a:cs typeface="Times New Roman"/>
              </a:rPr>
              <a:t>however, </a:t>
            </a:r>
            <a:r>
              <a:rPr dirty="0" sz="1450" spc="-10">
                <a:latin typeface="Times New Roman"/>
                <a:cs typeface="Times New Roman"/>
              </a:rPr>
              <a:t>and to </a:t>
            </a:r>
            <a:r>
              <a:rPr dirty="0" sz="1450" spc="-5">
                <a:latin typeface="Times New Roman"/>
                <a:cs typeface="Times New Roman"/>
              </a:rPr>
              <a:t>us </a:t>
            </a:r>
            <a:r>
              <a:rPr dirty="0" sz="1450" spc="-10">
                <a:latin typeface="Times New Roman"/>
                <a:cs typeface="Times New Roman"/>
              </a:rPr>
              <a:t>it seemed like ages, ere  the schooner suddenly appeared for </a:t>
            </a:r>
            <a:r>
              <a:rPr dirty="0" sz="1450" spc="-5">
                <a:latin typeface="Times New Roman"/>
                <a:cs typeface="Times New Roman"/>
              </a:rPr>
              <a:t>one </a:t>
            </a:r>
            <a:r>
              <a:rPr dirty="0" sz="1450" spc="-10">
                <a:latin typeface="Times New Roman"/>
                <a:cs typeface="Times New Roman"/>
              </a:rPr>
              <a:t>brief instant, relieved against </a:t>
            </a:r>
            <a:r>
              <a:rPr dirty="0" sz="1450" spc="-5">
                <a:latin typeface="Times New Roman"/>
                <a:cs typeface="Times New Roman"/>
              </a:rPr>
              <a:t>a </a:t>
            </a:r>
            <a:r>
              <a:rPr dirty="0" sz="1450" spc="-10">
                <a:latin typeface="Times New Roman"/>
                <a:cs typeface="Times New Roman"/>
              </a:rPr>
              <a:t>tower  </a:t>
            </a:r>
            <a:r>
              <a:rPr dirty="0" sz="1450" spc="-5">
                <a:latin typeface="Times New Roman"/>
                <a:cs typeface="Times New Roman"/>
              </a:rPr>
              <a:t>of </a:t>
            </a:r>
            <a:r>
              <a:rPr dirty="0" sz="1450" spc="-10">
                <a:latin typeface="Times New Roman"/>
                <a:cs typeface="Times New Roman"/>
              </a:rPr>
              <a:t>glimmering foam. </a:t>
            </a:r>
            <a:r>
              <a:rPr dirty="0" sz="1450" spc="-5">
                <a:latin typeface="Times New Roman"/>
                <a:cs typeface="Times New Roman"/>
              </a:rPr>
              <a:t>I </a:t>
            </a:r>
            <a:r>
              <a:rPr dirty="0" sz="1450" spc="-10">
                <a:latin typeface="Times New Roman"/>
                <a:cs typeface="Times New Roman"/>
              </a:rPr>
              <a:t>still see her reefed mainsail flapping loose, as the boom  fell heavily across the deck; </a:t>
            </a:r>
            <a:r>
              <a:rPr dirty="0" sz="1450" spc="-5">
                <a:latin typeface="Times New Roman"/>
                <a:cs typeface="Times New Roman"/>
              </a:rPr>
              <a:t>I </a:t>
            </a:r>
            <a:r>
              <a:rPr dirty="0" sz="1450" spc="-10">
                <a:latin typeface="Times New Roman"/>
                <a:cs typeface="Times New Roman"/>
              </a:rPr>
              <a:t>still see the black outline </a:t>
            </a:r>
            <a:r>
              <a:rPr dirty="0" sz="1450" spc="-5">
                <a:latin typeface="Times New Roman"/>
                <a:cs typeface="Times New Roman"/>
              </a:rPr>
              <a:t>of </a:t>
            </a:r>
            <a:r>
              <a:rPr dirty="0" sz="1450" spc="-10">
                <a:latin typeface="Times New Roman"/>
                <a:cs typeface="Times New Roman"/>
              </a:rPr>
              <a:t>the hull, and still  think </a:t>
            </a:r>
            <a:r>
              <a:rPr dirty="0" sz="1450" spc="-5">
                <a:latin typeface="Times New Roman"/>
                <a:cs typeface="Times New Roman"/>
              </a:rPr>
              <a:t>I </a:t>
            </a:r>
            <a:r>
              <a:rPr dirty="0" sz="1450" spc="-10">
                <a:latin typeface="Times New Roman"/>
                <a:cs typeface="Times New Roman"/>
              </a:rPr>
              <a:t>can distinguish the figure </a:t>
            </a:r>
            <a:r>
              <a:rPr dirty="0" sz="1450" spc="-5">
                <a:latin typeface="Times New Roman"/>
                <a:cs typeface="Times New Roman"/>
              </a:rPr>
              <a:t>of a </a:t>
            </a:r>
            <a:r>
              <a:rPr dirty="0" sz="1450" spc="-10">
                <a:latin typeface="Times New Roman"/>
                <a:cs typeface="Times New Roman"/>
              </a:rPr>
              <a:t>man stretched </a:t>
            </a:r>
            <a:r>
              <a:rPr dirty="0" sz="1450" spc="-5">
                <a:latin typeface="Times New Roman"/>
                <a:cs typeface="Times New Roman"/>
              </a:rPr>
              <a:t>upon </a:t>
            </a:r>
            <a:r>
              <a:rPr dirty="0" sz="1450" spc="-10">
                <a:latin typeface="Times New Roman"/>
                <a:cs typeface="Times New Roman"/>
              </a:rPr>
              <a:t>the </a:t>
            </a:r>
            <a:r>
              <a:rPr dirty="0" sz="1450" spc="-20">
                <a:latin typeface="Times New Roman"/>
                <a:cs typeface="Times New Roman"/>
              </a:rPr>
              <a:t>tiller.</a:t>
            </a:r>
            <a:r>
              <a:rPr dirty="0" sz="1450" spc="320">
                <a:latin typeface="Times New Roman"/>
                <a:cs typeface="Times New Roman"/>
              </a:rPr>
              <a:t> </a:t>
            </a:r>
            <a:r>
              <a:rPr dirty="0" sz="1450" spc="-60">
                <a:latin typeface="Times New Roman"/>
                <a:cs typeface="Times New Roman"/>
              </a:rPr>
              <a:t>Yet </a:t>
            </a:r>
            <a:r>
              <a:rPr dirty="0" sz="1450" spc="-10">
                <a:latin typeface="Times New Roman"/>
                <a:cs typeface="Times New Roman"/>
              </a:rPr>
              <a:t>the  whole sight we had </a:t>
            </a:r>
            <a:r>
              <a:rPr dirty="0" sz="1450" spc="-5">
                <a:latin typeface="Times New Roman"/>
                <a:cs typeface="Times New Roman"/>
              </a:rPr>
              <a:t>of </a:t>
            </a:r>
            <a:r>
              <a:rPr dirty="0" sz="1450" spc="-10">
                <a:latin typeface="Times New Roman"/>
                <a:cs typeface="Times New Roman"/>
              </a:rPr>
              <a:t>her passed swifter than lightning; the very wave that  disclosed her fell burying her for ever; the mingled cry </a:t>
            </a:r>
            <a:r>
              <a:rPr dirty="0" sz="1450" spc="-5">
                <a:latin typeface="Times New Roman"/>
                <a:cs typeface="Times New Roman"/>
              </a:rPr>
              <a:t>of </a:t>
            </a:r>
            <a:r>
              <a:rPr dirty="0" sz="1450" spc="-10">
                <a:latin typeface="Times New Roman"/>
                <a:cs typeface="Times New Roman"/>
              </a:rPr>
              <a:t>many voices at the  </a:t>
            </a:r>
            <a:r>
              <a:rPr dirty="0" sz="1450" spc="-5">
                <a:latin typeface="Times New Roman"/>
                <a:cs typeface="Times New Roman"/>
              </a:rPr>
              <a:t>point of </a:t>
            </a:r>
            <a:r>
              <a:rPr dirty="0" sz="1450" spc="-10">
                <a:latin typeface="Times New Roman"/>
                <a:cs typeface="Times New Roman"/>
              </a:rPr>
              <a:t>death rose and was quenched in the roaring </a:t>
            </a:r>
            <a:r>
              <a:rPr dirty="0" sz="1450" spc="-5">
                <a:latin typeface="Times New Roman"/>
                <a:cs typeface="Times New Roman"/>
              </a:rPr>
              <a:t>of </a:t>
            </a:r>
            <a:r>
              <a:rPr dirty="0" sz="1450" spc="-10">
                <a:latin typeface="Times New Roman"/>
                <a:cs typeface="Times New Roman"/>
              </a:rPr>
              <a:t>the Merry Men. And  with that the tragedy was at an end. The strong ship, with all her </a:t>
            </a:r>
            <a:r>
              <a:rPr dirty="0" sz="1450" spc="-20">
                <a:latin typeface="Times New Roman"/>
                <a:cs typeface="Times New Roman"/>
              </a:rPr>
              <a:t>gear, </a:t>
            </a:r>
            <a:r>
              <a:rPr dirty="0" sz="1450" spc="-10">
                <a:latin typeface="Times New Roman"/>
                <a:cs typeface="Times New Roman"/>
              </a:rPr>
              <a:t>and the  lamp perhaps still burning in the cabin, the lives </a:t>
            </a:r>
            <a:r>
              <a:rPr dirty="0" sz="1450" spc="-5">
                <a:latin typeface="Times New Roman"/>
                <a:cs typeface="Times New Roman"/>
              </a:rPr>
              <a:t>of </a:t>
            </a:r>
            <a:r>
              <a:rPr dirty="0" sz="1450" spc="-10">
                <a:latin typeface="Times New Roman"/>
                <a:cs typeface="Times New Roman"/>
              </a:rPr>
              <a:t>so many men, precious  surely to others, </a:t>
            </a:r>
            <a:r>
              <a:rPr dirty="0" sz="1450" spc="-20">
                <a:latin typeface="Times New Roman"/>
                <a:cs typeface="Times New Roman"/>
              </a:rPr>
              <a:t>dear, </a:t>
            </a:r>
            <a:r>
              <a:rPr dirty="0" sz="1450" spc="-10">
                <a:latin typeface="Times New Roman"/>
                <a:cs typeface="Times New Roman"/>
              </a:rPr>
              <a:t>at least, as heaven to themselves, had all, in that </a:t>
            </a:r>
            <a:r>
              <a:rPr dirty="0" sz="1450" spc="-5">
                <a:latin typeface="Times New Roman"/>
                <a:cs typeface="Times New Roman"/>
              </a:rPr>
              <a:t>one  </a:t>
            </a:r>
            <a:r>
              <a:rPr dirty="0" sz="1450" spc="-10">
                <a:latin typeface="Times New Roman"/>
                <a:cs typeface="Times New Roman"/>
              </a:rPr>
              <a:t>moment, </a:t>
            </a:r>
            <a:r>
              <a:rPr dirty="0" sz="1450" spc="-5">
                <a:latin typeface="Times New Roman"/>
                <a:cs typeface="Times New Roman"/>
              </a:rPr>
              <a:t>gone </a:t>
            </a:r>
            <a:r>
              <a:rPr dirty="0" sz="1450" spc="-10">
                <a:latin typeface="Times New Roman"/>
                <a:cs typeface="Times New Roman"/>
              </a:rPr>
              <a:t>down into the surging waters. They were </a:t>
            </a:r>
            <a:r>
              <a:rPr dirty="0" sz="1450" spc="-5">
                <a:latin typeface="Times New Roman"/>
                <a:cs typeface="Times New Roman"/>
              </a:rPr>
              <a:t>gone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dream.  And the wind still ran and shouted, and the senseless waters in the Roost still  leaped and tumbled as</a:t>
            </a:r>
            <a:r>
              <a:rPr dirty="0" sz="1450" spc="5">
                <a:latin typeface="Times New Roman"/>
                <a:cs typeface="Times New Roman"/>
              </a:rPr>
              <a:t> </a:t>
            </a:r>
            <a:r>
              <a:rPr dirty="0" sz="1450" spc="-10">
                <a:latin typeface="Times New Roman"/>
                <a:cs typeface="Times New Roman"/>
              </a:rPr>
              <a:t>before.</a:t>
            </a:r>
            <a:endParaRPr sz="1450">
              <a:latin typeface="Times New Roman"/>
              <a:cs typeface="Times New Roman"/>
            </a:endParaRPr>
          </a:p>
          <a:p>
            <a:pPr algn="just" marL="12700" marR="5080">
              <a:lnSpc>
                <a:spcPts val="1730"/>
              </a:lnSpc>
              <a:spcBef>
                <a:spcPts val="830"/>
              </a:spcBef>
            </a:pPr>
            <a:r>
              <a:rPr dirty="0" sz="1450" spc="-10">
                <a:latin typeface="Times New Roman"/>
                <a:cs typeface="Times New Roman"/>
              </a:rPr>
              <a:t>How long we lay there </a:t>
            </a:r>
            <a:r>
              <a:rPr dirty="0" sz="1450" spc="-15">
                <a:latin typeface="Times New Roman"/>
                <a:cs typeface="Times New Roman"/>
              </a:rPr>
              <a:t>together, </a:t>
            </a:r>
            <a:r>
              <a:rPr dirty="0" sz="1450" spc="-10">
                <a:latin typeface="Times New Roman"/>
                <a:cs typeface="Times New Roman"/>
              </a:rPr>
              <a:t>we three, speechless and motionless, is more  than </a:t>
            </a:r>
            <a:r>
              <a:rPr dirty="0" sz="1450" spc="-5">
                <a:latin typeface="Times New Roman"/>
                <a:cs typeface="Times New Roman"/>
              </a:rPr>
              <a:t>I </a:t>
            </a:r>
            <a:r>
              <a:rPr dirty="0" sz="1450" spc="-10">
                <a:latin typeface="Times New Roman"/>
                <a:cs typeface="Times New Roman"/>
              </a:rPr>
              <a:t>can tell, </a:t>
            </a:r>
            <a:r>
              <a:rPr dirty="0" sz="1450" spc="-5">
                <a:latin typeface="Times New Roman"/>
                <a:cs typeface="Times New Roman"/>
              </a:rPr>
              <a:t>but </a:t>
            </a:r>
            <a:r>
              <a:rPr dirty="0" sz="1450" spc="-10">
                <a:latin typeface="Times New Roman"/>
                <a:cs typeface="Times New Roman"/>
              </a:rPr>
              <a:t>it must have been for </a:t>
            </a:r>
            <a:r>
              <a:rPr dirty="0" sz="1450" spc="-5">
                <a:latin typeface="Times New Roman"/>
                <a:cs typeface="Times New Roman"/>
              </a:rPr>
              <a:t>long. </a:t>
            </a:r>
            <a:r>
              <a:rPr dirty="0" sz="1450" spc="-10">
                <a:latin typeface="Times New Roman"/>
                <a:cs typeface="Times New Roman"/>
              </a:rPr>
              <a:t>At length, </a:t>
            </a:r>
            <a:r>
              <a:rPr dirty="0" sz="1450" spc="-5">
                <a:latin typeface="Times New Roman"/>
                <a:cs typeface="Times New Roman"/>
              </a:rPr>
              <a:t>one by </a:t>
            </a:r>
            <a:r>
              <a:rPr dirty="0" sz="1450" spc="-10">
                <a:latin typeface="Times New Roman"/>
                <a:cs typeface="Times New Roman"/>
              </a:rPr>
              <a:t>one, and  almost </a:t>
            </a:r>
            <a:r>
              <a:rPr dirty="0" sz="1450" spc="-15">
                <a:latin typeface="Times New Roman"/>
                <a:cs typeface="Times New Roman"/>
              </a:rPr>
              <a:t>mechanically, </a:t>
            </a:r>
            <a:r>
              <a:rPr dirty="0" sz="1450" spc="-10">
                <a:latin typeface="Times New Roman"/>
                <a:cs typeface="Times New Roman"/>
              </a:rPr>
              <a:t>we crawled back into the shelter </a:t>
            </a:r>
            <a:r>
              <a:rPr dirty="0" sz="1450" spc="-5">
                <a:latin typeface="Times New Roman"/>
                <a:cs typeface="Times New Roman"/>
              </a:rPr>
              <a:t>of </a:t>
            </a:r>
            <a:r>
              <a:rPr dirty="0" sz="1450" spc="-10">
                <a:latin typeface="Times New Roman"/>
                <a:cs typeface="Times New Roman"/>
              </a:rPr>
              <a:t>the bank. As </a:t>
            </a:r>
            <a:r>
              <a:rPr dirty="0" sz="1450" spc="-5">
                <a:latin typeface="Times New Roman"/>
                <a:cs typeface="Times New Roman"/>
              </a:rPr>
              <a:t>I </a:t>
            </a:r>
            <a:r>
              <a:rPr dirty="0" sz="1450" spc="-10">
                <a:latin typeface="Times New Roman"/>
                <a:cs typeface="Times New Roman"/>
              </a:rPr>
              <a:t>lay  against the parapet, wholly wretched and </a:t>
            </a:r>
            <a:r>
              <a:rPr dirty="0" sz="1450" spc="-5">
                <a:latin typeface="Times New Roman"/>
                <a:cs typeface="Times New Roman"/>
              </a:rPr>
              <a:t>not </a:t>
            </a:r>
            <a:r>
              <a:rPr dirty="0" sz="1450" spc="-10">
                <a:latin typeface="Times New Roman"/>
                <a:cs typeface="Times New Roman"/>
              </a:rPr>
              <a:t>entirely master </a:t>
            </a:r>
            <a:r>
              <a:rPr dirty="0" sz="1450" spc="-5">
                <a:latin typeface="Times New Roman"/>
                <a:cs typeface="Times New Roman"/>
              </a:rPr>
              <a:t>of </a:t>
            </a:r>
            <a:r>
              <a:rPr dirty="0" sz="1450" spc="-10">
                <a:latin typeface="Times New Roman"/>
                <a:cs typeface="Times New Roman"/>
              </a:rPr>
              <a:t>my mind, </a:t>
            </a:r>
            <a:r>
              <a:rPr dirty="0" sz="1450" spc="-5">
                <a:latin typeface="Times New Roman"/>
                <a:cs typeface="Times New Roman"/>
              </a:rPr>
              <a:t>I  </a:t>
            </a:r>
            <a:r>
              <a:rPr dirty="0" sz="1450" spc="-10">
                <a:latin typeface="Times New Roman"/>
                <a:cs typeface="Times New Roman"/>
              </a:rPr>
              <a:t>could hear my kinsman maundering to himself in an altered and melancholy  mood. Now </a:t>
            </a:r>
            <a:r>
              <a:rPr dirty="0" sz="1450" spc="-5">
                <a:latin typeface="Times New Roman"/>
                <a:cs typeface="Times New Roman"/>
              </a:rPr>
              <a:t>he </a:t>
            </a:r>
            <a:r>
              <a:rPr dirty="0" sz="1450" spc="-10">
                <a:latin typeface="Times New Roman"/>
                <a:cs typeface="Times New Roman"/>
              </a:rPr>
              <a:t>would repeat to himself with maudlin iteration, ‘Sic </a:t>
            </a:r>
            <a:r>
              <a:rPr dirty="0" sz="1450" spc="-5">
                <a:latin typeface="Times New Roman"/>
                <a:cs typeface="Times New Roman"/>
              </a:rPr>
              <a:t>a </a:t>
            </a:r>
            <a:r>
              <a:rPr dirty="0" sz="1450" spc="-10">
                <a:latin typeface="Times New Roman"/>
                <a:cs typeface="Times New Roman"/>
              </a:rPr>
              <a:t>fecht as  they had—sic </a:t>
            </a:r>
            <a:r>
              <a:rPr dirty="0" sz="1450" spc="-5">
                <a:latin typeface="Times New Roman"/>
                <a:cs typeface="Times New Roman"/>
              </a:rPr>
              <a:t>a </a:t>
            </a:r>
            <a:r>
              <a:rPr dirty="0" sz="1450" spc="-10">
                <a:latin typeface="Times New Roman"/>
                <a:cs typeface="Times New Roman"/>
              </a:rPr>
              <a:t>sair fecht as they had, </a:t>
            </a:r>
            <a:r>
              <a:rPr dirty="0" sz="1450" spc="-5">
                <a:latin typeface="Times New Roman"/>
                <a:cs typeface="Times New Roman"/>
              </a:rPr>
              <a:t>puir </a:t>
            </a:r>
            <a:r>
              <a:rPr dirty="0" sz="1450" spc="-10">
                <a:latin typeface="Times New Roman"/>
                <a:cs typeface="Times New Roman"/>
              </a:rPr>
              <a:t>lads, </a:t>
            </a:r>
            <a:r>
              <a:rPr dirty="0" sz="1450" spc="-5">
                <a:latin typeface="Times New Roman"/>
                <a:cs typeface="Times New Roman"/>
              </a:rPr>
              <a:t>puir </a:t>
            </a:r>
            <a:r>
              <a:rPr dirty="0" sz="1450" spc="-10">
                <a:latin typeface="Times New Roman"/>
                <a:cs typeface="Times New Roman"/>
              </a:rPr>
              <a:t>lads!’ and anon </a:t>
            </a:r>
            <a:r>
              <a:rPr dirty="0" sz="1450" spc="-5">
                <a:latin typeface="Times New Roman"/>
                <a:cs typeface="Times New Roman"/>
              </a:rPr>
              <a:t>he </a:t>
            </a:r>
            <a:r>
              <a:rPr dirty="0" sz="1450" spc="-10">
                <a:latin typeface="Times New Roman"/>
                <a:cs typeface="Times New Roman"/>
              </a:rPr>
              <a:t>would  bewail that ‘a’ the gear was as </a:t>
            </a:r>
            <a:r>
              <a:rPr dirty="0" sz="1450" spc="-20">
                <a:latin typeface="Times New Roman"/>
                <a:cs typeface="Times New Roman"/>
              </a:rPr>
              <a:t>gude’s </a:t>
            </a:r>
            <a:r>
              <a:rPr dirty="0" sz="1450" spc="-10">
                <a:latin typeface="Times New Roman"/>
                <a:cs typeface="Times New Roman"/>
              </a:rPr>
              <a:t>tint,’ because the ship had </a:t>
            </a:r>
            <a:r>
              <a:rPr dirty="0" sz="1450" spc="-5">
                <a:latin typeface="Times New Roman"/>
                <a:cs typeface="Times New Roman"/>
              </a:rPr>
              <a:t>gone </a:t>
            </a:r>
            <a:r>
              <a:rPr dirty="0" sz="1450" spc="-10">
                <a:latin typeface="Times New Roman"/>
                <a:cs typeface="Times New Roman"/>
              </a:rPr>
              <a:t>down  among the Merry Men instead </a:t>
            </a:r>
            <a:r>
              <a:rPr dirty="0" sz="1450" spc="-5">
                <a:latin typeface="Times New Roman"/>
                <a:cs typeface="Times New Roman"/>
              </a:rPr>
              <a:t>of </a:t>
            </a:r>
            <a:r>
              <a:rPr dirty="0" sz="1450" spc="-10">
                <a:latin typeface="Times New Roman"/>
                <a:cs typeface="Times New Roman"/>
              </a:rPr>
              <a:t>stranding </a:t>
            </a:r>
            <a:r>
              <a:rPr dirty="0" sz="1450" spc="-5">
                <a:latin typeface="Times New Roman"/>
                <a:cs typeface="Times New Roman"/>
              </a:rPr>
              <a:t>on </a:t>
            </a:r>
            <a:r>
              <a:rPr dirty="0" sz="1450" spc="-10">
                <a:latin typeface="Times New Roman"/>
                <a:cs typeface="Times New Roman"/>
              </a:rPr>
              <a:t>the shore; and throughout, the  name—the </a:t>
            </a:r>
            <a:r>
              <a:rPr dirty="0" sz="1450" spc="-10" i="1">
                <a:latin typeface="Times New Roman"/>
                <a:cs typeface="Times New Roman"/>
              </a:rPr>
              <a:t>Christ-Anna</a:t>
            </a:r>
            <a:r>
              <a:rPr dirty="0" sz="1450" spc="-10">
                <a:latin typeface="Times New Roman"/>
                <a:cs typeface="Times New Roman"/>
              </a:rPr>
              <a:t>—would come and </a:t>
            </a:r>
            <a:r>
              <a:rPr dirty="0" sz="1450" spc="-5">
                <a:latin typeface="Times New Roman"/>
                <a:cs typeface="Times New Roman"/>
              </a:rPr>
              <a:t>go </a:t>
            </a:r>
            <a:r>
              <a:rPr dirty="0" sz="1450" spc="-10">
                <a:latin typeface="Times New Roman"/>
                <a:cs typeface="Times New Roman"/>
              </a:rPr>
              <a:t>in his divagations, pronounced  with shuddering awe. The storm all this time was rapidly abating. In half an  </a:t>
            </a:r>
            <a:r>
              <a:rPr dirty="0" sz="1450" spc="-5">
                <a:latin typeface="Times New Roman"/>
                <a:cs typeface="Times New Roman"/>
              </a:rPr>
              <a:t>hour </a:t>
            </a:r>
            <a:r>
              <a:rPr dirty="0" sz="1450" spc="-10">
                <a:latin typeface="Times New Roman"/>
                <a:cs typeface="Times New Roman"/>
              </a:rPr>
              <a:t>the wind had fallen to </a:t>
            </a:r>
            <a:r>
              <a:rPr dirty="0" sz="1450" spc="-5">
                <a:latin typeface="Times New Roman"/>
                <a:cs typeface="Times New Roman"/>
              </a:rPr>
              <a:t>a </a:t>
            </a:r>
            <a:r>
              <a:rPr dirty="0" sz="1450" spc="-10">
                <a:latin typeface="Times New Roman"/>
                <a:cs typeface="Times New Roman"/>
              </a:rPr>
              <a:t>breeze, and the change was accompanied </a:t>
            </a:r>
            <a:r>
              <a:rPr dirty="0" sz="1450" spc="-5">
                <a:latin typeface="Times New Roman"/>
                <a:cs typeface="Times New Roman"/>
              </a:rPr>
              <a:t>or  </a:t>
            </a:r>
            <a:r>
              <a:rPr dirty="0" sz="1450" spc="-10">
                <a:latin typeface="Times New Roman"/>
                <a:cs typeface="Times New Roman"/>
              </a:rPr>
              <a:t>caused </a:t>
            </a:r>
            <a:r>
              <a:rPr dirty="0" sz="1450" spc="-5">
                <a:latin typeface="Times New Roman"/>
                <a:cs typeface="Times New Roman"/>
              </a:rPr>
              <a:t>by a </a:t>
            </a:r>
            <a:r>
              <a:rPr dirty="0" sz="1450" spc="-25">
                <a:latin typeface="Times New Roman"/>
                <a:cs typeface="Times New Roman"/>
              </a:rPr>
              <a:t>heavy, </a:t>
            </a:r>
            <a:r>
              <a:rPr dirty="0" sz="1450" spc="-10">
                <a:latin typeface="Times New Roman"/>
                <a:cs typeface="Times New Roman"/>
              </a:rPr>
              <a:t>cold, and plumping rain. </a:t>
            </a:r>
            <a:r>
              <a:rPr dirty="0" sz="1450" spc="-5">
                <a:latin typeface="Times New Roman"/>
                <a:cs typeface="Times New Roman"/>
              </a:rPr>
              <a:t>I </a:t>
            </a:r>
            <a:r>
              <a:rPr dirty="0" sz="1450" spc="-10">
                <a:latin typeface="Times New Roman"/>
                <a:cs typeface="Times New Roman"/>
              </a:rPr>
              <a:t>must then have fallen asleep,  and when </a:t>
            </a:r>
            <a:r>
              <a:rPr dirty="0" sz="1450" spc="-5">
                <a:latin typeface="Times New Roman"/>
                <a:cs typeface="Times New Roman"/>
              </a:rPr>
              <a:t>I </a:t>
            </a:r>
            <a:r>
              <a:rPr dirty="0" sz="1450" spc="-10">
                <a:latin typeface="Times New Roman"/>
                <a:cs typeface="Times New Roman"/>
              </a:rPr>
              <a:t>came to myself, drenched, </a:t>
            </a:r>
            <a:r>
              <a:rPr dirty="0" sz="1450" spc="-15">
                <a:latin typeface="Times New Roman"/>
                <a:cs typeface="Times New Roman"/>
              </a:rPr>
              <a:t>stiff, </a:t>
            </a:r>
            <a:r>
              <a:rPr dirty="0" sz="1450" spc="-10">
                <a:latin typeface="Times New Roman"/>
                <a:cs typeface="Times New Roman"/>
              </a:rPr>
              <a:t>and unrefreshed, day had already  broken, </a:t>
            </a:r>
            <a:r>
              <a:rPr dirty="0" sz="1450" spc="-25">
                <a:latin typeface="Times New Roman"/>
                <a:cs typeface="Times New Roman"/>
              </a:rPr>
              <a:t>grey, </a:t>
            </a:r>
            <a:r>
              <a:rPr dirty="0" sz="1450" spc="-10">
                <a:latin typeface="Times New Roman"/>
                <a:cs typeface="Times New Roman"/>
              </a:rPr>
              <a:t>wet, discomfortable day; the wind blew in faint and shifting  capfuls, the tide was </a:t>
            </a:r>
            <a:r>
              <a:rPr dirty="0" sz="1450" spc="-5">
                <a:latin typeface="Times New Roman"/>
                <a:cs typeface="Times New Roman"/>
              </a:rPr>
              <a:t>out, </a:t>
            </a:r>
            <a:r>
              <a:rPr dirty="0" sz="1450" spc="-10">
                <a:latin typeface="Times New Roman"/>
                <a:cs typeface="Times New Roman"/>
              </a:rPr>
              <a:t>the Roost was at its lowest, and only the strong  beating surf round all the coasts </a:t>
            </a:r>
            <a:r>
              <a:rPr dirty="0" sz="1450" spc="-5">
                <a:latin typeface="Times New Roman"/>
                <a:cs typeface="Times New Roman"/>
              </a:rPr>
              <a:t>of </a:t>
            </a:r>
            <a:r>
              <a:rPr dirty="0" sz="1450" spc="-10">
                <a:latin typeface="Times New Roman"/>
                <a:cs typeface="Times New Roman"/>
              </a:rPr>
              <a:t>Aros remained to witness </a:t>
            </a:r>
            <a:r>
              <a:rPr dirty="0" sz="1450" spc="-5">
                <a:latin typeface="Times New Roman"/>
                <a:cs typeface="Times New Roman"/>
              </a:rPr>
              <a:t>of </a:t>
            </a:r>
            <a:r>
              <a:rPr dirty="0" sz="1450" spc="-10">
                <a:latin typeface="Times New Roman"/>
                <a:cs typeface="Times New Roman"/>
              </a:rPr>
              <a:t>the furies </a:t>
            </a:r>
            <a:r>
              <a:rPr dirty="0" sz="1450" spc="-5">
                <a:latin typeface="Times New Roman"/>
                <a:cs typeface="Times New Roman"/>
              </a:rPr>
              <a:t>of  </a:t>
            </a:r>
            <a:r>
              <a:rPr dirty="0" sz="1450" spc="-10">
                <a:latin typeface="Times New Roman"/>
                <a:cs typeface="Times New Roman"/>
              </a:rPr>
              <a:t>the night.</a:t>
            </a:r>
            <a:endParaRPr sz="145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8890">
              <a:lnSpc>
                <a:spcPts val="1730"/>
              </a:lnSpc>
              <a:spcBef>
                <a:spcPts val="155"/>
              </a:spcBef>
            </a:pPr>
            <a:r>
              <a:rPr dirty="0" sz="1450" spc="-10">
                <a:latin typeface="Times New Roman"/>
                <a:cs typeface="Times New Roman"/>
              </a:rPr>
              <a:t>were as free as moorfowl over all the Ross; and whenever the way rose </a:t>
            </a:r>
            <a:r>
              <a:rPr dirty="0" sz="1450" spc="-5">
                <a:latin typeface="Times New Roman"/>
                <a:cs typeface="Times New Roman"/>
              </a:rPr>
              <a:t>a </a:t>
            </a:r>
            <a:r>
              <a:rPr dirty="0" sz="1450" spc="-10">
                <a:latin typeface="Times New Roman"/>
                <a:cs typeface="Times New Roman"/>
              </a:rPr>
              <a:t>little,  </a:t>
            </a:r>
            <a:r>
              <a:rPr dirty="0" sz="1450" spc="-5">
                <a:latin typeface="Times New Roman"/>
                <a:cs typeface="Times New Roman"/>
              </a:rPr>
              <a:t>your </a:t>
            </a:r>
            <a:r>
              <a:rPr dirty="0" sz="1450" spc="-10">
                <a:latin typeface="Times New Roman"/>
                <a:cs typeface="Times New Roman"/>
              </a:rPr>
              <a:t>eye would kindle with the brightness </a:t>
            </a:r>
            <a:r>
              <a:rPr dirty="0" sz="1450" spc="-5">
                <a:latin typeface="Times New Roman"/>
                <a:cs typeface="Times New Roman"/>
              </a:rPr>
              <a:t>of </a:t>
            </a:r>
            <a:r>
              <a:rPr dirty="0" sz="1450" spc="-10">
                <a:latin typeface="Times New Roman"/>
                <a:cs typeface="Times New Roman"/>
              </a:rPr>
              <a:t>the sea. From the very midst </a:t>
            </a:r>
            <a:r>
              <a:rPr dirty="0" sz="1450" spc="-5">
                <a:latin typeface="Times New Roman"/>
                <a:cs typeface="Times New Roman"/>
              </a:rPr>
              <a:t>of  </a:t>
            </a:r>
            <a:r>
              <a:rPr dirty="0" sz="1450" spc="-10">
                <a:latin typeface="Times New Roman"/>
                <a:cs typeface="Times New Roman"/>
              </a:rPr>
              <a:t>the land, </a:t>
            </a:r>
            <a:r>
              <a:rPr dirty="0" sz="1450" spc="-5">
                <a:latin typeface="Times New Roman"/>
                <a:cs typeface="Times New Roman"/>
              </a:rPr>
              <a:t>on a </a:t>
            </a:r>
            <a:r>
              <a:rPr dirty="0" sz="1450" spc="-10">
                <a:latin typeface="Times New Roman"/>
                <a:cs typeface="Times New Roman"/>
              </a:rPr>
              <a:t>day </a:t>
            </a:r>
            <a:r>
              <a:rPr dirty="0" sz="1450" spc="-5">
                <a:latin typeface="Times New Roman"/>
                <a:cs typeface="Times New Roman"/>
              </a:rPr>
              <a:t>of </a:t>
            </a:r>
            <a:r>
              <a:rPr dirty="0" sz="1450" spc="-10">
                <a:latin typeface="Times New Roman"/>
                <a:cs typeface="Times New Roman"/>
              </a:rPr>
              <a:t>wind and </a:t>
            </a:r>
            <a:r>
              <a:rPr dirty="0" sz="1450" spc="-5">
                <a:latin typeface="Times New Roman"/>
                <a:cs typeface="Times New Roman"/>
              </a:rPr>
              <a:t>a </a:t>
            </a:r>
            <a:r>
              <a:rPr dirty="0" sz="1450" spc="-10">
                <a:latin typeface="Times New Roman"/>
                <a:cs typeface="Times New Roman"/>
              </a:rPr>
              <a:t>high spring, </a:t>
            </a:r>
            <a:r>
              <a:rPr dirty="0" sz="1450" spc="-5">
                <a:latin typeface="Times New Roman"/>
                <a:cs typeface="Times New Roman"/>
              </a:rPr>
              <a:t>I </a:t>
            </a:r>
            <a:r>
              <a:rPr dirty="0" sz="1450" spc="-10">
                <a:latin typeface="Times New Roman"/>
                <a:cs typeface="Times New Roman"/>
              </a:rPr>
              <a:t>have heard the Roost roaring,  like </a:t>
            </a:r>
            <a:r>
              <a:rPr dirty="0" sz="1450" spc="-5">
                <a:latin typeface="Times New Roman"/>
                <a:cs typeface="Times New Roman"/>
              </a:rPr>
              <a:t>a </a:t>
            </a:r>
            <a:r>
              <a:rPr dirty="0" sz="1450" spc="-10">
                <a:latin typeface="Times New Roman"/>
                <a:cs typeface="Times New Roman"/>
              </a:rPr>
              <a:t>battle where it runs </a:t>
            </a:r>
            <a:r>
              <a:rPr dirty="0" sz="1450" spc="-5">
                <a:latin typeface="Times New Roman"/>
                <a:cs typeface="Times New Roman"/>
              </a:rPr>
              <a:t>by </a:t>
            </a:r>
            <a:r>
              <a:rPr dirty="0" sz="1450" spc="-10">
                <a:latin typeface="Times New Roman"/>
                <a:cs typeface="Times New Roman"/>
              </a:rPr>
              <a:t>Aros, and the great and fearful voices </a:t>
            </a:r>
            <a:r>
              <a:rPr dirty="0" sz="1450" spc="-5">
                <a:latin typeface="Times New Roman"/>
                <a:cs typeface="Times New Roman"/>
              </a:rPr>
              <a:t>of </a:t>
            </a:r>
            <a:r>
              <a:rPr dirty="0" sz="1450" spc="-10">
                <a:latin typeface="Times New Roman"/>
                <a:cs typeface="Times New Roman"/>
              </a:rPr>
              <a:t>the  breakers that we call the Merry</a:t>
            </a:r>
            <a:r>
              <a:rPr dirty="0" sz="1450" spc="15">
                <a:latin typeface="Times New Roman"/>
                <a:cs typeface="Times New Roman"/>
              </a:rPr>
              <a:t> </a:t>
            </a:r>
            <a:r>
              <a:rPr dirty="0" sz="1450" spc="-10">
                <a:latin typeface="Times New Roman"/>
                <a:cs typeface="Times New Roman"/>
              </a:rPr>
              <a:t>Men.</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Aros itself—Aros </a:t>
            </a:r>
            <a:r>
              <a:rPr dirty="0" sz="1450" spc="-30">
                <a:latin typeface="Times New Roman"/>
                <a:cs typeface="Times New Roman"/>
              </a:rPr>
              <a:t>Jay, </a:t>
            </a:r>
            <a:r>
              <a:rPr dirty="0" sz="1450" spc="-5">
                <a:latin typeface="Times New Roman"/>
                <a:cs typeface="Times New Roman"/>
              </a:rPr>
              <a:t>I </a:t>
            </a:r>
            <a:r>
              <a:rPr dirty="0" sz="1450" spc="-10">
                <a:latin typeface="Times New Roman"/>
                <a:cs typeface="Times New Roman"/>
              </a:rPr>
              <a:t>have heard the natives call it, and they say it  means </a:t>
            </a:r>
            <a:r>
              <a:rPr dirty="0" sz="1450" spc="-10" i="1">
                <a:latin typeface="Times New Roman"/>
                <a:cs typeface="Times New Roman"/>
              </a:rPr>
              <a:t>the House </a:t>
            </a:r>
            <a:r>
              <a:rPr dirty="0" sz="1450" spc="-5" i="1">
                <a:latin typeface="Times New Roman"/>
                <a:cs typeface="Times New Roman"/>
              </a:rPr>
              <a:t>of </a:t>
            </a:r>
            <a:r>
              <a:rPr dirty="0" sz="1450" spc="-10" i="1">
                <a:latin typeface="Times New Roman"/>
                <a:cs typeface="Times New Roman"/>
              </a:rPr>
              <a:t>God</a:t>
            </a:r>
            <a:r>
              <a:rPr dirty="0" sz="1450" spc="-10">
                <a:latin typeface="Times New Roman"/>
                <a:cs typeface="Times New Roman"/>
              </a:rPr>
              <a:t>—Aros itself was </a:t>
            </a:r>
            <a:r>
              <a:rPr dirty="0" sz="1450" spc="-5">
                <a:latin typeface="Times New Roman"/>
                <a:cs typeface="Times New Roman"/>
              </a:rPr>
              <a:t>not </a:t>
            </a:r>
            <a:r>
              <a:rPr dirty="0" sz="1450" spc="-10">
                <a:latin typeface="Times New Roman"/>
                <a:cs typeface="Times New Roman"/>
              </a:rPr>
              <a:t>properly </a:t>
            </a:r>
            <a:r>
              <a:rPr dirty="0" sz="1450" spc="-5">
                <a:latin typeface="Times New Roman"/>
                <a:cs typeface="Times New Roman"/>
              </a:rPr>
              <a:t>a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the Ross,  </a:t>
            </a:r>
            <a:r>
              <a:rPr dirty="0" sz="1450" spc="-5">
                <a:latin typeface="Times New Roman"/>
                <a:cs typeface="Times New Roman"/>
              </a:rPr>
              <a:t>nor </a:t>
            </a:r>
            <a:r>
              <a:rPr dirty="0" sz="1450" spc="-10">
                <a:latin typeface="Times New Roman"/>
                <a:cs typeface="Times New Roman"/>
              </a:rPr>
              <a:t>was it quite an islet. It formed the south-west corner </a:t>
            </a:r>
            <a:r>
              <a:rPr dirty="0" sz="1450" spc="-5">
                <a:latin typeface="Times New Roman"/>
                <a:cs typeface="Times New Roman"/>
              </a:rPr>
              <a:t>of </a:t>
            </a:r>
            <a:r>
              <a:rPr dirty="0" sz="1450" spc="-10">
                <a:latin typeface="Times New Roman"/>
                <a:cs typeface="Times New Roman"/>
              </a:rPr>
              <a:t>the land, fitted  close to it, and was in </a:t>
            </a:r>
            <a:r>
              <a:rPr dirty="0" sz="1450" spc="-5">
                <a:latin typeface="Times New Roman"/>
                <a:cs typeface="Times New Roman"/>
              </a:rPr>
              <a:t>one </a:t>
            </a:r>
            <a:r>
              <a:rPr dirty="0" sz="1450" spc="-10">
                <a:latin typeface="Times New Roman"/>
                <a:cs typeface="Times New Roman"/>
              </a:rPr>
              <a:t>place only separated from the coast </a:t>
            </a:r>
            <a:r>
              <a:rPr dirty="0" sz="1450" spc="-5">
                <a:latin typeface="Times New Roman"/>
                <a:cs typeface="Times New Roman"/>
              </a:rPr>
              <a:t>by a </a:t>
            </a:r>
            <a:r>
              <a:rPr dirty="0" sz="1450" spc="-10">
                <a:latin typeface="Times New Roman"/>
                <a:cs typeface="Times New Roman"/>
              </a:rPr>
              <a:t>little </a:t>
            </a:r>
            <a:r>
              <a:rPr dirty="0" sz="1450" spc="-5">
                <a:latin typeface="Times New Roman"/>
                <a:cs typeface="Times New Roman"/>
              </a:rPr>
              <a:t>gut of  </a:t>
            </a:r>
            <a:r>
              <a:rPr dirty="0" sz="1450" spc="-10">
                <a:latin typeface="Times New Roman"/>
                <a:cs typeface="Times New Roman"/>
              </a:rPr>
              <a:t>the sea, </a:t>
            </a:r>
            <a:r>
              <a:rPr dirty="0" sz="1450" spc="-5">
                <a:latin typeface="Times New Roman"/>
                <a:cs typeface="Times New Roman"/>
              </a:rPr>
              <a:t>not </a:t>
            </a:r>
            <a:r>
              <a:rPr dirty="0" sz="1450" spc="-10">
                <a:latin typeface="Times New Roman"/>
                <a:cs typeface="Times New Roman"/>
              </a:rPr>
              <a:t>forty feet across the narrowest. When the tide was full, this was  clear and still, like </a:t>
            </a:r>
            <a:r>
              <a:rPr dirty="0" sz="1450" spc="-5">
                <a:latin typeface="Times New Roman"/>
                <a:cs typeface="Times New Roman"/>
              </a:rPr>
              <a:t>a pool on a </a:t>
            </a:r>
            <a:r>
              <a:rPr dirty="0" sz="1450" spc="-10">
                <a:latin typeface="Times New Roman"/>
                <a:cs typeface="Times New Roman"/>
              </a:rPr>
              <a:t>land river; only there was </a:t>
            </a:r>
            <a:r>
              <a:rPr dirty="0" sz="1450" spc="-5">
                <a:latin typeface="Times New Roman"/>
                <a:cs typeface="Times New Roman"/>
              </a:rPr>
              <a:t>a </a:t>
            </a:r>
            <a:r>
              <a:rPr dirty="0" sz="1450" spc="-10">
                <a:latin typeface="Times New Roman"/>
                <a:cs typeface="Times New Roman"/>
              </a:rPr>
              <a:t>difference in the  weeds and fishes, and the water itself was green instead </a:t>
            </a:r>
            <a:r>
              <a:rPr dirty="0" sz="1450" spc="-5">
                <a:latin typeface="Times New Roman"/>
                <a:cs typeface="Times New Roman"/>
              </a:rPr>
              <a:t>of </a:t>
            </a:r>
            <a:r>
              <a:rPr dirty="0" sz="1450" spc="-10">
                <a:latin typeface="Times New Roman"/>
                <a:cs typeface="Times New Roman"/>
              </a:rPr>
              <a:t>brown; </a:t>
            </a:r>
            <a:r>
              <a:rPr dirty="0" sz="1450" spc="-5">
                <a:latin typeface="Times New Roman"/>
                <a:cs typeface="Times New Roman"/>
              </a:rPr>
              <a:t>but </a:t>
            </a:r>
            <a:r>
              <a:rPr dirty="0" sz="1450" spc="-10">
                <a:latin typeface="Times New Roman"/>
                <a:cs typeface="Times New Roman"/>
              </a:rPr>
              <a:t>when  the tide went </a:t>
            </a:r>
            <a:r>
              <a:rPr dirty="0" sz="1450" spc="-5">
                <a:latin typeface="Times New Roman"/>
                <a:cs typeface="Times New Roman"/>
              </a:rPr>
              <a:t>out, </a:t>
            </a:r>
            <a:r>
              <a:rPr dirty="0" sz="1450" spc="-10">
                <a:latin typeface="Times New Roman"/>
                <a:cs typeface="Times New Roman"/>
              </a:rPr>
              <a:t>in the bottom </a:t>
            </a:r>
            <a:r>
              <a:rPr dirty="0" sz="1450" spc="-5">
                <a:latin typeface="Times New Roman"/>
                <a:cs typeface="Times New Roman"/>
              </a:rPr>
              <a:t>of </a:t>
            </a:r>
            <a:r>
              <a:rPr dirty="0" sz="1450" spc="-10">
                <a:latin typeface="Times New Roman"/>
                <a:cs typeface="Times New Roman"/>
              </a:rPr>
              <a:t>the ebb, there was </a:t>
            </a:r>
            <a:r>
              <a:rPr dirty="0" sz="1450" spc="-5">
                <a:latin typeface="Times New Roman"/>
                <a:cs typeface="Times New Roman"/>
              </a:rPr>
              <a:t>a </a:t>
            </a:r>
            <a:r>
              <a:rPr dirty="0" sz="1450" spc="-10">
                <a:latin typeface="Times New Roman"/>
                <a:cs typeface="Times New Roman"/>
              </a:rPr>
              <a:t>day </a:t>
            </a:r>
            <a:r>
              <a:rPr dirty="0" sz="1450" spc="-5">
                <a:latin typeface="Times New Roman"/>
                <a:cs typeface="Times New Roman"/>
              </a:rPr>
              <a:t>or </a:t>
            </a:r>
            <a:r>
              <a:rPr dirty="0" sz="1450" spc="-10">
                <a:latin typeface="Times New Roman"/>
                <a:cs typeface="Times New Roman"/>
              </a:rPr>
              <a:t>two in every  month when </a:t>
            </a:r>
            <a:r>
              <a:rPr dirty="0" sz="1450" spc="-5">
                <a:latin typeface="Times New Roman"/>
                <a:cs typeface="Times New Roman"/>
              </a:rPr>
              <a:t>you </a:t>
            </a:r>
            <a:r>
              <a:rPr dirty="0" sz="1450" spc="-10">
                <a:latin typeface="Times New Roman"/>
                <a:cs typeface="Times New Roman"/>
              </a:rPr>
              <a:t>could pass dryshod from Aros to the mainland. There was  some </a:t>
            </a:r>
            <a:r>
              <a:rPr dirty="0" sz="1450" spc="-5">
                <a:latin typeface="Times New Roman"/>
                <a:cs typeface="Times New Roman"/>
              </a:rPr>
              <a:t>good </a:t>
            </a:r>
            <a:r>
              <a:rPr dirty="0" sz="1450" spc="-10">
                <a:latin typeface="Times New Roman"/>
                <a:cs typeface="Times New Roman"/>
              </a:rPr>
              <a:t>pasture, where my uncle fed the sheep </a:t>
            </a:r>
            <a:r>
              <a:rPr dirty="0" sz="1450" spc="-5">
                <a:latin typeface="Times New Roman"/>
                <a:cs typeface="Times New Roman"/>
              </a:rPr>
              <a:t>he </a:t>
            </a:r>
            <a:r>
              <a:rPr dirty="0" sz="1450" spc="-10">
                <a:latin typeface="Times New Roman"/>
                <a:cs typeface="Times New Roman"/>
              </a:rPr>
              <a:t>lived </a:t>
            </a:r>
            <a:r>
              <a:rPr dirty="0" sz="1450" spc="-5">
                <a:latin typeface="Times New Roman"/>
                <a:cs typeface="Times New Roman"/>
              </a:rPr>
              <a:t>on; </a:t>
            </a:r>
            <a:r>
              <a:rPr dirty="0" sz="1450" spc="-10">
                <a:latin typeface="Times New Roman"/>
                <a:cs typeface="Times New Roman"/>
              </a:rPr>
              <a:t>perhaps the  feed was better because the ground rose higher </a:t>
            </a:r>
            <a:r>
              <a:rPr dirty="0" sz="1450" spc="-5">
                <a:latin typeface="Times New Roman"/>
                <a:cs typeface="Times New Roman"/>
              </a:rPr>
              <a:t>on </a:t>
            </a:r>
            <a:r>
              <a:rPr dirty="0" sz="1450" spc="-10">
                <a:latin typeface="Times New Roman"/>
                <a:cs typeface="Times New Roman"/>
              </a:rPr>
              <a:t>the islet than the main level  </a:t>
            </a:r>
            <a:r>
              <a:rPr dirty="0" sz="1450" spc="-5">
                <a:latin typeface="Times New Roman"/>
                <a:cs typeface="Times New Roman"/>
              </a:rPr>
              <a:t>of </a:t>
            </a:r>
            <a:r>
              <a:rPr dirty="0" sz="1450" spc="-10">
                <a:latin typeface="Times New Roman"/>
                <a:cs typeface="Times New Roman"/>
              </a:rPr>
              <a:t>the Ross, </a:t>
            </a:r>
            <a:r>
              <a:rPr dirty="0" sz="1450" spc="-5">
                <a:latin typeface="Times New Roman"/>
                <a:cs typeface="Times New Roman"/>
              </a:rPr>
              <a:t>but </a:t>
            </a:r>
            <a:r>
              <a:rPr dirty="0" sz="1450" spc="-10">
                <a:latin typeface="Times New Roman"/>
                <a:cs typeface="Times New Roman"/>
              </a:rPr>
              <a:t>this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skilled enough to settle. The house was </a:t>
            </a:r>
            <a:r>
              <a:rPr dirty="0" sz="1450" spc="-5">
                <a:latin typeface="Times New Roman"/>
                <a:cs typeface="Times New Roman"/>
              </a:rPr>
              <a:t>a good  one </a:t>
            </a:r>
            <a:r>
              <a:rPr dirty="0" sz="1450" spc="-10">
                <a:latin typeface="Times New Roman"/>
                <a:cs typeface="Times New Roman"/>
              </a:rPr>
              <a:t>for that </a:t>
            </a:r>
            <a:r>
              <a:rPr dirty="0" sz="1450" spc="-20">
                <a:latin typeface="Times New Roman"/>
                <a:cs typeface="Times New Roman"/>
              </a:rPr>
              <a:t>country, </a:t>
            </a:r>
            <a:r>
              <a:rPr dirty="0" sz="1450" spc="-10">
                <a:latin typeface="Times New Roman"/>
                <a:cs typeface="Times New Roman"/>
              </a:rPr>
              <a:t>two storeys </a:t>
            </a:r>
            <a:r>
              <a:rPr dirty="0" sz="1450" spc="-5">
                <a:latin typeface="Times New Roman"/>
                <a:cs typeface="Times New Roman"/>
              </a:rPr>
              <a:t>high. </a:t>
            </a:r>
            <a:r>
              <a:rPr dirty="0" sz="1450" spc="-10">
                <a:latin typeface="Times New Roman"/>
                <a:cs typeface="Times New Roman"/>
              </a:rPr>
              <a:t>It looked westward over </a:t>
            </a:r>
            <a:r>
              <a:rPr dirty="0" sz="1450" spc="-5">
                <a:latin typeface="Times New Roman"/>
                <a:cs typeface="Times New Roman"/>
              </a:rPr>
              <a:t>a </a:t>
            </a:r>
            <a:r>
              <a:rPr dirty="0" sz="1450" spc="-30">
                <a:latin typeface="Times New Roman"/>
                <a:cs typeface="Times New Roman"/>
              </a:rPr>
              <a:t>bay,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pier hard </a:t>
            </a:r>
            <a:r>
              <a:rPr dirty="0" sz="1450" spc="-5">
                <a:latin typeface="Times New Roman"/>
                <a:cs typeface="Times New Roman"/>
              </a:rPr>
              <a:t>by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boat, and from the </a:t>
            </a:r>
            <a:r>
              <a:rPr dirty="0" sz="1450" spc="-5">
                <a:latin typeface="Times New Roman"/>
                <a:cs typeface="Times New Roman"/>
              </a:rPr>
              <a:t>door you </a:t>
            </a:r>
            <a:r>
              <a:rPr dirty="0" sz="1450" spc="-10">
                <a:latin typeface="Times New Roman"/>
                <a:cs typeface="Times New Roman"/>
              </a:rPr>
              <a:t>could watch the</a:t>
            </a:r>
            <a:r>
              <a:rPr dirty="0" sz="1450" spc="170">
                <a:latin typeface="Times New Roman"/>
                <a:cs typeface="Times New Roman"/>
              </a:rPr>
              <a:t> </a:t>
            </a:r>
            <a:r>
              <a:rPr dirty="0" sz="1450" spc="-10">
                <a:latin typeface="Times New Roman"/>
                <a:cs typeface="Times New Roman"/>
              </a:rPr>
              <a:t>vapours  blowing </a:t>
            </a:r>
            <a:r>
              <a:rPr dirty="0" sz="1450" spc="-5">
                <a:latin typeface="Times New Roman"/>
                <a:cs typeface="Times New Roman"/>
              </a:rPr>
              <a:t>on </a:t>
            </a:r>
            <a:r>
              <a:rPr dirty="0" sz="1450" spc="-10">
                <a:latin typeface="Times New Roman"/>
                <a:cs typeface="Times New Roman"/>
              </a:rPr>
              <a:t>Ben</a:t>
            </a:r>
            <a:r>
              <a:rPr dirty="0" sz="1450" spc="-5">
                <a:latin typeface="Times New Roman"/>
                <a:cs typeface="Times New Roman"/>
              </a:rPr>
              <a:t> </a:t>
            </a:r>
            <a:r>
              <a:rPr dirty="0" sz="1450" spc="-30">
                <a:latin typeface="Times New Roman"/>
                <a:cs typeface="Times New Roman"/>
              </a:rPr>
              <a:t>Kyaw.</a:t>
            </a:r>
            <a:endParaRPr sz="1450">
              <a:latin typeface="Times New Roman"/>
              <a:cs typeface="Times New Roman"/>
            </a:endParaRPr>
          </a:p>
          <a:p>
            <a:pPr algn="just" marL="12700" marR="5715">
              <a:lnSpc>
                <a:spcPts val="1730"/>
              </a:lnSpc>
              <a:spcBef>
                <a:spcPts val="840"/>
              </a:spcBef>
            </a:pPr>
            <a:r>
              <a:rPr dirty="0" sz="1450" spc="-10">
                <a:latin typeface="Times New Roman"/>
                <a:cs typeface="Times New Roman"/>
              </a:rPr>
              <a:t>On all this part </a:t>
            </a:r>
            <a:r>
              <a:rPr dirty="0" sz="1450" spc="-5">
                <a:latin typeface="Times New Roman"/>
                <a:cs typeface="Times New Roman"/>
              </a:rPr>
              <a:t>of </a:t>
            </a:r>
            <a:r>
              <a:rPr dirty="0" sz="1450" spc="-10">
                <a:latin typeface="Times New Roman"/>
                <a:cs typeface="Times New Roman"/>
              </a:rPr>
              <a:t>the coast, and especially near Aros, these great granite rocks  that </a:t>
            </a:r>
            <a:r>
              <a:rPr dirty="0" sz="1450" spc="-5">
                <a:latin typeface="Times New Roman"/>
                <a:cs typeface="Times New Roman"/>
              </a:rPr>
              <a:t>I </a:t>
            </a:r>
            <a:r>
              <a:rPr dirty="0" sz="1450" spc="-10">
                <a:latin typeface="Times New Roman"/>
                <a:cs typeface="Times New Roman"/>
              </a:rPr>
              <a:t>have spoken </a:t>
            </a:r>
            <a:r>
              <a:rPr dirty="0" sz="1450" spc="-5">
                <a:latin typeface="Times New Roman"/>
                <a:cs typeface="Times New Roman"/>
              </a:rPr>
              <a:t>of go </a:t>
            </a:r>
            <a:r>
              <a:rPr dirty="0" sz="1450" spc="-10">
                <a:latin typeface="Times New Roman"/>
                <a:cs typeface="Times New Roman"/>
              </a:rPr>
              <a:t>down together in troops into the sea, like cattle </a:t>
            </a:r>
            <a:r>
              <a:rPr dirty="0" sz="1450" spc="-5">
                <a:latin typeface="Times New Roman"/>
                <a:cs typeface="Times New Roman"/>
              </a:rPr>
              <a:t>on a  </a:t>
            </a:r>
            <a:r>
              <a:rPr dirty="0" sz="1450" spc="-15">
                <a:latin typeface="Times New Roman"/>
                <a:cs typeface="Times New Roman"/>
              </a:rPr>
              <a:t>summer’s </a:t>
            </a:r>
            <a:r>
              <a:rPr dirty="0" sz="1450" spc="-30">
                <a:latin typeface="Times New Roman"/>
                <a:cs typeface="Times New Roman"/>
              </a:rPr>
              <a:t>day. </a:t>
            </a:r>
            <a:r>
              <a:rPr dirty="0" sz="1450" spc="-10">
                <a:latin typeface="Times New Roman"/>
                <a:cs typeface="Times New Roman"/>
              </a:rPr>
              <a:t>There they stand, for all the world like their neighbours ashore;  only the salt water sobbing between them instead </a:t>
            </a:r>
            <a:r>
              <a:rPr dirty="0" sz="1450" spc="-5">
                <a:latin typeface="Times New Roman"/>
                <a:cs typeface="Times New Roman"/>
              </a:rPr>
              <a:t>of </a:t>
            </a:r>
            <a:r>
              <a:rPr dirty="0" sz="1450" spc="-10">
                <a:latin typeface="Times New Roman"/>
                <a:cs typeface="Times New Roman"/>
              </a:rPr>
              <a:t>the quiet earth, and clots  </a:t>
            </a:r>
            <a:r>
              <a:rPr dirty="0" sz="1450" spc="-5">
                <a:latin typeface="Times New Roman"/>
                <a:cs typeface="Times New Roman"/>
              </a:rPr>
              <a:t>of </a:t>
            </a:r>
            <a:r>
              <a:rPr dirty="0" sz="1450" spc="-10">
                <a:latin typeface="Times New Roman"/>
                <a:cs typeface="Times New Roman"/>
              </a:rPr>
              <a:t>sea-pink blooming </a:t>
            </a:r>
            <a:r>
              <a:rPr dirty="0" sz="1450" spc="-5">
                <a:latin typeface="Times New Roman"/>
                <a:cs typeface="Times New Roman"/>
              </a:rPr>
              <a:t>on </a:t>
            </a:r>
            <a:r>
              <a:rPr dirty="0" sz="1450" spc="-10">
                <a:latin typeface="Times New Roman"/>
                <a:cs typeface="Times New Roman"/>
              </a:rPr>
              <a:t>their sides instead </a:t>
            </a:r>
            <a:r>
              <a:rPr dirty="0" sz="1450" spc="-5">
                <a:latin typeface="Times New Roman"/>
                <a:cs typeface="Times New Roman"/>
              </a:rPr>
              <a:t>of </a:t>
            </a:r>
            <a:r>
              <a:rPr dirty="0" sz="1450" spc="-10">
                <a:latin typeface="Times New Roman"/>
                <a:cs typeface="Times New Roman"/>
              </a:rPr>
              <a:t>heather; and the great sea  conger to wreathe about the base </a:t>
            </a:r>
            <a:r>
              <a:rPr dirty="0" sz="1450" spc="-5">
                <a:latin typeface="Times New Roman"/>
                <a:cs typeface="Times New Roman"/>
              </a:rPr>
              <a:t>of </a:t>
            </a:r>
            <a:r>
              <a:rPr dirty="0" sz="1450" spc="-10">
                <a:latin typeface="Times New Roman"/>
                <a:cs typeface="Times New Roman"/>
              </a:rPr>
              <a:t>them instead </a:t>
            </a:r>
            <a:r>
              <a:rPr dirty="0" sz="1450" spc="-5">
                <a:latin typeface="Times New Roman"/>
                <a:cs typeface="Times New Roman"/>
              </a:rPr>
              <a:t>of </a:t>
            </a:r>
            <a:r>
              <a:rPr dirty="0" sz="1450" spc="-10">
                <a:latin typeface="Times New Roman"/>
                <a:cs typeface="Times New Roman"/>
              </a:rPr>
              <a:t>the poisonous viper </a:t>
            </a:r>
            <a:r>
              <a:rPr dirty="0" sz="1450" spc="-5">
                <a:latin typeface="Times New Roman"/>
                <a:cs typeface="Times New Roman"/>
              </a:rPr>
              <a:t>of </a:t>
            </a:r>
            <a:r>
              <a:rPr dirty="0" sz="1450" spc="-10">
                <a:latin typeface="Times New Roman"/>
                <a:cs typeface="Times New Roman"/>
              </a:rPr>
              <a:t>the  land. On calm days </a:t>
            </a:r>
            <a:r>
              <a:rPr dirty="0" sz="1450" spc="-5">
                <a:latin typeface="Times New Roman"/>
                <a:cs typeface="Times New Roman"/>
              </a:rPr>
              <a:t>you </a:t>
            </a:r>
            <a:r>
              <a:rPr dirty="0" sz="1450" spc="-10">
                <a:latin typeface="Times New Roman"/>
                <a:cs typeface="Times New Roman"/>
              </a:rPr>
              <a:t>can </a:t>
            </a:r>
            <a:r>
              <a:rPr dirty="0" sz="1450" spc="-5">
                <a:latin typeface="Times New Roman"/>
                <a:cs typeface="Times New Roman"/>
              </a:rPr>
              <a:t>go </a:t>
            </a:r>
            <a:r>
              <a:rPr dirty="0" sz="1450" spc="-10">
                <a:latin typeface="Times New Roman"/>
                <a:cs typeface="Times New Roman"/>
              </a:rPr>
              <a:t>wandering between them in </a:t>
            </a:r>
            <a:r>
              <a:rPr dirty="0" sz="1450" spc="-5">
                <a:latin typeface="Times New Roman"/>
                <a:cs typeface="Times New Roman"/>
              </a:rPr>
              <a:t>a </a:t>
            </a:r>
            <a:r>
              <a:rPr dirty="0" sz="1450" spc="-10">
                <a:latin typeface="Times New Roman"/>
                <a:cs typeface="Times New Roman"/>
              </a:rPr>
              <a:t>boat for hours,  echoes following </a:t>
            </a:r>
            <a:r>
              <a:rPr dirty="0" sz="1450" spc="-5">
                <a:latin typeface="Times New Roman"/>
                <a:cs typeface="Times New Roman"/>
              </a:rPr>
              <a:t>you </a:t>
            </a:r>
            <a:r>
              <a:rPr dirty="0" sz="1450" spc="-10">
                <a:latin typeface="Times New Roman"/>
                <a:cs typeface="Times New Roman"/>
              </a:rPr>
              <a:t>about the labyrinth; </a:t>
            </a:r>
            <a:r>
              <a:rPr dirty="0" sz="1450" spc="-5">
                <a:latin typeface="Times New Roman"/>
                <a:cs typeface="Times New Roman"/>
              </a:rPr>
              <a:t>but </a:t>
            </a:r>
            <a:r>
              <a:rPr dirty="0" sz="1450" spc="-10">
                <a:latin typeface="Times New Roman"/>
                <a:cs typeface="Times New Roman"/>
              </a:rPr>
              <a:t>when the sea is </a:t>
            </a:r>
            <a:r>
              <a:rPr dirty="0" sz="1450" spc="-5">
                <a:latin typeface="Times New Roman"/>
                <a:cs typeface="Times New Roman"/>
              </a:rPr>
              <a:t>up, </a:t>
            </a:r>
            <a:r>
              <a:rPr dirty="0" sz="1450" spc="-10">
                <a:latin typeface="Times New Roman"/>
                <a:cs typeface="Times New Roman"/>
              </a:rPr>
              <a:t>Heaven help  the man that hears that cauldron</a:t>
            </a:r>
            <a:r>
              <a:rPr dirty="0" sz="1450" spc="20">
                <a:latin typeface="Times New Roman"/>
                <a:cs typeface="Times New Roman"/>
              </a:rPr>
              <a:t> </a:t>
            </a:r>
            <a:r>
              <a:rPr dirty="0" sz="1450" spc="-10">
                <a:latin typeface="Times New Roman"/>
                <a:cs typeface="Times New Roman"/>
              </a:rPr>
              <a:t>boiling.</a:t>
            </a:r>
            <a:endParaRPr sz="1450">
              <a:latin typeface="Times New Roman"/>
              <a:cs typeface="Times New Roman"/>
            </a:endParaRPr>
          </a:p>
          <a:p>
            <a:pPr algn="just" marL="12700" marR="5080">
              <a:lnSpc>
                <a:spcPts val="1730"/>
              </a:lnSpc>
              <a:spcBef>
                <a:spcPts val="850"/>
              </a:spcBef>
            </a:pPr>
            <a:r>
              <a:rPr dirty="0" sz="1450" spc="-20">
                <a:latin typeface="Times New Roman"/>
                <a:cs typeface="Times New Roman"/>
              </a:rPr>
              <a:t>Off </a:t>
            </a:r>
            <a:r>
              <a:rPr dirty="0" sz="1450" spc="-10">
                <a:latin typeface="Times New Roman"/>
                <a:cs typeface="Times New Roman"/>
              </a:rPr>
              <a:t>the south-west end </a:t>
            </a:r>
            <a:r>
              <a:rPr dirty="0" sz="1450" spc="-5">
                <a:latin typeface="Times New Roman"/>
                <a:cs typeface="Times New Roman"/>
              </a:rPr>
              <a:t>of </a:t>
            </a:r>
            <a:r>
              <a:rPr dirty="0" sz="1450" spc="-10">
                <a:latin typeface="Times New Roman"/>
                <a:cs typeface="Times New Roman"/>
              </a:rPr>
              <a:t>Aros these blocks are very </a:t>
            </a:r>
            <a:r>
              <a:rPr dirty="0" sz="1450" spc="-30">
                <a:latin typeface="Times New Roman"/>
                <a:cs typeface="Times New Roman"/>
              </a:rPr>
              <a:t>many, </a:t>
            </a:r>
            <a:r>
              <a:rPr dirty="0" sz="1450" spc="-10">
                <a:latin typeface="Times New Roman"/>
                <a:cs typeface="Times New Roman"/>
              </a:rPr>
              <a:t>and much greater  in size. Indeed, they must grow monstrously bigger </a:t>
            </a:r>
            <a:r>
              <a:rPr dirty="0" sz="1450" spc="-5">
                <a:latin typeface="Times New Roman"/>
                <a:cs typeface="Times New Roman"/>
              </a:rPr>
              <a:t>out </a:t>
            </a:r>
            <a:r>
              <a:rPr dirty="0" sz="1450" spc="-10">
                <a:latin typeface="Times New Roman"/>
                <a:cs typeface="Times New Roman"/>
              </a:rPr>
              <a:t>to sea, for there must  </a:t>
            </a:r>
            <a:r>
              <a:rPr dirty="0" sz="1450" spc="-5">
                <a:latin typeface="Times New Roman"/>
                <a:cs typeface="Times New Roman"/>
              </a:rPr>
              <a:t>be </a:t>
            </a:r>
            <a:r>
              <a:rPr dirty="0" sz="1450" spc="-10">
                <a:latin typeface="Times New Roman"/>
                <a:cs typeface="Times New Roman"/>
              </a:rPr>
              <a:t>ten sea miles </a:t>
            </a:r>
            <a:r>
              <a:rPr dirty="0" sz="1450" spc="-5">
                <a:latin typeface="Times New Roman"/>
                <a:cs typeface="Times New Roman"/>
              </a:rPr>
              <a:t>of </a:t>
            </a:r>
            <a:r>
              <a:rPr dirty="0" sz="1450" spc="-10">
                <a:latin typeface="Times New Roman"/>
                <a:cs typeface="Times New Roman"/>
              </a:rPr>
              <a:t>open water sown with them as thick as </a:t>
            </a:r>
            <a:r>
              <a:rPr dirty="0" sz="1450" spc="-5">
                <a:latin typeface="Times New Roman"/>
                <a:cs typeface="Times New Roman"/>
              </a:rPr>
              <a:t>a </a:t>
            </a:r>
            <a:r>
              <a:rPr dirty="0" sz="1450" spc="-10">
                <a:latin typeface="Times New Roman"/>
                <a:cs typeface="Times New Roman"/>
              </a:rPr>
              <a:t>country place with  houses, some standing thirty feet above the tides, some covered, </a:t>
            </a:r>
            <a:r>
              <a:rPr dirty="0" sz="1450" spc="-5">
                <a:latin typeface="Times New Roman"/>
                <a:cs typeface="Times New Roman"/>
              </a:rPr>
              <a:t>but </a:t>
            </a:r>
            <a:r>
              <a:rPr dirty="0" sz="1450" spc="-10">
                <a:latin typeface="Times New Roman"/>
                <a:cs typeface="Times New Roman"/>
              </a:rPr>
              <a:t>all  perilous to ships; so that </a:t>
            </a:r>
            <a:r>
              <a:rPr dirty="0" sz="1450" spc="-5">
                <a:latin typeface="Times New Roman"/>
                <a:cs typeface="Times New Roman"/>
              </a:rPr>
              <a:t>on a </a:t>
            </a:r>
            <a:r>
              <a:rPr dirty="0" sz="1450" spc="-20">
                <a:latin typeface="Times New Roman"/>
                <a:cs typeface="Times New Roman"/>
              </a:rPr>
              <a:t>clear, </a:t>
            </a:r>
            <a:r>
              <a:rPr dirty="0" sz="1450" spc="-10">
                <a:latin typeface="Times New Roman"/>
                <a:cs typeface="Times New Roman"/>
              </a:rPr>
              <a:t>westerly blowing </a:t>
            </a:r>
            <a:r>
              <a:rPr dirty="0" sz="1450" spc="-30">
                <a:latin typeface="Times New Roman"/>
                <a:cs typeface="Times New Roman"/>
              </a:rPr>
              <a:t>day, </a:t>
            </a:r>
            <a:r>
              <a:rPr dirty="0" sz="1450" spc="-5">
                <a:latin typeface="Times New Roman"/>
                <a:cs typeface="Times New Roman"/>
              </a:rPr>
              <a:t>I </a:t>
            </a:r>
            <a:r>
              <a:rPr dirty="0" sz="1450" spc="-10">
                <a:latin typeface="Times New Roman"/>
                <a:cs typeface="Times New Roman"/>
              </a:rPr>
              <a:t>have counted,  from the top </a:t>
            </a:r>
            <a:r>
              <a:rPr dirty="0" sz="1450" spc="-5">
                <a:latin typeface="Times New Roman"/>
                <a:cs typeface="Times New Roman"/>
              </a:rPr>
              <a:t>of </a:t>
            </a:r>
            <a:r>
              <a:rPr dirty="0" sz="1450" spc="-10">
                <a:latin typeface="Times New Roman"/>
                <a:cs typeface="Times New Roman"/>
              </a:rPr>
              <a:t>Aros, the great rollers breaking white and heavy over as many  as six-and-forty buried reefs. But it is nearer in shore that the danger is worst;  for the tide, here running like </a:t>
            </a:r>
            <a:r>
              <a:rPr dirty="0" sz="1450" spc="-5">
                <a:latin typeface="Times New Roman"/>
                <a:cs typeface="Times New Roman"/>
              </a:rPr>
              <a:t>a </a:t>
            </a:r>
            <a:r>
              <a:rPr dirty="0" sz="1450" spc="-10">
                <a:latin typeface="Times New Roman"/>
                <a:cs typeface="Times New Roman"/>
              </a:rPr>
              <a:t>mill race, makes </a:t>
            </a:r>
            <a:r>
              <a:rPr dirty="0" sz="1450" spc="-5">
                <a:latin typeface="Times New Roman"/>
                <a:cs typeface="Times New Roman"/>
              </a:rPr>
              <a:t>a </a:t>
            </a:r>
            <a:r>
              <a:rPr dirty="0" sz="1450" spc="-10">
                <a:latin typeface="Times New Roman"/>
                <a:cs typeface="Times New Roman"/>
              </a:rPr>
              <a:t>long belt </a:t>
            </a:r>
            <a:r>
              <a:rPr dirty="0" sz="1450" spc="-5">
                <a:latin typeface="Times New Roman"/>
                <a:cs typeface="Times New Roman"/>
              </a:rPr>
              <a:t>of </a:t>
            </a:r>
            <a:r>
              <a:rPr dirty="0" sz="1450" spc="-10">
                <a:latin typeface="Times New Roman"/>
                <a:cs typeface="Times New Roman"/>
              </a:rPr>
              <a:t>broken water—  </a:t>
            </a:r>
            <a:r>
              <a:rPr dirty="0" sz="1450" spc="-5">
                <a:latin typeface="Times New Roman"/>
                <a:cs typeface="Times New Roman"/>
              </a:rPr>
              <a:t>a </a:t>
            </a:r>
            <a:r>
              <a:rPr dirty="0" sz="1450" spc="-10" i="1">
                <a:latin typeface="Times New Roman"/>
                <a:cs typeface="Times New Roman"/>
              </a:rPr>
              <a:t>Roost </a:t>
            </a:r>
            <a:r>
              <a:rPr dirty="0" sz="1450" spc="-10">
                <a:latin typeface="Times New Roman"/>
                <a:cs typeface="Times New Roman"/>
              </a:rPr>
              <a:t>we call it—at the tail </a:t>
            </a:r>
            <a:r>
              <a:rPr dirty="0" sz="1450" spc="-5">
                <a:latin typeface="Times New Roman"/>
                <a:cs typeface="Times New Roman"/>
              </a:rPr>
              <a:t>of </a:t>
            </a:r>
            <a:r>
              <a:rPr dirty="0" sz="1450" spc="-10">
                <a:latin typeface="Times New Roman"/>
                <a:cs typeface="Times New Roman"/>
              </a:rPr>
              <a:t>the land. </a:t>
            </a:r>
            <a:r>
              <a:rPr dirty="0" sz="1450" spc="-5">
                <a:latin typeface="Times New Roman"/>
                <a:cs typeface="Times New Roman"/>
              </a:rPr>
              <a:t>I </a:t>
            </a:r>
            <a:r>
              <a:rPr dirty="0" sz="1450" spc="-10">
                <a:latin typeface="Times New Roman"/>
                <a:cs typeface="Times New Roman"/>
              </a:rPr>
              <a:t>have often been </a:t>
            </a:r>
            <a:r>
              <a:rPr dirty="0" sz="1450" spc="-5">
                <a:latin typeface="Times New Roman"/>
                <a:cs typeface="Times New Roman"/>
              </a:rPr>
              <a:t>out </a:t>
            </a:r>
            <a:r>
              <a:rPr dirty="0" sz="1450" spc="-10">
                <a:latin typeface="Times New Roman"/>
                <a:cs typeface="Times New Roman"/>
              </a:rPr>
              <a:t>there in </a:t>
            </a:r>
            <a:r>
              <a:rPr dirty="0" sz="1450" spc="-5">
                <a:latin typeface="Times New Roman"/>
                <a:cs typeface="Times New Roman"/>
              </a:rPr>
              <a:t>a </a:t>
            </a:r>
            <a:r>
              <a:rPr dirty="0" sz="1450" spc="-10">
                <a:latin typeface="Times New Roman"/>
                <a:cs typeface="Times New Roman"/>
              </a:rPr>
              <a:t>dead  calm at the slack </a:t>
            </a:r>
            <a:r>
              <a:rPr dirty="0" sz="1450" spc="-5">
                <a:latin typeface="Times New Roman"/>
                <a:cs typeface="Times New Roman"/>
              </a:rPr>
              <a:t>of </a:t>
            </a:r>
            <a:r>
              <a:rPr dirty="0" sz="1450" spc="-10">
                <a:latin typeface="Times New Roman"/>
                <a:cs typeface="Times New Roman"/>
              </a:rPr>
              <a:t>the tide; and </a:t>
            </a:r>
            <a:r>
              <a:rPr dirty="0" sz="1450" spc="-5">
                <a:latin typeface="Times New Roman"/>
                <a:cs typeface="Times New Roman"/>
              </a:rPr>
              <a:t>a </a:t>
            </a:r>
            <a:r>
              <a:rPr dirty="0" sz="1450" spc="-10">
                <a:latin typeface="Times New Roman"/>
                <a:cs typeface="Times New Roman"/>
              </a:rPr>
              <a:t>strange place it is, with the sea swirling and  combing </a:t>
            </a:r>
            <a:r>
              <a:rPr dirty="0" sz="1450" spc="-5">
                <a:latin typeface="Times New Roman"/>
                <a:cs typeface="Times New Roman"/>
              </a:rPr>
              <a:t>up </a:t>
            </a:r>
            <a:r>
              <a:rPr dirty="0" sz="1450" spc="-10">
                <a:latin typeface="Times New Roman"/>
                <a:cs typeface="Times New Roman"/>
              </a:rPr>
              <a:t>and boiling like the cauldrons </a:t>
            </a:r>
            <a:r>
              <a:rPr dirty="0" sz="1450" spc="-5">
                <a:latin typeface="Times New Roman"/>
                <a:cs typeface="Times New Roman"/>
              </a:rPr>
              <a:t>of a </a:t>
            </a:r>
            <a:r>
              <a:rPr dirty="0" sz="1450" spc="-10">
                <a:latin typeface="Times New Roman"/>
                <a:cs typeface="Times New Roman"/>
              </a:rPr>
              <a:t>linn, and now and again </a:t>
            </a:r>
            <a:r>
              <a:rPr dirty="0" sz="1450" spc="-5">
                <a:latin typeface="Times New Roman"/>
                <a:cs typeface="Times New Roman"/>
              </a:rPr>
              <a:t>a </a:t>
            </a:r>
            <a:r>
              <a:rPr dirty="0" sz="1450" spc="-10">
                <a:latin typeface="Times New Roman"/>
                <a:cs typeface="Times New Roman"/>
              </a:rPr>
              <a:t>little  dancing</a:t>
            </a:r>
            <a:r>
              <a:rPr dirty="0" sz="1450" spc="60">
                <a:latin typeface="Times New Roman"/>
                <a:cs typeface="Times New Roman"/>
              </a:rPr>
              <a:t> </a:t>
            </a:r>
            <a:r>
              <a:rPr dirty="0" sz="1450" spc="-10">
                <a:latin typeface="Times New Roman"/>
                <a:cs typeface="Times New Roman"/>
              </a:rPr>
              <a:t>mutter</a:t>
            </a:r>
            <a:r>
              <a:rPr dirty="0" sz="1450" spc="65">
                <a:latin typeface="Times New Roman"/>
                <a:cs typeface="Times New Roman"/>
              </a:rPr>
              <a:t> </a:t>
            </a:r>
            <a:r>
              <a:rPr dirty="0" sz="1450" spc="-5">
                <a:latin typeface="Times New Roman"/>
                <a:cs typeface="Times New Roman"/>
              </a:rPr>
              <a:t>of</a:t>
            </a:r>
            <a:r>
              <a:rPr dirty="0" sz="1450" spc="60">
                <a:latin typeface="Times New Roman"/>
                <a:cs typeface="Times New Roman"/>
              </a:rPr>
              <a:t> </a:t>
            </a:r>
            <a:r>
              <a:rPr dirty="0" sz="1450" spc="-10">
                <a:latin typeface="Times New Roman"/>
                <a:cs typeface="Times New Roman"/>
              </a:rPr>
              <a:t>sound</a:t>
            </a:r>
            <a:r>
              <a:rPr dirty="0" sz="1450" spc="65">
                <a:latin typeface="Times New Roman"/>
                <a:cs typeface="Times New Roman"/>
              </a:rPr>
              <a:t> </a:t>
            </a:r>
            <a:r>
              <a:rPr dirty="0" sz="1450" spc="-10">
                <a:latin typeface="Times New Roman"/>
                <a:cs typeface="Times New Roman"/>
              </a:rPr>
              <a:t>as</a:t>
            </a:r>
            <a:r>
              <a:rPr dirty="0" sz="1450" spc="60">
                <a:latin typeface="Times New Roman"/>
                <a:cs typeface="Times New Roman"/>
              </a:rPr>
              <a:t> </a:t>
            </a:r>
            <a:r>
              <a:rPr dirty="0" sz="1450" spc="-10">
                <a:latin typeface="Times New Roman"/>
                <a:cs typeface="Times New Roman"/>
              </a:rPr>
              <a:t>though</a:t>
            </a:r>
            <a:r>
              <a:rPr dirty="0" sz="1450" spc="65">
                <a:latin typeface="Times New Roman"/>
                <a:cs typeface="Times New Roman"/>
              </a:rPr>
              <a:t> </a:t>
            </a:r>
            <a:r>
              <a:rPr dirty="0" sz="1450" spc="-10">
                <a:latin typeface="Times New Roman"/>
                <a:cs typeface="Times New Roman"/>
              </a:rPr>
              <a:t>the</a:t>
            </a:r>
            <a:r>
              <a:rPr dirty="0" sz="1450" spc="65">
                <a:latin typeface="Times New Roman"/>
                <a:cs typeface="Times New Roman"/>
              </a:rPr>
              <a:t> </a:t>
            </a:r>
            <a:r>
              <a:rPr dirty="0" sz="1450" spc="-10" i="1">
                <a:latin typeface="Times New Roman"/>
                <a:cs typeface="Times New Roman"/>
              </a:rPr>
              <a:t>Roost</a:t>
            </a:r>
            <a:r>
              <a:rPr dirty="0" sz="1450" spc="60" i="1">
                <a:latin typeface="Times New Roman"/>
                <a:cs typeface="Times New Roman"/>
              </a:rPr>
              <a:t> </a:t>
            </a:r>
            <a:r>
              <a:rPr dirty="0" sz="1450" spc="-10">
                <a:latin typeface="Times New Roman"/>
                <a:cs typeface="Times New Roman"/>
              </a:rPr>
              <a:t>were</a:t>
            </a:r>
            <a:r>
              <a:rPr dirty="0" sz="1450" spc="65">
                <a:latin typeface="Times New Roman"/>
                <a:cs typeface="Times New Roman"/>
              </a:rPr>
              <a:t> </a:t>
            </a:r>
            <a:r>
              <a:rPr dirty="0" sz="1450" spc="-10">
                <a:latin typeface="Times New Roman"/>
                <a:cs typeface="Times New Roman"/>
              </a:rPr>
              <a:t>talking</a:t>
            </a:r>
            <a:r>
              <a:rPr dirty="0" sz="1450" spc="60">
                <a:latin typeface="Times New Roman"/>
                <a:cs typeface="Times New Roman"/>
              </a:rPr>
              <a:t> </a:t>
            </a:r>
            <a:r>
              <a:rPr dirty="0" sz="1450" spc="-10">
                <a:latin typeface="Times New Roman"/>
                <a:cs typeface="Times New Roman"/>
              </a:rPr>
              <a:t>to</a:t>
            </a:r>
            <a:r>
              <a:rPr dirty="0" sz="1450" spc="65">
                <a:latin typeface="Times New Roman"/>
                <a:cs typeface="Times New Roman"/>
              </a:rPr>
              <a:t> </a:t>
            </a:r>
            <a:r>
              <a:rPr dirty="0" sz="1450" spc="-10">
                <a:latin typeface="Times New Roman"/>
                <a:cs typeface="Times New Roman"/>
              </a:rPr>
              <a:t>itself.</a:t>
            </a:r>
            <a:r>
              <a:rPr dirty="0" sz="1450" spc="140">
                <a:latin typeface="Times New Roman"/>
                <a:cs typeface="Times New Roman"/>
              </a:rPr>
              <a:t> </a:t>
            </a:r>
            <a:r>
              <a:rPr dirty="0" sz="1450" spc="-10">
                <a:latin typeface="Times New Roman"/>
                <a:cs typeface="Times New Roman"/>
              </a:rPr>
              <a:t>But</a:t>
            </a:r>
            <a:r>
              <a:rPr dirty="0" sz="1450" spc="65">
                <a:latin typeface="Times New Roman"/>
                <a:cs typeface="Times New Roman"/>
              </a:rPr>
              <a:t> </a:t>
            </a:r>
            <a:r>
              <a:rPr dirty="0" sz="1450" spc="-10">
                <a:latin typeface="Times New Roman"/>
                <a:cs typeface="Times New Roman"/>
              </a:rPr>
              <a:t>when</a:t>
            </a:r>
            <a:endParaRPr sz="145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63380"/>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CHAPTER </a:t>
            </a:r>
            <a:r>
              <a:rPr dirty="0" sz="1450" spc="-100" b="1">
                <a:latin typeface="Times New Roman"/>
                <a:cs typeface="Times New Roman"/>
              </a:rPr>
              <a:t>V. </a:t>
            </a:r>
            <a:r>
              <a:rPr dirty="0" sz="1450" spc="-10" b="1">
                <a:latin typeface="Times New Roman"/>
                <a:cs typeface="Times New Roman"/>
              </a:rPr>
              <a:t>A </a:t>
            </a:r>
            <a:r>
              <a:rPr dirty="0" sz="1450" spc="-15" b="1">
                <a:latin typeface="Times New Roman"/>
                <a:cs typeface="Times New Roman"/>
              </a:rPr>
              <a:t>MAN </a:t>
            </a:r>
            <a:r>
              <a:rPr dirty="0" sz="1450" spc="-10" b="1">
                <a:latin typeface="Times New Roman"/>
                <a:cs typeface="Times New Roman"/>
              </a:rPr>
              <a:t>OUT OF THE</a:t>
            </a:r>
            <a:r>
              <a:rPr dirty="0" sz="1450" spc="-210" b="1">
                <a:latin typeface="Times New Roman"/>
                <a:cs typeface="Times New Roman"/>
              </a:rPr>
              <a:t> </a:t>
            </a:r>
            <a:r>
              <a:rPr dirty="0" sz="1450" spc="-10" b="1">
                <a:latin typeface="Times New Roman"/>
                <a:cs typeface="Times New Roman"/>
              </a:rPr>
              <a:t>SEA.</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30"/>
              </a:spcBef>
            </a:pPr>
            <a:endParaRPr sz="1550">
              <a:latin typeface="Times New Roman"/>
              <a:cs typeface="Times New Roman"/>
            </a:endParaRPr>
          </a:p>
          <a:p>
            <a:pPr algn="just" marL="12700" marR="5080">
              <a:lnSpc>
                <a:spcPts val="1730"/>
              </a:lnSpc>
            </a:pPr>
            <a:r>
              <a:rPr dirty="0" sz="1450" spc="-10">
                <a:latin typeface="Times New Roman"/>
                <a:cs typeface="Times New Roman"/>
              </a:rPr>
              <a:t>Rorie set </a:t>
            </a:r>
            <a:r>
              <a:rPr dirty="0" sz="1450" spc="-5">
                <a:latin typeface="Times New Roman"/>
                <a:cs typeface="Times New Roman"/>
              </a:rPr>
              <a:t>out </a:t>
            </a:r>
            <a:r>
              <a:rPr dirty="0" sz="1450" spc="-10">
                <a:latin typeface="Times New Roman"/>
                <a:cs typeface="Times New Roman"/>
              </a:rPr>
              <a:t>for the house in search </a:t>
            </a:r>
            <a:r>
              <a:rPr dirty="0" sz="1450" spc="-5">
                <a:latin typeface="Times New Roman"/>
                <a:cs typeface="Times New Roman"/>
              </a:rPr>
              <a:t>of </a:t>
            </a:r>
            <a:r>
              <a:rPr dirty="0" sz="1450" spc="-10">
                <a:latin typeface="Times New Roman"/>
                <a:cs typeface="Times New Roman"/>
              </a:rPr>
              <a:t>warmth and breakfast; </a:t>
            </a:r>
            <a:r>
              <a:rPr dirty="0" sz="1450" spc="-5">
                <a:latin typeface="Times New Roman"/>
                <a:cs typeface="Times New Roman"/>
              </a:rPr>
              <a:t>but </a:t>
            </a:r>
            <a:r>
              <a:rPr dirty="0" sz="1450" spc="-10">
                <a:latin typeface="Times New Roman"/>
                <a:cs typeface="Times New Roman"/>
              </a:rPr>
              <a:t>my uncle  was bent </a:t>
            </a:r>
            <a:r>
              <a:rPr dirty="0" sz="1450" spc="-5">
                <a:latin typeface="Times New Roman"/>
                <a:cs typeface="Times New Roman"/>
              </a:rPr>
              <a:t>upon </a:t>
            </a:r>
            <a:r>
              <a:rPr dirty="0" sz="1450" spc="-10">
                <a:latin typeface="Times New Roman"/>
                <a:cs typeface="Times New Roman"/>
              </a:rPr>
              <a:t>examining the shores </a:t>
            </a:r>
            <a:r>
              <a:rPr dirty="0" sz="1450" spc="-5">
                <a:latin typeface="Times New Roman"/>
                <a:cs typeface="Times New Roman"/>
              </a:rPr>
              <a:t>of </a:t>
            </a:r>
            <a:r>
              <a:rPr dirty="0" sz="1450" spc="-10">
                <a:latin typeface="Times New Roman"/>
                <a:cs typeface="Times New Roman"/>
              </a:rPr>
              <a:t>Aros, and </a:t>
            </a:r>
            <a:r>
              <a:rPr dirty="0" sz="1450" spc="-5">
                <a:latin typeface="Times New Roman"/>
                <a:cs typeface="Times New Roman"/>
              </a:rPr>
              <a:t>I </a:t>
            </a:r>
            <a:r>
              <a:rPr dirty="0" sz="1450" spc="-10">
                <a:latin typeface="Times New Roman"/>
                <a:cs typeface="Times New Roman"/>
              </a:rPr>
              <a:t>felt it </a:t>
            </a:r>
            <a:r>
              <a:rPr dirty="0" sz="1450" spc="-5">
                <a:latin typeface="Times New Roman"/>
                <a:cs typeface="Times New Roman"/>
              </a:rPr>
              <a:t>a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duty to  accompany him throughout. He was now docile and quiet, </a:t>
            </a:r>
            <a:r>
              <a:rPr dirty="0" sz="1450" spc="-5">
                <a:latin typeface="Times New Roman"/>
                <a:cs typeface="Times New Roman"/>
              </a:rPr>
              <a:t>but </a:t>
            </a:r>
            <a:r>
              <a:rPr dirty="0" sz="1450" spc="-10">
                <a:latin typeface="Times New Roman"/>
                <a:cs typeface="Times New Roman"/>
              </a:rPr>
              <a:t>tremulous and  weak in mind and </a:t>
            </a:r>
            <a:r>
              <a:rPr dirty="0" sz="1450" spc="-5">
                <a:latin typeface="Times New Roman"/>
                <a:cs typeface="Times New Roman"/>
              </a:rPr>
              <a:t>body; </a:t>
            </a:r>
            <a:r>
              <a:rPr dirty="0" sz="1450" spc="-10">
                <a:latin typeface="Times New Roman"/>
                <a:cs typeface="Times New Roman"/>
              </a:rPr>
              <a:t>and it was with the eagerness </a:t>
            </a:r>
            <a:r>
              <a:rPr dirty="0" sz="1450" spc="-5">
                <a:latin typeface="Times New Roman"/>
                <a:cs typeface="Times New Roman"/>
              </a:rPr>
              <a:t>of a </a:t>
            </a:r>
            <a:r>
              <a:rPr dirty="0" sz="1450" spc="-10">
                <a:latin typeface="Times New Roman"/>
                <a:cs typeface="Times New Roman"/>
              </a:rPr>
              <a:t>child that </a:t>
            </a:r>
            <a:r>
              <a:rPr dirty="0" sz="1450" spc="-5">
                <a:latin typeface="Times New Roman"/>
                <a:cs typeface="Times New Roman"/>
              </a:rPr>
              <a:t>he  </a:t>
            </a:r>
            <a:r>
              <a:rPr dirty="0" sz="1450" spc="-10">
                <a:latin typeface="Times New Roman"/>
                <a:cs typeface="Times New Roman"/>
              </a:rPr>
              <a:t>pursued his exploration. He climbed far down </a:t>
            </a:r>
            <a:r>
              <a:rPr dirty="0" sz="1450" spc="-5">
                <a:latin typeface="Times New Roman"/>
                <a:cs typeface="Times New Roman"/>
              </a:rPr>
              <a:t>upon </a:t>
            </a:r>
            <a:r>
              <a:rPr dirty="0" sz="1450" spc="-10">
                <a:latin typeface="Times New Roman"/>
                <a:cs typeface="Times New Roman"/>
              </a:rPr>
              <a:t>the rocks; </a:t>
            </a:r>
            <a:r>
              <a:rPr dirty="0" sz="1450" spc="-5">
                <a:latin typeface="Times New Roman"/>
                <a:cs typeface="Times New Roman"/>
              </a:rPr>
              <a:t>on </a:t>
            </a:r>
            <a:r>
              <a:rPr dirty="0" sz="1450" spc="-10">
                <a:latin typeface="Times New Roman"/>
                <a:cs typeface="Times New Roman"/>
              </a:rPr>
              <a:t>the beaches,  </a:t>
            </a:r>
            <a:r>
              <a:rPr dirty="0" sz="1450" spc="-5">
                <a:latin typeface="Times New Roman"/>
                <a:cs typeface="Times New Roman"/>
              </a:rPr>
              <a:t>he </a:t>
            </a:r>
            <a:r>
              <a:rPr dirty="0" sz="1450" spc="-10">
                <a:latin typeface="Times New Roman"/>
                <a:cs typeface="Times New Roman"/>
              </a:rPr>
              <a:t>pursued the retreating breakers. The merest broken plank </a:t>
            </a:r>
            <a:r>
              <a:rPr dirty="0" sz="1450" spc="-5">
                <a:latin typeface="Times New Roman"/>
                <a:cs typeface="Times New Roman"/>
              </a:rPr>
              <a:t>or </a:t>
            </a:r>
            <a:r>
              <a:rPr dirty="0" sz="1450" spc="-10">
                <a:latin typeface="Times New Roman"/>
                <a:cs typeface="Times New Roman"/>
              </a:rPr>
              <a:t>rag </a:t>
            </a:r>
            <a:r>
              <a:rPr dirty="0" sz="1450" spc="-5">
                <a:latin typeface="Times New Roman"/>
                <a:cs typeface="Times New Roman"/>
              </a:rPr>
              <a:t>of </a:t>
            </a:r>
            <a:r>
              <a:rPr dirty="0" sz="1450" spc="-10">
                <a:latin typeface="Times New Roman"/>
                <a:cs typeface="Times New Roman"/>
              </a:rPr>
              <a:t>cordage  was </a:t>
            </a:r>
            <a:r>
              <a:rPr dirty="0" sz="1450" spc="-5">
                <a:latin typeface="Times New Roman"/>
                <a:cs typeface="Times New Roman"/>
              </a:rPr>
              <a:t>a </a:t>
            </a:r>
            <a:r>
              <a:rPr dirty="0" sz="1450" spc="-10">
                <a:latin typeface="Times New Roman"/>
                <a:cs typeface="Times New Roman"/>
              </a:rPr>
              <a:t>treasure in his eyes to </a:t>
            </a:r>
            <a:r>
              <a:rPr dirty="0" sz="1450" spc="-5">
                <a:latin typeface="Times New Roman"/>
                <a:cs typeface="Times New Roman"/>
              </a:rPr>
              <a:t>be </a:t>
            </a:r>
            <a:r>
              <a:rPr dirty="0" sz="1450" spc="-10">
                <a:latin typeface="Times New Roman"/>
                <a:cs typeface="Times New Roman"/>
              </a:rPr>
              <a:t>secured at the peril </a:t>
            </a:r>
            <a:r>
              <a:rPr dirty="0" sz="1450" spc="-5">
                <a:latin typeface="Times New Roman"/>
                <a:cs typeface="Times New Roman"/>
              </a:rPr>
              <a:t>of </a:t>
            </a:r>
            <a:r>
              <a:rPr dirty="0" sz="1450" spc="-10">
                <a:latin typeface="Times New Roman"/>
                <a:cs typeface="Times New Roman"/>
              </a:rPr>
              <a:t>his life. </a:t>
            </a:r>
            <a:r>
              <a:rPr dirty="0" sz="1450" spc="-60">
                <a:latin typeface="Times New Roman"/>
                <a:cs typeface="Times New Roman"/>
              </a:rPr>
              <a:t>To </a:t>
            </a:r>
            <a:r>
              <a:rPr dirty="0" sz="1450" spc="-10">
                <a:latin typeface="Times New Roman"/>
                <a:cs typeface="Times New Roman"/>
              </a:rPr>
              <a:t>see him,  with weak and stumbling footsteps, expose himself to the pursuit </a:t>
            </a:r>
            <a:r>
              <a:rPr dirty="0" sz="1450" spc="-5">
                <a:latin typeface="Times New Roman"/>
                <a:cs typeface="Times New Roman"/>
              </a:rPr>
              <a:t>of </a:t>
            </a:r>
            <a:r>
              <a:rPr dirty="0" sz="1450" spc="-10">
                <a:latin typeface="Times New Roman"/>
                <a:cs typeface="Times New Roman"/>
              </a:rPr>
              <a:t>the surf,  </a:t>
            </a:r>
            <a:r>
              <a:rPr dirty="0" sz="1450" spc="-5">
                <a:latin typeface="Times New Roman"/>
                <a:cs typeface="Times New Roman"/>
              </a:rPr>
              <a:t>or </a:t>
            </a:r>
            <a:r>
              <a:rPr dirty="0" sz="1450" spc="-10">
                <a:latin typeface="Times New Roman"/>
                <a:cs typeface="Times New Roman"/>
              </a:rPr>
              <a:t>the snares and pitfalls </a:t>
            </a:r>
            <a:r>
              <a:rPr dirty="0" sz="1450" spc="-5">
                <a:latin typeface="Times New Roman"/>
                <a:cs typeface="Times New Roman"/>
              </a:rPr>
              <a:t>of </a:t>
            </a:r>
            <a:r>
              <a:rPr dirty="0" sz="1450" spc="-10">
                <a:latin typeface="Times New Roman"/>
                <a:cs typeface="Times New Roman"/>
              </a:rPr>
              <a:t>the weedy rock, kept me in </a:t>
            </a:r>
            <a:r>
              <a:rPr dirty="0" sz="1450" spc="-5">
                <a:latin typeface="Times New Roman"/>
                <a:cs typeface="Times New Roman"/>
              </a:rPr>
              <a:t>a </a:t>
            </a:r>
            <a:r>
              <a:rPr dirty="0" sz="1450" spc="-10">
                <a:latin typeface="Times New Roman"/>
                <a:cs typeface="Times New Roman"/>
              </a:rPr>
              <a:t>perpetual </a:t>
            </a:r>
            <a:r>
              <a:rPr dirty="0" sz="1450" spc="-20">
                <a:latin typeface="Times New Roman"/>
                <a:cs typeface="Times New Roman"/>
              </a:rPr>
              <a:t>terror.</a:t>
            </a:r>
            <a:r>
              <a:rPr dirty="0" sz="1450" spc="320">
                <a:latin typeface="Times New Roman"/>
                <a:cs typeface="Times New Roman"/>
              </a:rPr>
              <a:t> </a:t>
            </a:r>
            <a:r>
              <a:rPr dirty="0" sz="1450" spc="-10">
                <a:latin typeface="Times New Roman"/>
                <a:cs typeface="Times New Roman"/>
              </a:rPr>
              <a:t>My  arm was ready to support him, my hand clutched him </a:t>
            </a:r>
            <a:r>
              <a:rPr dirty="0" sz="1450" spc="-5">
                <a:latin typeface="Times New Roman"/>
                <a:cs typeface="Times New Roman"/>
              </a:rPr>
              <a:t>by </a:t>
            </a:r>
            <a:r>
              <a:rPr dirty="0" sz="1450" spc="-10">
                <a:latin typeface="Times New Roman"/>
                <a:cs typeface="Times New Roman"/>
              </a:rPr>
              <a:t>the skirt, </a:t>
            </a:r>
            <a:r>
              <a:rPr dirty="0" sz="1450" spc="-5">
                <a:latin typeface="Times New Roman"/>
                <a:cs typeface="Times New Roman"/>
              </a:rPr>
              <a:t>I </a:t>
            </a:r>
            <a:r>
              <a:rPr dirty="0" sz="1450" spc="-10">
                <a:latin typeface="Times New Roman"/>
                <a:cs typeface="Times New Roman"/>
              </a:rPr>
              <a:t>helped  him to draw his pitiful discoveries beyond the reach </a:t>
            </a:r>
            <a:r>
              <a:rPr dirty="0" sz="1450" spc="-5">
                <a:latin typeface="Times New Roman"/>
                <a:cs typeface="Times New Roman"/>
              </a:rPr>
              <a:t>of </a:t>
            </a:r>
            <a:r>
              <a:rPr dirty="0" sz="1450" spc="-10">
                <a:latin typeface="Times New Roman"/>
                <a:cs typeface="Times New Roman"/>
              </a:rPr>
              <a:t>the returning wave; </a:t>
            </a:r>
            <a:r>
              <a:rPr dirty="0" sz="1450" spc="-5">
                <a:latin typeface="Times New Roman"/>
                <a:cs typeface="Times New Roman"/>
              </a:rPr>
              <a:t>a  </a:t>
            </a:r>
            <a:r>
              <a:rPr dirty="0" sz="1450" spc="-10">
                <a:latin typeface="Times New Roman"/>
                <a:cs typeface="Times New Roman"/>
              </a:rPr>
              <a:t>nurse accompanying </a:t>
            </a:r>
            <a:r>
              <a:rPr dirty="0" sz="1450" spc="-5">
                <a:latin typeface="Times New Roman"/>
                <a:cs typeface="Times New Roman"/>
              </a:rPr>
              <a:t>a </a:t>
            </a:r>
            <a:r>
              <a:rPr dirty="0" sz="1450" spc="-10">
                <a:latin typeface="Times New Roman"/>
                <a:cs typeface="Times New Roman"/>
              </a:rPr>
              <a:t>child </a:t>
            </a:r>
            <a:r>
              <a:rPr dirty="0" sz="1450" spc="-5">
                <a:latin typeface="Times New Roman"/>
                <a:cs typeface="Times New Roman"/>
              </a:rPr>
              <a:t>of </a:t>
            </a:r>
            <a:r>
              <a:rPr dirty="0" sz="1450" spc="-10">
                <a:latin typeface="Times New Roman"/>
                <a:cs typeface="Times New Roman"/>
              </a:rPr>
              <a:t>seven would have had </a:t>
            </a:r>
            <a:r>
              <a:rPr dirty="0" sz="1450" spc="-5">
                <a:latin typeface="Times New Roman"/>
                <a:cs typeface="Times New Roman"/>
              </a:rPr>
              <a:t>no </a:t>
            </a:r>
            <a:r>
              <a:rPr dirty="0" sz="1450" spc="-10">
                <a:latin typeface="Times New Roman"/>
                <a:cs typeface="Times New Roman"/>
              </a:rPr>
              <a:t>different</a:t>
            </a:r>
            <a:r>
              <a:rPr dirty="0" sz="1450" spc="85">
                <a:latin typeface="Times New Roman"/>
                <a:cs typeface="Times New Roman"/>
              </a:rPr>
              <a:t> </a:t>
            </a:r>
            <a:r>
              <a:rPr dirty="0" sz="1450" spc="-10">
                <a:latin typeface="Times New Roman"/>
                <a:cs typeface="Times New Roman"/>
              </a:rPr>
              <a:t>experience.</a:t>
            </a:r>
            <a:endParaRPr sz="1450">
              <a:latin typeface="Times New Roman"/>
              <a:cs typeface="Times New Roman"/>
            </a:endParaRPr>
          </a:p>
          <a:p>
            <a:pPr algn="just" marL="12700" marR="5080">
              <a:lnSpc>
                <a:spcPts val="1730"/>
              </a:lnSpc>
              <a:spcBef>
                <a:spcPts val="844"/>
              </a:spcBef>
            </a:pPr>
            <a:r>
              <a:rPr dirty="0" sz="1450" spc="-45">
                <a:latin typeface="Times New Roman"/>
                <a:cs typeface="Times New Roman"/>
              </a:rPr>
              <a:t>Yet, </a:t>
            </a:r>
            <a:r>
              <a:rPr dirty="0" sz="1450" spc="-10">
                <a:latin typeface="Times New Roman"/>
                <a:cs typeface="Times New Roman"/>
              </a:rPr>
              <a:t>weakened as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by </a:t>
            </a:r>
            <a:r>
              <a:rPr dirty="0" sz="1450" spc="-10">
                <a:latin typeface="Times New Roman"/>
                <a:cs typeface="Times New Roman"/>
              </a:rPr>
              <a:t>the reaction from his madness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night </a:t>
            </a:r>
            <a:r>
              <a:rPr dirty="0" sz="1450" spc="-10">
                <a:latin typeface="Times New Roman"/>
                <a:cs typeface="Times New Roman"/>
              </a:rPr>
              <a:t>before,  the passions that smouldered in his nature were those </a:t>
            </a:r>
            <a:r>
              <a:rPr dirty="0" sz="1450" spc="-5">
                <a:latin typeface="Times New Roman"/>
                <a:cs typeface="Times New Roman"/>
              </a:rPr>
              <a:t>of a </a:t>
            </a:r>
            <a:r>
              <a:rPr dirty="0" sz="1450" spc="-10">
                <a:latin typeface="Times New Roman"/>
                <a:cs typeface="Times New Roman"/>
              </a:rPr>
              <a:t>strong man. His  terror </a:t>
            </a:r>
            <a:r>
              <a:rPr dirty="0" sz="1450" spc="-5">
                <a:latin typeface="Times New Roman"/>
                <a:cs typeface="Times New Roman"/>
              </a:rPr>
              <a:t>of </a:t>
            </a:r>
            <a:r>
              <a:rPr dirty="0" sz="1450" spc="-10">
                <a:latin typeface="Times New Roman"/>
                <a:cs typeface="Times New Roman"/>
              </a:rPr>
              <a:t>the sea, although conquered for the moment, was still undiminished;  had the sea been </a:t>
            </a:r>
            <a:r>
              <a:rPr dirty="0" sz="1450" spc="-5">
                <a:latin typeface="Times New Roman"/>
                <a:cs typeface="Times New Roman"/>
              </a:rPr>
              <a:t>a </a:t>
            </a:r>
            <a:r>
              <a:rPr dirty="0" sz="1450" spc="-10">
                <a:latin typeface="Times New Roman"/>
                <a:cs typeface="Times New Roman"/>
              </a:rPr>
              <a:t>lake </a:t>
            </a:r>
            <a:r>
              <a:rPr dirty="0" sz="1450" spc="-5">
                <a:latin typeface="Times New Roman"/>
                <a:cs typeface="Times New Roman"/>
              </a:rPr>
              <a:t>of </a:t>
            </a:r>
            <a:r>
              <a:rPr dirty="0" sz="1450" spc="-10">
                <a:latin typeface="Times New Roman"/>
                <a:cs typeface="Times New Roman"/>
              </a:rPr>
              <a:t>living flames,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have shrunk more  panically from its touch; and once, when his </a:t>
            </a:r>
            <a:r>
              <a:rPr dirty="0" sz="1450" spc="-5">
                <a:latin typeface="Times New Roman"/>
                <a:cs typeface="Times New Roman"/>
              </a:rPr>
              <a:t>foot </a:t>
            </a:r>
            <a:r>
              <a:rPr dirty="0" sz="1450" spc="-10">
                <a:latin typeface="Times New Roman"/>
                <a:cs typeface="Times New Roman"/>
              </a:rPr>
              <a:t>slipped and </a:t>
            </a:r>
            <a:r>
              <a:rPr dirty="0" sz="1450" spc="-5">
                <a:latin typeface="Times New Roman"/>
                <a:cs typeface="Times New Roman"/>
              </a:rPr>
              <a:t>he </a:t>
            </a:r>
            <a:r>
              <a:rPr dirty="0" sz="1450" spc="-10">
                <a:latin typeface="Times New Roman"/>
                <a:cs typeface="Times New Roman"/>
              </a:rPr>
              <a:t>plunged to the  midleg into </a:t>
            </a:r>
            <a:r>
              <a:rPr dirty="0" sz="1450" spc="-5">
                <a:latin typeface="Times New Roman"/>
                <a:cs typeface="Times New Roman"/>
              </a:rPr>
              <a:t>a pool of </a:t>
            </a:r>
            <a:r>
              <a:rPr dirty="0" sz="1450" spc="-20">
                <a:latin typeface="Times New Roman"/>
                <a:cs typeface="Times New Roman"/>
              </a:rPr>
              <a:t>water, </a:t>
            </a:r>
            <a:r>
              <a:rPr dirty="0" sz="1450" spc="-10">
                <a:latin typeface="Times New Roman"/>
                <a:cs typeface="Times New Roman"/>
              </a:rPr>
              <a:t>the shriek that came </a:t>
            </a:r>
            <a:r>
              <a:rPr dirty="0" sz="1450" spc="-5">
                <a:latin typeface="Times New Roman"/>
                <a:cs typeface="Times New Roman"/>
              </a:rPr>
              <a:t>up out of </a:t>
            </a:r>
            <a:r>
              <a:rPr dirty="0" sz="1450" spc="-10">
                <a:latin typeface="Times New Roman"/>
                <a:cs typeface="Times New Roman"/>
              </a:rPr>
              <a:t>his soul was like the  cry </a:t>
            </a:r>
            <a:r>
              <a:rPr dirty="0" sz="1450" spc="-5">
                <a:latin typeface="Times New Roman"/>
                <a:cs typeface="Times New Roman"/>
              </a:rPr>
              <a:t>of </a:t>
            </a:r>
            <a:r>
              <a:rPr dirty="0" sz="1450" spc="-10">
                <a:latin typeface="Times New Roman"/>
                <a:cs typeface="Times New Roman"/>
              </a:rPr>
              <a:t>death. He sat still for </a:t>
            </a:r>
            <a:r>
              <a:rPr dirty="0" sz="1450" spc="-5">
                <a:latin typeface="Times New Roman"/>
                <a:cs typeface="Times New Roman"/>
              </a:rPr>
              <a:t>a </a:t>
            </a:r>
            <a:r>
              <a:rPr dirty="0" sz="1450" spc="-10">
                <a:latin typeface="Times New Roman"/>
                <a:cs typeface="Times New Roman"/>
              </a:rPr>
              <a:t>while, panting like </a:t>
            </a:r>
            <a:r>
              <a:rPr dirty="0" sz="1450" spc="-5">
                <a:latin typeface="Times New Roman"/>
                <a:cs typeface="Times New Roman"/>
              </a:rPr>
              <a:t>a dog, </a:t>
            </a:r>
            <a:r>
              <a:rPr dirty="0" sz="1450" spc="-10">
                <a:latin typeface="Times New Roman"/>
                <a:cs typeface="Times New Roman"/>
              </a:rPr>
              <a:t>after that; </a:t>
            </a:r>
            <a:r>
              <a:rPr dirty="0" sz="1450" spc="-5">
                <a:latin typeface="Times New Roman"/>
                <a:cs typeface="Times New Roman"/>
              </a:rPr>
              <a:t>but </a:t>
            </a:r>
            <a:r>
              <a:rPr dirty="0" sz="1450" spc="-10">
                <a:latin typeface="Times New Roman"/>
                <a:cs typeface="Times New Roman"/>
              </a:rPr>
              <a:t>his  desire for the spoils </a:t>
            </a:r>
            <a:r>
              <a:rPr dirty="0" sz="1450" spc="-5">
                <a:latin typeface="Times New Roman"/>
                <a:cs typeface="Times New Roman"/>
              </a:rPr>
              <a:t>of </a:t>
            </a:r>
            <a:r>
              <a:rPr dirty="0" sz="1450" spc="-10">
                <a:latin typeface="Times New Roman"/>
                <a:cs typeface="Times New Roman"/>
              </a:rPr>
              <a:t>shipwreck triumphed once more over his fears; once  more </a:t>
            </a:r>
            <a:r>
              <a:rPr dirty="0" sz="1450" spc="-5">
                <a:latin typeface="Times New Roman"/>
                <a:cs typeface="Times New Roman"/>
              </a:rPr>
              <a:t>he </a:t>
            </a:r>
            <a:r>
              <a:rPr dirty="0" sz="1450" spc="-10">
                <a:latin typeface="Times New Roman"/>
                <a:cs typeface="Times New Roman"/>
              </a:rPr>
              <a:t>tottered among the curded foam; once more </a:t>
            </a:r>
            <a:r>
              <a:rPr dirty="0" sz="1450" spc="-5">
                <a:latin typeface="Times New Roman"/>
                <a:cs typeface="Times New Roman"/>
              </a:rPr>
              <a:t>he </a:t>
            </a:r>
            <a:r>
              <a:rPr dirty="0" sz="1450" spc="-10">
                <a:latin typeface="Times New Roman"/>
                <a:cs typeface="Times New Roman"/>
              </a:rPr>
              <a:t>crawled </a:t>
            </a:r>
            <a:r>
              <a:rPr dirty="0" sz="1450" spc="-5">
                <a:latin typeface="Times New Roman"/>
                <a:cs typeface="Times New Roman"/>
              </a:rPr>
              <a:t>upon </a:t>
            </a:r>
            <a:r>
              <a:rPr dirty="0" sz="1450" spc="-10">
                <a:latin typeface="Times New Roman"/>
                <a:cs typeface="Times New Roman"/>
              </a:rPr>
              <a:t>the  rocks among the bursting bubbles; once more his whole heart seemed to </a:t>
            </a:r>
            <a:r>
              <a:rPr dirty="0" sz="1450" spc="-5">
                <a:latin typeface="Times New Roman"/>
                <a:cs typeface="Times New Roman"/>
              </a:rPr>
              <a:t>be </a:t>
            </a:r>
            <a:r>
              <a:rPr dirty="0" sz="1450" spc="-10">
                <a:latin typeface="Times New Roman"/>
                <a:cs typeface="Times New Roman"/>
              </a:rPr>
              <a:t>set  </a:t>
            </a:r>
            <a:r>
              <a:rPr dirty="0" sz="1450" spc="-5">
                <a:latin typeface="Times New Roman"/>
                <a:cs typeface="Times New Roman"/>
              </a:rPr>
              <a:t>on </a:t>
            </a:r>
            <a:r>
              <a:rPr dirty="0" sz="1450" spc="-10">
                <a:latin typeface="Times New Roman"/>
                <a:cs typeface="Times New Roman"/>
              </a:rPr>
              <a:t>driftwood, fit, if it was fit for anything, to throw </a:t>
            </a:r>
            <a:r>
              <a:rPr dirty="0" sz="1450" spc="-5">
                <a:latin typeface="Times New Roman"/>
                <a:cs typeface="Times New Roman"/>
              </a:rPr>
              <a:t>upon </a:t>
            </a:r>
            <a:r>
              <a:rPr dirty="0" sz="1450" spc="-10">
                <a:latin typeface="Times New Roman"/>
                <a:cs typeface="Times New Roman"/>
              </a:rPr>
              <a:t>the fire. Pleased as  </a:t>
            </a:r>
            <a:r>
              <a:rPr dirty="0" sz="1450" spc="-5">
                <a:latin typeface="Times New Roman"/>
                <a:cs typeface="Times New Roman"/>
              </a:rPr>
              <a:t>he </a:t>
            </a:r>
            <a:r>
              <a:rPr dirty="0" sz="1450" spc="-10">
                <a:latin typeface="Times New Roman"/>
                <a:cs typeface="Times New Roman"/>
              </a:rPr>
              <a:t>was with what </a:t>
            </a:r>
            <a:r>
              <a:rPr dirty="0" sz="1450" spc="-5">
                <a:latin typeface="Times New Roman"/>
                <a:cs typeface="Times New Roman"/>
              </a:rPr>
              <a:t>he found, he </a:t>
            </a:r>
            <a:r>
              <a:rPr dirty="0" sz="1450" spc="-10">
                <a:latin typeface="Times New Roman"/>
                <a:cs typeface="Times New Roman"/>
              </a:rPr>
              <a:t>still incessantly grumbled at his</a:t>
            </a:r>
            <a:r>
              <a:rPr dirty="0" sz="1450" spc="65">
                <a:latin typeface="Times New Roman"/>
                <a:cs typeface="Times New Roman"/>
              </a:rPr>
              <a:t> </a:t>
            </a:r>
            <a:r>
              <a:rPr dirty="0" sz="1450" spc="-10">
                <a:latin typeface="Times New Roman"/>
                <a:cs typeface="Times New Roman"/>
              </a:rPr>
              <a:t>ill-fortune.</a:t>
            </a:r>
            <a:endParaRPr sz="1450">
              <a:latin typeface="Times New Roman"/>
              <a:cs typeface="Times New Roman"/>
            </a:endParaRPr>
          </a:p>
          <a:p>
            <a:pPr algn="just" marL="12700" marR="6985">
              <a:lnSpc>
                <a:spcPts val="1730"/>
              </a:lnSpc>
              <a:spcBef>
                <a:spcPts val="850"/>
              </a:spcBef>
            </a:pPr>
            <a:r>
              <a:rPr dirty="0" sz="1450" spc="-10">
                <a:latin typeface="Times New Roman"/>
                <a:cs typeface="Times New Roman"/>
              </a:rPr>
              <a:t>‘Aros,’ </a:t>
            </a:r>
            <a:r>
              <a:rPr dirty="0" sz="1450" spc="-5">
                <a:latin typeface="Times New Roman"/>
                <a:cs typeface="Times New Roman"/>
              </a:rPr>
              <a:t>he </a:t>
            </a:r>
            <a:r>
              <a:rPr dirty="0" sz="1450" spc="-10">
                <a:latin typeface="Times New Roman"/>
                <a:cs typeface="Times New Roman"/>
              </a:rPr>
              <a:t>said, ‘is </a:t>
            </a:r>
            <a:r>
              <a:rPr dirty="0" sz="1450" spc="-5">
                <a:latin typeface="Times New Roman"/>
                <a:cs typeface="Times New Roman"/>
              </a:rPr>
              <a:t>no a </a:t>
            </a:r>
            <a:r>
              <a:rPr dirty="0" sz="1450" spc="-10">
                <a:latin typeface="Times New Roman"/>
                <a:cs typeface="Times New Roman"/>
              </a:rPr>
              <a:t>place for wrecks ava’—no ava’. </a:t>
            </a:r>
            <a:r>
              <a:rPr dirty="0" sz="1450" spc="-90">
                <a:latin typeface="Times New Roman"/>
                <a:cs typeface="Times New Roman"/>
              </a:rPr>
              <a:t>A’ </a:t>
            </a:r>
            <a:r>
              <a:rPr dirty="0" sz="1450" spc="-10">
                <a:latin typeface="Times New Roman"/>
                <a:cs typeface="Times New Roman"/>
              </a:rPr>
              <a:t>the years I’ve  dwalt here, this ane maks the second; and the best </a:t>
            </a:r>
            <a:r>
              <a:rPr dirty="0" sz="1450" spc="-5">
                <a:latin typeface="Times New Roman"/>
                <a:cs typeface="Times New Roman"/>
              </a:rPr>
              <a:t>o’ </a:t>
            </a:r>
            <a:r>
              <a:rPr dirty="0" sz="1450" spc="-10">
                <a:latin typeface="Times New Roman"/>
                <a:cs typeface="Times New Roman"/>
              </a:rPr>
              <a:t>the gear clean</a:t>
            </a:r>
            <a:r>
              <a:rPr dirty="0" sz="1450" spc="10">
                <a:latin typeface="Times New Roman"/>
                <a:cs typeface="Times New Roman"/>
              </a:rPr>
              <a:t> </a:t>
            </a:r>
            <a:r>
              <a:rPr dirty="0" sz="1450" spc="-10">
                <a:latin typeface="Times New Roman"/>
                <a:cs typeface="Times New Roman"/>
              </a:rPr>
              <a:t>tint!’</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‘Uncle,’ said I, for we were now </a:t>
            </a:r>
            <a:r>
              <a:rPr dirty="0" sz="1450" spc="-5">
                <a:latin typeface="Times New Roman"/>
                <a:cs typeface="Times New Roman"/>
              </a:rPr>
              <a:t>on a </a:t>
            </a:r>
            <a:r>
              <a:rPr dirty="0" sz="1450" spc="-10">
                <a:latin typeface="Times New Roman"/>
                <a:cs typeface="Times New Roman"/>
              </a:rPr>
              <a:t>stretch </a:t>
            </a:r>
            <a:r>
              <a:rPr dirty="0" sz="1450" spc="-5">
                <a:latin typeface="Times New Roman"/>
                <a:cs typeface="Times New Roman"/>
              </a:rPr>
              <a:t>of </a:t>
            </a:r>
            <a:r>
              <a:rPr dirty="0" sz="1450" spc="-10">
                <a:latin typeface="Times New Roman"/>
                <a:cs typeface="Times New Roman"/>
              </a:rPr>
              <a:t>open sand, where there was  nothing</a:t>
            </a:r>
            <a:r>
              <a:rPr dirty="0" sz="1450" spc="50">
                <a:latin typeface="Times New Roman"/>
                <a:cs typeface="Times New Roman"/>
              </a:rPr>
              <a:t> </a:t>
            </a:r>
            <a:r>
              <a:rPr dirty="0" sz="1450" spc="-10">
                <a:latin typeface="Times New Roman"/>
                <a:cs typeface="Times New Roman"/>
              </a:rPr>
              <a:t>to</a:t>
            </a:r>
            <a:r>
              <a:rPr dirty="0" sz="1450" spc="50">
                <a:latin typeface="Times New Roman"/>
                <a:cs typeface="Times New Roman"/>
              </a:rPr>
              <a:t> </a:t>
            </a:r>
            <a:r>
              <a:rPr dirty="0" sz="1450" spc="-10">
                <a:latin typeface="Times New Roman"/>
                <a:cs typeface="Times New Roman"/>
              </a:rPr>
              <a:t>divert</a:t>
            </a:r>
            <a:r>
              <a:rPr dirty="0" sz="1450" spc="50">
                <a:latin typeface="Times New Roman"/>
                <a:cs typeface="Times New Roman"/>
              </a:rPr>
              <a:t> </a:t>
            </a:r>
            <a:r>
              <a:rPr dirty="0" sz="1450" spc="-10">
                <a:latin typeface="Times New Roman"/>
                <a:cs typeface="Times New Roman"/>
              </a:rPr>
              <a:t>his</a:t>
            </a:r>
            <a:r>
              <a:rPr dirty="0" sz="1450" spc="50">
                <a:latin typeface="Times New Roman"/>
                <a:cs typeface="Times New Roman"/>
              </a:rPr>
              <a:t> </a:t>
            </a:r>
            <a:r>
              <a:rPr dirty="0" sz="1450" spc="-10">
                <a:latin typeface="Times New Roman"/>
                <a:cs typeface="Times New Roman"/>
              </a:rPr>
              <a:t>mind,</a:t>
            </a:r>
            <a:r>
              <a:rPr dirty="0" sz="1450" spc="55">
                <a:latin typeface="Times New Roman"/>
                <a:cs typeface="Times New Roman"/>
              </a:rPr>
              <a:t> </a:t>
            </a:r>
            <a:r>
              <a:rPr dirty="0" sz="1450" spc="-10">
                <a:latin typeface="Times New Roman"/>
                <a:cs typeface="Times New Roman"/>
              </a:rPr>
              <a:t>‘I</a:t>
            </a:r>
            <a:r>
              <a:rPr dirty="0" sz="1450" spc="50">
                <a:latin typeface="Times New Roman"/>
                <a:cs typeface="Times New Roman"/>
              </a:rPr>
              <a:t> </a:t>
            </a:r>
            <a:r>
              <a:rPr dirty="0" sz="1450" spc="-10">
                <a:latin typeface="Times New Roman"/>
                <a:cs typeface="Times New Roman"/>
              </a:rPr>
              <a:t>saw</a:t>
            </a:r>
            <a:r>
              <a:rPr dirty="0" sz="1450" spc="50">
                <a:latin typeface="Times New Roman"/>
                <a:cs typeface="Times New Roman"/>
              </a:rPr>
              <a:t> </a:t>
            </a:r>
            <a:r>
              <a:rPr dirty="0" sz="1450" spc="-5">
                <a:latin typeface="Times New Roman"/>
                <a:cs typeface="Times New Roman"/>
              </a:rPr>
              <a:t>you</a:t>
            </a:r>
            <a:r>
              <a:rPr dirty="0" sz="1450" spc="50">
                <a:latin typeface="Times New Roman"/>
                <a:cs typeface="Times New Roman"/>
              </a:rPr>
              <a:t> </a:t>
            </a:r>
            <a:r>
              <a:rPr dirty="0" sz="1450" spc="-10">
                <a:latin typeface="Times New Roman"/>
                <a:cs typeface="Times New Roman"/>
              </a:rPr>
              <a:t>last</a:t>
            </a:r>
            <a:r>
              <a:rPr dirty="0" sz="1450" spc="50">
                <a:latin typeface="Times New Roman"/>
                <a:cs typeface="Times New Roman"/>
              </a:rPr>
              <a:t> </a:t>
            </a:r>
            <a:r>
              <a:rPr dirty="0" sz="1450" spc="-10">
                <a:latin typeface="Times New Roman"/>
                <a:cs typeface="Times New Roman"/>
              </a:rPr>
              <a:t>night,</a:t>
            </a:r>
            <a:r>
              <a:rPr dirty="0" sz="1450" spc="55">
                <a:latin typeface="Times New Roman"/>
                <a:cs typeface="Times New Roman"/>
              </a:rPr>
              <a:t> </a:t>
            </a:r>
            <a:r>
              <a:rPr dirty="0" sz="1450" spc="-10">
                <a:latin typeface="Times New Roman"/>
                <a:cs typeface="Times New Roman"/>
              </a:rPr>
              <a:t>as</a:t>
            </a:r>
            <a:r>
              <a:rPr dirty="0" sz="1450" spc="50">
                <a:latin typeface="Times New Roman"/>
                <a:cs typeface="Times New Roman"/>
              </a:rPr>
              <a:t> </a:t>
            </a:r>
            <a:r>
              <a:rPr dirty="0" sz="1450" spc="-5">
                <a:latin typeface="Times New Roman"/>
                <a:cs typeface="Times New Roman"/>
              </a:rPr>
              <a:t>I</a:t>
            </a:r>
            <a:r>
              <a:rPr dirty="0" sz="1450" spc="50">
                <a:latin typeface="Times New Roman"/>
                <a:cs typeface="Times New Roman"/>
              </a:rPr>
              <a:t> </a:t>
            </a:r>
            <a:r>
              <a:rPr dirty="0" sz="1450" spc="-10">
                <a:latin typeface="Times New Roman"/>
                <a:cs typeface="Times New Roman"/>
              </a:rPr>
              <a:t>never</a:t>
            </a:r>
            <a:r>
              <a:rPr dirty="0" sz="1450" spc="50">
                <a:latin typeface="Times New Roman"/>
                <a:cs typeface="Times New Roman"/>
              </a:rPr>
              <a:t> </a:t>
            </a:r>
            <a:r>
              <a:rPr dirty="0" sz="1450" spc="-5">
                <a:latin typeface="Times New Roman"/>
                <a:cs typeface="Times New Roman"/>
              </a:rPr>
              <a:t>thought</a:t>
            </a:r>
            <a:r>
              <a:rPr dirty="0" sz="1450" spc="55">
                <a:latin typeface="Times New Roman"/>
                <a:cs typeface="Times New Roman"/>
              </a:rPr>
              <a:t> </a:t>
            </a:r>
            <a:r>
              <a:rPr dirty="0" sz="1450" spc="-10">
                <a:latin typeface="Times New Roman"/>
                <a:cs typeface="Times New Roman"/>
              </a:rPr>
              <a:t>to</a:t>
            </a:r>
            <a:r>
              <a:rPr dirty="0" sz="1450" spc="50">
                <a:latin typeface="Times New Roman"/>
                <a:cs typeface="Times New Roman"/>
              </a:rPr>
              <a:t> </a:t>
            </a:r>
            <a:r>
              <a:rPr dirty="0" sz="1450" spc="-10">
                <a:latin typeface="Times New Roman"/>
                <a:cs typeface="Times New Roman"/>
              </a:rPr>
              <a:t>see</a:t>
            </a:r>
            <a:r>
              <a:rPr dirty="0" sz="1450" spc="50">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a:lnSpc>
                <a:spcPts val="1670"/>
              </a:lnSpc>
            </a:pPr>
            <a:r>
              <a:rPr dirty="0" sz="1450" spc="-10">
                <a:latin typeface="Times New Roman"/>
                <a:cs typeface="Times New Roman"/>
              </a:rPr>
              <a:t>—you were</a:t>
            </a:r>
            <a:r>
              <a:rPr dirty="0" sz="1450" spc="-5">
                <a:latin typeface="Times New Roman"/>
                <a:cs typeface="Times New Roman"/>
              </a:rPr>
              <a:t> drunk.’</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‘Na, </a:t>
            </a:r>
            <a:r>
              <a:rPr dirty="0" sz="1450" spc="-5">
                <a:latin typeface="Times New Roman"/>
                <a:cs typeface="Times New Roman"/>
              </a:rPr>
              <a:t>na,’ he </a:t>
            </a:r>
            <a:r>
              <a:rPr dirty="0" sz="1450" spc="-10">
                <a:latin typeface="Times New Roman"/>
                <a:cs typeface="Times New Roman"/>
              </a:rPr>
              <a:t>said, ‘no as bad as that. </a:t>
            </a:r>
            <a:r>
              <a:rPr dirty="0" sz="1450" spc="-5">
                <a:latin typeface="Times New Roman"/>
                <a:cs typeface="Times New Roman"/>
              </a:rPr>
              <a:t>I </a:t>
            </a:r>
            <a:r>
              <a:rPr dirty="0" sz="1450" spc="-10">
                <a:latin typeface="Times New Roman"/>
                <a:cs typeface="Times New Roman"/>
              </a:rPr>
              <a:t>had been drinking, </a:t>
            </a:r>
            <a:r>
              <a:rPr dirty="0" sz="1450" spc="-5">
                <a:latin typeface="Times New Roman"/>
                <a:cs typeface="Times New Roman"/>
              </a:rPr>
              <a:t>though. </a:t>
            </a:r>
            <a:r>
              <a:rPr dirty="0" sz="1450" spc="-10">
                <a:latin typeface="Times New Roman"/>
                <a:cs typeface="Times New Roman"/>
              </a:rPr>
              <a:t>And to tell  </a:t>
            </a:r>
            <a:r>
              <a:rPr dirty="0" sz="1450" spc="-5">
                <a:latin typeface="Times New Roman"/>
                <a:cs typeface="Times New Roman"/>
              </a:rPr>
              <a:t>ye </a:t>
            </a:r>
            <a:r>
              <a:rPr dirty="0" sz="1450" spc="-10">
                <a:latin typeface="Times New Roman"/>
                <a:cs typeface="Times New Roman"/>
              </a:rPr>
              <a:t>the </a:t>
            </a:r>
            <a:r>
              <a:rPr dirty="0" sz="1450" spc="-25">
                <a:latin typeface="Times New Roman"/>
                <a:cs typeface="Times New Roman"/>
              </a:rPr>
              <a:t>God’s </a:t>
            </a:r>
            <a:r>
              <a:rPr dirty="0" sz="1450" spc="-10">
                <a:latin typeface="Times New Roman"/>
                <a:cs typeface="Times New Roman"/>
              </a:rPr>
              <a:t>truth, </a:t>
            </a:r>
            <a:r>
              <a:rPr dirty="0" sz="1450" spc="-30">
                <a:latin typeface="Times New Roman"/>
                <a:cs typeface="Times New Roman"/>
              </a:rPr>
              <a:t>it’s </a:t>
            </a:r>
            <a:r>
              <a:rPr dirty="0" sz="1450" spc="-5">
                <a:latin typeface="Times New Roman"/>
                <a:cs typeface="Times New Roman"/>
              </a:rPr>
              <a:t>a </a:t>
            </a:r>
            <a:r>
              <a:rPr dirty="0" sz="1450" spc="-10">
                <a:latin typeface="Times New Roman"/>
                <a:cs typeface="Times New Roman"/>
              </a:rPr>
              <a:t>thing </a:t>
            </a:r>
            <a:r>
              <a:rPr dirty="0" sz="1450" spc="-5">
                <a:latin typeface="Times New Roman"/>
                <a:cs typeface="Times New Roman"/>
              </a:rPr>
              <a:t>I </a:t>
            </a:r>
            <a:r>
              <a:rPr dirty="0" sz="1450" spc="-10">
                <a:latin typeface="Times New Roman"/>
                <a:cs typeface="Times New Roman"/>
              </a:rPr>
              <a:t>cannae mend. </a:t>
            </a:r>
            <a:r>
              <a:rPr dirty="0" sz="1450" spc="-20">
                <a:latin typeface="Times New Roman"/>
                <a:cs typeface="Times New Roman"/>
              </a:rPr>
              <a:t>There’s </a:t>
            </a:r>
            <a:r>
              <a:rPr dirty="0" sz="1450" spc="-10">
                <a:latin typeface="Times New Roman"/>
                <a:cs typeface="Times New Roman"/>
              </a:rPr>
              <a:t>nae soberer man than  me in my ordnar; </a:t>
            </a:r>
            <a:r>
              <a:rPr dirty="0" sz="1450" spc="-5">
                <a:latin typeface="Times New Roman"/>
                <a:cs typeface="Times New Roman"/>
              </a:rPr>
              <a:t>but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hear the wind blaw in my </a:t>
            </a:r>
            <a:r>
              <a:rPr dirty="0" sz="1450" spc="-5">
                <a:latin typeface="Times New Roman"/>
                <a:cs typeface="Times New Roman"/>
              </a:rPr>
              <a:t>lug, </a:t>
            </a:r>
            <a:r>
              <a:rPr dirty="0" sz="1450" spc="-30">
                <a:latin typeface="Times New Roman"/>
                <a:cs typeface="Times New Roman"/>
              </a:rPr>
              <a:t>it’s </a:t>
            </a:r>
            <a:r>
              <a:rPr dirty="0" sz="1450" spc="-10">
                <a:latin typeface="Times New Roman"/>
                <a:cs typeface="Times New Roman"/>
              </a:rPr>
              <a:t>my belief that </a:t>
            </a:r>
            <a:r>
              <a:rPr dirty="0" sz="1450" spc="-5">
                <a:latin typeface="Times New Roman"/>
                <a:cs typeface="Times New Roman"/>
              </a:rPr>
              <a:t>I  </a:t>
            </a:r>
            <a:r>
              <a:rPr dirty="0" sz="1450" spc="-10">
                <a:latin typeface="Times New Roman"/>
                <a:cs typeface="Times New Roman"/>
              </a:rPr>
              <a:t>gang gyte.’</a:t>
            </a:r>
            <a:endParaRPr sz="1450">
              <a:latin typeface="Times New Roman"/>
              <a:cs typeface="Times New Roman"/>
            </a:endParaRPr>
          </a:p>
          <a:p>
            <a:pPr algn="just" marL="12700">
              <a:lnSpc>
                <a:spcPct val="100000"/>
              </a:lnSpc>
              <a:spcBef>
                <a:spcPts val="795"/>
              </a:spcBef>
            </a:pPr>
            <a:r>
              <a:rPr dirty="0" sz="1450" spc="-45">
                <a:latin typeface="Times New Roman"/>
                <a:cs typeface="Times New Roman"/>
              </a:rPr>
              <a:t>‘You </a:t>
            </a:r>
            <a:r>
              <a:rPr dirty="0" sz="1450" spc="-10">
                <a:latin typeface="Times New Roman"/>
                <a:cs typeface="Times New Roman"/>
              </a:rPr>
              <a:t>are </a:t>
            </a:r>
            <a:r>
              <a:rPr dirty="0" sz="1450" spc="-5">
                <a:latin typeface="Times New Roman"/>
                <a:cs typeface="Times New Roman"/>
              </a:rPr>
              <a:t>a </a:t>
            </a:r>
            <a:r>
              <a:rPr dirty="0" sz="1450" spc="-10">
                <a:latin typeface="Times New Roman"/>
                <a:cs typeface="Times New Roman"/>
              </a:rPr>
              <a:t>religious man,’ </a:t>
            </a:r>
            <a:r>
              <a:rPr dirty="0" sz="1450" spc="-5">
                <a:latin typeface="Times New Roman"/>
                <a:cs typeface="Times New Roman"/>
              </a:rPr>
              <a:t>I </a:t>
            </a:r>
            <a:r>
              <a:rPr dirty="0" sz="1450" spc="-10">
                <a:latin typeface="Times New Roman"/>
                <a:cs typeface="Times New Roman"/>
              </a:rPr>
              <a:t>replied, ‘and this is</a:t>
            </a:r>
            <a:r>
              <a:rPr dirty="0" sz="1450" spc="-35">
                <a:latin typeface="Times New Roman"/>
                <a:cs typeface="Times New Roman"/>
              </a:rPr>
              <a:t> </a:t>
            </a:r>
            <a:r>
              <a:rPr dirty="0" sz="1450" spc="-10">
                <a:latin typeface="Times New Roman"/>
                <a:cs typeface="Times New Roman"/>
              </a:rPr>
              <a:t>sin’.</a:t>
            </a:r>
            <a:endParaRPr sz="1450">
              <a:latin typeface="Times New Roman"/>
              <a:cs typeface="Times New Roman"/>
            </a:endParaRPr>
          </a:p>
          <a:p>
            <a:pPr algn="just" marL="12700" marR="6350">
              <a:lnSpc>
                <a:spcPts val="1730"/>
              </a:lnSpc>
              <a:spcBef>
                <a:spcPts val="920"/>
              </a:spcBef>
            </a:pPr>
            <a:r>
              <a:rPr dirty="0" sz="1450" spc="-10">
                <a:latin typeface="Times New Roman"/>
                <a:cs typeface="Times New Roman"/>
              </a:rPr>
              <a:t>‘Ou,’ </a:t>
            </a:r>
            <a:r>
              <a:rPr dirty="0" sz="1450" spc="-5">
                <a:latin typeface="Times New Roman"/>
                <a:cs typeface="Times New Roman"/>
              </a:rPr>
              <a:t>he </a:t>
            </a:r>
            <a:r>
              <a:rPr dirty="0" sz="1450" spc="-10">
                <a:latin typeface="Times New Roman"/>
                <a:cs typeface="Times New Roman"/>
              </a:rPr>
              <a:t>returned, ‘if it wasnae sin, </a:t>
            </a:r>
            <a:r>
              <a:rPr dirty="0" sz="1450" spc="-5">
                <a:latin typeface="Times New Roman"/>
                <a:cs typeface="Times New Roman"/>
              </a:rPr>
              <a:t>I </a:t>
            </a:r>
            <a:r>
              <a:rPr dirty="0" sz="1450" spc="-10">
                <a:latin typeface="Times New Roman"/>
                <a:cs typeface="Times New Roman"/>
              </a:rPr>
              <a:t>dinnae ken that </a:t>
            </a:r>
            <a:r>
              <a:rPr dirty="0" sz="1450" spc="-5">
                <a:latin typeface="Times New Roman"/>
                <a:cs typeface="Times New Roman"/>
              </a:rPr>
              <a:t>I </a:t>
            </a:r>
            <a:r>
              <a:rPr dirty="0" sz="1450" spc="-10">
                <a:latin typeface="Times New Roman"/>
                <a:cs typeface="Times New Roman"/>
              </a:rPr>
              <a:t>would care </a:t>
            </a:r>
            <a:r>
              <a:rPr dirty="0" sz="1450" spc="-5">
                <a:latin typeface="Times New Roman"/>
                <a:cs typeface="Times New Roman"/>
              </a:rPr>
              <a:t>for’t. </a:t>
            </a:r>
            <a:r>
              <a:rPr dirty="0" sz="1450" spc="-85">
                <a:latin typeface="Times New Roman"/>
                <a:cs typeface="Times New Roman"/>
              </a:rPr>
              <a:t>Ye  </a:t>
            </a:r>
            <a:r>
              <a:rPr dirty="0" sz="1450" spc="-10">
                <a:latin typeface="Times New Roman"/>
                <a:cs typeface="Times New Roman"/>
              </a:rPr>
              <a:t>see, man, </a:t>
            </a:r>
            <a:r>
              <a:rPr dirty="0" sz="1450" spc="-30">
                <a:latin typeface="Times New Roman"/>
                <a:cs typeface="Times New Roman"/>
              </a:rPr>
              <a:t>it’s </a:t>
            </a:r>
            <a:r>
              <a:rPr dirty="0" sz="1450" spc="-10">
                <a:latin typeface="Times New Roman"/>
                <a:cs typeface="Times New Roman"/>
              </a:rPr>
              <a:t>defiance. </a:t>
            </a:r>
            <a:r>
              <a:rPr dirty="0" sz="1450" spc="-20">
                <a:latin typeface="Times New Roman"/>
                <a:cs typeface="Times New Roman"/>
              </a:rPr>
              <a:t>There’s </a:t>
            </a:r>
            <a:r>
              <a:rPr dirty="0" sz="1450" spc="-5">
                <a:latin typeface="Times New Roman"/>
                <a:cs typeface="Times New Roman"/>
              </a:rPr>
              <a:t>a </a:t>
            </a:r>
            <a:r>
              <a:rPr dirty="0" sz="1450" spc="-10">
                <a:latin typeface="Times New Roman"/>
                <a:cs typeface="Times New Roman"/>
              </a:rPr>
              <a:t>sair spang </a:t>
            </a:r>
            <a:r>
              <a:rPr dirty="0" sz="1450" spc="-5">
                <a:latin typeface="Times New Roman"/>
                <a:cs typeface="Times New Roman"/>
              </a:rPr>
              <a:t>o’ </a:t>
            </a:r>
            <a:r>
              <a:rPr dirty="0" sz="1450" spc="-10">
                <a:latin typeface="Times New Roman"/>
                <a:cs typeface="Times New Roman"/>
              </a:rPr>
              <a:t>the auld sin </a:t>
            </a:r>
            <a:r>
              <a:rPr dirty="0" sz="1450" spc="-5">
                <a:latin typeface="Times New Roman"/>
                <a:cs typeface="Times New Roman"/>
              </a:rPr>
              <a:t>o’</a:t>
            </a:r>
            <a:r>
              <a:rPr dirty="0" sz="1450" spc="95">
                <a:latin typeface="Times New Roman"/>
                <a:cs typeface="Times New Roman"/>
              </a:rPr>
              <a:t> </a:t>
            </a:r>
            <a:r>
              <a:rPr dirty="0" sz="1450" spc="-10">
                <a:latin typeface="Times New Roman"/>
                <a:cs typeface="Times New Roman"/>
              </a:rPr>
              <a:t>the warld in </a:t>
            </a:r>
            <a:r>
              <a:rPr dirty="0" sz="1450" spc="-5">
                <a:latin typeface="Times New Roman"/>
                <a:cs typeface="Times New Roman"/>
              </a:rPr>
              <a:t>you</a:t>
            </a:r>
            <a:endParaRPr sz="1450">
              <a:latin typeface="Times New Roman"/>
              <a:cs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sea; </a:t>
            </a:r>
            <a:r>
              <a:rPr dirty="0" sz="1450" spc="-30">
                <a:latin typeface="Times New Roman"/>
                <a:cs typeface="Times New Roman"/>
              </a:rPr>
              <a:t>it’s </a:t>
            </a:r>
            <a:r>
              <a:rPr dirty="0" sz="1450" spc="-10">
                <a:latin typeface="Times New Roman"/>
                <a:cs typeface="Times New Roman"/>
              </a:rPr>
              <a:t>an unchristian business at the best </a:t>
            </a:r>
            <a:r>
              <a:rPr dirty="0" sz="1450" spc="-15">
                <a:latin typeface="Times New Roman"/>
                <a:cs typeface="Times New Roman"/>
              </a:rPr>
              <a:t>o’t; </a:t>
            </a:r>
            <a:r>
              <a:rPr dirty="0" sz="1450" spc="-10">
                <a:latin typeface="Times New Roman"/>
                <a:cs typeface="Times New Roman"/>
              </a:rPr>
              <a:t>an’ whiles when it gets </a:t>
            </a:r>
            <a:r>
              <a:rPr dirty="0" sz="1450" spc="-5">
                <a:latin typeface="Times New Roman"/>
                <a:cs typeface="Times New Roman"/>
              </a:rPr>
              <a:t>up, </a:t>
            </a:r>
            <a:r>
              <a:rPr dirty="0" sz="1450" spc="-10">
                <a:latin typeface="Times New Roman"/>
                <a:cs typeface="Times New Roman"/>
              </a:rPr>
              <a:t>an’  the wind skreights—the wind an’ her are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sib, I’m thinkin’—an’ thae  Merry Men, the daft callants, blawin’ and lauchin’, and </a:t>
            </a:r>
            <a:r>
              <a:rPr dirty="0" sz="1450" spc="-5">
                <a:latin typeface="Times New Roman"/>
                <a:cs typeface="Times New Roman"/>
              </a:rPr>
              <a:t>puir </a:t>
            </a:r>
            <a:r>
              <a:rPr dirty="0" sz="1450" spc="-10">
                <a:latin typeface="Times New Roman"/>
                <a:cs typeface="Times New Roman"/>
              </a:rPr>
              <a:t>souls in the deid  thraws warstlin’ the leelang nicht wi’ their </a:t>
            </a:r>
            <a:r>
              <a:rPr dirty="0" sz="1450" spc="-5">
                <a:latin typeface="Times New Roman"/>
                <a:cs typeface="Times New Roman"/>
              </a:rPr>
              <a:t>bit </a:t>
            </a:r>
            <a:r>
              <a:rPr dirty="0" sz="1450" spc="-10">
                <a:latin typeface="Times New Roman"/>
                <a:cs typeface="Times New Roman"/>
              </a:rPr>
              <a:t>ships—weel, it comes ower me  like </a:t>
            </a:r>
            <a:r>
              <a:rPr dirty="0" sz="1450" spc="-5">
                <a:latin typeface="Times New Roman"/>
                <a:cs typeface="Times New Roman"/>
              </a:rPr>
              <a:t>a </a:t>
            </a:r>
            <a:r>
              <a:rPr dirty="0" sz="1450" spc="-20">
                <a:latin typeface="Times New Roman"/>
                <a:cs typeface="Times New Roman"/>
              </a:rPr>
              <a:t>glamour.</a:t>
            </a:r>
            <a:r>
              <a:rPr dirty="0" sz="1450" spc="320">
                <a:latin typeface="Times New Roman"/>
                <a:cs typeface="Times New Roman"/>
              </a:rPr>
              <a:t> </a:t>
            </a:r>
            <a:r>
              <a:rPr dirty="0" sz="1450" spc="-10">
                <a:latin typeface="Times New Roman"/>
                <a:cs typeface="Times New Roman"/>
              </a:rPr>
              <a:t>I’m </a:t>
            </a:r>
            <a:r>
              <a:rPr dirty="0" sz="1450" spc="-5">
                <a:latin typeface="Times New Roman"/>
                <a:cs typeface="Times New Roman"/>
              </a:rPr>
              <a:t>a </a:t>
            </a:r>
            <a:r>
              <a:rPr dirty="0" sz="1450" spc="-10">
                <a:latin typeface="Times New Roman"/>
                <a:cs typeface="Times New Roman"/>
              </a:rPr>
              <a:t>deil, </a:t>
            </a:r>
            <a:r>
              <a:rPr dirty="0" sz="1450" spc="-5">
                <a:latin typeface="Times New Roman"/>
                <a:cs typeface="Times New Roman"/>
              </a:rPr>
              <a:t>I </a:t>
            </a:r>
            <a:r>
              <a:rPr dirty="0" sz="1450" spc="-15">
                <a:latin typeface="Times New Roman"/>
                <a:cs typeface="Times New Roman"/>
              </a:rPr>
              <a:t>ken’t. </a:t>
            </a: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think naething </a:t>
            </a:r>
            <a:r>
              <a:rPr dirty="0" sz="1450" spc="-5">
                <a:latin typeface="Times New Roman"/>
                <a:cs typeface="Times New Roman"/>
              </a:rPr>
              <a:t>o’ </a:t>
            </a:r>
            <a:r>
              <a:rPr dirty="0" sz="1450" spc="-10">
                <a:latin typeface="Times New Roman"/>
                <a:cs typeface="Times New Roman"/>
              </a:rPr>
              <a:t>the </a:t>
            </a:r>
            <a:r>
              <a:rPr dirty="0" sz="1450" spc="-5">
                <a:latin typeface="Times New Roman"/>
                <a:cs typeface="Times New Roman"/>
              </a:rPr>
              <a:t>puir </a:t>
            </a:r>
            <a:r>
              <a:rPr dirty="0" sz="1450" spc="-10">
                <a:latin typeface="Times New Roman"/>
                <a:cs typeface="Times New Roman"/>
              </a:rPr>
              <a:t>sailor lads;  I’m wi’ the sea, I’m just like ane </a:t>
            </a:r>
            <a:r>
              <a:rPr dirty="0" sz="1450" spc="-5">
                <a:latin typeface="Times New Roman"/>
                <a:cs typeface="Times New Roman"/>
              </a:rPr>
              <a:t>o’ </a:t>
            </a:r>
            <a:r>
              <a:rPr dirty="0" sz="1450" spc="-10">
                <a:latin typeface="Times New Roman"/>
                <a:cs typeface="Times New Roman"/>
              </a:rPr>
              <a:t>her ain Merry</a:t>
            </a:r>
            <a:r>
              <a:rPr dirty="0" sz="1450" spc="-160">
                <a:latin typeface="Times New Roman"/>
                <a:cs typeface="Times New Roman"/>
              </a:rPr>
              <a:t> </a:t>
            </a:r>
            <a:r>
              <a:rPr dirty="0" sz="1450" spc="-10">
                <a:latin typeface="Times New Roman"/>
                <a:cs typeface="Times New Roman"/>
              </a:rPr>
              <a:t>Men.’</a:t>
            </a:r>
            <a:endParaRPr sz="1450">
              <a:latin typeface="Times New Roman"/>
              <a:cs typeface="Times New Roman"/>
            </a:endParaRPr>
          </a:p>
          <a:p>
            <a:pPr algn="just" marL="12700" marR="5080">
              <a:lnSpc>
                <a:spcPts val="1730"/>
              </a:lnSpc>
              <a:spcBef>
                <a:spcPts val="855"/>
              </a:spcBef>
            </a:pPr>
            <a:r>
              <a:rPr dirty="0" sz="1450" spc="-5">
                <a:latin typeface="Times New Roman"/>
                <a:cs typeface="Times New Roman"/>
              </a:rPr>
              <a:t>I thought I </a:t>
            </a:r>
            <a:r>
              <a:rPr dirty="0" sz="1450" spc="-10">
                <a:latin typeface="Times New Roman"/>
                <a:cs typeface="Times New Roman"/>
              </a:rPr>
              <a:t>should touch him in </a:t>
            </a:r>
            <a:r>
              <a:rPr dirty="0" sz="1450" spc="-5">
                <a:latin typeface="Times New Roman"/>
                <a:cs typeface="Times New Roman"/>
              </a:rPr>
              <a:t>a </a:t>
            </a:r>
            <a:r>
              <a:rPr dirty="0" sz="1450" spc="-10">
                <a:latin typeface="Times New Roman"/>
                <a:cs typeface="Times New Roman"/>
              </a:rPr>
              <a:t>joint </a:t>
            </a:r>
            <a:r>
              <a:rPr dirty="0" sz="1450" spc="-5">
                <a:latin typeface="Times New Roman"/>
                <a:cs typeface="Times New Roman"/>
              </a:rPr>
              <a:t>of </a:t>
            </a:r>
            <a:r>
              <a:rPr dirty="0" sz="1450" spc="-10">
                <a:latin typeface="Times New Roman"/>
                <a:cs typeface="Times New Roman"/>
              </a:rPr>
              <a:t>his harness. </a:t>
            </a:r>
            <a:r>
              <a:rPr dirty="0" sz="1450" spc="-5">
                <a:latin typeface="Times New Roman"/>
                <a:cs typeface="Times New Roman"/>
              </a:rPr>
              <a:t>I </a:t>
            </a:r>
            <a:r>
              <a:rPr dirty="0" sz="1450" spc="-10">
                <a:latin typeface="Times New Roman"/>
                <a:cs typeface="Times New Roman"/>
              </a:rPr>
              <a:t>turned me towards the  sea; the surf was running </a:t>
            </a:r>
            <a:r>
              <a:rPr dirty="0" sz="1450" spc="-25">
                <a:latin typeface="Times New Roman"/>
                <a:cs typeface="Times New Roman"/>
              </a:rPr>
              <a:t>gaily, </a:t>
            </a:r>
            <a:r>
              <a:rPr dirty="0" sz="1450" spc="-10">
                <a:latin typeface="Times New Roman"/>
                <a:cs typeface="Times New Roman"/>
              </a:rPr>
              <a:t>wave after wave, with their manes blowing  behind them, riding </a:t>
            </a:r>
            <a:r>
              <a:rPr dirty="0" sz="1450" spc="-5">
                <a:latin typeface="Times New Roman"/>
                <a:cs typeface="Times New Roman"/>
              </a:rPr>
              <a:t>one </a:t>
            </a:r>
            <a:r>
              <a:rPr dirty="0" sz="1450" spc="-10">
                <a:latin typeface="Times New Roman"/>
                <a:cs typeface="Times New Roman"/>
              </a:rPr>
              <a:t>after another </a:t>
            </a:r>
            <a:r>
              <a:rPr dirty="0" sz="1450" spc="-5">
                <a:latin typeface="Times New Roman"/>
                <a:cs typeface="Times New Roman"/>
              </a:rPr>
              <a:t>up </a:t>
            </a:r>
            <a:r>
              <a:rPr dirty="0" sz="1450" spc="-10">
                <a:latin typeface="Times New Roman"/>
                <a:cs typeface="Times New Roman"/>
              </a:rPr>
              <a:t>the beach, towering, curving, falling  </a:t>
            </a:r>
            <a:r>
              <a:rPr dirty="0" sz="1450" spc="-5">
                <a:latin typeface="Times New Roman"/>
                <a:cs typeface="Times New Roman"/>
              </a:rPr>
              <a:t>one upon </a:t>
            </a:r>
            <a:r>
              <a:rPr dirty="0" sz="1450" spc="-10">
                <a:latin typeface="Times New Roman"/>
                <a:cs typeface="Times New Roman"/>
              </a:rPr>
              <a:t>another </a:t>
            </a:r>
            <a:r>
              <a:rPr dirty="0" sz="1450" spc="-5">
                <a:latin typeface="Times New Roman"/>
                <a:cs typeface="Times New Roman"/>
              </a:rPr>
              <a:t>on </a:t>
            </a:r>
            <a:r>
              <a:rPr dirty="0" sz="1450" spc="-10">
                <a:latin typeface="Times New Roman"/>
                <a:cs typeface="Times New Roman"/>
              </a:rPr>
              <a:t>the trampled sand. </a:t>
            </a:r>
            <a:r>
              <a:rPr dirty="0" sz="1450" spc="-15">
                <a:latin typeface="Times New Roman"/>
                <a:cs typeface="Times New Roman"/>
              </a:rPr>
              <a:t>Without, </a:t>
            </a:r>
            <a:r>
              <a:rPr dirty="0" sz="1450" spc="-10">
                <a:latin typeface="Times New Roman"/>
                <a:cs typeface="Times New Roman"/>
              </a:rPr>
              <a:t>the salt </a:t>
            </a:r>
            <a:r>
              <a:rPr dirty="0" sz="1450" spc="-25">
                <a:latin typeface="Times New Roman"/>
                <a:cs typeface="Times New Roman"/>
              </a:rPr>
              <a:t>air, </a:t>
            </a:r>
            <a:r>
              <a:rPr dirty="0" sz="1450" spc="-10">
                <a:latin typeface="Times New Roman"/>
                <a:cs typeface="Times New Roman"/>
              </a:rPr>
              <a:t>the scared gulls,  the widespread army </a:t>
            </a:r>
            <a:r>
              <a:rPr dirty="0" sz="1450" spc="-5">
                <a:latin typeface="Times New Roman"/>
                <a:cs typeface="Times New Roman"/>
              </a:rPr>
              <a:t>of </a:t>
            </a:r>
            <a:r>
              <a:rPr dirty="0" sz="1450" spc="-10">
                <a:latin typeface="Times New Roman"/>
                <a:cs typeface="Times New Roman"/>
              </a:rPr>
              <a:t>the sea-chargers, neighing to each </a:t>
            </a:r>
            <a:r>
              <a:rPr dirty="0" sz="1450" spc="-20">
                <a:latin typeface="Times New Roman"/>
                <a:cs typeface="Times New Roman"/>
              </a:rPr>
              <a:t>other, </a:t>
            </a:r>
            <a:r>
              <a:rPr dirty="0" sz="1450" spc="-10">
                <a:latin typeface="Times New Roman"/>
                <a:cs typeface="Times New Roman"/>
              </a:rPr>
              <a:t>as they  gathered together to the assault </a:t>
            </a:r>
            <a:r>
              <a:rPr dirty="0" sz="1450" spc="-5">
                <a:latin typeface="Times New Roman"/>
                <a:cs typeface="Times New Roman"/>
              </a:rPr>
              <a:t>of </a:t>
            </a:r>
            <a:r>
              <a:rPr dirty="0" sz="1450" spc="-10">
                <a:latin typeface="Times New Roman"/>
                <a:cs typeface="Times New Roman"/>
              </a:rPr>
              <a:t>Aros; and close before us, that line </a:t>
            </a:r>
            <a:r>
              <a:rPr dirty="0" sz="1450" spc="-5">
                <a:latin typeface="Times New Roman"/>
                <a:cs typeface="Times New Roman"/>
              </a:rPr>
              <a:t>on </a:t>
            </a:r>
            <a:r>
              <a:rPr dirty="0" sz="1450" spc="-10">
                <a:latin typeface="Times New Roman"/>
                <a:cs typeface="Times New Roman"/>
              </a:rPr>
              <a:t>the  flat sands that, with all their number and their </a:t>
            </a:r>
            <a:r>
              <a:rPr dirty="0" sz="1450" spc="-25">
                <a:latin typeface="Times New Roman"/>
                <a:cs typeface="Times New Roman"/>
              </a:rPr>
              <a:t>fury, </a:t>
            </a:r>
            <a:r>
              <a:rPr dirty="0" sz="1450" spc="-10">
                <a:latin typeface="Times New Roman"/>
                <a:cs typeface="Times New Roman"/>
              </a:rPr>
              <a:t>they might never</a:t>
            </a:r>
            <a:r>
              <a:rPr dirty="0" sz="1450" spc="135">
                <a:latin typeface="Times New Roman"/>
                <a:cs typeface="Times New Roman"/>
              </a:rPr>
              <a:t> </a:t>
            </a:r>
            <a:r>
              <a:rPr dirty="0" sz="1450" spc="-10">
                <a:latin typeface="Times New Roman"/>
                <a:cs typeface="Times New Roman"/>
              </a:rPr>
              <a:t>pass.</a:t>
            </a:r>
            <a:endParaRPr sz="1450">
              <a:latin typeface="Times New Roman"/>
              <a:cs typeface="Times New Roman"/>
            </a:endParaRPr>
          </a:p>
          <a:p>
            <a:pPr algn="just" marL="12700" marR="11430">
              <a:lnSpc>
                <a:spcPts val="1730"/>
              </a:lnSpc>
              <a:spcBef>
                <a:spcPts val="855"/>
              </a:spcBef>
            </a:pPr>
            <a:r>
              <a:rPr dirty="0" sz="1450" spc="-10">
                <a:latin typeface="Times New Roman"/>
                <a:cs typeface="Times New Roman"/>
              </a:rPr>
              <a:t>‘Thus far shalt thou </a:t>
            </a:r>
            <a:r>
              <a:rPr dirty="0" sz="1450" spc="-5">
                <a:latin typeface="Times New Roman"/>
                <a:cs typeface="Times New Roman"/>
              </a:rPr>
              <a:t>go,’ </a:t>
            </a:r>
            <a:r>
              <a:rPr dirty="0" sz="1450" spc="-10">
                <a:latin typeface="Times New Roman"/>
                <a:cs typeface="Times New Roman"/>
              </a:rPr>
              <a:t>said I, ‘and </a:t>
            </a:r>
            <a:r>
              <a:rPr dirty="0" sz="1450" spc="-5">
                <a:latin typeface="Times New Roman"/>
                <a:cs typeface="Times New Roman"/>
              </a:rPr>
              <a:t>no </a:t>
            </a:r>
            <a:r>
              <a:rPr dirty="0" sz="1450" spc="-20">
                <a:latin typeface="Times New Roman"/>
                <a:cs typeface="Times New Roman"/>
              </a:rPr>
              <a:t>farther.’ </a:t>
            </a:r>
            <a:r>
              <a:rPr dirty="0" sz="1450" spc="-10">
                <a:latin typeface="Times New Roman"/>
                <a:cs typeface="Times New Roman"/>
              </a:rPr>
              <a:t>And then </a:t>
            </a:r>
            <a:r>
              <a:rPr dirty="0" sz="1450" spc="-5">
                <a:latin typeface="Times New Roman"/>
                <a:cs typeface="Times New Roman"/>
              </a:rPr>
              <a:t>I </a:t>
            </a:r>
            <a:r>
              <a:rPr dirty="0" sz="1450" spc="-10">
                <a:latin typeface="Times New Roman"/>
                <a:cs typeface="Times New Roman"/>
              </a:rPr>
              <a:t>quoted as  solemnly as </a:t>
            </a:r>
            <a:r>
              <a:rPr dirty="0" sz="1450" spc="-5">
                <a:latin typeface="Times New Roman"/>
                <a:cs typeface="Times New Roman"/>
              </a:rPr>
              <a:t>I </a:t>
            </a:r>
            <a:r>
              <a:rPr dirty="0" sz="1450" spc="-10">
                <a:latin typeface="Times New Roman"/>
                <a:cs typeface="Times New Roman"/>
              </a:rPr>
              <a:t>was able </a:t>
            </a:r>
            <a:r>
              <a:rPr dirty="0" sz="1450" spc="-5">
                <a:latin typeface="Times New Roman"/>
                <a:cs typeface="Times New Roman"/>
              </a:rPr>
              <a:t>a </a:t>
            </a:r>
            <a:r>
              <a:rPr dirty="0" sz="1450" spc="-10">
                <a:latin typeface="Times New Roman"/>
                <a:cs typeface="Times New Roman"/>
              </a:rPr>
              <a:t>verse that </a:t>
            </a:r>
            <a:r>
              <a:rPr dirty="0" sz="1450" spc="-5">
                <a:latin typeface="Times New Roman"/>
                <a:cs typeface="Times New Roman"/>
              </a:rPr>
              <a:t>I </a:t>
            </a:r>
            <a:r>
              <a:rPr dirty="0" sz="1450" spc="-10">
                <a:latin typeface="Times New Roman"/>
                <a:cs typeface="Times New Roman"/>
              </a:rPr>
              <a:t>had often before fitted to the chorus </a:t>
            </a:r>
            <a:r>
              <a:rPr dirty="0" sz="1450" spc="-5">
                <a:latin typeface="Times New Roman"/>
                <a:cs typeface="Times New Roman"/>
              </a:rPr>
              <a:t>of </a:t>
            </a:r>
            <a:r>
              <a:rPr dirty="0" sz="1450" spc="-10">
                <a:latin typeface="Times New Roman"/>
                <a:cs typeface="Times New Roman"/>
              </a:rPr>
              <a:t>the  breakers:—</a:t>
            </a:r>
            <a:endParaRPr sz="1450">
              <a:latin typeface="Times New Roman"/>
              <a:cs typeface="Times New Roman"/>
            </a:endParaRPr>
          </a:p>
          <a:p>
            <a:pPr algn="just" marL="149860" marR="3449320" indent="-137795">
              <a:lnSpc>
                <a:spcPts val="1730"/>
              </a:lnSpc>
              <a:spcBef>
                <a:spcPts val="855"/>
              </a:spcBef>
            </a:pPr>
            <a:r>
              <a:rPr dirty="0" sz="1450" spc="-10">
                <a:latin typeface="Times New Roman"/>
                <a:cs typeface="Times New Roman"/>
              </a:rPr>
              <a:t>But yet the Lord that is </a:t>
            </a:r>
            <a:r>
              <a:rPr dirty="0" sz="1450" spc="-5">
                <a:latin typeface="Times New Roman"/>
                <a:cs typeface="Times New Roman"/>
              </a:rPr>
              <a:t>on high,  </a:t>
            </a:r>
            <a:r>
              <a:rPr dirty="0" sz="1450" spc="-10">
                <a:latin typeface="Times New Roman"/>
                <a:cs typeface="Times New Roman"/>
              </a:rPr>
              <a:t>Is more </a:t>
            </a:r>
            <a:r>
              <a:rPr dirty="0" sz="1450" spc="-5">
                <a:latin typeface="Times New Roman"/>
                <a:cs typeface="Times New Roman"/>
              </a:rPr>
              <a:t>of </a:t>
            </a:r>
            <a:r>
              <a:rPr dirty="0" sz="1450" spc="-10">
                <a:latin typeface="Times New Roman"/>
                <a:cs typeface="Times New Roman"/>
              </a:rPr>
              <a:t>might </a:t>
            </a:r>
            <a:r>
              <a:rPr dirty="0" sz="1450" spc="-5">
                <a:latin typeface="Times New Roman"/>
                <a:cs typeface="Times New Roman"/>
              </a:rPr>
              <a:t>by </a:t>
            </a:r>
            <a:r>
              <a:rPr dirty="0" sz="1450" spc="-25">
                <a:latin typeface="Times New Roman"/>
                <a:cs typeface="Times New Roman"/>
              </a:rPr>
              <a:t>far,</a:t>
            </a:r>
            <a:endParaRPr sz="1450">
              <a:latin typeface="Times New Roman"/>
              <a:cs typeface="Times New Roman"/>
            </a:endParaRPr>
          </a:p>
          <a:p>
            <a:pPr algn="just" marL="12700">
              <a:lnSpc>
                <a:spcPts val="1664"/>
              </a:lnSpc>
            </a:pPr>
            <a:r>
              <a:rPr dirty="0" sz="1450" spc="-10">
                <a:latin typeface="Times New Roman"/>
                <a:cs typeface="Times New Roman"/>
              </a:rPr>
              <a:t>Than noise </a:t>
            </a:r>
            <a:r>
              <a:rPr dirty="0" sz="1450" spc="-5">
                <a:latin typeface="Times New Roman"/>
                <a:cs typeface="Times New Roman"/>
              </a:rPr>
              <a:t>of </a:t>
            </a:r>
            <a:r>
              <a:rPr dirty="0" sz="1450" spc="-10">
                <a:latin typeface="Times New Roman"/>
                <a:cs typeface="Times New Roman"/>
              </a:rPr>
              <a:t>many waters</a:t>
            </a:r>
            <a:r>
              <a:rPr dirty="0" sz="1450" spc="5">
                <a:latin typeface="Times New Roman"/>
                <a:cs typeface="Times New Roman"/>
              </a:rPr>
              <a:t> </a:t>
            </a:r>
            <a:r>
              <a:rPr dirty="0" sz="1450" spc="-10">
                <a:latin typeface="Times New Roman"/>
                <a:cs typeface="Times New Roman"/>
              </a:rPr>
              <a:t>is,</a:t>
            </a:r>
            <a:endParaRPr sz="1450">
              <a:latin typeface="Times New Roman"/>
              <a:cs typeface="Times New Roman"/>
            </a:endParaRPr>
          </a:p>
          <a:p>
            <a:pPr algn="just" marL="149860">
              <a:lnSpc>
                <a:spcPts val="1735"/>
              </a:lnSpc>
            </a:pPr>
            <a:r>
              <a:rPr dirty="0" sz="1450" spc="-10">
                <a:latin typeface="Times New Roman"/>
                <a:cs typeface="Times New Roman"/>
              </a:rPr>
              <a:t>As great sea billows</a:t>
            </a:r>
            <a:r>
              <a:rPr dirty="0" sz="1450" spc="5">
                <a:latin typeface="Times New Roman"/>
                <a:cs typeface="Times New Roman"/>
              </a:rPr>
              <a:t> </a:t>
            </a:r>
            <a:r>
              <a:rPr dirty="0" sz="1450" spc="-10">
                <a:latin typeface="Times New Roman"/>
                <a:cs typeface="Times New Roman"/>
              </a:rPr>
              <a:t>are.</a:t>
            </a:r>
            <a:endParaRPr sz="1450">
              <a:latin typeface="Times New Roman"/>
              <a:cs typeface="Times New Roman"/>
            </a:endParaRPr>
          </a:p>
          <a:p>
            <a:pPr algn="just" marL="12700" marR="5080">
              <a:lnSpc>
                <a:spcPts val="1730"/>
              </a:lnSpc>
              <a:spcBef>
                <a:spcPts val="919"/>
              </a:spcBef>
            </a:pPr>
            <a:r>
              <a:rPr dirty="0" sz="1450" spc="-55">
                <a:latin typeface="Times New Roman"/>
                <a:cs typeface="Times New Roman"/>
              </a:rPr>
              <a:t>‘Ay,’ </a:t>
            </a:r>
            <a:r>
              <a:rPr dirty="0" sz="1450" spc="-10">
                <a:latin typeface="Times New Roman"/>
                <a:cs typeface="Times New Roman"/>
              </a:rPr>
              <a:t>said my kinsinan, ‘at the hinder end, the Lord will triumph; </a:t>
            </a:r>
            <a:r>
              <a:rPr dirty="0" sz="1450" spc="-5">
                <a:latin typeface="Times New Roman"/>
                <a:cs typeface="Times New Roman"/>
              </a:rPr>
              <a:t>I </a:t>
            </a:r>
            <a:r>
              <a:rPr dirty="0" sz="1450" spc="-10">
                <a:latin typeface="Times New Roman"/>
                <a:cs typeface="Times New Roman"/>
              </a:rPr>
              <a:t>dinnae  misdoobt that. But here </a:t>
            </a:r>
            <a:r>
              <a:rPr dirty="0" sz="1450" spc="-5">
                <a:latin typeface="Times New Roman"/>
                <a:cs typeface="Times New Roman"/>
              </a:rPr>
              <a:t>on </a:t>
            </a:r>
            <a:r>
              <a:rPr dirty="0" sz="1450" spc="-10">
                <a:latin typeface="Times New Roman"/>
                <a:cs typeface="Times New Roman"/>
              </a:rPr>
              <a:t>earth, even silly men-folk daur Him to His face. It  is nae wise; </a:t>
            </a:r>
            <a:r>
              <a:rPr dirty="0" sz="1450" spc="-5">
                <a:latin typeface="Times New Roman"/>
                <a:cs typeface="Times New Roman"/>
              </a:rPr>
              <a:t>I </a:t>
            </a:r>
            <a:r>
              <a:rPr dirty="0" sz="1450" spc="-10">
                <a:latin typeface="Times New Roman"/>
                <a:cs typeface="Times New Roman"/>
              </a:rPr>
              <a:t>am nae sayin’ that </a:t>
            </a:r>
            <a:r>
              <a:rPr dirty="0" sz="1450" spc="-30">
                <a:latin typeface="Times New Roman"/>
                <a:cs typeface="Times New Roman"/>
              </a:rPr>
              <a:t>it’s </a:t>
            </a:r>
            <a:r>
              <a:rPr dirty="0" sz="1450" spc="-10">
                <a:latin typeface="Times New Roman"/>
                <a:cs typeface="Times New Roman"/>
              </a:rPr>
              <a:t>wise; </a:t>
            </a:r>
            <a:r>
              <a:rPr dirty="0" sz="1450" spc="-5">
                <a:latin typeface="Times New Roman"/>
                <a:cs typeface="Times New Roman"/>
              </a:rPr>
              <a:t>but </a:t>
            </a:r>
            <a:r>
              <a:rPr dirty="0" sz="1450" spc="-30">
                <a:latin typeface="Times New Roman"/>
                <a:cs typeface="Times New Roman"/>
              </a:rPr>
              <a:t>it’s </a:t>
            </a:r>
            <a:r>
              <a:rPr dirty="0" sz="1450" spc="-10">
                <a:latin typeface="Times New Roman"/>
                <a:cs typeface="Times New Roman"/>
              </a:rPr>
              <a:t>the pride </a:t>
            </a:r>
            <a:r>
              <a:rPr dirty="0" sz="1450" spc="-5">
                <a:latin typeface="Times New Roman"/>
                <a:cs typeface="Times New Roman"/>
              </a:rPr>
              <a:t>of </a:t>
            </a:r>
            <a:r>
              <a:rPr dirty="0" sz="1450" spc="-10">
                <a:latin typeface="Times New Roman"/>
                <a:cs typeface="Times New Roman"/>
              </a:rPr>
              <a:t>the eye, and </a:t>
            </a:r>
            <a:r>
              <a:rPr dirty="0" sz="1450" spc="-30">
                <a:latin typeface="Times New Roman"/>
                <a:cs typeface="Times New Roman"/>
              </a:rPr>
              <a:t>it’s  </a:t>
            </a:r>
            <a:r>
              <a:rPr dirty="0" sz="1450" spc="-10">
                <a:latin typeface="Times New Roman"/>
                <a:cs typeface="Times New Roman"/>
              </a:rPr>
              <a:t>the lust </a:t>
            </a:r>
            <a:r>
              <a:rPr dirty="0" sz="1450" spc="-5">
                <a:latin typeface="Times New Roman"/>
                <a:cs typeface="Times New Roman"/>
              </a:rPr>
              <a:t>o’ </a:t>
            </a:r>
            <a:r>
              <a:rPr dirty="0" sz="1450" spc="-10">
                <a:latin typeface="Times New Roman"/>
                <a:cs typeface="Times New Roman"/>
              </a:rPr>
              <a:t>life, an’ </a:t>
            </a:r>
            <a:r>
              <a:rPr dirty="0" sz="1450" spc="-30">
                <a:latin typeface="Times New Roman"/>
                <a:cs typeface="Times New Roman"/>
              </a:rPr>
              <a:t>it’s </a:t>
            </a:r>
            <a:r>
              <a:rPr dirty="0" sz="1450" spc="-10">
                <a:latin typeface="Times New Roman"/>
                <a:cs typeface="Times New Roman"/>
              </a:rPr>
              <a:t>the wale </a:t>
            </a:r>
            <a:r>
              <a:rPr dirty="0" sz="1450" spc="-5">
                <a:latin typeface="Times New Roman"/>
                <a:cs typeface="Times New Roman"/>
              </a:rPr>
              <a:t>o’</a:t>
            </a:r>
            <a:r>
              <a:rPr dirty="0" sz="1450" spc="-265">
                <a:latin typeface="Times New Roman"/>
                <a:cs typeface="Times New Roman"/>
              </a:rPr>
              <a:t> </a:t>
            </a:r>
            <a:r>
              <a:rPr dirty="0" sz="1450" spc="-10">
                <a:latin typeface="Times New Roman"/>
                <a:cs typeface="Times New Roman"/>
              </a:rPr>
              <a:t>pleesures.’</a:t>
            </a:r>
            <a:endParaRPr sz="1450">
              <a:latin typeface="Times New Roman"/>
              <a:cs typeface="Times New Roman"/>
            </a:endParaRPr>
          </a:p>
          <a:p>
            <a:pPr algn="just" marL="12700" marR="5080">
              <a:lnSpc>
                <a:spcPts val="1730"/>
              </a:lnSpc>
              <a:spcBef>
                <a:spcPts val="860"/>
              </a:spcBef>
            </a:pPr>
            <a:r>
              <a:rPr dirty="0" sz="1450" spc="-5">
                <a:latin typeface="Times New Roman"/>
                <a:cs typeface="Times New Roman"/>
              </a:rPr>
              <a:t>I </a:t>
            </a:r>
            <a:r>
              <a:rPr dirty="0" sz="1450" spc="-10">
                <a:latin typeface="Times New Roman"/>
                <a:cs typeface="Times New Roman"/>
              </a:rPr>
              <a:t>said </a:t>
            </a:r>
            <a:r>
              <a:rPr dirty="0" sz="1450" spc="-5">
                <a:latin typeface="Times New Roman"/>
                <a:cs typeface="Times New Roman"/>
              </a:rPr>
              <a:t>no </a:t>
            </a:r>
            <a:r>
              <a:rPr dirty="0" sz="1450" spc="-10">
                <a:latin typeface="Times New Roman"/>
                <a:cs typeface="Times New Roman"/>
              </a:rPr>
              <a:t>more, for we had now begun to cross </a:t>
            </a:r>
            <a:r>
              <a:rPr dirty="0" sz="1450" spc="-5">
                <a:latin typeface="Times New Roman"/>
                <a:cs typeface="Times New Roman"/>
              </a:rPr>
              <a:t>a </a:t>
            </a:r>
            <a:r>
              <a:rPr dirty="0" sz="1450" spc="-10">
                <a:latin typeface="Times New Roman"/>
                <a:cs typeface="Times New Roman"/>
              </a:rPr>
              <a:t>neck </a:t>
            </a:r>
            <a:r>
              <a:rPr dirty="0" sz="1450" spc="-5">
                <a:latin typeface="Times New Roman"/>
                <a:cs typeface="Times New Roman"/>
              </a:rPr>
              <a:t>of </a:t>
            </a:r>
            <a:r>
              <a:rPr dirty="0" sz="1450" spc="-10">
                <a:latin typeface="Times New Roman"/>
                <a:cs typeface="Times New Roman"/>
              </a:rPr>
              <a:t>land that lay between  </a:t>
            </a:r>
            <a:r>
              <a:rPr dirty="0" sz="1450" spc="-5">
                <a:latin typeface="Times New Roman"/>
                <a:cs typeface="Times New Roman"/>
              </a:rPr>
              <a:t>us </a:t>
            </a:r>
            <a:r>
              <a:rPr dirty="0" sz="1450" spc="-10">
                <a:latin typeface="Times New Roman"/>
                <a:cs typeface="Times New Roman"/>
              </a:rPr>
              <a:t>and Sandag; and </a:t>
            </a:r>
            <a:r>
              <a:rPr dirty="0" sz="1450" spc="-5">
                <a:latin typeface="Times New Roman"/>
                <a:cs typeface="Times New Roman"/>
              </a:rPr>
              <a:t>I </a:t>
            </a:r>
            <a:r>
              <a:rPr dirty="0" sz="1450" spc="-10">
                <a:latin typeface="Times New Roman"/>
                <a:cs typeface="Times New Roman"/>
              </a:rPr>
              <a:t>withheld my last appeal to the </a:t>
            </a:r>
            <a:r>
              <a:rPr dirty="0" sz="1450" spc="-25">
                <a:latin typeface="Times New Roman"/>
                <a:cs typeface="Times New Roman"/>
              </a:rPr>
              <a:t>man’s </a:t>
            </a:r>
            <a:r>
              <a:rPr dirty="0" sz="1450" spc="-10">
                <a:latin typeface="Times New Roman"/>
                <a:cs typeface="Times New Roman"/>
              </a:rPr>
              <a:t>better reason till we  should stand </a:t>
            </a:r>
            <a:r>
              <a:rPr dirty="0" sz="1450" spc="-5">
                <a:latin typeface="Times New Roman"/>
                <a:cs typeface="Times New Roman"/>
              </a:rPr>
              <a:t>upon </a:t>
            </a:r>
            <a:r>
              <a:rPr dirty="0" sz="1450" spc="-10">
                <a:latin typeface="Times New Roman"/>
                <a:cs typeface="Times New Roman"/>
              </a:rPr>
              <a:t>the spot associated with his crime. Nor did </a:t>
            </a:r>
            <a:r>
              <a:rPr dirty="0" sz="1450" spc="-5">
                <a:latin typeface="Times New Roman"/>
                <a:cs typeface="Times New Roman"/>
              </a:rPr>
              <a:t>he </a:t>
            </a:r>
            <a:r>
              <a:rPr dirty="0" sz="1450" spc="-10">
                <a:latin typeface="Times New Roman"/>
                <a:cs typeface="Times New Roman"/>
              </a:rPr>
              <a:t>pursue the  subject; </a:t>
            </a:r>
            <a:r>
              <a:rPr dirty="0" sz="1450" spc="-5">
                <a:latin typeface="Times New Roman"/>
                <a:cs typeface="Times New Roman"/>
              </a:rPr>
              <a:t>but he </a:t>
            </a:r>
            <a:r>
              <a:rPr dirty="0" sz="1450" spc="-10">
                <a:latin typeface="Times New Roman"/>
                <a:cs typeface="Times New Roman"/>
              </a:rPr>
              <a:t>walked beside me with </a:t>
            </a:r>
            <a:r>
              <a:rPr dirty="0" sz="1450" spc="-5">
                <a:latin typeface="Times New Roman"/>
                <a:cs typeface="Times New Roman"/>
              </a:rPr>
              <a:t>a </a:t>
            </a:r>
            <a:r>
              <a:rPr dirty="0" sz="1450" spc="-10">
                <a:latin typeface="Times New Roman"/>
                <a:cs typeface="Times New Roman"/>
              </a:rPr>
              <a:t>firmer step. The call that </a:t>
            </a:r>
            <a:r>
              <a:rPr dirty="0" sz="1450" spc="-5">
                <a:latin typeface="Times New Roman"/>
                <a:cs typeface="Times New Roman"/>
              </a:rPr>
              <a:t>I </a:t>
            </a:r>
            <a:r>
              <a:rPr dirty="0" sz="1450" spc="-10">
                <a:latin typeface="Times New Roman"/>
                <a:cs typeface="Times New Roman"/>
              </a:rPr>
              <a:t>had made  </a:t>
            </a:r>
            <a:r>
              <a:rPr dirty="0" sz="1450" spc="-5">
                <a:latin typeface="Times New Roman"/>
                <a:cs typeface="Times New Roman"/>
              </a:rPr>
              <a:t>upon </a:t>
            </a:r>
            <a:r>
              <a:rPr dirty="0" sz="1450" spc="-10">
                <a:latin typeface="Times New Roman"/>
                <a:cs typeface="Times New Roman"/>
              </a:rPr>
              <a:t>his mind acted like </a:t>
            </a:r>
            <a:r>
              <a:rPr dirty="0" sz="1450" spc="-5">
                <a:latin typeface="Times New Roman"/>
                <a:cs typeface="Times New Roman"/>
              </a:rPr>
              <a:t>a </a:t>
            </a:r>
            <a:r>
              <a:rPr dirty="0" sz="1450" spc="-10">
                <a:latin typeface="Times New Roman"/>
                <a:cs typeface="Times New Roman"/>
              </a:rPr>
              <a:t>stimulant, and </a:t>
            </a:r>
            <a:r>
              <a:rPr dirty="0" sz="1450" spc="-5">
                <a:latin typeface="Times New Roman"/>
                <a:cs typeface="Times New Roman"/>
              </a:rPr>
              <a:t>I </a:t>
            </a:r>
            <a:r>
              <a:rPr dirty="0" sz="1450" spc="-10">
                <a:latin typeface="Times New Roman"/>
                <a:cs typeface="Times New Roman"/>
              </a:rPr>
              <a:t>could see that </a:t>
            </a:r>
            <a:r>
              <a:rPr dirty="0" sz="1450" spc="-5">
                <a:latin typeface="Times New Roman"/>
                <a:cs typeface="Times New Roman"/>
              </a:rPr>
              <a:t>he </a:t>
            </a:r>
            <a:r>
              <a:rPr dirty="0" sz="1450" spc="-10">
                <a:latin typeface="Times New Roman"/>
                <a:cs typeface="Times New Roman"/>
              </a:rPr>
              <a:t>had forgotten his  search for worthless jetsam, in </a:t>
            </a:r>
            <a:r>
              <a:rPr dirty="0" sz="1450" spc="-5">
                <a:latin typeface="Times New Roman"/>
                <a:cs typeface="Times New Roman"/>
              </a:rPr>
              <a:t>a </a:t>
            </a:r>
            <a:r>
              <a:rPr dirty="0" sz="1450" spc="-10">
                <a:latin typeface="Times New Roman"/>
                <a:cs typeface="Times New Roman"/>
              </a:rPr>
              <a:t>profound, </a:t>
            </a:r>
            <a:r>
              <a:rPr dirty="0" sz="1450" spc="-20">
                <a:latin typeface="Times New Roman"/>
                <a:cs typeface="Times New Roman"/>
              </a:rPr>
              <a:t>gloomy, </a:t>
            </a:r>
            <a:r>
              <a:rPr dirty="0" sz="1450" spc="-10">
                <a:latin typeface="Times New Roman"/>
                <a:cs typeface="Times New Roman"/>
              </a:rPr>
              <a:t>and yet stirring train </a:t>
            </a:r>
            <a:r>
              <a:rPr dirty="0" sz="1450" spc="-5">
                <a:latin typeface="Times New Roman"/>
                <a:cs typeface="Times New Roman"/>
              </a:rPr>
              <a:t>of  </a:t>
            </a:r>
            <a:r>
              <a:rPr dirty="0" sz="1450" spc="-10">
                <a:latin typeface="Times New Roman"/>
                <a:cs typeface="Times New Roman"/>
              </a:rPr>
              <a:t>thought. In three </a:t>
            </a:r>
            <a:r>
              <a:rPr dirty="0" sz="1450" spc="-5">
                <a:latin typeface="Times New Roman"/>
                <a:cs typeface="Times New Roman"/>
              </a:rPr>
              <a:t>or </a:t>
            </a:r>
            <a:r>
              <a:rPr dirty="0" sz="1450" spc="-10">
                <a:latin typeface="Times New Roman"/>
                <a:cs typeface="Times New Roman"/>
              </a:rPr>
              <a:t>four minutes we had topped the brae and begun to </a:t>
            </a:r>
            <a:r>
              <a:rPr dirty="0" sz="1450" spc="-5">
                <a:latin typeface="Times New Roman"/>
                <a:cs typeface="Times New Roman"/>
              </a:rPr>
              <a:t>go  </a:t>
            </a:r>
            <a:r>
              <a:rPr dirty="0" sz="1450" spc="-10">
                <a:latin typeface="Times New Roman"/>
                <a:cs typeface="Times New Roman"/>
              </a:rPr>
              <a:t>down </a:t>
            </a:r>
            <a:r>
              <a:rPr dirty="0" sz="1450" spc="-5">
                <a:latin typeface="Times New Roman"/>
                <a:cs typeface="Times New Roman"/>
              </a:rPr>
              <a:t>upon </a:t>
            </a:r>
            <a:r>
              <a:rPr dirty="0" sz="1450" spc="-10">
                <a:latin typeface="Times New Roman"/>
                <a:cs typeface="Times New Roman"/>
              </a:rPr>
              <a:t>Sandag. The wreck had been roughly handled </a:t>
            </a:r>
            <a:r>
              <a:rPr dirty="0" sz="1450" spc="-5">
                <a:latin typeface="Times New Roman"/>
                <a:cs typeface="Times New Roman"/>
              </a:rPr>
              <a:t>by </a:t>
            </a:r>
            <a:r>
              <a:rPr dirty="0" sz="1450" spc="-10">
                <a:latin typeface="Times New Roman"/>
                <a:cs typeface="Times New Roman"/>
              </a:rPr>
              <a:t>the sea; the stem  had been spun round and dragged </a:t>
            </a:r>
            <a:r>
              <a:rPr dirty="0" sz="1450" spc="-5">
                <a:latin typeface="Times New Roman"/>
                <a:cs typeface="Times New Roman"/>
              </a:rPr>
              <a:t>a </a:t>
            </a:r>
            <a:r>
              <a:rPr dirty="0" sz="1450" spc="-10">
                <a:latin typeface="Times New Roman"/>
                <a:cs typeface="Times New Roman"/>
              </a:rPr>
              <a:t>little lower down; and perhaps the stern  had been forced </a:t>
            </a:r>
            <a:r>
              <a:rPr dirty="0" sz="1450" spc="-5">
                <a:latin typeface="Times New Roman"/>
                <a:cs typeface="Times New Roman"/>
              </a:rPr>
              <a:t>a </a:t>
            </a:r>
            <a:r>
              <a:rPr dirty="0" sz="1450" spc="-10">
                <a:latin typeface="Times New Roman"/>
                <a:cs typeface="Times New Roman"/>
              </a:rPr>
              <a:t>little </a:t>
            </a:r>
            <a:r>
              <a:rPr dirty="0" sz="1450" spc="-15">
                <a:latin typeface="Times New Roman"/>
                <a:cs typeface="Times New Roman"/>
              </a:rPr>
              <a:t>higher, </a:t>
            </a:r>
            <a:r>
              <a:rPr dirty="0" sz="1450" spc="-10">
                <a:latin typeface="Times New Roman"/>
                <a:cs typeface="Times New Roman"/>
              </a:rPr>
              <a:t>for the two parts now lay entirely separate </a:t>
            </a:r>
            <a:r>
              <a:rPr dirty="0" sz="1450" spc="-5">
                <a:latin typeface="Times New Roman"/>
                <a:cs typeface="Times New Roman"/>
              </a:rPr>
              <a:t>on  </a:t>
            </a:r>
            <a:r>
              <a:rPr dirty="0" sz="1450" spc="-10">
                <a:latin typeface="Times New Roman"/>
                <a:cs typeface="Times New Roman"/>
              </a:rPr>
              <a:t>the beach. When we came to the grave </a:t>
            </a:r>
            <a:r>
              <a:rPr dirty="0" sz="1450" spc="-5">
                <a:latin typeface="Times New Roman"/>
                <a:cs typeface="Times New Roman"/>
              </a:rPr>
              <a:t>I </a:t>
            </a:r>
            <a:r>
              <a:rPr dirty="0" sz="1450" spc="-10">
                <a:latin typeface="Times New Roman"/>
                <a:cs typeface="Times New Roman"/>
              </a:rPr>
              <a:t>stopped, uncovered my head in the  thick rain, and, looking my kinsman in the face, addressed</a:t>
            </a:r>
            <a:r>
              <a:rPr dirty="0" sz="1450" spc="6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9525">
              <a:lnSpc>
                <a:spcPts val="1730"/>
              </a:lnSpc>
              <a:spcBef>
                <a:spcPts val="844"/>
              </a:spcBef>
            </a:pPr>
            <a:r>
              <a:rPr dirty="0" sz="1450" spc="-10">
                <a:latin typeface="Times New Roman"/>
                <a:cs typeface="Times New Roman"/>
              </a:rPr>
              <a:t>‘A man,’ said I, ‘was in </a:t>
            </a:r>
            <a:r>
              <a:rPr dirty="0" sz="1450" spc="-25">
                <a:latin typeface="Times New Roman"/>
                <a:cs typeface="Times New Roman"/>
              </a:rPr>
              <a:t>God’s </a:t>
            </a:r>
            <a:r>
              <a:rPr dirty="0" sz="1450" spc="-10">
                <a:latin typeface="Times New Roman"/>
                <a:cs typeface="Times New Roman"/>
              </a:rPr>
              <a:t>providence </a:t>
            </a:r>
            <a:r>
              <a:rPr dirty="0" sz="1450" spc="-15">
                <a:latin typeface="Times New Roman"/>
                <a:cs typeface="Times New Roman"/>
              </a:rPr>
              <a:t>suffered </a:t>
            </a:r>
            <a:r>
              <a:rPr dirty="0" sz="1450" spc="-10">
                <a:latin typeface="Times New Roman"/>
                <a:cs typeface="Times New Roman"/>
              </a:rPr>
              <a:t>to escape from mortal  dangers; </a:t>
            </a:r>
            <a:r>
              <a:rPr dirty="0" sz="1450" spc="-5">
                <a:latin typeface="Times New Roman"/>
                <a:cs typeface="Times New Roman"/>
              </a:rPr>
              <a:t>he </a:t>
            </a:r>
            <a:r>
              <a:rPr dirty="0" sz="1450" spc="-10">
                <a:latin typeface="Times New Roman"/>
                <a:cs typeface="Times New Roman"/>
              </a:rPr>
              <a:t>was </a:t>
            </a:r>
            <a:r>
              <a:rPr dirty="0" sz="1450" spc="-20">
                <a:latin typeface="Times New Roman"/>
                <a:cs typeface="Times New Roman"/>
              </a:rPr>
              <a:t>poor, </a:t>
            </a:r>
            <a:r>
              <a:rPr dirty="0" sz="1450" spc="-5">
                <a:latin typeface="Times New Roman"/>
                <a:cs typeface="Times New Roman"/>
              </a:rPr>
              <a:t>he </a:t>
            </a:r>
            <a:r>
              <a:rPr dirty="0" sz="1450" spc="-10">
                <a:latin typeface="Times New Roman"/>
                <a:cs typeface="Times New Roman"/>
              </a:rPr>
              <a:t>was naked, </a:t>
            </a:r>
            <a:r>
              <a:rPr dirty="0" sz="1450" spc="-5">
                <a:latin typeface="Times New Roman"/>
                <a:cs typeface="Times New Roman"/>
              </a:rPr>
              <a:t>he </a:t>
            </a:r>
            <a:r>
              <a:rPr dirty="0" sz="1450" spc="-10">
                <a:latin typeface="Times New Roman"/>
                <a:cs typeface="Times New Roman"/>
              </a:rPr>
              <a:t>was wet, </a:t>
            </a:r>
            <a:r>
              <a:rPr dirty="0" sz="1450" spc="-5">
                <a:latin typeface="Times New Roman"/>
                <a:cs typeface="Times New Roman"/>
              </a:rPr>
              <a:t>he </a:t>
            </a:r>
            <a:r>
              <a:rPr dirty="0" sz="1450" spc="-10">
                <a:latin typeface="Times New Roman"/>
                <a:cs typeface="Times New Roman"/>
              </a:rPr>
              <a:t>was </a:t>
            </a:r>
            <a:r>
              <a:rPr dirty="0" sz="1450" spc="-25">
                <a:latin typeface="Times New Roman"/>
                <a:cs typeface="Times New Roman"/>
              </a:rPr>
              <a:t>weary,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stranger;</a:t>
            </a:r>
            <a:r>
              <a:rPr dirty="0" sz="1450" spc="110">
                <a:latin typeface="Times New Roman"/>
                <a:cs typeface="Times New Roman"/>
              </a:rPr>
              <a:t> </a:t>
            </a:r>
            <a:r>
              <a:rPr dirty="0" sz="1450" spc="-5">
                <a:latin typeface="Times New Roman"/>
                <a:cs typeface="Times New Roman"/>
              </a:rPr>
              <a:t>he</a:t>
            </a:r>
            <a:r>
              <a:rPr dirty="0" sz="1450" spc="114">
                <a:latin typeface="Times New Roman"/>
                <a:cs typeface="Times New Roman"/>
              </a:rPr>
              <a:t> </a:t>
            </a:r>
            <a:r>
              <a:rPr dirty="0" sz="1450" spc="-10">
                <a:latin typeface="Times New Roman"/>
                <a:cs typeface="Times New Roman"/>
              </a:rPr>
              <a:t>had</a:t>
            </a:r>
            <a:r>
              <a:rPr dirty="0" sz="1450" spc="114">
                <a:latin typeface="Times New Roman"/>
                <a:cs typeface="Times New Roman"/>
              </a:rPr>
              <a:t> </a:t>
            </a:r>
            <a:r>
              <a:rPr dirty="0" sz="1450" spc="-10">
                <a:latin typeface="Times New Roman"/>
                <a:cs typeface="Times New Roman"/>
              </a:rPr>
              <a:t>every</a:t>
            </a:r>
            <a:r>
              <a:rPr dirty="0" sz="1450" spc="114">
                <a:latin typeface="Times New Roman"/>
                <a:cs typeface="Times New Roman"/>
              </a:rPr>
              <a:t> </a:t>
            </a:r>
            <a:r>
              <a:rPr dirty="0" sz="1450" spc="-10">
                <a:latin typeface="Times New Roman"/>
                <a:cs typeface="Times New Roman"/>
              </a:rPr>
              <a:t>claim</a:t>
            </a:r>
            <a:r>
              <a:rPr dirty="0" sz="1450" spc="110">
                <a:latin typeface="Times New Roman"/>
                <a:cs typeface="Times New Roman"/>
              </a:rPr>
              <a:t> </a:t>
            </a:r>
            <a:r>
              <a:rPr dirty="0" sz="1450" spc="-5">
                <a:latin typeface="Times New Roman"/>
                <a:cs typeface="Times New Roman"/>
              </a:rPr>
              <a:t>upon</a:t>
            </a:r>
            <a:r>
              <a:rPr dirty="0" sz="1450" spc="114">
                <a:latin typeface="Times New Roman"/>
                <a:cs typeface="Times New Roman"/>
              </a:rPr>
              <a:t> </a:t>
            </a:r>
            <a:r>
              <a:rPr dirty="0" sz="1450" spc="-10">
                <a:latin typeface="Times New Roman"/>
                <a:cs typeface="Times New Roman"/>
              </a:rPr>
              <a:t>the</a:t>
            </a:r>
            <a:r>
              <a:rPr dirty="0" sz="1450" spc="114">
                <a:latin typeface="Times New Roman"/>
                <a:cs typeface="Times New Roman"/>
              </a:rPr>
              <a:t> </a:t>
            </a:r>
            <a:r>
              <a:rPr dirty="0" sz="1450" spc="-10">
                <a:latin typeface="Times New Roman"/>
                <a:cs typeface="Times New Roman"/>
              </a:rPr>
              <a:t>bowels</a:t>
            </a:r>
            <a:r>
              <a:rPr dirty="0" sz="1450" spc="114">
                <a:latin typeface="Times New Roman"/>
                <a:cs typeface="Times New Roman"/>
              </a:rPr>
              <a:t> </a:t>
            </a:r>
            <a:r>
              <a:rPr dirty="0" sz="1450" spc="-5">
                <a:latin typeface="Times New Roman"/>
                <a:cs typeface="Times New Roman"/>
              </a:rPr>
              <a:t>of</a:t>
            </a:r>
            <a:r>
              <a:rPr dirty="0" sz="1450" spc="114">
                <a:latin typeface="Times New Roman"/>
                <a:cs typeface="Times New Roman"/>
              </a:rPr>
              <a:t> </a:t>
            </a:r>
            <a:r>
              <a:rPr dirty="0" sz="1450" spc="-5">
                <a:latin typeface="Times New Roman"/>
                <a:cs typeface="Times New Roman"/>
              </a:rPr>
              <a:t>your</a:t>
            </a:r>
            <a:r>
              <a:rPr dirty="0" sz="1450" spc="110">
                <a:latin typeface="Times New Roman"/>
                <a:cs typeface="Times New Roman"/>
              </a:rPr>
              <a:t> </a:t>
            </a:r>
            <a:r>
              <a:rPr dirty="0" sz="1450" spc="-10">
                <a:latin typeface="Times New Roman"/>
                <a:cs typeface="Times New Roman"/>
              </a:rPr>
              <a:t>compassion;</a:t>
            </a:r>
            <a:r>
              <a:rPr dirty="0" sz="1450" spc="114">
                <a:latin typeface="Times New Roman"/>
                <a:cs typeface="Times New Roman"/>
              </a:rPr>
              <a:t> </a:t>
            </a:r>
            <a:r>
              <a:rPr dirty="0" sz="1450" spc="-10">
                <a:latin typeface="Times New Roman"/>
                <a:cs typeface="Times New Roman"/>
              </a:rPr>
              <a:t>it</a:t>
            </a:r>
            <a:r>
              <a:rPr dirty="0" sz="1450" spc="114">
                <a:latin typeface="Times New Roman"/>
                <a:cs typeface="Times New Roman"/>
              </a:rPr>
              <a:t> </a:t>
            </a:r>
            <a:r>
              <a:rPr dirty="0" sz="1450" spc="-10">
                <a:latin typeface="Times New Roman"/>
                <a:cs typeface="Times New Roman"/>
              </a:rPr>
              <a:t>may</a:t>
            </a:r>
            <a:r>
              <a:rPr dirty="0" sz="1450" spc="114">
                <a:latin typeface="Times New Roman"/>
                <a:cs typeface="Times New Roman"/>
              </a:rPr>
              <a:t> </a:t>
            </a:r>
            <a:r>
              <a:rPr dirty="0" sz="1450" spc="-5">
                <a:latin typeface="Times New Roman"/>
                <a:cs typeface="Times New Roman"/>
              </a:rPr>
              <a:t>be</a:t>
            </a:r>
            <a:endParaRPr sz="1450">
              <a:latin typeface="Times New Roman"/>
              <a:cs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was the salt </a:t>
            </a:r>
            <a:r>
              <a:rPr dirty="0" sz="1450" spc="-5">
                <a:latin typeface="Times New Roman"/>
                <a:cs typeface="Times New Roman"/>
              </a:rPr>
              <a:t>of </a:t>
            </a:r>
            <a:r>
              <a:rPr dirty="0" sz="1450" spc="-10">
                <a:latin typeface="Times New Roman"/>
                <a:cs typeface="Times New Roman"/>
              </a:rPr>
              <a:t>the earth, </a:t>
            </a:r>
            <a:r>
              <a:rPr dirty="0" sz="1450" spc="-25">
                <a:latin typeface="Times New Roman"/>
                <a:cs typeface="Times New Roman"/>
              </a:rPr>
              <a:t>holy, </a:t>
            </a:r>
            <a:r>
              <a:rPr dirty="0" sz="1450" spc="-10">
                <a:latin typeface="Times New Roman"/>
                <a:cs typeface="Times New Roman"/>
              </a:rPr>
              <a:t>helpful, and </a:t>
            </a:r>
            <a:r>
              <a:rPr dirty="0" sz="1450" spc="-5">
                <a:latin typeface="Times New Roman"/>
                <a:cs typeface="Times New Roman"/>
              </a:rPr>
              <a:t>kind; </a:t>
            </a:r>
            <a:r>
              <a:rPr dirty="0" sz="1450" spc="-10">
                <a:latin typeface="Times New Roman"/>
                <a:cs typeface="Times New Roman"/>
              </a:rPr>
              <a:t>it may </a:t>
            </a:r>
            <a:r>
              <a:rPr dirty="0" sz="1450" spc="-5">
                <a:latin typeface="Times New Roman"/>
                <a:cs typeface="Times New Roman"/>
              </a:rPr>
              <a:t>be 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man laden with iniquities to whom death was the beginning </a:t>
            </a:r>
            <a:r>
              <a:rPr dirty="0" sz="1450" spc="-5">
                <a:latin typeface="Times New Roman"/>
                <a:cs typeface="Times New Roman"/>
              </a:rPr>
              <a:t>of </a:t>
            </a:r>
            <a:r>
              <a:rPr dirty="0" sz="1450" spc="-10">
                <a:latin typeface="Times New Roman"/>
                <a:cs typeface="Times New Roman"/>
              </a:rPr>
              <a:t>torment. </a:t>
            </a:r>
            <a:r>
              <a:rPr dirty="0" sz="1450" spc="-5">
                <a:latin typeface="Times New Roman"/>
                <a:cs typeface="Times New Roman"/>
              </a:rPr>
              <a:t>I </a:t>
            </a:r>
            <a:r>
              <a:rPr dirty="0" sz="1450" spc="-10">
                <a:latin typeface="Times New Roman"/>
                <a:cs typeface="Times New Roman"/>
              </a:rPr>
              <a:t>ask  </a:t>
            </a:r>
            <a:r>
              <a:rPr dirty="0" sz="1450" spc="-5">
                <a:latin typeface="Times New Roman"/>
                <a:cs typeface="Times New Roman"/>
              </a:rPr>
              <a:t>you </a:t>
            </a:r>
            <a:r>
              <a:rPr dirty="0" sz="1450" spc="-10">
                <a:latin typeface="Times New Roman"/>
                <a:cs typeface="Times New Roman"/>
              </a:rPr>
              <a:t>in the sight </a:t>
            </a:r>
            <a:r>
              <a:rPr dirty="0" sz="1450" spc="-5">
                <a:latin typeface="Times New Roman"/>
                <a:cs typeface="Times New Roman"/>
              </a:rPr>
              <a:t>of </a:t>
            </a:r>
            <a:r>
              <a:rPr dirty="0" sz="1450" spc="-10">
                <a:latin typeface="Times New Roman"/>
                <a:cs typeface="Times New Roman"/>
              </a:rPr>
              <a:t>heaven: Gordon </a:t>
            </a:r>
            <a:r>
              <a:rPr dirty="0" sz="1450" spc="-20">
                <a:latin typeface="Times New Roman"/>
                <a:cs typeface="Times New Roman"/>
              </a:rPr>
              <a:t>Darnaway, </a:t>
            </a:r>
            <a:r>
              <a:rPr dirty="0" sz="1450" spc="-10">
                <a:latin typeface="Times New Roman"/>
                <a:cs typeface="Times New Roman"/>
              </a:rPr>
              <a:t>where is the man for whom  Christ died?’</a:t>
            </a:r>
            <a:endParaRPr sz="1450">
              <a:latin typeface="Times New Roman"/>
              <a:cs typeface="Times New Roman"/>
            </a:endParaRPr>
          </a:p>
          <a:p>
            <a:pPr algn="just" marL="12700" marR="13970">
              <a:lnSpc>
                <a:spcPts val="1730"/>
              </a:lnSpc>
              <a:spcBef>
                <a:spcPts val="860"/>
              </a:spcBef>
            </a:pPr>
            <a:r>
              <a:rPr dirty="0" sz="1450" spc="-10">
                <a:latin typeface="Times New Roman"/>
                <a:cs typeface="Times New Roman"/>
              </a:rPr>
              <a:t>He started visibly at the last words; </a:t>
            </a:r>
            <a:r>
              <a:rPr dirty="0" sz="1450" spc="-5">
                <a:latin typeface="Times New Roman"/>
                <a:cs typeface="Times New Roman"/>
              </a:rPr>
              <a:t>but </a:t>
            </a:r>
            <a:r>
              <a:rPr dirty="0" sz="1450" spc="-10">
                <a:latin typeface="Times New Roman"/>
                <a:cs typeface="Times New Roman"/>
              </a:rPr>
              <a:t>there came </a:t>
            </a:r>
            <a:r>
              <a:rPr dirty="0" sz="1450" spc="-5">
                <a:latin typeface="Times New Roman"/>
                <a:cs typeface="Times New Roman"/>
              </a:rPr>
              <a:t>no </a:t>
            </a:r>
            <a:r>
              <a:rPr dirty="0" sz="1450" spc="-20">
                <a:latin typeface="Times New Roman"/>
                <a:cs typeface="Times New Roman"/>
              </a:rPr>
              <a:t>answer, </a:t>
            </a:r>
            <a:r>
              <a:rPr dirty="0" sz="1450" spc="-10">
                <a:latin typeface="Times New Roman"/>
                <a:cs typeface="Times New Roman"/>
              </a:rPr>
              <a:t>and his face  expressed </a:t>
            </a:r>
            <a:r>
              <a:rPr dirty="0" sz="1450" spc="-5">
                <a:latin typeface="Times New Roman"/>
                <a:cs typeface="Times New Roman"/>
              </a:rPr>
              <a:t>no </a:t>
            </a:r>
            <a:r>
              <a:rPr dirty="0" sz="1450" spc="-10">
                <a:latin typeface="Times New Roman"/>
                <a:cs typeface="Times New Roman"/>
              </a:rPr>
              <a:t>feeling </a:t>
            </a:r>
            <a:r>
              <a:rPr dirty="0" sz="1450" spc="-5">
                <a:latin typeface="Times New Roman"/>
                <a:cs typeface="Times New Roman"/>
              </a:rPr>
              <a:t>but a </a:t>
            </a:r>
            <a:r>
              <a:rPr dirty="0" sz="1450" spc="-10">
                <a:latin typeface="Times New Roman"/>
                <a:cs typeface="Times New Roman"/>
              </a:rPr>
              <a:t>vague</a:t>
            </a:r>
            <a:r>
              <a:rPr dirty="0" sz="1450">
                <a:latin typeface="Times New Roman"/>
                <a:cs typeface="Times New Roman"/>
              </a:rPr>
              <a:t> </a:t>
            </a:r>
            <a:r>
              <a:rPr dirty="0" sz="1450" spc="-10">
                <a:latin typeface="Times New Roman"/>
                <a:cs typeface="Times New Roman"/>
              </a:rPr>
              <a:t>alarm.</a:t>
            </a:r>
            <a:endParaRPr sz="1450">
              <a:latin typeface="Times New Roman"/>
              <a:cs typeface="Times New Roman"/>
            </a:endParaRPr>
          </a:p>
          <a:p>
            <a:pPr algn="just" marL="12700" marR="5715">
              <a:lnSpc>
                <a:spcPts val="1730"/>
              </a:lnSpc>
              <a:spcBef>
                <a:spcPts val="860"/>
              </a:spcBef>
            </a:pPr>
            <a:r>
              <a:rPr dirty="0" sz="1450" spc="-45">
                <a:latin typeface="Times New Roman"/>
                <a:cs typeface="Times New Roman"/>
              </a:rPr>
              <a:t>‘You </a:t>
            </a:r>
            <a:r>
              <a:rPr dirty="0" sz="1450" spc="-10">
                <a:latin typeface="Times New Roman"/>
                <a:cs typeface="Times New Roman"/>
              </a:rPr>
              <a:t>were my </a:t>
            </a:r>
            <a:r>
              <a:rPr dirty="0" sz="1450" spc="-15">
                <a:latin typeface="Times New Roman"/>
                <a:cs typeface="Times New Roman"/>
              </a:rPr>
              <a:t>father’s brother,’ </a:t>
            </a:r>
            <a:r>
              <a:rPr dirty="0" sz="1450" spc="-5">
                <a:latin typeface="Times New Roman"/>
                <a:cs typeface="Times New Roman"/>
              </a:rPr>
              <a:t>I </a:t>
            </a:r>
            <a:r>
              <a:rPr dirty="0" sz="1450" spc="-10">
                <a:latin typeface="Times New Roman"/>
                <a:cs typeface="Times New Roman"/>
              </a:rPr>
              <a:t>continued; </a:t>
            </a:r>
            <a:r>
              <a:rPr dirty="0" sz="1450" spc="-40">
                <a:latin typeface="Times New Roman"/>
                <a:cs typeface="Times New Roman"/>
              </a:rPr>
              <a:t>‘You, </a:t>
            </a:r>
            <a:r>
              <a:rPr dirty="0" sz="1450" spc="-10">
                <a:latin typeface="Times New Roman"/>
                <a:cs typeface="Times New Roman"/>
              </a:rPr>
              <a:t>have taught me to count  </a:t>
            </a:r>
            <a:r>
              <a:rPr dirty="0" sz="1450" spc="-5">
                <a:latin typeface="Times New Roman"/>
                <a:cs typeface="Times New Roman"/>
              </a:rPr>
              <a:t>your </a:t>
            </a:r>
            <a:r>
              <a:rPr dirty="0" sz="1450" spc="-10">
                <a:latin typeface="Times New Roman"/>
                <a:cs typeface="Times New Roman"/>
              </a:rPr>
              <a:t>house as if it were my </a:t>
            </a:r>
            <a:r>
              <a:rPr dirty="0" sz="1450" spc="-15">
                <a:latin typeface="Times New Roman"/>
                <a:cs typeface="Times New Roman"/>
              </a:rPr>
              <a:t>father’s </a:t>
            </a:r>
            <a:r>
              <a:rPr dirty="0" sz="1450" spc="-10">
                <a:latin typeface="Times New Roman"/>
                <a:cs typeface="Times New Roman"/>
              </a:rPr>
              <a:t>house; and we are both sinful men  walking before the Lord among the sins and dangers </a:t>
            </a:r>
            <a:r>
              <a:rPr dirty="0" sz="1450" spc="-5">
                <a:latin typeface="Times New Roman"/>
                <a:cs typeface="Times New Roman"/>
              </a:rPr>
              <a:t>of </a:t>
            </a:r>
            <a:r>
              <a:rPr dirty="0" sz="1450" spc="-10">
                <a:latin typeface="Times New Roman"/>
                <a:cs typeface="Times New Roman"/>
              </a:rPr>
              <a:t>this life. It is </a:t>
            </a:r>
            <a:r>
              <a:rPr dirty="0" sz="1450" spc="-5">
                <a:latin typeface="Times New Roman"/>
                <a:cs typeface="Times New Roman"/>
              </a:rPr>
              <a:t>by our  </a:t>
            </a:r>
            <a:r>
              <a:rPr dirty="0" sz="1450" spc="-10">
                <a:latin typeface="Times New Roman"/>
                <a:cs typeface="Times New Roman"/>
              </a:rPr>
              <a:t>evil that God leads </a:t>
            </a:r>
            <a:r>
              <a:rPr dirty="0" sz="1450" spc="-5">
                <a:latin typeface="Times New Roman"/>
                <a:cs typeface="Times New Roman"/>
              </a:rPr>
              <a:t>us </a:t>
            </a:r>
            <a:r>
              <a:rPr dirty="0" sz="1450" spc="-10">
                <a:latin typeface="Times New Roman"/>
                <a:cs typeface="Times New Roman"/>
              </a:rPr>
              <a:t>into </a:t>
            </a:r>
            <a:r>
              <a:rPr dirty="0" sz="1450" spc="-5">
                <a:latin typeface="Times New Roman"/>
                <a:cs typeface="Times New Roman"/>
              </a:rPr>
              <a:t>good; </a:t>
            </a:r>
            <a:r>
              <a:rPr dirty="0" sz="1450" spc="-10">
                <a:latin typeface="Times New Roman"/>
                <a:cs typeface="Times New Roman"/>
              </a:rPr>
              <a:t>we sin, </a:t>
            </a:r>
            <a:r>
              <a:rPr dirty="0" sz="1450" spc="-5">
                <a:latin typeface="Times New Roman"/>
                <a:cs typeface="Times New Roman"/>
              </a:rPr>
              <a:t>I </a:t>
            </a:r>
            <a:r>
              <a:rPr dirty="0" sz="1450" spc="-10">
                <a:latin typeface="Times New Roman"/>
                <a:cs typeface="Times New Roman"/>
              </a:rPr>
              <a:t>dare </a:t>
            </a:r>
            <a:r>
              <a:rPr dirty="0" sz="1450" spc="-5">
                <a:latin typeface="Times New Roman"/>
                <a:cs typeface="Times New Roman"/>
              </a:rPr>
              <a:t>not </a:t>
            </a:r>
            <a:r>
              <a:rPr dirty="0" sz="1450" spc="-10">
                <a:latin typeface="Times New Roman"/>
                <a:cs typeface="Times New Roman"/>
              </a:rPr>
              <a:t>say </a:t>
            </a:r>
            <a:r>
              <a:rPr dirty="0" sz="1450" spc="-5">
                <a:latin typeface="Times New Roman"/>
                <a:cs typeface="Times New Roman"/>
              </a:rPr>
              <a:t>by </a:t>
            </a:r>
            <a:r>
              <a:rPr dirty="0" sz="1450" spc="-10">
                <a:latin typeface="Times New Roman"/>
                <a:cs typeface="Times New Roman"/>
              </a:rPr>
              <a:t>His temptation, </a:t>
            </a:r>
            <a:r>
              <a:rPr dirty="0" sz="1450" spc="-5">
                <a:latin typeface="Times New Roman"/>
                <a:cs typeface="Times New Roman"/>
              </a:rPr>
              <a:t>but I  </a:t>
            </a:r>
            <a:r>
              <a:rPr dirty="0" sz="1450" spc="-10">
                <a:latin typeface="Times New Roman"/>
                <a:cs typeface="Times New Roman"/>
              </a:rPr>
              <a:t>must say with His consent; and to any </a:t>
            </a:r>
            <a:r>
              <a:rPr dirty="0" sz="1450" spc="-5">
                <a:latin typeface="Times New Roman"/>
                <a:cs typeface="Times New Roman"/>
              </a:rPr>
              <a:t>but </a:t>
            </a:r>
            <a:r>
              <a:rPr dirty="0" sz="1450" spc="-10">
                <a:latin typeface="Times New Roman"/>
                <a:cs typeface="Times New Roman"/>
              </a:rPr>
              <a:t>the brutish man his sins are the  beginning </a:t>
            </a:r>
            <a:r>
              <a:rPr dirty="0" sz="1450" spc="-5">
                <a:latin typeface="Times New Roman"/>
                <a:cs typeface="Times New Roman"/>
              </a:rPr>
              <a:t>of </a:t>
            </a:r>
            <a:r>
              <a:rPr dirty="0" sz="1450" spc="-10">
                <a:latin typeface="Times New Roman"/>
                <a:cs typeface="Times New Roman"/>
              </a:rPr>
              <a:t>wisdom. God has warned </a:t>
            </a:r>
            <a:r>
              <a:rPr dirty="0" sz="1450" spc="-5">
                <a:latin typeface="Times New Roman"/>
                <a:cs typeface="Times New Roman"/>
              </a:rPr>
              <a:t>you by </a:t>
            </a:r>
            <a:r>
              <a:rPr dirty="0" sz="1450" spc="-10">
                <a:latin typeface="Times New Roman"/>
                <a:cs typeface="Times New Roman"/>
              </a:rPr>
              <a:t>this crime; He warns </a:t>
            </a:r>
            <a:r>
              <a:rPr dirty="0" sz="1450" spc="-5">
                <a:latin typeface="Times New Roman"/>
                <a:cs typeface="Times New Roman"/>
              </a:rPr>
              <a:t>you </a:t>
            </a:r>
            <a:r>
              <a:rPr dirty="0" sz="1450" spc="-10">
                <a:latin typeface="Times New Roman"/>
                <a:cs typeface="Times New Roman"/>
              </a:rPr>
              <a:t>still  </a:t>
            </a:r>
            <a:r>
              <a:rPr dirty="0" sz="1450" spc="-5">
                <a:latin typeface="Times New Roman"/>
                <a:cs typeface="Times New Roman"/>
              </a:rPr>
              <a:t>by </a:t>
            </a:r>
            <a:r>
              <a:rPr dirty="0" sz="1450" spc="-10">
                <a:latin typeface="Times New Roman"/>
                <a:cs typeface="Times New Roman"/>
              </a:rPr>
              <a:t>the bloody grave between </a:t>
            </a:r>
            <a:r>
              <a:rPr dirty="0" sz="1450" spc="-5">
                <a:latin typeface="Times New Roman"/>
                <a:cs typeface="Times New Roman"/>
              </a:rPr>
              <a:t>our </a:t>
            </a:r>
            <a:r>
              <a:rPr dirty="0" sz="1450" spc="-10">
                <a:latin typeface="Times New Roman"/>
                <a:cs typeface="Times New Roman"/>
              </a:rPr>
              <a:t>feet; and if there shall follow </a:t>
            </a:r>
            <a:r>
              <a:rPr dirty="0" sz="1450" spc="-5">
                <a:latin typeface="Times New Roman"/>
                <a:cs typeface="Times New Roman"/>
              </a:rPr>
              <a:t>no </a:t>
            </a:r>
            <a:r>
              <a:rPr dirty="0" sz="1450" spc="-10">
                <a:latin typeface="Times New Roman"/>
                <a:cs typeface="Times New Roman"/>
              </a:rPr>
              <a:t>repentance,  </a:t>
            </a:r>
            <a:r>
              <a:rPr dirty="0" sz="1450" spc="-5">
                <a:latin typeface="Times New Roman"/>
                <a:cs typeface="Times New Roman"/>
              </a:rPr>
              <a:t>no </a:t>
            </a:r>
            <a:r>
              <a:rPr dirty="0" sz="1450" spc="-10">
                <a:latin typeface="Times New Roman"/>
                <a:cs typeface="Times New Roman"/>
              </a:rPr>
              <a:t>improvement, </a:t>
            </a:r>
            <a:r>
              <a:rPr dirty="0" sz="1450" spc="-5">
                <a:latin typeface="Times New Roman"/>
                <a:cs typeface="Times New Roman"/>
              </a:rPr>
              <a:t>no </a:t>
            </a:r>
            <a:r>
              <a:rPr dirty="0" sz="1450" spc="-10">
                <a:latin typeface="Times New Roman"/>
                <a:cs typeface="Times New Roman"/>
              </a:rPr>
              <a:t>return to Him, what can we look for </a:t>
            </a:r>
            <a:r>
              <a:rPr dirty="0" sz="1450" spc="-5">
                <a:latin typeface="Times New Roman"/>
                <a:cs typeface="Times New Roman"/>
              </a:rPr>
              <a:t>but </a:t>
            </a:r>
            <a:r>
              <a:rPr dirty="0" sz="1450" spc="-10">
                <a:latin typeface="Times New Roman"/>
                <a:cs typeface="Times New Roman"/>
              </a:rPr>
              <a:t>the following </a:t>
            </a:r>
            <a:r>
              <a:rPr dirty="0" sz="1450" spc="-5">
                <a:latin typeface="Times New Roman"/>
                <a:cs typeface="Times New Roman"/>
              </a:rPr>
              <a:t>of  </a:t>
            </a:r>
            <a:r>
              <a:rPr dirty="0" sz="1450" spc="-10">
                <a:latin typeface="Times New Roman"/>
                <a:cs typeface="Times New Roman"/>
              </a:rPr>
              <a:t>some memorable</a:t>
            </a:r>
            <a:r>
              <a:rPr dirty="0" sz="1450" spc="-5">
                <a:latin typeface="Times New Roman"/>
                <a:cs typeface="Times New Roman"/>
              </a:rPr>
              <a:t> </a:t>
            </a:r>
            <a:r>
              <a:rPr dirty="0" sz="1450" spc="-10">
                <a:latin typeface="Times New Roman"/>
                <a:cs typeface="Times New Roman"/>
              </a:rPr>
              <a:t>judgment?’</a:t>
            </a:r>
            <a:endParaRPr sz="1450">
              <a:latin typeface="Times New Roman"/>
              <a:cs typeface="Times New Roman"/>
            </a:endParaRPr>
          </a:p>
          <a:p>
            <a:pPr algn="just" marL="12700" marR="8255">
              <a:lnSpc>
                <a:spcPts val="1730"/>
              </a:lnSpc>
              <a:spcBef>
                <a:spcPts val="850"/>
              </a:spcBef>
            </a:pPr>
            <a:r>
              <a:rPr dirty="0" sz="1450" spc="-10">
                <a:latin typeface="Times New Roman"/>
                <a:cs typeface="Times New Roman"/>
              </a:rPr>
              <a:t>Even as </a:t>
            </a:r>
            <a:r>
              <a:rPr dirty="0" sz="1450" spc="-5">
                <a:latin typeface="Times New Roman"/>
                <a:cs typeface="Times New Roman"/>
              </a:rPr>
              <a:t>I </a:t>
            </a:r>
            <a:r>
              <a:rPr dirty="0" sz="1450" spc="-10">
                <a:latin typeface="Times New Roman"/>
                <a:cs typeface="Times New Roman"/>
              </a:rPr>
              <a:t>spoke the words, the eyes </a:t>
            </a:r>
            <a:r>
              <a:rPr dirty="0" sz="1450" spc="-5">
                <a:latin typeface="Times New Roman"/>
                <a:cs typeface="Times New Roman"/>
              </a:rPr>
              <a:t>of </a:t>
            </a:r>
            <a:r>
              <a:rPr dirty="0" sz="1450" spc="-10">
                <a:latin typeface="Times New Roman"/>
                <a:cs typeface="Times New Roman"/>
              </a:rPr>
              <a:t>my uncle wandered from my face. A  change fell </a:t>
            </a:r>
            <a:r>
              <a:rPr dirty="0" sz="1450" spc="-5">
                <a:latin typeface="Times New Roman"/>
                <a:cs typeface="Times New Roman"/>
              </a:rPr>
              <a:t>upon </a:t>
            </a:r>
            <a:r>
              <a:rPr dirty="0" sz="1450" spc="-10">
                <a:latin typeface="Times New Roman"/>
                <a:cs typeface="Times New Roman"/>
              </a:rPr>
              <a:t>his </a:t>
            </a:r>
            <a:r>
              <a:rPr dirty="0" sz="1450" spc="-5">
                <a:latin typeface="Times New Roman"/>
                <a:cs typeface="Times New Roman"/>
              </a:rPr>
              <a:t>looks </a:t>
            </a:r>
            <a:r>
              <a:rPr dirty="0" sz="1450" spc="-10">
                <a:latin typeface="Times New Roman"/>
                <a:cs typeface="Times New Roman"/>
              </a:rPr>
              <a:t>that cannot </a:t>
            </a:r>
            <a:r>
              <a:rPr dirty="0" sz="1450" spc="-5">
                <a:latin typeface="Times New Roman"/>
                <a:cs typeface="Times New Roman"/>
              </a:rPr>
              <a:t>be </a:t>
            </a:r>
            <a:r>
              <a:rPr dirty="0" sz="1450" spc="-10">
                <a:latin typeface="Times New Roman"/>
                <a:cs typeface="Times New Roman"/>
              </a:rPr>
              <a:t>described; his features seemed to  dwindle in size, the colour faded from his cheeks, </a:t>
            </a:r>
            <a:r>
              <a:rPr dirty="0" sz="1450" spc="-5">
                <a:latin typeface="Times New Roman"/>
                <a:cs typeface="Times New Roman"/>
              </a:rPr>
              <a:t>one </a:t>
            </a:r>
            <a:r>
              <a:rPr dirty="0" sz="1450" spc="-10">
                <a:latin typeface="Times New Roman"/>
                <a:cs typeface="Times New Roman"/>
              </a:rPr>
              <a:t>hand rose waveringly  and pointed over my shoulder into the distance, and the oft-repeated name fell  once more from his lips: ‘The</a:t>
            </a:r>
            <a:r>
              <a:rPr dirty="0" sz="1450" spc="20">
                <a:latin typeface="Times New Roman"/>
                <a:cs typeface="Times New Roman"/>
              </a:rPr>
              <a:t> </a:t>
            </a:r>
            <a:r>
              <a:rPr dirty="0" sz="1450" spc="-10" i="1">
                <a:latin typeface="Times New Roman"/>
                <a:cs typeface="Times New Roman"/>
              </a:rPr>
              <a:t>Christ-Anna</a:t>
            </a:r>
            <a:r>
              <a:rPr dirty="0" sz="1450" spc="-10">
                <a:latin typeface="Times New Roman"/>
                <a:cs typeface="Times New Roman"/>
              </a:rPr>
              <a:t>!’</a:t>
            </a:r>
            <a:endParaRPr sz="1450">
              <a:latin typeface="Times New Roman"/>
              <a:cs typeface="Times New Roman"/>
            </a:endParaRPr>
          </a:p>
          <a:p>
            <a:pPr algn="just" marL="12700" marR="5080">
              <a:lnSpc>
                <a:spcPts val="1730"/>
              </a:lnSpc>
              <a:spcBef>
                <a:spcPts val="855"/>
              </a:spcBef>
            </a:pPr>
            <a:r>
              <a:rPr dirty="0" sz="1450" spc="-5">
                <a:latin typeface="Times New Roman"/>
                <a:cs typeface="Times New Roman"/>
              </a:rPr>
              <a:t>I </a:t>
            </a:r>
            <a:r>
              <a:rPr dirty="0" sz="1450" spc="-10">
                <a:latin typeface="Times New Roman"/>
                <a:cs typeface="Times New Roman"/>
              </a:rPr>
              <a:t>turned; and if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appalled to the same degree, as </a:t>
            </a:r>
            <a:r>
              <a:rPr dirty="0" sz="1450" spc="-5">
                <a:latin typeface="Times New Roman"/>
                <a:cs typeface="Times New Roman"/>
              </a:rPr>
              <a:t>I </a:t>
            </a:r>
            <a:r>
              <a:rPr dirty="0" sz="1450" spc="-10">
                <a:latin typeface="Times New Roman"/>
                <a:cs typeface="Times New Roman"/>
              </a:rPr>
              <a:t>return thanks to  Heaven that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the cause, </a:t>
            </a:r>
            <a:r>
              <a:rPr dirty="0" sz="1450" spc="-5">
                <a:latin typeface="Times New Roman"/>
                <a:cs typeface="Times New Roman"/>
              </a:rPr>
              <a:t>I </a:t>
            </a:r>
            <a:r>
              <a:rPr dirty="0" sz="1450" spc="-10">
                <a:latin typeface="Times New Roman"/>
                <a:cs typeface="Times New Roman"/>
              </a:rPr>
              <a:t>was still startled </a:t>
            </a:r>
            <a:r>
              <a:rPr dirty="0" sz="1450" spc="-5">
                <a:latin typeface="Times New Roman"/>
                <a:cs typeface="Times New Roman"/>
              </a:rPr>
              <a:t>by </a:t>
            </a:r>
            <a:r>
              <a:rPr dirty="0" sz="1450" spc="-10">
                <a:latin typeface="Times New Roman"/>
                <a:cs typeface="Times New Roman"/>
              </a:rPr>
              <a:t>the sight that met my  eyes. The form </a:t>
            </a:r>
            <a:r>
              <a:rPr dirty="0" sz="1450" spc="-5">
                <a:latin typeface="Times New Roman"/>
                <a:cs typeface="Times New Roman"/>
              </a:rPr>
              <a:t>of a </a:t>
            </a:r>
            <a:r>
              <a:rPr dirty="0" sz="1450" spc="-10">
                <a:latin typeface="Times New Roman"/>
                <a:cs typeface="Times New Roman"/>
              </a:rPr>
              <a:t>man stood upright </a:t>
            </a:r>
            <a:r>
              <a:rPr dirty="0" sz="1450" spc="-5">
                <a:latin typeface="Times New Roman"/>
                <a:cs typeface="Times New Roman"/>
              </a:rPr>
              <a:t>on </a:t>
            </a:r>
            <a:r>
              <a:rPr dirty="0" sz="1450" spc="-10">
                <a:latin typeface="Times New Roman"/>
                <a:cs typeface="Times New Roman"/>
              </a:rPr>
              <a:t>the cabin-hutch </a:t>
            </a:r>
            <a:r>
              <a:rPr dirty="0" sz="1450" spc="-5">
                <a:latin typeface="Times New Roman"/>
                <a:cs typeface="Times New Roman"/>
              </a:rPr>
              <a:t>of </a:t>
            </a:r>
            <a:r>
              <a:rPr dirty="0" sz="1450" spc="-10">
                <a:latin typeface="Times New Roman"/>
                <a:cs typeface="Times New Roman"/>
              </a:rPr>
              <a:t>the wrecked  ship; his back was towards us; </a:t>
            </a:r>
            <a:r>
              <a:rPr dirty="0" sz="1450" spc="-5">
                <a:latin typeface="Times New Roman"/>
                <a:cs typeface="Times New Roman"/>
              </a:rPr>
              <a:t>he </a:t>
            </a:r>
            <a:r>
              <a:rPr dirty="0" sz="1450" spc="-10">
                <a:latin typeface="Times New Roman"/>
                <a:cs typeface="Times New Roman"/>
              </a:rPr>
              <a:t>appeared to </a:t>
            </a:r>
            <a:r>
              <a:rPr dirty="0" sz="1450" spc="-5">
                <a:latin typeface="Times New Roman"/>
                <a:cs typeface="Times New Roman"/>
              </a:rPr>
              <a:t>be </a:t>
            </a:r>
            <a:r>
              <a:rPr dirty="0" sz="1450" spc="-10">
                <a:latin typeface="Times New Roman"/>
                <a:cs typeface="Times New Roman"/>
              </a:rPr>
              <a:t>scanning the </a:t>
            </a:r>
            <a:r>
              <a:rPr dirty="0" sz="1450" spc="-15">
                <a:latin typeface="Times New Roman"/>
                <a:cs typeface="Times New Roman"/>
              </a:rPr>
              <a:t>offing </a:t>
            </a:r>
            <a:r>
              <a:rPr dirty="0" sz="1450" spc="-10">
                <a:latin typeface="Times New Roman"/>
                <a:cs typeface="Times New Roman"/>
              </a:rPr>
              <a:t>with  shaded eyes, and his figure was relieved to its full height, which was plainly  very great, against the sea and </a:t>
            </a:r>
            <a:r>
              <a:rPr dirty="0" sz="1450" spc="-30">
                <a:latin typeface="Times New Roman"/>
                <a:cs typeface="Times New Roman"/>
              </a:rPr>
              <a:t>sky. </a:t>
            </a:r>
            <a:r>
              <a:rPr dirty="0" sz="1450" spc="-5">
                <a:latin typeface="Times New Roman"/>
                <a:cs typeface="Times New Roman"/>
              </a:rPr>
              <a:t>I </a:t>
            </a:r>
            <a:r>
              <a:rPr dirty="0" sz="1450" spc="-10">
                <a:latin typeface="Times New Roman"/>
                <a:cs typeface="Times New Roman"/>
              </a:rPr>
              <a:t>have said </a:t>
            </a:r>
            <a:r>
              <a:rPr dirty="0" sz="1450" spc="-5">
                <a:latin typeface="Times New Roman"/>
                <a:cs typeface="Times New Roman"/>
              </a:rPr>
              <a:t>a </a:t>
            </a:r>
            <a:r>
              <a:rPr dirty="0" sz="1450" spc="-10">
                <a:latin typeface="Times New Roman"/>
                <a:cs typeface="Times New Roman"/>
              </a:rPr>
              <a:t>thousand times that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superstitious; </a:t>
            </a:r>
            <a:r>
              <a:rPr dirty="0" sz="1450" spc="-5">
                <a:latin typeface="Times New Roman"/>
                <a:cs typeface="Times New Roman"/>
              </a:rPr>
              <a:t>but </a:t>
            </a:r>
            <a:r>
              <a:rPr dirty="0" sz="1450" spc="-10">
                <a:latin typeface="Times New Roman"/>
                <a:cs typeface="Times New Roman"/>
              </a:rPr>
              <a:t>at that moment, with my mind running </a:t>
            </a:r>
            <a:r>
              <a:rPr dirty="0" sz="1450" spc="-5">
                <a:latin typeface="Times New Roman"/>
                <a:cs typeface="Times New Roman"/>
              </a:rPr>
              <a:t>upon </a:t>
            </a:r>
            <a:r>
              <a:rPr dirty="0" sz="1450" spc="-10">
                <a:latin typeface="Times New Roman"/>
                <a:cs typeface="Times New Roman"/>
              </a:rPr>
              <a:t>death and sin,  the unexplained appearance </a:t>
            </a:r>
            <a:r>
              <a:rPr dirty="0" sz="1450" spc="-5">
                <a:latin typeface="Times New Roman"/>
                <a:cs typeface="Times New Roman"/>
              </a:rPr>
              <a:t>of a </a:t>
            </a:r>
            <a:r>
              <a:rPr dirty="0" sz="1450" spc="-10">
                <a:latin typeface="Times New Roman"/>
                <a:cs typeface="Times New Roman"/>
              </a:rPr>
              <a:t>stranger </a:t>
            </a:r>
            <a:r>
              <a:rPr dirty="0" sz="1450" spc="-5">
                <a:latin typeface="Times New Roman"/>
                <a:cs typeface="Times New Roman"/>
              </a:rPr>
              <a:t>on </a:t>
            </a:r>
            <a:r>
              <a:rPr dirty="0" sz="1450" spc="-10">
                <a:latin typeface="Times New Roman"/>
                <a:cs typeface="Times New Roman"/>
              </a:rPr>
              <a:t>that sea-girt, solitary island filled  me with </a:t>
            </a:r>
            <a:r>
              <a:rPr dirty="0" sz="1450" spc="-5">
                <a:latin typeface="Times New Roman"/>
                <a:cs typeface="Times New Roman"/>
              </a:rPr>
              <a:t>a </a:t>
            </a:r>
            <a:r>
              <a:rPr dirty="0" sz="1450" spc="-10">
                <a:latin typeface="Times New Roman"/>
                <a:cs typeface="Times New Roman"/>
              </a:rPr>
              <a:t>surprise that bordered close </a:t>
            </a:r>
            <a:r>
              <a:rPr dirty="0" sz="1450" spc="-5">
                <a:latin typeface="Times New Roman"/>
                <a:cs typeface="Times New Roman"/>
              </a:rPr>
              <a:t>on </a:t>
            </a:r>
            <a:r>
              <a:rPr dirty="0" sz="1450" spc="-20">
                <a:latin typeface="Times New Roman"/>
                <a:cs typeface="Times New Roman"/>
              </a:rPr>
              <a:t>terror. </a:t>
            </a:r>
            <a:r>
              <a:rPr dirty="0" sz="1450" spc="-10">
                <a:latin typeface="Times New Roman"/>
                <a:cs typeface="Times New Roman"/>
              </a:rPr>
              <a:t>It seemed scarce possible that  any human soul should have come ashore alive in such </a:t>
            </a:r>
            <a:r>
              <a:rPr dirty="0" sz="1450" spc="-5">
                <a:latin typeface="Times New Roman"/>
                <a:cs typeface="Times New Roman"/>
              </a:rPr>
              <a:t>a </a:t>
            </a:r>
            <a:r>
              <a:rPr dirty="0" sz="1450" spc="-10">
                <a:latin typeface="Times New Roman"/>
                <a:cs typeface="Times New Roman"/>
              </a:rPr>
              <a:t>sea as had rated last  </a:t>
            </a:r>
            <a:r>
              <a:rPr dirty="0" sz="1450" spc="-5">
                <a:latin typeface="Times New Roman"/>
                <a:cs typeface="Times New Roman"/>
              </a:rPr>
              <a:t>night </a:t>
            </a:r>
            <a:r>
              <a:rPr dirty="0" sz="1450" spc="-10">
                <a:latin typeface="Times New Roman"/>
                <a:cs typeface="Times New Roman"/>
              </a:rPr>
              <a:t>along the coasts </a:t>
            </a:r>
            <a:r>
              <a:rPr dirty="0" sz="1450" spc="-5">
                <a:latin typeface="Times New Roman"/>
                <a:cs typeface="Times New Roman"/>
              </a:rPr>
              <a:t>of </a:t>
            </a:r>
            <a:r>
              <a:rPr dirty="0" sz="1450" spc="-10">
                <a:latin typeface="Times New Roman"/>
                <a:cs typeface="Times New Roman"/>
              </a:rPr>
              <a:t>Aros; and the only vessel within miles had </a:t>
            </a:r>
            <a:r>
              <a:rPr dirty="0" sz="1450" spc="-5">
                <a:latin typeface="Times New Roman"/>
                <a:cs typeface="Times New Roman"/>
              </a:rPr>
              <a:t>gone  </a:t>
            </a:r>
            <a:r>
              <a:rPr dirty="0" sz="1450" spc="-10">
                <a:latin typeface="Times New Roman"/>
                <a:cs typeface="Times New Roman"/>
              </a:rPr>
              <a:t>down before </a:t>
            </a:r>
            <a:r>
              <a:rPr dirty="0" sz="1450" spc="-5">
                <a:latin typeface="Times New Roman"/>
                <a:cs typeface="Times New Roman"/>
              </a:rPr>
              <a:t>our </a:t>
            </a:r>
            <a:r>
              <a:rPr dirty="0" sz="1450" spc="-10">
                <a:latin typeface="Times New Roman"/>
                <a:cs typeface="Times New Roman"/>
              </a:rPr>
              <a:t>eyes among the Merry Men. </a:t>
            </a:r>
            <a:r>
              <a:rPr dirty="0" sz="1450" spc="-5">
                <a:latin typeface="Times New Roman"/>
                <a:cs typeface="Times New Roman"/>
              </a:rPr>
              <a:t>I </a:t>
            </a:r>
            <a:r>
              <a:rPr dirty="0" sz="1450" spc="-10">
                <a:latin typeface="Times New Roman"/>
                <a:cs typeface="Times New Roman"/>
              </a:rPr>
              <a:t>was assailed with </a:t>
            </a:r>
            <a:r>
              <a:rPr dirty="0" sz="1450" spc="-5">
                <a:latin typeface="Times New Roman"/>
                <a:cs typeface="Times New Roman"/>
              </a:rPr>
              <a:t>doubts </a:t>
            </a:r>
            <a:r>
              <a:rPr dirty="0" sz="1450" spc="-10">
                <a:latin typeface="Times New Roman"/>
                <a:cs typeface="Times New Roman"/>
              </a:rPr>
              <a:t>that  made suspense unbearable, and, to </a:t>
            </a:r>
            <a:r>
              <a:rPr dirty="0" sz="1450" spc="-5">
                <a:latin typeface="Times New Roman"/>
                <a:cs typeface="Times New Roman"/>
              </a:rPr>
              <a:t>put </a:t>
            </a:r>
            <a:r>
              <a:rPr dirty="0" sz="1450" spc="-10">
                <a:latin typeface="Times New Roman"/>
                <a:cs typeface="Times New Roman"/>
              </a:rPr>
              <a:t>the matter to the touch at once, stepped  forward and hailed the figure like </a:t>
            </a:r>
            <a:r>
              <a:rPr dirty="0" sz="1450" spc="-5">
                <a:latin typeface="Times New Roman"/>
                <a:cs typeface="Times New Roman"/>
              </a:rPr>
              <a:t>a</a:t>
            </a:r>
            <a:r>
              <a:rPr dirty="0" sz="1450" spc="25">
                <a:latin typeface="Times New Roman"/>
                <a:cs typeface="Times New Roman"/>
              </a:rPr>
              <a:t> </a:t>
            </a:r>
            <a:r>
              <a:rPr dirty="0" sz="1450" spc="-10">
                <a:latin typeface="Times New Roman"/>
                <a:cs typeface="Times New Roman"/>
              </a:rPr>
              <a:t>ship.</a:t>
            </a:r>
            <a:endParaRPr sz="1450">
              <a:latin typeface="Times New Roman"/>
              <a:cs typeface="Times New Roman"/>
            </a:endParaRPr>
          </a:p>
          <a:p>
            <a:pPr algn="just" marL="12700" marR="5080">
              <a:lnSpc>
                <a:spcPts val="1730"/>
              </a:lnSpc>
              <a:spcBef>
                <a:spcPts val="845"/>
              </a:spcBef>
            </a:pPr>
            <a:r>
              <a:rPr dirty="0" sz="1450" spc="-10">
                <a:latin typeface="Times New Roman"/>
                <a:cs typeface="Times New Roman"/>
              </a:rPr>
              <a:t>He turned about, and </a:t>
            </a:r>
            <a:r>
              <a:rPr dirty="0" sz="1450" spc="-5">
                <a:latin typeface="Times New Roman"/>
                <a:cs typeface="Times New Roman"/>
              </a:rPr>
              <a:t>I thought he </a:t>
            </a:r>
            <a:r>
              <a:rPr dirty="0" sz="1450" spc="-10">
                <a:latin typeface="Times New Roman"/>
                <a:cs typeface="Times New Roman"/>
              </a:rPr>
              <a:t>started to behold us. At this my courage  instantly revived, and </a:t>
            </a:r>
            <a:r>
              <a:rPr dirty="0" sz="1450" spc="-5">
                <a:latin typeface="Times New Roman"/>
                <a:cs typeface="Times New Roman"/>
              </a:rPr>
              <a:t>I </a:t>
            </a:r>
            <a:r>
              <a:rPr dirty="0" sz="1450" spc="-10">
                <a:latin typeface="Times New Roman"/>
                <a:cs typeface="Times New Roman"/>
              </a:rPr>
              <a:t>called and signed to him to draw </a:t>
            </a:r>
            <a:r>
              <a:rPr dirty="0" sz="1450" spc="-20">
                <a:latin typeface="Times New Roman"/>
                <a:cs typeface="Times New Roman"/>
              </a:rPr>
              <a:t>near, </a:t>
            </a:r>
            <a:r>
              <a:rPr dirty="0" sz="1450" spc="-10">
                <a:latin typeface="Times New Roman"/>
                <a:cs typeface="Times New Roman"/>
              </a:rPr>
              <a:t>and he, </a:t>
            </a:r>
            <a:r>
              <a:rPr dirty="0" sz="1450" spc="-5">
                <a:latin typeface="Times New Roman"/>
                <a:cs typeface="Times New Roman"/>
              </a:rPr>
              <a:t>on </a:t>
            </a:r>
            <a:r>
              <a:rPr dirty="0" sz="1450" spc="-10">
                <a:latin typeface="Times New Roman"/>
                <a:cs typeface="Times New Roman"/>
              </a:rPr>
              <a:t>his  part, dropped immediately to the sands, and began slowly to approach, with  many stops and hesitations. At each repeated mark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man’s </a:t>
            </a:r>
            <a:r>
              <a:rPr dirty="0" sz="1450" spc="-10">
                <a:latin typeface="Times New Roman"/>
                <a:cs typeface="Times New Roman"/>
              </a:rPr>
              <a:t>uneasiness </a:t>
            </a:r>
            <a:r>
              <a:rPr dirty="0" sz="1450" spc="-5">
                <a:latin typeface="Times New Roman"/>
                <a:cs typeface="Times New Roman"/>
              </a:rPr>
              <a:t>I  </a:t>
            </a:r>
            <a:r>
              <a:rPr dirty="0" sz="1450" spc="-10">
                <a:latin typeface="Times New Roman"/>
                <a:cs typeface="Times New Roman"/>
              </a:rPr>
              <a:t>grew the more confident myself; and </a:t>
            </a:r>
            <a:r>
              <a:rPr dirty="0" sz="1450" spc="-5">
                <a:latin typeface="Times New Roman"/>
                <a:cs typeface="Times New Roman"/>
              </a:rPr>
              <a:t>I </a:t>
            </a:r>
            <a:r>
              <a:rPr dirty="0" sz="1450" spc="-10">
                <a:latin typeface="Times New Roman"/>
                <a:cs typeface="Times New Roman"/>
              </a:rPr>
              <a:t>advanced another step, encouraging  him</a:t>
            </a:r>
            <a:r>
              <a:rPr dirty="0" sz="1450" spc="90">
                <a:latin typeface="Times New Roman"/>
                <a:cs typeface="Times New Roman"/>
              </a:rPr>
              <a:t> </a:t>
            </a:r>
            <a:r>
              <a:rPr dirty="0" sz="1450" spc="-10">
                <a:latin typeface="Times New Roman"/>
                <a:cs typeface="Times New Roman"/>
              </a:rPr>
              <a:t>as</a:t>
            </a:r>
            <a:r>
              <a:rPr dirty="0" sz="1450" spc="100">
                <a:latin typeface="Times New Roman"/>
                <a:cs typeface="Times New Roman"/>
              </a:rPr>
              <a:t> </a:t>
            </a:r>
            <a:r>
              <a:rPr dirty="0" sz="1450" spc="-5">
                <a:latin typeface="Times New Roman"/>
                <a:cs typeface="Times New Roman"/>
              </a:rPr>
              <a:t>I</a:t>
            </a:r>
            <a:r>
              <a:rPr dirty="0" sz="1450" spc="95">
                <a:latin typeface="Times New Roman"/>
                <a:cs typeface="Times New Roman"/>
              </a:rPr>
              <a:t> </a:t>
            </a:r>
            <a:r>
              <a:rPr dirty="0" sz="1450" spc="-10">
                <a:latin typeface="Times New Roman"/>
                <a:cs typeface="Times New Roman"/>
              </a:rPr>
              <a:t>did</a:t>
            </a:r>
            <a:r>
              <a:rPr dirty="0" sz="1450" spc="100">
                <a:latin typeface="Times New Roman"/>
                <a:cs typeface="Times New Roman"/>
              </a:rPr>
              <a:t> </a:t>
            </a:r>
            <a:r>
              <a:rPr dirty="0" sz="1450" spc="-10">
                <a:latin typeface="Times New Roman"/>
                <a:cs typeface="Times New Roman"/>
              </a:rPr>
              <a:t>so</a:t>
            </a:r>
            <a:r>
              <a:rPr dirty="0" sz="1450" spc="95">
                <a:latin typeface="Times New Roman"/>
                <a:cs typeface="Times New Roman"/>
              </a:rPr>
              <a:t> </a:t>
            </a:r>
            <a:r>
              <a:rPr dirty="0" sz="1450" spc="-10">
                <a:latin typeface="Times New Roman"/>
                <a:cs typeface="Times New Roman"/>
              </a:rPr>
              <a:t>with</a:t>
            </a:r>
            <a:r>
              <a:rPr dirty="0" sz="1450" spc="100">
                <a:latin typeface="Times New Roman"/>
                <a:cs typeface="Times New Roman"/>
              </a:rPr>
              <a:t> </a:t>
            </a:r>
            <a:r>
              <a:rPr dirty="0" sz="1450" spc="-10">
                <a:latin typeface="Times New Roman"/>
                <a:cs typeface="Times New Roman"/>
              </a:rPr>
              <a:t>my</a:t>
            </a:r>
            <a:r>
              <a:rPr dirty="0" sz="1450" spc="100">
                <a:latin typeface="Times New Roman"/>
                <a:cs typeface="Times New Roman"/>
              </a:rPr>
              <a:t> </a:t>
            </a:r>
            <a:r>
              <a:rPr dirty="0" sz="1450" spc="-10">
                <a:latin typeface="Times New Roman"/>
                <a:cs typeface="Times New Roman"/>
              </a:rPr>
              <a:t>head</a:t>
            </a:r>
            <a:r>
              <a:rPr dirty="0" sz="1450" spc="95">
                <a:latin typeface="Times New Roman"/>
                <a:cs typeface="Times New Roman"/>
              </a:rPr>
              <a:t> </a:t>
            </a:r>
            <a:r>
              <a:rPr dirty="0" sz="1450" spc="-10">
                <a:latin typeface="Times New Roman"/>
                <a:cs typeface="Times New Roman"/>
              </a:rPr>
              <a:t>and</a:t>
            </a:r>
            <a:r>
              <a:rPr dirty="0" sz="1450" spc="100">
                <a:latin typeface="Times New Roman"/>
                <a:cs typeface="Times New Roman"/>
              </a:rPr>
              <a:t> </a:t>
            </a:r>
            <a:r>
              <a:rPr dirty="0" sz="1450" spc="-10">
                <a:latin typeface="Times New Roman"/>
                <a:cs typeface="Times New Roman"/>
              </a:rPr>
              <a:t>hand.</a:t>
            </a:r>
            <a:r>
              <a:rPr dirty="0" sz="1450" spc="204">
                <a:latin typeface="Times New Roman"/>
                <a:cs typeface="Times New Roman"/>
              </a:rPr>
              <a:t> </a:t>
            </a:r>
            <a:r>
              <a:rPr dirty="0" sz="1450" spc="-10">
                <a:latin typeface="Times New Roman"/>
                <a:cs typeface="Times New Roman"/>
              </a:rPr>
              <a:t>It</a:t>
            </a:r>
            <a:r>
              <a:rPr dirty="0" sz="1450" spc="95">
                <a:latin typeface="Times New Roman"/>
                <a:cs typeface="Times New Roman"/>
              </a:rPr>
              <a:t> </a:t>
            </a:r>
            <a:r>
              <a:rPr dirty="0" sz="1450" spc="-10">
                <a:latin typeface="Times New Roman"/>
                <a:cs typeface="Times New Roman"/>
              </a:rPr>
              <a:t>was</a:t>
            </a:r>
            <a:r>
              <a:rPr dirty="0" sz="1450" spc="95">
                <a:latin typeface="Times New Roman"/>
                <a:cs typeface="Times New Roman"/>
              </a:rPr>
              <a:t> </a:t>
            </a:r>
            <a:r>
              <a:rPr dirty="0" sz="1450" spc="-10">
                <a:latin typeface="Times New Roman"/>
                <a:cs typeface="Times New Roman"/>
              </a:rPr>
              <a:t>plain</a:t>
            </a:r>
            <a:r>
              <a:rPr dirty="0" sz="1450" spc="100">
                <a:latin typeface="Times New Roman"/>
                <a:cs typeface="Times New Roman"/>
              </a:rPr>
              <a:t> </a:t>
            </a:r>
            <a:r>
              <a:rPr dirty="0" sz="1450" spc="-10">
                <a:latin typeface="Times New Roman"/>
                <a:cs typeface="Times New Roman"/>
              </a:rPr>
              <a:t>the</a:t>
            </a:r>
            <a:r>
              <a:rPr dirty="0" sz="1450" spc="95">
                <a:latin typeface="Times New Roman"/>
                <a:cs typeface="Times New Roman"/>
              </a:rPr>
              <a:t> </a:t>
            </a:r>
            <a:r>
              <a:rPr dirty="0" sz="1450" spc="-10">
                <a:latin typeface="Times New Roman"/>
                <a:cs typeface="Times New Roman"/>
              </a:rPr>
              <a:t>castaway</a:t>
            </a:r>
            <a:r>
              <a:rPr dirty="0" sz="1450" spc="100">
                <a:latin typeface="Times New Roman"/>
                <a:cs typeface="Times New Roman"/>
              </a:rPr>
              <a:t> </a:t>
            </a:r>
            <a:r>
              <a:rPr dirty="0" sz="1450" spc="-10">
                <a:latin typeface="Times New Roman"/>
                <a:cs typeface="Times New Roman"/>
              </a:rPr>
              <a:t>had</a:t>
            </a:r>
            <a:r>
              <a:rPr dirty="0" sz="1450" spc="95">
                <a:latin typeface="Times New Roman"/>
                <a:cs typeface="Times New Roman"/>
              </a:rPr>
              <a:t> </a:t>
            </a:r>
            <a:r>
              <a:rPr dirty="0" sz="1450" spc="-10">
                <a:latin typeface="Times New Roman"/>
                <a:cs typeface="Times New Roman"/>
              </a:rPr>
              <a:t>heard</a:t>
            </a:r>
            <a:endParaRPr sz="1450">
              <a:latin typeface="Times New Roman"/>
              <a:cs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10795">
              <a:lnSpc>
                <a:spcPts val="1730"/>
              </a:lnSpc>
              <a:spcBef>
                <a:spcPts val="155"/>
              </a:spcBef>
            </a:pPr>
            <a:r>
              <a:rPr dirty="0" sz="1450" spc="-10">
                <a:latin typeface="Times New Roman"/>
                <a:cs typeface="Times New Roman"/>
              </a:rPr>
              <a:t>indifferent accounts </a:t>
            </a:r>
            <a:r>
              <a:rPr dirty="0" sz="1450" spc="-5">
                <a:latin typeface="Times New Roman"/>
                <a:cs typeface="Times New Roman"/>
              </a:rPr>
              <a:t>of our </a:t>
            </a:r>
            <a:r>
              <a:rPr dirty="0" sz="1450" spc="-10">
                <a:latin typeface="Times New Roman"/>
                <a:cs typeface="Times New Roman"/>
              </a:rPr>
              <a:t>island hospitality; and indeed, about this time, the  people farther north had </a:t>
            </a:r>
            <a:r>
              <a:rPr dirty="0" sz="1450" spc="-5">
                <a:latin typeface="Times New Roman"/>
                <a:cs typeface="Times New Roman"/>
              </a:rPr>
              <a:t>a </a:t>
            </a:r>
            <a:r>
              <a:rPr dirty="0" sz="1450" spc="-10">
                <a:latin typeface="Times New Roman"/>
                <a:cs typeface="Times New Roman"/>
              </a:rPr>
              <a:t>sorry</a:t>
            </a:r>
            <a:r>
              <a:rPr dirty="0" sz="1450" spc="15">
                <a:latin typeface="Times New Roman"/>
                <a:cs typeface="Times New Roman"/>
              </a:rPr>
              <a:t> </a:t>
            </a:r>
            <a:r>
              <a:rPr dirty="0" sz="1450" spc="-10">
                <a:latin typeface="Times New Roman"/>
                <a:cs typeface="Times New Roman"/>
              </a:rPr>
              <a:t>reputation.</a:t>
            </a:r>
            <a:endParaRPr sz="1450">
              <a:latin typeface="Times New Roman"/>
              <a:cs typeface="Times New Roman"/>
            </a:endParaRPr>
          </a:p>
          <a:p>
            <a:pPr algn="just" marL="12700">
              <a:lnSpc>
                <a:spcPct val="100000"/>
              </a:lnSpc>
              <a:spcBef>
                <a:spcPts val="795"/>
              </a:spcBef>
            </a:pPr>
            <a:r>
              <a:rPr dirty="0" sz="1450" spc="-25">
                <a:latin typeface="Times New Roman"/>
                <a:cs typeface="Times New Roman"/>
              </a:rPr>
              <a:t>‘Why,’ </a:t>
            </a:r>
            <a:r>
              <a:rPr dirty="0" sz="1450" spc="-5">
                <a:latin typeface="Times New Roman"/>
                <a:cs typeface="Times New Roman"/>
              </a:rPr>
              <a:t>I </a:t>
            </a:r>
            <a:r>
              <a:rPr dirty="0" sz="1450" spc="-10">
                <a:latin typeface="Times New Roman"/>
                <a:cs typeface="Times New Roman"/>
              </a:rPr>
              <a:t>said, ‘the man is</a:t>
            </a:r>
            <a:r>
              <a:rPr dirty="0" sz="1450" spc="-80">
                <a:latin typeface="Times New Roman"/>
                <a:cs typeface="Times New Roman"/>
              </a:rPr>
              <a:t> </a:t>
            </a:r>
            <a:r>
              <a:rPr dirty="0" sz="1450" spc="-10">
                <a:latin typeface="Times New Roman"/>
                <a:cs typeface="Times New Roman"/>
              </a:rPr>
              <a:t>black!’</a:t>
            </a:r>
            <a:endParaRPr sz="1450">
              <a:latin typeface="Times New Roman"/>
              <a:cs typeface="Times New Roman"/>
            </a:endParaRPr>
          </a:p>
          <a:p>
            <a:pPr algn="just" marL="12700" marR="5715">
              <a:lnSpc>
                <a:spcPts val="1730"/>
              </a:lnSpc>
              <a:spcBef>
                <a:spcPts val="919"/>
              </a:spcBef>
            </a:pPr>
            <a:r>
              <a:rPr dirty="0" sz="1450" spc="-10">
                <a:latin typeface="Times New Roman"/>
                <a:cs typeface="Times New Roman"/>
              </a:rPr>
              <a:t>And just at that moment, in </a:t>
            </a:r>
            <a:r>
              <a:rPr dirty="0" sz="1450" spc="-5">
                <a:latin typeface="Times New Roman"/>
                <a:cs typeface="Times New Roman"/>
              </a:rPr>
              <a:t>a </a:t>
            </a:r>
            <a:r>
              <a:rPr dirty="0" sz="1450" spc="-10">
                <a:latin typeface="Times New Roman"/>
                <a:cs typeface="Times New Roman"/>
              </a:rPr>
              <a:t>voice that </a:t>
            </a:r>
            <a:r>
              <a:rPr dirty="0" sz="1450" spc="-5">
                <a:latin typeface="Times New Roman"/>
                <a:cs typeface="Times New Roman"/>
              </a:rPr>
              <a:t>I </a:t>
            </a:r>
            <a:r>
              <a:rPr dirty="0" sz="1450" spc="-10">
                <a:latin typeface="Times New Roman"/>
                <a:cs typeface="Times New Roman"/>
              </a:rPr>
              <a:t>could scarce have recognised, my  kinsman began swearing and praying in </a:t>
            </a:r>
            <a:r>
              <a:rPr dirty="0" sz="1450" spc="-5">
                <a:latin typeface="Times New Roman"/>
                <a:cs typeface="Times New Roman"/>
              </a:rPr>
              <a:t>a </a:t>
            </a:r>
            <a:r>
              <a:rPr dirty="0" sz="1450" spc="-10">
                <a:latin typeface="Times New Roman"/>
                <a:cs typeface="Times New Roman"/>
              </a:rPr>
              <a:t>mingled stream. </a:t>
            </a:r>
            <a:r>
              <a:rPr dirty="0" sz="1450" spc="-5">
                <a:latin typeface="Times New Roman"/>
                <a:cs typeface="Times New Roman"/>
              </a:rPr>
              <a:t>I </a:t>
            </a:r>
            <a:r>
              <a:rPr dirty="0" sz="1450" spc="-10">
                <a:latin typeface="Times New Roman"/>
                <a:cs typeface="Times New Roman"/>
              </a:rPr>
              <a:t>looked at him; </a:t>
            </a:r>
            <a:r>
              <a:rPr dirty="0" sz="1450" spc="-5">
                <a:latin typeface="Times New Roman"/>
                <a:cs typeface="Times New Roman"/>
              </a:rPr>
              <a:t>he  </a:t>
            </a:r>
            <a:r>
              <a:rPr dirty="0" sz="1450" spc="-10">
                <a:latin typeface="Times New Roman"/>
                <a:cs typeface="Times New Roman"/>
              </a:rPr>
              <a:t>had fallen </a:t>
            </a:r>
            <a:r>
              <a:rPr dirty="0" sz="1450" spc="-5">
                <a:latin typeface="Times New Roman"/>
                <a:cs typeface="Times New Roman"/>
              </a:rPr>
              <a:t>on </a:t>
            </a:r>
            <a:r>
              <a:rPr dirty="0" sz="1450" spc="-10">
                <a:latin typeface="Times New Roman"/>
                <a:cs typeface="Times New Roman"/>
              </a:rPr>
              <a:t>his knees, his face was agonised; at each step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castaway’s  </a:t>
            </a:r>
            <a:r>
              <a:rPr dirty="0" sz="1450" spc="-10">
                <a:latin typeface="Times New Roman"/>
                <a:cs typeface="Times New Roman"/>
              </a:rPr>
              <a:t>the pitch </a:t>
            </a:r>
            <a:r>
              <a:rPr dirty="0" sz="1450" spc="-5">
                <a:latin typeface="Times New Roman"/>
                <a:cs typeface="Times New Roman"/>
              </a:rPr>
              <a:t>of </a:t>
            </a:r>
            <a:r>
              <a:rPr dirty="0" sz="1450" spc="-10">
                <a:latin typeface="Times New Roman"/>
                <a:cs typeface="Times New Roman"/>
              </a:rPr>
              <a:t>his voice rose, the volubility </a:t>
            </a:r>
            <a:r>
              <a:rPr dirty="0" sz="1450" spc="-5">
                <a:latin typeface="Times New Roman"/>
                <a:cs typeface="Times New Roman"/>
              </a:rPr>
              <a:t>of </a:t>
            </a:r>
            <a:r>
              <a:rPr dirty="0" sz="1450" spc="-10">
                <a:latin typeface="Times New Roman"/>
                <a:cs typeface="Times New Roman"/>
              </a:rPr>
              <a:t>his utterance and the fervour </a:t>
            </a:r>
            <a:r>
              <a:rPr dirty="0" sz="1450" spc="-5">
                <a:latin typeface="Times New Roman"/>
                <a:cs typeface="Times New Roman"/>
              </a:rPr>
              <a:t>of </a:t>
            </a:r>
            <a:r>
              <a:rPr dirty="0" sz="1450" spc="-10">
                <a:latin typeface="Times New Roman"/>
                <a:cs typeface="Times New Roman"/>
              </a:rPr>
              <a:t>his  language redoubled. </a:t>
            </a:r>
            <a:r>
              <a:rPr dirty="0" sz="1450" spc="-5">
                <a:latin typeface="Times New Roman"/>
                <a:cs typeface="Times New Roman"/>
              </a:rPr>
              <a:t>I </a:t>
            </a:r>
            <a:r>
              <a:rPr dirty="0" sz="1450" spc="-10">
                <a:latin typeface="Times New Roman"/>
                <a:cs typeface="Times New Roman"/>
              </a:rPr>
              <a:t>call it </a:t>
            </a:r>
            <a:r>
              <a:rPr dirty="0" sz="1450" spc="-15">
                <a:latin typeface="Times New Roman"/>
                <a:cs typeface="Times New Roman"/>
              </a:rPr>
              <a:t>prayer, </a:t>
            </a:r>
            <a:r>
              <a:rPr dirty="0" sz="1450" spc="-10">
                <a:latin typeface="Times New Roman"/>
                <a:cs typeface="Times New Roman"/>
              </a:rPr>
              <a:t>for it was addressed to God; </a:t>
            </a:r>
            <a:r>
              <a:rPr dirty="0" sz="1450" spc="-5">
                <a:latin typeface="Times New Roman"/>
                <a:cs typeface="Times New Roman"/>
              </a:rPr>
              <a:t>but </a:t>
            </a:r>
            <a:r>
              <a:rPr dirty="0" sz="1450" spc="-10">
                <a:latin typeface="Times New Roman"/>
                <a:cs typeface="Times New Roman"/>
              </a:rPr>
              <a:t>surely </a:t>
            </a:r>
            <a:r>
              <a:rPr dirty="0" sz="1450" spc="-5">
                <a:latin typeface="Times New Roman"/>
                <a:cs typeface="Times New Roman"/>
              </a:rPr>
              <a:t>no  </a:t>
            </a:r>
            <a:r>
              <a:rPr dirty="0" sz="1450" spc="-10">
                <a:latin typeface="Times New Roman"/>
                <a:cs typeface="Times New Roman"/>
              </a:rPr>
              <a:t>such ranting incongruities were ever before addressed to the Creator </a:t>
            </a:r>
            <a:r>
              <a:rPr dirty="0" sz="1450" spc="-5">
                <a:latin typeface="Times New Roman"/>
                <a:cs typeface="Times New Roman"/>
              </a:rPr>
              <a:t>by a  </a:t>
            </a:r>
            <a:r>
              <a:rPr dirty="0" sz="1450" spc="-10">
                <a:latin typeface="Times New Roman"/>
                <a:cs typeface="Times New Roman"/>
              </a:rPr>
              <a:t>creature: surely if prayer can </a:t>
            </a:r>
            <a:r>
              <a:rPr dirty="0" sz="1450" spc="-5">
                <a:latin typeface="Times New Roman"/>
                <a:cs typeface="Times New Roman"/>
              </a:rPr>
              <a:t>be a </a:t>
            </a:r>
            <a:r>
              <a:rPr dirty="0" sz="1450" spc="-10">
                <a:latin typeface="Times New Roman"/>
                <a:cs typeface="Times New Roman"/>
              </a:rPr>
              <a:t>sin, this mad harangue was sinful. </a:t>
            </a:r>
            <a:r>
              <a:rPr dirty="0" sz="1450" spc="-5">
                <a:latin typeface="Times New Roman"/>
                <a:cs typeface="Times New Roman"/>
              </a:rPr>
              <a:t>I </a:t>
            </a:r>
            <a:r>
              <a:rPr dirty="0" sz="1450" spc="-10">
                <a:latin typeface="Times New Roman"/>
                <a:cs typeface="Times New Roman"/>
              </a:rPr>
              <a:t>ran to  my kinsman, </a:t>
            </a:r>
            <a:r>
              <a:rPr dirty="0" sz="1450" spc="-5">
                <a:latin typeface="Times New Roman"/>
                <a:cs typeface="Times New Roman"/>
              </a:rPr>
              <a:t>I </a:t>
            </a:r>
            <a:r>
              <a:rPr dirty="0" sz="1450" spc="-10">
                <a:latin typeface="Times New Roman"/>
                <a:cs typeface="Times New Roman"/>
              </a:rPr>
              <a:t>seized him </a:t>
            </a:r>
            <a:r>
              <a:rPr dirty="0" sz="1450" spc="-5">
                <a:latin typeface="Times New Roman"/>
                <a:cs typeface="Times New Roman"/>
              </a:rPr>
              <a:t>by </a:t>
            </a:r>
            <a:r>
              <a:rPr dirty="0" sz="1450" spc="-10">
                <a:latin typeface="Times New Roman"/>
                <a:cs typeface="Times New Roman"/>
              </a:rPr>
              <a:t>the shoulders, </a:t>
            </a:r>
            <a:r>
              <a:rPr dirty="0" sz="1450" spc="-5">
                <a:latin typeface="Times New Roman"/>
                <a:cs typeface="Times New Roman"/>
              </a:rPr>
              <a:t>I </a:t>
            </a:r>
            <a:r>
              <a:rPr dirty="0" sz="1450" spc="-10">
                <a:latin typeface="Times New Roman"/>
                <a:cs typeface="Times New Roman"/>
              </a:rPr>
              <a:t>dragged him to his</a:t>
            </a:r>
            <a:r>
              <a:rPr dirty="0" sz="1450" spc="75">
                <a:latin typeface="Times New Roman"/>
                <a:cs typeface="Times New Roman"/>
              </a:rPr>
              <a:t> </a:t>
            </a:r>
            <a:r>
              <a:rPr dirty="0" sz="1450" spc="-10">
                <a:latin typeface="Times New Roman"/>
                <a:cs typeface="Times New Roman"/>
              </a:rPr>
              <a:t>feet.</a:t>
            </a:r>
            <a:endParaRPr sz="1450">
              <a:latin typeface="Times New Roman"/>
              <a:cs typeface="Times New Roman"/>
            </a:endParaRPr>
          </a:p>
          <a:p>
            <a:pPr algn="just" marL="12700" marR="7620">
              <a:lnSpc>
                <a:spcPts val="1730"/>
              </a:lnSpc>
              <a:spcBef>
                <a:spcPts val="850"/>
              </a:spcBef>
            </a:pPr>
            <a:r>
              <a:rPr dirty="0" sz="1450" spc="-10">
                <a:latin typeface="Times New Roman"/>
                <a:cs typeface="Times New Roman"/>
              </a:rPr>
              <a:t>‘Silence, man,’ said I, ‘respect </a:t>
            </a:r>
            <a:r>
              <a:rPr dirty="0" sz="1450" spc="-5">
                <a:latin typeface="Times New Roman"/>
                <a:cs typeface="Times New Roman"/>
              </a:rPr>
              <a:t>your </a:t>
            </a:r>
            <a:r>
              <a:rPr dirty="0" sz="1450" spc="-10">
                <a:latin typeface="Times New Roman"/>
                <a:cs typeface="Times New Roman"/>
              </a:rPr>
              <a:t>God in words, if </a:t>
            </a:r>
            <a:r>
              <a:rPr dirty="0" sz="1450" spc="-5">
                <a:latin typeface="Times New Roman"/>
                <a:cs typeface="Times New Roman"/>
              </a:rPr>
              <a:t>not </a:t>
            </a:r>
            <a:r>
              <a:rPr dirty="0" sz="1450" spc="-10">
                <a:latin typeface="Times New Roman"/>
                <a:cs typeface="Times New Roman"/>
              </a:rPr>
              <a:t>in action. Here, </a:t>
            </a:r>
            <a:r>
              <a:rPr dirty="0" sz="1450" spc="-5">
                <a:latin typeface="Times New Roman"/>
                <a:cs typeface="Times New Roman"/>
              </a:rPr>
              <a:t>on  </a:t>
            </a:r>
            <a:r>
              <a:rPr dirty="0" sz="1450" spc="-10">
                <a:latin typeface="Times New Roman"/>
                <a:cs typeface="Times New Roman"/>
              </a:rPr>
              <a:t>the very scene </a:t>
            </a:r>
            <a:r>
              <a:rPr dirty="0" sz="1450" spc="-5">
                <a:latin typeface="Times New Roman"/>
                <a:cs typeface="Times New Roman"/>
              </a:rPr>
              <a:t>of your </a:t>
            </a:r>
            <a:r>
              <a:rPr dirty="0" sz="1450" spc="-10">
                <a:latin typeface="Times New Roman"/>
                <a:cs typeface="Times New Roman"/>
              </a:rPr>
              <a:t>transgressions, He sends </a:t>
            </a:r>
            <a:r>
              <a:rPr dirty="0" sz="1450" spc="-5">
                <a:latin typeface="Times New Roman"/>
                <a:cs typeface="Times New Roman"/>
              </a:rPr>
              <a:t>you </a:t>
            </a:r>
            <a:r>
              <a:rPr dirty="0" sz="1450" spc="-10">
                <a:latin typeface="Times New Roman"/>
                <a:cs typeface="Times New Roman"/>
              </a:rPr>
              <a:t>an occasion </a:t>
            </a:r>
            <a:r>
              <a:rPr dirty="0" sz="1450" spc="-5">
                <a:latin typeface="Times New Roman"/>
                <a:cs typeface="Times New Roman"/>
              </a:rPr>
              <a:t>of  </a:t>
            </a:r>
            <a:r>
              <a:rPr dirty="0" sz="1450" spc="-10">
                <a:latin typeface="Times New Roman"/>
                <a:cs typeface="Times New Roman"/>
              </a:rPr>
              <a:t>atonement. Forward and embrace it; welcome like </a:t>
            </a:r>
            <a:r>
              <a:rPr dirty="0" sz="1450" spc="-5">
                <a:latin typeface="Times New Roman"/>
                <a:cs typeface="Times New Roman"/>
              </a:rPr>
              <a:t>a </a:t>
            </a:r>
            <a:r>
              <a:rPr dirty="0" sz="1450" spc="-10">
                <a:latin typeface="Times New Roman"/>
                <a:cs typeface="Times New Roman"/>
              </a:rPr>
              <a:t>father </a:t>
            </a:r>
            <a:r>
              <a:rPr dirty="0" sz="1450" spc="-5">
                <a:latin typeface="Times New Roman"/>
                <a:cs typeface="Times New Roman"/>
              </a:rPr>
              <a:t>yon </a:t>
            </a:r>
            <a:r>
              <a:rPr dirty="0" sz="1450" spc="-10">
                <a:latin typeface="Times New Roman"/>
                <a:cs typeface="Times New Roman"/>
              </a:rPr>
              <a:t>creature who  comes trembling to </a:t>
            </a:r>
            <a:r>
              <a:rPr dirty="0" sz="1450" spc="-5">
                <a:latin typeface="Times New Roman"/>
                <a:cs typeface="Times New Roman"/>
              </a:rPr>
              <a:t>your</a:t>
            </a:r>
            <a:r>
              <a:rPr dirty="0" sz="1450" spc="5">
                <a:latin typeface="Times New Roman"/>
                <a:cs typeface="Times New Roman"/>
              </a:rPr>
              <a:t> </a:t>
            </a:r>
            <a:r>
              <a:rPr dirty="0" sz="1450" spc="-25">
                <a:latin typeface="Times New Roman"/>
                <a:cs typeface="Times New Roman"/>
              </a:rPr>
              <a:t>mercy.’</a:t>
            </a:r>
            <a:endParaRPr sz="1450">
              <a:latin typeface="Times New Roman"/>
              <a:cs typeface="Times New Roman"/>
            </a:endParaRPr>
          </a:p>
          <a:p>
            <a:pPr algn="just" marL="12700" marR="5080">
              <a:lnSpc>
                <a:spcPts val="1730"/>
              </a:lnSpc>
              <a:spcBef>
                <a:spcPts val="860"/>
              </a:spcBef>
            </a:pPr>
            <a:r>
              <a:rPr dirty="0" sz="1450" spc="-25">
                <a:latin typeface="Times New Roman"/>
                <a:cs typeface="Times New Roman"/>
              </a:rPr>
              <a:t>With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tried to force him towards the black; </a:t>
            </a:r>
            <a:r>
              <a:rPr dirty="0" sz="1450" spc="-5">
                <a:latin typeface="Times New Roman"/>
                <a:cs typeface="Times New Roman"/>
              </a:rPr>
              <a:t>but he </a:t>
            </a:r>
            <a:r>
              <a:rPr dirty="0" sz="1450" spc="-10">
                <a:latin typeface="Times New Roman"/>
                <a:cs typeface="Times New Roman"/>
              </a:rPr>
              <a:t>felled me to the  </a:t>
            </a:r>
            <a:r>
              <a:rPr dirty="0" sz="1450" spc="-5">
                <a:latin typeface="Times New Roman"/>
                <a:cs typeface="Times New Roman"/>
              </a:rPr>
              <a:t>ground, </a:t>
            </a:r>
            <a:r>
              <a:rPr dirty="0" sz="1450" spc="-10">
                <a:latin typeface="Times New Roman"/>
                <a:cs typeface="Times New Roman"/>
              </a:rPr>
              <a:t>burst from my grasp, leaving the shoulder </a:t>
            </a:r>
            <a:r>
              <a:rPr dirty="0" sz="1450" spc="-5">
                <a:latin typeface="Times New Roman"/>
                <a:cs typeface="Times New Roman"/>
              </a:rPr>
              <a:t>of </a:t>
            </a:r>
            <a:r>
              <a:rPr dirty="0" sz="1450" spc="-10">
                <a:latin typeface="Times New Roman"/>
                <a:cs typeface="Times New Roman"/>
              </a:rPr>
              <a:t>his jacket, and fled </a:t>
            </a:r>
            <a:r>
              <a:rPr dirty="0" sz="1450" spc="-5">
                <a:latin typeface="Times New Roman"/>
                <a:cs typeface="Times New Roman"/>
              </a:rPr>
              <a:t>up  </a:t>
            </a:r>
            <a:r>
              <a:rPr dirty="0" sz="1450" spc="-10">
                <a:latin typeface="Times New Roman"/>
                <a:cs typeface="Times New Roman"/>
              </a:rPr>
              <a:t>the hillside towards the top </a:t>
            </a:r>
            <a:r>
              <a:rPr dirty="0" sz="1450" spc="-5">
                <a:latin typeface="Times New Roman"/>
                <a:cs typeface="Times New Roman"/>
              </a:rPr>
              <a:t>of </a:t>
            </a:r>
            <a:r>
              <a:rPr dirty="0" sz="1450" spc="-10">
                <a:latin typeface="Times New Roman"/>
                <a:cs typeface="Times New Roman"/>
              </a:rPr>
              <a:t>Aros like </a:t>
            </a:r>
            <a:r>
              <a:rPr dirty="0" sz="1450" spc="-5">
                <a:latin typeface="Times New Roman"/>
                <a:cs typeface="Times New Roman"/>
              </a:rPr>
              <a:t>a </a:t>
            </a:r>
            <a:r>
              <a:rPr dirty="0" sz="1450" spc="-25">
                <a:latin typeface="Times New Roman"/>
                <a:cs typeface="Times New Roman"/>
              </a:rPr>
              <a:t>deer. </a:t>
            </a:r>
            <a:r>
              <a:rPr dirty="0" sz="1450" spc="-5">
                <a:latin typeface="Times New Roman"/>
                <a:cs typeface="Times New Roman"/>
              </a:rPr>
              <a:t>I </a:t>
            </a:r>
            <a:r>
              <a:rPr dirty="0" sz="1450" spc="-10">
                <a:latin typeface="Times New Roman"/>
                <a:cs typeface="Times New Roman"/>
              </a:rPr>
              <a:t>staggered to my feet again,  bruised and somewhat stunned; the negro had paused in surprise, perhaps in  </a:t>
            </a:r>
            <a:r>
              <a:rPr dirty="0" sz="1450" spc="-15">
                <a:latin typeface="Times New Roman"/>
                <a:cs typeface="Times New Roman"/>
              </a:rPr>
              <a:t>terror, </a:t>
            </a:r>
            <a:r>
              <a:rPr dirty="0" sz="1450" spc="-10">
                <a:latin typeface="Times New Roman"/>
                <a:cs typeface="Times New Roman"/>
              </a:rPr>
              <a:t>some halfway between me and the wreck; my uncle was already far  </a:t>
            </a:r>
            <a:r>
              <a:rPr dirty="0" sz="1450" spc="-30">
                <a:latin typeface="Times New Roman"/>
                <a:cs typeface="Times New Roman"/>
              </a:rPr>
              <a:t>away, </a:t>
            </a:r>
            <a:r>
              <a:rPr dirty="0" sz="1450" spc="-5">
                <a:latin typeface="Times New Roman"/>
                <a:cs typeface="Times New Roman"/>
              </a:rPr>
              <a:t>bounding </a:t>
            </a:r>
            <a:r>
              <a:rPr dirty="0" sz="1450" spc="-10">
                <a:latin typeface="Times New Roman"/>
                <a:cs typeface="Times New Roman"/>
              </a:rPr>
              <a:t>from rock to rock; and </a:t>
            </a:r>
            <a:r>
              <a:rPr dirty="0" sz="1450" spc="-5">
                <a:latin typeface="Times New Roman"/>
                <a:cs typeface="Times New Roman"/>
              </a:rPr>
              <a:t>I </a:t>
            </a:r>
            <a:r>
              <a:rPr dirty="0" sz="1450" spc="-10">
                <a:latin typeface="Times New Roman"/>
                <a:cs typeface="Times New Roman"/>
              </a:rPr>
              <a:t>thus found myself torn for </a:t>
            </a:r>
            <a:r>
              <a:rPr dirty="0" sz="1450" spc="-5">
                <a:latin typeface="Times New Roman"/>
                <a:cs typeface="Times New Roman"/>
              </a:rPr>
              <a:t>a </a:t>
            </a:r>
            <a:r>
              <a:rPr dirty="0" sz="1450" spc="-10">
                <a:latin typeface="Times New Roman"/>
                <a:cs typeface="Times New Roman"/>
              </a:rPr>
              <a:t>time  between two duties. But </a:t>
            </a:r>
            <a:r>
              <a:rPr dirty="0" sz="1450" spc="-5">
                <a:latin typeface="Times New Roman"/>
                <a:cs typeface="Times New Roman"/>
              </a:rPr>
              <a:t>I </a:t>
            </a:r>
            <a:r>
              <a:rPr dirty="0" sz="1450" spc="-10">
                <a:latin typeface="Times New Roman"/>
                <a:cs typeface="Times New Roman"/>
              </a:rPr>
              <a:t>judged, and </a:t>
            </a:r>
            <a:r>
              <a:rPr dirty="0" sz="1450" spc="-5">
                <a:latin typeface="Times New Roman"/>
                <a:cs typeface="Times New Roman"/>
              </a:rPr>
              <a:t>I </a:t>
            </a:r>
            <a:r>
              <a:rPr dirty="0" sz="1450" spc="-10">
                <a:latin typeface="Times New Roman"/>
                <a:cs typeface="Times New Roman"/>
              </a:rPr>
              <a:t>pray Heaven that </a:t>
            </a:r>
            <a:r>
              <a:rPr dirty="0" sz="1450" spc="-5">
                <a:latin typeface="Times New Roman"/>
                <a:cs typeface="Times New Roman"/>
              </a:rPr>
              <a:t>I </a:t>
            </a:r>
            <a:r>
              <a:rPr dirty="0" sz="1450" spc="-10">
                <a:latin typeface="Times New Roman"/>
                <a:cs typeface="Times New Roman"/>
              </a:rPr>
              <a:t>judged </a:t>
            </a:r>
            <a:r>
              <a:rPr dirty="0" sz="1450" spc="-20">
                <a:latin typeface="Times New Roman"/>
                <a:cs typeface="Times New Roman"/>
              </a:rPr>
              <a:t>rightly, </a:t>
            </a:r>
            <a:r>
              <a:rPr dirty="0" sz="1450" spc="-10">
                <a:latin typeface="Times New Roman"/>
                <a:cs typeface="Times New Roman"/>
              </a:rPr>
              <a:t>in  favour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poor </a:t>
            </a:r>
            <a:r>
              <a:rPr dirty="0" sz="1450" spc="-10">
                <a:latin typeface="Times New Roman"/>
                <a:cs typeface="Times New Roman"/>
              </a:rPr>
              <a:t>wretch </a:t>
            </a:r>
            <a:r>
              <a:rPr dirty="0" sz="1450" spc="-5">
                <a:latin typeface="Times New Roman"/>
                <a:cs typeface="Times New Roman"/>
              </a:rPr>
              <a:t>upon </a:t>
            </a:r>
            <a:r>
              <a:rPr dirty="0" sz="1450" spc="-10">
                <a:latin typeface="Times New Roman"/>
                <a:cs typeface="Times New Roman"/>
              </a:rPr>
              <a:t>the sands; his misfortune was at least </a:t>
            </a:r>
            <a:r>
              <a:rPr dirty="0" sz="1450" spc="-5">
                <a:latin typeface="Times New Roman"/>
                <a:cs typeface="Times New Roman"/>
              </a:rPr>
              <a:t>not  </a:t>
            </a:r>
            <a:r>
              <a:rPr dirty="0" sz="1450" spc="-10">
                <a:latin typeface="Times New Roman"/>
                <a:cs typeface="Times New Roman"/>
              </a:rPr>
              <a:t>plainly </a:t>
            </a:r>
            <a:r>
              <a:rPr dirty="0" sz="1450" spc="-5">
                <a:latin typeface="Times New Roman"/>
                <a:cs typeface="Times New Roman"/>
              </a:rPr>
              <a:t>of </a:t>
            </a:r>
            <a:r>
              <a:rPr dirty="0" sz="1450" spc="-10">
                <a:latin typeface="Times New Roman"/>
                <a:cs typeface="Times New Roman"/>
              </a:rPr>
              <a:t>his own creation; it was one, besides, that </a:t>
            </a:r>
            <a:r>
              <a:rPr dirty="0" sz="1450" spc="-5">
                <a:latin typeface="Times New Roman"/>
                <a:cs typeface="Times New Roman"/>
              </a:rPr>
              <a:t>I </a:t>
            </a:r>
            <a:r>
              <a:rPr dirty="0" sz="1450" spc="-10">
                <a:latin typeface="Times New Roman"/>
                <a:cs typeface="Times New Roman"/>
              </a:rPr>
              <a:t>could certainly relieve;  and </a:t>
            </a:r>
            <a:r>
              <a:rPr dirty="0" sz="1450" spc="-5">
                <a:latin typeface="Times New Roman"/>
                <a:cs typeface="Times New Roman"/>
              </a:rPr>
              <a:t>I </a:t>
            </a:r>
            <a:r>
              <a:rPr dirty="0" sz="1450" spc="-10">
                <a:latin typeface="Times New Roman"/>
                <a:cs typeface="Times New Roman"/>
              </a:rPr>
              <a:t>had begun </a:t>
            </a:r>
            <a:r>
              <a:rPr dirty="0" sz="1450" spc="-5">
                <a:latin typeface="Times New Roman"/>
                <a:cs typeface="Times New Roman"/>
              </a:rPr>
              <a:t>by </a:t>
            </a:r>
            <a:r>
              <a:rPr dirty="0" sz="1450" spc="-10">
                <a:latin typeface="Times New Roman"/>
                <a:cs typeface="Times New Roman"/>
              </a:rPr>
              <a:t>that time to regard my uncle as an incurable and dismal  lunatic. </a:t>
            </a:r>
            <a:r>
              <a:rPr dirty="0" sz="1450" spc="-5">
                <a:latin typeface="Times New Roman"/>
                <a:cs typeface="Times New Roman"/>
              </a:rPr>
              <a:t>I </a:t>
            </a:r>
            <a:r>
              <a:rPr dirty="0" sz="1450" spc="-10">
                <a:latin typeface="Times New Roman"/>
                <a:cs typeface="Times New Roman"/>
              </a:rPr>
              <a:t>advanced accordingly towards the black, who now awaited my  approach with folded arms, like </a:t>
            </a:r>
            <a:r>
              <a:rPr dirty="0" sz="1450" spc="-5">
                <a:latin typeface="Times New Roman"/>
                <a:cs typeface="Times New Roman"/>
              </a:rPr>
              <a:t>one </a:t>
            </a:r>
            <a:r>
              <a:rPr dirty="0" sz="1450" spc="-10">
                <a:latin typeface="Times New Roman"/>
                <a:cs typeface="Times New Roman"/>
              </a:rPr>
              <a:t>prepared for either </a:t>
            </a:r>
            <a:r>
              <a:rPr dirty="0" sz="1450" spc="-20">
                <a:latin typeface="Times New Roman"/>
                <a:cs typeface="Times New Roman"/>
              </a:rPr>
              <a:t>destiny.</a:t>
            </a:r>
            <a:r>
              <a:rPr dirty="0" sz="1450" spc="320">
                <a:latin typeface="Times New Roman"/>
                <a:cs typeface="Times New Roman"/>
              </a:rPr>
              <a:t>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came  </a:t>
            </a:r>
            <a:r>
              <a:rPr dirty="0" sz="1450" spc="-20">
                <a:latin typeface="Times New Roman"/>
                <a:cs typeface="Times New Roman"/>
              </a:rPr>
              <a:t>nearer, </a:t>
            </a:r>
            <a:r>
              <a:rPr dirty="0" sz="1450" spc="-5">
                <a:latin typeface="Times New Roman"/>
                <a:cs typeface="Times New Roman"/>
              </a:rPr>
              <a:t>he </a:t>
            </a:r>
            <a:r>
              <a:rPr dirty="0" sz="1450" spc="-10">
                <a:latin typeface="Times New Roman"/>
                <a:cs typeface="Times New Roman"/>
              </a:rPr>
              <a:t>reached forth his hand with </a:t>
            </a:r>
            <a:r>
              <a:rPr dirty="0" sz="1450" spc="-5">
                <a:latin typeface="Times New Roman"/>
                <a:cs typeface="Times New Roman"/>
              </a:rPr>
              <a:t>a </a:t>
            </a:r>
            <a:r>
              <a:rPr dirty="0" sz="1450" spc="-10">
                <a:latin typeface="Times New Roman"/>
                <a:cs typeface="Times New Roman"/>
              </a:rPr>
              <a:t>great gesture, such as </a:t>
            </a:r>
            <a:r>
              <a:rPr dirty="0" sz="1450" spc="-5">
                <a:latin typeface="Times New Roman"/>
                <a:cs typeface="Times New Roman"/>
              </a:rPr>
              <a:t>I </a:t>
            </a:r>
            <a:r>
              <a:rPr dirty="0" sz="1450" spc="-10">
                <a:latin typeface="Times New Roman"/>
                <a:cs typeface="Times New Roman"/>
              </a:rPr>
              <a:t>had seen from  the pulpit, and spoke to me in something </a:t>
            </a:r>
            <a:r>
              <a:rPr dirty="0" sz="1450" spc="-5">
                <a:latin typeface="Times New Roman"/>
                <a:cs typeface="Times New Roman"/>
              </a:rPr>
              <a:t>of a </a:t>
            </a:r>
            <a:r>
              <a:rPr dirty="0" sz="1450" spc="-10">
                <a:latin typeface="Times New Roman"/>
                <a:cs typeface="Times New Roman"/>
              </a:rPr>
              <a:t>pulpit voice, </a:t>
            </a:r>
            <a:r>
              <a:rPr dirty="0" sz="1450" spc="-5">
                <a:latin typeface="Times New Roman"/>
                <a:cs typeface="Times New Roman"/>
              </a:rPr>
              <a:t>but not a </a:t>
            </a:r>
            <a:r>
              <a:rPr dirty="0" sz="1450" spc="-10">
                <a:latin typeface="Times New Roman"/>
                <a:cs typeface="Times New Roman"/>
              </a:rPr>
              <a:t>word was  comprehensible. </a:t>
            </a:r>
            <a:r>
              <a:rPr dirty="0" sz="1450" spc="-5">
                <a:latin typeface="Times New Roman"/>
                <a:cs typeface="Times New Roman"/>
              </a:rPr>
              <a:t>I </a:t>
            </a:r>
            <a:r>
              <a:rPr dirty="0" sz="1450" spc="-10">
                <a:latin typeface="Times New Roman"/>
                <a:cs typeface="Times New Roman"/>
              </a:rPr>
              <a:t>tried him first in English, then in Gaelic, both in vain; so  that it was clear we must rely </a:t>
            </a:r>
            <a:r>
              <a:rPr dirty="0" sz="1450" spc="-5">
                <a:latin typeface="Times New Roman"/>
                <a:cs typeface="Times New Roman"/>
              </a:rPr>
              <a:t>upon </a:t>
            </a:r>
            <a:r>
              <a:rPr dirty="0" sz="1450" spc="-10">
                <a:latin typeface="Times New Roman"/>
                <a:cs typeface="Times New Roman"/>
              </a:rPr>
              <a:t>the </a:t>
            </a:r>
            <a:r>
              <a:rPr dirty="0" sz="1450" spc="-5">
                <a:latin typeface="Times New Roman"/>
                <a:cs typeface="Times New Roman"/>
              </a:rPr>
              <a:t>tongue of looks </a:t>
            </a:r>
            <a:r>
              <a:rPr dirty="0" sz="1450" spc="-10">
                <a:latin typeface="Times New Roman"/>
                <a:cs typeface="Times New Roman"/>
              </a:rPr>
              <a:t>and gestures.  Thereupon </a:t>
            </a:r>
            <a:r>
              <a:rPr dirty="0" sz="1450" spc="-5">
                <a:latin typeface="Times New Roman"/>
                <a:cs typeface="Times New Roman"/>
              </a:rPr>
              <a:t>I </a:t>
            </a:r>
            <a:r>
              <a:rPr dirty="0" sz="1450" spc="-10">
                <a:latin typeface="Times New Roman"/>
                <a:cs typeface="Times New Roman"/>
              </a:rPr>
              <a:t>signed to him to follow me, which </a:t>
            </a:r>
            <a:r>
              <a:rPr dirty="0" sz="1450" spc="-5">
                <a:latin typeface="Times New Roman"/>
                <a:cs typeface="Times New Roman"/>
              </a:rPr>
              <a:t>he </a:t>
            </a:r>
            <a:r>
              <a:rPr dirty="0" sz="1450" spc="-10">
                <a:latin typeface="Times New Roman"/>
                <a:cs typeface="Times New Roman"/>
              </a:rPr>
              <a:t>did readily and with </a:t>
            </a:r>
            <a:r>
              <a:rPr dirty="0" sz="1450" spc="-5">
                <a:latin typeface="Times New Roman"/>
                <a:cs typeface="Times New Roman"/>
              </a:rPr>
              <a:t>a </a:t>
            </a:r>
            <a:r>
              <a:rPr dirty="0" sz="1450" spc="-10">
                <a:latin typeface="Times New Roman"/>
                <a:cs typeface="Times New Roman"/>
              </a:rPr>
              <a:t>grave  obeisance like </a:t>
            </a:r>
            <a:r>
              <a:rPr dirty="0" sz="1450" spc="-5">
                <a:latin typeface="Times New Roman"/>
                <a:cs typeface="Times New Roman"/>
              </a:rPr>
              <a:t>a </a:t>
            </a:r>
            <a:r>
              <a:rPr dirty="0" sz="1450" spc="-10">
                <a:latin typeface="Times New Roman"/>
                <a:cs typeface="Times New Roman"/>
              </a:rPr>
              <a:t>fallen </a:t>
            </a:r>
            <a:r>
              <a:rPr dirty="0" sz="1450" spc="-5">
                <a:latin typeface="Times New Roman"/>
                <a:cs typeface="Times New Roman"/>
              </a:rPr>
              <a:t>king; </a:t>
            </a:r>
            <a:r>
              <a:rPr dirty="0" sz="1450" spc="-10">
                <a:latin typeface="Times New Roman"/>
                <a:cs typeface="Times New Roman"/>
              </a:rPr>
              <a:t>all the while there had come </a:t>
            </a:r>
            <a:r>
              <a:rPr dirty="0" sz="1450" spc="-5">
                <a:latin typeface="Times New Roman"/>
                <a:cs typeface="Times New Roman"/>
              </a:rPr>
              <a:t>no </a:t>
            </a:r>
            <a:r>
              <a:rPr dirty="0" sz="1450" spc="-10">
                <a:latin typeface="Times New Roman"/>
                <a:cs typeface="Times New Roman"/>
              </a:rPr>
              <a:t>shade </a:t>
            </a:r>
            <a:r>
              <a:rPr dirty="0" sz="1450" spc="-5">
                <a:latin typeface="Times New Roman"/>
                <a:cs typeface="Times New Roman"/>
              </a:rPr>
              <a:t>of  </a:t>
            </a:r>
            <a:r>
              <a:rPr dirty="0" sz="1450" spc="-10">
                <a:latin typeface="Times New Roman"/>
                <a:cs typeface="Times New Roman"/>
              </a:rPr>
              <a:t>alteration in his face, neither </a:t>
            </a:r>
            <a:r>
              <a:rPr dirty="0" sz="1450" spc="-5">
                <a:latin typeface="Times New Roman"/>
                <a:cs typeface="Times New Roman"/>
              </a:rPr>
              <a:t>of </a:t>
            </a:r>
            <a:r>
              <a:rPr dirty="0" sz="1450" spc="-10">
                <a:latin typeface="Times New Roman"/>
                <a:cs typeface="Times New Roman"/>
              </a:rPr>
              <a:t>anxiety while </a:t>
            </a:r>
            <a:r>
              <a:rPr dirty="0" sz="1450" spc="-5">
                <a:latin typeface="Times New Roman"/>
                <a:cs typeface="Times New Roman"/>
              </a:rPr>
              <a:t>he </a:t>
            </a:r>
            <a:r>
              <a:rPr dirty="0" sz="1450" spc="-10">
                <a:latin typeface="Times New Roman"/>
                <a:cs typeface="Times New Roman"/>
              </a:rPr>
              <a:t>was still waiting, </a:t>
            </a:r>
            <a:r>
              <a:rPr dirty="0" sz="1450" spc="-5">
                <a:latin typeface="Times New Roman"/>
                <a:cs typeface="Times New Roman"/>
              </a:rPr>
              <a:t>nor of </a:t>
            </a:r>
            <a:r>
              <a:rPr dirty="0" sz="1450" spc="-10">
                <a:latin typeface="Times New Roman"/>
                <a:cs typeface="Times New Roman"/>
              </a:rPr>
              <a:t>relief  now that </a:t>
            </a:r>
            <a:r>
              <a:rPr dirty="0" sz="1450" spc="-5">
                <a:latin typeface="Times New Roman"/>
                <a:cs typeface="Times New Roman"/>
              </a:rPr>
              <a:t>he </a:t>
            </a:r>
            <a:r>
              <a:rPr dirty="0" sz="1450" spc="-10">
                <a:latin typeface="Times New Roman"/>
                <a:cs typeface="Times New Roman"/>
              </a:rPr>
              <a:t>was reassured; if </a:t>
            </a:r>
            <a:r>
              <a:rPr dirty="0" sz="1450" spc="-5">
                <a:latin typeface="Times New Roman"/>
                <a:cs typeface="Times New Roman"/>
              </a:rPr>
              <a:t>he </a:t>
            </a:r>
            <a:r>
              <a:rPr dirty="0" sz="1450" spc="-10">
                <a:latin typeface="Times New Roman"/>
                <a:cs typeface="Times New Roman"/>
              </a:rPr>
              <a:t>were </a:t>
            </a:r>
            <a:r>
              <a:rPr dirty="0" sz="1450" spc="-5">
                <a:latin typeface="Times New Roman"/>
                <a:cs typeface="Times New Roman"/>
              </a:rPr>
              <a:t>a </a:t>
            </a:r>
            <a:r>
              <a:rPr dirty="0" sz="1450" spc="-10">
                <a:latin typeface="Times New Roman"/>
                <a:cs typeface="Times New Roman"/>
              </a:rPr>
              <a:t>slave, as </a:t>
            </a:r>
            <a:r>
              <a:rPr dirty="0" sz="1450" spc="-5">
                <a:latin typeface="Times New Roman"/>
                <a:cs typeface="Times New Roman"/>
              </a:rPr>
              <a:t>I </a:t>
            </a:r>
            <a:r>
              <a:rPr dirty="0" sz="1450" spc="-10">
                <a:latin typeface="Times New Roman"/>
                <a:cs typeface="Times New Roman"/>
              </a:rPr>
              <a:t>supposed,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but  </a:t>
            </a:r>
            <a:r>
              <a:rPr dirty="0" sz="1450" spc="-10">
                <a:latin typeface="Times New Roman"/>
                <a:cs typeface="Times New Roman"/>
              </a:rPr>
              <a:t>judge </a:t>
            </a:r>
            <a:r>
              <a:rPr dirty="0" sz="1450" spc="-5">
                <a:latin typeface="Times New Roman"/>
                <a:cs typeface="Times New Roman"/>
              </a:rPr>
              <a:t>he </a:t>
            </a:r>
            <a:r>
              <a:rPr dirty="0" sz="1450" spc="-10">
                <a:latin typeface="Times New Roman"/>
                <a:cs typeface="Times New Roman"/>
              </a:rPr>
              <a:t>must have fallen from some high place in his own </a:t>
            </a:r>
            <a:r>
              <a:rPr dirty="0" sz="1450" spc="-20">
                <a:latin typeface="Times New Roman"/>
                <a:cs typeface="Times New Roman"/>
              </a:rPr>
              <a:t>country, </a:t>
            </a:r>
            <a:r>
              <a:rPr dirty="0" sz="1450" spc="-10">
                <a:latin typeface="Times New Roman"/>
                <a:cs typeface="Times New Roman"/>
              </a:rPr>
              <a:t>and fallen  as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but </a:t>
            </a:r>
            <a:r>
              <a:rPr dirty="0" sz="1450" spc="-10">
                <a:latin typeface="Times New Roman"/>
                <a:cs typeface="Times New Roman"/>
              </a:rPr>
              <a:t>admire his bearing. As we passed the grave, </a:t>
            </a:r>
            <a:r>
              <a:rPr dirty="0" sz="1450" spc="-5">
                <a:latin typeface="Times New Roman"/>
                <a:cs typeface="Times New Roman"/>
              </a:rPr>
              <a:t>I  </a:t>
            </a:r>
            <a:r>
              <a:rPr dirty="0" sz="1450" spc="-10">
                <a:latin typeface="Times New Roman"/>
                <a:cs typeface="Times New Roman"/>
              </a:rPr>
              <a:t>paused and raised my hands and eyes to heaven in token </a:t>
            </a:r>
            <a:r>
              <a:rPr dirty="0" sz="1450" spc="-5">
                <a:latin typeface="Times New Roman"/>
                <a:cs typeface="Times New Roman"/>
              </a:rPr>
              <a:t>of </a:t>
            </a:r>
            <a:r>
              <a:rPr dirty="0" sz="1450" spc="-10">
                <a:latin typeface="Times New Roman"/>
                <a:cs typeface="Times New Roman"/>
              </a:rPr>
              <a:t>respect and sorrow  for the dead; and he, as if in </a:t>
            </a:r>
            <a:r>
              <a:rPr dirty="0" sz="1450" spc="-20">
                <a:latin typeface="Times New Roman"/>
                <a:cs typeface="Times New Roman"/>
              </a:rPr>
              <a:t>answer, </a:t>
            </a:r>
            <a:r>
              <a:rPr dirty="0" sz="1450" spc="-10">
                <a:latin typeface="Times New Roman"/>
                <a:cs typeface="Times New Roman"/>
              </a:rPr>
              <a:t>bowed low and spread his hands abroad;  it was </a:t>
            </a:r>
            <a:r>
              <a:rPr dirty="0" sz="1450" spc="-5">
                <a:latin typeface="Times New Roman"/>
                <a:cs typeface="Times New Roman"/>
              </a:rPr>
              <a:t>a </a:t>
            </a:r>
            <a:r>
              <a:rPr dirty="0" sz="1450" spc="-10">
                <a:latin typeface="Times New Roman"/>
                <a:cs typeface="Times New Roman"/>
              </a:rPr>
              <a:t>strange motion, </a:t>
            </a:r>
            <a:r>
              <a:rPr dirty="0" sz="1450" spc="-5">
                <a:latin typeface="Times New Roman"/>
                <a:cs typeface="Times New Roman"/>
              </a:rPr>
              <a:t>but done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thing </a:t>
            </a:r>
            <a:r>
              <a:rPr dirty="0" sz="1450" spc="-5">
                <a:latin typeface="Times New Roman"/>
                <a:cs typeface="Times New Roman"/>
              </a:rPr>
              <a:t>of </a:t>
            </a:r>
            <a:r>
              <a:rPr dirty="0" sz="1450" spc="-10">
                <a:latin typeface="Times New Roman"/>
                <a:cs typeface="Times New Roman"/>
              </a:rPr>
              <a:t>common custom; and</a:t>
            </a:r>
            <a:r>
              <a:rPr dirty="0" sz="1450" spc="-145">
                <a:latin typeface="Times New Roman"/>
                <a:cs typeface="Times New Roman"/>
              </a:rPr>
              <a:t> </a:t>
            </a:r>
            <a:r>
              <a:rPr dirty="0" sz="1450" spc="-5">
                <a:latin typeface="Times New Roman"/>
                <a:cs typeface="Times New Roman"/>
              </a:rPr>
              <a:t>I</a:t>
            </a:r>
            <a:endParaRPr sz="1450">
              <a:latin typeface="Times New Roman"/>
              <a:cs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8255">
              <a:lnSpc>
                <a:spcPts val="1730"/>
              </a:lnSpc>
              <a:spcBef>
                <a:spcPts val="155"/>
              </a:spcBef>
            </a:pPr>
            <a:r>
              <a:rPr dirty="0" sz="1450" spc="-10">
                <a:latin typeface="Times New Roman"/>
                <a:cs typeface="Times New Roman"/>
              </a:rPr>
              <a:t>supposed it was ceremonial in the land from which </a:t>
            </a:r>
            <a:r>
              <a:rPr dirty="0" sz="1450" spc="-5">
                <a:latin typeface="Times New Roman"/>
                <a:cs typeface="Times New Roman"/>
              </a:rPr>
              <a:t>he </a:t>
            </a:r>
            <a:r>
              <a:rPr dirty="0" sz="1450" spc="-10">
                <a:latin typeface="Times New Roman"/>
                <a:cs typeface="Times New Roman"/>
              </a:rPr>
              <a:t>came. At the same time  </a:t>
            </a:r>
            <a:r>
              <a:rPr dirty="0" sz="1450" spc="-5">
                <a:latin typeface="Times New Roman"/>
                <a:cs typeface="Times New Roman"/>
              </a:rPr>
              <a:t>he </a:t>
            </a:r>
            <a:r>
              <a:rPr dirty="0" sz="1450" spc="-10">
                <a:latin typeface="Times New Roman"/>
                <a:cs typeface="Times New Roman"/>
              </a:rPr>
              <a:t>pointed to my uncle, whom we could just see perched </a:t>
            </a:r>
            <a:r>
              <a:rPr dirty="0" sz="1450" spc="-5">
                <a:latin typeface="Times New Roman"/>
                <a:cs typeface="Times New Roman"/>
              </a:rPr>
              <a:t>upon a </a:t>
            </a:r>
            <a:r>
              <a:rPr dirty="0" sz="1450" spc="-10">
                <a:latin typeface="Times New Roman"/>
                <a:cs typeface="Times New Roman"/>
              </a:rPr>
              <a:t>knoll, and  touched his head to indicate that </a:t>
            </a:r>
            <a:r>
              <a:rPr dirty="0" sz="1450" spc="-5">
                <a:latin typeface="Times New Roman"/>
                <a:cs typeface="Times New Roman"/>
              </a:rPr>
              <a:t>he </a:t>
            </a:r>
            <a:r>
              <a:rPr dirty="0" sz="1450" spc="-10">
                <a:latin typeface="Times New Roman"/>
                <a:cs typeface="Times New Roman"/>
              </a:rPr>
              <a:t>was</a:t>
            </a:r>
            <a:r>
              <a:rPr dirty="0" sz="1450" spc="25">
                <a:latin typeface="Times New Roman"/>
                <a:cs typeface="Times New Roman"/>
              </a:rPr>
              <a:t> </a:t>
            </a:r>
            <a:r>
              <a:rPr dirty="0" sz="1450" spc="-10">
                <a:latin typeface="Times New Roman"/>
                <a:cs typeface="Times New Roman"/>
              </a:rPr>
              <a:t>mad.</a:t>
            </a:r>
            <a:endParaRPr sz="1450">
              <a:latin typeface="Times New Roman"/>
              <a:cs typeface="Times New Roman"/>
            </a:endParaRPr>
          </a:p>
          <a:p>
            <a:pPr algn="just" marL="12700" marR="5080">
              <a:lnSpc>
                <a:spcPts val="1730"/>
              </a:lnSpc>
              <a:spcBef>
                <a:spcPts val="860"/>
              </a:spcBef>
            </a:pPr>
            <a:r>
              <a:rPr dirty="0" sz="1450" spc="-70">
                <a:latin typeface="Times New Roman"/>
                <a:cs typeface="Times New Roman"/>
              </a:rPr>
              <a:t>We </a:t>
            </a:r>
            <a:r>
              <a:rPr dirty="0" sz="1450" spc="-10">
                <a:latin typeface="Times New Roman"/>
                <a:cs typeface="Times New Roman"/>
              </a:rPr>
              <a:t>took the long way round the shore, for </a:t>
            </a:r>
            <a:r>
              <a:rPr dirty="0" sz="1450" spc="-5">
                <a:latin typeface="Times New Roman"/>
                <a:cs typeface="Times New Roman"/>
              </a:rPr>
              <a:t>I </a:t>
            </a:r>
            <a:r>
              <a:rPr dirty="0" sz="1450" spc="-10">
                <a:latin typeface="Times New Roman"/>
                <a:cs typeface="Times New Roman"/>
              </a:rPr>
              <a:t>feared to excite my uncle if we  struck across the island; and as we walked, </a:t>
            </a:r>
            <a:r>
              <a:rPr dirty="0" sz="1450" spc="-5">
                <a:latin typeface="Times New Roman"/>
                <a:cs typeface="Times New Roman"/>
              </a:rPr>
              <a:t>I </a:t>
            </a:r>
            <a:r>
              <a:rPr dirty="0" sz="1450" spc="-10">
                <a:latin typeface="Times New Roman"/>
                <a:cs typeface="Times New Roman"/>
              </a:rPr>
              <a:t>had time enough to mature the  little dramatic exhibition </a:t>
            </a:r>
            <a:r>
              <a:rPr dirty="0" sz="1450" spc="-5">
                <a:latin typeface="Times New Roman"/>
                <a:cs typeface="Times New Roman"/>
              </a:rPr>
              <a:t>by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hoped to satisfy my doubts. </a:t>
            </a:r>
            <a:r>
              <a:rPr dirty="0" sz="1450" spc="-15">
                <a:latin typeface="Times New Roman"/>
                <a:cs typeface="Times New Roman"/>
              </a:rPr>
              <a:t>Accordingly,  </a:t>
            </a:r>
            <a:r>
              <a:rPr dirty="0" sz="1450" spc="-10">
                <a:latin typeface="Times New Roman"/>
                <a:cs typeface="Times New Roman"/>
              </a:rPr>
              <a:t>pausing </a:t>
            </a:r>
            <a:r>
              <a:rPr dirty="0" sz="1450" spc="-5">
                <a:latin typeface="Times New Roman"/>
                <a:cs typeface="Times New Roman"/>
              </a:rPr>
              <a:t>on a </a:t>
            </a:r>
            <a:r>
              <a:rPr dirty="0" sz="1450" spc="-10">
                <a:latin typeface="Times New Roman"/>
                <a:cs typeface="Times New Roman"/>
              </a:rPr>
              <a:t>rock, </a:t>
            </a:r>
            <a:r>
              <a:rPr dirty="0" sz="1450" spc="-5">
                <a:latin typeface="Times New Roman"/>
                <a:cs typeface="Times New Roman"/>
              </a:rPr>
              <a:t>I </a:t>
            </a:r>
            <a:r>
              <a:rPr dirty="0" sz="1450" spc="-10">
                <a:latin typeface="Times New Roman"/>
                <a:cs typeface="Times New Roman"/>
              </a:rPr>
              <a:t>proceeded to imitate before the negro the action </a:t>
            </a:r>
            <a:r>
              <a:rPr dirty="0" sz="1450" spc="-5">
                <a:latin typeface="Times New Roman"/>
                <a:cs typeface="Times New Roman"/>
              </a:rPr>
              <a:t>of </a:t>
            </a:r>
            <a:r>
              <a:rPr dirty="0" sz="1450" spc="-10">
                <a:latin typeface="Times New Roman"/>
                <a:cs typeface="Times New Roman"/>
              </a:rPr>
              <a:t>the  man whom </a:t>
            </a:r>
            <a:r>
              <a:rPr dirty="0" sz="1450" spc="-5">
                <a:latin typeface="Times New Roman"/>
                <a:cs typeface="Times New Roman"/>
              </a:rPr>
              <a:t>I </a:t>
            </a:r>
            <a:r>
              <a:rPr dirty="0" sz="1450" spc="-10">
                <a:latin typeface="Times New Roman"/>
                <a:cs typeface="Times New Roman"/>
              </a:rPr>
              <a:t>had seen the day before taking bearings with the compass at  Sandag. He understood me at once, and, taking the imitation </a:t>
            </a:r>
            <a:r>
              <a:rPr dirty="0" sz="1450" spc="-5">
                <a:latin typeface="Times New Roman"/>
                <a:cs typeface="Times New Roman"/>
              </a:rPr>
              <a:t>out of </a:t>
            </a:r>
            <a:r>
              <a:rPr dirty="0" sz="1450" spc="-10">
                <a:latin typeface="Times New Roman"/>
                <a:cs typeface="Times New Roman"/>
              </a:rPr>
              <a:t>my hands,  showed me where the boat was, pointed </a:t>
            </a:r>
            <a:r>
              <a:rPr dirty="0" sz="1450" spc="-5">
                <a:latin typeface="Times New Roman"/>
                <a:cs typeface="Times New Roman"/>
              </a:rPr>
              <a:t>out </a:t>
            </a:r>
            <a:r>
              <a:rPr dirty="0" sz="1450" spc="-10">
                <a:latin typeface="Times New Roman"/>
                <a:cs typeface="Times New Roman"/>
              </a:rPr>
              <a:t>seaward as if to indicate the  position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schooner, </a:t>
            </a:r>
            <a:r>
              <a:rPr dirty="0" sz="1450" spc="-10">
                <a:latin typeface="Times New Roman"/>
                <a:cs typeface="Times New Roman"/>
              </a:rPr>
              <a:t>and then down along the edge </a:t>
            </a:r>
            <a:r>
              <a:rPr dirty="0" sz="1450" spc="-5">
                <a:latin typeface="Times New Roman"/>
                <a:cs typeface="Times New Roman"/>
              </a:rPr>
              <a:t>of </a:t>
            </a:r>
            <a:r>
              <a:rPr dirty="0" sz="1450" spc="-10">
                <a:latin typeface="Times New Roman"/>
                <a:cs typeface="Times New Roman"/>
              </a:rPr>
              <a:t>the rock with the  words ‘Espirito Santo,’ strangely pronounced, </a:t>
            </a:r>
            <a:r>
              <a:rPr dirty="0" sz="1450" spc="-5">
                <a:latin typeface="Times New Roman"/>
                <a:cs typeface="Times New Roman"/>
              </a:rPr>
              <a:t>but </a:t>
            </a:r>
            <a:r>
              <a:rPr dirty="0" sz="1450" spc="-10">
                <a:latin typeface="Times New Roman"/>
                <a:cs typeface="Times New Roman"/>
              </a:rPr>
              <a:t>clear enough for  recognition. </a:t>
            </a:r>
            <a:r>
              <a:rPr dirty="0" sz="1450" spc="-5">
                <a:latin typeface="Times New Roman"/>
                <a:cs typeface="Times New Roman"/>
              </a:rPr>
              <a:t>I </a:t>
            </a:r>
            <a:r>
              <a:rPr dirty="0" sz="1450" spc="-10">
                <a:latin typeface="Times New Roman"/>
                <a:cs typeface="Times New Roman"/>
              </a:rPr>
              <a:t>had thus been right in my conjecture; the pretended historical  inquiry had been </a:t>
            </a:r>
            <a:r>
              <a:rPr dirty="0" sz="1450" spc="-5">
                <a:latin typeface="Times New Roman"/>
                <a:cs typeface="Times New Roman"/>
              </a:rPr>
              <a:t>but a </a:t>
            </a:r>
            <a:r>
              <a:rPr dirty="0" sz="1450" spc="-10">
                <a:latin typeface="Times New Roman"/>
                <a:cs typeface="Times New Roman"/>
              </a:rPr>
              <a:t>cloak for treasure-hunting; the man who had played </a:t>
            </a:r>
            <a:r>
              <a:rPr dirty="0" sz="1450" spc="-5">
                <a:latin typeface="Times New Roman"/>
                <a:cs typeface="Times New Roman"/>
              </a:rPr>
              <a:t>on  </a:t>
            </a:r>
            <a:r>
              <a:rPr dirty="0" sz="1450" spc="-35">
                <a:latin typeface="Times New Roman"/>
                <a:cs typeface="Times New Roman"/>
              </a:rPr>
              <a:t>Dr. </a:t>
            </a:r>
            <a:r>
              <a:rPr dirty="0" sz="1450" spc="-10">
                <a:latin typeface="Times New Roman"/>
                <a:cs typeface="Times New Roman"/>
              </a:rPr>
              <a:t>Robertson was the same as the foreigner who visited Grisapol in spring,  and </a:t>
            </a:r>
            <a:r>
              <a:rPr dirty="0" sz="1450" spc="-30">
                <a:latin typeface="Times New Roman"/>
                <a:cs typeface="Times New Roman"/>
              </a:rPr>
              <a:t>now, </a:t>
            </a:r>
            <a:r>
              <a:rPr dirty="0" sz="1450" spc="-10">
                <a:latin typeface="Times New Roman"/>
                <a:cs typeface="Times New Roman"/>
              </a:rPr>
              <a:t>with many others, lay dead under the Roost </a:t>
            </a:r>
            <a:r>
              <a:rPr dirty="0" sz="1450" spc="-5">
                <a:latin typeface="Times New Roman"/>
                <a:cs typeface="Times New Roman"/>
              </a:rPr>
              <a:t>of </a:t>
            </a:r>
            <a:r>
              <a:rPr dirty="0" sz="1450" spc="-10">
                <a:latin typeface="Times New Roman"/>
                <a:cs typeface="Times New Roman"/>
              </a:rPr>
              <a:t>Aros: there had their  greed </a:t>
            </a:r>
            <a:r>
              <a:rPr dirty="0" sz="1450" spc="-5">
                <a:latin typeface="Times New Roman"/>
                <a:cs typeface="Times New Roman"/>
              </a:rPr>
              <a:t>brought </a:t>
            </a:r>
            <a:r>
              <a:rPr dirty="0" sz="1450" spc="-10">
                <a:latin typeface="Times New Roman"/>
                <a:cs typeface="Times New Roman"/>
              </a:rPr>
              <a:t>them, there should their bones </a:t>
            </a:r>
            <a:r>
              <a:rPr dirty="0" sz="1450" spc="-5">
                <a:latin typeface="Times New Roman"/>
                <a:cs typeface="Times New Roman"/>
              </a:rPr>
              <a:t>be </a:t>
            </a:r>
            <a:r>
              <a:rPr dirty="0" sz="1450" spc="-10">
                <a:latin typeface="Times New Roman"/>
                <a:cs typeface="Times New Roman"/>
              </a:rPr>
              <a:t>tossed for evermore. In the  meantime the black continued his imitation </a:t>
            </a:r>
            <a:r>
              <a:rPr dirty="0" sz="1450" spc="-5">
                <a:latin typeface="Times New Roman"/>
                <a:cs typeface="Times New Roman"/>
              </a:rPr>
              <a:t>of </a:t>
            </a:r>
            <a:r>
              <a:rPr dirty="0" sz="1450" spc="-10">
                <a:latin typeface="Times New Roman"/>
                <a:cs typeface="Times New Roman"/>
              </a:rPr>
              <a:t>the scene, now looking </a:t>
            </a:r>
            <a:r>
              <a:rPr dirty="0" sz="1450" spc="-5">
                <a:latin typeface="Times New Roman"/>
                <a:cs typeface="Times New Roman"/>
              </a:rPr>
              <a:t>up  </a:t>
            </a:r>
            <a:r>
              <a:rPr dirty="0" sz="1450" spc="-10">
                <a:latin typeface="Times New Roman"/>
                <a:cs typeface="Times New Roman"/>
              </a:rPr>
              <a:t>skyward as though watching the approach </a:t>
            </a:r>
            <a:r>
              <a:rPr dirty="0" sz="1450" spc="-5">
                <a:latin typeface="Times New Roman"/>
                <a:cs typeface="Times New Roman"/>
              </a:rPr>
              <a:t>of </a:t>
            </a:r>
            <a:r>
              <a:rPr dirty="0" sz="1450" spc="-10">
                <a:latin typeface="Times New Roman"/>
                <a:cs typeface="Times New Roman"/>
              </a:rPr>
              <a:t>the storm </a:t>
            </a:r>
            <a:r>
              <a:rPr dirty="0" sz="1450" spc="-30">
                <a:latin typeface="Times New Roman"/>
                <a:cs typeface="Times New Roman"/>
              </a:rPr>
              <a:t>now, </a:t>
            </a:r>
            <a:r>
              <a:rPr dirty="0" sz="1450" spc="-10">
                <a:latin typeface="Times New Roman"/>
                <a:cs typeface="Times New Roman"/>
              </a:rPr>
              <a:t>in the character </a:t>
            </a:r>
            <a:r>
              <a:rPr dirty="0" sz="1450" spc="-5">
                <a:latin typeface="Times New Roman"/>
                <a:cs typeface="Times New Roman"/>
              </a:rPr>
              <a:t>of  a </a:t>
            </a:r>
            <a:r>
              <a:rPr dirty="0" sz="1450" spc="-10">
                <a:latin typeface="Times New Roman"/>
                <a:cs typeface="Times New Roman"/>
              </a:rPr>
              <a:t>seaman, waving the rest to come aboard; now as an </a:t>
            </a:r>
            <a:r>
              <a:rPr dirty="0" sz="1450" spc="-20">
                <a:latin typeface="Times New Roman"/>
                <a:cs typeface="Times New Roman"/>
              </a:rPr>
              <a:t>officer, </a:t>
            </a:r>
            <a:r>
              <a:rPr dirty="0" sz="1450" spc="-10">
                <a:latin typeface="Times New Roman"/>
                <a:cs typeface="Times New Roman"/>
              </a:rPr>
              <a:t>running along  the rock and entering the boat; and anon bending over imaginary oars with the  air </a:t>
            </a:r>
            <a:r>
              <a:rPr dirty="0" sz="1450" spc="-5">
                <a:latin typeface="Times New Roman"/>
                <a:cs typeface="Times New Roman"/>
              </a:rPr>
              <a:t>of a </a:t>
            </a:r>
            <a:r>
              <a:rPr dirty="0" sz="1450" spc="-10">
                <a:latin typeface="Times New Roman"/>
                <a:cs typeface="Times New Roman"/>
              </a:rPr>
              <a:t>hurried boatman; </a:t>
            </a:r>
            <a:r>
              <a:rPr dirty="0" sz="1450" spc="-5">
                <a:latin typeface="Times New Roman"/>
                <a:cs typeface="Times New Roman"/>
              </a:rPr>
              <a:t>but </a:t>
            </a:r>
            <a:r>
              <a:rPr dirty="0" sz="1450" spc="-10">
                <a:latin typeface="Times New Roman"/>
                <a:cs typeface="Times New Roman"/>
              </a:rPr>
              <a:t>all with the same solemnity </a:t>
            </a:r>
            <a:r>
              <a:rPr dirty="0" sz="1450" spc="-5">
                <a:latin typeface="Times New Roman"/>
                <a:cs typeface="Times New Roman"/>
              </a:rPr>
              <a:t>of </a:t>
            </a:r>
            <a:r>
              <a:rPr dirty="0" sz="1450" spc="-15">
                <a:latin typeface="Times New Roman"/>
                <a:cs typeface="Times New Roman"/>
              </a:rPr>
              <a:t>manner, </a:t>
            </a:r>
            <a:r>
              <a:rPr dirty="0" sz="1450" spc="-10">
                <a:latin typeface="Times New Roman"/>
                <a:cs typeface="Times New Roman"/>
              </a:rPr>
              <a:t>so that </a:t>
            </a:r>
            <a:r>
              <a:rPr dirty="0" sz="1450" spc="-5">
                <a:latin typeface="Times New Roman"/>
                <a:cs typeface="Times New Roman"/>
              </a:rPr>
              <a:t>I  </a:t>
            </a:r>
            <a:r>
              <a:rPr dirty="0" sz="1450" spc="-10">
                <a:latin typeface="Times New Roman"/>
                <a:cs typeface="Times New Roman"/>
              </a:rPr>
              <a:t>was never even moved to smile. </a:t>
            </a:r>
            <a:r>
              <a:rPr dirty="0" sz="1450" spc="-25">
                <a:latin typeface="Times New Roman"/>
                <a:cs typeface="Times New Roman"/>
              </a:rPr>
              <a:t>Lastly, </a:t>
            </a:r>
            <a:r>
              <a:rPr dirty="0" sz="1450" spc="-5">
                <a:latin typeface="Times New Roman"/>
                <a:cs typeface="Times New Roman"/>
              </a:rPr>
              <a:t>he </a:t>
            </a:r>
            <a:r>
              <a:rPr dirty="0" sz="1450" spc="-10">
                <a:latin typeface="Times New Roman"/>
                <a:cs typeface="Times New Roman"/>
              </a:rPr>
              <a:t>indicated to me, </a:t>
            </a:r>
            <a:r>
              <a:rPr dirty="0" sz="1450" spc="-5">
                <a:latin typeface="Times New Roman"/>
                <a:cs typeface="Times New Roman"/>
              </a:rPr>
              <a:t>by a </a:t>
            </a:r>
            <a:r>
              <a:rPr dirty="0" sz="1450" spc="-10">
                <a:latin typeface="Times New Roman"/>
                <a:cs typeface="Times New Roman"/>
              </a:rPr>
              <a:t>pantomime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described in words, how </a:t>
            </a:r>
            <a:r>
              <a:rPr dirty="0" sz="1450" spc="-5">
                <a:latin typeface="Times New Roman"/>
                <a:cs typeface="Times New Roman"/>
              </a:rPr>
              <a:t>he </a:t>
            </a:r>
            <a:r>
              <a:rPr dirty="0" sz="1450" spc="-10">
                <a:latin typeface="Times New Roman"/>
                <a:cs typeface="Times New Roman"/>
              </a:rPr>
              <a:t>himself had </a:t>
            </a:r>
            <a:r>
              <a:rPr dirty="0" sz="1450" spc="-5">
                <a:latin typeface="Times New Roman"/>
                <a:cs typeface="Times New Roman"/>
              </a:rPr>
              <a:t>gone up </a:t>
            </a:r>
            <a:r>
              <a:rPr dirty="0" sz="1450" spc="-10">
                <a:latin typeface="Times New Roman"/>
                <a:cs typeface="Times New Roman"/>
              </a:rPr>
              <a:t>to examine the  stranded wreck, and, to his grief and indignation, had been deserted </a:t>
            </a:r>
            <a:r>
              <a:rPr dirty="0" sz="1450" spc="-5">
                <a:latin typeface="Times New Roman"/>
                <a:cs typeface="Times New Roman"/>
              </a:rPr>
              <a:t>by </a:t>
            </a:r>
            <a:r>
              <a:rPr dirty="0" sz="1450" spc="-10">
                <a:latin typeface="Times New Roman"/>
                <a:cs typeface="Times New Roman"/>
              </a:rPr>
              <a:t>his  comrades; and thereupon folded his arms once more, and stooped his head,  like </a:t>
            </a:r>
            <a:r>
              <a:rPr dirty="0" sz="1450" spc="-5">
                <a:latin typeface="Times New Roman"/>
                <a:cs typeface="Times New Roman"/>
              </a:rPr>
              <a:t>one </a:t>
            </a:r>
            <a:r>
              <a:rPr dirty="0" sz="1450" spc="-10">
                <a:latin typeface="Times New Roman"/>
                <a:cs typeface="Times New Roman"/>
              </a:rPr>
              <a:t>accepting</a:t>
            </a:r>
            <a:r>
              <a:rPr dirty="0" sz="1450" spc="-5">
                <a:latin typeface="Times New Roman"/>
                <a:cs typeface="Times New Roman"/>
              </a:rPr>
              <a:t> </a:t>
            </a:r>
            <a:r>
              <a:rPr dirty="0" sz="1450" spc="-10">
                <a:latin typeface="Times New Roman"/>
                <a:cs typeface="Times New Roman"/>
              </a:rPr>
              <a:t>fate.</a:t>
            </a:r>
            <a:endParaRPr sz="1450">
              <a:latin typeface="Times New Roman"/>
              <a:cs typeface="Times New Roman"/>
            </a:endParaRPr>
          </a:p>
          <a:p>
            <a:pPr algn="just" marL="12700" marR="6350">
              <a:lnSpc>
                <a:spcPts val="1730"/>
              </a:lnSpc>
              <a:spcBef>
                <a:spcPts val="825"/>
              </a:spcBef>
            </a:pPr>
            <a:r>
              <a:rPr dirty="0" sz="1450" spc="-10">
                <a:latin typeface="Times New Roman"/>
                <a:cs typeface="Times New Roman"/>
              </a:rPr>
              <a:t>The mystery </a:t>
            </a:r>
            <a:r>
              <a:rPr dirty="0" sz="1450" spc="-5">
                <a:latin typeface="Times New Roman"/>
                <a:cs typeface="Times New Roman"/>
              </a:rPr>
              <a:t>of </a:t>
            </a:r>
            <a:r>
              <a:rPr dirty="0" sz="1450" spc="-10">
                <a:latin typeface="Times New Roman"/>
                <a:cs typeface="Times New Roman"/>
              </a:rPr>
              <a:t>his presence being thus solved for me, </a:t>
            </a:r>
            <a:r>
              <a:rPr dirty="0" sz="1450" spc="-5">
                <a:latin typeface="Times New Roman"/>
                <a:cs typeface="Times New Roman"/>
              </a:rPr>
              <a:t>I </a:t>
            </a:r>
            <a:r>
              <a:rPr dirty="0" sz="1450" spc="-10">
                <a:latin typeface="Times New Roman"/>
                <a:cs typeface="Times New Roman"/>
              </a:rPr>
              <a:t>explained to him </a:t>
            </a:r>
            <a:r>
              <a:rPr dirty="0" sz="1450" spc="-5">
                <a:latin typeface="Times New Roman"/>
                <a:cs typeface="Times New Roman"/>
              </a:rPr>
              <a:t>by  </a:t>
            </a:r>
            <a:r>
              <a:rPr dirty="0" sz="1450" spc="-10">
                <a:latin typeface="Times New Roman"/>
                <a:cs typeface="Times New Roman"/>
              </a:rPr>
              <a:t>means </a:t>
            </a:r>
            <a:r>
              <a:rPr dirty="0" sz="1450" spc="-5">
                <a:latin typeface="Times New Roman"/>
                <a:cs typeface="Times New Roman"/>
              </a:rPr>
              <a:t>of a </a:t>
            </a:r>
            <a:r>
              <a:rPr dirty="0" sz="1450" spc="-10">
                <a:latin typeface="Times New Roman"/>
                <a:cs typeface="Times New Roman"/>
              </a:rPr>
              <a:t>sketch the fate </a:t>
            </a:r>
            <a:r>
              <a:rPr dirty="0" sz="1450" spc="-5">
                <a:latin typeface="Times New Roman"/>
                <a:cs typeface="Times New Roman"/>
              </a:rPr>
              <a:t>of </a:t>
            </a:r>
            <a:r>
              <a:rPr dirty="0" sz="1450" spc="-10">
                <a:latin typeface="Times New Roman"/>
                <a:cs typeface="Times New Roman"/>
              </a:rPr>
              <a:t>the vessel and </a:t>
            </a:r>
            <a:r>
              <a:rPr dirty="0" sz="1450" spc="-5">
                <a:latin typeface="Times New Roman"/>
                <a:cs typeface="Times New Roman"/>
              </a:rPr>
              <a:t>of </a:t>
            </a:r>
            <a:r>
              <a:rPr dirty="0" sz="1450" spc="-10">
                <a:latin typeface="Times New Roman"/>
                <a:cs typeface="Times New Roman"/>
              </a:rPr>
              <a:t>all aboard </a:t>
            </a:r>
            <a:r>
              <a:rPr dirty="0" sz="1450" spc="-30">
                <a:latin typeface="Times New Roman"/>
                <a:cs typeface="Times New Roman"/>
              </a:rPr>
              <a:t>her. </a:t>
            </a:r>
            <a:r>
              <a:rPr dirty="0" sz="1450" spc="-10">
                <a:latin typeface="Times New Roman"/>
                <a:cs typeface="Times New Roman"/>
              </a:rPr>
              <a:t>He showed </a:t>
            </a:r>
            <a:r>
              <a:rPr dirty="0" sz="1450" spc="-5">
                <a:latin typeface="Times New Roman"/>
                <a:cs typeface="Times New Roman"/>
              </a:rPr>
              <a:t>no  </a:t>
            </a:r>
            <a:r>
              <a:rPr dirty="0" sz="1450" spc="-10">
                <a:latin typeface="Times New Roman"/>
                <a:cs typeface="Times New Roman"/>
              </a:rPr>
              <a:t>surprise </a:t>
            </a:r>
            <a:r>
              <a:rPr dirty="0" sz="1450" spc="-5">
                <a:latin typeface="Times New Roman"/>
                <a:cs typeface="Times New Roman"/>
              </a:rPr>
              <a:t>nor </a:t>
            </a:r>
            <a:r>
              <a:rPr dirty="0" sz="1450" spc="-20">
                <a:latin typeface="Times New Roman"/>
                <a:cs typeface="Times New Roman"/>
              </a:rPr>
              <a:t>sorrow, </a:t>
            </a:r>
            <a:r>
              <a:rPr dirty="0" sz="1450" spc="-10">
                <a:latin typeface="Times New Roman"/>
                <a:cs typeface="Times New Roman"/>
              </a:rPr>
              <a:t>and, with </a:t>
            </a:r>
            <a:r>
              <a:rPr dirty="0" sz="1450" spc="-5">
                <a:latin typeface="Times New Roman"/>
                <a:cs typeface="Times New Roman"/>
              </a:rPr>
              <a:t>a </a:t>
            </a:r>
            <a:r>
              <a:rPr dirty="0" sz="1450" spc="-10">
                <a:latin typeface="Times New Roman"/>
                <a:cs typeface="Times New Roman"/>
              </a:rPr>
              <a:t>sudden lifting </a:t>
            </a:r>
            <a:r>
              <a:rPr dirty="0" sz="1450" spc="-5">
                <a:latin typeface="Times New Roman"/>
                <a:cs typeface="Times New Roman"/>
              </a:rPr>
              <a:t>of </a:t>
            </a:r>
            <a:r>
              <a:rPr dirty="0" sz="1450" spc="-10">
                <a:latin typeface="Times New Roman"/>
                <a:cs typeface="Times New Roman"/>
              </a:rPr>
              <a:t>his open hand, seemed to  dismiss his former friends </a:t>
            </a:r>
            <a:r>
              <a:rPr dirty="0" sz="1450" spc="-5">
                <a:latin typeface="Times New Roman"/>
                <a:cs typeface="Times New Roman"/>
              </a:rPr>
              <a:t>or </a:t>
            </a:r>
            <a:r>
              <a:rPr dirty="0" sz="1450" spc="-10">
                <a:latin typeface="Times New Roman"/>
                <a:cs typeface="Times New Roman"/>
              </a:rPr>
              <a:t>masters (whichever they had been) into </a:t>
            </a:r>
            <a:r>
              <a:rPr dirty="0" sz="1450" spc="-25">
                <a:latin typeface="Times New Roman"/>
                <a:cs typeface="Times New Roman"/>
              </a:rPr>
              <a:t>God’s  </a:t>
            </a:r>
            <a:r>
              <a:rPr dirty="0" sz="1450" spc="-10">
                <a:latin typeface="Times New Roman"/>
                <a:cs typeface="Times New Roman"/>
              </a:rPr>
              <a:t>pleasure. Respect came </a:t>
            </a:r>
            <a:r>
              <a:rPr dirty="0" sz="1450" spc="-5">
                <a:latin typeface="Times New Roman"/>
                <a:cs typeface="Times New Roman"/>
              </a:rPr>
              <a:t>upon </a:t>
            </a:r>
            <a:r>
              <a:rPr dirty="0" sz="1450" spc="-10">
                <a:latin typeface="Times New Roman"/>
                <a:cs typeface="Times New Roman"/>
              </a:rPr>
              <a:t>me and grew </a:t>
            </a:r>
            <a:r>
              <a:rPr dirty="0" sz="1450" spc="-15">
                <a:latin typeface="Times New Roman"/>
                <a:cs typeface="Times New Roman"/>
              </a:rPr>
              <a:t>stronger, </a:t>
            </a:r>
            <a:r>
              <a:rPr dirty="0" sz="1450" spc="-10">
                <a:latin typeface="Times New Roman"/>
                <a:cs typeface="Times New Roman"/>
              </a:rPr>
              <a:t>the more </a:t>
            </a:r>
            <a:r>
              <a:rPr dirty="0" sz="1450" spc="-5">
                <a:latin typeface="Times New Roman"/>
                <a:cs typeface="Times New Roman"/>
              </a:rPr>
              <a:t>I </a:t>
            </a:r>
            <a:r>
              <a:rPr dirty="0" sz="1450" spc="-10">
                <a:latin typeface="Times New Roman"/>
                <a:cs typeface="Times New Roman"/>
              </a:rPr>
              <a:t>observed him;  </a:t>
            </a:r>
            <a:r>
              <a:rPr dirty="0" sz="1450" spc="-5">
                <a:latin typeface="Times New Roman"/>
                <a:cs typeface="Times New Roman"/>
              </a:rPr>
              <a:t>I </a:t>
            </a:r>
            <a:r>
              <a:rPr dirty="0" sz="1450" spc="-10">
                <a:latin typeface="Times New Roman"/>
                <a:cs typeface="Times New Roman"/>
              </a:rPr>
              <a:t>saw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powerful mind and </a:t>
            </a:r>
            <a:r>
              <a:rPr dirty="0" sz="1450" spc="-5">
                <a:latin typeface="Times New Roman"/>
                <a:cs typeface="Times New Roman"/>
              </a:rPr>
              <a:t>a </a:t>
            </a:r>
            <a:r>
              <a:rPr dirty="0" sz="1450" spc="-10">
                <a:latin typeface="Times New Roman"/>
                <a:cs typeface="Times New Roman"/>
              </a:rPr>
              <a:t>sober and severe </a:t>
            </a:r>
            <a:r>
              <a:rPr dirty="0" sz="1450" spc="-15">
                <a:latin typeface="Times New Roman"/>
                <a:cs typeface="Times New Roman"/>
              </a:rPr>
              <a:t>character, </a:t>
            </a:r>
            <a:r>
              <a:rPr dirty="0" sz="1450" spc="-10">
                <a:latin typeface="Times New Roman"/>
                <a:cs typeface="Times New Roman"/>
              </a:rPr>
              <a:t>such as </a:t>
            </a:r>
            <a:r>
              <a:rPr dirty="0" sz="1450" spc="-5">
                <a:latin typeface="Times New Roman"/>
                <a:cs typeface="Times New Roman"/>
              </a:rPr>
              <a:t>I </a:t>
            </a:r>
            <a:r>
              <a:rPr dirty="0" sz="1450" spc="-10">
                <a:latin typeface="Times New Roman"/>
                <a:cs typeface="Times New Roman"/>
              </a:rPr>
              <a:t>loved  to commune with; and before we reached the house </a:t>
            </a:r>
            <a:r>
              <a:rPr dirty="0" sz="1450" spc="-5">
                <a:latin typeface="Times New Roman"/>
                <a:cs typeface="Times New Roman"/>
              </a:rPr>
              <a:t>of </a:t>
            </a:r>
            <a:r>
              <a:rPr dirty="0" sz="1450" spc="-10">
                <a:latin typeface="Times New Roman"/>
                <a:cs typeface="Times New Roman"/>
              </a:rPr>
              <a:t>Aros </a:t>
            </a:r>
            <a:r>
              <a:rPr dirty="0" sz="1450" spc="-5">
                <a:latin typeface="Times New Roman"/>
                <a:cs typeface="Times New Roman"/>
              </a:rPr>
              <a:t>I </a:t>
            </a:r>
            <a:r>
              <a:rPr dirty="0" sz="1450" spc="-10">
                <a:latin typeface="Times New Roman"/>
                <a:cs typeface="Times New Roman"/>
              </a:rPr>
              <a:t>had almost  forgotten, and wholly forgiven him, his uncanny</a:t>
            </a:r>
            <a:r>
              <a:rPr dirty="0" sz="1450" spc="25">
                <a:latin typeface="Times New Roman"/>
                <a:cs typeface="Times New Roman"/>
              </a:rPr>
              <a:t> </a:t>
            </a:r>
            <a:r>
              <a:rPr dirty="0" sz="1450" spc="-20">
                <a:latin typeface="Times New Roman"/>
                <a:cs typeface="Times New Roman"/>
              </a:rPr>
              <a:t>colour.</a:t>
            </a:r>
            <a:endParaRPr sz="1450">
              <a:latin typeface="Times New Roman"/>
              <a:cs typeface="Times New Roman"/>
            </a:endParaRPr>
          </a:p>
          <a:p>
            <a:pPr algn="just" marL="12700" marR="7620">
              <a:lnSpc>
                <a:spcPts val="1730"/>
              </a:lnSpc>
              <a:spcBef>
                <a:spcPts val="855"/>
              </a:spcBef>
            </a:pPr>
            <a:r>
              <a:rPr dirty="0" sz="1450" spc="-60">
                <a:latin typeface="Times New Roman"/>
                <a:cs typeface="Times New Roman"/>
              </a:rPr>
              <a:t>To </a:t>
            </a:r>
            <a:r>
              <a:rPr dirty="0" sz="1450" spc="-10">
                <a:latin typeface="Times New Roman"/>
                <a:cs typeface="Times New Roman"/>
              </a:rPr>
              <a:t>Mary </a:t>
            </a:r>
            <a:r>
              <a:rPr dirty="0" sz="1450" spc="-5">
                <a:latin typeface="Times New Roman"/>
                <a:cs typeface="Times New Roman"/>
              </a:rPr>
              <a:t>I </a:t>
            </a:r>
            <a:r>
              <a:rPr dirty="0" sz="1450" spc="-10">
                <a:latin typeface="Times New Roman"/>
                <a:cs typeface="Times New Roman"/>
              </a:rPr>
              <a:t>told all that had passed without suppression, though </a:t>
            </a:r>
            <a:r>
              <a:rPr dirty="0" sz="1450" spc="-5">
                <a:latin typeface="Times New Roman"/>
                <a:cs typeface="Times New Roman"/>
              </a:rPr>
              <a:t>I </a:t>
            </a:r>
            <a:r>
              <a:rPr dirty="0" sz="1450" spc="-10">
                <a:latin typeface="Times New Roman"/>
                <a:cs typeface="Times New Roman"/>
              </a:rPr>
              <a:t>own my heart  failed me; </a:t>
            </a:r>
            <a:r>
              <a:rPr dirty="0" sz="1450" spc="-5">
                <a:latin typeface="Times New Roman"/>
                <a:cs typeface="Times New Roman"/>
              </a:rPr>
              <a:t>but I </a:t>
            </a:r>
            <a:r>
              <a:rPr dirty="0" sz="1450" spc="-10">
                <a:latin typeface="Times New Roman"/>
                <a:cs typeface="Times New Roman"/>
              </a:rPr>
              <a:t>did wrong to </a:t>
            </a:r>
            <a:r>
              <a:rPr dirty="0" sz="1450" spc="-5">
                <a:latin typeface="Times New Roman"/>
                <a:cs typeface="Times New Roman"/>
              </a:rPr>
              <a:t>doubt </a:t>
            </a:r>
            <a:r>
              <a:rPr dirty="0" sz="1450" spc="-10">
                <a:latin typeface="Times New Roman"/>
                <a:cs typeface="Times New Roman"/>
              </a:rPr>
              <a:t>her sense </a:t>
            </a:r>
            <a:r>
              <a:rPr dirty="0" sz="1450" spc="-5">
                <a:latin typeface="Times New Roman"/>
                <a:cs typeface="Times New Roman"/>
              </a:rPr>
              <a:t>of</a:t>
            </a:r>
            <a:r>
              <a:rPr dirty="0" sz="1450" spc="30">
                <a:latin typeface="Times New Roman"/>
                <a:cs typeface="Times New Roman"/>
              </a:rPr>
              <a:t> </a:t>
            </a:r>
            <a:r>
              <a:rPr dirty="0" sz="1450" spc="-10">
                <a:latin typeface="Times New Roman"/>
                <a:cs typeface="Times New Roman"/>
              </a:rPr>
              <a:t>justice.</a:t>
            </a:r>
            <a:endParaRPr sz="1450">
              <a:latin typeface="Times New Roman"/>
              <a:cs typeface="Times New Roman"/>
            </a:endParaRPr>
          </a:p>
          <a:p>
            <a:pPr algn="just" marL="12700" marR="6350">
              <a:lnSpc>
                <a:spcPts val="1730"/>
              </a:lnSpc>
              <a:spcBef>
                <a:spcPts val="860"/>
              </a:spcBef>
            </a:pPr>
            <a:r>
              <a:rPr dirty="0" sz="1450" spc="-45">
                <a:latin typeface="Times New Roman"/>
                <a:cs typeface="Times New Roman"/>
              </a:rPr>
              <a:t>‘You </a:t>
            </a:r>
            <a:r>
              <a:rPr dirty="0" sz="1450" spc="-10">
                <a:latin typeface="Times New Roman"/>
                <a:cs typeface="Times New Roman"/>
              </a:rPr>
              <a:t>did the right,’ she said. </a:t>
            </a:r>
            <a:r>
              <a:rPr dirty="0" sz="1450" spc="-25">
                <a:latin typeface="Times New Roman"/>
                <a:cs typeface="Times New Roman"/>
              </a:rPr>
              <a:t>‘God’s </a:t>
            </a:r>
            <a:r>
              <a:rPr dirty="0" sz="1450" spc="-10">
                <a:latin typeface="Times New Roman"/>
                <a:cs typeface="Times New Roman"/>
              </a:rPr>
              <a:t>will </a:t>
            </a:r>
            <a:r>
              <a:rPr dirty="0" sz="1450" spc="-5">
                <a:latin typeface="Times New Roman"/>
                <a:cs typeface="Times New Roman"/>
              </a:rPr>
              <a:t>be done.’ </a:t>
            </a:r>
            <a:r>
              <a:rPr dirty="0" sz="1450" spc="-10">
                <a:latin typeface="Times New Roman"/>
                <a:cs typeface="Times New Roman"/>
              </a:rPr>
              <a:t>And she set </a:t>
            </a:r>
            <a:r>
              <a:rPr dirty="0" sz="1450" spc="-5">
                <a:latin typeface="Times New Roman"/>
                <a:cs typeface="Times New Roman"/>
              </a:rPr>
              <a:t>out </a:t>
            </a:r>
            <a:r>
              <a:rPr dirty="0" sz="1450" spc="-10">
                <a:latin typeface="Times New Roman"/>
                <a:cs typeface="Times New Roman"/>
              </a:rPr>
              <a:t>meat for  </a:t>
            </a:r>
            <a:r>
              <a:rPr dirty="0" sz="1450" spc="-5">
                <a:latin typeface="Times New Roman"/>
                <a:cs typeface="Times New Roman"/>
              </a:rPr>
              <a:t>us </a:t>
            </a:r>
            <a:r>
              <a:rPr dirty="0" sz="1450" spc="-10">
                <a:latin typeface="Times New Roman"/>
                <a:cs typeface="Times New Roman"/>
              </a:rPr>
              <a:t>at once.</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As</a:t>
            </a:r>
            <a:r>
              <a:rPr dirty="0" sz="1450" spc="95">
                <a:latin typeface="Times New Roman"/>
                <a:cs typeface="Times New Roman"/>
              </a:rPr>
              <a:t> </a:t>
            </a:r>
            <a:r>
              <a:rPr dirty="0" sz="1450" spc="-10">
                <a:latin typeface="Times New Roman"/>
                <a:cs typeface="Times New Roman"/>
              </a:rPr>
              <a:t>soon</a:t>
            </a:r>
            <a:r>
              <a:rPr dirty="0" sz="1450" spc="100">
                <a:latin typeface="Times New Roman"/>
                <a:cs typeface="Times New Roman"/>
              </a:rPr>
              <a:t> </a:t>
            </a:r>
            <a:r>
              <a:rPr dirty="0" sz="1450" spc="-10">
                <a:latin typeface="Times New Roman"/>
                <a:cs typeface="Times New Roman"/>
              </a:rPr>
              <a:t>as</a:t>
            </a:r>
            <a:r>
              <a:rPr dirty="0" sz="1450" spc="100">
                <a:latin typeface="Times New Roman"/>
                <a:cs typeface="Times New Roman"/>
              </a:rPr>
              <a:t> </a:t>
            </a:r>
            <a:r>
              <a:rPr dirty="0" sz="1450" spc="-5">
                <a:latin typeface="Times New Roman"/>
                <a:cs typeface="Times New Roman"/>
              </a:rPr>
              <a:t>I</a:t>
            </a:r>
            <a:r>
              <a:rPr dirty="0" sz="1450" spc="100">
                <a:latin typeface="Times New Roman"/>
                <a:cs typeface="Times New Roman"/>
              </a:rPr>
              <a:t> </a:t>
            </a:r>
            <a:r>
              <a:rPr dirty="0" sz="1450" spc="-10">
                <a:latin typeface="Times New Roman"/>
                <a:cs typeface="Times New Roman"/>
              </a:rPr>
              <a:t>was</a:t>
            </a:r>
            <a:r>
              <a:rPr dirty="0" sz="1450" spc="100">
                <a:latin typeface="Times New Roman"/>
                <a:cs typeface="Times New Roman"/>
              </a:rPr>
              <a:t> </a:t>
            </a:r>
            <a:r>
              <a:rPr dirty="0" sz="1450" spc="-10">
                <a:latin typeface="Times New Roman"/>
                <a:cs typeface="Times New Roman"/>
              </a:rPr>
              <a:t>satisfied,</a:t>
            </a:r>
            <a:r>
              <a:rPr dirty="0" sz="1450" spc="100">
                <a:latin typeface="Times New Roman"/>
                <a:cs typeface="Times New Roman"/>
              </a:rPr>
              <a:t> </a:t>
            </a:r>
            <a:r>
              <a:rPr dirty="0" sz="1450" spc="-5">
                <a:latin typeface="Times New Roman"/>
                <a:cs typeface="Times New Roman"/>
              </a:rPr>
              <a:t>I</a:t>
            </a:r>
            <a:r>
              <a:rPr dirty="0" sz="1450" spc="95">
                <a:latin typeface="Times New Roman"/>
                <a:cs typeface="Times New Roman"/>
              </a:rPr>
              <a:t> </a:t>
            </a:r>
            <a:r>
              <a:rPr dirty="0" sz="1450" spc="-10">
                <a:latin typeface="Times New Roman"/>
                <a:cs typeface="Times New Roman"/>
              </a:rPr>
              <a:t>bade</a:t>
            </a:r>
            <a:r>
              <a:rPr dirty="0" sz="1450" spc="100">
                <a:latin typeface="Times New Roman"/>
                <a:cs typeface="Times New Roman"/>
              </a:rPr>
              <a:t> </a:t>
            </a:r>
            <a:r>
              <a:rPr dirty="0" sz="1450" spc="-10">
                <a:latin typeface="Times New Roman"/>
                <a:cs typeface="Times New Roman"/>
              </a:rPr>
              <a:t>Rorie</a:t>
            </a:r>
            <a:r>
              <a:rPr dirty="0" sz="1450" spc="100">
                <a:latin typeface="Times New Roman"/>
                <a:cs typeface="Times New Roman"/>
              </a:rPr>
              <a:t> </a:t>
            </a:r>
            <a:r>
              <a:rPr dirty="0" sz="1450" spc="-10">
                <a:latin typeface="Times New Roman"/>
                <a:cs typeface="Times New Roman"/>
              </a:rPr>
              <a:t>keep</a:t>
            </a:r>
            <a:r>
              <a:rPr dirty="0" sz="1450" spc="100">
                <a:latin typeface="Times New Roman"/>
                <a:cs typeface="Times New Roman"/>
              </a:rPr>
              <a:t> </a:t>
            </a:r>
            <a:r>
              <a:rPr dirty="0" sz="1450" spc="-10">
                <a:latin typeface="Times New Roman"/>
                <a:cs typeface="Times New Roman"/>
              </a:rPr>
              <a:t>an</a:t>
            </a:r>
            <a:r>
              <a:rPr dirty="0" sz="1450" spc="100">
                <a:latin typeface="Times New Roman"/>
                <a:cs typeface="Times New Roman"/>
              </a:rPr>
              <a:t> </a:t>
            </a:r>
            <a:r>
              <a:rPr dirty="0" sz="1450" spc="-10">
                <a:latin typeface="Times New Roman"/>
                <a:cs typeface="Times New Roman"/>
              </a:rPr>
              <a:t>eye</a:t>
            </a:r>
            <a:r>
              <a:rPr dirty="0" sz="1450" spc="100">
                <a:latin typeface="Times New Roman"/>
                <a:cs typeface="Times New Roman"/>
              </a:rPr>
              <a:t> </a:t>
            </a:r>
            <a:r>
              <a:rPr dirty="0" sz="1450" spc="-5">
                <a:latin typeface="Times New Roman"/>
                <a:cs typeface="Times New Roman"/>
              </a:rPr>
              <a:t>upon</a:t>
            </a:r>
            <a:r>
              <a:rPr dirty="0" sz="1450" spc="100">
                <a:latin typeface="Times New Roman"/>
                <a:cs typeface="Times New Roman"/>
              </a:rPr>
              <a:t> </a:t>
            </a:r>
            <a:r>
              <a:rPr dirty="0" sz="1450" spc="-10">
                <a:latin typeface="Times New Roman"/>
                <a:cs typeface="Times New Roman"/>
              </a:rPr>
              <a:t>the</a:t>
            </a:r>
            <a:r>
              <a:rPr dirty="0" sz="1450" spc="95">
                <a:latin typeface="Times New Roman"/>
                <a:cs typeface="Times New Roman"/>
              </a:rPr>
              <a:t> </a:t>
            </a:r>
            <a:r>
              <a:rPr dirty="0" sz="1450" spc="-20">
                <a:latin typeface="Times New Roman"/>
                <a:cs typeface="Times New Roman"/>
              </a:rPr>
              <a:t>castaway,</a:t>
            </a:r>
            <a:r>
              <a:rPr dirty="0" sz="1450" spc="100">
                <a:latin typeface="Times New Roman"/>
                <a:cs typeface="Times New Roman"/>
              </a:rPr>
              <a:t> </a:t>
            </a:r>
            <a:r>
              <a:rPr dirty="0" sz="1450" spc="-10">
                <a:latin typeface="Times New Roman"/>
                <a:cs typeface="Times New Roman"/>
              </a:rPr>
              <a:t>who</a:t>
            </a:r>
            <a:endParaRPr sz="1450">
              <a:latin typeface="Times New Roman"/>
              <a:cs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was still eating, and set forth again myself to find my uncle.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gone </a:t>
            </a:r>
            <a:r>
              <a:rPr dirty="0" sz="1450" spc="-10">
                <a:latin typeface="Times New Roman"/>
                <a:cs typeface="Times New Roman"/>
              </a:rPr>
              <a:t>far  before </a:t>
            </a:r>
            <a:r>
              <a:rPr dirty="0" sz="1450" spc="-5">
                <a:latin typeface="Times New Roman"/>
                <a:cs typeface="Times New Roman"/>
              </a:rPr>
              <a:t>I </a:t>
            </a:r>
            <a:r>
              <a:rPr dirty="0" sz="1450" spc="-10">
                <a:latin typeface="Times New Roman"/>
                <a:cs typeface="Times New Roman"/>
              </a:rPr>
              <a:t>saw him sitting in the same place, </a:t>
            </a:r>
            <a:r>
              <a:rPr dirty="0" sz="1450" spc="-5">
                <a:latin typeface="Times New Roman"/>
                <a:cs typeface="Times New Roman"/>
              </a:rPr>
              <a:t>upon </a:t>
            </a:r>
            <a:r>
              <a:rPr dirty="0" sz="1450" spc="-10">
                <a:latin typeface="Times New Roman"/>
                <a:cs typeface="Times New Roman"/>
              </a:rPr>
              <a:t>the very topmost knoll, and  seemingly in the same attitude as when </a:t>
            </a:r>
            <a:r>
              <a:rPr dirty="0" sz="1450" spc="-5">
                <a:latin typeface="Times New Roman"/>
                <a:cs typeface="Times New Roman"/>
              </a:rPr>
              <a:t>I </a:t>
            </a:r>
            <a:r>
              <a:rPr dirty="0" sz="1450" spc="-10">
                <a:latin typeface="Times New Roman"/>
                <a:cs typeface="Times New Roman"/>
              </a:rPr>
              <a:t>had last observed him. From that  point, as </a:t>
            </a:r>
            <a:r>
              <a:rPr dirty="0" sz="1450" spc="-5">
                <a:latin typeface="Times New Roman"/>
                <a:cs typeface="Times New Roman"/>
              </a:rPr>
              <a:t>I </a:t>
            </a:r>
            <a:r>
              <a:rPr dirty="0" sz="1450" spc="-10">
                <a:latin typeface="Times New Roman"/>
                <a:cs typeface="Times New Roman"/>
              </a:rPr>
              <a:t>have said, the most </a:t>
            </a:r>
            <a:r>
              <a:rPr dirty="0" sz="1450" spc="-5">
                <a:latin typeface="Times New Roman"/>
                <a:cs typeface="Times New Roman"/>
              </a:rPr>
              <a:t>of </a:t>
            </a:r>
            <a:r>
              <a:rPr dirty="0" sz="1450" spc="-10">
                <a:latin typeface="Times New Roman"/>
                <a:cs typeface="Times New Roman"/>
              </a:rPr>
              <a:t>Aros and the neighbouring Ross would </a:t>
            </a:r>
            <a:r>
              <a:rPr dirty="0" sz="1450" spc="-5">
                <a:latin typeface="Times New Roman"/>
                <a:cs typeface="Times New Roman"/>
              </a:rPr>
              <a:t>be  </a:t>
            </a:r>
            <a:r>
              <a:rPr dirty="0" sz="1450" spc="-10">
                <a:latin typeface="Times New Roman"/>
                <a:cs typeface="Times New Roman"/>
              </a:rPr>
              <a:t>spread below him like </a:t>
            </a:r>
            <a:r>
              <a:rPr dirty="0" sz="1450" spc="-5">
                <a:latin typeface="Times New Roman"/>
                <a:cs typeface="Times New Roman"/>
              </a:rPr>
              <a:t>a </a:t>
            </a:r>
            <a:r>
              <a:rPr dirty="0" sz="1450" spc="-10">
                <a:latin typeface="Times New Roman"/>
                <a:cs typeface="Times New Roman"/>
              </a:rPr>
              <a:t>map; and it was plain that </a:t>
            </a:r>
            <a:r>
              <a:rPr dirty="0" sz="1450" spc="-5">
                <a:latin typeface="Times New Roman"/>
                <a:cs typeface="Times New Roman"/>
              </a:rPr>
              <a:t>he </a:t>
            </a:r>
            <a:r>
              <a:rPr dirty="0" sz="1450" spc="-10">
                <a:latin typeface="Times New Roman"/>
                <a:cs typeface="Times New Roman"/>
              </a:rPr>
              <a:t>kept </a:t>
            </a:r>
            <a:r>
              <a:rPr dirty="0" sz="1450" spc="-5">
                <a:latin typeface="Times New Roman"/>
                <a:cs typeface="Times New Roman"/>
              </a:rPr>
              <a:t>a </a:t>
            </a:r>
            <a:r>
              <a:rPr dirty="0" sz="1450" spc="-10">
                <a:latin typeface="Times New Roman"/>
                <a:cs typeface="Times New Roman"/>
              </a:rPr>
              <a:t>bright look-out in  all directions, for my head had scarcely risen above the summit </a:t>
            </a:r>
            <a:r>
              <a:rPr dirty="0" sz="1450" spc="-5">
                <a:latin typeface="Times New Roman"/>
                <a:cs typeface="Times New Roman"/>
              </a:rPr>
              <a:t>of </a:t>
            </a:r>
            <a:r>
              <a:rPr dirty="0" sz="1450" spc="-10">
                <a:latin typeface="Times New Roman"/>
                <a:cs typeface="Times New Roman"/>
              </a:rPr>
              <a:t>the first  ascent before </a:t>
            </a:r>
            <a:r>
              <a:rPr dirty="0" sz="1450" spc="-5">
                <a:latin typeface="Times New Roman"/>
                <a:cs typeface="Times New Roman"/>
              </a:rPr>
              <a:t>he </a:t>
            </a:r>
            <a:r>
              <a:rPr dirty="0" sz="1450" spc="-10">
                <a:latin typeface="Times New Roman"/>
                <a:cs typeface="Times New Roman"/>
              </a:rPr>
              <a:t>had leaped to his feet and turned as if to face me. </a:t>
            </a:r>
            <a:r>
              <a:rPr dirty="0" sz="1450" spc="-5">
                <a:latin typeface="Times New Roman"/>
                <a:cs typeface="Times New Roman"/>
              </a:rPr>
              <a:t>I </a:t>
            </a:r>
            <a:r>
              <a:rPr dirty="0" sz="1450" spc="-10">
                <a:latin typeface="Times New Roman"/>
                <a:cs typeface="Times New Roman"/>
              </a:rPr>
              <a:t>hailed  him at once, as well as </a:t>
            </a:r>
            <a:r>
              <a:rPr dirty="0" sz="1450" spc="-5">
                <a:latin typeface="Times New Roman"/>
                <a:cs typeface="Times New Roman"/>
              </a:rPr>
              <a:t>I </a:t>
            </a:r>
            <a:r>
              <a:rPr dirty="0" sz="1450" spc="-10">
                <a:latin typeface="Times New Roman"/>
                <a:cs typeface="Times New Roman"/>
              </a:rPr>
              <a:t>was able, in the same tones and words as </a:t>
            </a:r>
            <a:r>
              <a:rPr dirty="0" sz="1450" spc="-5">
                <a:latin typeface="Times New Roman"/>
                <a:cs typeface="Times New Roman"/>
              </a:rPr>
              <a:t>I </a:t>
            </a:r>
            <a:r>
              <a:rPr dirty="0" sz="1450" spc="-10">
                <a:latin typeface="Times New Roman"/>
                <a:cs typeface="Times New Roman"/>
              </a:rPr>
              <a:t>had often  used before, when </a:t>
            </a:r>
            <a:r>
              <a:rPr dirty="0" sz="1450" spc="-5">
                <a:latin typeface="Times New Roman"/>
                <a:cs typeface="Times New Roman"/>
              </a:rPr>
              <a:t>I </a:t>
            </a:r>
            <a:r>
              <a:rPr dirty="0" sz="1450" spc="-10">
                <a:latin typeface="Times New Roman"/>
                <a:cs typeface="Times New Roman"/>
              </a:rPr>
              <a:t>had come to summon him to </a:t>
            </a:r>
            <a:r>
              <a:rPr dirty="0" sz="1450" spc="-20">
                <a:latin typeface="Times New Roman"/>
                <a:cs typeface="Times New Roman"/>
              </a:rPr>
              <a:t>dinner.</a:t>
            </a:r>
            <a:r>
              <a:rPr dirty="0" sz="1450" spc="320">
                <a:latin typeface="Times New Roman"/>
                <a:cs typeface="Times New Roman"/>
              </a:rPr>
              <a:t> </a:t>
            </a:r>
            <a:r>
              <a:rPr dirty="0" sz="1450" spc="-10">
                <a:latin typeface="Times New Roman"/>
                <a:cs typeface="Times New Roman"/>
              </a:rPr>
              <a:t>He made </a:t>
            </a:r>
            <a:r>
              <a:rPr dirty="0" sz="1450" spc="-5">
                <a:latin typeface="Times New Roman"/>
                <a:cs typeface="Times New Roman"/>
              </a:rPr>
              <a:t>not </a:t>
            </a:r>
            <a:r>
              <a:rPr dirty="0" sz="1450" spc="-10">
                <a:latin typeface="Times New Roman"/>
                <a:cs typeface="Times New Roman"/>
              </a:rPr>
              <a:t>so  much as </a:t>
            </a:r>
            <a:r>
              <a:rPr dirty="0" sz="1450" spc="-5">
                <a:latin typeface="Times New Roman"/>
                <a:cs typeface="Times New Roman"/>
              </a:rPr>
              <a:t>a </a:t>
            </a:r>
            <a:r>
              <a:rPr dirty="0" sz="1450" spc="-10">
                <a:latin typeface="Times New Roman"/>
                <a:cs typeface="Times New Roman"/>
              </a:rPr>
              <a:t>movement in </a:t>
            </a:r>
            <a:r>
              <a:rPr dirty="0" sz="1450" spc="-25">
                <a:latin typeface="Times New Roman"/>
                <a:cs typeface="Times New Roman"/>
              </a:rPr>
              <a:t>reply. </a:t>
            </a:r>
            <a:r>
              <a:rPr dirty="0" sz="1450" spc="-5">
                <a:latin typeface="Times New Roman"/>
                <a:cs typeface="Times New Roman"/>
              </a:rPr>
              <a:t>I </a:t>
            </a:r>
            <a:r>
              <a:rPr dirty="0" sz="1450" spc="-10">
                <a:latin typeface="Times New Roman"/>
                <a:cs typeface="Times New Roman"/>
              </a:rPr>
              <a:t>passed </a:t>
            </a:r>
            <a:r>
              <a:rPr dirty="0" sz="1450" spc="-5">
                <a:latin typeface="Times New Roman"/>
                <a:cs typeface="Times New Roman"/>
              </a:rPr>
              <a:t>on a </a:t>
            </a:r>
            <a:r>
              <a:rPr dirty="0" sz="1450" spc="-10">
                <a:latin typeface="Times New Roman"/>
                <a:cs typeface="Times New Roman"/>
              </a:rPr>
              <a:t>little </a:t>
            </a:r>
            <a:r>
              <a:rPr dirty="0" sz="1450" spc="-15">
                <a:latin typeface="Times New Roman"/>
                <a:cs typeface="Times New Roman"/>
              </a:rPr>
              <a:t>farther, </a:t>
            </a:r>
            <a:r>
              <a:rPr dirty="0" sz="1450" spc="-10">
                <a:latin typeface="Times New Roman"/>
                <a:cs typeface="Times New Roman"/>
              </a:rPr>
              <a:t>and again tried  </a:t>
            </a:r>
            <a:r>
              <a:rPr dirty="0" sz="1450" spc="-25">
                <a:latin typeface="Times New Roman"/>
                <a:cs typeface="Times New Roman"/>
              </a:rPr>
              <a:t>parley, </a:t>
            </a:r>
            <a:r>
              <a:rPr dirty="0" sz="1450" spc="-10">
                <a:latin typeface="Times New Roman"/>
                <a:cs typeface="Times New Roman"/>
              </a:rPr>
              <a:t>with the same result. But when </a:t>
            </a:r>
            <a:r>
              <a:rPr dirty="0" sz="1450" spc="-5">
                <a:latin typeface="Times New Roman"/>
                <a:cs typeface="Times New Roman"/>
              </a:rPr>
              <a:t>I </a:t>
            </a:r>
            <a:r>
              <a:rPr dirty="0" sz="1450" spc="-10">
                <a:latin typeface="Times New Roman"/>
                <a:cs typeface="Times New Roman"/>
              </a:rPr>
              <a:t>began </a:t>
            </a:r>
            <a:r>
              <a:rPr dirty="0" sz="1450" spc="-5">
                <a:latin typeface="Times New Roman"/>
                <a:cs typeface="Times New Roman"/>
              </a:rPr>
              <a:t>a </a:t>
            </a:r>
            <a:r>
              <a:rPr dirty="0" sz="1450" spc="-10">
                <a:latin typeface="Times New Roman"/>
                <a:cs typeface="Times New Roman"/>
              </a:rPr>
              <a:t>second time to advance, his  insane fears blazed </a:t>
            </a:r>
            <a:r>
              <a:rPr dirty="0" sz="1450" spc="-5">
                <a:latin typeface="Times New Roman"/>
                <a:cs typeface="Times New Roman"/>
              </a:rPr>
              <a:t>up </a:t>
            </a:r>
            <a:r>
              <a:rPr dirty="0" sz="1450" spc="-10">
                <a:latin typeface="Times New Roman"/>
                <a:cs typeface="Times New Roman"/>
              </a:rPr>
              <a:t>again, and still in dead silence, </a:t>
            </a:r>
            <a:r>
              <a:rPr dirty="0" sz="1450" spc="-5">
                <a:latin typeface="Times New Roman"/>
                <a:cs typeface="Times New Roman"/>
              </a:rPr>
              <a:t>but </a:t>
            </a:r>
            <a:r>
              <a:rPr dirty="0" sz="1450" spc="-10">
                <a:latin typeface="Times New Roman"/>
                <a:cs typeface="Times New Roman"/>
              </a:rPr>
              <a:t>with incredible  speed, </a:t>
            </a:r>
            <a:r>
              <a:rPr dirty="0" sz="1450" spc="-5">
                <a:latin typeface="Times New Roman"/>
                <a:cs typeface="Times New Roman"/>
              </a:rPr>
              <a:t>he </a:t>
            </a:r>
            <a:r>
              <a:rPr dirty="0" sz="1450" spc="-10">
                <a:latin typeface="Times New Roman"/>
                <a:cs typeface="Times New Roman"/>
              </a:rPr>
              <a:t>began to flee from before me along the rocky summit </a:t>
            </a:r>
            <a:r>
              <a:rPr dirty="0" sz="1450" spc="-5">
                <a:latin typeface="Times New Roman"/>
                <a:cs typeface="Times New Roman"/>
              </a:rPr>
              <a:t>of </a:t>
            </a:r>
            <a:r>
              <a:rPr dirty="0" sz="1450" spc="-10">
                <a:latin typeface="Times New Roman"/>
                <a:cs typeface="Times New Roman"/>
              </a:rPr>
              <a:t>the hill. An  </a:t>
            </a:r>
            <a:r>
              <a:rPr dirty="0" sz="1450" spc="-5">
                <a:latin typeface="Times New Roman"/>
                <a:cs typeface="Times New Roman"/>
              </a:rPr>
              <a:t>hour </a:t>
            </a:r>
            <a:r>
              <a:rPr dirty="0" sz="1450" spc="-10">
                <a:latin typeface="Times New Roman"/>
                <a:cs typeface="Times New Roman"/>
              </a:rPr>
              <a:t>before, </a:t>
            </a:r>
            <a:r>
              <a:rPr dirty="0" sz="1450" spc="-5">
                <a:latin typeface="Times New Roman"/>
                <a:cs typeface="Times New Roman"/>
              </a:rPr>
              <a:t>he </a:t>
            </a:r>
            <a:r>
              <a:rPr dirty="0" sz="1450" spc="-10">
                <a:latin typeface="Times New Roman"/>
                <a:cs typeface="Times New Roman"/>
              </a:rPr>
              <a:t>had been dead </a:t>
            </a:r>
            <a:r>
              <a:rPr dirty="0" sz="1450" spc="-25">
                <a:latin typeface="Times New Roman"/>
                <a:cs typeface="Times New Roman"/>
              </a:rPr>
              <a:t>weary,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had been comparatively active.  But now his strength was recruited </a:t>
            </a:r>
            <a:r>
              <a:rPr dirty="0" sz="1450" spc="-5">
                <a:latin typeface="Times New Roman"/>
                <a:cs typeface="Times New Roman"/>
              </a:rPr>
              <a:t>by </a:t>
            </a:r>
            <a:r>
              <a:rPr dirty="0" sz="1450" spc="-10">
                <a:latin typeface="Times New Roman"/>
                <a:cs typeface="Times New Roman"/>
              </a:rPr>
              <a:t>the fervour </a:t>
            </a:r>
            <a:r>
              <a:rPr dirty="0" sz="1450" spc="-5">
                <a:latin typeface="Times New Roman"/>
                <a:cs typeface="Times New Roman"/>
              </a:rPr>
              <a:t>of </a:t>
            </a:r>
            <a:r>
              <a:rPr dirty="0" sz="1450" spc="-20">
                <a:latin typeface="Times New Roman"/>
                <a:cs typeface="Times New Roman"/>
              </a:rPr>
              <a:t>insanity, </a:t>
            </a:r>
            <a:r>
              <a:rPr dirty="0" sz="1450" spc="-10">
                <a:latin typeface="Times New Roman"/>
                <a:cs typeface="Times New Roman"/>
              </a:rPr>
              <a:t>and it would  have been vain for me to dream </a:t>
            </a:r>
            <a:r>
              <a:rPr dirty="0" sz="1450" spc="-5">
                <a:latin typeface="Times New Roman"/>
                <a:cs typeface="Times New Roman"/>
              </a:rPr>
              <a:t>of </a:t>
            </a:r>
            <a:r>
              <a:rPr dirty="0" sz="1450" spc="-10">
                <a:latin typeface="Times New Roman"/>
                <a:cs typeface="Times New Roman"/>
              </a:rPr>
              <a:t>pursuit. </a:t>
            </a:r>
            <a:r>
              <a:rPr dirty="0" sz="1450" spc="-35">
                <a:latin typeface="Times New Roman"/>
                <a:cs typeface="Times New Roman"/>
              </a:rPr>
              <a:t>Nay, </a:t>
            </a:r>
            <a:r>
              <a:rPr dirty="0" sz="1450" spc="-10">
                <a:latin typeface="Times New Roman"/>
                <a:cs typeface="Times New Roman"/>
              </a:rPr>
              <a:t>the very attempt, </a:t>
            </a:r>
            <a:r>
              <a:rPr dirty="0" sz="1450" spc="-5">
                <a:latin typeface="Times New Roman"/>
                <a:cs typeface="Times New Roman"/>
              </a:rPr>
              <a:t>I </a:t>
            </a:r>
            <a:r>
              <a:rPr dirty="0" sz="1450" spc="-10">
                <a:latin typeface="Times New Roman"/>
                <a:cs typeface="Times New Roman"/>
              </a:rPr>
              <a:t>thought,  might have inflamed his terrors, and thus increased the miseries </a:t>
            </a:r>
            <a:r>
              <a:rPr dirty="0" sz="1450" spc="-5">
                <a:latin typeface="Times New Roman"/>
                <a:cs typeface="Times New Roman"/>
              </a:rPr>
              <a:t>of our  </a:t>
            </a:r>
            <a:r>
              <a:rPr dirty="0" sz="1450" spc="-10">
                <a:latin typeface="Times New Roman"/>
                <a:cs typeface="Times New Roman"/>
              </a:rPr>
              <a:t>position. And </a:t>
            </a:r>
            <a:r>
              <a:rPr dirty="0" sz="1450" spc="-5">
                <a:latin typeface="Times New Roman"/>
                <a:cs typeface="Times New Roman"/>
              </a:rPr>
              <a:t>I </a:t>
            </a:r>
            <a:r>
              <a:rPr dirty="0" sz="1450" spc="-10">
                <a:latin typeface="Times New Roman"/>
                <a:cs typeface="Times New Roman"/>
              </a:rPr>
              <a:t>had nothing left </a:t>
            </a:r>
            <a:r>
              <a:rPr dirty="0" sz="1450" spc="-5">
                <a:latin typeface="Times New Roman"/>
                <a:cs typeface="Times New Roman"/>
              </a:rPr>
              <a:t>but </a:t>
            </a:r>
            <a:r>
              <a:rPr dirty="0" sz="1450" spc="-10">
                <a:latin typeface="Times New Roman"/>
                <a:cs typeface="Times New Roman"/>
              </a:rPr>
              <a:t>to turn homeward and make my sad report  to </a:t>
            </a:r>
            <a:r>
              <a:rPr dirty="0" sz="1450" spc="-30">
                <a:latin typeface="Times New Roman"/>
                <a:cs typeface="Times New Roman"/>
              </a:rPr>
              <a:t>Mary.</a:t>
            </a:r>
            <a:endParaRPr sz="1450">
              <a:latin typeface="Times New Roman"/>
              <a:cs typeface="Times New Roman"/>
            </a:endParaRPr>
          </a:p>
          <a:p>
            <a:pPr algn="just" marL="12700" marR="5715">
              <a:lnSpc>
                <a:spcPts val="1730"/>
              </a:lnSpc>
              <a:spcBef>
                <a:spcPts val="835"/>
              </a:spcBef>
            </a:pPr>
            <a:r>
              <a:rPr dirty="0" sz="1450" spc="-10">
                <a:latin typeface="Times New Roman"/>
                <a:cs typeface="Times New Roman"/>
              </a:rPr>
              <a:t>She heard it, as she had heard the first, with </a:t>
            </a:r>
            <a:r>
              <a:rPr dirty="0" sz="1450" spc="-5">
                <a:latin typeface="Times New Roman"/>
                <a:cs typeface="Times New Roman"/>
              </a:rPr>
              <a:t>a </a:t>
            </a:r>
            <a:r>
              <a:rPr dirty="0" sz="1450" spc="-10">
                <a:latin typeface="Times New Roman"/>
                <a:cs typeface="Times New Roman"/>
              </a:rPr>
              <a:t>concerned composure, and,  bidding me lie down and take that rest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stood so much in need, set  forth herself in quest </a:t>
            </a:r>
            <a:r>
              <a:rPr dirty="0" sz="1450" spc="-5">
                <a:latin typeface="Times New Roman"/>
                <a:cs typeface="Times New Roman"/>
              </a:rPr>
              <a:t>of </a:t>
            </a:r>
            <a:r>
              <a:rPr dirty="0" sz="1450" spc="-10">
                <a:latin typeface="Times New Roman"/>
                <a:cs typeface="Times New Roman"/>
              </a:rPr>
              <a:t>her misguided </a:t>
            </a:r>
            <a:r>
              <a:rPr dirty="0" sz="1450" spc="-20">
                <a:latin typeface="Times New Roman"/>
                <a:cs typeface="Times New Roman"/>
              </a:rPr>
              <a:t>father. </a:t>
            </a:r>
            <a:r>
              <a:rPr dirty="0" sz="1450" spc="-10">
                <a:latin typeface="Times New Roman"/>
                <a:cs typeface="Times New Roman"/>
              </a:rPr>
              <a:t>At that age it would have been </a:t>
            </a:r>
            <a:r>
              <a:rPr dirty="0" sz="1450" spc="-5">
                <a:latin typeface="Times New Roman"/>
                <a:cs typeface="Times New Roman"/>
              </a:rPr>
              <a:t>a  </a:t>
            </a:r>
            <a:r>
              <a:rPr dirty="0" sz="1450" spc="-10">
                <a:latin typeface="Times New Roman"/>
                <a:cs typeface="Times New Roman"/>
              </a:rPr>
              <a:t>strange thing that </a:t>
            </a:r>
            <a:r>
              <a:rPr dirty="0" sz="1450" spc="-5">
                <a:latin typeface="Times New Roman"/>
                <a:cs typeface="Times New Roman"/>
              </a:rPr>
              <a:t>put </a:t>
            </a:r>
            <a:r>
              <a:rPr dirty="0" sz="1450" spc="-10">
                <a:latin typeface="Times New Roman"/>
                <a:cs typeface="Times New Roman"/>
              </a:rPr>
              <a:t>me from either meat </a:t>
            </a:r>
            <a:r>
              <a:rPr dirty="0" sz="1450" spc="-5">
                <a:latin typeface="Times New Roman"/>
                <a:cs typeface="Times New Roman"/>
              </a:rPr>
              <a:t>or </a:t>
            </a:r>
            <a:r>
              <a:rPr dirty="0" sz="1450" spc="-10">
                <a:latin typeface="Times New Roman"/>
                <a:cs typeface="Times New Roman"/>
              </a:rPr>
              <a:t>sleep; </a:t>
            </a:r>
            <a:r>
              <a:rPr dirty="0" sz="1450" spc="-5">
                <a:latin typeface="Times New Roman"/>
                <a:cs typeface="Times New Roman"/>
              </a:rPr>
              <a:t>I </a:t>
            </a:r>
            <a:r>
              <a:rPr dirty="0" sz="1450" spc="-10">
                <a:latin typeface="Times New Roman"/>
                <a:cs typeface="Times New Roman"/>
              </a:rPr>
              <a:t>slept long and deep; and  it was already long past </a:t>
            </a:r>
            <a:r>
              <a:rPr dirty="0" sz="1450" spc="-5">
                <a:latin typeface="Times New Roman"/>
                <a:cs typeface="Times New Roman"/>
              </a:rPr>
              <a:t>noon </a:t>
            </a:r>
            <a:r>
              <a:rPr dirty="0" sz="1450" spc="-10">
                <a:latin typeface="Times New Roman"/>
                <a:cs typeface="Times New Roman"/>
              </a:rPr>
              <a:t>before </a:t>
            </a:r>
            <a:r>
              <a:rPr dirty="0" sz="1450" spc="-5">
                <a:latin typeface="Times New Roman"/>
                <a:cs typeface="Times New Roman"/>
              </a:rPr>
              <a:t>I </a:t>
            </a:r>
            <a:r>
              <a:rPr dirty="0" sz="1450" spc="-10">
                <a:latin typeface="Times New Roman"/>
                <a:cs typeface="Times New Roman"/>
              </a:rPr>
              <a:t>awoke and came downstairs into the  kitchen. </a:t>
            </a:r>
            <a:r>
              <a:rPr dirty="0" sz="1450" spc="-30">
                <a:latin typeface="Times New Roman"/>
                <a:cs typeface="Times New Roman"/>
              </a:rPr>
              <a:t>Mary, </a:t>
            </a:r>
            <a:r>
              <a:rPr dirty="0" sz="1450" spc="-10">
                <a:latin typeface="Times New Roman"/>
                <a:cs typeface="Times New Roman"/>
              </a:rPr>
              <a:t>Rorie, and the black castaway were seated about the fire in  silence; and </a:t>
            </a:r>
            <a:r>
              <a:rPr dirty="0" sz="1450" spc="-5">
                <a:latin typeface="Times New Roman"/>
                <a:cs typeface="Times New Roman"/>
              </a:rPr>
              <a:t>I </a:t>
            </a:r>
            <a:r>
              <a:rPr dirty="0" sz="1450" spc="-10">
                <a:latin typeface="Times New Roman"/>
                <a:cs typeface="Times New Roman"/>
              </a:rPr>
              <a:t>could see that Mary had been weeping. There was cause  </a:t>
            </a:r>
            <a:r>
              <a:rPr dirty="0" sz="1450" spc="-5">
                <a:latin typeface="Times New Roman"/>
                <a:cs typeface="Times New Roman"/>
              </a:rPr>
              <a:t>enough,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soon learned, for tears. First she, and then Rorie, had been forth  to seek my uncle; each in turn had found him perched </a:t>
            </a:r>
            <a:r>
              <a:rPr dirty="0" sz="1450" spc="-5">
                <a:latin typeface="Times New Roman"/>
                <a:cs typeface="Times New Roman"/>
              </a:rPr>
              <a:t>upon </a:t>
            </a:r>
            <a:r>
              <a:rPr dirty="0" sz="1450" spc="-10">
                <a:latin typeface="Times New Roman"/>
                <a:cs typeface="Times New Roman"/>
              </a:rPr>
              <a:t>the hill-top, and  from each in turn </a:t>
            </a:r>
            <a:r>
              <a:rPr dirty="0" sz="1450" spc="-5">
                <a:latin typeface="Times New Roman"/>
                <a:cs typeface="Times New Roman"/>
              </a:rPr>
              <a:t>he </a:t>
            </a:r>
            <a:r>
              <a:rPr dirty="0" sz="1450" spc="-10">
                <a:latin typeface="Times New Roman"/>
                <a:cs typeface="Times New Roman"/>
              </a:rPr>
              <a:t>had silently and swiftly fled. Rorie had tried to chase  him, </a:t>
            </a:r>
            <a:r>
              <a:rPr dirty="0" sz="1450" spc="-5">
                <a:latin typeface="Times New Roman"/>
                <a:cs typeface="Times New Roman"/>
              </a:rPr>
              <a:t>but </a:t>
            </a:r>
            <a:r>
              <a:rPr dirty="0" sz="1450" spc="-10">
                <a:latin typeface="Times New Roman"/>
                <a:cs typeface="Times New Roman"/>
              </a:rPr>
              <a:t>in vain; madness lent </a:t>
            </a:r>
            <a:r>
              <a:rPr dirty="0" sz="1450" spc="-5">
                <a:latin typeface="Times New Roman"/>
                <a:cs typeface="Times New Roman"/>
              </a:rPr>
              <a:t>a </a:t>
            </a:r>
            <a:r>
              <a:rPr dirty="0" sz="1450" spc="-10">
                <a:latin typeface="Times New Roman"/>
                <a:cs typeface="Times New Roman"/>
              </a:rPr>
              <a:t>new </a:t>
            </a:r>
            <a:r>
              <a:rPr dirty="0" sz="1450" spc="-5">
                <a:latin typeface="Times New Roman"/>
                <a:cs typeface="Times New Roman"/>
              </a:rPr>
              <a:t>vigour </a:t>
            </a:r>
            <a:r>
              <a:rPr dirty="0" sz="1450" spc="-10">
                <a:latin typeface="Times New Roman"/>
                <a:cs typeface="Times New Roman"/>
              </a:rPr>
              <a:t>to his </a:t>
            </a:r>
            <a:r>
              <a:rPr dirty="0" sz="1450" spc="-5">
                <a:latin typeface="Times New Roman"/>
                <a:cs typeface="Times New Roman"/>
              </a:rPr>
              <a:t>bounds; he </a:t>
            </a:r>
            <a:r>
              <a:rPr dirty="0" sz="1450" spc="-10">
                <a:latin typeface="Times New Roman"/>
                <a:cs typeface="Times New Roman"/>
              </a:rPr>
              <a:t>sprang from  rock to rock over the widest gullies; </a:t>
            </a:r>
            <a:r>
              <a:rPr dirty="0" sz="1450" spc="-5">
                <a:latin typeface="Times New Roman"/>
                <a:cs typeface="Times New Roman"/>
              </a:rPr>
              <a:t>he </a:t>
            </a:r>
            <a:r>
              <a:rPr dirty="0" sz="1450" spc="-10">
                <a:latin typeface="Times New Roman"/>
                <a:cs typeface="Times New Roman"/>
              </a:rPr>
              <a:t>scoured like the wind along the hill-  tops; </a:t>
            </a:r>
            <a:r>
              <a:rPr dirty="0" sz="1450" spc="-5">
                <a:latin typeface="Times New Roman"/>
                <a:cs typeface="Times New Roman"/>
              </a:rPr>
              <a:t>he </a:t>
            </a:r>
            <a:r>
              <a:rPr dirty="0" sz="1450" spc="-10">
                <a:latin typeface="Times New Roman"/>
                <a:cs typeface="Times New Roman"/>
              </a:rPr>
              <a:t>doubled and twisted like </a:t>
            </a:r>
            <a:r>
              <a:rPr dirty="0" sz="1450" spc="-5">
                <a:latin typeface="Times New Roman"/>
                <a:cs typeface="Times New Roman"/>
              </a:rPr>
              <a:t>a </a:t>
            </a:r>
            <a:r>
              <a:rPr dirty="0" sz="1450" spc="-10">
                <a:latin typeface="Times New Roman"/>
                <a:cs typeface="Times New Roman"/>
              </a:rPr>
              <a:t>hare before the </a:t>
            </a:r>
            <a:r>
              <a:rPr dirty="0" sz="1450" spc="-5">
                <a:latin typeface="Times New Roman"/>
                <a:cs typeface="Times New Roman"/>
              </a:rPr>
              <a:t>dogs; </a:t>
            </a:r>
            <a:r>
              <a:rPr dirty="0" sz="1450" spc="-10">
                <a:latin typeface="Times New Roman"/>
                <a:cs typeface="Times New Roman"/>
              </a:rPr>
              <a:t>and Rorie at length  gave </a:t>
            </a:r>
            <a:r>
              <a:rPr dirty="0" sz="1450" spc="-5">
                <a:latin typeface="Times New Roman"/>
                <a:cs typeface="Times New Roman"/>
              </a:rPr>
              <a:t>in; </a:t>
            </a:r>
            <a:r>
              <a:rPr dirty="0" sz="1450" spc="-10">
                <a:latin typeface="Times New Roman"/>
                <a:cs typeface="Times New Roman"/>
              </a:rPr>
              <a:t>and the last that </a:t>
            </a:r>
            <a:r>
              <a:rPr dirty="0" sz="1450" spc="-5">
                <a:latin typeface="Times New Roman"/>
                <a:cs typeface="Times New Roman"/>
              </a:rPr>
              <a:t>he </a:t>
            </a:r>
            <a:r>
              <a:rPr dirty="0" sz="1450" spc="-35">
                <a:latin typeface="Times New Roman"/>
                <a:cs typeface="Times New Roman"/>
              </a:rPr>
              <a:t>saw, </a:t>
            </a:r>
            <a:r>
              <a:rPr dirty="0" sz="1450" spc="-10">
                <a:latin typeface="Times New Roman"/>
                <a:cs typeface="Times New Roman"/>
              </a:rPr>
              <a:t>my uncle was seated as before </a:t>
            </a:r>
            <a:r>
              <a:rPr dirty="0" sz="1450" spc="-5">
                <a:latin typeface="Times New Roman"/>
                <a:cs typeface="Times New Roman"/>
              </a:rPr>
              <a:t>upon </a:t>
            </a:r>
            <a:r>
              <a:rPr dirty="0" sz="1450" spc="-10">
                <a:latin typeface="Times New Roman"/>
                <a:cs typeface="Times New Roman"/>
              </a:rPr>
              <a:t>the crest  </a:t>
            </a:r>
            <a:r>
              <a:rPr dirty="0" sz="1450" spc="-5">
                <a:latin typeface="Times New Roman"/>
                <a:cs typeface="Times New Roman"/>
              </a:rPr>
              <a:t>of </a:t>
            </a:r>
            <a:r>
              <a:rPr dirty="0" sz="1450" spc="-10">
                <a:latin typeface="Times New Roman"/>
                <a:cs typeface="Times New Roman"/>
              </a:rPr>
              <a:t>Aros. Even during the hottest excitement </a:t>
            </a:r>
            <a:r>
              <a:rPr dirty="0" sz="1450" spc="-5">
                <a:latin typeface="Times New Roman"/>
                <a:cs typeface="Times New Roman"/>
              </a:rPr>
              <a:t>of </a:t>
            </a:r>
            <a:r>
              <a:rPr dirty="0" sz="1450" spc="-10">
                <a:latin typeface="Times New Roman"/>
                <a:cs typeface="Times New Roman"/>
              </a:rPr>
              <a:t>the chase, even when the fleet-  footed servant had come, for </a:t>
            </a:r>
            <a:r>
              <a:rPr dirty="0" sz="1450" spc="-5">
                <a:latin typeface="Times New Roman"/>
                <a:cs typeface="Times New Roman"/>
              </a:rPr>
              <a:t>a </a:t>
            </a:r>
            <a:r>
              <a:rPr dirty="0" sz="1450" spc="-10">
                <a:latin typeface="Times New Roman"/>
                <a:cs typeface="Times New Roman"/>
              </a:rPr>
              <a:t>moment, very near to capture him, the </a:t>
            </a:r>
            <a:r>
              <a:rPr dirty="0" sz="1450" spc="-5">
                <a:latin typeface="Times New Roman"/>
                <a:cs typeface="Times New Roman"/>
              </a:rPr>
              <a:t>poor  </a:t>
            </a:r>
            <a:r>
              <a:rPr dirty="0" sz="1450" spc="-10">
                <a:latin typeface="Times New Roman"/>
                <a:cs typeface="Times New Roman"/>
              </a:rPr>
              <a:t>lunatic had uttered </a:t>
            </a:r>
            <a:r>
              <a:rPr dirty="0" sz="1450" spc="-5">
                <a:latin typeface="Times New Roman"/>
                <a:cs typeface="Times New Roman"/>
              </a:rPr>
              <a:t>not a sound. </a:t>
            </a:r>
            <a:r>
              <a:rPr dirty="0" sz="1450" spc="-10">
                <a:latin typeface="Times New Roman"/>
                <a:cs typeface="Times New Roman"/>
              </a:rPr>
              <a:t>He fled, and </a:t>
            </a:r>
            <a:r>
              <a:rPr dirty="0" sz="1450" spc="-5">
                <a:latin typeface="Times New Roman"/>
                <a:cs typeface="Times New Roman"/>
              </a:rPr>
              <a:t>he </a:t>
            </a:r>
            <a:r>
              <a:rPr dirty="0" sz="1450" spc="-10">
                <a:latin typeface="Times New Roman"/>
                <a:cs typeface="Times New Roman"/>
              </a:rPr>
              <a:t>was silent, like </a:t>
            </a:r>
            <a:r>
              <a:rPr dirty="0" sz="1450" spc="-5">
                <a:latin typeface="Times New Roman"/>
                <a:cs typeface="Times New Roman"/>
              </a:rPr>
              <a:t>a </a:t>
            </a:r>
            <a:r>
              <a:rPr dirty="0" sz="1450" spc="-10">
                <a:latin typeface="Times New Roman"/>
                <a:cs typeface="Times New Roman"/>
              </a:rPr>
              <a:t>beast; and  this silence had terrified his</a:t>
            </a:r>
            <a:r>
              <a:rPr dirty="0" sz="1450" spc="15">
                <a:latin typeface="Times New Roman"/>
                <a:cs typeface="Times New Roman"/>
              </a:rPr>
              <a:t> </a:t>
            </a:r>
            <a:r>
              <a:rPr dirty="0" sz="1450" spc="-20">
                <a:latin typeface="Times New Roman"/>
                <a:cs typeface="Times New Roman"/>
              </a:rPr>
              <a:t>pursuer.</a:t>
            </a:r>
            <a:endParaRPr sz="1450">
              <a:latin typeface="Times New Roman"/>
              <a:cs typeface="Times New Roman"/>
            </a:endParaRPr>
          </a:p>
          <a:p>
            <a:pPr algn="just" marL="12700" marR="13335">
              <a:lnSpc>
                <a:spcPts val="1730"/>
              </a:lnSpc>
              <a:spcBef>
                <a:spcPts val="835"/>
              </a:spcBef>
            </a:pPr>
            <a:r>
              <a:rPr dirty="0" sz="1450" spc="-10">
                <a:latin typeface="Times New Roman"/>
                <a:cs typeface="Times New Roman"/>
              </a:rPr>
              <a:t>There was something heart-breaking in the situation. How to capture the  madman, how to feed him in the meanwhile, and what to </a:t>
            </a:r>
            <a:r>
              <a:rPr dirty="0" sz="1450" spc="-5">
                <a:latin typeface="Times New Roman"/>
                <a:cs typeface="Times New Roman"/>
              </a:rPr>
              <a:t>do </a:t>
            </a:r>
            <a:r>
              <a:rPr dirty="0" sz="1450" spc="-10">
                <a:latin typeface="Times New Roman"/>
                <a:cs typeface="Times New Roman"/>
              </a:rPr>
              <a:t>with him when </a:t>
            </a:r>
            <a:r>
              <a:rPr dirty="0" sz="1450" spc="-5">
                <a:latin typeface="Times New Roman"/>
                <a:cs typeface="Times New Roman"/>
              </a:rPr>
              <a:t>he  </a:t>
            </a:r>
            <a:r>
              <a:rPr dirty="0" sz="1450" spc="-10">
                <a:latin typeface="Times New Roman"/>
                <a:cs typeface="Times New Roman"/>
              </a:rPr>
              <a:t>was captured, were the three difficulties that we had to</a:t>
            </a:r>
            <a:r>
              <a:rPr dirty="0" sz="1450" spc="50">
                <a:latin typeface="Times New Roman"/>
                <a:cs typeface="Times New Roman"/>
              </a:rPr>
              <a:t> </a:t>
            </a:r>
            <a:r>
              <a:rPr dirty="0" sz="1450" spc="-10">
                <a:latin typeface="Times New Roman"/>
                <a:cs typeface="Times New Roman"/>
              </a:rPr>
              <a:t>solve.</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‘The</a:t>
            </a:r>
            <a:r>
              <a:rPr dirty="0" sz="1450" spc="50">
                <a:latin typeface="Times New Roman"/>
                <a:cs typeface="Times New Roman"/>
              </a:rPr>
              <a:t> </a:t>
            </a:r>
            <a:r>
              <a:rPr dirty="0" sz="1450" spc="-10">
                <a:latin typeface="Times New Roman"/>
                <a:cs typeface="Times New Roman"/>
              </a:rPr>
              <a:t>black,’</a:t>
            </a:r>
            <a:r>
              <a:rPr dirty="0" sz="1450" spc="-55">
                <a:latin typeface="Times New Roman"/>
                <a:cs typeface="Times New Roman"/>
              </a:rPr>
              <a:t> </a:t>
            </a:r>
            <a:r>
              <a:rPr dirty="0" sz="1450" spc="-10">
                <a:latin typeface="Times New Roman"/>
                <a:cs typeface="Times New Roman"/>
              </a:rPr>
              <a:t>said</a:t>
            </a:r>
            <a:r>
              <a:rPr dirty="0" sz="1450" spc="50">
                <a:latin typeface="Times New Roman"/>
                <a:cs typeface="Times New Roman"/>
              </a:rPr>
              <a:t> </a:t>
            </a:r>
            <a:r>
              <a:rPr dirty="0" sz="1450" spc="-10">
                <a:latin typeface="Times New Roman"/>
                <a:cs typeface="Times New Roman"/>
              </a:rPr>
              <a:t>I,</a:t>
            </a:r>
            <a:r>
              <a:rPr dirty="0" sz="1450" spc="50">
                <a:latin typeface="Times New Roman"/>
                <a:cs typeface="Times New Roman"/>
              </a:rPr>
              <a:t> </a:t>
            </a:r>
            <a:r>
              <a:rPr dirty="0" sz="1450" spc="-10">
                <a:latin typeface="Times New Roman"/>
                <a:cs typeface="Times New Roman"/>
              </a:rPr>
              <a:t>‘is</a:t>
            </a:r>
            <a:r>
              <a:rPr dirty="0" sz="1450" spc="55">
                <a:latin typeface="Times New Roman"/>
                <a:cs typeface="Times New Roman"/>
              </a:rPr>
              <a:t> </a:t>
            </a:r>
            <a:r>
              <a:rPr dirty="0" sz="1450" spc="-10">
                <a:latin typeface="Times New Roman"/>
                <a:cs typeface="Times New Roman"/>
              </a:rPr>
              <a:t>the</a:t>
            </a:r>
            <a:r>
              <a:rPr dirty="0" sz="1450" spc="50">
                <a:latin typeface="Times New Roman"/>
                <a:cs typeface="Times New Roman"/>
              </a:rPr>
              <a:t> </a:t>
            </a:r>
            <a:r>
              <a:rPr dirty="0" sz="1450" spc="-10">
                <a:latin typeface="Times New Roman"/>
                <a:cs typeface="Times New Roman"/>
              </a:rPr>
              <a:t>cause</a:t>
            </a:r>
            <a:r>
              <a:rPr dirty="0" sz="1450" spc="50">
                <a:latin typeface="Times New Roman"/>
                <a:cs typeface="Times New Roman"/>
              </a:rPr>
              <a:t> </a:t>
            </a:r>
            <a:r>
              <a:rPr dirty="0" sz="1450" spc="-5">
                <a:latin typeface="Times New Roman"/>
                <a:cs typeface="Times New Roman"/>
              </a:rPr>
              <a:t>of</a:t>
            </a:r>
            <a:r>
              <a:rPr dirty="0" sz="1450" spc="50">
                <a:latin typeface="Times New Roman"/>
                <a:cs typeface="Times New Roman"/>
              </a:rPr>
              <a:t> </a:t>
            </a:r>
            <a:r>
              <a:rPr dirty="0" sz="1450" spc="-10">
                <a:latin typeface="Times New Roman"/>
                <a:cs typeface="Times New Roman"/>
              </a:rPr>
              <a:t>this</a:t>
            </a:r>
            <a:r>
              <a:rPr dirty="0" sz="1450" spc="55">
                <a:latin typeface="Times New Roman"/>
                <a:cs typeface="Times New Roman"/>
              </a:rPr>
              <a:t> </a:t>
            </a:r>
            <a:r>
              <a:rPr dirty="0" sz="1450" spc="-10">
                <a:latin typeface="Times New Roman"/>
                <a:cs typeface="Times New Roman"/>
              </a:rPr>
              <a:t>attack.</a:t>
            </a:r>
            <a:r>
              <a:rPr dirty="0" sz="1450" spc="114">
                <a:latin typeface="Times New Roman"/>
                <a:cs typeface="Times New Roman"/>
              </a:rPr>
              <a:t> </a:t>
            </a:r>
            <a:r>
              <a:rPr dirty="0" sz="1450" spc="-10">
                <a:latin typeface="Times New Roman"/>
                <a:cs typeface="Times New Roman"/>
              </a:rPr>
              <a:t>It</a:t>
            </a:r>
            <a:r>
              <a:rPr dirty="0" sz="1450" spc="50">
                <a:latin typeface="Times New Roman"/>
                <a:cs typeface="Times New Roman"/>
              </a:rPr>
              <a:t> </a:t>
            </a:r>
            <a:r>
              <a:rPr dirty="0" sz="1450" spc="-10">
                <a:latin typeface="Times New Roman"/>
                <a:cs typeface="Times New Roman"/>
              </a:rPr>
              <a:t>may</a:t>
            </a:r>
            <a:r>
              <a:rPr dirty="0" sz="1450" spc="55">
                <a:latin typeface="Times New Roman"/>
                <a:cs typeface="Times New Roman"/>
              </a:rPr>
              <a:t> </a:t>
            </a:r>
            <a:r>
              <a:rPr dirty="0" sz="1450" spc="-10">
                <a:latin typeface="Times New Roman"/>
                <a:cs typeface="Times New Roman"/>
              </a:rPr>
              <a:t>even</a:t>
            </a:r>
            <a:r>
              <a:rPr dirty="0" sz="1450" spc="50">
                <a:latin typeface="Times New Roman"/>
                <a:cs typeface="Times New Roman"/>
              </a:rPr>
              <a:t> </a:t>
            </a:r>
            <a:r>
              <a:rPr dirty="0" sz="1450" spc="-5">
                <a:latin typeface="Times New Roman"/>
                <a:cs typeface="Times New Roman"/>
              </a:rPr>
              <a:t>be</a:t>
            </a:r>
            <a:r>
              <a:rPr dirty="0" sz="1450" spc="50">
                <a:latin typeface="Times New Roman"/>
                <a:cs typeface="Times New Roman"/>
              </a:rPr>
              <a:t> </a:t>
            </a:r>
            <a:r>
              <a:rPr dirty="0" sz="1450" spc="-10">
                <a:latin typeface="Times New Roman"/>
                <a:cs typeface="Times New Roman"/>
              </a:rPr>
              <a:t>his</a:t>
            </a:r>
            <a:r>
              <a:rPr dirty="0" sz="1450" spc="55">
                <a:latin typeface="Times New Roman"/>
                <a:cs typeface="Times New Roman"/>
              </a:rPr>
              <a:t> </a:t>
            </a:r>
            <a:r>
              <a:rPr dirty="0" sz="1450" spc="-10">
                <a:latin typeface="Times New Roman"/>
                <a:cs typeface="Times New Roman"/>
              </a:rPr>
              <a:t>presence</a:t>
            </a:r>
            <a:r>
              <a:rPr dirty="0" sz="1450" spc="50">
                <a:latin typeface="Times New Roman"/>
                <a:cs typeface="Times New Roman"/>
              </a:rPr>
              <a:t> </a:t>
            </a:r>
            <a:r>
              <a:rPr dirty="0" sz="1450" spc="-10">
                <a:latin typeface="Times New Roman"/>
                <a:cs typeface="Times New Roman"/>
              </a:rPr>
              <a:t>in</a:t>
            </a:r>
            <a:endParaRPr sz="1450">
              <a:latin typeface="Times New Roman"/>
              <a:cs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8890">
              <a:lnSpc>
                <a:spcPts val="1730"/>
              </a:lnSpc>
              <a:spcBef>
                <a:spcPts val="155"/>
              </a:spcBef>
            </a:pPr>
            <a:r>
              <a:rPr dirty="0" sz="1450" spc="-10">
                <a:latin typeface="Times New Roman"/>
                <a:cs typeface="Times New Roman"/>
              </a:rPr>
              <a:t>the house that keeps my uncle </a:t>
            </a:r>
            <a:r>
              <a:rPr dirty="0" sz="1450" spc="-5">
                <a:latin typeface="Times New Roman"/>
                <a:cs typeface="Times New Roman"/>
              </a:rPr>
              <a:t>on </a:t>
            </a:r>
            <a:r>
              <a:rPr dirty="0" sz="1450" spc="-10">
                <a:latin typeface="Times New Roman"/>
                <a:cs typeface="Times New Roman"/>
              </a:rPr>
              <a:t>the hill. </a:t>
            </a:r>
            <a:r>
              <a:rPr dirty="0" sz="1450" spc="-70">
                <a:latin typeface="Times New Roman"/>
                <a:cs typeface="Times New Roman"/>
              </a:rPr>
              <a:t>We </a:t>
            </a:r>
            <a:r>
              <a:rPr dirty="0" sz="1450" spc="-10">
                <a:latin typeface="Times New Roman"/>
                <a:cs typeface="Times New Roman"/>
              </a:rPr>
              <a:t>have </a:t>
            </a:r>
            <a:r>
              <a:rPr dirty="0" sz="1450" spc="-5">
                <a:latin typeface="Times New Roman"/>
                <a:cs typeface="Times New Roman"/>
              </a:rPr>
              <a:t>done </a:t>
            </a:r>
            <a:r>
              <a:rPr dirty="0" sz="1450" spc="-10">
                <a:latin typeface="Times New Roman"/>
                <a:cs typeface="Times New Roman"/>
              </a:rPr>
              <a:t>the fair thing; </a:t>
            </a:r>
            <a:r>
              <a:rPr dirty="0" sz="1450" spc="-5">
                <a:latin typeface="Times New Roman"/>
                <a:cs typeface="Times New Roman"/>
              </a:rPr>
              <a:t>he </a:t>
            </a:r>
            <a:r>
              <a:rPr dirty="0" sz="1450" spc="-10">
                <a:latin typeface="Times New Roman"/>
                <a:cs typeface="Times New Roman"/>
              </a:rPr>
              <a:t>has  been fed and warmed under this roof; now </a:t>
            </a:r>
            <a:r>
              <a:rPr dirty="0" sz="1450" spc="-5">
                <a:latin typeface="Times New Roman"/>
                <a:cs typeface="Times New Roman"/>
              </a:rPr>
              <a:t>I </a:t>
            </a:r>
            <a:r>
              <a:rPr dirty="0" sz="1450" spc="-10">
                <a:latin typeface="Times New Roman"/>
                <a:cs typeface="Times New Roman"/>
              </a:rPr>
              <a:t>propose that Rorie </a:t>
            </a:r>
            <a:r>
              <a:rPr dirty="0" sz="1450" spc="-5">
                <a:latin typeface="Times New Roman"/>
                <a:cs typeface="Times New Roman"/>
              </a:rPr>
              <a:t>put </a:t>
            </a:r>
            <a:r>
              <a:rPr dirty="0" sz="1450" spc="-10">
                <a:latin typeface="Times New Roman"/>
                <a:cs typeface="Times New Roman"/>
              </a:rPr>
              <a:t>him across  the bay in the coble, and take him through the Ross as far as</a:t>
            </a:r>
            <a:r>
              <a:rPr dirty="0" sz="1450" spc="120">
                <a:latin typeface="Times New Roman"/>
                <a:cs typeface="Times New Roman"/>
              </a:rPr>
              <a:t> </a:t>
            </a:r>
            <a:r>
              <a:rPr dirty="0" sz="1450" spc="-10">
                <a:latin typeface="Times New Roman"/>
                <a:cs typeface="Times New Roman"/>
              </a:rPr>
              <a:t>Grisapol.’</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In this proposal Mary heartily concurred; and bidding the black follow us, we  all three descended to the </a:t>
            </a:r>
            <a:r>
              <a:rPr dirty="0" sz="1450" spc="-25">
                <a:latin typeface="Times New Roman"/>
                <a:cs typeface="Times New Roman"/>
              </a:rPr>
              <a:t>pier. </a:t>
            </a:r>
            <a:r>
              <a:rPr dirty="0" sz="1450" spc="-20">
                <a:latin typeface="Times New Roman"/>
                <a:cs typeface="Times New Roman"/>
              </a:rPr>
              <a:t>Certainly, Heaven’s </a:t>
            </a:r>
            <a:r>
              <a:rPr dirty="0" sz="1450" spc="-10">
                <a:latin typeface="Times New Roman"/>
                <a:cs typeface="Times New Roman"/>
              </a:rPr>
              <a:t>will was declared against  Gordon Darnaway; </a:t>
            </a:r>
            <a:r>
              <a:rPr dirty="0" sz="1450" spc="-5">
                <a:latin typeface="Times New Roman"/>
                <a:cs typeface="Times New Roman"/>
              </a:rPr>
              <a:t>a </a:t>
            </a:r>
            <a:r>
              <a:rPr dirty="0" sz="1450" spc="-10">
                <a:latin typeface="Times New Roman"/>
                <a:cs typeface="Times New Roman"/>
              </a:rPr>
              <a:t>thing had happened, never paralleled before in Aros;  during the storm, the coble had broken loose, and, striking </a:t>
            </a:r>
            <a:r>
              <a:rPr dirty="0" sz="1450" spc="-5">
                <a:latin typeface="Times New Roman"/>
                <a:cs typeface="Times New Roman"/>
              </a:rPr>
              <a:t>on </a:t>
            </a:r>
            <a:r>
              <a:rPr dirty="0" sz="1450" spc="-10">
                <a:latin typeface="Times New Roman"/>
                <a:cs typeface="Times New Roman"/>
              </a:rPr>
              <a:t>the rough  splinters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pier, </a:t>
            </a:r>
            <a:r>
              <a:rPr dirty="0" sz="1450" spc="-10">
                <a:latin typeface="Times New Roman"/>
                <a:cs typeface="Times New Roman"/>
              </a:rPr>
              <a:t>now lay in four feet </a:t>
            </a:r>
            <a:r>
              <a:rPr dirty="0" sz="1450" spc="-5">
                <a:latin typeface="Times New Roman"/>
                <a:cs typeface="Times New Roman"/>
              </a:rPr>
              <a:t>of </a:t>
            </a:r>
            <a:r>
              <a:rPr dirty="0" sz="1450" spc="-10">
                <a:latin typeface="Times New Roman"/>
                <a:cs typeface="Times New Roman"/>
              </a:rPr>
              <a:t>water with </a:t>
            </a:r>
            <a:r>
              <a:rPr dirty="0" sz="1450" spc="-5">
                <a:latin typeface="Times New Roman"/>
                <a:cs typeface="Times New Roman"/>
              </a:rPr>
              <a:t>one </a:t>
            </a:r>
            <a:r>
              <a:rPr dirty="0" sz="1450" spc="-10">
                <a:latin typeface="Times New Roman"/>
                <a:cs typeface="Times New Roman"/>
              </a:rPr>
              <a:t>side stove </a:t>
            </a:r>
            <a:r>
              <a:rPr dirty="0" sz="1450" spc="-5">
                <a:latin typeface="Times New Roman"/>
                <a:cs typeface="Times New Roman"/>
              </a:rPr>
              <a:t>in.  </a:t>
            </a:r>
            <a:r>
              <a:rPr dirty="0" sz="1450" spc="-10">
                <a:latin typeface="Times New Roman"/>
                <a:cs typeface="Times New Roman"/>
              </a:rPr>
              <a:t>Three days </a:t>
            </a:r>
            <a:r>
              <a:rPr dirty="0" sz="1450" spc="-5">
                <a:latin typeface="Times New Roman"/>
                <a:cs typeface="Times New Roman"/>
              </a:rPr>
              <a:t>of </a:t>
            </a:r>
            <a:r>
              <a:rPr dirty="0" sz="1450" spc="-10">
                <a:latin typeface="Times New Roman"/>
                <a:cs typeface="Times New Roman"/>
              </a:rPr>
              <a:t>work at least would </a:t>
            </a:r>
            <a:r>
              <a:rPr dirty="0" sz="1450" spc="-5">
                <a:latin typeface="Times New Roman"/>
                <a:cs typeface="Times New Roman"/>
              </a:rPr>
              <a:t>be </a:t>
            </a:r>
            <a:r>
              <a:rPr dirty="0" sz="1450" spc="-10">
                <a:latin typeface="Times New Roman"/>
                <a:cs typeface="Times New Roman"/>
              </a:rPr>
              <a:t>required to make her float. But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beaten. </a:t>
            </a:r>
            <a:r>
              <a:rPr dirty="0" sz="1450" spc="-5">
                <a:latin typeface="Times New Roman"/>
                <a:cs typeface="Times New Roman"/>
              </a:rPr>
              <a:t>I </a:t>
            </a:r>
            <a:r>
              <a:rPr dirty="0" sz="1450" spc="-10">
                <a:latin typeface="Times New Roman"/>
                <a:cs typeface="Times New Roman"/>
              </a:rPr>
              <a:t>led the whole party round to where the </a:t>
            </a:r>
            <a:r>
              <a:rPr dirty="0" sz="1450" spc="-5">
                <a:latin typeface="Times New Roman"/>
                <a:cs typeface="Times New Roman"/>
              </a:rPr>
              <a:t>gut </a:t>
            </a:r>
            <a:r>
              <a:rPr dirty="0" sz="1450" spc="-10">
                <a:latin typeface="Times New Roman"/>
                <a:cs typeface="Times New Roman"/>
              </a:rPr>
              <a:t>was narrowest,  swam to the other side, and called to the black to follow me. He signed, with  the same clearness and quiet as before, that </a:t>
            </a:r>
            <a:r>
              <a:rPr dirty="0" sz="1450" spc="-5">
                <a:latin typeface="Times New Roman"/>
                <a:cs typeface="Times New Roman"/>
              </a:rPr>
              <a:t>he </a:t>
            </a:r>
            <a:r>
              <a:rPr dirty="0" sz="1450" spc="-10">
                <a:latin typeface="Times New Roman"/>
                <a:cs typeface="Times New Roman"/>
              </a:rPr>
              <a:t>knew </a:t>
            </a:r>
            <a:r>
              <a:rPr dirty="0" sz="1450" spc="-5">
                <a:latin typeface="Times New Roman"/>
                <a:cs typeface="Times New Roman"/>
              </a:rPr>
              <a:t>not </a:t>
            </a:r>
            <a:r>
              <a:rPr dirty="0" sz="1450" spc="-10">
                <a:latin typeface="Times New Roman"/>
                <a:cs typeface="Times New Roman"/>
              </a:rPr>
              <a:t>the art; and there was  truth apparent in his signals, it would have occurred to </a:t>
            </a:r>
            <a:r>
              <a:rPr dirty="0" sz="1450" spc="-5">
                <a:latin typeface="Times New Roman"/>
                <a:cs typeface="Times New Roman"/>
              </a:rPr>
              <a:t>none of us </a:t>
            </a:r>
            <a:r>
              <a:rPr dirty="0" sz="1450" spc="-10">
                <a:latin typeface="Times New Roman"/>
                <a:cs typeface="Times New Roman"/>
              </a:rPr>
              <a:t>to </a:t>
            </a:r>
            <a:r>
              <a:rPr dirty="0" sz="1450" spc="-5">
                <a:latin typeface="Times New Roman"/>
                <a:cs typeface="Times New Roman"/>
              </a:rPr>
              <a:t>doubt </a:t>
            </a:r>
            <a:r>
              <a:rPr dirty="0" sz="1450" spc="-10">
                <a:latin typeface="Times New Roman"/>
                <a:cs typeface="Times New Roman"/>
              </a:rPr>
              <a:t>his  truth; and that </a:t>
            </a:r>
            <a:r>
              <a:rPr dirty="0" sz="1450" spc="-5">
                <a:latin typeface="Times New Roman"/>
                <a:cs typeface="Times New Roman"/>
              </a:rPr>
              <a:t>hope </a:t>
            </a:r>
            <a:r>
              <a:rPr dirty="0" sz="1450" spc="-10">
                <a:latin typeface="Times New Roman"/>
                <a:cs typeface="Times New Roman"/>
              </a:rPr>
              <a:t>being </a:t>
            </a:r>
            <a:r>
              <a:rPr dirty="0" sz="1450" spc="-20">
                <a:latin typeface="Times New Roman"/>
                <a:cs typeface="Times New Roman"/>
              </a:rPr>
              <a:t>over, </a:t>
            </a:r>
            <a:r>
              <a:rPr dirty="0" sz="1450" spc="-10">
                <a:latin typeface="Times New Roman"/>
                <a:cs typeface="Times New Roman"/>
              </a:rPr>
              <a:t>we must all </a:t>
            </a:r>
            <a:r>
              <a:rPr dirty="0" sz="1450" spc="-5">
                <a:latin typeface="Times New Roman"/>
                <a:cs typeface="Times New Roman"/>
              </a:rPr>
              <a:t>go </a:t>
            </a:r>
            <a:r>
              <a:rPr dirty="0" sz="1450" spc="-10">
                <a:latin typeface="Times New Roman"/>
                <a:cs typeface="Times New Roman"/>
              </a:rPr>
              <a:t>back even as we came to the  house </a:t>
            </a:r>
            <a:r>
              <a:rPr dirty="0" sz="1450" spc="-5">
                <a:latin typeface="Times New Roman"/>
                <a:cs typeface="Times New Roman"/>
              </a:rPr>
              <a:t>of </a:t>
            </a:r>
            <a:r>
              <a:rPr dirty="0" sz="1450" spc="-10">
                <a:latin typeface="Times New Roman"/>
                <a:cs typeface="Times New Roman"/>
              </a:rPr>
              <a:t>Aros, the negro walking in </a:t>
            </a:r>
            <a:r>
              <a:rPr dirty="0" sz="1450" spc="-5">
                <a:latin typeface="Times New Roman"/>
                <a:cs typeface="Times New Roman"/>
              </a:rPr>
              <a:t>our </a:t>
            </a:r>
            <a:r>
              <a:rPr dirty="0" sz="1450" spc="-10">
                <a:latin typeface="Times New Roman"/>
                <a:cs typeface="Times New Roman"/>
              </a:rPr>
              <a:t>midst without</a:t>
            </a:r>
            <a:r>
              <a:rPr dirty="0" sz="1450" spc="55">
                <a:latin typeface="Times New Roman"/>
                <a:cs typeface="Times New Roman"/>
              </a:rPr>
              <a:t> </a:t>
            </a:r>
            <a:r>
              <a:rPr dirty="0" sz="1450" spc="-10">
                <a:latin typeface="Times New Roman"/>
                <a:cs typeface="Times New Roman"/>
              </a:rPr>
              <a:t>embarrassment.</a:t>
            </a:r>
            <a:endParaRPr sz="1450">
              <a:latin typeface="Times New Roman"/>
              <a:cs typeface="Times New Roman"/>
            </a:endParaRPr>
          </a:p>
          <a:p>
            <a:pPr algn="just" marL="12700" marR="7620">
              <a:lnSpc>
                <a:spcPts val="1730"/>
              </a:lnSpc>
              <a:spcBef>
                <a:spcPts val="844"/>
              </a:spcBef>
            </a:pPr>
            <a:r>
              <a:rPr dirty="0" sz="1450" spc="-10">
                <a:latin typeface="Times New Roman"/>
                <a:cs typeface="Times New Roman"/>
              </a:rPr>
              <a:t>All we could </a:t>
            </a:r>
            <a:r>
              <a:rPr dirty="0" sz="1450" spc="-5">
                <a:latin typeface="Times New Roman"/>
                <a:cs typeface="Times New Roman"/>
              </a:rPr>
              <a:t>do </a:t>
            </a:r>
            <a:r>
              <a:rPr dirty="0" sz="1450" spc="-10">
                <a:latin typeface="Times New Roman"/>
                <a:cs typeface="Times New Roman"/>
              </a:rPr>
              <a:t>that day was to make </a:t>
            </a:r>
            <a:r>
              <a:rPr dirty="0" sz="1450" spc="-5">
                <a:latin typeface="Times New Roman"/>
                <a:cs typeface="Times New Roman"/>
              </a:rPr>
              <a:t>one </a:t>
            </a:r>
            <a:r>
              <a:rPr dirty="0" sz="1450" spc="-10">
                <a:latin typeface="Times New Roman"/>
                <a:cs typeface="Times New Roman"/>
              </a:rPr>
              <a:t>more attempt to communicate with  the unhappy madman. Again </a:t>
            </a:r>
            <a:r>
              <a:rPr dirty="0" sz="1450" spc="-5">
                <a:latin typeface="Times New Roman"/>
                <a:cs typeface="Times New Roman"/>
              </a:rPr>
              <a:t>he </a:t>
            </a:r>
            <a:r>
              <a:rPr dirty="0" sz="1450" spc="-10">
                <a:latin typeface="Times New Roman"/>
                <a:cs typeface="Times New Roman"/>
              </a:rPr>
              <a:t>was visible </a:t>
            </a:r>
            <a:r>
              <a:rPr dirty="0" sz="1450" spc="-5">
                <a:latin typeface="Times New Roman"/>
                <a:cs typeface="Times New Roman"/>
              </a:rPr>
              <a:t>on </a:t>
            </a:r>
            <a:r>
              <a:rPr dirty="0" sz="1450" spc="-10">
                <a:latin typeface="Times New Roman"/>
                <a:cs typeface="Times New Roman"/>
              </a:rPr>
              <a:t>his perch; again </a:t>
            </a:r>
            <a:r>
              <a:rPr dirty="0" sz="1450" spc="-5">
                <a:latin typeface="Times New Roman"/>
                <a:cs typeface="Times New Roman"/>
              </a:rPr>
              <a:t>he </a:t>
            </a:r>
            <a:r>
              <a:rPr dirty="0" sz="1450" spc="-10">
                <a:latin typeface="Times New Roman"/>
                <a:cs typeface="Times New Roman"/>
              </a:rPr>
              <a:t>fled in  silence. But food and </a:t>
            </a:r>
            <a:r>
              <a:rPr dirty="0" sz="1450" spc="-5">
                <a:latin typeface="Times New Roman"/>
                <a:cs typeface="Times New Roman"/>
              </a:rPr>
              <a:t>a </a:t>
            </a:r>
            <a:r>
              <a:rPr dirty="0" sz="1450" spc="-10">
                <a:latin typeface="Times New Roman"/>
                <a:cs typeface="Times New Roman"/>
              </a:rPr>
              <a:t>great cloak were at least left for his comfort; the rain,  besides, had cleared </a:t>
            </a:r>
            <a:r>
              <a:rPr dirty="0" sz="1450" spc="-30">
                <a:latin typeface="Times New Roman"/>
                <a:cs typeface="Times New Roman"/>
              </a:rPr>
              <a:t>away, </a:t>
            </a:r>
            <a:r>
              <a:rPr dirty="0" sz="1450" spc="-10">
                <a:latin typeface="Times New Roman"/>
                <a:cs typeface="Times New Roman"/>
              </a:rPr>
              <a:t>and the </a:t>
            </a:r>
            <a:r>
              <a:rPr dirty="0" sz="1450" spc="-5">
                <a:latin typeface="Times New Roman"/>
                <a:cs typeface="Times New Roman"/>
              </a:rPr>
              <a:t>night </a:t>
            </a:r>
            <a:r>
              <a:rPr dirty="0" sz="1450" spc="-10">
                <a:latin typeface="Times New Roman"/>
                <a:cs typeface="Times New Roman"/>
              </a:rPr>
              <a:t>promised to </a:t>
            </a:r>
            <a:r>
              <a:rPr dirty="0" sz="1450" spc="-5">
                <a:latin typeface="Times New Roman"/>
                <a:cs typeface="Times New Roman"/>
              </a:rPr>
              <a:t>be </a:t>
            </a:r>
            <a:r>
              <a:rPr dirty="0" sz="1450" spc="-10">
                <a:latin typeface="Times New Roman"/>
                <a:cs typeface="Times New Roman"/>
              </a:rPr>
              <a:t>even warm. </a:t>
            </a:r>
            <a:r>
              <a:rPr dirty="0" sz="1450" spc="-70">
                <a:latin typeface="Times New Roman"/>
                <a:cs typeface="Times New Roman"/>
              </a:rPr>
              <a:t>We </a:t>
            </a:r>
            <a:r>
              <a:rPr dirty="0" sz="1450" spc="-10">
                <a:latin typeface="Times New Roman"/>
                <a:cs typeface="Times New Roman"/>
              </a:rPr>
              <a:t>might  compose ourselves, we thought, until the morrow; rest was the chief requisite,  that we might </a:t>
            </a:r>
            <a:r>
              <a:rPr dirty="0" sz="1450" spc="-5">
                <a:latin typeface="Times New Roman"/>
                <a:cs typeface="Times New Roman"/>
              </a:rPr>
              <a:t>be </a:t>
            </a:r>
            <a:r>
              <a:rPr dirty="0" sz="1450" spc="-10">
                <a:latin typeface="Times New Roman"/>
                <a:cs typeface="Times New Roman"/>
              </a:rPr>
              <a:t>strengthened for unusual exertions; and as </a:t>
            </a:r>
            <a:r>
              <a:rPr dirty="0" sz="1450" spc="-5">
                <a:latin typeface="Times New Roman"/>
                <a:cs typeface="Times New Roman"/>
              </a:rPr>
              <a:t>none </a:t>
            </a:r>
            <a:r>
              <a:rPr dirty="0" sz="1450" spc="-10">
                <a:latin typeface="Times New Roman"/>
                <a:cs typeface="Times New Roman"/>
              </a:rPr>
              <a:t>cared to talk,  we separated at an early</a:t>
            </a:r>
            <a:r>
              <a:rPr dirty="0" sz="1450" spc="10">
                <a:latin typeface="Times New Roman"/>
                <a:cs typeface="Times New Roman"/>
              </a:rPr>
              <a:t> </a:t>
            </a:r>
            <a:r>
              <a:rPr dirty="0" sz="1450" spc="-25">
                <a:latin typeface="Times New Roman"/>
                <a:cs typeface="Times New Roman"/>
              </a:rPr>
              <a:t>hour.</a:t>
            </a:r>
            <a:endParaRPr sz="1450">
              <a:latin typeface="Times New Roman"/>
              <a:cs typeface="Times New Roman"/>
            </a:endParaRPr>
          </a:p>
          <a:p>
            <a:pPr algn="just" marL="12700" marR="5715">
              <a:lnSpc>
                <a:spcPts val="1730"/>
              </a:lnSpc>
              <a:spcBef>
                <a:spcPts val="855"/>
              </a:spcBef>
            </a:pPr>
            <a:r>
              <a:rPr dirty="0" sz="1450" spc="-5">
                <a:latin typeface="Times New Roman"/>
                <a:cs typeface="Times New Roman"/>
              </a:rPr>
              <a:t>I </a:t>
            </a:r>
            <a:r>
              <a:rPr dirty="0" sz="1450" spc="-10">
                <a:latin typeface="Times New Roman"/>
                <a:cs typeface="Times New Roman"/>
              </a:rPr>
              <a:t>lay long awake, planning </a:t>
            </a:r>
            <a:r>
              <a:rPr dirty="0" sz="1450" spc="-5">
                <a:latin typeface="Times New Roman"/>
                <a:cs typeface="Times New Roman"/>
              </a:rPr>
              <a:t>a </a:t>
            </a:r>
            <a:r>
              <a:rPr dirty="0" sz="1450" spc="-10">
                <a:latin typeface="Times New Roman"/>
                <a:cs typeface="Times New Roman"/>
              </a:rPr>
              <a:t>campaign for the </a:t>
            </a:r>
            <a:r>
              <a:rPr dirty="0" sz="1450" spc="-25">
                <a:latin typeface="Times New Roman"/>
                <a:cs typeface="Times New Roman"/>
              </a:rPr>
              <a:t>morrow. </a:t>
            </a:r>
            <a:r>
              <a:rPr dirty="0" sz="1450" spc="-5">
                <a:latin typeface="Times New Roman"/>
                <a:cs typeface="Times New Roman"/>
              </a:rPr>
              <a:t>I </a:t>
            </a:r>
            <a:r>
              <a:rPr dirty="0" sz="1450" spc="-10">
                <a:latin typeface="Times New Roman"/>
                <a:cs typeface="Times New Roman"/>
              </a:rPr>
              <a:t>was to place the  black </a:t>
            </a:r>
            <a:r>
              <a:rPr dirty="0" sz="1450" spc="-5">
                <a:latin typeface="Times New Roman"/>
                <a:cs typeface="Times New Roman"/>
              </a:rPr>
              <a:t>on </a:t>
            </a:r>
            <a:r>
              <a:rPr dirty="0" sz="1450" spc="-10">
                <a:latin typeface="Times New Roman"/>
                <a:cs typeface="Times New Roman"/>
              </a:rPr>
              <a:t>the side </a:t>
            </a:r>
            <a:r>
              <a:rPr dirty="0" sz="1450" spc="-5">
                <a:latin typeface="Times New Roman"/>
                <a:cs typeface="Times New Roman"/>
              </a:rPr>
              <a:t>of </a:t>
            </a:r>
            <a:r>
              <a:rPr dirty="0" sz="1450" spc="-10">
                <a:latin typeface="Times New Roman"/>
                <a:cs typeface="Times New Roman"/>
              </a:rPr>
              <a:t>Sandag, whence </a:t>
            </a:r>
            <a:r>
              <a:rPr dirty="0" sz="1450" spc="-5">
                <a:latin typeface="Times New Roman"/>
                <a:cs typeface="Times New Roman"/>
              </a:rPr>
              <a:t>he </a:t>
            </a:r>
            <a:r>
              <a:rPr dirty="0" sz="1450" spc="-10">
                <a:latin typeface="Times New Roman"/>
                <a:cs typeface="Times New Roman"/>
              </a:rPr>
              <a:t>should head my uncle towards the  house; Rorie in the west, </a:t>
            </a:r>
            <a:r>
              <a:rPr dirty="0" sz="1450" spc="-5">
                <a:latin typeface="Times New Roman"/>
                <a:cs typeface="Times New Roman"/>
              </a:rPr>
              <a:t>I on </a:t>
            </a:r>
            <a:r>
              <a:rPr dirty="0" sz="1450" spc="-10">
                <a:latin typeface="Times New Roman"/>
                <a:cs typeface="Times New Roman"/>
              </a:rPr>
              <a:t>the east, were to complete the cordon, as best we  might. It seemed to me, the more </a:t>
            </a:r>
            <a:r>
              <a:rPr dirty="0" sz="1450" spc="-5">
                <a:latin typeface="Times New Roman"/>
                <a:cs typeface="Times New Roman"/>
              </a:rPr>
              <a:t>I </a:t>
            </a:r>
            <a:r>
              <a:rPr dirty="0" sz="1450" spc="-10">
                <a:latin typeface="Times New Roman"/>
                <a:cs typeface="Times New Roman"/>
              </a:rPr>
              <a:t>recalled the configuration </a:t>
            </a:r>
            <a:r>
              <a:rPr dirty="0" sz="1450" spc="-5">
                <a:latin typeface="Times New Roman"/>
                <a:cs typeface="Times New Roman"/>
              </a:rPr>
              <a:t>of </a:t>
            </a:r>
            <a:r>
              <a:rPr dirty="0" sz="1450" spc="-10">
                <a:latin typeface="Times New Roman"/>
                <a:cs typeface="Times New Roman"/>
              </a:rPr>
              <a:t>the island,  that it should </a:t>
            </a:r>
            <a:r>
              <a:rPr dirty="0" sz="1450" spc="-5">
                <a:latin typeface="Times New Roman"/>
                <a:cs typeface="Times New Roman"/>
              </a:rPr>
              <a:t>be </a:t>
            </a:r>
            <a:r>
              <a:rPr dirty="0" sz="1450" spc="-10">
                <a:latin typeface="Times New Roman"/>
                <a:cs typeface="Times New Roman"/>
              </a:rPr>
              <a:t>possible, though hard, to force him down </a:t>
            </a:r>
            <a:r>
              <a:rPr dirty="0" sz="1450" spc="-5">
                <a:latin typeface="Times New Roman"/>
                <a:cs typeface="Times New Roman"/>
              </a:rPr>
              <a:t>upon </a:t>
            </a:r>
            <a:r>
              <a:rPr dirty="0" sz="1450" spc="-10">
                <a:latin typeface="Times New Roman"/>
                <a:cs typeface="Times New Roman"/>
              </a:rPr>
              <a:t>the low  ground along Aros Bay; and once there, even with the strength </a:t>
            </a:r>
            <a:r>
              <a:rPr dirty="0" sz="1450" spc="-5">
                <a:latin typeface="Times New Roman"/>
                <a:cs typeface="Times New Roman"/>
              </a:rPr>
              <a:t>of </a:t>
            </a:r>
            <a:r>
              <a:rPr dirty="0" sz="1450" spc="-10">
                <a:latin typeface="Times New Roman"/>
                <a:cs typeface="Times New Roman"/>
              </a:rPr>
              <a:t>his madness,  ultimate escape was hardly to </a:t>
            </a:r>
            <a:r>
              <a:rPr dirty="0" sz="1450" spc="-5">
                <a:latin typeface="Times New Roman"/>
                <a:cs typeface="Times New Roman"/>
              </a:rPr>
              <a:t>be </a:t>
            </a:r>
            <a:r>
              <a:rPr dirty="0" sz="1450" spc="-10">
                <a:latin typeface="Times New Roman"/>
                <a:cs typeface="Times New Roman"/>
              </a:rPr>
              <a:t>feared. It was </a:t>
            </a:r>
            <a:r>
              <a:rPr dirty="0" sz="1450" spc="-5">
                <a:latin typeface="Times New Roman"/>
                <a:cs typeface="Times New Roman"/>
              </a:rPr>
              <a:t>on </a:t>
            </a:r>
            <a:r>
              <a:rPr dirty="0" sz="1450" spc="-10">
                <a:latin typeface="Times New Roman"/>
                <a:cs typeface="Times New Roman"/>
              </a:rPr>
              <a:t>his terror </a:t>
            </a:r>
            <a:r>
              <a:rPr dirty="0" sz="1450" spc="-5">
                <a:latin typeface="Times New Roman"/>
                <a:cs typeface="Times New Roman"/>
              </a:rPr>
              <a:t>of </a:t>
            </a:r>
            <a:r>
              <a:rPr dirty="0" sz="1450" spc="-10">
                <a:latin typeface="Times New Roman"/>
                <a:cs typeface="Times New Roman"/>
              </a:rPr>
              <a:t>the black that </a:t>
            </a:r>
            <a:r>
              <a:rPr dirty="0" sz="1450" spc="-5">
                <a:latin typeface="Times New Roman"/>
                <a:cs typeface="Times New Roman"/>
              </a:rPr>
              <a:t>I  </a:t>
            </a:r>
            <a:r>
              <a:rPr dirty="0" sz="1450" spc="-10">
                <a:latin typeface="Times New Roman"/>
                <a:cs typeface="Times New Roman"/>
              </a:rPr>
              <a:t>relied; for </a:t>
            </a:r>
            <a:r>
              <a:rPr dirty="0" sz="1450" spc="-5">
                <a:latin typeface="Times New Roman"/>
                <a:cs typeface="Times New Roman"/>
              </a:rPr>
              <a:t>I </a:t>
            </a:r>
            <a:r>
              <a:rPr dirty="0" sz="1450" spc="-10">
                <a:latin typeface="Times New Roman"/>
                <a:cs typeface="Times New Roman"/>
              </a:rPr>
              <a:t>made sure, however </a:t>
            </a:r>
            <a:r>
              <a:rPr dirty="0" sz="1450" spc="-5">
                <a:latin typeface="Times New Roman"/>
                <a:cs typeface="Times New Roman"/>
              </a:rPr>
              <a:t>he </a:t>
            </a:r>
            <a:r>
              <a:rPr dirty="0" sz="1450" spc="-10">
                <a:latin typeface="Times New Roman"/>
                <a:cs typeface="Times New Roman"/>
              </a:rPr>
              <a:t>might </a:t>
            </a:r>
            <a:r>
              <a:rPr dirty="0" sz="1450" spc="-5">
                <a:latin typeface="Times New Roman"/>
                <a:cs typeface="Times New Roman"/>
              </a:rPr>
              <a:t>run, </a:t>
            </a:r>
            <a:r>
              <a:rPr dirty="0" sz="1450" spc="-10">
                <a:latin typeface="Times New Roman"/>
                <a:cs typeface="Times New Roman"/>
              </a:rPr>
              <a:t>it would </a:t>
            </a:r>
            <a:r>
              <a:rPr dirty="0" sz="1450" spc="-5">
                <a:latin typeface="Times New Roman"/>
                <a:cs typeface="Times New Roman"/>
              </a:rPr>
              <a:t>not be </a:t>
            </a:r>
            <a:r>
              <a:rPr dirty="0" sz="1450" spc="-10">
                <a:latin typeface="Times New Roman"/>
                <a:cs typeface="Times New Roman"/>
              </a:rPr>
              <a:t>in the direction  </a:t>
            </a:r>
            <a:r>
              <a:rPr dirty="0" sz="1450" spc="-5">
                <a:latin typeface="Times New Roman"/>
                <a:cs typeface="Times New Roman"/>
              </a:rPr>
              <a:t>of </a:t>
            </a:r>
            <a:r>
              <a:rPr dirty="0" sz="1450" spc="-10">
                <a:latin typeface="Times New Roman"/>
                <a:cs typeface="Times New Roman"/>
              </a:rPr>
              <a:t>the man whom </a:t>
            </a:r>
            <a:r>
              <a:rPr dirty="0" sz="1450" spc="-5">
                <a:latin typeface="Times New Roman"/>
                <a:cs typeface="Times New Roman"/>
              </a:rPr>
              <a:t>he </a:t>
            </a:r>
            <a:r>
              <a:rPr dirty="0" sz="1450" spc="-10">
                <a:latin typeface="Times New Roman"/>
                <a:cs typeface="Times New Roman"/>
              </a:rPr>
              <a:t>supposed to have returned from the dead, and thus </a:t>
            </a:r>
            <a:r>
              <a:rPr dirty="0" sz="1450" spc="-5">
                <a:latin typeface="Times New Roman"/>
                <a:cs typeface="Times New Roman"/>
              </a:rPr>
              <a:t>one  point of </a:t>
            </a:r>
            <a:r>
              <a:rPr dirty="0" sz="1450" spc="-10">
                <a:latin typeface="Times New Roman"/>
                <a:cs typeface="Times New Roman"/>
              </a:rPr>
              <a:t>the compass at least would </a:t>
            </a:r>
            <a:r>
              <a:rPr dirty="0" sz="1450" spc="-5">
                <a:latin typeface="Times New Roman"/>
                <a:cs typeface="Times New Roman"/>
              </a:rPr>
              <a:t>be</a:t>
            </a:r>
            <a:r>
              <a:rPr dirty="0" sz="1450" spc="15">
                <a:latin typeface="Times New Roman"/>
                <a:cs typeface="Times New Roman"/>
              </a:rPr>
              <a:t> </a:t>
            </a:r>
            <a:r>
              <a:rPr dirty="0" sz="1450" spc="-10">
                <a:latin typeface="Times New Roman"/>
                <a:cs typeface="Times New Roman"/>
              </a:rPr>
              <a:t>secure.</a:t>
            </a:r>
            <a:endParaRPr sz="1450">
              <a:latin typeface="Times New Roman"/>
              <a:cs typeface="Times New Roman"/>
            </a:endParaRPr>
          </a:p>
          <a:p>
            <a:pPr algn="just" marL="12700" marR="5080">
              <a:lnSpc>
                <a:spcPts val="1730"/>
              </a:lnSpc>
              <a:spcBef>
                <a:spcPts val="844"/>
              </a:spcBef>
            </a:pPr>
            <a:r>
              <a:rPr dirty="0" sz="1450" spc="-10">
                <a:latin typeface="Times New Roman"/>
                <a:cs typeface="Times New Roman"/>
              </a:rPr>
              <a:t>When at length </a:t>
            </a:r>
            <a:r>
              <a:rPr dirty="0" sz="1450" spc="-5">
                <a:latin typeface="Times New Roman"/>
                <a:cs typeface="Times New Roman"/>
              </a:rPr>
              <a:t>I </a:t>
            </a:r>
            <a:r>
              <a:rPr dirty="0" sz="1450" spc="-10">
                <a:latin typeface="Times New Roman"/>
                <a:cs typeface="Times New Roman"/>
              </a:rPr>
              <a:t>fell asleep, it was to </a:t>
            </a:r>
            <a:r>
              <a:rPr dirty="0" sz="1450" spc="-5">
                <a:latin typeface="Times New Roman"/>
                <a:cs typeface="Times New Roman"/>
              </a:rPr>
              <a:t>be </a:t>
            </a:r>
            <a:r>
              <a:rPr dirty="0" sz="1450" spc="-10">
                <a:latin typeface="Times New Roman"/>
                <a:cs typeface="Times New Roman"/>
              </a:rPr>
              <a:t>awakened shortly after </a:t>
            </a:r>
            <a:r>
              <a:rPr dirty="0" sz="1450" spc="-5">
                <a:latin typeface="Times New Roman"/>
                <a:cs typeface="Times New Roman"/>
              </a:rPr>
              <a:t>by a </a:t>
            </a:r>
            <a:r>
              <a:rPr dirty="0" sz="1450" spc="-10">
                <a:latin typeface="Times New Roman"/>
                <a:cs typeface="Times New Roman"/>
              </a:rPr>
              <a:t>dream </a:t>
            </a:r>
            <a:r>
              <a:rPr dirty="0" sz="1450" spc="-5">
                <a:latin typeface="Times New Roman"/>
                <a:cs typeface="Times New Roman"/>
              </a:rPr>
              <a:t>of  </a:t>
            </a:r>
            <a:r>
              <a:rPr dirty="0" sz="1450" spc="-10">
                <a:latin typeface="Times New Roman"/>
                <a:cs typeface="Times New Roman"/>
              </a:rPr>
              <a:t>wrecks, black men, and submarine adventure; and </a:t>
            </a:r>
            <a:r>
              <a:rPr dirty="0" sz="1450" spc="-5">
                <a:latin typeface="Times New Roman"/>
                <a:cs typeface="Times New Roman"/>
              </a:rPr>
              <a:t>I </a:t>
            </a:r>
            <a:r>
              <a:rPr dirty="0" sz="1450" spc="-10">
                <a:latin typeface="Times New Roman"/>
                <a:cs typeface="Times New Roman"/>
              </a:rPr>
              <a:t>found myself so shaken  and fevered that </a:t>
            </a:r>
            <a:r>
              <a:rPr dirty="0" sz="1450" spc="-5">
                <a:latin typeface="Times New Roman"/>
                <a:cs typeface="Times New Roman"/>
              </a:rPr>
              <a:t>I </a:t>
            </a:r>
            <a:r>
              <a:rPr dirty="0" sz="1450" spc="-10">
                <a:latin typeface="Times New Roman"/>
                <a:cs typeface="Times New Roman"/>
              </a:rPr>
              <a:t>arose, descended the </a:t>
            </a:r>
            <a:r>
              <a:rPr dirty="0" sz="1450" spc="-20">
                <a:latin typeface="Times New Roman"/>
                <a:cs typeface="Times New Roman"/>
              </a:rPr>
              <a:t>stair, </a:t>
            </a:r>
            <a:r>
              <a:rPr dirty="0" sz="1450" spc="-10">
                <a:latin typeface="Times New Roman"/>
                <a:cs typeface="Times New Roman"/>
              </a:rPr>
              <a:t>and stepped </a:t>
            </a:r>
            <a:r>
              <a:rPr dirty="0" sz="1450" spc="-5">
                <a:latin typeface="Times New Roman"/>
                <a:cs typeface="Times New Roman"/>
              </a:rPr>
              <a:t>out </a:t>
            </a:r>
            <a:r>
              <a:rPr dirty="0" sz="1450" spc="-10">
                <a:latin typeface="Times New Roman"/>
                <a:cs typeface="Times New Roman"/>
              </a:rPr>
              <a:t>before the house.  </a:t>
            </a:r>
            <a:r>
              <a:rPr dirty="0" sz="1450" spc="-15">
                <a:latin typeface="Times New Roman"/>
                <a:cs typeface="Times New Roman"/>
              </a:rPr>
              <a:t>Within, </a:t>
            </a:r>
            <a:r>
              <a:rPr dirty="0" sz="1450" spc="-10">
                <a:latin typeface="Times New Roman"/>
                <a:cs typeface="Times New Roman"/>
              </a:rPr>
              <a:t>Rorie and the black were asleep together in the kitchen; outside was </a:t>
            </a:r>
            <a:r>
              <a:rPr dirty="0" sz="1450" spc="-5">
                <a:latin typeface="Times New Roman"/>
                <a:cs typeface="Times New Roman"/>
              </a:rPr>
              <a:t>a  </a:t>
            </a:r>
            <a:r>
              <a:rPr dirty="0" sz="1450" spc="-10">
                <a:latin typeface="Times New Roman"/>
                <a:cs typeface="Times New Roman"/>
              </a:rPr>
              <a:t>wonderful clear </a:t>
            </a:r>
            <a:r>
              <a:rPr dirty="0" sz="1450" spc="-5">
                <a:latin typeface="Times New Roman"/>
                <a:cs typeface="Times New Roman"/>
              </a:rPr>
              <a:t>night of </a:t>
            </a:r>
            <a:r>
              <a:rPr dirty="0" sz="1450" spc="-10">
                <a:latin typeface="Times New Roman"/>
                <a:cs typeface="Times New Roman"/>
              </a:rPr>
              <a:t>stars, with here and there </a:t>
            </a:r>
            <a:r>
              <a:rPr dirty="0" sz="1450" spc="-5">
                <a:latin typeface="Times New Roman"/>
                <a:cs typeface="Times New Roman"/>
              </a:rPr>
              <a:t>a </a:t>
            </a:r>
            <a:r>
              <a:rPr dirty="0" sz="1450" spc="-10">
                <a:latin typeface="Times New Roman"/>
                <a:cs typeface="Times New Roman"/>
              </a:rPr>
              <a:t>cloud still hanging, last  stragglers </a:t>
            </a:r>
            <a:r>
              <a:rPr dirty="0" sz="1450" spc="-5">
                <a:latin typeface="Times New Roman"/>
                <a:cs typeface="Times New Roman"/>
              </a:rPr>
              <a:t>of </a:t>
            </a:r>
            <a:r>
              <a:rPr dirty="0" sz="1450" spc="-10">
                <a:latin typeface="Times New Roman"/>
                <a:cs typeface="Times New Roman"/>
              </a:rPr>
              <a:t>the tempest. It was near the top </a:t>
            </a:r>
            <a:r>
              <a:rPr dirty="0" sz="1450" spc="-5">
                <a:latin typeface="Times New Roman"/>
                <a:cs typeface="Times New Roman"/>
              </a:rPr>
              <a:t>of </a:t>
            </a:r>
            <a:r>
              <a:rPr dirty="0" sz="1450" spc="-10">
                <a:latin typeface="Times New Roman"/>
                <a:cs typeface="Times New Roman"/>
              </a:rPr>
              <a:t>the flood, and the Merry Men  were roaring in the windless quiet </a:t>
            </a:r>
            <a:r>
              <a:rPr dirty="0" sz="1450" spc="-5">
                <a:latin typeface="Times New Roman"/>
                <a:cs typeface="Times New Roman"/>
              </a:rPr>
              <a:t>of </a:t>
            </a:r>
            <a:r>
              <a:rPr dirty="0" sz="1450" spc="-10">
                <a:latin typeface="Times New Roman"/>
                <a:cs typeface="Times New Roman"/>
              </a:rPr>
              <a:t>the night. </a:t>
            </a:r>
            <a:r>
              <a:rPr dirty="0" sz="1450" spc="-20">
                <a:latin typeface="Times New Roman"/>
                <a:cs typeface="Times New Roman"/>
              </a:rPr>
              <a:t>Never, </a:t>
            </a:r>
            <a:r>
              <a:rPr dirty="0" sz="1450" spc="-5">
                <a:latin typeface="Times New Roman"/>
                <a:cs typeface="Times New Roman"/>
              </a:rPr>
              <a:t>not </a:t>
            </a:r>
            <a:r>
              <a:rPr dirty="0" sz="1450" spc="-10">
                <a:latin typeface="Times New Roman"/>
                <a:cs typeface="Times New Roman"/>
              </a:rPr>
              <a:t>even in the height  </a:t>
            </a:r>
            <a:r>
              <a:rPr dirty="0" sz="1450" spc="-5">
                <a:latin typeface="Times New Roman"/>
                <a:cs typeface="Times New Roman"/>
              </a:rPr>
              <a:t>of</a:t>
            </a:r>
            <a:r>
              <a:rPr dirty="0" sz="1450" spc="40">
                <a:latin typeface="Times New Roman"/>
                <a:cs typeface="Times New Roman"/>
              </a:rPr>
              <a:t> </a:t>
            </a:r>
            <a:r>
              <a:rPr dirty="0" sz="1450" spc="-10">
                <a:latin typeface="Times New Roman"/>
                <a:cs typeface="Times New Roman"/>
              </a:rPr>
              <a:t>the</a:t>
            </a:r>
            <a:r>
              <a:rPr dirty="0" sz="1450" spc="40">
                <a:latin typeface="Times New Roman"/>
                <a:cs typeface="Times New Roman"/>
              </a:rPr>
              <a:t> </a:t>
            </a:r>
            <a:r>
              <a:rPr dirty="0" sz="1450" spc="-10">
                <a:latin typeface="Times New Roman"/>
                <a:cs typeface="Times New Roman"/>
              </a:rPr>
              <a:t>tempest,</a:t>
            </a:r>
            <a:r>
              <a:rPr dirty="0" sz="1450" spc="40">
                <a:latin typeface="Times New Roman"/>
                <a:cs typeface="Times New Roman"/>
              </a:rPr>
              <a:t> </a:t>
            </a:r>
            <a:r>
              <a:rPr dirty="0" sz="1450" spc="-10">
                <a:latin typeface="Times New Roman"/>
                <a:cs typeface="Times New Roman"/>
              </a:rPr>
              <a:t>had</a:t>
            </a:r>
            <a:r>
              <a:rPr dirty="0" sz="1450" spc="40">
                <a:latin typeface="Times New Roman"/>
                <a:cs typeface="Times New Roman"/>
              </a:rPr>
              <a:t> </a:t>
            </a:r>
            <a:r>
              <a:rPr dirty="0" sz="1450" spc="-5">
                <a:latin typeface="Times New Roman"/>
                <a:cs typeface="Times New Roman"/>
              </a:rPr>
              <a:t>I</a:t>
            </a:r>
            <a:r>
              <a:rPr dirty="0" sz="1450" spc="45">
                <a:latin typeface="Times New Roman"/>
                <a:cs typeface="Times New Roman"/>
              </a:rPr>
              <a:t> </a:t>
            </a:r>
            <a:r>
              <a:rPr dirty="0" sz="1450" spc="-10">
                <a:latin typeface="Times New Roman"/>
                <a:cs typeface="Times New Roman"/>
              </a:rPr>
              <a:t>heard</a:t>
            </a:r>
            <a:r>
              <a:rPr dirty="0" sz="1450" spc="40">
                <a:latin typeface="Times New Roman"/>
                <a:cs typeface="Times New Roman"/>
              </a:rPr>
              <a:t> </a:t>
            </a:r>
            <a:r>
              <a:rPr dirty="0" sz="1450" spc="-10">
                <a:latin typeface="Times New Roman"/>
                <a:cs typeface="Times New Roman"/>
              </a:rPr>
              <a:t>their</a:t>
            </a:r>
            <a:r>
              <a:rPr dirty="0" sz="1450" spc="40">
                <a:latin typeface="Times New Roman"/>
                <a:cs typeface="Times New Roman"/>
              </a:rPr>
              <a:t> </a:t>
            </a:r>
            <a:r>
              <a:rPr dirty="0" sz="1450" spc="-10">
                <a:latin typeface="Times New Roman"/>
                <a:cs typeface="Times New Roman"/>
              </a:rPr>
              <a:t>song</a:t>
            </a:r>
            <a:r>
              <a:rPr dirty="0" sz="1450" spc="40">
                <a:latin typeface="Times New Roman"/>
                <a:cs typeface="Times New Roman"/>
              </a:rPr>
              <a:t> </a:t>
            </a:r>
            <a:r>
              <a:rPr dirty="0" sz="1450" spc="-10">
                <a:latin typeface="Times New Roman"/>
                <a:cs typeface="Times New Roman"/>
              </a:rPr>
              <a:t>with</a:t>
            </a:r>
            <a:r>
              <a:rPr dirty="0" sz="1450" spc="45">
                <a:latin typeface="Times New Roman"/>
                <a:cs typeface="Times New Roman"/>
              </a:rPr>
              <a:t> </a:t>
            </a:r>
            <a:r>
              <a:rPr dirty="0" sz="1450" spc="-10">
                <a:latin typeface="Times New Roman"/>
                <a:cs typeface="Times New Roman"/>
              </a:rPr>
              <a:t>greater</a:t>
            </a:r>
            <a:r>
              <a:rPr dirty="0" sz="1450" spc="40">
                <a:latin typeface="Times New Roman"/>
                <a:cs typeface="Times New Roman"/>
              </a:rPr>
              <a:t> </a:t>
            </a:r>
            <a:r>
              <a:rPr dirty="0" sz="1450" spc="-10">
                <a:latin typeface="Times New Roman"/>
                <a:cs typeface="Times New Roman"/>
              </a:rPr>
              <a:t>awe.</a:t>
            </a:r>
            <a:r>
              <a:rPr dirty="0" sz="1450" spc="90">
                <a:latin typeface="Times New Roman"/>
                <a:cs typeface="Times New Roman"/>
              </a:rPr>
              <a:t> </a:t>
            </a:r>
            <a:r>
              <a:rPr dirty="0" sz="1450" spc="-35">
                <a:latin typeface="Times New Roman"/>
                <a:cs typeface="Times New Roman"/>
              </a:rPr>
              <a:t>Now,</a:t>
            </a:r>
            <a:r>
              <a:rPr dirty="0" sz="1450" spc="45">
                <a:latin typeface="Times New Roman"/>
                <a:cs typeface="Times New Roman"/>
              </a:rPr>
              <a:t> </a:t>
            </a:r>
            <a:r>
              <a:rPr dirty="0" sz="1450" spc="-10">
                <a:latin typeface="Times New Roman"/>
                <a:cs typeface="Times New Roman"/>
              </a:rPr>
              <a:t>when</a:t>
            </a:r>
            <a:r>
              <a:rPr dirty="0" sz="1450" spc="40">
                <a:latin typeface="Times New Roman"/>
                <a:cs typeface="Times New Roman"/>
              </a:rPr>
              <a:t> </a:t>
            </a:r>
            <a:r>
              <a:rPr dirty="0" sz="1450" spc="-10">
                <a:latin typeface="Times New Roman"/>
                <a:cs typeface="Times New Roman"/>
              </a:rPr>
              <a:t>the</a:t>
            </a:r>
            <a:r>
              <a:rPr dirty="0" sz="1450" spc="40">
                <a:latin typeface="Times New Roman"/>
                <a:cs typeface="Times New Roman"/>
              </a:rPr>
              <a:t> </a:t>
            </a:r>
            <a:r>
              <a:rPr dirty="0" sz="1450" spc="-10">
                <a:latin typeface="Times New Roman"/>
                <a:cs typeface="Times New Roman"/>
              </a:rPr>
              <a:t>winds</a:t>
            </a:r>
            <a:endParaRPr sz="1450">
              <a:latin typeface="Times New Roman"/>
              <a:cs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were gathered home, when the deep was dandling itself back into its summer  </a:t>
            </a:r>
            <a:r>
              <a:rPr dirty="0" sz="1450" spc="-15">
                <a:latin typeface="Times New Roman"/>
                <a:cs typeface="Times New Roman"/>
              </a:rPr>
              <a:t>slumber, </a:t>
            </a:r>
            <a:r>
              <a:rPr dirty="0" sz="1450" spc="-10">
                <a:latin typeface="Times New Roman"/>
                <a:cs typeface="Times New Roman"/>
              </a:rPr>
              <a:t>and when the stars rained their gentle light over land and sea, the  voice </a:t>
            </a:r>
            <a:r>
              <a:rPr dirty="0" sz="1450" spc="-5">
                <a:latin typeface="Times New Roman"/>
                <a:cs typeface="Times New Roman"/>
              </a:rPr>
              <a:t>of </a:t>
            </a:r>
            <a:r>
              <a:rPr dirty="0" sz="1450" spc="-10">
                <a:latin typeface="Times New Roman"/>
                <a:cs typeface="Times New Roman"/>
              </a:rPr>
              <a:t>these tide-breakers was still raised for havoc. They seemed, indeed,  to </a:t>
            </a:r>
            <a:r>
              <a:rPr dirty="0" sz="1450" spc="-5">
                <a:latin typeface="Times New Roman"/>
                <a:cs typeface="Times New Roman"/>
              </a:rPr>
              <a:t>be a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world’s </a:t>
            </a:r>
            <a:r>
              <a:rPr dirty="0" sz="1450" spc="-10">
                <a:latin typeface="Times New Roman"/>
                <a:cs typeface="Times New Roman"/>
              </a:rPr>
              <a:t>evil and the tragic side </a:t>
            </a:r>
            <a:r>
              <a:rPr dirty="0" sz="1450" spc="-5">
                <a:latin typeface="Times New Roman"/>
                <a:cs typeface="Times New Roman"/>
              </a:rPr>
              <a:t>of </a:t>
            </a:r>
            <a:r>
              <a:rPr dirty="0" sz="1450" spc="-10">
                <a:latin typeface="Times New Roman"/>
                <a:cs typeface="Times New Roman"/>
              </a:rPr>
              <a:t>life. Nor were their  meaningless vociferations the only sounds that broke the silence </a:t>
            </a:r>
            <a:r>
              <a:rPr dirty="0" sz="1450" spc="-5">
                <a:latin typeface="Times New Roman"/>
                <a:cs typeface="Times New Roman"/>
              </a:rPr>
              <a:t>of </a:t>
            </a:r>
            <a:r>
              <a:rPr dirty="0" sz="1450" spc="-10">
                <a:latin typeface="Times New Roman"/>
                <a:cs typeface="Times New Roman"/>
              </a:rPr>
              <a:t>the night.  For </a:t>
            </a:r>
            <a:r>
              <a:rPr dirty="0" sz="1450" spc="-5">
                <a:latin typeface="Times New Roman"/>
                <a:cs typeface="Times New Roman"/>
              </a:rPr>
              <a:t>I </a:t>
            </a:r>
            <a:r>
              <a:rPr dirty="0" sz="1450" spc="-10">
                <a:latin typeface="Times New Roman"/>
                <a:cs typeface="Times New Roman"/>
              </a:rPr>
              <a:t>could </a:t>
            </a:r>
            <a:r>
              <a:rPr dirty="0" sz="1450" spc="-20">
                <a:latin typeface="Times New Roman"/>
                <a:cs typeface="Times New Roman"/>
              </a:rPr>
              <a:t>hear, </a:t>
            </a:r>
            <a:r>
              <a:rPr dirty="0" sz="1450" spc="-10">
                <a:latin typeface="Times New Roman"/>
                <a:cs typeface="Times New Roman"/>
              </a:rPr>
              <a:t>now shrill and thrilling and now almost drowned, the note </a:t>
            </a:r>
            <a:r>
              <a:rPr dirty="0" sz="1450" spc="-5">
                <a:latin typeface="Times New Roman"/>
                <a:cs typeface="Times New Roman"/>
              </a:rPr>
              <a:t>of  a </a:t>
            </a:r>
            <a:r>
              <a:rPr dirty="0" sz="1450" spc="-10">
                <a:latin typeface="Times New Roman"/>
                <a:cs typeface="Times New Roman"/>
              </a:rPr>
              <a:t>human voice that accompanied the uproar </a:t>
            </a:r>
            <a:r>
              <a:rPr dirty="0" sz="1450" spc="-5">
                <a:latin typeface="Times New Roman"/>
                <a:cs typeface="Times New Roman"/>
              </a:rPr>
              <a:t>of </a:t>
            </a:r>
            <a:r>
              <a:rPr dirty="0" sz="1450" spc="-10">
                <a:latin typeface="Times New Roman"/>
                <a:cs typeface="Times New Roman"/>
              </a:rPr>
              <a:t>the Roost. </a:t>
            </a:r>
            <a:r>
              <a:rPr dirty="0" sz="1450" spc="-5">
                <a:latin typeface="Times New Roman"/>
                <a:cs typeface="Times New Roman"/>
              </a:rPr>
              <a:t>I </a:t>
            </a:r>
            <a:r>
              <a:rPr dirty="0" sz="1450" spc="-10">
                <a:latin typeface="Times New Roman"/>
                <a:cs typeface="Times New Roman"/>
              </a:rPr>
              <a:t>knew it for my  </a:t>
            </a:r>
            <a:r>
              <a:rPr dirty="0" sz="1450" spc="-20">
                <a:latin typeface="Times New Roman"/>
                <a:cs typeface="Times New Roman"/>
              </a:rPr>
              <a:t>kinsman’s;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great fear fell </a:t>
            </a:r>
            <a:r>
              <a:rPr dirty="0" sz="1450" spc="-5">
                <a:latin typeface="Times New Roman"/>
                <a:cs typeface="Times New Roman"/>
              </a:rPr>
              <a:t>upon </a:t>
            </a:r>
            <a:r>
              <a:rPr dirty="0" sz="1450" spc="-10">
                <a:latin typeface="Times New Roman"/>
                <a:cs typeface="Times New Roman"/>
              </a:rPr>
              <a:t>me </a:t>
            </a:r>
            <a:r>
              <a:rPr dirty="0" sz="1450" spc="-5">
                <a:latin typeface="Times New Roman"/>
                <a:cs typeface="Times New Roman"/>
              </a:rPr>
              <a:t>of </a:t>
            </a:r>
            <a:r>
              <a:rPr dirty="0" sz="1450" spc="-25">
                <a:latin typeface="Times New Roman"/>
                <a:cs typeface="Times New Roman"/>
              </a:rPr>
              <a:t>God’s </a:t>
            </a:r>
            <a:r>
              <a:rPr dirty="0" sz="1450" spc="-10">
                <a:latin typeface="Times New Roman"/>
                <a:cs typeface="Times New Roman"/>
              </a:rPr>
              <a:t>judgments, and the evil in  the world. </a:t>
            </a:r>
            <a:r>
              <a:rPr dirty="0" sz="1450" spc="-5">
                <a:latin typeface="Times New Roman"/>
                <a:cs typeface="Times New Roman"/>
              </a:rPr>
              <a:t>I </a:t>
            </a:r>
            <a:r>
              <a:rPr dirty="0" sz="1450" spc="-10">
                <a:latin typeface="Times New Roman"/>
                <a:cs typeface="Times New Roman"/>
              </a:rPr>
              <a:t>went back again into the darkness </a:t>
            </a:r>
            <a:r>
              <a:rPr dirty="0" sz="1450" spc="-5">
                <a:latin typeface="Times New Roman"/>
                <a:cs typeface="Times New Roman"/>
              </a:rPr>
              <a:t>of </a:t>
            </a:r>
            <a:r>
              <a:rPr dirty="0" sz="1450" spc="-10">
                <a:latin typeface="Times New Roman"/>
                <a:cs typeface="Times New Roman"/>
              </a:rPr>
              <a:t>the house as into </a:t>
            </a:r>
            <a:r>
              <a:rPr dirty="0" sz="1450" spc="-5">
                <a:latin typeface="Times New Roman"/>
                <a:cs typeface="Times New Roman"/>
              </a:rPr>
              <a:t>a </a:t>
            </a:r>
            <a:r>
              <a:rPr dirty="0" sz="1450" spc="-10">
                <a:latin typeface="Times New Roman"/>
                <a:cs typeface="Times New Roman"/>
              </a:rPr>
              <a:t>place </a:t>
            </a:r>
            <a:r>
              <a:rPr dirty="0" sz="1450" spc="-5">
                <a:latin typeface="Times New Roman"/>
                <a:cs typeface="Times New Roman"/>
              </a:rPr>
              <a:t>of  </a:t>
            </a:r>
            <a:r>
              <a:rPr dirty="0" sz="1450" spc="-15">
                <a:latin typeface="Times New Roman"/>
                <a:cs typeface="Times New Roman"/>
              </a:rPr>
              <a:t>shelter, </a:t>
            </a:r>
            <a:r>
              <a:rPr dirty="0" sz="1450" spc="-10">
                <a:latin typeface="Times New Roman"/>
                <a:cs typeface="Times New Roman"/>
              </a:rPr>
              <a:t>and lay long </a:t>
            </a:r>
            <a:r>
              <a:rPr dirty="0" sz="1450" spc="-5">
                <a:latin typeface="Times New Roman"/>
                <a:cs typeface="Times New Roman"/>
              </a:rPr>
              <a:t>upon </a:t>
            </a:r>
            <a:r>
              <a:rPr dirty="0" sz="1450" spc="-10">
                <a:latin typeface="Times New Roman"/>
                <a:cs typeface="Times New Roman"/>
              </a:rPr>
              <a:t>my bed, pondering these</a:t>
            </a:r>
            <a:r>
              <a:rPr dirty="0" sz="1450" spc="45">
                <a:latin typeface="Times New Roman"/>
                <a:cs typeface="Times New Roman"/>
              </a:rPr>
              <a:t> </a:t>
            </a:r>
            <a:r>
              <a:rPr dirty="0" sz="1450" spc="-10">
                <a:latin typeface="Times New Roman"/>
                <a:cs typeface="Times New Roman"/>
              </a:rPr>
              <a:t>mysteries.</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It was late when </a:t>
            </a:r>
            <a:r>
              <a:rPr dirty="0" sz="1450" spc="-5">
                <a:latin typeface="Times New Roman"/>
                <a:cs typeface="Times New Roman"/>
              </a:rPr>
              <a:t>I </a:t>
            </a:r>
            <a:r>
              <a:rPr dirty="0" sz="1450" spc="-10">
                <a:latin typeface="Times New Roman"/>
                <a:cs typeface="Times New Roman"/>
              </a:rPr>
              <a:t>again woke, and </a:t>
            </a:r>
            <a:r>
              <a:rPr dirty="0" sz="1450" spc="-5">
                <a:latin typeface="Times New Roman"/>
                <a:cs typeface="Times New Roman"/>
              </a:rPr>
              <a:t>I </a:t>
            </a:r>
            <a:r>
              <a:rPr dirty="0" sz="1450" spc="-10">
                <a:latin typeface="Times New Roman"/>
                <a:cs typeface="Times New Roman"/>
              </a:rPr>
              <a:t>leaped into my clothes and hurried to the  kitchen. No </a:t>
            </a:r>
            <a:r>
              <a:rPr dirty="0" sz="1450" spc="-5">
                <a:latin typeface="Times New Roman"/>
                <a:cs typeface="Times New Roman"/>
              </a:rPr>
              <a:t>one </a:t>
            </a:r>
            <a:r>
              <a:rPr dirty="0" sz="1450" spc="-10">
                <a:latin typeface="Times New Roman"/>
                <a:cs typeface="Times New Roman"/>
              </a:rPr>
              <a:t>was there; Rorie and the black had both stealthily departed  long before; and my heart stood still at the </a:t>
            </a:r>
            <a:r>
              <a:rPr dirty="0" sz="1450" spc="-20">
                <a:latin typeface="Times New Roman"/>
                <a:cs typeface="Times New Roman"/>
              </a:rPr>
              <a:t>discovery.</a:t>
            </a:r>
            <a:r>
              <a:rPr dirty="0" sz="1450" spc="320">
                <a:latin typeface="Times New Roman"/>
                <a:cs typeface="Times New Roman"/>
              </a:rPr>
              <a:t> </a:t>
            </a:r>
            <a:r>
              <a:rPr dirty="0" sz="1450" spc="-5">
                <a:latin typeface="Times New Roman"/>
                <a:cs typeface="Times New Roman"/>
              </a:rPr>
              <a:t>I </a:t>
            </a:r>
            <a:r>
              <a:rPr dirty="0" sz="1450" spc="-10">
                <a:latin typeface="Times New Roman"/>
                <a:cs typeface="Times New Roman"/>
              </a:rPr>
              <a:t>could rely </a:t>
            </a:r>
            <a:r>
              <a:rPr dirty="0" sz="1450" spc="-5">
                <a:latin typeface="Times New Roman"/>
                <a:cs typeface="Times New Roman"/>
              </a:rPr>
              <a:t>on </a:t>
            </a:r>
            <a:r>
              <a:rPr dirty="0" sz="1450" spc="-20">
                <a:latin typeface="Times New Roman"/>
                <a:cs typeface="Times New Roman"/>
              </a:rPr>
              <a:t>Rorie’s  </a:t>
            </a:r>
            <a:r>
              <a:rPr dirty="0" sz="1450" spc="-10">
                <a:latin typeface="Times New Roman"/>
                <a:cs typeface="Times New Roman"/>
              </a:rPr>
              <a:t>heart, </a:t>
            </a:r>
            <a:r>
              <a:rPr dirty="0" sz="1450" spc="-5">
                <a:latin typeface="Times New Roman"/>
                <a:cs typeface="Times New Roman"/>
              </a:rPr>
              <a:t>but I </a:t>
            </a:r>
            <a:r>
              <a:rPr dirty="0" sz="1450" spc="-10">
                <a:latin typeface="Times New Roman"/>
                <a:cs typeface="Times New Roman"/>
              </a:rPr>
              <a:t>placed </a:t>
            </a:r>
            <a:r>
              <a:rPr dirty="0" sz="1450" spc="-5">
                <a:latin typeface="Times New Roman"/>
                <a:cs typeface="Times New Roman"/>
              </a:rPr>
              <a:t>no </a:t>
            </a:r>
            <a:r>
              <a:rPr dirty="0" sz="1450" spc="-10">
                <a:latin typeface="Times New Roman"/>
                <a:cs typeface="Times New Roman"/>
              </a:rPr>
              <a:t>trust in his discretion. If </a:t>
            </a:r>
            <a:r>
              <a:rPr dirty="0" sz="1450" spc="-5">
                <a:latin typeface="Times New Roman"/>
                <a:cs typeface="Times New Roman"/>
              </a:rPr>
              <a:t>he </a:t>
            </a:r>
            <a:r>
              <a:rPr dirty="0" sz="1450" spc="-10">
                <a:latin typeface="Times New Roman"/>
                <a:cs typeface="Times New Roman"/>
              </a:rPr>
              <a:t>had thus set </a:t>
            </a:r>
            <a:r>
              <a:rPr dirty="0" sz="1450" spc="-5">
                <a:latin typeface="Times New Roman"/>
                <a:cs typeface="Times New Roman"/>
              </a:rPr>
              <a:t>out </a:t>
            </a:r>
            <a:r>
              <a:rPr dirty="0" sz="1450" spc="-10">
                <a:latin typeface="Times New Roman"/>
                <a:cs typeface="Times New Roman"/>
              </a:rPr>
              <a:t>without </a:t>
            </a:r>
            <a:r>
              <a:rPr dirty="0" sz="1450" spc="-5">
                <a:latin typeface="Times New Roman"/>
                <a:cs typeface="Times New Roman"/>
              </a:rPr>
              <a:t>a  </a:t>
            </a:r>
            <a:r>
              <a:rPr dirty="0" sz="1450" spc="-10">
                <a:latin typeface="Times New Roman"/>
                <a:cs typeface="Times New Roman"/>
              </a:rPr>
              <a:t>word, </a:t>
            </a:r>
            <a:r>
              <a:rPr dirty="0" sz="1450" spc="-5">
                <a:latin typeface="Times New Roman"/>
                <a:cs typeface="Times New Roman"/>
              </a:rPr>
              <a:t>he </a:t>
            </a:r>
            <a:r>
              <a:rPr dirty="0" sz="1450" spc="-10">
                <a:latin typeface="Times New Roman"/>
                <a:cs typeface="Times New Roman"/>
              </a:rPr>
              <a:t>was plainly bent </a:t>
            </a:r>
            <a:r>
              <a:rPr dirty="0" sz="1450" spc="-5">
                <a:latin typeface="Times New Roman"/>
                <a:cs typeface="Times New Roman"/>
              </a:rPr>
              <a:t>upon </a:t>
            </a:r>
            <a:r>
              <a:rPr dirty="0" sz="1450" spc="-10">
                <a:latin typeface="Times New Roman"/>
                <a:cs typeface="Times New Roman"/>
              </a:rPr>
              <a:t>some service to my uncle. But what service  could </a:t>
            </a:r>
            <a:r>
              <a:rPr dirty="0" sz="1450" spc="-5">
                <a:latin typeface="Times New Roman"/>
                <a:cs typeface="Times New Roman"/>
              </a:rPr>
              <a:t>he hope </a:t>
            </a:r>
            <a:r>
              <a:rPr dirty="0" sz="1450" spc="-10">
                <a:latin typeface="Times New Roman"/>
                <a:cs typeface="Times New Roman"/>
              </a:rPr>
              <a:t>to render even alone, far less in the company </a:t>
            </a:r>
            <a:r>
              <a:rPr dirty="0" sz="1450" spc="-5">
                <a:latin typeface="Times New Roman"/>
                <a:cs typeface="Times New Roman"/>
              </a:rPr>
              <a:t>of </a:t>
            </a:r>
            <a:r>
              <a:rPr dirty="0" sz="1450" spc="-10">
                <a:latin typeface="Times New Roman"/>
                <a:cs typeface="Times New Roman"/>
              </a:rPr>
              <a:t>the man in  whom my uncle found his fears incarnated? Even if </a:t>
            </a:r>
            <a:r>
              <a:rPr dirty="0" sz="1450" spc="-5">
                <a:latin typeface="Times New Roman"/>
                <a:cs typeface="Times New Roman"/>
              </a:rPr>
              <a:t>I </a:t>
            </a:r>
            <a:r>
              <a:rPr dirty="0" sz="1450" spc="-10">
                <a:latin typeface="Times New Roman"/>
                <a:cs typeface="Times New Roman"/>
              </a:rPr>
              <a:t>were </a:t>
            </a:r>
            <a:r>
              <a:rPr dirty="0" sz="1450" spc="-5">
                <a:latin typeface="Times New Roman"/>
                <a:cs typeface="Times New Roman"/>
              </a:rPr>
              <a:t>not </a:t>
            </a:r>
            <a:r>
              <a:rPr dirty="0" sz="1450" spc="-10">
                <a:latin typeface="Times New Roman"/>
                <a:cs typeface="Times New Roman"/>
              </a:rPr>
              <a:t>already too  late to prevent some deadly mischief, it was plain </a:t>
            </a:r>
            <a:r>
              <a:rPr dirty="0" sz="1450" spc="-5">
                <a:latin typeface="Times New Roman"/>
                <a:cs typeface="Times New Roman"/>
              </a:rPr>
              <a:t>I </a:t>
            </a:r>
            <a:r>
              <a:rPr dirty="0" sz="1450" spc="-10">
                <a:latin typeface="Times New Roman"/>
                <a:cs typeface="Times New Roman"/>
              </a:rPr>
              <a:t>must delay </a:t>
            </a:r>
            <a:r>
              <a:rPr dirty="0" sz="1450" spc="-5">
                <a:latin typeface="Times New Roman"/>
                <a:cs typeface="Times New Roman"/>
              </a:rPr>
              <a:t>no </a:t>
            </a:r>
            <a:r>
              <a:rPr dirty="0" sz="1450" spc="-20">
                <a:latin typeface="Times New Roman"/>
                <a:cs typeface="Times New Roman"/>
              </a:rPr>
              <a:t>longer.  </a:t>
            </a:r>
            <a:r>
              <a:rPr dirty="0" sz="1450" spc="-25">
                <a:latin typeface="Times New Roman"/>
                <a:cs typeface="Times New Roman"/>
              </a:rPr>
              <a:t>With </a:t>
            </a:r>
            <a:r>
              <a:rPr dirty="0" sz="1450" spc="-10">
                <a:latin typeface="Times New Roman"/>
                <a:cs typeface="Times New Roman"/>
              </a:rPr>
              <a:t>the </a:t>
            </a:r>
            <a:r>
              <a:rPr dirty="0" sz="1450" spc="-5">
                <a:latin typeface="Times New Roman"/>
                <a:cs typeface="Times New Roman"/>
              </a:rPr>
              <a:t>thought I </a:t>
            </a:r>
            <a:r>
              <a:rPr dirty="0" sz="1450" spc="-10">
                <a:latin typeface="Times New Roman"/>
                <a:cs typeface="Times New Roman"/>
              </a:rPr>
              <a:t>was </a:t>
            </a:r>
            <a:r>
              <a:rPr dirty="0" sz="1450" spc="-5">
                <a:latin typeface="Times New Roman"/>
                <a:cs typeface="Times New Roman"/>
              </a:rPr>
              <a:t>out of </a:t>
            </a:r>
            <a:r>
              <a:rPr dirty="0" sz="1450" spc="-10">
                <a:latin typeface="Times New Roman"/>
                <a:cs typeface="Times New Roman"/>
              </a:rPr>
              <a:t>the house; and often as </a:t>
            </a:r>
            <a:r>
              <a:rPr dirty="0" sz="1450" spc="-5">
                <a:latin typeface="Times New Roman"/>
                <a:cs typeface="Times New Roman"/>
              </a:rPr>
              <a:t>I </a:t>
            </a:r>
            <a:r>
              <a:rPr dirty="0" sz="1450" spc="-10">
                <a:latin typeface="Times New Roman"/>
                <a:cs typeface="Times New Roman"/>
              </a:rPr>
              <a:t>have run </a:t>
            </a:r>
            <a:r>
              <a:rPr dirty="0" sz="1450" spc="-5">
                <a:latin typeface="Times New Roman"/>
                <a:cs typeface="Times New Roman"/>
              </a:rPr>
              <a:t>on </a:t>
            </a:r>
            <a:r>
              <a:rPr dirty="0" sz="1450" spc="-10">
                <a:latin typeface="Times New Roman"/>
                <a:cs typeface="Times New Roman"/>
              </a:rPr>
              <a:t>the rough  sides </a:t>
            </a:r>
            <a:r>
              <a:rPr dirty="0" sz="1450" spc="-5">
                <a:latin typeface="Times New Roman"/>
                <a:cs typeface="Times New Roman"/>
              </a:rPr>
              <a:t>of </a:t>
            </a:r>
            <a:r>
              <a:rPr dirty="0" sz="1450" spc="-10">
                <a:latin typeface="Times New Roman"/>
                <a:cs typeface="Times New Roman"/>
              </a:rPr>
              <a:t>Aros, </a:t>
            </a:r>
            <a:r>
              <a:rPr dirty="0" sz="1450" spc="-5">
                <a:latin typeface="Times New Roman"/>
                <a:cs typeface="Times New Roman"/>
              </a:rPr>
              <a:t>I </a:t>
            </a:r>
            <a:r>
              <a:rPr dirty="0" sz="1450" spc="-10">
                <a:latin typeface="Times New Roman"/>
                <a:cs typeface="Times New Roman"/>
              </a:rPr>
              <a:t>never ran as </a:t>
            </a:r>
            <a:r>
              <a:rPr dirty="0" sz="1450" spc="-5">
                <a:latin typeface="Times New Roman"/>
                <a:cs typeface="Times New Roman"/>
              </a:rPr>
              <a:t>I </a:t>
            </a:r>
            <a:r>
              <a:rPr dirty="0" sz="1450" spc="-10">
                <a:latin typeface="Times New Roman"/>
                <a:cs typeface="Times New Roman"/>
              </a:rPr>
              <a:t>did that fatal morning. </a:t>
            </a:r>
            <a:r>
              <a:rPr dirty="0" sz="1450" spc="-5">
                <a:latin typeface="Times New Roman"/>
                <a:cs typeface="Times New Roman"/>
              </a:rPr>
              <a:t>I do not </a:t>
            </a:r>
            <a:r>
              <a:rPr dirty="0" sz="1450" spc="-10">
                <a:latin typeface="Times New Roman"/>
                <a:cs typeface="Times New Roman"/>
              </a:rPr>
              <a:t>believe </a:t>
            </a:r>
            <a:r>
              <a:rPr dirty="0" sz="1450" spc="-5">
                <a:latin typeface="Times New Roman"/>
                <a:cs typeface="Times New Roman"/>
              </a:rPr>
              <a:t>I put  </a:t>
            </a:r>
            <a:r>
              <a:rPr dirty="0" sz="1450" spc="-10">
                <a:latin typeface="Times New Roman"/>
                <a:cs typeface="Times New Roman"/>
              </a:rPr>
              <a:t>twelve minutes to the whole</a:t>
            </a:r>
            <a:r>
              <a:rPr dirty="0" sz="1450" spc="10">
                <a:latin typeface="Times New Roman"/>
                <a:cs typeface="Times New Roman"/>
              </a:rPr>
              <a:t> </a:t>
            </a:r>
            <a:r>
              <a:rPr dirty="0" sz="1450" spc="-10">
                <a:latin typeface="Times New Roman"/>
                <a:cs typeface="Times New Roman"/>
              </a:rPr>
              <a:t>ascent.</a:t>
            </a:r>
            <a:endParaRPr sz="1450">
              <a:latin typeface="Times New Roman"/>
              <a:cs typeface="Times New Roman"/>
            </a:endParaRPr>
          </a:p>
          <a:p>
            <a:pPr algn="just" marL="12700" marR="5080">
              <a:lnSpc>
                <a:spcPts val="1730"/>
              </a:lnSpc>
              <a:spcBef>
                <a:spcPts val="844"/>
              </a:spcBef>
            </a:pPr>
            <a:r>
              <a:rPr dirty="0" sz="1450" spc="-10">
                <a:latin typeface="Times New Roman"/>
                <a:cs typeface="Times New Roman"/>
              </a:rPr>
              <a:t>My uncle was </a:t>
            </a:r>
            <a:r>
              <a:rPr dirty="0" sz="1450" spc="-5">
                <a:latin typeface="Times New Roman"/>
                <a:cs typeface="Times New Roman"/>
              </a:rPr>
              <a:t>gone </a:t>
            </a:r>
            <a:r>
              <a:rPr dirty="0" sz="1450" spc="-10">
                <a:latin typeface="Times New Roman"/>
                <a:cs typeface="Times New Roman"/>
              </a:rPr>
              <a:t>from his perch. The basket had indeed been torn open and  the meat scattered </a:t>
            </a:r>
            <a:r>
              <a:rPr dirty="0" sz="1450" spc="-5">
                <a:latin typeface="Times New Roman"/>
                <a:cs typeface="Times New Roman"/>
              </a:rPr>
              <a:t>on </a:t>
            </a:r>
            <a:r>
              <a:rPr dirty="0" sz="1450" spc="-10">
                <a:latin typeface="Times New Roman"/>
                <a:cs typeface="Times New Roman"/>
              </a:rPr>
              <a:t>the turf; </a:t>
            </a:r>
            <a:r>
              <a:rPr dirty="0" sz="1450" spc="-5">
                <a:latin typeface="Times New Roman"/>
                <a:cs typeface="Times New Roman"/>
              </a:rPr>
              <a:t>but, </a:t>
            </a:r>
            <a:r>
              <a:rPr dirty="0" sz="1450" spc="-10">
                <a:latin typeface="Times New Roman"/>
                <a:cs typeface="Times New Roman"/>
              </a:rPr>
              <a:t>as we found afterwards, </a:t>
            </a:r>
            <a:r>
              <a:rPr dirty="0" sz="1450" spc="-5">
                <a:latin typeface="Times New Roman"/>
                <a:cs typeface="Times New Roman"/>
              </a:rPr>
              <a:t>no </a:t>
            </a:r>
            <a:r>
              <a:rPr dirty="0" sz="1450" spc="-10">
                <a:latin typeface="Times New Roman"/>
                <a:cs typeface="Times New Roman"/>
              </a:rPr>
              <a:t>mouthful had  been tasted; and there was </a:t>
            </a:r>
            <a:r>
              <a:rPr dirty="0" sz="1450" spc="-5">
                <a:latin typeface="Times New Roman"/>
                <a:cs typeface="Times New Roman"/>
              </a:rPr>
              <a:t>not </a:t>
            </a:r>
            <a:r>
              <a:rPr dirty="0" sz="1450" spc="-10">
                <a:latin typeface="Times New Roman"/>
                <a:cs typeface="Times New Roman"/>
              </a:rPr>
              <a:t>another trace </a:t>
            </a:r>
            <a:r>
              <a:rPr dirty="0" sz="1450" spc="-5">
                <a:latin typeface="Times New Roman"/>
                <a:cs typeface="Times New Roman"/>
              </a:rPr>
              <a:t>of </a:t>
            </a:r>
            <a:r>
              <a:rPr dirty="0" sz="1450" spc="-10">
                <a:latin typeface="Times New Roman"/>
                <a:cs typeface="Times New Roman"/>
              </a:rPr>
              <a:t>human existence in that wide  field </a:t>
            </a:r>
            <a:r>
              <a:rPr dirty="0" sz="1450" spc="-5">
                <a:latin typeface="Times New Roman"/>
                <a:cs typeface="Times New Roman"/>
              </a:rPr>
              <a:t>of </a:t>
            </a:r>
            <a:r>
              <a:rPr dirty="0" sz="1450" spc="-30">
                <a:latin typeface="Times New Roman"/>
                <a:cs typeface="Times New Roman"/>
              </a:rPr>
              <a:t>view. </a:t>
            </a:r>
            <a:r>
              <a:rPr dirty="0" sz="1450" spc="-10">
                <a:latin typeface="Times New Roman"/>
                <a:cs typeface="Times New Roman"/>
              </a:rPr>
              <a:t>Day had already filled the clear heavens; the sun already lighted  in </a:t>
            </a:r>
            <a:r>
              <a:rPr dirty="0" sz="1450" spc="-5">
                <a:latin typeface="Times New Roman"/>
                <a:cs typeface="Times New Roman"/>
              </a:rPr>
              <a:t>a </a:t>
            </a:r>
            <a:r>
              <a:rPr dirty="0" sz="1450" spc="-10">
                <a:latin typeface="Times New Roman"/>
                <a:cs typeface="Times New Roman"/>
              </a:rPr>
              <a:t>rosy bloom </a:t>
            </a:r>
            <a:r>
              <a:rPr dirty="0" sz="1450" spc="-5">
                <a:latin typeface="Times New Roman"/>
                <a:cs typeface="Times New Roman"/>
              </a:rPr>
              <a:t>upon </a:t>
            </a:r>
            <a:r>
              <a:rPr dirty="0" sz="1450" spc="-10">
                <a:latin typeface="Times New Roman"/>
                <a:cs typeface="Times New Roman"/>
              </a:rPr>
              <a:t>the crest </a:t>
            </a:r>
            <a:r>
              <a:rPr dirty="0" sz="1450" spc="-5">
                <a:latin typeface="Times New Roman"/>
                <a:cs typeface="Times New Roman"/>
              </a:rPr>
              <a:t>of </a:t>
            </a:r>
            <a:r>
              <a:rPr dirty="0" sz="1450" spc="-10">
                <a:latin typeface="Times New Roman"/>
                <a:cs typeface="Times New Roman"/>
              </a:rPr>
              <a:t>Ben Kyaw; </a:t>
            </a:r>
            <a:r>
              <a:rPr dirty="0" sz="1450" spc="-5">
                <a:latin typeface="Times New Roman"/>
                <a:cs typeface="Times New Roman"/>
              </a:rPr>
              <a:t>but </a:t>
            </a:r>
            <a:r>
              <a:rPr dirty="0" sz="1450" spc="-10">
                <a:latin typeface="Times New Roman"/>
                <a:cs typeface="Times New Roman"/>
              </a:rPr>
              <a:t>all below me the rude knolls  </a:t>
            </a:r>
            <a:r>
              <a:rPr dirty="0" sz="1450" spc="-5">
                <a:latin typeface="Times New Roman"/>
                <a:cs typeface="Times New Roman"/>
              </a:rPr>
              <a:t>of </a:t>
            </a:r>
            <a:r>
              <a:rPr dirty="0" sz="1450" spc="-10">
                <a:latin typeface="Times New Roman"/>
                <a:cs typeface="Times New Roman"/>
              </a:rPr>
              <a:t>Aros and the shield </a:t>
            </a:r>
            <a:r>
              <a:rPr dirty="0" sz="1450" spc="-5">
                <a:latin typeface="Times New Roman"/>
                <a:cs typeface="Times New Roman"/>
              </a:rPr>
              <a:t>of </a:t>
            </a:r>
            <a:r>
              <a:rPr dirty="0" sz="1450" spc="-10">
                <a:latin typeface="Times New Roman"/>
                <a:cs typeface="Times New Roman"/>
              </a:rPr>
              <a:t>sea lay steeped in the clear darkling twilight </a:t>
            </a:r>
            <a:r>
              <a:rPr dirty="0" sz="1450" spc="-5">
                <a:latin typeface="Times New Roman"/>
                <a:cs typeface="Times New Roman"/>
              </a:rPr>
              <a:t>of </a:t>
            </a:r>
            <a:r>
              <a:rPr dirty="0" sz="1450" spc="-10">
                <a:latin typeface="Times New Roman"/>
                <a:cs typeface="Times New Roman"/>
              </a:rPr>
              <a:t>the  dawn.</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‘Rorie!’ </a:t>
            </a:r>
            <a:r>
              <a:rPr dirty="0" sz="1450" spc="-5">
                <a:latin typeface="Times New Roman"/>
                <a:cs typeface="Times New Roman"/>
              </a:rPr>
              <a:t>I </a:t>
            </a:r>
            <a:r>
              <a:rPr dirty="0" sz="1450" spc="-10">
                <a:latin typeface="Times New Roman"/>
                <a:cs typeface="Times New Roman"/>
              </a:rPr>
              <a:t>cried; and again ‘Rorie!’ My voice died in the silence, </a:t>
            </a:r>
            <a:r>
              <a:rPr dirty="0" sz="1450" spc="-5">
                <a:latin typeface="Times New Roman"/>
                <a:cs typeface="Times New Roman"/>
              </a:rPr>
              <a:t>but </a:t>
            </a:r>
            <a:r>
              <a:rPr dirty="0" sz="1450" spc="-10">
                <a:latin typeface="Times New Roman"/>
                <a:cs typeface="Times New Roman"/>
              </a:rPr>
              <a:t>there  came </a:t>
            </a:r>
            <a:r>
              <a:rPr dirty="0" sz="1450" spc="-5">
                <a:latin typeface="Times New Roman"/>
                <a:cs typeface="Times New Roman"/>
              </a:rPr>
              <a:t>no </a:t>
            </a:r>
            <a:r>
              <a:rPr dirty="0" sz="1450" spc="-10">
                <a:latin typeface="Times New Roman"/>
                <a:cs typeface="Times New Roman"/>
              </a:rPr>
              <a:t>answer back. If there were indeed an enterprise afoot to catch my  uncle, it was plainly </a:t>
            </a:r>
            <a:r>
              <a:rPr dirty="0" sz="1450" spc="-5">
                <a:latin typeface="Times New Roman"/>
                <a:cs typeface="Times New Roman"/>
              </a:rPr>
              <a:t>not </a:t>
            </a:r>
            <a:r>
              <a:rPr dirty="0" sz="1450" spc="-10">
                <a:latin typeface="Times New Roman"/>
                <a:cs typeface="Times New Roman"/>
              </a:rPr>
              <a:t>in fleetness </a:t>
            </a:r>
            <a:r>
              <a:rPr dirty="0" sz="1450" spc="-5">
                <a:latin typeface="Times New Roman"/>
                <a:cs typeface="Times New Roman"/>
              </a:rPr>
              <a:t>of </a:t>
            </a:r>
            <a:r>
              <a:rPr dirty="0" sz="1450" spc="-10">
                <a:latin typeface="Times New Roman"/>
                <a:cs typeface="Times New Roman"/>
              </a:rPr>
              <a:t>foot, </a:t>
            </a:r>
            <a:r>
              <a:rPr dirty="0" sz="1450" spc="-5">
                <a:latin typeface="Times New Roman"/>
                <a:cs typeface="Times New Roman"/>
              </a:rPr>
              <a:t>but </a:t>
            </a:r>
            <a:r>
              <a:rPr dirty="0" sz="1450" spc="-10">
                <a:latin typeface="Times New Roman"/>
                <a:cs typeface="Times New Roman"/>
              </a:rPr>
              <a:t>in dexterity </a:t>
            </a:r>
            <a:r>
              <a:rPr dirty="0" sz="1450" spc="-5">
                <a:latin typeface="Times New Roman"/>
                <a:cs typeface="Times New Roman"/>
              </a:rPr>
              <a:t>of </a:t>
            </a:r>
            <a:r>
              <a:rPr dirty="0" sz="1450" spc="-10">
                <a:latin typeface="Times New Roman"/>
                <a:cs typeface="Times New Roman"/>
              </a:rPr>
              <a:t>stalking, that  the hunters placed their trust. </a:t>
            </a:r>
            <a:r>
              <a:rPr dirty="0" sz="1450" spc="-5">
                <a:latin typeface="Times New Roman"/>
                <a:cs typeface="Times New Roman"/>
              </a:rPr>
              <a:t>I </a:t>
            </a:r>
            <a:r>
              <a:rPr dirty="0" sz="1450" spc="-10">
                <a:latin typeface="Times New Roman"/>
                <a:cs typeface="Times New Roman"/>
              </a:rPr>
              <a:t>ran </a:t>
            </a:r>
            <a:r>
              <a:rPr dirty="0" sz="1450" spc="-5">
                <a:latin typeface="Times New Roman"/>
                <a:cs typeface="Times New Roman"/>
              </a:rPr>
              <a:t>on </a:t>
            </a:r>
            <a:r>
              <a:rPr dirty="0" sz="1450" spc="-15">
                <a:latin typeface="Times New Roman"/>
                <a:cs typeface="Times New Roman"/>
              </a:rPr>
              <a:t>farther, </a:t>
            </a:r>
            <a:r>
              <a:rPr dirty="0" sz="1450" spc="-10">
                <a:latin typeface="Times New Roman"/>
                <a:cs typeface="Times New Roman"/>
              </a:rPr>
              <a:t>keeping the higher spurs, and  looking right and left, </a:t>
            </a:r>
            <a:r>
              <a:rPr dirty="0" sz="1450" spc="-5">
                <a:latin typeface="Times New Roman"/>
                <a:cs typeface="Times New Roman"/>
              </a:rPr>
              <a:t>nor </a:t>
            </a:r>
            <a:r>
              <a:rPr dirty="0" sz="1450" spc="-10">
                <a:latin typeface="Times New Roman"/>
                <a:cs typeface="Times New Roman"/>
              </a:rPr>
              <a:t>did </a:t>
            </a:r>
            <a:r>
              <a:rPr dirty="0" sz="1450" spc="-5">
                <a:latin typeface="Times New Roman"/>
                <a:cs typeface="Times New Roman"/>
              </a:rPr>
              <a:t>I </a:t>
            </a:r>
            <a:r>
              <a:rPr dirty="0" sz="1450" spc="-10">
                <a:latin typeface="Times New Roman"/>
                <a:cs typeface="Times New Roman"/>
              </a:rPr>
              <a:t>pause again till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on </a:t>
            </a:r>
            <a:r>
              <a:rPr dirty="0" sz="1450" spc="-10">
                <a:latin typeface="Times New Roman"/>
                <a:cs typeface="Times New Roman"/>
              </a:rPr>
              <a:t>the mount above  Sandag. </a:t>
            </a:r>
            <a:r>
              <a:rPr dirty="0" sz="1450" spc="-5">
                <a:latin typeface="Times New Roman"/>
                <a:cs typeface="Times New Roman"/>
              </a:rPr>
              <a:t>I </a:t>
            </a:r>
            <a:r>
              <a:rPr dirty="0" sz="1450" spc="-10">
                <a:latin typeface="Times New Roman"/>
                <a:cs typeface="Times New Roman"/>
              </a:rPr>
              <a:t>could see the wreck, the uncovered belt </a:t>
            </a:r>
            <a:r>
              <a:rPr dirty="0" sz="1450" spc="-5">
                <a:latin typeface="Times New Roman"/>
                <a:cs typeface="Times New Roman"/>
              </a:rPr>
              <a:t>of </a:t>
            </a:r>
            <a:r>
              <a:rPr dirty="0" sz="1450" spc="-10">
                <a:latin typeface="Times New Roman"/>
                <a:cs typeface="Times New Roman"/>
              </a:rPr>
              <a:t>sand, the waves idly  beating, the long ledge </a:t>
            </a:r>
            <a:r>
              <a:rPr dirty="0" sz="1450" spc="-5">
                <a:latin typeface="Times New Roman"/>
                <a:cs typeface="Times New Roman"/>
              </a:rPr>
              <a:t>of </a:t>
            </a:r>
            <a:r>
              <a:rPr dirty="0" sz="1450" spc="-10">
                <a:latin typeface="Times New Roman"/>
                <a:cs typeface="Times New Roman"/>
              </a:rPr>
              <a:t>rocks, and </a:t>
            </a:r>
            <a:r>
              <a:rPr dirty="0" sz="1450" spc="-5">
                <a:latin typeface="Times New Roman"/>
                <a:cs typeface="Times New Roman"/>
              </a:rPr>
              <a:t>on </a:t>
            </a:r>
            <a:r>
              <a:rPr dirty="0" sz="1450" spc="-10">
                <a:latin typeface="Times New Roman"/>
                <a:cs typeface="Times New Roman"/>
              </a:rPr>
              <a:t>either hand the tumbled knolls,  boulders, and gullies </a:t>
            </a:r>
            <a:r>
              <a:rPr dirty="0" sz="1450" spc="-5">
                <a:latin typeface="Times New Roman"/>
                <a:cs typeface="Times New Roman"/>
              </a:rPr>
              <a:t>of </a:t>
            </a:r>
            <a:r>
              <a:rPr dirty="0" sz="1450" spc="-10">
                <a:latin typeface="Times New Roman"/>
                <a:cs typeface="Times New Roman"/>
              </a:rPr>
              <a:t>the island. But still </a:t>
            </a:r>
            <a:r>
              <a:rPr dirty="0" sz="1450" spc="-5">
                <a:latin typeface="Times New Roman"/>
                <a:cs typeface="Times New Roman"/>
              </a:rPr>
              <a:t>no </a:t>
            </a:r>
            <a:r>
              <a:rPr dirty="0" sz="1450" spc="-10">
                <a:latin typeface="Times New Roman"/>
                <a:cs typeface="Times New Roman"/>
              </a:rPr>
              <a:t>human</a:t>
            </a:r>
            <a:r>
              <a:rPr dirty="0" sz="1450" spc="60">
                <a:latin typeface="Times New Roman"/>
                <a:cs typeface="Times New Roman"/>
              </a:rPr>
              <a:t> </a:t>
            </a:r>
            <a:r>
              <a:rPr dirty="0" sz="1450" spc="-10">
                <a:latin typeface="Times New Roman"/>
                <a:cs typeface="Times New Roman"/>
              </a:rPr>
              <a:t>thing.</a:t>
            </a:r>
            <a:endParaRPr sz="1450">
              <a:latin typeface="Times New Roman"/>
              <a:cs typeface="Times New Roman"/>
            </a:endParaRPr>
          </a:p>
          <a:p>
            <a:pPr algn="just" marL="12700" marR="8890">
              <a:lnSpc>
                <a:spcPts val="1730"/>
              </a:lnSpc>
              <a:spcBef>
                <a:spcPts val="850"/>
              </a:spcBef>
            </a:pPr>
            <a:r>
              <a:rPr dirty="0" sz="1450" spc="-10">
                <a:latin typeface="Times New Roman"/>
                <a:cs typeface="Times New Roman"/>
              </a:rPr>
              <a:t>At </a:t>
            </a:r>
            <a:r>
              <a:rPr dirty="0" sz="1450" spc="-5">
                <a:latin typeface="Times New Roman"/>
                <a:cs typeface="Times New Roman"/>
              </a:rPr>
              <a:t>a </a:t>
            </a:r>
            <a:r>
              <a:rPr dirty="0" sz="1450" spc="-10">
                <a:latin typeface="Times New Roman"/>
                <a:cs typeface="Times New Roman"/>
              </a:rPr>
              <a:t>stride the sunshine fell </a:t>
            </a:r>
            <a:r>
              <a:rPr dirty="0" sz="1450" spc="-5">
                <a:latin typeface="Times New Roman"/>
                <a:cs typeface="Times New Roman"/>
              </a:rPr>
              <a:t>on </a:t>
            </a:r>
            <a:r>
              <a:rPr dirty="0" sz="1450" spc="-10">
                <a:latin typeface="Times New Roman"/>
                <a:cs typeface="Times New Roman"/>
              </a:rPr>
              <a:t>Aros, and the shadows and colours leaped into  being. Not half </a:t>
            </a:r>
            <a:r>
              <a:rPr dirty="0" sz="1450" spc="-5">
                <a:latin typeface="Times New Roman"/>
                <a:cs typeface="Times New Roman"/>
              </a:rPr>
              <a:t>a </a:t>
            </a:r>
            <a:r>
              <a:rPr dirty="0" sz="1450" spc="-10">
                <a:latin typeface="Times New Roman"/>
                <a:cs typeface="Times New Roman"/>
              </a:rPr>
              <a:t>moment </a:t>
            </a:r>
            <a:r>
              <a:rPr dirty="0" sz="1450" spc="-20">
                <a:latin typeface="Times New Roman"/>
                <a:cs typeface="Times New Roman"/>
              </a:rPr>
              <a:t>later, </a:t>
            </a:r>
            <a:r>
              <a:rPr dirty="0" sz="1450" spc="-10">
                <a:latin typeface="Times New Roman"/>
                <a:cs typeface="Times New Roman"/>
              </a:rPr>
              <a:t>below me to the west, sheep began to scatter  as in </a:t>
            </a:r>
            <a:r>
              <a:rPr dirty="0" sz="1450" spc="-5">
                <a:latin typeface="Times New Roman"/>
                <a:cs typeface="Times New Roman"/>
              </a:rPr>
              <a:t>a </a:t>
            </a:r>
            <a:r>
              <a:rPr dirty="0" sz="1450" spc="-10">
                <a:latin typeface="Times New Roman"/>
                <a:cs typeface="Times New Roman"/>
              </a:rPr>
              <a:t>panic. There came </a:t>
            </a:r>
            <a:r>
              <a:rPr dirty="0" sz="1450" spc="-5">
                <a:latin typeface="Times New Roman"/>
                <a:cs typeface="Times New Roman"/>
              </a:rPr>
              <a:t>a </a:t>
            </a:r>
            <a:r>
              <a:rPr dirty="0" sz="1450" spc="-30">
                <a:latin typeface="Times New Roman"/>
                <a:cs typeface="Times New Roman"/>
              </a:rPr>
              <a:t>cry. </a:t>
            </a:r>
            <a:r>
              <a:rPr dirty="0" sz="1450" spc="-5">
                <a:latin typeface="Times New Roman"/>
                <a:cs typeface="Times New Roman"/>
              </a:rPr>
              <a:t>I </a:t>
            </a:r>
            <a:r>
              <a:rPr dirty="0" sz="1450" spc="-10">
                <a:latin typeface="Times New Roman"/>
                <a:cs typeface="Times New Roman"/>
              </a:rPr>
              <a:t>saw my uncle running. </a:t>
            </a:r>
            <a:r>
              <a:rPr dirty="0" sz="1450" spc="-5">
                <a:latin typeface="Times New Roman"/>
                <a:cs typeface="Times New Roman"/>
              </a:rPr>
              <a:t>I </a:t>
            </a:r>
            <a:r>
              <a:rPr dirty="0" sz="1450" spc="-10">
                <a:latin typeface="Times New Roman"/>
                <a:cs typeface="Times New Roman"/>
              </a:rPr>
              <a:t>saw the black  jump</a:t>
            </a:r>
            <a:r>
              <a:rPr dirty="0" sz="1450" spc="170">
                <a:latin typeface="Times New Roman"/>
                <a:cs typeface="Times New Roman"/>
              </a:rPr>
              <a:t> </a:t>
            </a:r>
            <a:r>
              <a:rPr dirty="0" sz="1450" spc="-5">
                <a:latin typeface="Times New Roman"/>
                <a:cs typeface="Times New Roman"/>
              </a:rPr>
              <a:t>up</a:t>
            </a:r>
            <a:r>
              <a:rPr dirty="0" sz="1450" spc="170">
                <a:latin typeface="Times New Roman"/>
                <a:cs typeface="Times New Roman"/>
              </a:rPr>
              <a:t> </a:t>
            </a:r>
            <a:r>
              <a:rPr dirty="0" sz="1450" spc="-10">
                <a:latin typeface="Times New Roman"/>
                <a:cs typeface="Times New Roman"/>
              </a:rPr>
              <a:t>in</a:t>
            </a:r>
            <a:r>
              <a:rPr dirty="0" sz="1450" spc="170">
                <a:latin typeface="Times New Roman"/>
                <a:cs typeface="Times New Roman"/>
              </a:rPr>
              <a:t> </a:t>
            </a:r>
            <a:r>
              <a:rPr dirty="0" sz="1450" spc="-5">
                <a:latin typeface="Times New Roman"/>
                <a:cs typeface="Times New Roman"/>
              </a:rPr>
              <a:t>hot</a:t>
            </a:r>
            <a:r>
              <a:rPr dirty="0" sz="1450" spc="175">
                <a:latin typeface="Times New Roman"/>
                <a:cs typeface="Times New Roman"/>
              </a:rPr>
              <a:t> </a:t>
            </a:r>
            <a:r>
              <a:rPr dirty="0" sz="1450" spc="-10">
                <a:latin typeface="Times New Roman"/>
                <a:cs typeface="Times New Roman"/>
              </a:rPr>
              <a:t>pursuit;</a:t>
            </a:r>
            <a:r>
              <a:rPr dirty="0" sz="1450" spc="170">
                <a:latin typeface="Times New Roman"/>
                <a:cs typeface="Times New Roman"/>
              </a:rPr>
              <a:t> </a:t>
            </a:r>
            <a:r>
              <a:rPr dirty="0" sz="1450" spc="-10">
                <a:latin typeface="Times New Roman"/>
                <a:cs typeface="Times New Roman"/>
              </a:rPr>
              <a:t>and</a:t>
            </a:r>
            <a:r>
              <a:rPr dirty="0" sz="1450" spc="170">
                <a:latin typeface="Times New Roman"/>
                <a:cs typeface="Times New Roman"/>
              </a:rPr>
              <a:t> </a:t>
            </a:r>
            <a:r>
              <a:rPr dirty="0" sz="1450" spc="-10">
                <a:latin typeface="Times New Roman"/>
                <a:cs typeface="Times New Roman"/>
              </a:rPr>
              <a:t>before</a:t>
            </a:r>
            <a:r>
              <a:rPr dirty="0" sz="1450" spc="175">
                <a:latin typeface="Times New Roman"/>
                <a:cs typeface="Times New Roman"/>
              </a:rPr>
              <a:t> </a:t>
            </a:r>
            <a:r>
              <a:rPr dirty="0" sz="1450" spc="-5">
                <a:latin typeface="Times New Roman"/>
                <a:cs typeface="Times New Roman"/>
              </a:rPr>
              <a:t>I</a:t>
            </a:r>
            <a:r>
              <a:rPr dirty="0" sz="1450" spc="170">
                <a:latin typeface="Times New Roman"/>
                <a:cs typeface="Times New Roman"/>
              </a:rPr>
              <a:t> </a:t>
            </a:r>
            <a:r>
              <a:rPr dirty="0" sz="1450" spc="-10">
                <a:latin typeface="Times New Roman"/>
                <a:cs typeface="Times New Roman"/>
              </a:rPr>
              <a:t>had</a:t>
            </a:r>
            <a:r>
              <a:rPr dirty="0" sz="1450" spc="170">
                <a:latin typeface="Times New Roman"/>
                <a:cs typeface="Times New Roman"/>
              </a:rPr>
              <a:t> </a:t>
            </a:r>
            <a:r>
              <a:rPr dirty="0" sz="1450" spc="-10">
                <a:latin typeface="Times New Roman"/>
                <a:cs typeface="Times New Roman"/>
              </a:rPr>
              <a:t>time</a:t>
            </a:r>
            <a:r>
              <a:rPr dirty="0" sz="1450" spc="175">
                <a:latin typeface="Times New Roman"/>
                <a:cs typeface="Times New Roman"/>
              </a:rPr>
              <a:t> </a:t>
            </a:r>
            <a:r>
              <a:rPr dirty="0" sz="1450" spc="-10">
                <a:latin typeface="Times New Roman"/>
                <a:cs typeface="Times New Roman"/>
              </a:rPr>
              <a:t>to</a:t>
            </a:r>
            <a:r>
              <a:rPr dirty="0" sz="1450" spc="170">
                <a:latin typeface="Times New Roman"/>
                <a:cs typeface="Times New Roman"/>
              </a:rPr>
              <a:t> </a:t>
            </a:r>
            <a:r>
              <a:rPr dirty="0" sz="1450" spc="-10">
                <a:latin typeface="Times New Roman"/>
                <a:cs typeface="Times New Roman"/>
              </a:rPr>
              <a:t>understand,</a:t>
            </a:r>
            <a:r>
              <a:rPr dirty="0" sz="1450" spc="170">
                <a:latin typeface="Times New Roman"/>
                <a:cs typeface="Times New Roman"/>
              </a:rPr>
              <a:t> </a:t>
            </a:r>
            <a:r>
              <a:rPr dirty="0" sz="1450" spc="-10">
                <a:latin typeface="Times New Roman"/>
                <a:cs typeface="Times New Roman"/>
              </a:rPr>
              <a:t>Rorie</a:t>
            </a:r>
            <a:r>
              <a:rPr dirty="0" sz="1450" spc="175">
                <a:latin typeface="Times New Roman"/>
                <a:cs typeface="Times New Roman"/>
              </a:rPr>
              <a:t> </a:t>
            </a:r>
            <a:r>
              <a:rPr dirty="0" sz="1450" spc="-10">
                <a:latin typeface="Times New Roman"/>
                <a:cs typeface="Times New Roman"/>
              </a:rPr>
              <a:t>also</a:t>
            </a:r>
            <a:r>
              <a:rPr dirty="0" sz="1450" spc="170">
                <a:latin typeface="Times New Roman"/>
                <a:cs typeface="Times New Roman"/>
              </a:rPr>
              <a:t> </a:t>
            </a:r>
            <a:r>
              <a:rPr dirty="0" sz="1450" spc="-10">
                <a:latin typeface="Times New Roman"/>
                <a:cs typeface="Times New Roman"/>
              </a:rPr>
              <a:t>had</a:t>
            </a:r>
            <a:endParaRPr sz="1450">
              <a:latin typeface="Times New Roman"/>
              <a:cs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5403850"/>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appeared, calling directions in Gaelic as to </a:t>
            </a:r>
            <a:r>
              <a:rPr dirty="0" sz="1450" spc="-5">
                <a:latin typeface="Times New Roman"/>
                <a:cs typeface="Times New Roman"/>
              </a:rPr>
              <a:t>a dog </a:t>
            </a:r>
            <a:r>
              <a:rPr dirty="0" sz="1450" spc="-10">
                <a:latin typeface="Times New Roman"/>
                <a:cs typeface="Times New Roman"/>
              </a:rPr>
              <a:t>herding</a:t>
            </a:r>
            <a:r>
              <a:rPr dirty="0" sz="1450" spc="45">
                <a:latin typeface="Times New Roman"/>
                <a:cs typeface="Times New Roman"/>
              </a:rPr>
              <a:t> </a:t>
            </a:r>
            <a:r>
              <a:rPr dirty="0" sz="1450" spc="-10">
                <a:latin typeface="Times New Roman"/>
                <a:cs typeface="Times New Roman"/>
              </a:rPr>
              <a:t>sheep.</a:t>
            </a:r>
            <a:endParaRPr sz="1450">
              <a:latin typeface="Times New Roman"/>
              <a:cs typeface="Times New Roman"/>
            </a:endParaRPr>
          </a:p>
          <a:p>
            <a:pPr algn="just" marL="12700" marR="6350">
              <a:lnSpc>
                <a:spcPts val="1730"/>
              </a:lnSpc>
              <a:spcBef>
                <a:spcPts val="915"/>
              </a:spcBef>
            </a:pPr>
            <a:r>
              <a:rPr dirty="0" sz="1450" spc="-5">
                <a:latin typeface="Times New Roman"/>
                <a:cs typeface="Times New Roman"/>
              </a:rPr>
              <a:t>I </a:t>
            </a:r>
            <a:r>
              <a:rPr dirty="0" sz="1450" spc="-10">
                <a:latin typeface="Times New Roman"/>
                <a:cs typeface="Times New Roman"/>
              </a:rPr>
              <a:t>took to my heels to interfere, and perhaps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done </a:t>
            </a:r>
            <a:r>
              <a:rPr dirty="0" sz="1450" spc="-10">
                <a:latin typeface="Times New Roman"/>
                <a:cs typeface="Times New Roman"/>
              </a:rPr>
              <a:t>better to have waited  where </a:t>
            </a:r>
            <a:r>
              <a:rPr dirty="0" sz="1450" spc="-5">
                <a:latin typeface="Times New Roman"/>
                <a:cs typeface="Times New Roman"/>
              </a:rPr>
              <a:t>I </a:t>
            </a:r>
            <a:r>
              <a:rPr dirty="0" sz="1450" spc="-10">
                <a:latin typeface="Times New Roman"/>
                <a:cs typeface="Times New Roman"/>
              </a:rPr>
              <a:t>was, for </a:t>
            </a:r>
            <a:r>
              <a:rPr dirty="0" sz="1450" spc="-5">
                <a:latin typeface="Times New Roman"/>
                <a:cs typeface="Times New Roman"/>
              </a:rPr>
              <a:t>I </a:t>
            </a:r>
            <a:r>
              <a:rPr dirty="0" sz="1450" spc="-10">
                <a:latin typeface="Times New Roman"/>
                <a:cs typeface="Times New Roman"/>
              </a:rPr>
              <a:t>was the means </a:t>
            </a:r>
            <a:r>
              <a:rPr dirty="0" sz="1450" spc="-5">
                <a:latin typeface="Times New Roman"/>
                <a:cs typeface="Times New Roman"/>
              </a:rPr>
              <a:t>of </a:t>
            </a:r>
            <a:r>
              <a:rPr dirty="0" sz="1450" spc="-10">
                <a:latin typeface="Times New Roman"/>
                <a:cs typeface="Times New Roman"/>
              </a:rPr>
              <a:t>cutting </a:t>
            </a:r>
            <a:r>
              <a:rPr dirty="0" sz="1450" spc="-15">
                <a:latin typeface="Times New Roman"/>
                <a:cs typeface="Times New Roman"/>
              </a:rPr>
              <a:t>off </a:t>
            </a:r>
            <a:r>
              <a:rPr dirty="0" sz="1450" spc="-10">
                <a:latin typeface="Times New Roman"/>
                <a:cs typeface="Times New Roman"/>
              </a:rPr>
              <a:t>the </a:t>
            </a:r>
            <a:r>
              <a:rPr dirty="0" sz="1450" spc="-20">
                <a:latin typeface="Times New Roman"/>
                <a:cs typeface="Times New Roman"/>
              </a:rPr>
              <a:t>madman’s </a:t>
            </a:r>
            <a:r>
              <a:rPr dirty="0" sz="1450" spc="-10">
                <a:latin typeface="Times New Roman"/>
                <a:cs typeface="Times New Roman"/>
              </a:rPr>
              <a:t>last escape.  There was nothing before him from that moment </a:t>
            </a:r>
            <a:r>
              <a:rPr dirty="0" sz="1450" spc="-5">
                <a:latin typeface="Times New Roman"/>
                <a:cs typeface="Times New Roman"/>
              </a:rPr>
              <a:t>but </a:t>
            </a:r>
            <a:r>
              <a:rPr dirty="0" sz="1450" spc="-10">
                <a:latin typeface="Times New Roman"/>
                <a:cs typeface="Times New Roman"/>
              </a:rPr>
              <a:t>the grave, the wreck, and  the sea in Sandag </a:t>
            </a:r>
            <a:r>
              <a:rPr dirty="0" sz="1450" spc="-35">
                <a:latin typeface="Times New Roman"/>
                <a:cs typeface="Times New Roman"/>
              </a:rPr>
              <a:t>Bay. </a:t>
            </a:r>
            <a:r>
              <a:rPr dirty="0" sz="1450" spc="-10">
                <a:latin typeface="Times New Roman"/>
                <a:cs typeface="Times New Roman"/>
              </a:rPr>
              <a:t>And yet Heaven knows that what </a:t>
            </a:r>
            <a:r>
              <a:rPr dirty="0" sz="1450" spc="-5">
                <a:latin typeface="Times New Roman"/>
                <a:cs typeface="Times New Roman"/>
              </a:rPr>
              <a:t>I </a:t>
            </a:r>
            <a:r>
              <a:rPr dirty="0" sz="1450" spc="-10">
                <a:latin typeface="Times New Roman"/>
                <a:cs typeface="Times New Roman"/>
              </a:rPr>
              <a:t>did was for the  best.</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My uncle Gordon saw in what direction, horrible to him, the chase was driving  him. He doubled, darting to the right and left; </a:t>
            </a:r>
            <a:r>
              <a:rPr dirty="0" sz="1450" spc="-5">
                <a:latin typeface="Times New Roman"/>
                <a:cs typeface="Times New Roman"/>
              </a:rPr>
              <a:t>but </a:t>
            </a:r>
            <a:r>
              <a:rPr dirty="0" sz="1450" spc="-10">
                <a:latin typeface="Times New Roman"/>
                <a:cs typeface="Times New Roman"/>
              </a:rPr>
              <a:t>high as the fever ran in his  veins, the black was still the </a:t>
            </a:r>
            <a:r>
              <a:rPr dirty="0" sz="1450" spc="-20">
                <a:latin typeface="Times New Roman"/>
                <a:cs typeface="Times New Roman"/>
              </a:rPr>
              <a:t>swifter. Turn </a:t>
            </a:r>
            <a:r>
              <a:rPr dirty="0" sz="1450" spc="-10">
                <a:latin typeface="Times New Roman"/>
                <a:cs typeface="Times New Roman"/>
              </a:rPr>
              <a:t>where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he </a:t>
            </a:r>
            <a:r>
              <a:rPr dirty="0" sz="1450" spc="-10">
                <a:latin typeface="Times New Roman"/>
                <a:cs typeface="Times New Roman"/>
              </a:rPr>
              <a:t>was still  forestalled, still driven toward the scene </a:t>
            </a:r>
            <a:r>
              <a:rPr dirty="0" sz="1450" spc="-5">
                <a:latin typeface="Times New Roman"/>
                <a:cs typeface="Times New Roman"/>
              </a:rPr>
              <a:t>of </a:t>
            </a:r>
            <a:r>
              <a:rPr dirty="0" sz="1450" spc="-10">
                <a:latin typeface="Times New Roman"/>
                <a:cs typeface="Times New Roman"/>
              </a:rPr>
              <a:t>his crime. Suddenly </a:t>
            </a:r>
            <a:r>
              <a:rPr dirty="0" sz="1450" spc="-5">
                <a:latin typeface="Times New Roman"/>
                <a:cs typeface="Times New Roman"/>
              </a:rPr>
              <a:t>he </a:t>
            </a:r>
            <a:r>
              <a:rPr dirty="0" sz="1450" spc="-10">
                <a:latin typeface="Times New Roman"/>
                <a:cs typeface="Times New Roman"/>
              </a:rPr>
              <a:t>began to  shriek aloud, so that the coast re-echoed; and now both </a:t>
            </a:r>
            <a:r>
              <a:rPr dirty="0" sz="1450" spc="-5">
                <a:latin typeface="Times New Roman"/>
                <a:cs typeface="Times New Roman"/>
              </a:rPr>
              <a:t>I </a:t>
            </a:r>
            <a:r>
              <a:rPr dirty="0" sz="1450" spc="-10">
                <a:latin typeface="Times New Roman"/>
                <a:cs typeface="Times New Roman"/>
              </a:rPr>
              <a:t>and Rorie were  calling </a:t>
            </a:r>
            <a:r>
              <a:rPr dirty="0" sz="1450" spc="-5">
                <a:latin typeface="Times New Roman"/>
                <a:cs typeface="Times New Roman"/>
              </a:rPr>
              <a:t>on </a:t>
            </a:r>
            <a:r>
              <a:rPr dirty="0" sz="1450" spc="-10">
                <a:latin typeface="Times New Roman"/>
                <a:cs typeface="Times New Roman"/>
              </a:rPr>
              <a:t>the black to stop. But all was vain, for it was written otherwise.  The pursuer still ran, the chase still sped before him screaming; they avoided  the grave, and skimmed close past the timbers </a:t>
            </a:r>
            <a:r>
              <a:rPr dirty="0" sz="1450" spc="-5">
                <a:latin typeface="Times New Roman"/>
                <a:cs typeface="Times New Roman"/>
              </a:rPr>
              <a:t>of </a:t>
            </a:r>
            <a:r>
              <a:rPr dirty="0" sz="1450" spc="-10">
                <a:latin typeface="Times New Roman"/>
                <a:cs typeface="Times New Roman"/>
              </a:rPr>
              <a:t>the wreck; in </a:t>
            </a:r>
            <a:r>
              <a:rPr dirty="0" sz="1450" spc="-5">
                <a:latin typeface="Times New Roman"/>
                <a:cs typeface="Times New Roman"/>
              </a:rPr>
              <a:t>a </a:t>
            </a:r>
            <a:r>
              <a:rPr dirty="0" sz="1450" spc="-10">
                <a:latin typeface="Times New Roman"/>
                <a:cs typeface="Times New Roman"/>
              </a:rPr>
              <a:t>breath they  had cleared the sand; and still my kinsman did </a:t>
            </a:r>
            <a:r>
              <a:rPr dirty="0" sz="1450" spc="-5">
                <a:latin typeface="Times New Roman"/>
                <a:cs typeface="Times New Roman"/>
              </a:rPr>
              <a:t>not </a:t>
            </a:r>
            <a:r>
              <a:rPr dirty="0" sz="1450" spc="-10">
                <a:latin typeface="Times New Roman"/>
                <a:cs typeface="Times New Roman"/>
              </a:rPr>
              <a:t>pause, </a:t>
            </a:r>
            <a:r>
              <a:rPr dirty="0" sz="1450" spc="-5">
                <a:latin typeface="Times New Roman"/>
                <a:cs typeface="Times New Roman"/>
              </a:rPr>
              <a:t>but </a:t>
            </a:r>
            <a:r>
              <a:rPr dirty="0" sz="1450" spc="-10">
                <a:latin typeface="Times New Roman"/>
                <a:cs typeface="Times New Roman"/>
              </a:rPr>
              <a:t>dashed straight  into the surf; and the black, now almost within reach, still followed swiftly  behind him. Rorie and </a:t>
            </a:r>
            <a:r>
              <a:rPr dirty="0" sz="1450" spc="-5">
                <a:latin typeface="Times New Roman"/>
                <a:cs typeface="Times New Roman"/>
              </a:rPr>
              <a:t>I </a:t>
            </a:r>
            <a:r>
              <a:rPr dirty="0" sz="1450" spc="-10">
                <a:latin typeface="Times New Roman"/>
                <a:cs typeface="Times New Roman"/>
              </a:rPr>
              <a:t>both stopped, for the thing was now beyond the  hands </a:t>
            </a:r>
            <a:r>
              <a:rPr dirty="0" sz="1450" spc="-5">
                <a:latin typeface="Times New Roman"/>
                <a:cs typeface="Times New Roman"/>
              </a:rPr>
              <a:t>of </a:t>
            </a:r>
            <a:r>
              <a:rPr dirty="0" sz="1450" spc="-10">
                <a:latin typeface="Times New Roman"/>
                <a:cs typeface="Times New Roman"/>
              </a:rPr>
              <a:t>men, and these were the decrees </a:t>
            </a:r>
            <a:r>
              <a:rPr dirty="0" sz="1450" spc="-5">
                <a:latin typeface="Times New Roman"/>
                <a:cs typeface="Times New Roman"/>
              </a:rPr>
              <a:t>of </a:t>
            </a:r>
            <a:r>
              <a:rPr dirty="0" sz="1450" spc="-10">
                <a:latin typeface="Times New Roman"/>
                <a:cs typeface="Times New Roman"/>
              </a:rPr>
              <a:t>God that came to pass before </a:t>
            </a:r>
            <a:r>
              <a:rPr dirty="0" sz="1450" spc="-5">
                <a:latin typeface="Times New Roman"/>
                <a:cs typeface="Times New Roman"/>
              </a:rPr>
              <a:t>our  </a:t>
            </a:r>
            <a:r>
              <a:rPr dirty="0" sz="1450" spc="-10">
                <a:latin typeface="Times New Roman"/>
                <a:cs typeface="Times New Roman"/>
              </a:rPr>
              <a:t>eyes. There was never </a:t>
            </a:r>
            <a:r>
              <a:rPr dirty="0" sz="1450" spc="-5">
                <a:latin typeface="Times New Roman"/>
                <a:cs typeface="Times New Roman"/>
              </a:rPr>
              <a:t>a </a:t>
            </a:r>
            <a:r>
              <a:rPr dirty="0" sz="1450" spc="-10">
                <a:latin typeface="Times New Roman"/>
                <a:cs typeface="Times New Roman"/>
              </a:rPr>
              <a:t>sharper ending. On that steep beach they were  beyond their depth at </a:t>
            </a:r>
            <a:r>
              <a:rPr dirty="0" sz="1450" spc="-5">
                <a:latin typeface="Times New Roman"/>
                <a:cs typeface="Times New Roman"/>
              </a:rPr>
              <a:t>a bound; </a:t>
            </a:r>
            <a:r>
              <a:rPr dirty="0" sz="1450" spc="-10">
                <a:latin typeface="Times New Roman"/>
                <a:cs typeface="Times New Roman"/>
              </a:rPr>
              <a:t>neither could swim; the black rose once for </a:t>
            </a:r>
            <a:r>
              <a:rPr dirty="0" sz="1450" spc="-5">
                <a:latin typeface="Times New Roman"/>
                <a:cs typeface="Times New Roman"/>
              </a:rPr>
              <a:t>a  </a:t>
            </a:r>
            <a:r>
              <a:rPr dirty="0" sz="1450" spc="-10">
                <a:latin typeface="Times New Roman"/>
                <a:cs typeface="Times New Roman"/>
              </a:rPr>
              <a:t>moment with </a:t>
            </a:r>
            <a:r>
              <a:rPr dirty="0" sz="1450" spc="-5">
                <a:latin typeface="Times New Roman"/>
                <a:cs typeface="Times New Roman"/>
              </a:rPr>
              <a:t>a </a:t>
            </a:r>
            <a:r>
              <a:rPr dirty="0" sz="1450" spc="-10">
                <a:latin typeface="Times New Roman"/>
                <a:cs typeface="Times New Roman"/>
              </a:rPr>
              <a:t>throttling cry; </a:t>
            </a:r>
            <a:r>
              <a:rPr dirty="0" sz="1450" spc="-5">
                <a:latin typeface="Times New Roman"/>
                <a:cs typeface="Times New Roman"/>
              </a:rPr>
              <a:t>but </a:t>
            </a:r>
            <a:r>
              <a:rPr dirty="0" sz="1450" spc="-10">
                <a:latin typeface="Times New Roman"/>
                <a:cs typeface="Times New Roman"/>
              </a:rPr>
              <a:t>the current had them, racing seaward; and if  ever they came </a:t>
            </a:r>
            <a:r>
              <a:rPr dirty="0" sz="1450" spc="-5">
                <a:latin typeface="Times New Roman"/>
                <a:cs typeface="Times New Roman"/>
              </a:rPr>
              <a:t>up </a:t>
            </a:r>
            <a:r>
              <a:rPr dirty="0" sz="1450" spc="-10">
                <a:latin typeface="Times New Roman"/>
                <a:cs typeface="Times New Roman"/>
              </a:rPr>
              <a:t>again, which God alone can tell, it would </a:t>
            </a:r>
            <a:r>
              <a:rPr dirty="0" sz="1450" spc="-5">
                <a:latin typeface="Times New Roman"/>
                <a:cs typeface="Times New Roman"/>
              </a:rPr>
              <a:t>be </a:t>
            </a:r>
            <a:r>
              <a:rPr dirty="0" sz="1450" spc="-10">
                <a:latin typeface="Times New Roman"/>
                <a:cs typeface="Times New Roman"/>
              </a:rPr>
              <a:t>ten minutes  </a:t>
            </a:r>
            <a:r>
              <a:rPr dirty="0" sz="1450" spc="-20">
                <a:latin typeface="Times New Roman"/>
                <a:cs typeface="Times New Roman"/>
              </a:rPr>
              <a:t>after, </a:t>
            </a:r>
            <a:r>
              <a:rPr dirty="0" sz="1450" spc="-10">
                <a:latin typeface="Times New Roman"/>
                <a:cs typeface="Times New Roman"/>
              </a:rPr>
              <a:t>at the far end </a:t>
            </a:r>
            <a:r>
              <a:rPr dirty="0" sz="1450" spc="-5">
                <a:latin typeface="Times New Roman"/>
                <a:cs typeface="Times New Roman"/>
              </a:rPr>
              <a:t>of </a:t>
            </a:r>
            <a:r>
              <a:rPr dirty="0" sz="1450" spc="-10">
                <a:latin typeface="Times New Roman"/>
                <a:cs typeface="Times New Roman"/>
              </a:rPr>
              <a:t>Aros Roost, where the seabirds hover</a:t>
            </a:r>
            <a:r>
              <a:rPr dirty="0" sz="1450" spc="95">
                <a:latin typeface="Times New Roman"/>
                <a:cs typeface="Times New Roman"/>
              </a:rPr>
              <a:t> </a:t>
            </a:r>
            <a:r>
              <a:rPr dirty="0" sz="1450" spc="-10">
                <a:latin typeface="Times New Roman"/>
                <a:cs typeface="Times New Roman"/>
              </a:rPr>
              <a:t>fishing.</a:t>
            </a:r>
            <a:endParaRPr sz="1450">
              <a:latin typeface="Times New Roman"/>
              <a:cs typeface="Times New Roman"/>
            </a:endParaRPr>
          </a:p>
        </p:txBody>
      </p:sp>
      <p:sp>
        <p:nvSpPr>
          <p:cNvPr id="3" name="object 3"/>
          <p:cNvSpPr txBox="1"/>
          <p:nvPr/>
        </p:nvSpPr>
        <p:spPr>
          <a:xfrm>
            <a:off x="876300" y="6563469"/>
            <a:ext cx="5807710" cy="3336925"/>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CHAPTER </a:t>
            </a:r>
            <a:r>
              <a:rPr dirty="0" sz="1450" spc="-10" b="1">
                <a:latin typeface="Times New Roman"/>
                <a:cs typeface="Times New Roman"/>
              </a:rPr>
              <a:t>I. THE PLAIN AND THE</a:t>
            </a:r>
            <a:r>
              <a:rPr dirty="0" sz="1450" spc="25" b="1">
                <a:latin typeface="Times New Roman"/>
                <a:cs typeface="Times New Roman"/>
              </a:rPr>
              <a:t> </a:t>
            </a:r>
            <a:r>
              <a:rPr dirty="0" sz="1450" spc="-30" b="1">
                <a:latin typeface="Times New Roman"/>
                <a:cs typeface="Times New Roman"/>
              </a:rPr>
              <a:t>STARS.</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30"/>
              </a:spcBef>
            </a:pPr>
            <a:endParaRPr sz="1550">
              <a:latin typeface="Times New Roman"/>
              <a:cs typeface="Times New Roman"/>
            </a:endParaRPr>
          </a:p>
          <a:p>
            <a:pPr algn="just" marL="12700" marR="5080">
              <a:lnSpc>
                <a:spcPts val="1730"/>
              </a:lnSpc>
            </a:pPr>
            <a:r>
              <a:rPr dirty="0" sz="1450" spc="-10">
                <a:latin typeface="Times New Roman"/>
                <a:cs typeface="Times New Roman"/>
              </a:rPr>
              <a:t>The Mill here </a:t>
            </a:r>
            <a:r>
              <a:rPr dirty="0" sz="1450" spc="-25">
                <a:latin typeface="Times New Roman"/>
                <a:cs typeface="Times New Roman"/>
              </a:rPr>
              <a:t>Will </a:t>
            </a:r>
            <a:r>
              <a:rPr dirty="0" sz="1450" spc="-10">
                <a:latin typeface="Times New Roman"/>
                <a:cs typeface="Times New Roman"/>
              </a:rPr>
              <a:t>lived with his adopted parents stood in </a:t>
            </a:r>
            <a:r>
              <a:rPr dirty="0" sz="1450" spc="-5">
                <a:latin typeface="Times New Roman"/>
                <a:cs typeface="Times New Roman"/>
              </a:rPr>
              <a:t>a </a:t>
            </a:r>
            <a:r>
              <a:rPr dirty="0" sz="1450" spc="-10">
                <a:latin typeface="Times New Roman"/>
                <a:cs typeface="Times New Roman"/>
              </a:rPr>
              <a:t>falling valley  between pinewoods and great mountains. Above, hill after hill, soared  upwards until they soared </a:t>
            </a:r>
            <a:r>
              <a:rPr dirty="0" sz="1450" spc="-5">
                <a:latin typeface="Times New Roman"/>
                <a:cs typeface="Times New Roman"/>
              </a:rPr>
              <a:t>out of </a:t>
            </a:r>
            <a:r>
              <a:rPr dirty="0" sz="1450" spc="-10">
                <a:latin typeface="Times New Roman"/>
                <a:cs typeface="Times New Roman"/>
              </a:rPr>
              <a:t>the depth </a:t>
            </a:r>
            <a:r>
              <a:rPr dirty="0" sz="1450" spc="-5">
                <a:latin typeface="Times New Roman"/>
                <a:cs typeface="Times New Roman"/>
              </a:rPr>
              <a:t>of </a:t>
            </a:r>
            <a:r>
              <a:rPr dirty="0" sz="1450" spc="-10">
                <a:latin typeface="Times New Roman"/>
                <a:cs typeface="Times New Roman"/>
              </a:rPr>
              <a:t>the hardiest </a:t>
            </a:r>
            <a:r>
              <a:rPr dirty="0" sz="1450" spc="-20">
                <a:latin typeface="Times New Roman"/>
                <a:cs typeface="Times New Roman"/>
              </a:rPr>
              <a:t>timber, </a:t>
            </a:r>
            <a:r>
              <a:rPr dirty="0" sz="1450" spc="-10">
                <a:latin typeface="Times New Roman"/>
                <a:cs typeface="Times New Roman"/>
              </a:rPr>
              <a:t>and stood  naked against the </a:t>
            </a:r>
            <a:r>
              <a:rPr dirty="0" sz="1450" spc="-30">
                <a:latin typeface="Times New Roman"/>
                <a:cs typeface="Times New Roman"/>
              </a:rPr>
              <a:t>sky. </a:t>
            </a:r>
            <a:r>
              <a:rPr dirty="0" sz="1450" spc="-10">
                <a:latin typeface="Times New Roman"/>
                <a:cs typeface="Times New Roman"/>
              </a:rPr>
              <a:t>Some way </a:t>
            </a:r>
            <a:r>
              <a:rPr dirty="0" sz="1450" spc="-5">
                <a:latin typeface="Times New Roman"/>
                <a:cs typeface="Times New Roman"/>
              </a:rPr>
              <a:t>up, a </a:t>
            </a:r>
            <a:r>
              <a:rPr dirty="0" sz="1450" spc="-10">
                <a:latin typeface="Times New Roman"/>
                <a:cs typeface="Times New Roman"/>
              </a:rPr>
              <a:t>long grey village lay like </a:t>
            </a:r>
            <a:r>
              <a:rPr dirty="0" sz="1450" spc="-5">
                <a:latin typeface="Times New Roman"/>
                <a:cs typeface="Times New Roman"/>
              </a:rPr>
              <a:t>a </a:t>
            </a:r>
            <a:r>
              <a:rPr dirty="0" sz="1450" spc="-10">
                <a:latin typeface="Times New Roman"/>
                <a:cs typeface="Times New Roman"/>
              </a:rPr>
              <a:t>seam </a:t>
            </a:r>
            <a:r>
              <a:rPr dirty="0" sz="1450" spc="-5">
                <a:latin typeface="Times New Roman"/>
                <a:cs typeface="Times New Roman"/>
              </a:rPr>
              <a:t>or a  </a:t>
            </a:r>
            <a:r>
              <a:rPr dirty="0" sz="1450" spc="-10">
                <a:latin typeface="Times New Roman"/>
                <a:cs typeface="Times New Roman"/>
              </a:rPr>
              <a:t>ray </a:t>
            </a:r>
            <a:r>
              <a:rPr dirty="0" sz="1450" spc="-5">
                <a:latin typeface="Times New Roman"/>
                <a:cs typeface="Times New Roman"/>
              </a:rPr>
              <a:t>of </a:t>
            </a:r>
            <a:r>
              <a:rPr dirty="0" sz="1450" spc="-10">
                <a:latin typeface="Times New Roman"/>
                <a:cs typeface="Times New Roman"/>
              </a:rPr>
              <a:t>vapour </a:t>
            </a:r>
            <a:r>
              <a:rPr dirty="0" sz="1450" spc="-5">
                <a:latin typeface="Times New Roman"/>
                <a:cs typeface="Times New Roman"/>
              </a:rPr>
              <a:t>on a </a:t>
            </a:r>
            <a:r>
              <a:rPr dirty="0" sz="1450" spc="-10">
                <a:latin typeface="Times New Roman"/>
                <a:cs typeface="Times New Roman"/>
              </a:rPr>
              <a:t>wooded hillside; and when the wind was favourable, the  sound </a:t>
            </a:r>
            <a:r>
              <a:rPr dirty="0" sz="1450" spc="-5">
                <a:latin typeface="Times New Roman"/>
                <a:cs typeface="Times New Roman"/>
              </a:rPr>
              <a:t>of </a:t>
            </a:r>
            <a:r>
              <a:rPr dirty="0" sz="1450" spc="-10">
                <a:latin typeface="Times New Roman"/>
                <a:cs typeface="Times New Roman"/>
              </a:rPr>
              <a:t>the church bells would drop down, thin and </a:t>
            </a:r>
            <a:r>
              <a:rPr dirty="0" sz="1450" spc="-20">
                <a:latin typeface="Times New Roman"/>
                <a:cs typeface="Times New Roman"/>
              </a:rPr>
              <a:t>silvery, </a:t>
            </a:r>
            <a:r>
              <a:rPr dirty="0" sz="1450" spc="-10">
                <a:latin typeface="Times New Roman"/>
                <a:cs typeface="Times New Roman"/>
              </a:rPr>
              <a:t>to </a:t>
            </a:r>
            <a:r>
              <a:rPr dirty="0" sz="1450" spc="-20">
                <a:latin typeface="Times New Roman"/>
                <a:cs typeface="Times New Roman"/>
              </a:rPr>
              <a:t>Will.</a:t>
            </a:r>
            <a:r>
              <a:rPr dirty="0" sz="1450" spc="320">
                <a:latin typeface="Times New Roman"/>
                <a:cs typeface="Times New Roman"/>
              </a:rPr>
              <a:t> </a:t>
            </a:r>
            <a:r>
              <a:rPr dirty="0" sz="1450" spc="-25">
                <a:latin typeface="Times New Roman"/>
                <a:cs typeface="Times New Roman"/>
              </a:rPr>
              <a:t>Below,  </a:t>
            </a:r>
            <a:r>
              <a:rPr dirty="0" sz="1450" spc="-10">
                <a:latin typeface="Times New Roman"/>
                <a:cs typeface="Times New Roman"/>
              </a:rPr>
              <a:t>the valley grew ever steeper and </a:t>
            </a:r>
            <a:r>
              <a:rPr dirty="0" sz="1450" spc="-15">
                <a:latin typeface="Times New Roman"/>
                <a:cs typeface="Times New Roman"/>
              </a:rPr>
              <a:t>steeper, </a:t>
            </a:r>
            <a:r>
              <a:rPr dirty="0" sz="1450" spc="-10">
                <a:latin typeface="Times New Roman"/>
                <a:cs typeface="Times New Roman"/>
              </a:rPr>
              <a:t>and at the same time widened </a:t>
            </a:r>
            <a:r>
              <a:rPr dirty="0" sz="1450" spc="-5">
                <a:latin typeface="Times New Roman"/>
                <a:cs typeface="Times New Roman"/>
              </a:rPr>
              <a:t>out on  </a:t>
            </a:r>
            <a:r>
              <a:rPr dirty="0" sz="1450" spc="-10">
                <a:latin typeface="Times New Roman"/>
                <a:cs typeface="Times New Roman"/>
              </a:rPr>
              <a:t>either hand; and from an eminence beside the mill it was possible to see its  whole length and away beyond it over </a:t>
            </a:r>
            <a:r>
              <a:rPr dirty="0" sz="1450" spc="-5">
                <a:latin typeface="Times New Roman"/>
                <a:cs typeface="Times New Roman"/>
              </a:rPr>
              <a:t>a </a:t>
            </a:r>
            <a:r>
              <a:rPr dirty="0" sz="1450" spc="-10">
                <a:latin typeface="Times New Roman"/>
                <a:cs typeface="Times New Roman"/>
              </a:rPr>
              <a:t>wide plain, where the river turned and  shone, and moved </a:t>
            </a:r>
            <a:r>
              <a:rPr dirty="0" sz="1450" spc="-5">
                <a:latin typeface="Times New Roman"/>
                <a:cs typeface="Times New Roman"/>
              </a:rPr>
              <a:t>on </a:t>
            </a:r>
            <a:r>
              <a:rPr dirty="0" sz="1450" spc="-10">
                <a:latin typeface="Times New Roman"/>
                <a:cs typeface="Times New Roman"/>
              </a:rPr>
              <a:t>from city to city </a:t>
            </a:r>
            <a:r>
              <a:rPr dirty="0" sz="1450" spc="-5">
                <a:latin typeface="Times New Roman"/>
                <a:cs typeface="Times New Roman"/>
              </a:rPr>
              <a:t>on </a:t>
            </a:r>
            <a:r>
              <a:rPr dirty="0" sz="1450" spc="-10">
                <a:latin typeface="Times New Roman"/>
                <a:cs typeface="Times New Roman"/>
              </a:rPr>
              <a:t>its voyage towards the sea. It  chanced that over this valley there lay </a:t>
            </a:r>
            <a:r>
              <a:rPr dirty="0" sz="1450" spc="-5">
                <a:latin typeface="Times New Roman"/>
                <a:cs typeface="Times New Roman"/>
              </a:rPr>
              <a:t>a </a:t>
            </a:r>
            <a:r>
              <a:rPr dirty="0" sz="1450" spc="-10">
                <a:latin typeface="Times New Roman"/>
                <a:cs typeface="Times New Roman"/>
              </a:rPr>
              <a:t>pass into </a:t>
            </a:r>
            <a:r>
              <a:rPr dirty="0" sz="1450" spc="-5">
                <a:latin typeface="Times New Roman"/>
                <a:cs typeface="Times New Roman"/>
              </a:rPr>
              <a:t>a </a:t>
            </a:r>
            <a:r>
              <a:rPr dirty="0" sz="1450" spc="-10">
                <a:latin typeface="Times New Roman"/>
                <a:cs typeface="Times New Roman"/>
              </a:rPr>
              <a:t>neighbouring kingdom; so  that,</a:t>
            </a:r>
            <a:r>
              <a:rPr dirty="0" sz="1450" spc="150">
                <a:latin typeface="Times New Roman"/>
                <a:cs typeface="Times New Roman"/>
              </a:rPr>
              <a:t> </a:t>
            </a:r>
            <a:r>
              <a:rPr dirty="0" sz="1450" spc="-10">
                <a:latin typeface="Times New Roman"/>
                <a:cs typeface="Times New Roman"/>
              </a:rPr>
              <a:t>quiet</a:t>
            </a:r>
            <a:r>
              <a:rPr dirty="0" sz="1450" spc="155">
                <a:latin typeface="Times New Roman"/>
                <a:cs typeface="Times New Roman"/>
              </a:rPr>
              <a:t> </a:t>
            </a:r>
            <a:r>
              <a:rPr dirty="0" sz="1450" spc="-10">
                <a:latin typeface="Times New Roman"/>
                <a:cs typeface="Times New Roman"/>
              </a:rPr>
              <a:t>and</a:t>
            </a:r>
            <a:r>
              <a:rPr dirty="0" sz="1450" spc="150">
                <a:latin typeface="Times New Roman"/>
                <a:cs typeface="Times New Roman"/>
              </a:rPr>
              <a:t> </a:t>
            </a:r>
            <a:r>
              <a:rPr dirty="0" sz="1450" spc="-10">
                <a:latin typeface="Times New Roman"/>
                <a:cs typeface="Times New Roman"/>
              </a:rPr>
              <a:t>rural</a:t>
            </a:r>
            <a:r>
              <a:rPr dirty="0" sz="1450" spc="155">
                <a:latin typeface="Times New Roman"/>
                <a:cs typeface="Times New Roman"/>
              </a:rPr>
              <a:t> </a:t>
            </a:r>
            <a:r>
              <a:rPr dirty="0" sz="1450" spc="-10">
                <a:latin typeface="Times New Roman"/>
                <a:cs typeface="Times New Roman"/>
              </a:rPr>
              <a:t>as</a:t>
            </a:r>
            <a:r>
              <a:rPr dirty="0" sz="1450" spc="150">
                <a:latin typeface="Times New Roman"/>
                <a:cs typeface="Times New Roman"/>
              </a:rPr>
              <a:t> </a:t>
            </a:r>
            <a:r>
              <a:rPr dirty="0" sz="1450" spc="-10">
                <a:latin typeface="Times New Roman"/>
                <a:cs typeface="Times New Roman"/>
              </a:rPr>
              <a:t>it</a:t>
            </a:r>
            <a:r>
              <a:rPr dirty="0" sz="1450" spc="155">
                <a:latin typeface="Times New Roman"/>
                <a:cs typeface="Times New Roman"/>
              </a:rPr>
              <a:t> </a:t>
            </a:r>
            <a:r>
              <a:rPr dirty="0" sz="1450" spc="-10">
                <a:latin typeface="Times New Roman"/>
                <a:cs typeface="Times New Roman"/>
              </a:rPr>
              <a:t>was,</a:t>
            </a:r>
            <a:r>
              <a:rPr dirty="0" sz="1450" spc="150">
                <a:latin typeface="Times New Roman"/>
                <a:cs typeface="Times New Roman"/>
              </a:rPr>
              <a:t> </a:t>
            </a:r>
            <a:r>
              <a:rPr dirty="0" sz="1450" spc="-10">
                <a:latin typeface="Times New Roman"/>
                <a:cs typeface="Times New Roman"/>
              </a:rPr>
              <a:t>the</a:t>
            </a:r>
            <a:r>
              <a:rPr dirty="0" sz="1450" spc="155">
                <a:latin typeface="Times New Roman"/>
                <a:cs typeface="Times New Roman"/>
              </a:rPr>
              <a:t> </a:t>
            </a:r>
            <a:r>
              <a:rPr dirty="0" sz="1450" spc="-10">
                <a:latin typeface="Times New Roman"/>
                <a:cs typeface="Times New Roman"/>
              </a:rPr>
              <a:t>road</a:t>
            </a:r>
            <a:r>
              <a:rPr dirty="0" sz="1450" spc="150">
                <a:latin typeface="Times New Roman"/>
                <a:cs typeface="Times New Roman"/>
              </a:rPr>
              <a:t> </a:t>
            </a:r>
            <a:r>
              <a:rPr dirty="0" sz="1450" spc="-10">
                <a:latin typeface="Times New Roman"/>
                <a:cs typeface="Times New Roman"/>
              </a:rPr>
              <a:t>that</a:t>
            </a:r>
            <a:r>
              <a:rPr dirty="0" sz="1450" spc="155">
                <a:latin typeface="Times New Roman"/>
                <a:cs typeface="Times New Roman"/>
              </a:rPr>
              <a:t> </a:t>
            </a:r>
            <a:r>
              <a:rPr dirty="0" sz="1450" spc="-10">
                <a:latin typeface="Times New Roman"/>
                <a:cs typeface="Times New Roman"/>
              </a:rPr>
              <a:t>ran</a:t>
            </a:r>
            <a:r>
              <a:rPr dirty="0" sz="1450" spc="150">
                <a:latin typeface="Times New Roman"/>
                <a:cs typeface="Times New Roman"/>
              </a:rPr>
              <a:t> </a:t>
            </a:r>
            <a:r>
              <a:rPr dirty="0" sz="1450" spc="-10">
                <a:latin typeface="Times New Roman"/>
                <a:cs typeface="Times New Roman"/>
              </a:rPr>
              <a:t>along</a:t>
            </a:r>
            <a:r>
              <a:rPr dirty="0" sz="1450" spc="155">
                <a:latin typeface="Times New Roman"/>
                <a:cs typeface="Times New Roman"/>
              </a:rPr>
              <a:t> </a:t>
            </a:r>
            <a:r>
              <a:rPr dirty="0" sz="1450" spc="-10">
                <a:latin typeface="Times New Roman"/>
                <a:cs typeface="Times New Roman"/>
              </a:rPr>
              <a:t>beside</a:t>
            </a:r>
            <a:r>
              <a:rPr dirty="0" sz="1450" spc="150">
                <a:latin typeface="Times New Roman"/>
                <a:cs typeface="Times New Roman"/>
              </a:rPr>
              <a:t> </a:t>
            </a:r>
            <a:r>
              <a:rPr dirty="0" sz="1450" spc="-10">
                <a:latin typeface="Times New Roman"/>
                <a:cs typeface="Times New Roman"/>
              </a:rPr>
              <a:t>the</a:t>
            </a:r>
            <a:r>
              <a:rPr dirty="0" sz="1450" spc="155">
                <a:latin typeface="Times New Roman"/>
                <a:cs typeface="Times New Roman"/>
              </a:rPr>
              <a:t> </a:t>
            </a:r>
            <a:r>
              <a:rPr dirty="0" sz="1450" spc="-10">
                <a:latin typeface="Times New Roman"/>
                <a:cs typeface="Times New Roman"/>
              </a:rPr>
              <a:t>river</a:t>
            </a:r>
            <a:r>
              <a:rPr dirty="0" sz="1450" spc="150">
                <a:latin typeface="Times New Roman"/>
                <a:cs typeface="Times New Roman"/>
              </a:rPr>
              <a:t> </a:t>
            </a:r>
            <a:r>
              <a:rPr dirty="0" sz="1450" spc="-10">
                <a:latin typeface="Times New Roman"/>
                <a:cs typeface="Times New Roman"/>
              </a:rPr>
              <a:t>was</a:t>
            </a:r>
            <a:r>
              <a:rPr dirty="0" sz="1450" spc="155">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high thoroughfare between two splendid and powerful societies. All through  the </a:t>
            </a:r>
            <a:r>
              <a:rPr dirty="0" sz="1450" spc="-20">
                <a:latin typeface="Times New Roman"/>
                <a:cs typeface="Times New Roman"/>
              </a:rPr>
              <a:t>summer, </a:t>
            </a:r>
            <a:r>
              <a:rPr dirty="0" sz="1450" spc="-10">
                <a:latin typeface="Times New Roman"/>
                <a:cs typeface="Times New Roman"/>
              </a:rPr>
              <a:t>travelling-carriages came crawling </a:t>
            </a:r>
            <a:r>
              <a:rPr dirty="0" sz="1450" spc="-5">
                <a:latin typeface="Times New Roman"/>
                <a:cs typeface="Times New Roman"/>
              </a:rPr>
              <a:t>up, or </a:t>
            </a:r>
            <a:r>
              <a:rPr dirty="0" sz="1450" spc="-10">
                <a:latin typeface="Times New Roman"/>
                <a:cs typeface="Times New Roman"/>
              </a:rPr>
              <a:t>went plunging briskly  downwards past the mill; and as it happened that the other side was very much  easier </a:t>
            </a:r>
            <a:r>
              <a:rPr dirty="0" sz="1450" spc="-5">
                <a:latin typeface="Times New Roman"/>
                <a:cs typeface="Times New Roman"/>
              </a:rPr>
              <a:t>of </a:t>
            </a:r>
            <a:r>
              <a:rPr dirty="0" sz="1450" spc="-10">
                <a:latin typeface="Times New Roman"/>
                <a:cs typeface="Times New Roman"/>
              </a:rPr>
              <a:t>ascent, the path was </a:t>
            </a:r>
            <a:r>
              <a:rPr dirty="0" sz="1450" spc="-5">
                <a:latin typeface="Times New Roman"/>
                <a:cs typeface="Times New Roman"/>
              </a:rPr>
              <a:t>not </a:t>
            </a:r>
            <a:r>
              <a:rPr dirty="0" sz="1450" spc="-10">
                <a:latin typeface="Times New Roman"/>
                <a:cs typeface="Times New Roman"/>
              </a:rPr>
              <a:t>much frequented, except </a:t>
            </a:r>
            <a:r>
              <a:rPr dirty="0" sz="1450" spc="-5">
                <a:latin typeface="Times New Roman"/>
                <a:cs typeface="Times New Roman"/>
              </a:rPr>
              <a:t>by </a:t>
            </a:r>
            <a:r>
              <a:rPr dirty="0" sz="1450" spc="-10">
                <a:latin typeface="Times New Roman"/>
                <a:cs typeface="Times New Roman"/>
              </a:rPr>
              <a:t>people going in  </a:t>
            </a:r>
            <a:r>
              <a:rPr dirty="0" sz="1450" spc="-5">
                <a:latin typeface="Times New Roman"/>
                <a:cs typeface="Times New Roman"/>
              </a:rPr>
              <a:t>one </a:t>
            </a:r>
            <a:r>
              <a:rPr dirty="0" sz="1450" spc="-10">
                <a:latin typeface="Times New Roman"/>
                <a:cs typeface="Times New Roman"/>
              </a:rPr>
              <a:t>direction; and </a:t>
            </a:r>
            <a:r>
              <a:rPr dirty="0" sz="1450" spc="-5">
                <a:latin typeface="Times New Roman"/>
                <a:cs typeface="Times New Roman"/>
              </a:rPr>
              <a:t>of </a:t>
            </a:r>
            <a:r>
              <a:rPr dirty="0" sz="1450" spc="-10">
                <a:latin typeface="Times New Roman"/>
                <a:cs typeface="Times New Roman"/>
              </a:rPr>
              <a:t>all the carriages that </a:t>
            </a:r>
            <a:r>
              <a:rPr dirty="0" sz="1450" spc="-25">
                <a:latin typeface="Times New Roman"/>
                <a:cs typeface="Times New Roman"/>
              </a:rPr>
              <a:t>Will </a:t>
            </a:r>
            <a:r>
              <a:rPr dirty="0" sz="1450" spc="-10">
                <a:latin typeface="Times New Roman"/>
                <a:cs typeface="Times New Roman"/>
              </a:rPr>
              <a:t>saw </a:t>
            </a:r>
            <a:r>
              <a:rPr dirty="0" sz="1450" spc="-5">
                <a:latin typeface="Times New Roman"/>
                <a:cs typeface="Times New Roman"/>
              </a:rPr>
              <a:t>go </a:t>
            </a:r>
            <a:r>
              <a:rPr dirty="0" sz="1450" spc="-40">
                <a:latin typeface="Times New Roman"/>
                <a:cs typeface="Times New Roman"/>
              </a:rPr>
              <a:t>by, </a:t>
            </a:r>
            <a:r>
              <a:rPr dirty="0" sz="1450" spc="-10">
                <a:latin typeface="Times New Roman"/>
                <a:cs typeface="Times New Roman"/>
              </a:rPr>
              <a:t>five-sixths were  plunging briskly downwards and only one-sixth crawling </a:t>
            </a:r>
            <a:r>
              <a:rPr dirty="0" sz="1450" spc="-5">
                <a:latin typeface="Times New Roman"/>
                <a:cs typeface="Times New Roman"/>
              </a:rPr>
              <a:t>up. </a:t>
            </a:r>
            <a:r>
              <a:rPr dirty="0" sz="1450" spc="-10">
                <a:latin typeface="Times New Roman"/>
                <a:cs typeface="Times New Roman"/>
              </a:rPr>
              <a:t>Much more was  this the case with foot-passengers. All the light-footed tourists, all the pedlars  laden with strange wares, were tending downward like the river that  accompanied their path. Nor was this all; for when </a:t>
            </a:r>
            <a:r>
              <a:rPr dirty="0" sz="1450" spc="-25">
                <a:latin typeface="Times New Roman"/>
                <a:cs typeface="Times New Roman"/>
              </a:rPr>
              <a:t>Will </a:t>
            </a:r>
            <a:r>
              <a:rPr dirty="0" sz="1450" spc="-10">
                <a:latin typeface="Times New Roman"/>
                <a:cs typeface="Times New Roman"/>
              </a:rPr>
              <a:t>was yet </a:t>
            </a:r>
            <a:r>
              <a:rPr dirty="0" sz="1450" spc="-5">
                <a:latin typeface="Times New Roman"/>
                <a:cs typeface="Times New Roman"/>
              </a:rPr>
              <a:t>a </a:t>
            </a:r>
            <a:r>
              <a:rPr dirty="0" sz="1450" spc="-10">
                <a:latin typeface="Times New Roman"/>
                <a:cs typeface="Times New Roman"/>
              </a:rPr>
              <a:t>child </a:t>
            </a:r>
            <a:r>
              <a:rPr dirty="0" sz="1450" spc="-5">
                <a:latin typeface="Times New Roman"/>
                <a:cs typeface="Times New Roman"/>
              </a:rPr>
              <a:t>a  </a:t>
            </a:r>
            <a:r>
              <a:rPr dirty="0" sz="1450" spc="-10">
                <a:latin typeface="Times New Roman"/>
                <a:cs typeface="Times New Roman"/>
              </a:rPr>
              <a:t>disastrous war arose over </a:t>
            </a:r>
            <a:r>
              <a:rPr dirty="0" sz="1450" spc="-5">
                <a:latin typeface="Times New Roman"/>
                <a:cs typeface="Times New Roman"/>
              </a:rPr>
              <a:t>a </a:t>
            </a:r>
            <a:r>
              <a:rPr dirty="0" sz="1450" spc="-10">
                <a:latin typeface="Times New Roman"/>
                <a:cs typeface="Times New Roman"/>
              </a:rPr>
              <a:t>great part </a:t>
            </a:r>
            <a:r>
              <a:rPr dirty="0" sz="1450" spc="-5">
                <a:latin typeface="Times New Roman"/>
                <a:cs typeface="Times New Roman"/>
              </a:rPr>
              <a:t>of </a:t>
            </a:r>
            <a:r>
              <a:rPr dirty="0" sz="1450" spc="-10">
                <a:latin typeface="Times New Roman"/>
                <a:cs typeface="Times New Roman"/>
              </a:rPr>
              <a:t>the world. The newspapers were full  </a:t>
            </a:r>
            <a:r>
              <a:rPr dirty="0" sz="1450" spc="-5">
                <a:latin typeface="Times New Roman"/>
                <a:cs typeface="Times New Roman"/>
              </a:rPr>
              <a:t>of </a:t>
            </a:r>
            <a:r>
              <a:rPr dirty="0" sz="1450" spc="-10">
                <a:latin typeface="Times New Roman"/>
                <a:cs typeface="Times New Roman"/>
              </a:rPr>
              <a:t>defeats and victories, the earth rang with cavalry hoofs, and often for days  together and for miles around the coil </a:t>
            </a:r>
            <a:r>
              <a:rPr dirty="0" sz="1450" spc="-5">
                <a:latin typeface="Times New Roman"/>
                <a:cs typeface="Times New Roman"/>
              </a:rPr>
              <a:t>of </a:t>
            </a:r>
            <a:r>
              <a:rPr dirty="0" sz="1450" spc="-10">
                <a:latin typeface="Times New Roman"/>
                <a:cs typeface="Times New Roman"/>
              </a:rPr>
              <a:t>battle terrified </a:t>
            </a:r>
            <a:r>
              <a:rPr dirty="0" sz="1450" spc="-5">
                <a:latin typeface="Times New Roman"/>
                <a:cs typeface="Times New Roman"/>
              </a:rPr>
              <a:t>good </a:t>
            </a:r>
            <a:r>
              <a:rPr dirty="0" sz="1450" spc="-10">
                <a:latin typeface="Times New Roman"/>
                <a:cs typeface="Times New Roman"/>
              </a:rPr>
              <a:t>people from their  labours in the field. Of all this, nothing was heard for </a:t>
            </a:r>
            <a:r>
              <a:rPr dirty="0" sz="1450" spc="-5">
                <a:latin typeface="Times New Roman"/>
                <a:cs typeface="Times New Roman"/>
              </a:rPr>
              <a:t>a </a:t>
            </a:r>
            <a:r>
              <a:rPr dirty="0" sz="1450" spc="-10">
                <a:latin typeface="Times New Roman"/>
                <a:cs typeface="Times New Roman"/>
              </a:rPr>
              <a:t>long time in the  valley; </a:t>
            </a:r>
            <a:r>
              <a:rPr dirty="0" sz="1450" spc="-5">
                <a:latin typeface="Times New Roman"/>
                <a:cs typeface="Times New Roman"/>
              </a:rPr>
              <a:t>but </a:t>
            </a:r>
            <a:r>
              <a:rPr dirty="0" sz="1450" spc="-10">
                <a:latin typeface="Times New Roman"/>
                <a:cs typeface="Times New Roman"/>
              </a:rPr>
              <a:t>at last </a:t>
            </a:r>
            <a:r>
              <a:rPr dirty="0" sz="1450" spc="-5">
                <a:latin typeface="Times New Roman"/>
                <a:cs typeface="Times New Roman"/>
              </a:rPr>
              <a:t>one of </a:t>
            </a:r>
            <a:r>
              <a:rPr dirty="0" sz="1450" spc="-10">
                <a:latin typeface="Times New Roman"/>
                <a:cs typeface="Times New Roman"/>
              </a:rPr>
              <a:t>the commanders pushed an army over the pass </a:t>
            </a:r>
            <a:r>
              <a:rPr dirty="0" sz="1450" spc="-5">
                <a:latin typeface="Times New Roman"/>
                <a:cs typeface="Times New Roman"/>
              </a:rPr>
              <a:t>by  </a:t>
            </a:r>
            <a:r>
              <a:rPr dirty="0" sz="1450" spc="-10">
                <a:latin typeface="Times New Roman"/>
                <a:cs typeface="Times New Roman"/>
              </a:rPr>
              <a:t>forced marches, and for three days horse and foot, cannon and tumbril, drum  and standard, kept pouring downward past the mill. All day the child stood  and watched them </a:t>
            </a:r>
            <a:r>
              <a:rPr dirty="0" sz="1450" spc="-5">
                <a:latin typeface="Times New Roman"/>
                <a:cs typeface="Times New Roman"/>
              </a:rPr>
              <a:t>on </a:t>
            </a:r>
            <a:r>
              <a:rPr dirty="0" sz="1450" spc="-10">
                <a:latin typeface="Times New Roman"/>
                <a:cs typeface="Times New Roman"/>
              </a:rPr>
              <a:t>their passage—the rhythmical stride, the pale, unshaven  faces tanned about the eyes, the discoloured regimentals and the tattered flags,  filled him with </a:t>
            </a:r>
            <a:r>
              <a:rPr dirty="0" sz="1450" spc="-5">
                <a:latin typeface="Times New Roman"/>
                <a:cs typeface="Times New Roman"/>
              </a:rPr>
              <a:t>a </a:t>
            </a:r>
            <a:r>
              <a:rPr dirty="0" sz="1450" spc="-10">
                <a:latin typeface="Times New Roman"/>
                <a:cs typeface="Times New Roman"/>
              </a:rPr>
              <a:t>sense </a:t>
            </a:r>
            <a:r>
              <a:rPr dirty="0" sz="1450" spc="-5">
                <a:latin typeface="Times New Roman"/>
                <a:cs typeface="Times New Roman"/>
              </a:rPr>
              <a:t>of </a:t>
            </a:r>
            <a:r>
              <a:rPr dirty="0" sz="1450" spc="-10">
                <a:latin typeface="Times New Roman"/>
                <a:cs typeface="Times New Roman"/>
              </a:rPr>
              <a:t>weariness, </a:t>
            </a:r>
            <a:r>
              <a:rPr dirty="0" sz="1450" spc="-25">
                <a:latin typeface="Times New Roman"/>
                <a:cs typeface="Times New Roman"/>
              </a:rPr>
              <a:t>pity, </a:t>
            </a:r>
            <a:r>
              <a:rPr dirty="0" sz="1450" spc="-10">
                <a:latin typeface="Times New Roman"/>
                <a:cs typeface="Times New Roman"/>
              </a:rPr>
              <a:t>and wonder; and all </a:t>
            </a:r>
            <a:r>
              <a:rPr dirty="0" sz="1450" spc="-5">
                <a:latin typeface="Times New Roman"/>
                <a:cs typeface="Times New Roman"/>
              </a:rPr>
              <a:t>night long, </a:t>
            </a:r>
            <a:r>
              <a:rPr dirty="0" sz="1450" spc="-10">
                <a:latin typeface="Times New Roman"/>
                <a:cs typeface="Times New Roman"/>
              </a:rPr>
              <a:t>after  </a:t>
            </a:r>
            <a:r>
              <a:rPr dirty="0" sz="1450" spc="-5">
                <a:latin typeface="Times New Roman"/>
                <a:cs typeface="Times New Roman"/>
              </a:rPr>
              <a:t>he </a:t>
            </a:r>
            <a:r>
              <a:rPr dirty="0" sz="1450" spc="-10">
                <a:latin typeface="Times New Roman"/>
                <a:cs typeface="Times New Roman"/>
              </a:rPr>
              <a:t>was in bed, </a:t>
            </a:r>
            <a:r>
              <a:rPr dirty="0" sz="1450" spc="-5">
                <a:latin typeface="Times New Roman"/>
                <a:cs typeface="Times New Roman"/>
              </a:rPr>
              <a:t>he </a:t>
            </a:r>
            <a:r>
              <a:rPr dirty="0" sz="1450" spc="-10">
                <a:latin typeface="Times New Roman"/>
                <a:cs typeface="Times New Roman"/>
              </a:rPr>
              <a:t>could hear the cannon </a:t>
            </a:r>
            <a:r>
              <a:rPr dirty="0" sz="1450" spc="-5">
                <a:latin typeface="Times New Roman"/>
                <a:cs typeface="Times New Roman"/>
              </a:rPr>
              <a:t>pounding </a:t>
            </a:r>
            <a:r>
              <a:rPr dirty="0" sz="1450" spc="-10">
                <a:latin typeface="Times New Roman"/>
                <a:cs typeface="Times New Roman"/>
              </a:rPr>
              <a:t>and the feet trampling, and  the great armament sweeping onward and downward past the mill. No </a:t>
            </a:r>
            <a:r>
              <a:rPr dirty="0" sz="1450" spc="-5">
                <a:latin typeface="Times New Roman"/>
                <a:cs typeface="Times New Roman"/>
              </a:rPr>
              <a:t>one </a:t>
            </a:r>
            <a:r>
              <a:rPr dirty="0" sz="1450" spc="-10">
                <a:latin typeface="Times New Roman"/>
                <a:cs typeface="Times New Roman"/>
              </a:rPr>
              <a:t>in  the valley ever heard the fate </a:t>
            </a:r>
            <a:r>
              <a:rPr dirty="0" sz="1450" spc="-5">
                <a:latin typeface="Times New Roman"/>
                <a:cs typeface="Times New Roman"/>
              </a:rPr>
              <a:t>of </a:t>
            </a:r>
            <a:r>
              <a:rPr dirty="0" sz="1450" spc="-10">
                <a:latin typeface="Times New Roman"/>
                <a:cs typeface="Times New Roman"/>
              </a:rPr>
              <a:t>the expedition, for they lay </a:t>
            </a:r>
            <a:r>
              <a:rPr dirty="0" sz="1450" spc="-5">
                <a:latin typeface="Times New Roman"/>
                <a:cs typeface="Times New Roman"/>
              </a:rPr>
              <a:t>out of </a:t>
            </a:r>
            <a:r>
              <a:rPr dirty="0" sz="1450" spc="-10">
                <a:latin typeface="Times New Roman"/>
                <a:cs typeface="Times New Roman"/>
              </a:rPr>
              <a:t>the way </a:t>
            </a:r>
            <a:r>
              <a:rPr dirty="0" sz="1450" spc="-5">
                <a:latin typeface="Times New Roman"/>
                <a:cs typeface="Times New Roman"/>
              </a:rPr>
              <a:t>of  </a:t>
            </a:r>
            <a:r>
              <a:rPr dirty="0" sz="1450" spc="-10">
                <a:latin typeface="Times New Roman"/>
                <a:cs typeface="Times New Roman"/>
              </a:rPr>
              <a:t>gossip in those troublous times; </a:t>
            </a:r>
            <a:r>
              <a:rPr dirty="0" sz="1450" spc="-5">
                <a:latin typeface="Times New Roman"/>
                <a:cs typeface="Times New Roman"/>
              </a:rPr>
              <a:t>but </a:t>
            </a:r>
            <a:r>
              <a:rPr dirty="0" sz="1450" spc="-25">
                <a:latin typeface="Times New Roman"/>
                <a:cs typeface="Times New Roman"/>
              </a:rPr>
              <a:t>Will </a:t>
            </a:r>
            <a:r>
              <a:rPr dirty="0" sz="1450" spc="-10">
                <a:latin typeface="Times New Roman"/>
                <a:cs typeface="Times New Roman"/>
              </a:rPr>
              <a:t>saw </a:t>
            </a:r>
            <a:r>
              <a:rPr dirty="0" sz="1450" spc="-5">
                <a:latin typeface="Times New Roman"/>
                <a:cs typeface="Times New Roman"/>
              </a:rPr>
              <a:t>one </a:t>
            </a:r>
            <a:r>
              <a:rPr dirty="0" sz="1450" spc="-10">
                <a:latin typeface="Times New Roman"/>
                <a:cs typeface="Times New Roman"/>
              </a:rPr>
              <a:t>thing </a:t>
            </a:r>
            <a:r>
              <a:rPr dirty="0" sz="1450" spc="-20">
                <a:latin typeface="Times New Roman"/>
                <a:cs typeface="Times New Roman"/>
              </a:rPr>
              <a:t>plainly, </a:t>
            </a:r>
            <a:r>
              <a:rPr dirty="0" sz="1450" spc="-10">
                <a:latin typeface="Times New Roman"/>
                <a:cs typeface="Times New Roman"/>
              </a:rPr>
              <a:t>that </a:t>
            </a:r>
            <a:r>
              <a:rPr dirty="0" sz="1450" spc="-5">
                <a:latin typeface="Times New Roman"/>
                <a:cs typeface="Times New Roman"/>
              </a:rPr>
              <a:t>not a </a:t>
            </a:r>
            <a:r>
              <a:rPr dirty="0" sz="1450" spc="-10">
                <a:latin typeface="Times New Roman"/>
                <a:cs typeface="Times New Roman"/>
              </a:rPr>
              <a:t>man  returned. Whither had they all gone? Whither went all the tourists and  pedlars with strange wares? whither all the brisk barouches with servants in  the dicky? whither the water </a:t>
            </a:r>
            <a:r>
              <a:rPr dirty="0" sz="1450" spc="-5">
                <a:latin typeface="Times New Roman"/>
                <a:cs typeface="Times New Roman"/>
              </a:rPr>
              <a:t>of </a:t>
            </a:r>
            <a:r>
              <a:rPr dirty="0" sz="1450" spc="-10">
                <a:latin typeface="Times New Roman"/>
                <a:cs typeface="Times New Roman"/>
              </a:rPr>
              <a:t>the stream, ever coursing downward and ever  renewed from above? Even the wind blew oftener down the </a:t>
            </a:r>
            <a:r>
              <a:rPr dirty="0" sz="1450" spc="-20">
                <a:latin typeface="Times New Roman"/>
                <a:cs typeface="Times New Roman"/>
              </a:rPr>
              <a:t>valley, </a:t>
            </a:r>
            <a:r>
              <a:rPr dirty="0" sz="1450" spc="-10">
                <a:latin typeface="Times New Roman"/>
                <a:cs typeface="Times New Roman"/>
              </a:rPr>
              <a:t>and  carried the dead leaves along with it in the fall. It seemed like </a:t>
            </a:r>
            <a:r>
              <a:rPr dirty="0" sz="1450" spc="-5">
                <a:latin typeface="Times New Roman"/>
                <a:cs typeface="Times New Roman"/>
              </a:rPr>
              <a:t>a </a:t>
            </a:r>
            <a:r>
              <a:rPr dirty="0" sz="1450" spc="-10">
                <a:latin typeface="Times New Roman"/>
                <a:cs typeface="Times New Roman"/>
              </a:rPr>
              <a:t>great  conspiracy </a:t>
            </a:r>
            <a:r>
              <a:rPr dirty="0" sz="1450" spc="-5">
                <a:latin typeface="Times New Roman"/>
                <a:cs typeface="Times New Roman"/>
              </a:rPr>
              <a:t>of </a:t>
            </a:r>
            <a:r>
              <a:rPr dirty="0" sz="1450" spc="-10">
                <a:latin typeface="Times New Roman"/>
                <a:cs typeface="Times New Roman"/>
              </a:rPr>
              <a:t>things animate and inanimate; they all went downward, fleetly  and gaily downward, and only he, it seemed, remained behind, like </a:t>
            </a:r>
            <a:r>
              <a:rPr dirty="0" sz="1450" spc="-5">
                <a:latin typeface="Times New Roman"/>
                <a:cs typeface="Times New Roman"/>
              </a:rPr>
              <a:t>a </a:t>
            </a:r>
            <a:r>
              <a:rPr dirty="0" sz="1450" spc="-10">
                <a:latin typeface="Times New Roman"/>
                <a:cs typeface="Times New Roman"/>
              </a:rPr>
              <a:t>stock  </a:t>
            </a:r>
            <a:r>
              <a:rPr dirty="0" sz="1450" spc="-5">
                <a:latin typeface="Times New Roman"/>
                <a:cs typeface="Times New Roman"/>
              </a:rPr>
              <a:t>upon </a:t>
            </a:r>
            <a:r>
              <a:rPr dirty="0" sz="1450" spc="-10">
                <a:latin typeface="Times New Roman"/>
                <a:cs typeface="Times New Roman"/>
              </a:rPr>
              <a:t>the wayside. It sometimes made him glad when </a:t>
            </a:r>
            <a:r>
              <a:rPr dirty="0" sz="1450" spc="-5">
                <a:latin typeface="Times New Roman"/>
                <a:cs typeface="Times New Roman"/>
              </a:rPr>
              <a:t>he </a:t>
            </a:r>
            <a:r>
              <a:rPr dirty="0" sz="1450" spc="-10">
                <a:latin typeface="Times New Roman"/>
                <a:cs typeface="Times New Roman"/>
              </a:rPr>
              <a:t>noticed how the  fishes kept their heads </a:t>
            </a:r>
            <a:r>
              <a:rPr dirty="0" sz="1450" spc="-5">
                <a:latin typeface="Times New Roman"/>
                <a:cs typeface="Times New Roman"/>
              </a:rPr>
              <a:t>up </a:t>
            </a:r>
            <a:r>
              <a:rPr dirty="0" sz="1450" spc="-10">
                <a:latin typeface="Times New Roman"/>
                <a:cs typeface="Times New Roman"/>
              </a:rPr>
              <a:t>stream. </a:t>
            </a:r>
            <a:r>
              <a:rPr dirty="0" sz="1450" spc="-30">
                <a:latin typeface="Times New Roman"/>
                <a:cs typeface="Times New Roman"/>
              </a:rPr>
              <a:t>They, </a:t>
            </a:r>
            <a:r>
              <a:rPr dirty="0" sz="1450" spc="-10">
                <a:latin typeface="Times New Roman"/>
                <a:cs typeface="Times New Roman"/>
              </a:rPr>
              <a:t>at least, stood faithfully </a:t>
            </a:r>
            <a:r>
              <a:rPr dirty="0" sz="1450" spc="-5">
                <a:latin typeface="Times New Roman"/>
                <a:cs typeface="Times New Roman"/>
              </a:rPr>
              <a:t>by </a:t>
            </a:r>
            <a:r>
              <a:rPr dirty="0" sz="1450" spc="-10">
                <a:latin typeface="Times New Roman"/>
                <a:cs typeface="Times New Roman"/>
              </a:rPr>
              <a:t>him, while  all else were posting downward to the unknown</a:t>
            </a:r>
            <a:r>
              <a:rPr dirty="0" sz="1450" spc="35">
                <a:latin typeface="Times New Roman"/>
                <a:cs typeface="Times New Roman"/>
              </a:rPr>
              <a:t> </a:t>
            </a:r>
            <a:r>
              <a:rPr dirty="0" sz="1450" spc="-10">
                <a:latin typeface="Times New Roman"/>
                <a:cs typeface="Times New Roman"/>
              </a:rPr>
              <a:t>world.</a:t>
            </a:r>
            <a:endParaRPr sz="1450">
              <a:latin typeface="Times New Roman"/>
              <a:cs typeface="Times New Roman"/>
            </a:endParaRPr>
          </a:p>
          <a:p>
            <a:pPr algn="just" marL="12700">
              <a:lnSpc>
                <a:spcPct val="100000"/>
              </a:lnSpc>
              <a:spcBef>
                <a:spcPts val="745"/>
              </a:spcBef>
            </a:pPr>
            <a:r>
              <a:rPr dirty="0" sz="1450" spc="-10">
                <a:latin typeface="Times New Roman"/>
                <a:cs typeface="Times New Roman"/>
              </a:rPr>
              <a:t>One evening </a:t>
            </a:r>
            <a:r>
              <a:rPr dirty="0" sz="1450" spc="-5">
                <a:latin typeface="Times New Roman"/>
                <a:cs typeface="Times New Roman"/>
              </a:rPr>
              <a:t>he </a:t>
            </a:r>
            <a:r>
              <a:rPr dirty="0" sz="1450" spc="-10">
                <a:latin typeface="Times New Roman"/>
                <a:cs typeface="Times New Roman"/>
              </a:rPr>
              <a:t>asked the miller where the river</a:t>
            </a:r>
            <a:r>
              <a:rPr dirty="0" sz="1450" spc="35">
                <a:latin typeface="Times New Roman"/>
                <a:cs typeface="Times New Roman"/>
              </a:rPr>
              <a:t> </a:t>
            </a:r>
            <a:r>
              <a:rPr dirty="0" sz="1450" spc="-10">
                <a:latin typeface="Times New Roman"/>
                <a:cs typeface="Times New Roman"/>
              </a:rPr>
              <a:t>went.</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‘It goes down the </a:t>
            </a:r>
            <a:r>
              <a:rPr dirty="0" sz="1450" spc="-20">
                <a:latin typeface="Times New Roman"/>
                <a:cs typeface="Times New Roman"/>
              </a:rPr>
              <a:t>valley,’ </a:t>
            </a:r>
            <a:r>
              <a:rPr dirty="0" sz="1450" spc="-10">
                <a:latin typeface="Times New Roman"/>
                <a:cs typeface="Times New Roman"/>
              </a:rPr>
              <a:t>answered he, ‘and turns </a:t>
            </a:r>
            <a:r>
              <a:rPr dirty="0" sz="1450" spc="-5">
                <a:latin typeface="Times New Roman"/>
                <a:cs typeface="Times New Roman"/>
              </a:rPr>
              <a:t>a </a:t>
            </a:r>
            <a:r>
              <a:rPr dirty="0" sz="1450" spc="-10">
                <a:latin typeface="Times New Roman"/>
                <a:cs typeface="Times New Roman"/>
              </a:rPr>
              <a:t>power </a:t>
            </a:r>
            <a:r>
              <a:rPr dirty="0" sz="1450" spc="-5">
                <a:latin typeface="Times New Roman"/>
                <a:cs typeface="Times New Roman"/>
              </a:rPr>
              <a:t>of </a:t>
            </a:r>
            <a:r>
              <a:rPr dirty="0" sz="1450" spc="-10">
                <a:latin typeface="Times New Roman"/>
                <a:cs typeface="Times New Roman"/>
              </a:rPr>
              <a:t>mills—six score  mills, they </a:t>
            </a:r>
            <a:r>
              <a:rPr dirty="0" sz="1450" spc="-30">
                <a:latin typeface="Times New Roman"/>
                <a:cs typeface="Times New Roman"/>
              </a:rPr>
              <a:t>say, </a:t>
            </a:r>
            <a:r>
              <a:rPr dirty="0" sz="1450" spc="-10">
                <a:latin typeface="Times New Roman"/>
                <a:cs typeface="Times New Roman"/>
              </a:rPr>
              <a:t>from here to Unterdeck—and is </a:t>
            </a:r>
            <a:r>
              <a:rPr dirty="0" sz="1450" spc="-5">
                <a:latin typeface="Times New Roman"/>
                <a:cs typeface="Times New Roman"/>
              </a:rPr>
              <a:t>none </a:t>
            </a:r>
            <a:r>
              <a:rPr dirty="0" sz="1450" spc="-10">
                <a:latin typeface="Times New Roman"/>
                <a:cs typeface="Times New Roman"/>
              </a:rPr>
              <a:t>the wearier after all.  And then it goes </a:t>
            </a:r>
            <a:r>
              <a:rPr dirty="0" sz="1450" spc="-5">
                <a:latin typeface="Times New Roman"/>
                <a:cs typeface="Times New Roman"/>
              </a:rPr>
              <a:t>out </a:t>
            </a:r>
            <a:r>
              <a:rPr dirty="0" sz="1450" spc="-10">
                <a:latin typeface="Times New Roman"/>
                <a:cs typeface="Times New Roman"/>
              </a:rPr>
              <a:t>into the lowlands, and waters the great corn </a:t>
            </a:r>
            <a:r>
              <a:rPr dirty="0" sz="1450" spc="-20">
                <a:latin typeface="Times New Roman"/>
                <a:cs typeface="Times New Roman"/>
              </a:rPr>
              <a:t>country, </a:t>
            </a:r>
            <a:r>
              <a:rPr dirty="0" sz="1450" spc="-10">
                <a:latin typeface="Times New Roman"/>
                <a:cs typeface="Times New Roman"/>
              </a:rPr>
              <a:t>and  runs through </a:t>
            </a:r>
            <a:r>
              <a:rPr dirty="0" sz="1450" spc="-5">
                <a:latin typeface="Times New Roman"/>
                <a:cs typeface="Times New Roman"/>
              </a:rPr>
              <a:t>a </a:t>
            </a:r>
            <a:r>
              <a:rPr dirty="0" sz="1450" spc="-10">
                <a:latin typeface="Times New Roman"/>
                <a:cs typeface="Times New Roman"/>
              </a:rPr>
              <a:t>sight </a:t>
            </a:r>
            <a:r>
              <a:rPr dirty="0" sz="1450" spc="-5">
                <a:latin typeface="Times New Roman"/>
                <a:cs typeface="Times New Roman"/>
              </a:rPr>
              <a:t>of </a:t>
            </a:r>
            <a:r>
              <a:rPr dirty="0" sz="1450" spc="-10">
                <a:latin typeface="Times New Roman"/>
                <a:cs typeface="Times New Roman"/>
              </a:rPr>
              <a:t>fine cities (so they say) where </a:t>
            </a:r>
            <a:r>
              <a:rPr dirty="0" sz="1450" spc="-5">
                <a:latin typeface="Times New Roman"/>
                <a:cs typeface="Times New Roman"/>
              </a:rPr>
              <a:t>kings </a:t>
            </a:r>
            <a:r>
              <a:rPr dirty="0" sz="1450" spc="-10">
                <a:latin typeface="Times New Roman"/>
                <a:cs typeface="Times New Roman"/>
              </a:rPr>
              <a:t>live all alone in  great palaces, with </a:t>
            </a:r>
            <a:r>
              <a:rPr dirty="0" sz="1450" spc="-5">
                <a:latin typeface="Times New Roman"/>
                <a:cs typeface="Times New Roman"/>
              </a:rPr>
              <a:t>a </a:t>
            </a:r>
            <a:r>
              <a:rPr dirty="0" sz="1450" spc="-10">
                <a:latin typeface="Times New Roman"/>
                <a:cs typeface="Times New Roman"/>
              </a:rPr>
              <a:t>sentry walling </a:t>
            </a:r>
            <a:r>
              <a:rPr dirty="0" sz="1450" spc="-5">
                <a:latin typeface="Times New Roman"/>
                <a:cs typeface="Times New Roman"/>
              </a:rPr>
              <a:t>up </a:t>
            </a:r>
            <a:r>
              <a:rPr dirty="0" sz="1450" spc="-10">
                <a:latin typeface="Times New Roman"/>
                <a:cs typeface="Times New Roman"/>
              </a:rPr>
              <a:t>and down before the </a:t>
            </a:r>
            <a:r>
              <a:rPr dirty="0" sz="1450" spc="-25">
                <a:latin typeface="Times New Roman"/>
                <a:cs typeface="Times New Roman"/>
              </a:rPr>
              <a:t>door. </a:t>
            </a:r>
            <a:r>
              <a:rPr dirty="0" sz="1450" spc="-10">
                <a:latin typeface="Times New Roman"/>
                <a:cs typeface="Times New Roman"/>
              </a:rPr>
              <a:t>And it goes  under bridges with stone men </a:t>
            </a:r>
            <a:r>
              <a:rPr dirty="0" sz="1450" spc="-5">
                <a:latin typeface="Times New Roman"/>
                <a:cs typeface="Times New Roman"/>
              </a:rPr>
              <a:t>upon </a:t>
            </a:r>
            <a:r>
              <a:rPr dirty="0" sz="1450" spc="-10">
                <a:latin typeface="Times New Roman"/>
                <a:cs typeface="Times New Roman"/>
              </a:rPr>
              <a:t>them, looking down and smiling so  curious</a:t>
            </a:r>
            <a:r>
              <a:rPr dirty="0" sz="1450" spc="270">
                <a:latin typeface="Times New Roman"/>
                <a:cs typeface="Times New Roman"/>
              </a:rPr>
              <a:t> </a:t>
            </a:r>
            <a:r>
              <a:rPr dirty="0" sz="1450" spc="-10">
                <a:latin typeface="Times New Roman"/>
                <a:cs typeface="Times New Roman"/>
              </a:rPr>
              <a:t>it</a:t>
            </a:r>
            <a:r>
              <a:rPr dirty="0" sz="1450" spc="270">
                <a:latin typeface="Times New Roman"/>
                <a:cs typeface="Times New Roman"/>
              </a:rPr>
              <a:t> </a:t>
            </a:r>
            <a:r>
              <a:rPr dirty="0" sz="1450" spc="-10">
                <a:latin typeface="Times New Roman"/>
                <a:cs typeface="Times New Roman"/>
              </a:rPr>
              <a:t>the</a:t>
            </a:r>
            <a:r>
              <a:rPr dirty="0" sz="1450" spc="270">
                <a:latin typeface="Times New Roman"/>
                <a:cs typeface="Times New Roman"/>
              </a:rPr>
              <a:t> </a:t>
            </a:r>
            <a:r>
              <a:rPr dirty="0" sz="1450" spc="-20">
                <a:latin typeface="Times New Roman"/>
                <a:cs typeface="Times New Roman"/>
              </a:rPr>
              <a:t>water,</a:t>
            </a:r>
            <a:r>
              <a:rPr dirty="0" sz="1450" spc="275">
                <a:latin typeface="Times New Roman"/>
                <a:cs typeface="Times New Roman"/>
              </a:rPr>
              <a:t> </a:t>
            </a:r>
            <a:r>
              <a:rPr dirty="0" sz="1450" spc="-10">
                <a:latin typeface="Times New Roman"/>
                <a:cs typeface="Times New Roman"/>
              </a:rPr>
              <a:t>and</a:t>
            </a:r>
            <a:r>
              <a:rPr dirty="0" sz="1450" spc="270">
                <a:latin typeface="Times New Roman"/>
                <a:cs typeface="Times New Roman"/>
              </a:rPr>
              <a:t> </a:t>
            </a:r>
            <a:r>
              <a:rPr dirty="0" sz="1450" spc="-10">
                <a:latin typeface="Times New Roman"/>
                <a:cs typeface="Times New Roman"/>
              </a:rPr>
              <a:t>living</a:t>
            </a:r>
            <a:r>
              <a:rPr dirty="0" sz="1450" spc="270">
                <a:latin typeface="Times New Roman"/>
                <a:cs typeface="Times New Roman"/>
              </a:rPr>
              <a:t> </a:t>
            </a:r>
            <a:r>
              <a:rPr dirty="0" sz="1450" spc="-10">
                <a:latin typeface="Times New Roman"/>
                <a:cs typeface="Times New Roman"/>
              </a:rPr>
              <a:t>folks</a:t>
            </a:r>
            <a:r>
              <a:rPr dirty="0" sz="1450" spc="275">
                <a:latin typeface="Times New Roman"/>
                <a:cs typeface="Times New Roman"/>
              </a:rPr>
              <a:t> </a:t>
            </a:r>
            <a:r>
              <a:rPr dirty="0" sz="1450" spc="-10">
                <a:latin typeface="Times New Roman"/>
                <a:cs typeface="Times New Roman"/>
              </a:rPr>
              <a:t>leaning</a:t>
            </a:r>
            <a:r>
              <a:rPr dirty="0" sz="1450" spc="270">
                <a:latin typeface="Times New Roman"/>
                <a:cs typeface="Times New Roman"/>
              </a:rPr>
              <a:t> </a:t>
            </a:r>
            <a:r>
              <a:rPr dirty="0" sz="1450" spc="-10">
                <a:latin typeface="Times New Roman"/>
                <a:cs typeface="Times New Roman"/>
              </a:rPr>
              <a:t>their</a:t>
            </a:r>
            <a:r>
              <a:rPr dirty="0" sz="1450" spc="270">
                <a:latin typeface="Times New Roman"/>
                <a:cs typeface="Times New Roman"/>
              </a:rPr>
              <a:t> </a:t>
            </a:r>
            <a:r>
              <a:rPr dirty="0" sz="1450" spc="-10">
                <a:latin typeface="Times New Roman"/>
                <a:cs typeface="Times New Roman"/>
              </a:rPr>
              <a:t>elbows</a:t>
            </a:r>
            <a:r>
              <a:rPr dirty="0" sz="1450" spc="270">
                <a:latin typeface="Times New Roman"/>
                <a:cs typeface="Times New Roman"/>
              </a:rPr>
              <a:t> </a:t>
            </a:r>
            <a:r>
              <a:rPr dirty="0" sz="1450" spc="-5">
                <a:latin typeface="Times New Roman"/>
                <a:cs typeface="Times New Roman"/>
              </a:rPr>
              <a:t>on</a:t>
            </a:r>
            <a:r>
              <a:rPr dirty="0" sz="1450" spc="275">
                <a:latin typeface="Times New Roman"/>
                <a:cs typeface="Times New Roman"/>
              </a:rPr>
              <a:t> </a:t>
            </a:r>
            <a:r>
              <a:rPr dirty="0" sz="1450" spc="-10">
                <a:latin typeface="Times New Roman"/>
                <a:cs typeface="Times New Roman"/>
              </a:rPr>
              <a:t>the</a:t>
            </a:r>
            <a:r>
              <a:rPr dirty="0" sz="1450" spc="270">
                <a:latin typeface="Times New Roman"/>
                <a:cs typeface="Times New Roman"/>
              </a:rPr>
              <a:t> </a:t>
            </a:r>
            <a:r>
              <a:rPr dirty="0" sz="1450" spc="-10">
                <a:latin typeface="Times New Roman"/>
                <a:cs typeface="Times New Roman"/>
              </a:rPr>
              <a:t>wall</a:t>
            </a:r>
            <a:r>
              <a:rPr dirty="0" sz="1450" spc="270">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6985">
              <a:lnSpc>
                <a:spcPts val="1730"/>
              </a:lnSpc>
              <a:spcBef>
                <a:spcPts val="155"/>
              </a:spcBef>
            </a:pPr>
            <a:r>
              <a:rPr dirty="0" sz="1450" spc="-10">
                <a:latin typeface="Times New Roman"/>
                <a:cs typeface="Times New Roman"/>
              </a:rPr>
              <a:t>the tide begins to run again, and above all in heavy </a:t>
            </a:r>
            <a:r>
              <a:rPr dirty="0" sz="1450" spc="-15">
                <a:latin typeface="Times New Roman"/>
                <a:cs typeface="Times New Roman"/>
              </a:rPr>
              <a:t>weather, </a:t>
            </a:r>
            <a:r>
              <a:rPr dirty="0" sz="1450" spc="-10">
                <a:latin typeface="Times New Roman"/>
                <a:cs typeface="Times New Roman"/>
              </a:rPr>
              <a:t>there is </a:t>
            </a:r>
            <a:r>
              <a:rPr dirty="0" sz="1450" spc="-5">
                <a:latin typeface="Times New Roman"/>
                <a:cs typeface="Times New Roman"/>
              </a:rPr>
              <a:t>no </a:t>
            </a:r>
            <a:r>
              <a:rPr dirty="0" sz="1450" spc="-10">
                <a:latin typeface="Times New Roman"/>
                <a:cs typeface="Times New Roman"/>
              </a:rPr>
              <a:t>man  could take </a:t>
            </a:r>
            <a:r>
              <a:rPr dirty="0" sz="1450" spc="-5">
                <a:latin typeface="Times New Roman"/>
                <a:cs typeface="Times New Roman"/>
              </a:rPr>
              <a:t>a </a:t>
            </a:r>
            <a:r>
              <a:rPr dirty="0" sz="1450" spc="-10">
                <a:latin typeface="Times New Roman"/>
                <a:cs typeface="Times New Roman"/>
              </a:rPr>
              <a:t>boat within half </a:t>
            </a:r>
            <a:r>
              <a:rPr dirty="0" sz="1450" spc="-5">
                <a:latin typeface="Times New Roman"/>
                <a:cs typeface="Times New Roman"/>
              </a:rPr>
              <a:t>a </a:t>
            </a:r>
            <a:r>
              <a:rPr dirty="0" sz="1450" spc="-10">
                <a:latin typeface="Times New Roman"/>
                <a:cs typeface="Times New Roman"/>
              </a:rPr>
              <a:t>mile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nor a </a:t>
            </a:r>
            <a:r>
              <a:rPr dirty="0" sz="1450" spc="-10">
                <a:latin typeface="Times New Roman"/>
                <a:cs typeface="Times New Roman"/>
              </a:rPr>
              <a:t>ship afloat that could either  steer </a:t>
            </a:r>
            <a:r>
              <a:rPr dirty="0" sz="1450" spc="-5">
                <a:latin typeface="Times New Roman"/>
                <a:cs typeface="Times New Roman"/>
              </a:rPr>
              <a:t>or </a:t>
            </a:r>
            <a:r>
              <a:rPr dirty="0" sz="1450" spc="-10">
                <a:latin typeface="Times New Roman"/>
                <a:cs typeface="Times New Roman"/>
              </a:rPr>
              <a:t>live in such </a:t>
            </a:r>
            <a:r>
              <a:rPr dirty="0" sz="1450" spc="-5">
                <a:latin typeface="Times New Roman"/>
                <a:cs typeface="Times New Roman"/>
              </a:rPr>
              <a:t>a </a:t>
            </a:r>
            <a:r>
              <a:rPr dirty="0" sz="1450" spc="-10">
                <a:latin typeface="Times New Roman"/>
                <a:cs typeface="Times New Roman"/>
              </a:rPr>
              <a:t>place. </a:t>
            </a:r>
            <a:r>
              <a:rPr dirty="0" sz="1450" spc="-60">
                <a:latin typeface="Times New Roman"/>
                <a:cs typeface="Times New Roman"/>
              </a:rPr>
              <a:t>You </a:t>
            </a:r>
            <a:r>
              <a:rPr dirty="0" sz="1450" spc="-10">
                <a:latin typeface="Times New Roman"/>
                <a:cs typeface="Times New Roman"/>
              </a:rPr>
              <a:t>can hear the roaring </a:t>
            </a:r>
            <a:r>
              <a:rPr dirty="0" sz="1450" spc="-5">
                <a:latin typeface="Times New Roman"/>
                <a:cs typeface="Times New Roman"/>
              </a:rPr>
              <a:t>of </a:t>
            </a:r>
            <a:r>
              <a:rPr dirty="0" sz="1450" spc="-10">
                <a:latin typeface="Times New Roman"/>
                <a:cs typeface="Times New Roman"/>
              </a:rPr>
              <a:t>it six miles </a:t>
            </a:r>
            <a:r>
              <a:rPr dirty="0" sz="1450" spc="-30">
                <a:latin typeface="Times New Roman"/>
                <a:cs typeface="Times New Roman"/>
              </a:rPr>
              <a:t>away. </a:t>
            </a:r>
            <a:r>
              <a:rPr dirty="0" sz="1450" spc="-10">
                <a:latin typeface="Times New Roman"/>
                <a:cs typeface="Times New Roman"/>
              </a:rPr>
              <a:t>At  the seaward end there comes the strongest </a:t>
            </a:r>
            <a:r>
              <a:rPr dirty="0" sz="1450" spc="-5">
                <a:latin typeface="Times New Roman"/>
                <a:cs typeface="Times New Roman"/>
              </a:rPr>
              <a:t>of </a:t>
            </a:r>
            <a:r>
              <a:rPr dirty="0" sz="1450" spc="-10">
                <a:latin typeface="Times New Roman"/>
                <a:cs typeface="Times New Roman"/>
              </a:rPr>
              <a:t>the bubble; and </a:t>
            </a:r>
            <a:r>
              <a:rPr dirty="0" sz="1450" spc="-30">
                <a:latin typeface="Times New Roman"/>
                <a:cs typeface="Times New Roman"/>
              </a:rPr>
              <a:t>it’s </a:t>
            </a:r>
            <a:r>
              <a:rPr dirty="0" sz="1450" spc="-10">
                <a:latin typeface="Times New Roman"/>
                <a:cs typeface="Times New Roman"/>
              </a:rPr>
              <a:t>here that  these big breakers dance together—the dance </a:t>
            </a:r>
            <a:r>
              <a:rPr dirty="0" sz="1450" spc="-5">
                <a:latin typeface="Times New Roman"/>
                <a:cs typeface="Times New Roman"/>
              </a:rPr>
              <a:t>of </a:t>
            </a:r>
            <a:r>
              <a:rPr dirty="0" sz="1450" spc="-10">
                <a:latin typeface="Times New Roman"/>
                <a:cs typeface="Times New Roman"/>
              </a:rPr>
              <a:t>death, it may </a:t>
            </a:r>
            <a:r>
              <a:rPr dirty="0" sz="1450" spc="-5">
                <a:latin typeface="Times New Roman"/>
                <a:cs typeface="Times New Roman"/>
              </a:rPr>
              <a:t>be </a:t>
            </a:r>
            <a:r>
              <a:rPr dirty="0" sz="1450" spc="-10">
                <a:latin typeface="Times New Roman"/>
                <a:cs typeface="Times New Roman"/>
              </a:rPr>
              <a:t>called—that  have </a:t>
            </a:r>
            <a:r>
              <a:rPr dirty="0" sz="1450" spc="-5">
                <a:latin typeface="Times New Roman"/>
                <a:cs typeface="Times New Roman"/>
              </a:rPr>
              <a:t>got </a:t>
            </a:r>
            <a:r>
              <a:rPr dirty="0" sz="1450" spc="-10">
                <a:latin typeface="Times New Roman"/>
                <a:cs typeface="Times New Roman"/>
              </a:rPr>
              <a:t>the name, in these parts, </a:t>
            </a:r>
            <a:r>
              <a:rPr dirty="0" sz="1450" spc="-5">
                <a:latin typeface="Times New Roman"/>
                <a:cs typeface="Times New Roman"/>
              </a:rPr>
              <a:t>of </a:t>
            </a:r>
            <a:r>
              <a:rPr dirty="0" sz="1450" spc="-10">
                <a:latin typeface="Times New Roman"/>
                <a:cs typeface="Times New Roman"/>
              </a:rPr>
              <a:t>the Merry Men. </a:t>
            </a:r>
            <a:r>
              <a:rPr dirty="0" sz="1450" spc="-5">
                <a:latin typeface="Times New Roman"/>
                <a:cs typeface="Times New Roman"/>
              </a:rPr>
              <a:t>I </a:t>
            </a:r>
            <a:r>
              <a:rPr dirty="0" sz="1450" spc="-10">
                <a:latin typeface="Times New Roman"/>
                <a:cs typeface="Times New Roman"/>
              </a:rPr>
              <a:t>have heard it said that  they run fifty feet </a:t>
            </a:r>
            <a:r>
              <a:rPr dirty="0" sz="1450" spc="-5">
                <a:latin typeface="Times New Roman"/>
                <a:cs typeface="Times New Roman"/>
              </a:rPr>
              <a:t>high; but </a:t>
            </a:r>
            <a:r>
              <a:rPr dirty="0" sz="1450" spc="-10">
                <a:latin typeface="Times New Roman"/>
                <a:cs typeface="Times New Roman"/>
              </a:rPr>
              <a:t>that must </a:t>
            </a:r>
            <a:r>
              <a:rPr dirty="0" sz="1450" spc="-5">
                <a:latin typeface="Times New Roman"/>
                <a:cs typeface="Times New Roman"/>
              </a:rPr>
              <a:t>be </a:t>
            </a:r>
            <a:r>
              <a:rPr dirty="0" sz="1450" spc="-10">
                <a:latin typeface="Times New Roman"/>
                <a:cs typeface="Times New Roman"/>
              </a:rPr>
              <a:t>the green water </a:t>
            </a:r>
            <a:r>
              <a:rPr dirty="0" sz="1450" spc="-25">
                <a:latin typeface="Times New Roman"/>
                <a:cs typeface="Times New Roman"/>
              </a:rPr>
              <a:t>only, </a:t>
            </a:r>
            <a:r>
              <a:rPr dirty="0" sz="1450" spc="-10">
                <a:latin typeface="Times New Roman"/>
                <a:cs typeface="Times New Roman"/>
              </a:rPr>
              <a:t>for the spray  runs twice as high as that. Whether they </a:t>
            </a:r>
            <a:r>
              <a:rPr dirty="0" sz="1450" spc="-5">
                <a:latin typeface="Times New Roman"/>
                <a:cs typeface="Times New Roman"/>
              </a:rPr>
              <a:t>got </a:t>
            </a:r>
            <a:r>
              <a:rPr dirty="0" sz="1450" spc="-10">
                <a:latin typeface="Times New Roman"/>
                <a:cs typeface="Times New Roman"/>
              </a:rPr>
              <a:t>the name from their movements,  which are swift and antic, </a:t>
            </a:r>
            <a:r>
              <a:rPr dirty="0" sz="1450" spc="-5">
                <a:latin typeface="Times New Roman"/>
                <a:cs typeface="Times New Roman"/>
              </a:rPr>
              <a:t>or </a:t>
            </a:r>
            <a:r>
              <a:rPr dirty="0" sz="1450" spc="-10">
                <a:latin typeface="Times New Roman"/>
                <a:cs typeface="Times New Roman"/>
              </a:rPr>
              <a:t>from the shouting they make about the turn </a:t>
            </a:r>
            <a:r>
              <a:rPr dirty="0" sz="1450" spc="-5">
                <a:latin typeface="Times New Roman"/>
                <a:cs typeface="Times New Roman"/>
              </a:rPr>
              <a:t>of </a:t>
            </a:r>
            <a:r>
              <a:rPr dirty="0" sz="1450" spc="-10">
                <a:latin typeface="Times New Roman"/>
                <a:cs typeface="Times New Roman"/>
              </a:rPr>
              <a:t>the  tide, so that all Aros shakes with it, is more than </a:t>
            </a:r>
            <a:r>
              <a:rPr dirty="0" sz="1450" spc="-5">
                <a:latin typeface="Times New Roman"/>
                <a:cs typeface="Times New Roman"/>
              </a:rPr>
              <a:t>I </a:t>
            </a:r>
            <a:r>
              <a:rPr dirty="0" sz="1450" spc="-10">
                <a:latin typeface="Times New Roman"/>
                <a:cs typeface="Times New Roman"/>
              </a:rPr>
              <a:t>can</a:t>
            </a:r>
            <a:r>
              <a:rPr dirty="0" sz="1450" spc="65">
                <a:latin typeface="Times New Roman"/>
                <a:cs typeface="Times New Roman"/>
              </a:rPr>
              <a:t> </a:t>
            </a:r>
            <a:r>
              <a:rPr dirty="0" sz="1450" spc="-10">
                <a:latin typeface="Times New Roman"/>
                <a:cs typeface="Times New Roman"/>
              </a:rPr>
              <a:t>tell.</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The truth is, that in </a:t>
            </a:r>
            <a:r>
              <a:rPr dirty="0" sz="1450" spc="-5">
                <a:latin typeface="Times New Roman"/>
                <a:cs typeface="Times New Roman"/>
              </a:rPr>
              <a:t>a </a:t>
            </a:r>
            <a:r>
              <a:rPr dirty="0" sz="1450" spc="-10">
                <a:latin typeface="Times New Roman"/>
                <a:cs typeface="Times New Roman"/>
              </a:rPr>
              <a:t>south-westerly wind, that part </a:t>
            </a:r>
            <a:r>
              <a:rPr dirty="0" sz="1450" spc="-5">
                <a:latin typeface="Times New Roman"/>
                <a:cs typeface="Times New Roman"/>
              </a:rPr>
              <a:t>of our </a:t>
            </a:r>
            <a:r>
              <a:rPr dirty="0" sz="1450" spc="-10">
                <a:latin typeface="Times New Roman"/>
                <a:cs typeface="Times New Roman"/>
              </a:rPr>
              <a:t>archipelago is </a:t>
            </a:r>
            <a:r>
              <a:rPr dirty="0" sz="1450" spc="-5">
                <a:latin typeface="Times New Roman"/>
                <a:cs typeface="Times New Roman"/>
              </a:rPr>
              <a:t>no  </a:t>
            </a:r>
            <a:r>
              <a:rPr dirty="0" sz="1450" spc="-10">
                <a:latin typeface="Times New Roman"/>
                <a:cs typeface="Times New Roman"/>
              </a:rPr>
              <a:t>better than </a:t>
            </a:r>
            <a:r>
              <a:rPr dirty="0" sz="1450" spc="-5">
                <a:latin typeface="Times New Roman"/>
                <a:cs typeface="Times New Roman"/>
              </a:rPr>
              <a:t>a </a:t>
            </a:r>
            <a:r>
              <a:rPr dirty="0" sz="1450" spc="-10">
                <a:latin typeface="Times New Roman"/>
                <a:cs typeface="Times New Roman"/>
              </a:rPr>
              <a:t>trap. If </a:t>
            </a:r>
            <a:r>
              <a:rPr dirty="0" sz="1450" spc="-5">
                <a:latin typeface="Times New Roman"/>
                <a:cs typeface="Times New Roman"/>
              </a:rPr>
              <a:t>a </a:t>
            </a:r>
            <a:r>
              <a:rPr dirty="0" sz="1450" spc="-10">
                <a:latin typeface="Times New Roman"/>
                <a:cs typeface="Times New Roman"/>
              </a:rPr>
              <a:t>ship </a:t>
            </a:r>
            <a:r>
              <a:rPr dirty="0" sz="1450" spc="-5">
                <a:latin typeface="Times New Roman"/>
                <a:cs typeface="Times New Roman"/>
              </a:rPr>
              <a:t>got </a:t>
            </a:r>
            <a:r>
              <a:rPr dirty="0" sz="1450" spc="-10">
                <a:latin typeface="Times New Roman"/>
                <a:cs typeface="Times New Roman"/>
              </a:rPr>
              <a:t>through the reefs, and weathered the Merry  Men, it would </a:t>
            </a:r>
            <a:r>
              <a:rPr dirty="0" sz="1450" spc="-5">
                <a:latin typeface="Times New Roman"/>
                <a:cs typeface="Times New Roman"/>
              </a:rPr>
              <a:t>be </a:t>
            </a:r>
            <a:r>
              <a:rPr dirty="0" sz="1450" spc="-10">
                <a:latin typeface="Times New Roman"/>
                <a:cs typeface="Times New Roman"/>
              </a:rPr>
              <a:t>to come ashore </a:t>
            </a:r>
            <a:r>
              <a:rPr dirty="0" sz="1450" spc="-5">
                <a:latin typeface="Times New Roman"/>
                <a:cs typeface="Times New Roman"/>
              </a:rPr>
              <a:t>on </a:t>
            </a:r>
            <a:r>
              <a:rPr dirty="0" sz="1450" spc="-10">
                <a:latin typeface="Times New Roman"/>
                <a:cs typeface="Times New Roman"/>
              </a:rPr>
              <a:t>the south coast </a:t>
            </a:r>
            <a:r>
              <a:rPr dirty="0" sz="1450" spc="-5">
                <a:latin typeface="Times New Roman"/>
                <a:cs typeface="Times New Roman"/>
              </a:rPr>
              <a:t>of </a:t>
            </a:r>
            <a:r>
              <a:rPr dirty="0" sz="1450" spc="-10">
                <a:latin typeface="Times New Roman"/>
                <a:cs typeface="Times New Roman"/>
              </a:rPr>
              <a:t>Aros, in Sandag </a:t>
            </a:r>
            <a:r>
              <a:rPr dirty="0" sz="1450" spc="-35">
                <a:latin typeface="Times New Roman"/>
                <a:cs typeface="Times New Roman"/>
              </a:rPr>
              <a:t>Bay,  </a:t>
            </a:r>
            <a:r>
              <a:rPr dirty="0" sz="1450" spc="-10">
                <a:latin typeface="Times New Roman"/>
                <a:cs typeface="Times New Roman"/>
              </a:rPr>
              <a:t>where so many dismal things befell </a:t>
            </a:r>
            <a:r>
              <a:rPr dirty="0" sz="1450" spc="-5">
                <a:latin typeface="Times New Roman"/>
                <a:cs typeface="Times New Roman"/>
              </a:rPr>
              <a:t>our </a:t>
            </a:r>
            <a:r>
              <a:rPr dirty="0" sz="1450" spc="-25">
                <a:latin typeface="Times New Roman"/>
                <a:cs typeface="Times New Roman"/>
              </a:rPr>
              <a:t>family,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propose to tell. The  </a:t>
            </a:r>
            <a:r>
              <a:rPr dirty="0" sz="1450" spc="-5">
                <a:latin typeface="Times New Roman"/>
                <a:cs typeface="Times New Roman"/>
              </a:rPr>
              <a:t>thought of </a:t>
            </a:r>
            <a:r>
              <a:rPr dirty="0" sz="1450" spc="-10">
                <a:latin typeface="Times New Roman"/>
                <a:cs typeface="Times New Roman"/>
              </a:rPr>
              <a:t>all these dangers, in the place </a:t>
            </a:r>
            <a:r>
              <a:rPr dirty="0" sz="1450" spc="-5">
                <a:latin typeface="Times New Roman"/>
                <a:cs typeface="Times New Roman"/>
              </a:rPr>
              <a:t>I </a:t>
            </a:r>
            <a:r>
              <a:rPr dirty="0" sz="1450" spc="-10">
                <a:latin typeface="Times New Roman"/>
                <a:cs typeface="Times New Roman"/>
              </a:rPr>
              <a:t>knew so </a:t>
            </a:r>
            <a:r>
              <a:rPr dirty="0" sz="1450" spc="-5">
                <a:latin typeface="Times New Roman"/>
                <a:cs typeface="Times New Roman"/>
              </a:rPr>
              <a:t>long, </a:t>
            </a:r>
            <a:r>
              <a:rPr dirty="0" sz="1450" spc="-10">
                <a:latin typeface="Times New Roman"/>
                <a:cs typeface="Times New Roman"/>
              </a:rPr>
              <a:t>makes me  particularly welcome the works now going forward to set lights </a:t>
            </a:r>
            <a:r>
              <a:rPr dirty="0" sz="1450" spc="-5">
                <a:latin typeface="Times New Roman"/>
                <a:cs typeface="Times New Roman"/>
              </a:rPr>
              <a:t>upon </a:t>
            </a:r>
            <a:r>
              <a:rPr dirty="0" sz="1450" spc="-10">
                <a:latin typeface="Times New Roman"/>
                <a:cs typeface="Times New Roman"/>
              </a:rPr>
              <a:t>the  headlands and </a:t>
            </a:r>
            <a:r>
              <a:rPr dirty="0" sz="1450" spc="-5">
                <a:latin typeface="Times New Roman"/>
                <a:cs typeface="Times New Roman"/>
              </a:rPr>
              <a:t>buoys </a:t>
            </a:r>
            <a:r>
              <a:rPr dirty="0" sz="1450" spc="-10">
                <a:latin typeface="Times New Roman"/>
                <a:cs typeface="Times New Roman"/>
              </a:rPr>
              <a:t>along the channels </a:t>
            </a:r>
            <a:r>
              <a:rPr dirty="0" sz="1450" spc="-5">
                <a:latin typeface="Times New Roman"/>
                <a:cs typeface="Times New Roman"/>
              </a:rPr>
              <a:t>of our </a:t>
            </a:r>
            <a:r>
              <a:rPr dirty="0" sz="1450" spc="-10">
                <a:latin typeface="Times New Roman"/>
                <a:cs typeface="Times New Roman"/>
              </a:rPr>
              <a:t>iron-bound, inhospitable  islands.</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The country people had many </a:t>
            </a:r>
            <a:r>
              <a:rPr dirty="0" sz="1450" spc="-5">
                <a:latin typeface="Times New Roman"/>
                <a:cs typeface="Times New Roman"/>
              </a:rPr>
              <a:t>a </a:t>
            </a:r>
            <a:r>
              <a:rPr dirty="0" sz="1450" spc="-10">
                <a:latin typeface="Times New Roman"/>
                <a:cs typeface="Times New Roman"/>
              </a:rPr>
              <a:t>story about Aros, as </a:t>
            </a:r>
            <a:r>
              <a:rPr dirty="0" sz="1450" spc="-5">
                <a:latin typeface="Times New Roman"/>
                <a:cs typeface="Times New Roman"/>
              </a:rPr>
              <a:t>I </a:t>
            </a:r>
            <a:r>
              <a:rPr dirty="0" sz="1450" spc="-10">
                <a:latin typeface="Times New Roman"/>
                <a:cs typeface="Times New Roman"/>
              </a:rPr>
              <a:t>used to hear from my  </a:t>
            </a:r>
            <a:r>
              <a:rPr dirty="0" sz="1450" spc="-20">
                <a:latin typeface="Times New Roman"/>
                <a:cs typeface="Times New Roman"/>
              </a:rPr>
              <a:t>uncle’s </a:t>
            </a:r>
            <a:r>
              <a:rPr dirty="0" sz="1450" spc="-10">
                <a:latin typeface="Times New Roman"/>
                <a:cs typeface="Times New Roman"/>
              </a:rPr>
              <a:t>man, Rorie, an old servant </a:t>
            </a:r>
            <a:r>
              <a:rPr dirty="0" sz="1450" spc="-5">
                <a:latin typeface="Times New Roman"/>
                <a:cs typeface="Times New Roman"/>
              </a:rPr>
              <a:t>of </a:t>
            </a:r>
            <a:r>
              <a:rPr dirty="0" sz="1450" spc="-10">
                <a:latin typeface="Times New Roman"/>
                <a:cs typeface="Times New Roman"/>
              </a:rPr>
              <a:t>the Macleans, who had transferred his  services without afterthought </a:t>
            </a:r>
            <a:r>
              <a:rPr dirty="0" sz="1450" spc="-5">
                <a:latin typeface="Times New Roman"/>
                <a:cs typeface="Times New Roman"/>
              </a:rPr>
              <a:t>on </a:t>
            </a:r>
            <a:r>
              <a:rPr dirty="0" sz="1450" spc="-10">
                <a:latin typeface="Times New Roman"/>
                <a:cs typeface="Times New Roman"/>
              </a:rPr>
              <a:t>the occasion </a:t>
            </a:r>
            <a:r>
              <a:rPr dirty="0" sz="1450" spc="-5">
                <a:latin typeface="Times New Roman"/>
                <a:cs typeface="Times New Roman"/>
              </a:rPr>
              <a:t>of </a:t>
            </a:r>
            <a:r>
              <a:rPr dirty="0" sz="1450" spc="-10">
                <a:latin typeface="Times New Roman"/>
                <a:cs typeface="Times New Roman"/>
              </a:rPr>
              <a:t>the marriage. There was  some tale </a:t>
            </a:r>
            <a:r>
              <a:rPr dirty="0" sz="1450" spc="-5">
                <a:latin typeface="Times New Roman"/>
                <a:cs typeface="Times New Roman"/>
              </a:rPr>
              <a:t>of </a:t>
            </a:r>
            <a:r>
              <a:rPr dirty="0" sz="1450" spc="-10">
                <a:latin typeface="Times New Roman"/>
                <a:cs typeface="Times New Roman"/>
              </a:rPr>
              <a:t>an unlucky creature, </a:t>
            </a:r>
            <a:r>
              <a:rPr dirty="0" sz="1450" spc="-5">
                <a:latin typeface="Times New Roman"/>
                <a:cs typeface="Times New Roman"/>
              </a:rPr>
              <a:t>a </a:t>
            </a:r>
            <a:r>
              <a:rPr dirty="0" sz="1450" spc="-10">
                <a:latin typeface="Times New Roman"/>
                <a:cs typeface="Times New Roman"/>
              </a:rPr>
              <a:t>sea-kelpie, that dwelt and did business in  some fearful manner </a:t>
            </a:r>
            <a:r>
              <a:rPr dirty="0" sz="1450" spc="-5">
                <a:latin typeface="Times New Roman"/>
                <a:cs typeface="Times New Roman"/>
              </a:rPr>
              <a:t>of </a:t>
            </a:r>
            <a:r>
              <a:rPr dirty="0" sz="1450" spc="-10">
                <a:latin typeface="Times New Roman"/>
                <a:cs typeface="Times New Roman"/>
              </a:rPr>
              <a:t>his own among the boiling breakers </a:t>
            </a:r>
            <a:r>
              <a:rPr dirty="0" sz="1450" spc="-5">
                <a:latin typeface="Times New Roman"/>
                <a:cs typeface="Times New Roman"/>
              </a:rPr>
              <a:t>of </a:t>
            </a:r>
            <a:r>
              <a:rPr dirty="0" sz="1450" spc="-10">
                <a:latin typeface="Times New Roman"/>
                <a:cs typeface="Times New Roman"/>
              </a:rPr>
              <a:t>the Roost. A  mermaid had once met </a:t>
            </a:r>
            <a:r>
              <a:rPr dirty="0" sz="1450" spc="-5">
                <a:latin typeface="Times New Roman"/>
                <a:cs typeface="Times New Roman"/>
              </a:rPr>
              <a:t>a </a:t>
            </a:r>
            <a:r>
              <a:rPr dirty="0" sz="1450" spc="-10">
                <a:latin typeface="Times New Roman"/>
                <a:cs typeface="Times New Roman"/>
              </a:rPr>
              <a:t>piper </a:t>
            </a:r>
            <a:r>
              <a:rPr dirty="0" sz="1450" spc="-5">
                <a:latin typeface="Times New Roman"/>
                <a:cs typeface="Times New Roman"/>
              </a:rPr>
              <a:t>on </a:t>
            </a:r>
            <a:r>
              <a:rPr dirty="0" sz="1450" spc="-10">
                <a:latin typeface="Times New Roman"/>
                <a:cs typeface="Times New Roman"/>
              </a:rPr>
              <a:t>Sandag beach, and there sang to him </a:t>
            </a:r>
            <a:r>
              <a:rPr dirty="0" sz="1450" spc="-5">
                <a:latin typeface="Times New Roman"/>
                <a:cs typeface="Times New Roman"/>
              </a:rPr>
              <a:t>a long,  </a:t>
            </a:r>
            <a:r>
              <a:rPr dirty="0" sz="1450" spc="-10">
                <a:latin typeface="Times New Roman"/>
                <a:cs typeface="Times New Roman"/>
              </a:rPr>
              <a:t>bright </a:t>
            </a:r>
            <a:r>
              <a:rPr dirty="0" sz="1450" spc="-15">
                <a:latin typeface="Times New Roman"/>
                <a:cs typeface="Times New Roman"/>
              </a:rPr>
              <a:t>midsummer’s </a:t>
            </a:r>
            <a:r>
              <a:rPr dirty="0" sz="1450" spc="-10">
                <a:latin typeface="Times New Roman"/>
                <a:cs typeface="Times New Roman"/>
              </a:rPr>
              <a:t>night, so that in the morning </a:t>
            </a:r>
            <a:r>
              <a:rPr dirty="0" sz="1450" spc="-5">
                <a:latin typeface="Times New Roman"/>
                <a:cs typeface="Times New Roman"/>
              </a:rPr>
              <a:t>he </a:t>
            </a:r>
            <a:r>
              <a:rPr dirty="0" sz="1450" spc="-10">
                <a:latin typeface="Times New Roman"/>
                <a:cs typeface="Times New Roman"/>
              </a:rPr>
              <a:t>was found stricken </a:t>
            </a:r>
            <a:r>
              <a:rPr dirty="0" sz="1450" spc="-25">
                <a:latin typeface="Times New Roman"/>
                <a:cs typeface="Times New Roman"/>
              </a:rPr>
              <a:t>crazy,  </a:t>
            </a:r>
            <a:r>
              <a:rPr dirty="0" sz="1450" spc="-10">
                <a:latin typeface="Times New Roman"/>
                <a:cs typeface="Times New Roman"/>
              </a:rPr>
              <a:t>and from thenceforward, till the day </a:t>
            </a:r>
            <a:r>
              <a:rPr dirty="0" sz="1450" spc="-5">
                <a:latin typeface="Times New Roman"/>
                <a:cs typeface="Times New Roman"/>
              </a:rPr>
              <a:t>he </a:t>
            </a:r>
            <a:r>
              <a:rPr dirty="0" sz="1450" spc="-10">
                <a:latin typeface="Times New Roman"/>
                <a:cs typeface="Times New Roman"/>
              </a:rPr>
              <a:t>died, said only </a:t>
            </a:r>
            <a:r>
              <a:rPr dirty="0" sz="1450" spc="-5">
                <a:latin typeface="Times New Roman"/>
                <a:cs typeface="Times New Roman"/>
              </a:rPr>
              <a:t>one </a:t>
            </a:r>
            <a:r>
              <a:rPr dirty="0" sz="1450" spc="-10">
                <a:latin typeface="Times New Roman"/>
                <a:cs typeface="Times New Roman"/>
              </a:rPr>
              <a:t>form </a:t>
            </a:r>
            <a:r>
              <a:rPr dirty="0" sz="1450" spc="-5">
                <a:latin typeface="Times New Roman"/>
                <a:cs typeface="Times New Roman"/>
              </a:rPr>
              <a:t>of </a:t>
            </a:r>
            <a:r>
              <a:rPr dirty="0" sz="1450" spc="-10">
                <a:latin typeface="Times New Roman"/>
                <a:cs typeface="Times New Roman"/>
              </a:rPr>
              <a:t>words;  what they were in the original Gaelic </a:t>
            </a:r>
            <a:r>
              <a:rPr dirty="0" sz="1450" spc="-5">
                <a:latin typeface="Times New Roman"/>
                <a:cs typeface="Times New Roman"/>
              </a:rPr>
              <a:t>I </a:t>
            </a:r>
            <a:r>
              <a:rPr dirty="0" sz="1450" spc="-10">
                <a:latin typeface="Times New Roman"/>
                <a:cs typeface="Times New Roman"/>
              </a:rPr>
              <a:t>cannot tell, </a:t>
            </a:r>
            <a:r>
              <a:rPr dirty="0" sz="1450" spc="-5">
                <a:latin typeface="Times New Roman"/>
                <a:cs typeface="Times New Roman"/>
              </a:rPr>
              <a:t>but </a:t>
            </a:r>
            <a:r>
              <a:rPr dirty="0" sz="1450" spc="-10">
                <a:latin typeface="Times New Roman"/>
                <a:cs typeface="Times New Roman"/>
              </a:rPr>
              <a:t>they were thus  translated: ‘Ah, the sweet singing </a:t>
            </a:r>
            <a:r>
              <a:rPr dirty="0" sz="1450" spc="-5">
                <a:latin typeface="Times New Roman"/>
                <a:cs typeface="Times New Roman"/>
              </a:rPr>
              <a:t>out of </a:t>
            </a:r>
            <a:r>
              <a:rPr dirty="0" sz="1450" spc="-10">
                <a:latin typeface="Times New Roman"/>
                <a:cs typeface="Times New Roman"/>
              </a:rPr>
              <a:t>the sea.’ Seals that haunted </a:t>
            </a:r>
            <a:r>
              <a:rPr dirty="0" sz="1450" spc="-5">
                <a:latin typeface="Times New Roman"/>
                <a:cs typeface="Times New Roman"/>
              </a:rPr>
              <a:t>on </a:t>
            </a:r>
            <a:r>
              <a:rPr dirty="0" sz="1450" spc="-10">
                <a:latin typeface="Times New Roman"/>
                <a:cs typeface="Times New Roman"/>
              </a:rPr>
              <a:t>that  coast have been known to speak to man in his own tongue, presaging great  disasters. It was here that </a:t>
            </a:r>
            <a:r>
              <a:rPr dirty="0" sz="1450" spc="-5">
                <a:latin typeface="Times New Roman"/>
                <a:cs typeface="Times New Roman"/>
              </a:rPr>
              <a:t>a </a:t>
            </a:r>
            <a:r>
              <a:rPr dirty="0" sz="1450" spc="-10">
                <a:latin typeface="Times New Roman"/>
                <a:cs typeface="Times New Roman"/>
              </a:rPr>
              <a:t>certain saint first landed </a:t>
            </a:r>
            <a:r>
              <a:rPr dirty="0" sz="1450" spc="-5">
                <a:latin typeface="Times New Roman"/>
                <a:cs typeface="Times New Roman"/>
              </a:rPr>
              <a:t>on </a:t>
            </a:r>
            <a:r>
              <a:rPr dirty="0" sz="1450" spc="-10">
                <a:latin typeface="Times New Roman"/>
                <a:cs typeface="Times New Roman"/>
              </a:rPr>
              <a:t>his voyage </a:t>
            </a:r>
            <a:r>
              <a:rPr dirty="0" sz="1450" spc="-5">
                <a:latin typeface="Times New Roman"/>
                <a:cs typeface="Times New Roman"/>
              </a:rPr>
              <a:t>out of  </a:t>
            </a:r>
            <a:r>
              <a:rPr dirty="0" sz="1450" spc="-10">
                <a:latin typeface="Times New Roman"/>
                <a:cs typeface="Times New Roman"/>
              </a:rPr>
              <a:t>Ireland to convert the Hebrideans. And, indeed,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he </a:t>
            </a:r>
            <a:r>
              <a:rPr dirty="0" sz="1450" spc="-10">
                <a:latin typeface="Times New Roman"/>
                <a:cs typeface="Times New Roman"/>
              </a:rPr>
              <a:t>had some claim to  </a:t>
            </a:r>
            <a:r>
              <a:rPr dirty="0" sz="1450" spc="-5">
                <a:latin typeface="Times New Roman"/>
                <a:cs typeface="Times New Roman"/>
              </a:rPr>
              <a:t>be </a:t>
            </a:r>
            <a:r>
              <a:rPr dirty="0" sz="1450" spc="-10">
                <a:latin typeface="Times New Roman"/>
                <a:cs typeface="Times New Roman"/>
              </a:rPr>
              <a:t>called saint; </a:t>
            </a:r>
            <a:r>
              <a:rPr dirty="0" sz="1450" spc="-20">
                <a:latin typeface="Times New Roman"/>
                <a:cs typeface="Times New Roman"/>
              </a:rPr>
              <a:t>for, </a:t>
            </a:r>
            <a:r>
              <a:rPr dirty="0" sz="1450" spc="-10">
                <a:latin typeface="Times New Roman"/>
                <a:cs typeface="Times New Roman"/>
              </a:rPr>
              <a:t>with the boats </a:t>
            </a:r>
            <a:r>
              <a:rPr dirty="0" sz="1450" spc="-5">
                <a:latin typeface="Times New Roman"/>
                <a:cs typeface="Times New Roman"/>
              </a:rPr>
              <a:t>of </a:t>
            </a:r>
            <a:r>
              <a:rPr dirty="0" sz="1450" spc="-10">
                <a:latin typeface="Times New Roman"/>
                <a:cs typeface="Times New Roman"/>
              </a:rPr>
              <a:t>that past age, to make so rough </a:t>
            </a:r>
            <a:r>
              <a:rPr dirty="0" sz="1450" spc="-5">
                <a:latin typeface="Times New Roman"/>
                <a:cs typeface="Times New Roman"/>
              </a:rPr>
              <a:t>a </a:t>
            </a:r>
            <a:r>
              <a:rPr dirty="0" sz="1450" spc="-10">
                <a:latin typeface="Times New Roman"/>
                <a:cs typeface="Times New Roman"/>
              </a:rPr>
              <a:t>passage,  and land </a:t>
            </a:r>
            <a:r>
              <a:rPr dirty="0" sz="1450" spc="-5">
                <a:latin typeface="Times New Roman"/>
                <a:cs typeface="Times New Roman"/>
              </a:rPr>
              <a:t>on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ticklish coast, was surely </a:t>
            </a:r>
            <a:r>
              <a:rPr dirty="0" sz="1450" spc="-5">
                <a:latin typeface="Times New Roman"/>
                <a:cs typeface="Times New Roman"/>
              </a:rPr>
              <a:t>not </a:t>
            </a:r>
            <a:r>
              <a:rPr dirty="0" sz="1450" spc="-10">
                <a:latin typeface="Times New Roman"/>
                <a:cs typeface="Times New Roman"/>
              </a:rPr>
              <a:t>far short </a:t>
            </a:r>
            <a:r>
              <a:rPr dirty="0" sz="1450" spc="-5">
                <a:latin typeface="Times New Roman"/>
                <a:cs typeface="Times New Roman"/>
              </a:rPr>
              <a:t>of </a:t>
            </a:r>
            <a:r>
              <a:rPr dirty="0" sz="1450" spc="-10">
                <a:latin typeface="Times New Roman"/>
                <a:cs typeface="Times New Roman"/>
              </a:rPr>
              <a:t>the miraculous. It  was to him, </a:t>
            </a:r>
            <a:r>
              <a:rPr dirty="0" sz="1450" spc="-5">
                <a:latin typeface="Times New Roman"/>
                <a:cs typeface="Times New Roman"/>
              </a:rPr>
              <a:t>or </a:t>
            </a:r>
            <a:r>
              <a:rPr dirty="0" sz="1450" spc="-10">
                <a:latin typeface="Times New Roman"/>
                <a:cs typeface="Times New Roman"/>
              </a:rPr>
              <a:t>to some </a:t>
            </a:r>
            <a:r>
              <a:rPr dirty="0" sz="1450" spc="-5">
                <a:latin typeface="Times New Roman"/>
                <a:cs typeface="Times New Roman"/>
              </a:rPr>
              <a:t>of </a:t>
            </a:r>
            <a:r>
              <a:rPr dirty="0" sz="1450" spc="-10">
                <a:latin typeface="Times New Roman"/>
                <a:cs typeface="Times New Roman"/>
              </a:rPr>
              <a:t>his monkish underlings who had </a:t>
            </a:r>
            <a:r>
              <a:rPr dirty="0" sz="1450" spc="-5">
                <a:latin typeface="Times New Roman"/>
                <a:cs typeface="Times New Roman"/>
              </a:rPr>
              <a:t>a </a:t>
            </a:r>
            <a:r>
              <a:rPr dirty="0" sz="1450" spc="-10">
                <a:latin typeface="Times New Roman"/>
                <a:cs typeface="Times New Roman"/>
              </a:rPr>
              <a:t>cell there, that the  islet owes its holy and beautiful name, the House </a:t>
            </a:r>
            <a:r>
              <a:rPr dirty="0" sz="1450" spc="-5">
                <a:latin typeface="Times New Roman"/>
                <a:cs typeface="Times New Roman"/>
              </a:rPr>
              <a:t>of</a:t>
            </a:r>
            <a:r>
              <a:rPr dirty="0" sz="1450" spc="50">
                <a:latin typeface="Times New Roman"/>
                <a:cs typeface="Times New Roman"/>
              </a:rPr>
              <a:t> </a:t>
            </a:r>
            <a:r>
              <a:rPr dirty="0" sz="1450" spc="-10">
                <a:latin typeface="Times New Roman"/>
                <a:cs typeface="Times New Roman"/>
              </a:rPr>
              <a:t>God.</a:t>
            </a:r>
            <a:endParaRPr sz="1450">
              <a:latin typeface="Times New Roman"/>
              <a:cs typeface="Times New Roman"/>
            </a:endParaRPr>
          </a:p>
          <a:p>
            <a:pPr algn="just" marL="12700" marR="5080">
              <a:lnSpc>
                <a:spcPts val="1730"/>
              </a:lnSpc>
              <a:spcBef>
                <a:spcPts val="840"/>
              </a:spcBef>
            </a:pPr>
            <a:r>
              <a:rPr dirty="0" sz="1450" spc="-10">
                <a:latin typeface="Times New Roman"/>
                <a:cs typeface="Times New Roman"/>
              </a:rPr>
              <a:t>Among these old wives’ stories there was </a:t>
            </a:r>
            <a:r>
              <a:rPr dirty="0" sz="1450" spc="-5">
                <a:latin typeface="Times New Roman"/>
                <a:cs typeface="Times New Roman"/>
              </a:rPr>
              <a:t>one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was inclined to hear  with more </a:t>
            </a:r>
            <a:r>
              <a:rPr dirty="0" sz="1450" spc="-20">
                <a:latin typeface="Times New Roman"/>
                <a:cs typeface="Times New Roman"/>
              </a:rPr>
              <a:t>credulity.</a:t>
            </a:r>
            <a:r>
              <a:rPr dirty="0" sz="1450" spc="320">
                <a:latin typeface="Times New Roman"/>
                <a:cs typeface="Times New Roman"/>
              </a:rPr>
              <a:t>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was told, in that tempest which scattered the ships  </a:t>
            </a:r>
            <a:r>
              <a:rPr dirty="0" sz="1450" spc="-5">
                <a:latin typeface="Times New Roman"/>
                <a:cs typeface="Times New Roman"/>
              </a:rPr>
              <a:t>of </a:t>
            </a:r>
            <a:r>
              <a:rPr dirty="0" sz="1450" spc="-10">
                <a:latin typeface="Times New Roman"/>
                <a:cs typeface="Times New Roman"/>
              </a:rPr>
              <a:t>the Invincible Armada over all the north and west </a:t>
            </a:r>
            <a:r>
              <a:rPr dirty="0" sz="1450" spc="-5">
                <a:latin typeface="Times New Roman"/>
                <a:cs typeface="Times New Roman"/>
              </a:rPr>
              <a:t>of </a:t>
            </a:r>
            <a:r>
              <a:rPr dirty="0" sz="1450" spc="-10">
                <a:latin typeface="Times New Roman"/>
                <a:cs typeface="Times New Roman"/>
              </a:rPr>
              <a:t>Scotland, </a:t>
            </a:r>
            <a:r>
              <a:rPr dirty="0" sz="1450" spc="-5">
                <a:latin typeface="Times New Roman"/>
                <a:cs typeface="Times New Roman"/>
              </a:rPr>
              <a:t>one </a:t>
            </a:r>
            <a:r>
              <a:rPr dirty="0" sz="1450" spc="-10">
                <a:latin typeface="Times New Roman"/>
                <a:cs typeface="Times New Roman"/>
              </a:rPr>
              <a:t>great  vessel came ashore </a:t>
            </a:r>
            <a:r>
              <a:rPr dirty="0" sz="1450" spc="-5">
                <a:latin typeface="Times New Roman"/>
                <a:cs typeface="Times New Roman"/>
              </a:rPr>
              <a:t>on </a:t>
            </a:r>
            <a:r>
              <a:rPr dirty="0" sz="1450" spc="-10">
                <a:latin typeface="Times New Roman"/>
                <a:cs typeface="Times New Roman"/>
              </a:rPr>
              <a:t>Aros, and before the eyes </a:t>
            </a:r>
            <a:r>
              <a:rPr dirty="0" sz="1450" spc="-5">
                <a:latin typeface="Times New Roman"/>
                <a:cs typeface="Times New Roman"/>
              </a:rPr>
              <a:t>of </a:t>
            </a:r>
            <a:r>
              <a:rPr dirty="0" sz="1450" spc="-10">
                <a:latin typeface="Times New Roman"/>
                <a:cs typeface="Times New Roman"/>
              </a:rPr>
              <a:t>some solitary people </a:t>
            </a:r>
            <a:r>
              <a:rPr dirty="0" sz="1450" spc="-5">
                <a:latin typeface="Times New Roman"/>
                <a:cs typeface="Times New Roman"/>
              </a:rPr>
              <a:t>on a  </a:t>
            </a:r>
            <a:r>
              <a:rPr dirty="0" sz="1450" spc="-10">
                <a:latin typeface="Times New Roman"/>
                <a:cs typeface="Times New Roman"/>
              </a:rPr>
              <a:t>hill-top, went down in </a:t>
            </a:r>
            <a:r>
              <a:rPr dirty="0" sz="1450" spc="-5">
                <a:latin typeface="Times New Roman"/>
                <a:cs typeface="Times New Roman"/>
              </a:rPr>
              <a:t>a </a:t>
            </a:r>
            <a:r>
              <a:rPr dirty="0" sz="1450" spc="-10">
                <a:latin typeface="Times New Roman"/>
                <a:cs typeface="Times New Roman"/>
              </a:rPr>
              <a:t>moment with all hands, her colours flying even as she  sank.</a:t>
            </a:r>
            <a:r>
              <a:rPr dirty="0" sz="1450" spc="85">
                <a:latin typeface="Times New Roman"/>
                <a:cs typeface="Times New Roman"/>
              </a:rPr>
              <a:t> </a:t>
            </a:r>
            <a:r>
              <a:rPr dirty="0" sz="1450" spc="-10">
                <a:latin typeface="Times New Roman"/>
                <a:cs typeface="Times New Roman"/>
              </a:rPr>
              <a:t>There</a:t>
            </a:r>
            <a:r>
              <a:rPr dirty="0" sz="1450" spc="35">
                <a:latin typeface="Times New Roman"/>
                <a:cs typeface="Times New Roman"/>
              </a:rPr>
              <a:t> </a:t>
            </a:r>
            <a:r>
              <a:rPr dirty="0" sz="1450" spc="-10">
                <a:latin typeface="Times New Roman"/>
                <a:cs typeface="Times New Roman"/>
              </a:rPr>
              <a:t>was</a:t>
            </a:r>
            <a:r>
              <a:rPr dirty="0" sz="1450" spc="40">
                <a:latin typeface="Times New Roman"/>
                <a:cs typeface="Times New Roman"/>
              </a:rPr>
              <a:t> </a:t>
            </a:r>
            <a:r>
              <a:rPr dirty="0" sz="1450" spc="-10">
                <a:latin typeface="Times New Roman"/>
                <a:cs typeface="Times New Roman"/>
              </a:rPr>
              <a:t>some</a:t>
            </a:r>
            <a:r>
              <a:rPr dirty="0" sz="1450" spc="40">
                <a:latin typeface="Times New Roman"/>
                <a:cs typeface="Times New Roman"/>
              </a:rPr>
              <a:t> </a:t>
            </a:r>
            <a:r>
              <a:rPr dirty="0" sz="1450" spc="-10">
                <a:latin typeface="Times New Roman"/>
                <a:cs typeface="Times New Roman"/>
              </a:rPr>
              <a:t>likelihood</a:t>
            </a:r>
            <a:r>
              <a:rPr dirty="0" sz="1450" spc="35">
                <a:latin typeface="Times New Roman"/>
                <a:cs typeface="Times New Roman"/>
              </a:rPr>
              <a:t> </a:t>
            </a:r>
            <a:r>
              <a:rPr dirty="0" sz="1450" spc="-10">
                <a:latin typeface="Times New Roman"/>
                <a:cs typeface="Times New Roman"/>
              </a:rPr>
              <a:t>in</a:t>
            </a:r>
            <a:r>
              <a:rPr dirty="0" sz="1450" spc="40">
                <a:latin typeface="Times New Roman"/>
                <a:cs typeface="Times New Roman"/>
              </a:rPr>
              <a:t> </a:t>
            </a:r>
            <a:r>
              <a:rPr dirty="0" sz="1450" spc="-10">
                <a:latin typeface="Times New Roman"/>
                <a:cs typeface="Times New Roman"/>
              </a:rPr>
              <a:t>this</a:t>
            </a:r>
            <a:r>
              <a:rPr dirty="0" sz="1450" spc="35">
                <a:latin typeface="Times New Roman"/>
                <a:cs typeface="Times New Roman"/>
              </a:rPr>
              <a:t> </a:t>
            </a:r>
            <a:r>
              <a:rPr dirty="0" sz="1450" spc="-10">
                <a:latin typeface="Times New Roman"/>
                <a:cs typeface="Times New Roman"/>
              </a:rPr>
              <a:t>tale;</a:t>
            </a:r>
            <a:r>
              <a:rPr dirty="0" sz="1450" spc="40">
                <a:latin typeface="Times New Roman"/>
                <a:cs typeface="Times New Roman"/>
              </a:rPr>
              <a:t> </a:t>
            </a:r>
            <a:r>
              <a:rPr dirty="0" sz="1450" spc="-10">
                <a:latin typeface="Times New Roman"/>
                <a:cs typeface="Times New Roman"/>
              </a:rPr>
              <a:t>for</a:t>
            </a:r>
            <a:r>
              <a:rPr dirty="0" sz="1450" spc="40">
                <a:latin typeface="Times New Roman"/>
                <a:cs typeface="Times New Roman"/>
              </a:rPr>
              <a:t> </a:t>
            </a:r>
            <a:r>
              <a:rPr dirty="0" sz="1450" spc="-10">
                <a:latin typeface="Times New Roman"/>
                <a:cs typeface="Times New Roman"/>
              </a:rPr>
              <a:t>another</a:t>
            </a:r>
            <a:r>
              <a:rPr dirty="0" sz="1450" spc="35">
                <a:latin typeface="Times New Roman"/>
                <a:cs typeface="Times New Roman"/>
              </a:rPr>
              <a:t> </a:t>
            </a:r>
            <a:r>
              <a:rPr dirty="0" sz="1450" spc="-5">
                <a:latin typeface="Times New Roman"/>
                <a:cs typeface="Times New Roman"/>
              </a:rPr>
              <a:t>of</a:t>
            </a:r>
            <a:r>
              <a:rPr dirty="0" sz="1450" spc="40">
                <a:latin typeface="Times New Roman"/>
                <a:cs typeface="Times New Roman"/>
              </a:rPr>
              <a:t> </a:t>
            </a:r>
            <a:r>
              <a:rPr dirty="0" sz="1450" spc="-10">
                <a:latin typeface="Times New Roman"/>
                <a:cs typeface="Times New Roman"/>
              </a:rPr>
              <a:t>that</a:t>
            </a:r>
            <a:r>
              <a:rPr dirty="0" sz="1450" spc="35">
                <a:latin typeface="Times New Roman"/>
                <a:cs typeface="Times New Roman"/>
              </a:rPr>
              <a:t> </a:t>
            </a:r>
            <a:r>
              <a:rPr dirty="0" sz="1450" spc="-10">
                <a:latin typeface="Times New Roman"/>
                <a:cs typeface="Times New Roman"/>
              </a:rPr>
              <a:t>fleet</a:t>
            </a:r>
            <a:r>
              <a:rPr dirty="0" sz="1450" spc="40">
                <a:latin typeface="Times New Roman"/>
                <a:cs typeface="Times New Roman"/>
              </a:rPr>
              <a:t> </a:t>
            </a:r>
            <a:r>
              <a:rPr dirty="0" sz="1450" spc="-10">
                <a:latin typeface="Times New Roman"/>
                <a:cs typeface="Times New Roman"/>
              </a:rPr>
              <a:t>lay</a:t>
            </a:r>
            <a:r>
              <a:rPr dirty="0" sz="1450" spc="40">
                <a:latin typeface="Times New Roman"/>
                <a:cs typeface="Times New Roman"/>
              </a:rPr>
              <a:t> </a:t>
            </a:r>
            <a:r>
              <a:rPr dirty="0" sz="1450" spc="-10">
                <a:latin typeface="Times New Roman"/>
                <a:cs typeface="Times New Roman"/>
              </a:rPr>
              <a:t>sunk</a:t>
            </a:r>
            <a:endParaRPr sz="145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looking over </a:t>
            </a:r>
            <a:r>
              <a:rPr dirty="0" sz="1450" spc="-5">
                <a:latin typeface="Times New Roman"/>
                <a:cs typeface="Times New Roman"/>
              </a:rPr>
              <a:t>too. </a:t>
            </a:r>
            <a:r>
              <a:rPr dirty="0" sz="1450" spc="-10">
                <a:latin typeface="Times New Roman"/>
                <a:cs typeface="Times New Roman"/>
              </a:rPr>
              <a:t>And then it goes </a:t>
            </a:r>
            <a:r>
              <a:rPr dirty="0" sz="1450" spc="-5">
                <a:latin typeface="Times New Roman"/>
                <a:cs typeface="Times New Roman"/>
              </a:rPr>
              <a:t>on </a:t>
            </a:r>
            <a:r>
              <a:rPr dirty="0" sz="1450" spc="-10">
                <a:latin typeface="Times New Roman"/>
                <a:cs typeface="Times New Roman"/>
              </a:rPr>
              <a:t>and </a:t>
            </a:r>
            <a:r>
              <a:rPr dirty="0" sz="1450" spc="-5">
                <a:latin typeface="Times New Roman"/>
                <a:cs typeface="Times New Roman"/>
              </a:rPr>
              <a:t>on, </a:t>
            </a:r>
            <a:r>
              <a:rPr dirty="0" sz="1450" spc="-10">
                <a:latin typeface="Times New Roman"/>
                <a:cs typeface="Times New Roman"/>
              </a:rPr>
              <a:t>and down through marshes and  sands, until at last it falls into the sea, where the ships are that bring parrots  and tobacco from the Indies. </a:t>
            </a:r>
            <a:r>
              <a:rPr dirty="0" sz="1450" spc="-85">
                <a:latin typeface="Times New Roman"/>
                <a:cs typeface="Times New Roman"/>
              </a:rPr>
              <a:t>Ay, </a:t>
            </a:r>
            <a:r>
              <a:rPr dirty="0" sz="1450" spc="-10">
                <a:latin typeface="Times New Roman"/>
                <a:cs typeface="Times New Roman"/>
              </a:rPr>
              <a:t>it has </a:t>
            </a:r>
            <a:r>
              <a:rPr dirty="0" sz="1450" spc="-5">
                <a:latin typeface="Times New Roman"/>
                <a:cs typeface="Times New Roman"/>
              </a:rPr>
              <a:t>a </a:t>
            </a:r>
            <a:r>
              <a:rPr dirty="0" sz="1450" spc="-10">
                <a:latin typeface="Times New Roman"/>
                <a:cs typeface="Times New Roman"/>
              </a:rPr>
              <a:t>long trot before it as it goes singing  over </a:t>
            </a:r>
            <a:r>
              <a:rPr dirty="0" sz="1450" spc="-5">
                <a:latin typeface="Times New Roman"/>
                <a:cs typeface="Times New Roman"/>
              </a:rPr>
              <a:t>our </a:t>
            </a:r>
            <a:r>
              <a:rPr dirty="0" sz="1450" spc="-20">
                <a:latin typeface="Times New Roman"/>
                <a:cs typeface="Times New Roman"/>
              </a:rPr>
              <a:t>weir, </a:t>
            </a:r>
            <a:r>
              <a:rPr dirty="0" sz="1450" spc="-10">
                <a:latin typeface="Times New Roman"/>
                <a:cs typeface="Times New Roman"/>
              </a:rPr>
              <a:t>bless its</a:t>
            </a:r>
            <a:r>
              <a:rPr dirty="0" sz="1450" spc="15">
                <a:latin typeface="Times New Roman"/>
                <a:cs typeface="Times New Roman"/>
              </a:rPr>
              <a:t> </a:t>
            </a:r>
            <a:r>
              <a:rPr dirty="0" sz="1450" spc="-10">
                <a:latin typeface="Times New Roman"/>
                <a:cs typeface="Times New Roman"/>
              </a:rPr>
              <a:t>heart!’</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‘And what is the sea?’ asked</a:t>
            </a:r>
            <a:r>
              <a:rPr dirty="0" sz="1450" spc="-90">
                <a:latin typeface="Times New Roman"/>
                <a:cs typeface="Times New Roman"/>
              </a:rPr>
              <a:t> </a:t>
            </a:r>
            <a:r>
              <a:rPr dirty="0" sz="1450" spc="-20">
                <a:latin typeface="Times New Roman"/>
                <a:cs typeface="Times New Roman"/>
              </a:rPr>
              <a:t>Will.</a:t>
            </a:r>
            <a:endParaRPr sz="1450">
              <a:latin typeface="Times New Roman"/>
              <a:cs typeface="Times New Roman"/>
            </a:endParaRPr>
          </a:p>
          <a:p>
            <a:pPr algn="just" marL="12700" marR="6350">
              <a:lnSpc>
                <a:spcPts val="1730"/>
              </a:lnSpc>
              <a:spcBef>
                <a:spcPts val="919"/>
              </a:spcBef>
            </a:pPr>
            <a:r>
              <a:rPr dirty="0" sz="1450" spc="-10">
                <a:latin typeface="Times New Roman"/>
                <a:cs typeface="Times New Roman"/>
              </a:rPr>
              <a:t>‘The sea!’ cried the </a:t>
            </a:r>
            <a:r>
              <a:rPr dirty="0" sz="1450" spc="-20">
                <a:latin typeface="Times New Roman"/>
                <a:cs typeface="Times New Roman"/>
              </a:rPr>
              <a:t>miller.</a:t>
            </a:r>
            <a:r>
              <a:rPr dirty="0" sz="1450" spc="320">
                <a:latin typeface="Times New Roman"/>
                <a:cs typeface="Times New Roman"/>
              </a:rPr>
              <a:t> </a:t>
            </a:r>
            <a:r>
              <a:rPr dirty="0" sz="1450" spc="-10">
                <a:latin typeface="Times New Roman"/>
                <a:cs typeface="Times New Roman"/>
              </a:rPr>
              <a:t>‘Lord help </a:t>
            </a:r>
            <a:r>
              <a:rPr dirty="0" sz="1450" spc="-5">
                <a:latin typeface="Times New Roman"/>
                <a:cs typeface="Times New Roman"/>
              </a:rPr>
              <a:t>us </a:t>
            </a:r>
            <a:r>
              <a:rPr dirty="0" sz="1450" spc="-10">
                <a:latin typeface="Times New Roman"/>
                <a:cs typeface="Times New Roman"/>
              </a:rPr>
              <a:t>all, it is the greatest thing God  made! That is where all the water in the world runs down into </a:t>
            </a:r>
            <a:r>
              <a:rPr dirty="0" sz="1450" spc="-5">
                <a:latin typeface="Times New Roman"/>
                <a:cs typeface="Times New Roman"/>
              </a:rPr>
              <a:t>a </a:t>
            </a:r>
            <a:r>
              <a:rPr dirty="0" sz="1450" spc="-10">
                <a:latin typeface="Times New Roman"/>
                <a:cs typeface="Times New Roman"/>
              </a:rPr>
              <a:t>great salt  lake. There it lies, as flat as my hand and as innocent-like as </a:t>
            </a:r>
            <a:r>
              <a:rPr dirty="0" sz="1450" spc="-5">
                <a:latin typeface="Times New Roman"/>
                <a:cs typeface="Times New Roman"/>
              </a:rPr>
              <a:t>a </a:t>
            </a:r>
            <a:r>
              <a:rPr dirty="0" sz="1450" spc="-10">
                <a:latin typeface="Times New Roman"/>
                <a:cs typeface="Times New Roman"/>
              </a:rPr>
              <a:t>child; </a:t>
            </a:r>
            <a:r>
              <a:rPr dirty="0" sz="1450" spc="-5">
                <a:latin typeface="Times New Roman"/>
                <a:cs typeface="Times New Roman"/>
              </a:rPr>
              <a:t>but </a:t>
            </a:r>
            <a:r>
              <a:rPr dirty="0" sz="1450" spc="-10">
                <a:latin typeface="Times New Roman"/>
                <a:cs typeface="Times New Roman"/>
              </a:rPr>
              <a:t>they  </a:t>
            </a:r>
            <a:r>
              <a:rPr dirty="0" sz="1450" spc="-5">
                <a:latin typeface="Times New Roman"/>
                <a:cs typeface="Times New Roman"/>
              </a:rPr>
              <a:t>do </a:t>
            </a:r>
            <a:r>
              <a:rPr dirty="0" sz="1450" spc="-10">
                <a:latin typeface="Times New Roman"/>
                <a:cs typeface="Times New Roman"/>
              </a:rPr>
              <a:t>say when the wind blows it gets </a:t>
            </a:r>
            <a:r>
              <a:rPr dirty="0" sz="1450" spc="-5">
                <a:latin typeface="Times New Roman"/>
                <a:cs typeface="Times New Roman"/>
              </a:rPr>
              <a:t>up </a:t>
            </a:r>
            <a:r>
              <a:rPr dirty="0" sz="1450" spc="-10">
                <a:latin typeface="Times New Roman"/>
                <a:cs typeface="Times New Roman"/>
              </a:rPr>
              <a:t>into water-mountains bigger than any </a:t>
            </a:r>
            <a:r>
              <a:rPr dirty="0" sz="1450" spc="-5">
                <a:latin typeface="Times New Roman"/>
                <a:cs typeface="Times New Roman"/>
              </a:rPr>
              <a:t>of  </a:t>
            </a:r>
            <a:r>
              <a:rPr dirty="0" sz="1450" spc="-10">
                <a:latin typeface="Times New Roman"/>
                <a:cs typeface="Times New Roman"/>
              </a:rPr>
              <a:t>ours, and swallows down great ships bigger than </a:t>
            </a:r>
            <a:r>
              <a:rPr dirty="0" sz="1450" spc="-5">
                <a:latin typeface="Times New Roman"/>
                <a:cs typeface="Times New Roman"/>
              </a:rPr>
              <a:t>our </a:t>
            </a:r>
            <a:r>
              <a:rPr dirty="0" sz="1450" spc="-10">
                <a:latin typeface="Times New Roman"/>
                <a:cs typeface="Times New Roman"/>
              </a:rPr>
              <a:t>mill, and makes such </a:t>
            </a:r>
            <a:r>
              <a:rPr dirty="0" sz="1450" spc="-5">
                <a:latin typeface="Times New Roman"/>
                <a:cs typeface="Times New Roman"/>
              </a:rPr>
              <a:t>a  </a:t>
            </a:r>
            <a:r>
              <a:rPr dirty="0" sz="1450" spc="-10">
                <a:latin typeface="Times New Roman"/>
                <a:cs typeface="Times New Roman"/>
              </a:rPr>
              <a:t>roaring that </a:t>
            </a:r>
            <a:r>
              <a:rPr dirty="0" sz="1450" spc="-5">
                <a:latin typeface="Times New Roman"/>
                <a:cs typeface="Times New Roman"/>
              </a:rPr>
              <a:t>you </a:t>
            </a:r>
            <a:r>
              <a:rPr dirty="0" sz="1450" spc="-10">
                <a:latin typeface="Times New Roman"/>
                <a:cs typeface="Times New Roman"/>
              </a:rPr>
              <a:t>can hear it miles away </a:t>
            </a:r>
            <a:r>
              <a:rPr dirty="0" sz="1450" spc="-5">
                <a:latin typeface="Times New Roman"/>
                <a:cs typeface="Times New Roman"/>
              </a:rPr>
              <a:t>upon </a:t>
            </a:r>
            <a:r>
              <a:rPr dirty="0" sz="1450" spc="-10">
                <a:latin typeface="Times New Roman"/>
                <a:cs typeface="Times New Roman"/>
              </a:rPr>
              <a:t>the land. There are great fish in  it five times bigger than </a:t>
            </a:r>
            <a:r>
              <a:rPr dirty="0" sz="1450" spc="-5">
                <a:latin typeface="Times New Roman"/>
                <a:cs typeface="Times New Roman"/>
              </a:rPr>
              <a:t>a </a:t>
            </a:r>
            <a:r>
              <a:rPr dirty="0" sz="1450" spc="-10">
                <a:latin typeface="Times New Roman"/>
                <a:cs typeface="Times New Roman"/>
              </a:rPr>
              <a:t>bull, and </a:t>
            </a:r>
            <a:r>
              <a:rPr dirty="0" sz="1450" spc="-5">
                <a:latin typeface="Times New Roman"/>
                <a:cs typeface="Times New Roman"/>
              </a:rPr>
              <a:t>one </a:t>
            </a:r>
            <a:r>
              <a:rPr dirty="0" sz="1450" spc="-10">
                <a:latin typeface="Times New Roman"/>
                <a:cs typeface="Times New Roman"/>
              </a:rPr>
              <a:t>old serpent as long as </a:t>
            </a:r>
            <a:r>
              <a:rPr dirty="0" sz="1450" spc="-5">
                <a:latin typeface="Times New Roman"/>
                <a:cs typeface="Times New Roman"/>
              </a:rPr>
              <a:t>our </a:t>
            </a:r>
            <a:r>
              <a:rPr dirty="0" sz="1450" spc="-10">
                <a:latin typeface="Times New Roman"/>
                <a:cs typeface="Times New Roman"/>
              </a:rPr>
              <a:t>river and as  old as all the world, with whiskers like </a:t>
            </a:r>
            <a:r>
              <a:rPr dirty="0" sz="1450" spc="-5">
                <a:latin typeface="Times New Roman"/>
                <a:cs typeface="Times New Roman"/>
              </a:rPr>
              <a:t>a </a:t>
            </a:r>
            <a:r>
              <a:rPr dirty="0" sz="1450" spc="-10">
                <a:latin typeface="Times New Roman"/>
                <a:cs typeface="Times New Roman"/>
              </a:rPr>
              <a:t>man, and </a:t>
            </a:r>
            <a:r>
              <a:rPr dirty="0" sz="1450" spc="-5">
                <a:latin typeface="Times New Roman"/>
                <a:cs typeface="Times New Roman"/>
              </a:rPr>
              <a:t>a </a:t>
            </a:r>
            <a:r>
              <a:rPr dirty="0" sz="1450" spc="-10">
                <a:latin typeface="Times New Roman"/>
                <a:cs typeface="Times New Roman"/>
              </a:rPr>
              <a:t>crown </a:t>
            </a:r>
            <a:r>
              <a:rPr dirty="0" sz="1450" spc="-5">
                <a:latin typeface="Times New Roman"/>
                <a:cs typeface="Times New Roman"/>
              </a:rPr>
              <a:t>of </a:t>
            </a:r>
            <a:r>
              <a:rPr dirty="0" sz="1450" spc="-10">
                <a:latin typeface="Times New Roman"/>
                <a:cs typeface="Times New Roman"/>
              </a:rPr>
              <a:t>silver </a:t>
            </a:r>
            <a:r>
              <a:rPr dirty="0" sz="1450" spc="-5">
                <a:latin typeface="Times New Roman"/>
                <a:cs typeface="Times New Roman"/>
              </a:rPr>
              <a:t>on </a:t>
            </a:r>
            <a:r>
              <a:rPr dirty="0" sz="1450" spc="-10">
                <a:latin typeface="Times New Roman"/>
                <a:cs typeface="Times New Roman"/>
              </a:rPr>
              <a:t>her  head.’</a:t>
            </a:r>
            <a:endParaRPr sz="1450">
              <a:latin typeface="Times New Roman"/>
              <a:cs typeface="Times New Roman"/>
            </a:endParaRPr>
          </a:p>
          <a:p>
            <a:pPr algn="just" marL="12700" marR="5080">
              <a:lnSpc>
                <a:spcPts val="1730"/>
              </a:lnSpc>
              <a:spcBef>
                <a:spcPts val="850"/>
              </a:spcBef>
            </a:pPr>
            <a:r>
              <a:rPr dirty="0" sz="1450" spc="-25">
                <a:latin typeface="Times New Roman"/>
                <a:cs typeface="Times New Roman"/>
              </a:rPr>
              <a:t>Will </a:t>
            </a:r>
            <a:r>
              <a:rPr dirty="0" sz="1450" spc="-5">
                <a:latin typeface="Times New Roman"/>
                <a:cs typeface="Times New Roman"/>
              </a:rPr>
              <a:t>thought he </a:t>
            </a:r>
            <a:r>
              <a:rPr dirty="0" sz="1450" spc="-10">
                <a:latin typeface="Times New Roman"/>
                <a:cs typeface="Times New Roman"/>
              </a:rPr>
              <a:t>had never heard anything like this, and </a:t>
            </a:r>
            <a:r>
              <a:rPr dirty="0" sz="1450" spc="-5">
                <a:latin typeface="Times New Roman"/>
                <a:cs typeface="Times New Roman"/>
              </a:rPr>
              <a:t>he </a:t>
            </a:r>
            <a:r>
              <a:rPr dirty="0" sz="1450" spc="-10">
                <a:latin typeface="Times New Roman"/>
                <a:cs typeface="Times New Roman"/>
              </a:rPr>
              <a:t>kept </a:t>
            </a:r>
            <a:r>
              <a:rPr dirty="0" sz="1450" spc="-5">
                <a:latin typeface="Times New Roman"/>
                <a:cs typeface="Times New Roman"/>
              </a:rPr>
              <a:t>on </a:t>
            </a:r>
            <a:r>
              <a:rPr dirty="0" sz="1450" spc="-10">
                <a:latin typeface="Times New Roman"/>
                <a:cs typeface="Times New Roman"/>
              </a:rPr>
              <a:t>asking  question after question about the world that lay away down the </a:t>
            </a:r>
            <a:r>
              <a:rPr dirty="0" sz="1450" spc="-20">
                <a:latin typeface="Times New Roman"/>
                <a:cs typeface="Times New Roman"/>
              </a:rPr>
              <a:t>river, </a:t>
            </a:r>
            <a:r>
              <a:rPr dirty="0" sz="1450" spc="-10">
                <a:latin typeface="Times New Roman"/>
                <a:cs typeface="Times New Roman"/>
              </a:rPr>
              <a:t>with all  its perils and marvels, until the old miller became quite interested himself, and  at last took him </a:t>
            </a:r>
            <a:r>
              <a:rPr dirty="0" sz="1450" spc="-5">
                <a:latin typeface="Times New Roman"/>
                <a:cs typeface="Times New Roman"/>
              </a:rPr>
              <a:t>by </a:t>
            </a:r>
            <a:r>
              <a:rPr dirty="0" sz="1450" spc="-10">
                <a:latin typeface="Times New Roman"/>
                <a:cs typeface="Times New Roman"/>
              </a:rPr>
              <a:t>the hand and led him to the hilltop that overlooks the valley  and the plain. The sun was near setting, and </a:t>
            </a:r>
            <a:r>
              <a:rPr dirty="0" sz="1450" spc="-5">
                <a:latin typeface="Times New Roman"/>
                <a:cs typeface="Times New Roman"/>
              </a:rPr>
              <a:t>hung </a:t>
            </a:r>
            <a:r>
              <a:rPr dirty="0" sz="1450" spc="-10">
                <a:latin typeface="Times New Roman"/>
                <a:cs typeface="Times New Roman"/>
              </a:rPr>
              <a:t>low down in </a:t>
            </a:r>
            <a:r>
              <a:rPr dirty="0" sz="1450" spc="-5">
                <a:latin typeface="Times New Roman"/>
                <a:cs typeface="Times New Roman"/>
              </a:rPr>
              <a:t>a </a:t>
            </a:r>
            <a:r>
              <a:rPr dirty="0" sz="1450" spc="-10">
                <a:latin typeface="Times New Roman"/>
                <a:cs typeface="Times New Roman"/>
              </a:rPr>
              <a:t>cloudless  </a:t>
            </a:r>
            <a:r>
              <a:rPr dirty="0" sz="1450" spc="-30">
                <a:latin typeface="Times New Roman"/>
                <a:cs typeface="Times New Roman"/>
              </a:rPr>
              <a:t>sky. </a:t>
            </a:r>
            <a:r>
              <a:rPr dirty="0" sz="1450" spc="-10">
                <a:latin typeface="Times New Roman"/>
                <a:cs typeface="Times New Roman"/>
              </a:rPr>
              <a:t>Everything was defined and glorified in golden light. </a:t>
            </a:r>
            <a:r>
              <a:rPr dirty="0" sz="1450" spc="-25">
                <a:latin typeface="Times New Roman"/>
                <a:cs typeface="Times New Roman"/>
              </a:rPr>
              <a:t>Will </a:t>
            </a:r>
            <a:r>
              <a:rPr dirty="0" sz="1450" spc="-10">
                <a:latin typeface="Times New Roman"/>
                <a:cs typeface="Times New Roman"/>
              </a:rPr>
              <a:t>had never  seen so great an expanse </a:t>
            </a:r>
            <a:r>
              <a:rPr dirty="0" sz="1450" spc="-5">
                <a:latin typeface="Times New Roman"/>
                <a:cs typeface="Times New Roman"/>
              </a:rPr>
              <a:t>of </a:t>
            </a:r>
            <a:r>
              <a:rPr dirty="0" sz="1450" spc="-10">
                <a:latin typeface="Times New Roman"/>
                <a:cs typeface="Times New Roman"/>
              </a:rPr>
              <a:t>country in his life; </a:t>
            </a:r>
            <a:r>
              <a:rPr dirty="0" sz="1450" spc="-5">
                <a:latin typeface="Times New Roman"/>
                <a:cs typeface="Times New Roman"/>
              </a:rPr>
              <a:t>he </a:t>
            </a:r>
            <a:r>
              <a:rPr dirty="0" sz="1450" spc="-10">
                <a:latin typeface="Times New Roman"/>
                <a:cs typeface="Times New Roman"/>
              </a:rPr>
              <a:t>stood and gazed with all his  eyes. He could see the cities, and the woods and fields, and the bright curves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river, </a:t>
            </a:r>
            <a:r>
              <a:rPr dirty="0" sz="1450" spc="-10">
                <a:latin typeface="Times New Roman"/>
                <a:cs typeface="Times New Roman"/>
              </a:rPr>
              <a:t>and far away to where the rim </a:t>
            </a:r>
            <a:r>
              <a:rPr dirty="0" sz="1450" spc="-5">
                <a:latin typeface="Times New Roman"/>
                <a:cs typeface="Times New Roman"/>
              </a:rPr>
              <a:t>of </a:t>
            </a:r>
            <a:r>
              <a:rPr dirty="0" sz="1450" spc="-10">
                <a:latin typeface="Times New Roman"/>
                <a:cs typeface="Times New Roman"/>
              </a:rPr>
              <a:t>the plain trenched along the  shining heavens. An over-mastering emotion seized </a:t>
            </a:r>
            <a:r>
              <a:rPr dirty="0" sz="1450" spc="-5">
                <a:latin typeface="Times New Roman"/>
                <a:cs typeface="Times New Roman"/>
              </a:rPr>
              <a:t>upon </a:t>
            </a:r>
            <a:r>
              <a:rPr dirty="0" sz="1450" spc="-10">
                <a:latin typeface="Times New Roman"/>
                <a:cs typeface="Times New Roman"/>
              </a:rPr>
              <a:t>the </a:t>
            </a:r>
            <a:r>
              <a:rPr dirty="0" sz="1450" spc="-30">
                <a:latin typeface="Times New Roman"/>
                <a:cs typeface="Times New Roman"/>
              </a:rPr>
              <a:t>boy, </a:t>
            </a:r>
            <a:r>
              <a:rPr dirty="0" sz="1450" spc="-10">
                <a:latin typeface="Times New Roman"/>
                <a:cs typeface="Times New Roman"/>
              </a:rPr>
              <a:t>soul and  </a:t>
            </a:r>
            <a:r>
              <a:rPr dirty="0" sz="1450" spc="-5">
                <a:latin typeface="Times New Roman"/>
                <a:cs typeface="Times New Roman"/>
              </a:rPr>
              <a:t>body; </a:t>
            </a:r>
            <a:r>
              <a:rPr dirty="0" sz="1450" spc="-10">
                <a:latin typeface="Times New Roman"/>
                <a:cs typeface="Times New Roman"/>
              </a:rPr>
              <a:t>his heart beat so thickly that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breathe; the scene swam  before his eyes; the sun seemed to wheel round and </a:t>
            </a:r>
            <a:r>
              <a:rPr dirty="0" sz="1450" spc="-5">
                <a:latin typeface="Times New Roman"/>
                <a:cs typeface="Times New Roman"/>
              </a:rPr>
              <a:t>round, </a:t>
            </a:r>
            <a:r>
              <a:rPr dirty="0" sz="1450" spc="-10">
                <a:latin typeface="Times New Roman"/>
                <a:cs typeface="Times New Roman"/>
              </a:rPr>
              <a:t>and throw </a:t>
            </a:r>
            <a:r>
              <a:rPr dirty="0" sz="1450" spc="-15">
                <a:latin typeface="Times New Roman"/>
                <a:cs typeface="Times New Roman"/>
              </a:rPr>
              <a:t>off, </a:t>
            </a:r>
            <a:r>
              <a:rPr dirty="0" sz="1450" spc="-10">
                <a:latin typeface="Times New Roman"/>
                <a:cs typeface="Times New Roman"/>
              </a:rPr>
              <a:t>as it  turned, strange shapes which disappeared with the rapidity </a:t>
            </a:r>
            <a:r>
              <a:rPr dirty="0" sz="1450" spc="-5">
                <a:latin typeface="Times New Roman"/>
                <a:cs typeface="Times New Roman"/>
              </a:rPr>
              <a:t>of </a:t>
            </a:r>
            <a:r>
              <a:rPr dirty="0" sz="1450" spc="-10">
                <a:latin typeface="Times New Roman"/>
                <a:cs typeface="Times New Roman"/>
              </a:rPr>
              <a:t>thought, and  were succeeded </a:t>
            </a:r>
            <a:r>
              <a:rPr dirty="0" sz="1450" spc="-5">
                <a:latin typeface="Times New Roman"/>
                <a:cs typeface="Times New Roman"/>
              </a:rPr>
              <a:t>by </a:t>
            </a:r>
            <a:r>
              <a:rPr dirty="0" sz="1450" spc="-10">
                <a:latin typeface="Times New Roman"/>
                <a:cs typeface="Times New Roman"/>
              </a:rPr>
              <a:t>others. </a:t>
            </a:r>
            <a:r>
              <a:rPr dirty="0" sz="1450" spc="-25">
                <a:latin typeface="Times New Roman"/>
                <a:cs typeface="Times New Roman"/>
              </a:rPr>
              <a:t>Will </a:t>
            </a:r>
            <a:r>
              <a:rPr dirty="0" sz="1450" spc="-10">
                <a:latin typeface="Times New Roman"/>
                <a:cs typeface="Times New Roman"/>
              </a:rPr>
              <a:t>covered his face with his hands, and burst into  </a:t>
            </a:r>
            <a:r>
              <a:rPr dirty="0" sz="1450" spc="-5">
                <a:latin typeface="Times New Roman"/>
                <a:cs typeface="Times New Roman"/>
              </a:rPr>
              <a:t>a </a:t>
            </a:r>
            <a:r>
              <a:rPr dirty="0" sz="1450" spc="-10">
                <a:latin typeface="Times New Roman"/>
                <a:cs typeface="Times New Roman"/>
              </a:rPr>
              <a:t>violent fit </a:t>
            </a:r>
            <a:r>
              <a:rPr dirty="0" sz="1450" spc="-5">
                <a:latin typeface="Times New Roman"/>
                <a:cs typeface="Times New Roman"/>
              </a:rPr>
              <a:t>of </a:t>
            </a:r>
            <a:r>
              <a:rPr dirty="0" sz="1450" spc="-10">
                <a:latin typeface="Times New Roman"/>
                <a:cs typeface="Times New Roman"/>
              </a:rPr>
              <a:t>tears; and the </a:t>
            </a:r>
            <a:r>
              <a:rPr dirty="0" sz="1450" spc="-5">
                <a:latin typeface="Times New Roman"/>
                <a:cs typeface="Times New Roman"/>
              </a:rPr>
              <a:t>poor </a:t>
            </a:r>
            <a:r>
              <a:rPr dirty="0" sz="1450" spc="-20">
                <a:latin typeface="Times New Roman"/>
                <a:cs typeface="Times New Roman"/>
              </a:rPr>
              <a:t>miller, </a:t>
            </a:r>
            <a:r>
              <a:rPr dirty="0" sz="1450" spc="-10">
                <a:latin typeface="Times New Roman"/>
                <a:cs typeface="Times New Roman"/>
              </a:rPr>
              <a:t>sadly disappointed and perplexed,  saw nothing better for it than to take him </a:t>
            </a:r>
            <a:r>
              <a:rPr dirty="0" sz="1450" spc="-5">
                <a:latin typeface="Times New Roman"/>
                <a:cs typeface="Times New Roman"/>
              </a:rPr>
              <a:t>up </a:t>
            </a:r>
            <a:r>
              <a:rPr dirty="0" sz="1450" spc="-10">
                <a:latin typeface="Times New Roman"/>
                <a:cs typeface="Times New Roman"/>
              </a:rPr>
              <a:t>in his arms and carry him home in  silence.</a:t>
            </a:r>
            <a:endParaRPr sz="1450">
              <a:latin typeface="Times New Roman"/>
              <a:cs typeface="Times New Roman"/>
            </a:endParaRPr>
          </a:p>
          <a:p>
            <a:pPr algn="just" marL="12700" marR="5080">
              <a:lnSpc>
                <a:spcPts val="1730"/>
              </a:lnSpc>
              <a:spcBef>
                <a:spcPts val="840"/>
              </a:spcBef>
            </a:pPr>
            <a:r>
              <a:rPr dirty="0" sz="1450" spc="-10">
                <a:latin typeface="Times New Roman"/>
                <a:cs typeface="Times New Roman"/>
              </a:rPr>
              <a:t>From that day forward </a:t>
            </a:r>
            <a:r>
              <a:rPr dirty="0" sz="1450" spc="-25">
                <a:latin typeface="Times New Roman"/>
                <a:cs typeface="Times New Roman"/>
              </a:rPr>
              <a:t>Will </a:t>
            </a:r>
            <a:r>
              <a:rPr dirty="0" sz="1450" spc="-10">
                <a:latin typeface="Times New Roman"/>
                <a:cs typeface="Times New Roman"/>
              </a:rPr>
              <a:t>was full </a:t>
            </a:r>
            <a:r>
              <a:rPr dirty="0" sz="1450" spc="-5">
                <a:latin typeface="Times New Roman"/>
                <a:cs typeface="Times New Roman"/>
              </a:rPr>
              <a:t>of </a:t>
            </a:r>
            <a:r>
              <a:rPr dirty="0" sz="1450" spc="-10">
                <a:latin typeface="Times New Roman"/>
                <a:cs typeface="Times New Roman"/>
              </a:rPr>
              <a:t>new hopes and longings. Something  kept tugging at his heart-strings; the running water carried his desires along  with it as </a:t>
            </a:r>
            <a:r>
              <a:rPr dirty="0" sz="1450" spc="-5">
                <a:latin typeface="Times New Roman"/>
                <a:cs typeface="Times New Roman"/>
              </a:rPr>
              <a:t>he </a:t>
            </a:r>
            <a:r>
              <a:rPr dirty="0" sz="1450" spc="-10">
                <a:latin typeface="Times New Roman"/>
                <a:cs typeface="Times New Roman"/>
              </a:rPr>
              <a:t>dreamed over its fleeting surface; the wind, as it ran over  innumerable tree-tops, hailed him with encouraging words; branches beckoned  downward; the open road, as it shouldered round the angles and went turning  and vanishing fast and faster down the </a:t>
            </a:r>
            <a:r>
              <a:rPr dirty="0" sz="1450" spc="-20">
                <a:latin typeface="Times New Roman"/>
                <a:cs typeface="Times New Roman"/>
              </a:rPr>
              <a:t>valley,</a:t>
            </a:r>
            <a:r>
              <a:rPr dirty="0" sz="1450" spc="320">
                <a:latin typeface="Times New Roman"/>
                <a:cs typeface="Times New Roman"/>
              </a:rPr>
              <a:t> </a:t>
            </a:r>
            <a:r>
              <a:rPr dirty="0" sz="1450" spc="-10">
                <a:latin typeface="Times New Roman"/>
                <a:cs typeface="Times New Roman"/>
              </a:rPr>
              <a:t>tortured him with its  solicitations. He spent long whiles </a:t>
            </a:r>
            <a:r>
              <a:rPr dirty="0" sz="1450" spc="-5">
                <a:latin typeface="Times New Roman"/>
                <a:cs typeface="Times New Roman"/>
              </a:rPr>
              <a:t>on </a:t>
            </a:r>
            <a:r>
              <a:rPr dirty="0" sz="1450" spc="-10">
                <a:latin typeface="Times New Roman"/>
                <a:cs typeface="Times New Roman"/>
              </a:rPr>
              <a:t>the eminence, looking down the  rivershed and abroad </a:t>
            </a:r>
            <a:r>
              <a:rPr dirty="0" sz="1450" spc="-5">
                <a:latin typeface="Times New Roman"/>
                <a:cs typeface="Times New Roman"/>
              </a:rPr>
              <a:t>on </a:t>
            </a:r>
            <a:r>
              <a:rPr dirty="0" sz="1450" spc="-10">
                <a:latin typeface="Times New Roman"/>
                <a:cs typeface="Times New Roman"/>
              </a:rPr>
              <a:t>the fat lowlands, and watched the clouds that  travelled</a:t>
            </a:r>
            <a:r>
              <a:rPr dirty="0" sz="1450" spc="65">
                <a:latin typeface="Times New Roman"/>
                <a:cs typeface="Times New Roman"/>
              </a:rPr>
              <a:t> </a:t>
            </a:r>
            <a:r>
              <a:rPr dirty="0" sz="1450" spc="-10">
                <a:latin typeface="Times New Roman"/>
                <a:cs typeface="Times New Roman"/>
              </a:rPr>
              <a:t>forth</a:t>
            </a:r>
            <a:r>
              <a:rPr dirty="0" sz="1450" spc="70">
                <a:latin typeface="Times New Roman"/>
                <a:cs typeface="Times New Roman"/>
              </a:rPr>
              <a:t> </a:t>
            </a:r>
            <a:r>
              <a:rPr dirty="0" sz="1450" spc="-5">
                <a:latin typeface="Times New Roman"/>
                <a:cs typeface="Times New Roman"/>
              </a:rPr>
              <a:t>upon</a:t>
            </a:r>
            <a:r>
              <a:rPr dirty="0" sz="1450" spc="70">
                <a:latin typeface="Times New Roman"/>
                <a:cs typeface="Times New Roman"/>
              </a:rPr>
              <a:t> </a:t>
            </a:r>
            <a:r>
              <a:rPr dirty="0" sz="1450" spc="-10">
                <a:latin typeface="Times New Roman"/>
                <a:cs typeface="Times New Roman"/>
              </a:rPr>
              <a:t>the</a:t>
            </a:r>
            <a:r>
              <a:rPr dirty="0" sz="1450" spc="65">
                <a:latin typeface="Times New Roman"/>
                <a:cs typeface="Times New Roman"/>
              </a:rPr>
              <a:t> </a:t>
            </a:r>
            <a:r>
              <a:rPr dirty="0" sz="1450" spc="-10">
                <a:latin typeface="Times New Roman"/>
                <a:cs typeface="Times New Roman"/>
              </a:rPr>
              <a:t>sluggish</a:t>
            </a:r>
            <a:r>
              <a:rPr dirty="0" sz="1450" spc="70">
                <a:latin typeface="Times New Roman"/>
                <a:cs typeface="Times New Roman"/>
              </a:rPr>
              <a:t> </a:t>
            </a:r>
            <a:r>
              <a:rPr dirty="0" sz="1450" spc="-10">
                <a:latin typeface="Times New Roman"/>
                <a:cs typeface="Times New Roman"/>
              </a:rPr>
              <a:t>wind</a:t>
            </a:r>
            <a:r>
              <a:rPr dirty="0" sz="1450" spc="70">
                <a:latin typeface="Times New Roman"/>
                <a:cs typeface="Times New Roman"/>
              </a:rPr>
              <a:t> </a:t>
            </a:r>
            <a:r>
              <a:rPr dirty="0" sz="1450" spc="-10">
                <a:latin typeface="Times New Roman"/>
                <a:cs typeface="Times New Roman"/>
              </a:rPr>
              <a:t>and</a:t>
            </a:r>
            <a:r>
              <a:rPr dirty="0" sz="1450" spc="65">
                <a:latin typeface="Times New Roman"/>
                <a:cs typeface="Times New Roman"/>
              </a:rPr>
              <a:t> </a:t>
            </a:r>
            <a:r>
              <a:rPr dirty="0" sz="1450" spc="-10">
                <a:latin typeface="Times New Roman"/>
                <a:cs typeface="Times New Roman"/>
              </a:rPr>
              <a:t>trailed</a:t>
            </a:r>
            <a:r>
              <a:rPr dirty="0" sz="1450" spc="70">
                <a:latin typeface="Times New Roman"/>
                <a:cs typeface="Times New Roman"/>
              </a:rPr>
              <a:t> </a:t>
            </a:r>
            <a:r>
              <a:rPr dirty="0" sz="1450" spc="-10">
                <a:latin typeface="Times New Roman"/>
                <a:cs typeface="Times New Roman"/>
              </a:rPr>
              <a:t>their</a:t>
            </a:r>
            <a:r>
              <a:rPr dirty="0" sz="1450" spc="70">
                <a:latin typeface="Times New Roman"/>
                <a:cs typeface="Times New Roman"/>
              </a:rPr>
              <a:t> </a:t>
            </a:r>
            <a:r>
              <a:rPr dirty="0" sz="1450" spc="-10">
                <a:latin typeface="Times New Roman"/>
                <a:cs typeface="Times New Roman"/>
              </a:rPr>
              <a:t>purple</a:t>
            </a:r>
            <a:r>
              <a:rPr dirty="0" sz="1450" spc="65">
                <a:latin typeface="Times New Roman"/>
                <a:cs typeface="Times New Roman"/>
              </a:rPr>
              <a:t> </a:t>
            </a:r>
            <a:r>
              <a:rPr dirty="0" sz="1450" spc="-10">
                <a:latin typeface="Times New Roman"/>
                <a:cs typeface="Times New Roman"/>
              </a:rPr>
              <a:t>shadows</a:t>
            </a:r>
            <a:r>
              <a:rPr dirty="0" sz="1450" spc="70">
                <a:latin typeface="Times New Roman"/>
                <a:cs typeface="Times New Roman"/>
              </a:rPr>
              <a:t> </a:t>
            </a:r>
            <a:r>
              <a:rPr dirty="0" sz="1450" spc="-5">
                <a:latin typeface="Times New Roman"/>
                <a:cs typeface="Times New Roman"/>
              </a:rPr>
              <a:t>on</a:t>
            </a:r>
            <a:r>
              <a:rPr dirty="0" sz="1450" spc="70">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8255">
              <a:lnSpc>
                <a:spcPts val="1730"/>
              </a:lnSpc>
              <a:spcBef>
                <a:spcPts val="155"/>
              </a:spcBef>
            </a:pPr>
            <a:r>
              <a:rPr dirty="0" sz="1450" spc="-10">
                <a:latin typeface="Times New Roman"/>
                <a:cs typeface="Times New Roman"/>
              </a:rPr>
              <a:t>plain; </a:t>
            </a:r>
            <a:r>
              <a:rPr dirty="0" sz="1450" spc="-5">
                <a:latin typeface="Times New Roman"/>
                <a:cs typeface="Times New Roman"/>
              </a:rPr>
              <a:t>or he </a:t>
            </a:r>
            <a:r>
              <a:rPr dirty="0" sz="1450" spc="-10">
                <a:latin typeface="Times New Roman"/>
                <a:cs typeface="Times New Roman"/>
              </a:rPr>
              <a:t>would linger </a:t>
            </a:r>
            <a:r>
              <a:rPr dirty="0" sz="1450" spc="-5">
                <a:latin typeface="Times New Roman"/>
                <a:cs typeface="Times New Roman"/>
              </a:rPr>
              <a:t>by </a:t>
            </a:r>
            <a:r>
              <a:rPr dirty="0" sz="1450" spc="-10">
                <a:latin typeface="Times New Roman"/>
                <a:cs typeface="Times New Roman"/>
              </a:rPr>
              <a:t>the wayside, and follow the carriages with his  eyes as they rattled downward </a:t>
            </a:r>
            <a:r>
              <a:rPr dirty="0" sz="1450" spc="-5">
                <a:latin typeface="Times New Roman"/>
                <a:cs typeface="Times New Roman"/>
              </a:rPr>
              <a:t>by </a:t>
            </a:r>
            <a:r>
              <a:rPr dirty="0" sz="1450" spc="-10">
                <a:latin typeface="Times New Roman"/>
                <a:cs typeface="Times New Roman"/>
              </a:rPr>
              <a:t>the </a:t>
            </a:r>
            <a:r>
              <a:rPr dirty="0" sz="1450" spc="-20">
                <a:latin typeface="Times New Roman"/>
                <a:cs typeface="Times New Roman"/>
              </a:rPr>
              <a:t>river.</a:t>
            </a:r>
            <a:r>
              <a:rPr dirty="0" sz="1450" spc="320">
                <a:latin typeface="Times New Roman"/>
                <a:cs typeface="Times New Roman"/>
              </a:rPr>
              <a:t> </a:t>
            </a:r>
            <a:r>
              <a:rPr dirty="0" sz="1450" spc="-10">
                <a:latin typeface="Times New Roman"/>
                <a:cs typeface="Times New Roman"/>
              </a:rPr>
              <a:t>It did </a:t>
            </a:r>
            <a:r>
              <a:rPr dirty="0" sz="1450" spc="-5">
                <a:latin typeface="Times New Roman"/>
                <a:cs typeface="Times New Roman"/>
              </a:rPr>
              <a:t>not </a:t>
            </a:r>
            <a:r>
              <a:rPr dirty="0" sz="1450" spc="-10">
                <a:latin typeface="Times New Roman"/>
                <a:cs typeface="Times New Roman"/>
              </a:rPr>
              <a:t>matter what it was;  everything that went that </a:t>
            </a:r>
            <a:r>
              <a:rPr dirty="0" sz="1450" spc="-35">
                <a:latin typeface="Times New Roman"/>
                <a:cs typeface="Times New Roman"/>
              </a:rPr>
              <a:t>way, </a:t>
            </a:r>
            <a:r>
              <a:rPr dirty="0" sz="1450" spc="-10">
                <a:latin typeface="Times New Roman"/>
                <a:cs typeface="Times New Roman"/>
              </a:rPr>
              <a:t>were it cloud </a:t>
            </a:r>
            <a:r>
              <a:rPr dirty="0" sz="1450" spc="-5">
                <a:latin typeface="Times New Roman"/>
                <a:cs typeface="Times New Roman"/>
              </a:rPr>
              <a:t>or </a:t>
            </a:r>
            <a:r>
              <a:rPr dirty="0" sz="1450" spc="-10">
                <a:latin typeface="Times New Roman"/>
                <a:cs typeface="Times New Roman"/>
              </a:rPr>
              <a:t>carriage, bird </a:t>
            </a:r>
            <a:r>
              <a:rPr dirty="0" sz="1450" spc="-5">
                <a:latin typeface="Times New Roman"/>
                <a:cs typeface="Times New Roman"/>
              </a:rPr>
              <a:t>or </a:t>
            </a:r>
            <a:r>
              <a:rPr dirty="0" sz="1450" spc="-10">
                <a:latin typeface="Times New Roman"/>
                <a:cs typeface="Times New Roman"/>
              </a:rPr>
              <a:t>brown water in  the stream, </a:t>
            </a:r>
            <a:r>
              <a:rPr dirty="0" sz="1450" spc="-5">
                <a:latin typeface="Times New Roman"/>
                <a:cs typeface="Times New Roman"/>
              </a:rPr>
              <a:t>he </a:t>
            </a:r>
            <a:r>
              <a:rPr dirty="0" sz="1450" spc="-10">
                <a:latin typeface="Times New Roman"/>
                <a:cs typeface="Times New Roman"/>
              </a:rPr>
              <a:t>felt his heart flow </a:t>
            </a:r>
            <a:r>
              <a:rPr dirty="0" sz="1450" spc="-5">
                <a:latin typeface="Times New Roman"/>
                <a:cs typeface="Times New Roman"/>
              </a:rPr>
              <a:t>out </a:t>
            </a:r>
            <a:r>
              <a:rPr dirty="0" sz="1450" spc="-10">
                <a:latin typeface="Times New Roman"/>
                <a:cs typeface="Times New Roman"/>
              </a:rPr>
              <a:t>after it in an ecstasy </a:t>
            </a:r>
            <a:r>
              <a:rPr dirty="0" sz="1450" spc="-5">
                <a:latin typeface="Times New Roman"/>
                <a:cs typeface="Times New Roman"/>
              </a:rPr>
              <a:t>of</a:t>
            </a:r>
            <a:r>
              <a:rPr dirty="0" sz="1450" spc="85">
                <a:latin typeface="Times New Roman"/>
                <a:cs typeface="Times New Roman"/>
              </a:rPr>
              <a:t> </a:t>
            </a:r>
            <a:r>
              <a:rPr dirty="0" sz="1450" spc="-10">
                <a:latin typeface="Times New Roman"/>
                <a:cs typeface="Times New Roman"/>
              </a:rPr>
              <a:t>longing.</a:t>
            </a:r>
            <a:endParaRPr sz="1450">
              <a:latin typeface="Times New Roman"/>
              <a:cs typeface="Times New Roman"/>
            </a:endParaRPr>
          </a:p>
          <a:p>
            <a:pPr algn="just" marL="12700" marR="5080">
              <a:lnSpc>
                <a:spcPts val="1730"/>
              </a:lnSpc>
              <a:spcBef>
                <a:spcPts val="860"/>
              </a:spcBef>
            </a:pPr>
            <a:r>
              <a:rPr dirty="0" sz="1450" spc="-70">
                <a:latin typeface="Times New Roman"/>
                <a:cs typeface="Times New Roman"/>
              </a:rPr>
              <a:t>We </a:t>
            </a:r>
            <a:r>
              <a:rPr dirty="0" sz="1450" spc="-10">
                <a:latin typeface="Times New Roman"/>
                <a:cs typeface="Times New Roman"/>
              </a:rPr>
              <a:t>are told </a:t>
            </a:r>
            <a:r>
              <a:rPr dirty="0" sz="1450" spc="-5">
                <a:latin typeface="Times New Roman"/>
                <a:cs typeface="Times New Roman"/>
              </a:rPr>
              <a:t>by </a:t>
            </a:r>
            <a:r>
              <a:rPr dirty="0" sz="1450" spc="-10">
                <a:latin typeface="Times New Roman"/>
                <a:cs typeface="Times New Roman"/>
              </a:rPr>
              <a:t>men </a:t>
            </a:r>
            <a:r>
              <a:rPr dirty="0" sz="1450" spc="-5">
                <a:latin typeface="Times New Roman"/>
                <a:cs typeface="Times New Roman"/>
              </a:rPr>
              <a:t>of </a:t>
            </a:r>
            <a:r>
              <a:rPr dirty="0" sz="1450" spc="-10">
                <a:latin typeface="Times New Roman"/>
                <a:cs typeface="Times New Roman"/>
              </a:rPr>
              <a:t>science that all the ventures </a:t>
            </a:r>
            <a:r>
              <a:rPr dirty="0" sz="1450" spc="-5">
                <a:latin typeface="Times New Roman"/>
                <a:cs typeface="Times New Roman"/>
              </a:rPr>
              <a:t>of </a:t>
            </a:r>
            <a:r>
              <a:rPr dirty="0" sz="1450" spc="-10">
                <a:latin typeface="Times New Roman"/>
                <a:cs typeface="Times New Roman"/>
              </a:rPr>
              <a:t>mariners </a:t>
            </a:r>
            <a:r>
              <a:rPr dirty="0" sz="1450" spc="-5">
                <a:latin typeface="Times New Roman"/>
                <a:cs typeface="Times New Roman"/>
              </a:rPr>
              <a:t>on </a:t>
            </a:r>
            <a:r>
              <a:rPr dirty="0" sz="1450" spc="-10">
                <a:latin typeface="Times New Roman"/>
                <a:cs typeface="Times New Roman"/>
              </a:rPr>
              <a:t>the sea, all  that counter-marching </a:t>
            </a:r>
            <a:r>
              <a:rPr dirty="0" sz="1450" spc="-5">
                <a:latin typeface="Times New Roman"/>
                <a:cs typeface="Times New Roman"/>
              </a:rPr>
              <a:t>of </a:t>
            </a:r>
            <a:r>
              <a:rPr dirty="0" sz="1450" spc="-10">
                <a:latin typeface="Times New Roman"/>
                <a:cs typeface="Times New Roman"/>
              </a:rPr>
              <a:t>tribes and races that confounds old history with its  dust and </a:t>
            </a:r>
            <a:r>
              <a:rPr dirty="0" sz="1450" spc="-15">
                <a:latin typeface="Times New Roman"/>
                <a:cs typeface="Times New Roman"/>
              </a:rPr>
              <a:t>rumour, </a:t>
            </a:r>
            <a:r>
              <a:rPr dirty="0" sz="1450" spc="-10">
                <a:latin typeface="Times New Roman"/>
                <a:cs typeface="Times New Roman"/>
              </a:rPr>
              <a:t>sprang from nothing more abstruse than the laws </a:t>
            </a:r>
            <a:r>
              <a:rPr dirty="0" sz="1450" spc="-5">
                <a:latin typeface="Times New Roman"/>
                <a:cs typeface="Times New Roman"/>
              </a:rPr>
              <a:t>of </a:t>
            </a:r>
            <a:r>
              <a:rPr dirty="0" sz="1450" spc="-10">
                <a:latin typeface="Times New Roman"/>
                <a:cs typeface="Times New Roman"/>
              </a:rPr>
              <a:t>supply  and demand, and </a:t>
            </a:r>
            <a:r>
              <a:rPr dirty="0" sz="1450" spc="-5">
                <a:latin typeface="Times New Roman"/>
                <a:cs typeface="Times New Roman"/>
              </a:rPr>
              <a:t>a </a:t>
            </a:r>
            <a:r>
              <a:rPr dirty="0" sz="1450" spc="-10">
                <a:latin typeface="Times New Roman"/>
                <a:cs typeface="Times New Roman"/>
              </a:rPr>
              <a:t>certain natural instinct for cheap rations. </a:t>
            </a:r>
            <a:r>
              <a:rPr dirty="0" sz="1450" spc="-60">
                <a:latin typeface="Times New Roman"/>
                <a:cs typeface="Times New Roman"/>
              </a:rPr>
              <a:t>To </a:t>
            </a:r>
            <a:r>
              <a:rPr dirty="0" sz="1450" spc="-10">
                <a:latin typeface="Times New Roman"/>
                <a:cs typeface="Times New Roman"/>
              </a:rPr>
              <a:t>any </a:t>
            </a:r>
            <a:r>
              <a:rPr dirty="0" sz="1450" spc="-5">
                <a:latin typeface="Times New Roman"/>
                <a:cs typeface="Times New Roman"/>
              </a:rPr>
              <a:t>one  </a:t>
            </a:r>
            <a:r>
              <a:rPr dirty="0" sz="1450" spc="-10">
                <a:latin typeface="Times New Roman"/>
                <a:cs typeface="Times New Roman"/>
              </a:rPr>
              <a:t>thinking </a:t>
            </a:r>
            <a:r>
              <a:rPr dirty="0" sz="1450" spc="-20">
                <a:latin typeface="Times New Roman"/>
                <a:cs typeface="Times New Roman"/>
              </a:rPr>
              <a:t>deeply, </a:t>
            </a:r>
            <a:r>
              <a:rPr dirty="0" sz="1450" spc="-10">
                <a:latin typeface="Times New Roman"/>
                <a:cs typeface="Times New Roman"/>
              </a:rPr>
              <a:t>this will seem </a:t>
            </a:r>
            <a:r>
              <a:rPr dirty="0" sz="1450" spc="-5">
                <a:latin typeface="Times New Roman"/>
                <a:cs typeface="Times New Roman"/>
              </a:rPr>
              <a:t>a dull </a:t>
            </a:r>
            <a:r>
              <a:rPr dirty="0" sz="1450" spc="-10">
                <a:latin typeface="Times New Roman"/>
                <a:cs typeface="Times New Roman"/>
              </a:rPr>
              <a:t>and pitiful explanation. The tribes that  came swarming </a:t>
            </a:r>
            <a:r>
              <a:rPr dirty="0" sz="1450" spc="-5">
                <a:latin typeface="Times New Roman"/>
                <a:cs typeface="Times New Roman"/>
              </a:rPr>
              <a:t>out of </a:t>
            </a:r>
            <a:r>
              <a:rPr dirty="0" sz="1450" spc="-10">
                <a:latin typeface="Times New Roman"/>
                <a:cs typeface="Times New Roman"/>
              </a:rPr>
              <a:t>the North and East, if they were indeed pressed onward  from behind </a:t>
            </a:r>
            <a:r>
              <a:rPr dirty="0" sz="1450" spc="-5">
                <a:latin typeface="Times New Roman"/>
                <a:cs typeface="Times New Roman"/>
              </a:rPr>
              <a:t>by </a:t>
            </a:r>
            <a:r>
              <a:rPr dirty="0" sz="1450" spc="-10">
                <a:latin typeface="Times New Roman"/>
                <a:cs typeface="Times New Roman"/>
              </a:rPr>
              <a:t>others, were drawn at the same time </a:t>
            </a:r>
            <a:r>
              <a:rPr dirty="0" sz="1450" spc="-5">
                <a:latin typeface="Times New Roman"/>
                <a:cs typeface="Times New Roman"/>
              </a:rPr>
              <a:t>by </a:t>
            </a:r>
            <a:r>
              <a:rPr dirty="0" sz="1450" spc="-10">
                <a:latin typeface="Times New Roman"/>
                <a:cs typeface="Times New Roman"/>
              </a:rPr>
              <a:t>the magnetic influence  </a:t>
            </a:r>
            <a:r>
              <a:rPr dirty="0" sz="1450" spc="-5">
                <a:latin typeface="Times New Roman"/>
                <a:cs typeface="Times New Roman"/>
              </a:rPr>
              <a:t>of </a:t>
            </a:r>
            <a:r>
              <a:rPr dirty="0" sz="1450" spc="-10">
                <a:latin typeface="Times New Roman"/>
                <a:cs typeface="Times New Roman"/>
              </a:rPr>
              <a:t>the South and </a:t>
            </a:r>
            <a:r>
              <a:rPr dirty="0" sz="1450" spc="-35">
                <a:latin typeface="Times New Roman"/>
                <a:cs typeface="Times New Roman"/>
              </a:rPr>
              <a:t>West. </a:t>
            </a:r>
            <a:r>
              <a:rPr dirty="0" sz="1450" spc="-10">
                <a:latin typeface="Times New Roman"/>
                <a:cs typeface="Times New Roman"/>
              </a:rPr>
              <a:t>The fame </a:t>
            </a:r>
            <a:r>
              <a:rPr dirty="0" sz="1450" spc="-5">
                <a:latin typeface="Times New Roman"/>
                <a:cs typeface="Times New Roman"/>
              </a:rPr>
              <a:t>of </a:t>
            </a:r>
            <a:r>
              <a:rPr dirty="0" sz="1450" spc="-10">
                <a:latin typeface="Times New Roman"/>
                <a:cs typeface="Times New Roman"/>
              </a:rPr>
              <a:t>other lands had reached them; the name  </a:t>
            </a:r>
            <a:r>
              <a:rPr dirty="0" sz="1450" spc="-5">
                <a:latin typeface="Times New Roman"/>
                <a:cs typeface="Times New Roman"/>
              </a:rPr>
              <a:t>of </a:t>
            </a:r>
            <a:r>
              <a:rPr dirty="0" sz="1450" spc="-10">
                <a:latin typeface="Times New Roman"/>
                <a:cs typeface="Times New Roman"/>
              </a:rPr>
              <a:t>the eternal city rang in their ears; they were </a:t>
            </a:r>
            <a:r>
              <a:rPr dirty="0" sz="1450" spc="-5">
                <a:latin typeface="Times New Roman"/>
                <a:cs typeface="Times New Roman"/>
              </a:rPr>
              <a:t>not </a:t>
            </a:r>
            <a:r>
              <a:rPr dirty="0" sz="1450" spc="-10">
                <a:latin typeface="Times New Roman"/>
                <a:cs typeface="Times New Roman"/>
              </a:rPr>
              <a:t>colonists, </a:t>
            </a:r>
            <a:r>
              <a:rPr dirty="0" sz="1450" spc="-5">
                <a:latin typeface="Times New Roman"/>
                <a:cs typeface="Times New Roman"/>
              </a:rPr>
              <a:t>but </a:t>
            </a:r>
            <a:r>
              <a:rPr dirty="0" sz="1450" spc="-10">
                <a:latin typeface="Times New Roman"/>
                <a:cs typeface="Times New Roman"/>
              </a:rPr>
              <a:t>pilgrims; they  travelled towards wine and gold and sunshine, </a:t>
            </a:r>
            <a:r>
              <a:rPr dirty="0" sz="1450" spc="-5">
                <a:latin typeface="Times New Roman"/>
                <a:cs typeface="Times New Roman"/>
              </a:rPr>
              <a:t>but </a:t>
            </a:r>
            <a:r>
              <a:rPr dirty="0" sz="1450" spc="-10">
                <a:latin typeface="Times New Roman"/>
                <a:cs typeface="Times New Roman"/>
              </a:rPr>
              <a:t>their hearts were set </a:t>
            </a:r>
            <a:r>
              <a:rPr dirty="0" sz="1450" spc="-5">
                <a:latin typeface="Times New Roman"/>
                <a:cs typeface="Times New Roman"/>
              </a:rPr>
              <a:t>on  </a:t>
            </a:r>
            <a:r>
              <a:rPr dirty="0" sz="1450" spc="-10">
                <a:latin typeface="Times New Roman"/>
                <a:cs typeface="Times New Roman"/>
              </a:rPr>
              <a:t>something </a:t>
            </a:r>
            <a:r>
              <a:rPr dirty="0" sz="1450" spc="-20">
                <a:latin typeface="Times New Roman"/>
                <a:cs typeface="Times New Roman"/>
              </a:rPr>
              <a:t>higher.</a:t>
            </a:r>
            <a:r>
              <a:rPr dirty="0" sz="1450" spc="320">
                <a:latin typeface="Times New Roman"/>
                <a:cs typeface="Times New Roman"/>
              </a:rPr>
              <a:t> </a:t>
            </a:r>
            <a:r>
              <a:rPr dirty="0" sz="1450" spc="-10">
                <a:latin typeface="Times New Roman"/>
                <a:cs typeface="Times New Roman"/>
              </a:rPr>
              <a:t>That divine unrest, that old stinging trouble </a:t>
            </a:r>
            <a:r>
              <a:rPr dirty="0" sz="1450" spc="-5">
                <a:latin typeface="Times New Roman"/>
                <a:cs typeface="Times New Roman"/>
              </a:rPr>
              <a:t>of </a:t>
            </a:r>
            <a:r>
              <a:rPr dirty="0" sz="1450" spc="-10">
                <a:latin typeface="Times New Roman"/>
                <a:cs typeface="Times New Roman"/>
              </a:rPr>
              <a:t>humanity  that makes all high achievements and all miserable failure, the same that  spread wings with Icarus, the same that sent Columbus into the desolate  Atlantic, inspired and supported these barbarians </a:t>
            </a:r>
            <a:r>
              <a:rPr dirty="0" sz="1450" spc="-5">
                <a:latin typeface="Times New Roman"/>
                <a:cs typeface="Times New Roman"/>
              </a:rPr>
              <a:t>on </a:t>
            </a:r>
            <a:r>
              <a:rPr dirty="0" sz="1450" spc="-10">
                <a:latin typeface="Times New Roman"/>
                <a:cs typeface="Times New Roman"/>
              </a:rPr>
              <a:t>their perilous march.  There is </a:t>
            </a:r>
            <a:r>
              <a:rPr dirty="0" sz="1450" spc="-5">
                <a:latin typeface="Times New Roman"/>
                <a:cs typeface="Times New Roman"/>
              </a:rPr>
              <a:t>one </a:t>
            </a:r>
            <a:r>
              <a:rPr dirty="0" sz="1450" spc="-10">
                <a:latin typeface="Times New Roman"/>
                <a:cs typeface="Times New Roman"/>
              </a:rPr>
              <a:t>legend which profoundly represents their spirit, </a:t>
            </a:r>
            <a:r>
              <a:rPr dirty="0" sz="1450" spc="-5">
                <a:latin typeface="Times New Roman"/>
                <a:cs typeface="Times New Roman"/>
              </a:rPr>
              <a:t>of </a:t>
            </a:r>
            <a:r>
              <a:rPr dirty="0" sz="1450" spc="-10">
                <a:latin typeface="Times New Roman"/>
                <a:cs typeface="Times New Roman"/>
              </a:rPr>
              <a:t>how </a:t>
            </a:r>
            <a:r>
              <a:rPr dirty="0" sz="1450" spc="-5">
                <a:latin typeface="Times New Roman"/>
                <a:cs typeface="Times New Roman"/>
              </a:rPr>
              <a:t>a </a:t>
            </a:r>
            <a:r>
              <a:rPr dirty="0" sz="1450" spc="-10">
                <a:latin typeface="Times New Roman"/>
                <a:cs typeface="Times New Roman"/>
              </a:rPr>
              <a:t>flying  party </a:t>
            </a:r>
            <a:r>
              <a:rPr dirty="0" sz="1450" spc="-5">
                <a:latin typeface="Times New Roman"/>
                <a:cs typeface="Times New Roman"/>
              </a:rPr>
              <a:t>of </a:t>
            </a:r>
            <a:r>
              <a:rPr dirty="0" sz="1450" spc="-10">
                <a:latin typeface="Times New Roman"/>
                <a:cs typeface="Times New Roman"/>
              </a:rPr>
              <a:t>these wanderers encountered </a:t>
            </a:r>
            <a:r>
              <a:rPr dirty="0" sz="1450" spc="-5">
                <a:latin typeface="Times New Roman"/>
                <a:cs typeface="Times New Roman"/>
              </a:rPr>
              <a:t>a </a:t>
            </a:r>
            <a:r>
              <a:rPr dirty="0" sz="1450" spc="-10">
                <a:latin typeface="Times New Roman"/>
                <a:cs typeface="Times New Roman"/>
              </a:rPr>
              <a:t>very old man shod with iron. The old  man asked them whither they were </a:t>
            </a:r>
            <a:r>
              <a:rPr dirty="0" sz="1450" spc="-5">
                <a:latin typeface="Times New Roman"/>
                <a:cs typeface="Times New Roman"/>
              </a:rPr>
              <a:t>going; </a:t>
            </a:r>
            <a:r>
              <a:rPr dirty="0" sz="1450" spc="-10">
                <a:latin typeface="Times New Roman"/>
                <a:cs typeface="Times New Roman"/>
              </a:rPr>
              <a:t>and they answered with </a:t>
            </a:r>
            <a:r>
              <a:rPr dirty="0" sz="1450" spc="-5">
                <a:latin typeface="Times New Roman"/>
                <a:cs typeface="Times New Roman"/>
              </a:rPr>
              <a:t>one </a:t>
            </a:r>
            <a:r>
              <a:rPr dirty="0" sz="1450" spc="-10">
                <a:latin typeface="Times New Roman"/>
                <a:cs typeface="Times New Roman"/>
              </a:rPr>
              <a:t>voice:  </a:t>
            </a:r>
            <a:r>
              <a:rPr dirty="0" sz="1450" spc="-45">
                <a:latin typeface="Times New Roman"/>
                <a:cs typeface="Times New Roman"/>
              </a:rPr>
              <a:t>‘To </a:t>
            </a:r>
            <a:r>
              <a:rPr dirty="0" sz="1450" spc="-10">
                <a:latin typeface="Times New Roman"/>
                <a:cs typeface="Times New Roman"/>
              </a:rPr>
              <a:t>the Eternal City!’ He looked </a:t>
            </a:r>
            <a:r>
              <a:rPr dirty="0" sz="1450" spc="-5">
                <a:latin typeface="Times New Roman"/>
                <a:cs typeface="Times New Roman"/>
              </a:rPr>
              <a:t>upon </a:t>
            </a:r>
            <a:r>
              <a:rPr dirty="0" sz="1450" spc="-10">
                <a:latin typeface="Times New Roman"/>
                <a:cs typeface="Times New Roman"/>
              </a:rPr>
              <a:t>them </a:t>
            </a:r>
            <a:r>
              <a:rPr dirty="0" sz="1450" spc="-20">
                <a:latin typeface="Times New Roman"/>
                <a:cs typeface="Times New Roman"/>
              </a:rPr>
              <a:t>gravely.</a:t>
            </a:r>
            <a:r>
              <a:rPr dirty="0" sz="1450" spc="320">
                <a:latin typeface="Times New Roman"/>
                <a:cs typeface="Times New Roman"/>
              </a:rPr>
              <a:t> </a:t>
            </a:r>
            <a:r>
              <a:rPr dirty="0" sz="1450" spc="-10">
                <a:latin typeface="Times New Roman"/>
                <a:cs typeface="Times New Roman"/>
              </a:rPr>
              <a:t>‘I have </a:t>
            </a:r>
            <a:r>
              <a:rPr dirty="0" sz="1450" spc="-5">
                <a:latin typeface="Times New Roman"/>
                <a:cs typeface="Times New Roman"/>
              </a:rPr>
              <a:t>sought </a:t>
            </a:r>
            <a:r>
              <a:rPr dirty="0" sz="1450" spc="-10">
                <a:latin typeface="Times New Roman"/>
                <a:cs typeface="Times New Roman"/>
              </a:rPr>
              <a:t>it,’ </a:t>
            </a:r>
            <a:r>
              <a:rPr dirty="0" sz="1450" spc="-5">
                <a:latin typeface="Times New Roman"/>
                <a:cs typeface="Times New Roman"/>
              </a:rPr>
              <a:t>he  </a:t>
            </a:r>
            <a:r>
              <a:rPr dirty="0" sz="1450" spc="-10">
                <a:latin typeface="Times New Roman"/>
                <a:cs typeface="Times New Roman"/>
              </a:rPr>
              <a:t>said, ‘over the most part </a:t>
            </a:r>
            <a:r>
              <a:rPr dirty="0" sz="1450" spc="-5">
                <a:latin typeface="Times New Roman"/>
                <a:cs typeface="Times New Roman"/>
              </a:rPr>
              <a:t>of </a:t>
            </a:r>
            <a:r>
              <a:rPr dirty="0" sz="1450" spc="-10">
                <a:latin typeface="Times New Roman"/>
                <a:cs typeface="Times New Roman"/>
              </a:rPr>
              <a:t>the world. Three such pairs as </a:t>
            </a:r>
            <a:r>
              <a:rPr dirty="0" sz="1450" spc="-5">
                <a:latin typeface="Times New Roman"/>
                <a:cs typeface="Times New Roman"/>
              </a:rPr>
              <a:t>I </a:t>
            </a:r>
            <a:r>
              <a:rPr dirty="0" sz="1450" spc="-10">
                <a:latin typeface="Times New Roman"/>
                <a:cs typeface="Times New Roman"/>
              </a:rPr>
              <a:t>now carry </a:t>
            </a:r>
            <a:r>
              <a:rPr dirty="0" sz="1450" spc="-5">
                <a:latin typeface="Times New Roman"/>
                <a:cs typeface="Times New Roman"/>
              </a:rPr>
              <a:t>on </a:t>
            </a:r>
            <a:r>
              <a:rPr dirty="0" sz="1450" spc="-10">
                <a:latin typeface="Times New Roman"/>
                <a:cs typeface="Times New Roman"/>
              </a:rPr>
              <a:t>my  feet have </a:t>
            </a:r>
            <a:r>
              <a:rPr dirty="0" sz="1450" spc="-5">
                <a:latin typeface="Times New Roman"/>
                <a:cs typeface="Times New Roman"/>
              </a:rPr>
              <a:t>I </a:t>
            </a:r>
            <a:r>
              <a:rPr dirty="0" sz="1450" spc="-10">
                <a:latin typeface="Times New Roman"/>
                <a:cs typeface="Times New Roman"/>
              </a:rPr>
              <a:t>worn </a:t>
            </a:r>
            <a:r>
              <a:rPr dirty="0" sz="1450" spc="-5">
                <a:latin typeface="Times New Roman"/>
                <a:cs typeface="Times New Roman"/>
              </a:rPr>
              <a:t>out upon </a:t>
            </a:r>
            <a:r>
              <a:rPr dirty="0" sz="1450" spc="-10">
                <a:latin typeface="Times New Roman"/>
                <a:cs typeface="Times New Roman"/>
              </a:rPr>
              <a:t>this pilgrimage, and now the fourth is growing  slender underneath my steps. And all this while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found the </a:t>
            </a:r>
            <a:r>
              <a:rPr dirty="0" sz="1450" spc="-25">
                <a:latin typeface="Times New Roman"/>
                <a:cs typeface="Times New Roman"/>
              </a:rPr>
              <a:t>city.’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turned and went his own way alone, leaving them</a:t>
            </a:r>
            <a:r>
              <a:rPr dirty="0" sz="1450" spc="70">
                <a:latin typeface="Times New Roman"/>
                <a:cs typeface="Times New Roman"/>
              </a:rPr>
              <a:t> </a:t>
            </a:r>
            <a:r>
              <a:rPr dirty="0" sz="1450" spc="-10">
                <a:latin typeface="Times New Roman"/>
                <a:cs typeface="Times New Roman"/>
              </a:rPr>
              <a:t>astonished.</a:t>
            </a:r>
            <a:endParaRPr sz="1450">
              <a:latin typeface="Times New Roman"/>
              <a:cs typeface="Times New Roman"/>
            </a:endParaRPr>
          </a:p>
          <a:p>
            <a:pPr algn="just" marL="12700" marR="5080">
              <a:lnSpc>
                <a:spcPts val="1730"/>
              </a:lnSpc>
              <a:spcBef>
                <a:spcPts val="825"/>
              </a:spcBef>
            </a:pPr>
            <a:r>
              <a:rPr dirty="0" sz="1450" spc="-10">
                <a:latin typeface="Times New Roman"/>
                <a:cs typeface="Times New Roman"/>
              </a:rPr>
              <a:t>And yet this would scarcely parallel the intensity </a:t>
            </a:r>
            <a:r>
              <a:rPr dirty="0" sz="1450" spc="-5">
                <a:latin typeface="Times New Roman"/>
                <a:cs typeface="Times New Roman"/>
              </a:rPr>
              <a:t>of </a:t>
            </a:r>
            <a:r>
              <a:rPr dirty="0" sz="1450" spc="-35">
                <a:latin typeface="Times New Roman"/>
                <a:cs typeface="Times New Roman"/>
              </a:rPr>
              <a:t>Will’s </a:t>
            </a:r>
            <a:r>
              <a:rPr dirty="0" sz="1450" spc="-10">
                <a:latin typeface="Times New Roman"/>
                <a:cs typeface="Times New Roman"/>
              </a:rPr>
              <a:t>feeling for the  plain. If </a:t>
            </a:r>
            <a:r>
              <a:rPr dirty="0" sz="1450" spc="-5">
                <a:latin typeface="Times New Roman"/>
                <a:cs typeface="Times New Roman"/>
              </a:rPr>
              <a:t>he </a:t>
            </a:r>
            <a:r>
              <a:rPr dirty="0" sz="1450" spc="-10">
                <a:latin typeface="Times New Roman"/>
                <a:cs typeface="Times New Roman"/>
              </a:rPr>
              <a:t>could only </a:t>
            </a:r>
            <a:r>
              <a:rPr dirty="0" sz="1450" spc="-5">
                <a:latin typeface="Times New Roman"/>
                <a:cs typeface="Times New Roman"/>
              </a:rPr>
              <a:t>go </a:t>
            </a:r>
            <a:r>
              <a:rPr dirty="0" sz="1450" spc="-10">
                <a:latin typeface="Times New Roman"/>
                <a:cs typeface="Times New Roman"/>
              </a:rPr>
              <a:t>far enough </a:t>
            </a:r>
            <a:r>
              <a:rPr dirty="0" sz="1450" spc="-5">
                <a:latin typeface="Times New Roman"/>
                <a:cs typeface="Times New Roman"/>
              </a:rPr>
              <a:t>out </a:t>
            </a:r>
            <a:r>
              <a:rPr dirty="0" sz="1450" spc="-10">
                <a:latin typeface="Times New Roman"/>
                <a:cs typeface="Times New Roman"/>
              </a:rPr>
              <a:t>there, </a:t>
            </a:r>
            <a:r>
              <a:rPr dirty="0" sz="1450" spc="-5">
                <a:latin typeface="Times New Roman"/>
                <a:cs typeface="Times New Roman"/>
              </a:rPr>
              <a:t>he </a:t>
            </a:r>
            <a:r>
              <a:rPr dirty="0" sz="1450" spc="-10">
                <a:latin typeface="Times New Roman"/>
                <a:cs typeface="Times New Roman"/>
              </a:rPr>
              <a:t>felt as if his eyesight would  </a:t>
            </a:r>
            <a:r>
              <a:rPr dirty="0" sz="1450" spc="-5">
                <a:latin typeface="Times New Roman"/>
                <a:cs typeface="Times New Roman"/>
              </a:rPr>
              <a:t>be </a:t>
            </a:r>
            <a:r>
              <a:rPr dirty="0" sz="1450" spc="-15">
                <a:latin typeface="Times New Roman"/>
                <a:cs typeface="Times New Roman"/>
              </a:rPr>
              <a:t>purged </a:t>
            </a:r>
            <a:r>
              <a:rPr dirty="0" sz="1450" spc="-10">
                <a:latin typeface="Times New Roman"/>
                <a:cs typeface="Times New Roman"/>
              </a:rPr>
              <a:t>and clarified, as if his hearing would grow more delicate, and his  very breath would come and </a:t>
            </a:r>
            <a:r>
              <a:rPr dirty="0" sz="1450" spc="-5">
                <a:latin typeface="Times New Roman"/>
                <a:cs typeface="Times New Roman"/>
              </a:rPr>
              <a:t>go </a:t>
            </a:r>
            <a:r>
              <a:rPr dirty="0" sz="1450" spc="-10">
                <a:latin typeface="Times New Roman"/>
                <a:cs typeface="Times New Roman"/>
              </a:rPr>
              <a:t>with </a:t>
            </a:r>
            <a:r>
              <a:rPr dirty="0" sz="1450" spc="-20">
                <a:latin typeface="Times New Roman"/>
                <a:cs typeface="Times New Roman"/>
              </a:rPr>
              <a:t>luxury. </a:t>
            </a:r>
            <a:r>
              <a:rPr dirty="0" sz="1450" spc="-10">
                <a:latin typeface="Times New Roman"/>
                <a:cs typeface="Times New Roman"/>
              </a:rPr>
              <a:t>He was transplanted and  withering where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he </a:t>
            </a:r>
            <a:r>
              <a:rPr dirty="0" sz="1450" spc="-10">
                <a:latin typeface="Times New Roman"/>
                <a:cs typeface="Times New Roman"/>
              </a:rPr>
              <a:t>lay in </a:t>
            </a:r>
            <a:r>
              <a:rPr dirty="0" sz="1450" spc="-5">
                <a:latin typeface="Times New Roman"/>
                <a:cs typeface="Times New Roman"/>
              </a:rPr>
              <a:t>a </a:t>
            </a:r>
            <a:r>
              <a:rPr dirty="0" sz="1450" spc="-10">
                <a:latin typeface="Times New Roman"/>
                <a:cs typeface="Times New Roman"/>
              </a:rPr>
              <a:t>strange country and was sick for home.  Bit </a:t>
            </a:r>
            <a:r>
              <a:rPr dirty="0" sz="1450" spc="-5">
                <a:latin typeface="Times New Roman"/>
                <a:cs typeface="Times New Roman"/>
              </a:rPr>
              <a:t>by </a:t>
            </a:r>
            <a:r>
              <a:rPr dirty="0" sz="1450" spc="-10">
                <a:latin typeface="Times New Roman"/>
                <a:cs typeface="Times New Roman"/>
              </a:rPr>
              <a:t>bit, </a:t>
            </a:r>
            <a:r>
              <a:rPr dirty="0" sz="1450" spc="-5">
                <a:latin typeface="Times New Roman"/>
                <a:cs typeface="Times New Roman"/>
              </a:rPr>
              <a:t>he </a:t>
            </a:r>
            <a:r>
              <a:rPr dirty="0" sz="1450" spc="-10">
                <a:latin typeface="Times New Roman"/>
                <a:cs typeface="Times New Roman"/>
              </a:rPr>
              <a:t>pieced together broken notions </a:t>
            </a:r>
            <a:r>
              <a:rPr dirty="0" sz="1450" spc="-5">
                <a:latin typeface="Times New Roman"/>
                <a:cs typeface="Times New Roman"/>
              </a:rPr>
              <a:t>of </a:t>
            </a:r>
            <a:r>
              <a:rPr dirty="0" sz="1450" spc="-10">
                <a:latin typeface="Times New Roman"/>
                <a:cs typeface="Times New Roman"/>
              </a:rPr>
              <a:t>the world below: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river,  </a:t>
            </a:r>
            <a:r>
              <a:rPr dirty="0" sz="1450" spc="-10">
                <a:latin typeface="Times New Roman"/>
                <a:cs typeface="Times New Roman"/>
              </a:rPr>
              <a:t>ever moving and growing until it sailed forth into the majestic ocean; </a:t>
            </a:r>
            <a:r>
              <a:rPr dirty="0" sz="1450" spc="-5">
                <a:latin typeface="Times New Roman"/>
                <a:cs typeface="Times New Roman"/>
              </a:rPr>
              <a:t>of </a:t>
            </a:r>
            <a:r>
              <a:rPr dirty="0" sz="1450" spc="-10">
                <a:latin typeface="Times New Roman"/>
                <a:cs typeface="Times New Roman"/>
              </a:rPr>
              <a:t>the  cities, full </a:t>
            </a:r>
            <a:r>
              <a:rPr dirty="0" sz="1450" spc="-5">
                <a:latin typeface="Times New Roman"/>
                <a:cs typeface="Times New Roman"/>
              </a:rPr>
              <a:t>of </a:t>
            </a:r>
            <a:r>
              <a:rPr dirty="0" sz="1450" spc="-10">
                <a:latin typeface="Times New Roman"/>
                <a:cs typeface="Times New Roman"/>
              </a:rPr>
              <a:t>brisk and beautiful people, playing fountains, bands </a:t>
            </a:r>
            <a:r>
              <a:rPr dirty="0" sz="1450" spc="-5">
                <a:latin typeface="Times New Roman"/>
                <a:cs typeface="Times New Roman"/>
              </a:rPr>
              <a:t>of </a:t>
            </a:r>
            <a:r>
              <a:rPr dirty="0" sz="1450" spc="-10">
                <a:latin typeface="Times New Roman"/>
                <a:cs typeface="Times New Roman"/>
              </a:rPr>
              <a:t>music and  marble palaces, and lighted </a:t>
            </a:r>
            <a:r>
              <a:rPr dirty="0" sz="1450" spc="-5">
                <a:latin typeface="Times New Roman"/>
                <a:cs typeface="Times New Roman"/>
              </a:rPr>
              <a:t>up </a:t>
            </a:r>
            <a:r>
              <a:rPr dirty="0" sz="1450" spc="-10">
                <a:latin typeface="Times New Roman"/>
                <a:cs typeface="Times New Roman"/>
              </a:rPr>
              <a:t>at </a:t>
            </a:r>
            <a:r>
              <a:rPr dirty="0" sz="1450" spc="-5">
                <a:latin typeface="Times New Roman"/>
                <a:cs typeface="Times New Roman"/>
              </a:rPr>
              <a:t>night </a:t>
            </a:r>
            <a:r>
              <a:rPr dirty="0" sz="1450" spc="-10">
                <a:latin typeface="Times New Roman"/>
                <a:cs typeface="Times New Roman"/>
              </a:rPr>
              <a:t>from end to end with artificial stars </a:t>
            </a:r>
            <a:r>
              <a:rPr dirty="0" sz="1450" spc="-5">
                <a:latin typeface="Times New Roman"/>
                <a:cs typeface="Times New Roman"/>
              </a:rPr>
              <a:t>of  gold; of </a:t>
            </a:r>
            <a:r>
              <a:rPr dirty="0" sz="1450" spc="-10">
                <a:latin typeface="Times New Roman"/>
                <a:cs typeface="Times New Roman"/>
              </a:rPr>
              <a:t>the great churches, wise universities, brave armies, and untold money  lying stored in vaults; </a:t>
            </a:r>
            <a:r>
              <a:rPr dirty="0" sz="1450" spc="-5">
                <a:latin typeface="Times New Roman"/>
                <a:cs typeface="Times New Roman"/>
              </a:rPr>
              <a:t>of </a:t>
            </a:r>
            <a:r>
              <a:rPr dirty="0" sz="1450" spc="-10">
                <a:latin typeface="Times New Roman"/>
                <a:cs typeface="Times New Roman"/>
              </a:rPr>
              <a:t>the high-flying vice that moved in the sunshine, and  the stealth and swiftness </a:t>
            </a:r>
            <a:r>
              <a:rPr dirty="0" sz="1450" spc="-5">
                <a:latin typeface="Times New Roman"/>
                <a:cs typeface="Times New Roman"/>
              </a:rPr>
              <a:t>of </a:t>
            </a:r>
            <a:r>
              <a:rPr dirty="0" sz="1450" spc="-10">
                <a:latin typeface="Times New Roman"/>
                <a:cs typeface="Times New Roman"/>
              </a:rPr>
              <a:t>midnight </a:t>
            </a:r>
            <a:r>
              <a:rPr dirty="0" sz="1450" spc="-20">
                <a:latin typeface="Times New Roman"/>
                <a:cs typeface="Times New Roman"/>
              </a:rPr>
              <a:t>murder.</a:t>
            </a:r>
            <a:r>
              <a:rPr dirty="0" sz="1450" spc="320">
                <a:latin typeface="Times New Roman"/>
                <a:cs typeface="Times New Roman"/>
              </a:rPr>
              <a:t> </a:t>
            </a:r>
            <a:r>
              <a:rPr dirty="0" sz="1450" spc="-5">
                <a:latin typeface="Times New Roman"/>
                <a:cs typeface="Times New Roman"/>
              </a:rPr>
              <a:t>I </a:t>
            </a:r>
            <a:r>
              <a:rPr dirty="0" sz="1450" spc="-10">
                <a:latin typeface="Times New Roman"/>
                <a:cs typeface="Times New Roman"/>
              </a:rPr>
              <a:t>have said </a:t>
            </a:r>
            <a:r>
              <a:rPr dirty="0" sz="1450" spc="-5">
                <a:latin typeface="Times New Roman"/>
                <a:cs typeface="Times New Roman"/>
              </a:rPr>
              <a:t>he </a:t>
            </a:r>
            <a:r>
              <a:rPr dirty="0" sz="1450" spc="-10">
                <a:latin typeface="Times New Roman"/>
                <a:cs typeface="Times New Roman"/>
              </a:rPr>
              <a:t>was sick as if for  home: the figure halts. He was like some </a:t>
            </a:r>
            <a:r>
              <a:rPr dirty="0" sz="1450" spc="-5">
                <a:latin typeface="Times New Roman"/>
                <a:cs typeface="Times New Roman"/>
              </a:rPr>
              <a:t>one </a:t>
            </a:r>
            <a:r>
              <a:rPr dirty="0" sz="1450" spc="-10">
                <a:latin typeface="Times New Roman"/>
                <a:cs typeface="Times New Roman"/>
              </a:rPr>
              <a:t>lying in twilit, formless  preexistence, and stretching </a:t>
            </a:r>
            <a:r>
              <a:rPr dirty="0" sz="1450" spc="-5">
                <a:latin typeface="Times New Roman"/>
                <a:cs typeface="Times New Roman"/>
              </a:rPr>
              <a:t>out </a:t>
            </a:r>
            <a:r>
              <a:rPr dirty="0" sz="1450" spc="-10">
                <a:latin typeface="Times New Roman"/>
                <a:cs typeface="Times New Roman"/>
              </a:rPr>
              <a:t>his hands lovingly towards many-coloured,  many-sounding</a:t>
            </a:r>
            <a:r>
              <a:rPr dirty="0" sz="1450" spc="80">
                <a:latin typeface="Times New Roman"/>
                <a:cs typeface="Times New Roman"/>
              </a:rPr>
              <a:t> </a:t>
            </a:r>
            <a:r>
              <a:rPr dirty="0" sz="1450" spc="-10">
                <a:latin typeface="Times New Roman"/>
                <a:cs typeface="Times New Roman"/>
              </a:rPr>
              <a:t>life.</a:t>
            </a:r>
            <a:r>
              <a:rPr dirty="0" sz="1450" spc="175">
                <a:latin typeface="Times New Roman"/>
                <a:cs typeface="Times New Roman"/>
              </a:rPr>
              <a:t> </a:t>
            </a:r>
            <a:r>
              <a:rPr dirty="0" sz="1450" spc="-10">
                <a:latin typeface="Times New Roman"/>
                <a:cs typeface="Times New Roman"/>
              </a:rPr>
              <a:t>It</a:t>
            </a:r>
            <a:r>
              <a:rPr dirty="0" sz="1450" spc="80">
                <a:latin typeface="Times New Roman"/>
                <a:cs typeface="Times New Roman"/>
              </a:rPr>
              <a:t> </a:t>
            </a:r>
            <a:r>
              <a:rPr dirty="0" sz="1450" spc="-10">
                <a:latin typeface="Times New Roman"/>
                <a:cs typeface="Times New Roman"/>
              </a:rPr>
              <a:t>was</a:t>
            </a:r>
            <a:r>
              <a:rPr dirty="0" sz="1450" spc="80">
                <a:latin typeface="Times New Roman"/>
                <a:cs typeface="Times New Roman"/>
              </a:rPr>
              <a:t> </a:t>
            </a:r>
            <a:r>
              <a:rPr dirty="0" sz="1450" spc="-5">
                <a:latin typeface="Times New Roman"/>
                <a:cs typeface="Times New Roman"/>
              </a:rPr>
              <a:t>no</a:t>
            </a:r>
            <a:r>
              <a:rPr dirty="0" sz="1450" spc="80">
                <a:latin typeface="Times New Roman"/>
                <a:cs typeface="Times New Roman"/>
              </a:rPr>
              <a:t> </a:t>
            </a:r>
            <a:r>
              <a:rPr dirty="0" sz="1450" spc="-10">
                <a:latin typeface="Times New Roman"/>
                <a:cs typeface="Times New Roman"/>
              </a:rPr>
              <a:t>wonder</a:t>
            </a:r>
            <a:r>
              <a:rPr dirty="0" sz="1450" spc="80">
                <a:latin typeface="Times New Roman"/>
                <a:cs typeface="Times New Roman"/>
              </a:rPr>
              <a:t> </a:t>
            </a:r>
            <a:r>
              <a:rPr dirty="0" sz="1450" spc="-5">
                <a:latin typeface="Times New Roman"/>
                <a:cs typeface="Times New Roman"/>
              </a:rPr>
              <a:t>he</a:t>
            </a:r>
            <a:r>
              <a:rPr dirty="0" sz="1450" spc="85">
                <a:latin typeface="Times New Roman"/>
                <a:cs typeface="Times New Roman"/>
              </a:rPr>
              <a:t> </a:t>
            </a:r>
            <a:r>
              <a:rPr dirty="0" sz="1450" spc="-10">
                <a:latin typeface="Times New Roman"/>
                <a:cs typeface="Times New Roman"/>
              </a:rPr>
              <a:t>was</a:t>
            </a:r>
            <a:r>
              <a:rPr dirty="0" sz="1450" spc="80">
                <a:latin typeface="Times New Roman"/>
                <a:cs typeface="Times New Roman"/>
              </a:rPr>
              <a:t> </a:t>
            </a:r>
            <a:r>
              <a:rPr dirty="0" sz="1450" spc="-20">
                <a:latin typeface="Times New Roman"/>
                <a:cs typeface="Times New Roman"/>
              </a:rPr>
              <a:t>unhappy,</a:t>
            </a:r>
            <a:r>
              <a:rPr dirty="0" sz="1450" spc="80">
                <a:latin typeface="Times New Roman"/>
                <a:cs typeface="Times New Roman"/>
              </a:rPr>
              <a:t> </a:t>
            </a:r>
            <a:r>
              <a:rPr dirty="0" sz="1450" spc="-5">
                <a:latin typeface="Times New Roman"/>
                <a:cs typeface="Times New Roman"/>
              </a:rPr>
              <a:t>he</a:t>
            </a:r>
            <a:r>
              <a:rPr dirty="0" sz="1450" spc="80">
                <a:latin typeface="Times New Roman"/>
                <a:cs typeface="Times New Roman"/>
              </a:rPr>
              <a:t> </a:t>
            </a:r>
            <a:r>
              <a:rPr dirty="0" sz="1450" spc="-10">
                <a:latin typeface="Times New Roman"/>
                <a:cs typeface="Times New Roman"/>
              </a:rPr>
              <a:t>would</a:t>
            </a:r>
            <a:r>
              <a:rPr dirty="0" sz="1450" spc="80">
                <a:latin typeface="Times New Roman"/>
                <a:cs typeface="Times New Roman"/>
              </a:rPr>
              <a:t> </a:t>
            </a:r>
            <a:r>
              <a:rPr dirty="0" sz="1450" spc="-5">
                <a:latin typeface="Times New Roman"/>
                <a:cs typeface="Times New Roman"/>
              </a:rPr>
              <a:t>go</a:t>
            </a:r>
            <a:r>
              <a:rPr dirty="0" sz="1450" spc="80">
                <a:latin typeface="Times New Roman"/>
                <a:cs typeface="Times New Roman"/>
              </a:rPr>
              <a:t> </a:t>
            </a:r>
            <a:r>
              <a:rPr dirty="0" sz="1450" spc="-10">
                <a:latin typeface="Times New Roman"/>
                <a:cs typeface="Times New Roman"/>
              </a:rPr>
              <a:t>and</a:t>
            </a:r>
            <a:r>
              <a:rPr dirty="0" sz="1450" spc="80">
                <a:latin typeface="Times New Roman"/>
                <a:cs typeface="Times New Roman"/>
              </a:rPr>
              <a:t> </a:t>
            </a:r>
            <a:r>
              <a:rPr dirty="0" sz="1450" spc="-10">
                <a:latin typeface="Times New Roman"/>
                <a:cs typeface="Times New Roman"/>
              </a:rPr>
              <a:t>tell</a:t>
            </a:r>
            <a:endParaRPr sz="1450">
              <a:latin typeface="Times New Roman"/>
              <a:cs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13511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the fish: they were made for their life, wished for </a:t>
            </a:r>
            <a:r>
              <a:rPr dirty="0" sz="1450" spc="-5">
                <a:latin typeface="Times New Roman"/>
                <a:cs typeface="Times New Roman"/>
              </a:rPr>
              <a:t>no </a:t>
            </a:r>
            <a:r>
              <a:rPr dirty="0" sz="1450" spc="-10">
                <a:latin typeface="Times New Roman"/>
                <a:cs typeface="Times New Roman"/>
              </a:rPr>
              <a:t>more than worms and  running </a:t>
            </a:r>
            <a:r>
              <a:rPr dirty="0" sz="1450" spc="-20">
                <a:latin typeface="Times New Roman"/>
                <a:cs typeface="Times New Roman"/>
              </a:rPr>
              <a:t>water,</a:t>
            </a:r>
            <a:r>
              <a:rPr dirty="0" sz="1450" spc="320">
                <a:latin typeface="Times New Roman"/>
                <a:cs typeface="Times New Roman"/>
              </a:rPr>
              <a:t>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hole below </a:t>
            </a:r>
            <a:r>
              <a:rPr dirty="0" sz="1450" spc="-5">
                <a:latin typeface="Times New Roman"/>
                <a:cs typeface="Times New Roman"/>
              </a:rPr>
              <a:t>a </a:t>
            </a:r>
            <a:r>
              <a:rPr dirty="0" sz="1450" spc="-10">
                <a:latin typeface="Times New Roman"/>
                <a:cs typeface="Times New Roman"/>
              </a:rPr>
              <a:t>falling bank; </a:t>
            </a:r>
            <a:r>
              <a:rPr dirty="0" sz="1450" spc="-5">
                <a:latin typeface="Times New Roman"/>
                <a:cs typeface="Times New Roman"/>
              </a:rPr>
              <a:t>but he </a:t>
            </a:r>
            <a:r>
              <a:rPr dirty="0" sz="1450" spc="-10">
                <a:latin typeface="Times New Roman"/>
                <a:cs typeface="Times New Roman"/>
              </a:rPr>
              <a:t>was differently  designed, full </a:t>
            </a:r>
            <a:r>
              <a:rPr dirty="0" sz="1450" spc="-5">
                <a:latin typeface="Times New Roman"/>
                <a:cs typeface="Times New Roman"/>
              </a:rPr>
              <a:t>of </a:t>
            </a:r>
            <a:r>
              <a:rPr dirty="0" sz="1450" spc="-10">
                <a:latin typeface="Times New Roman"/>
                <a:cs typeface="Times New Roman"/>
              </a:rPr>
              <a:t>desires and aspirations, itching at the fingers, lusting with the  eyes, whom the whole variegated world could </a:t>
            </a:r>
            <a:r>
              <a:rPr dirty="0" sz="1450" spc="-5">
                <a:latin typeface="Times New Roman"/>
                <a:cs typeface="Times New Roman"/>
              </a:rPr>
              <a:t>not </a:t>
            </a:r>
            <a:r>
              <a:rPr dirty="0" sz="1450" spc="-10">
                <a:latin typeface="Times New Roman"/>
                <a:cs typeface="Times New Roman"/>
              </a:rPr>
              <a:t>satisfy with aspects. The  true life, the true bright sunshine, lay far </a:t>
            </a:r>
            <a:r>
              <a:rPr dirty="0" sz="1450" spc="-5">
                <a:latin typeface="Times New Roman"/>
                <a:cs typeface="Times New Roman"/>
              </a:rPr>
              <a:t>out upon </a:t>
            </a:r>
            <a:r>
              <a:rPr dirty="0" sz="1450" spc="-10">
                <a:latin typeface="Times New Roman"/>
                <a:cs typeface="Times New Roman"/>
              </a:rPr>
              <a:t>the plain. And O! to see  this sunlight once before </a:t>
            </a:r>
            <a:r>
              <a:rPr dirty="0" sz="1450" spc="-5">
                <a:latin typeface="Times New Roman"/>
                <a:cs typeface="Times New Roman"/>
              </a:rPr>
              <a:t>he </a:t>
            </a:r>
            <a:r>
              <a:rPr dirty="0" sz="1450" spc="-10">
                <a:latin typeface="Times New Roman"/>
                <a:cs typeface="Times New Roman"/>
              </a:rPr>
              <a:t>died! to move with </a:t>
            </a:r>
            <a:r>
              <a:rPr dirty="0" sz="1450" spc="-5">
                <a:latin typeface="Times New Roman"/>
                <a:cs typeface="Times New Roman"/>
              </a:rPr>
              <a:t>a </a:t>
            </a:r>
            <a:r>
              <a:rPr dirty="0" sz="1450" spc="-10">
                <a:latin typeface="Times New Roman"/>
                <a:cs typeface="Times New Roman"/>
              </a:rPr>
              <a:t>jocund spirit in </a:t>
            </a:r>
            <a:r>
              <a:rPr dirty="0" sz="1450" spc="-5">
                <a:latin typeface="Times New Roman"/>
                <a:cs typeface="Times New Roman"/>
              </a:rPr>
              <a:t>a </a:t>
            </a:r>
            <a:r>
              <a:rPr dirty="0" sz="1450" spc="-10">
                <a:latin typeface="Times New Roman"/>
                <a:cs typeface="Times New Roman"/>
              </a:rPr>
              <a:t>golden  land! to hear the trained singers and sweet church bells, and see the holiday  gardens! ‘And O fish!’ </a:t>
            </a:r>
            <a:r>
              <a:rPr dirty="0" sz="1450" spc="-5">
                <a:latin typeface="Times New Roman"/>
                <a:cs typeface="Times New Roman"/>
              </a:rPr>
              <a:t>he </a:t>
            </a:r>
            <a:r>
              <a:rPr dirty="0" sz="1450" spc="-10">
                <a:latin typeface="Times New Roman"/>
                <a:cs typeface="Times New Roman"/>
              </a:rPr>
              <a:t>would </a:t>
            </a:r>
            <a:r>
              <a:rPr dirty="0" sz="1450" spc="-30">
                <a:latin typeface="Times New Roman"/>
                <a:cs typeface="Times New Roman"/>
              </a:rPr>
              <a:t>cry,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would only turn </a:t>
            </a:r>
            <a:r>
              <a:rPr dirty="0" sz="1450" spc="-5">
                <a:latin typeface="Times New Roman"/>
                <a:cs typeface="Times New Roman"/>
              </a:rPr>
              <a:t>your </a:t>
            </a:r>
            <a:r>
              <a:rPr dirty="0" sz="1450" spc="-10">
                <a:latin typeface="Times New Roman"/>
                <a:cs typeface="Times New Roman"/>
              </a:rPr>
              <a:t>noses down  stream, </a:t>
            </a:r>
            <a:r>
              <a:rPr dirty="0" sz="1450" spc="-5">
                <a:latin typeface="Times New Roman"/>
                <a:cs typeface="Times New Roman"/>
              </a:rPr>
              <a:t>you </a:t>
            </a:r>
            <a:r>
              <a:rPr dirty="0" sz="1450" spc="-10">
                <a:latin typeface="Times New Roman"/>
                <a:cs typeface="Times New Roman"/>
              </a:rPr>
              <a:t>could swim so easily into the fabled waters and see the vast ships  passing over </a:t>
            </a:r>
            <a:r>
              <a:rPr dirty="0" sz="1450" spc="-5">
                <a:latin typeface="Times New Roman"/>
                <a:cs typeface="Times New Roman"/>
              </a:rPr>
              <a:t>your </a:t>
            </a:r>
            <a:r>
              <a:rPr dirty="0" sz="1450" spc="-10">
                <a:latin typeface="Times New Roman"/>
                <a:cs typeface="Times New Roman"/>
              </a:rPr>
              <a:t>head like clouds, and hear the great water-hills making  music over </a:t>
            </a:r>
            <a:r>
              <a:rPr dirty="0" sz="1450" spc="-5">
                <a:latin typeface="Times New Roman"/>
                <a:cs typeface="Times New Roman"/>
              </a:rPr>
              <a:t>you </a:t>
            </a:r>
            <a:r>
              <a:rPr dirty="0" sz="1450" spc="-10">
                <a:latin typeface="Times New Roman"/>
                <a:cs typeface="Times New Roman"/>
              </a:rPr>
              <a:t>all day long!’ But the fish kept looking patiently in their own  direction, until </a:t>
            </a:r>
            <a:r>
              <a:rPr dirty="0" sz="1450" spc="-25">
                <a:latin typeface="Times New Roman"/>
                <a:cs typeface="Times New Roman"/>
              </a:rPr>
              <a:t>Will </a:t>
            </a:r>
            <a:r>
              <a:rPr dirty="0" sz="1450" spc="-10">
                <a:latin typeface="Times New Roman"/>
                <a:cs typeface="Times New Roman"/>
              </a:rPr>
              <a:t>hardly knew whether to laugh </a:t>
            </a:r>
            <a:r>
              <a:rPr dirty="0" sz="1450" spc="-5">
                <a:latin typeface="Times New Roman"/>
                <a:cs typeface="Times New Roman"/>
              </a:rPr>
              <a:t>or</a:t>
            </a:r>
            <a:r>
              <a:rPr dirty="0" sz="1450" spc="60">
                <a:latin typeface="Times New Roman"/>
                <a:cs typeface="Times New Roman"/>
              </a:rPr>
              <a:t> </a:t>
            </a:r>
            <a:r>
              <a:rPr dirty="0" sz="1450" spc="-30">
                <a:latin typeface="Times New Roman"/>
                <a:cs typeface="Times New Roman"/>
              </a:rPr>
              <a:t>cry.</a:t>
            </a:r>
            <a:endParaRPr sz="1450">
              <a:latin typeface="Times New Roman"/>
              <a:cs typeface="Times New Roman"/>
            </a:endParaRPr>
          </a:p>
          <a:p>
            <a:pPr algn="just" marL="12700" marR="5080">
              <a:lnSpc>
                <a:spcPts val="1730"/>
              </a:lnSpc>
              <a:spcBef>
                <a:spcPts val="844"/>
              </a:spcBef>
            </a:pPr>
            <a:r>
              <a:rPr dirty="0" sz="1450" spc="-10">
                <a:latin typeface="Times New Roman"/>
                <a:cs typeface="Times New Roman"/>
              </a:rPr>
              <a:t>Hitherto the </a:t>
            </a:r>
            <a:r>
              <a:rPr dirty="0" sz="1450" spc="-15">
                <a:latin typeface="Times New Roman"/>
                <a:cs typeface="Times New Roman"/>
              </a:rPr>
              <a:t>traffic </a:t>
            </a:r>
            <a:r>
              <a:rPr dirty="0" sz="1450" spc="-5">
                <a:latin typeface="Times New Roman"/>
                <a:cs typeface="Times New Roman"/>
              </a:rPr>
              <a:t>on </a:t>
            </a:r>
            <a:r>
              <a:rPr dirty="0" sz="1450" spc="-10">
                <a:latin typeface="Times New Roman"/>
                <a:cs typeface="Times New Roman"/>
              </a:rPr>
              <a:t>the road had passed </a:t>
            </a:r>
            <a:r>
              <a:rPr dirty="0" sz="1450" spc="-5">
                <a:latin typeface="Times New Roman"/>
                <a:cs typeface="Times New Roman"/>
              </a:rPr>
              <a:t>by </a:t>
            </a:r>
            <a:r>
              <a:rPr dirty="0" sz="1450" spc="-20">
                <a:latin typeface="Times New Roman"/>
                <a:cs typeface="Times New Roman"/>
              </a:rPr>
              <a:t>Will, </a:t>
            </a:r>
            <a:r>
              <a:rPr dirty="0" sz="1450" spc="-10">
                <a:latin typeface="Times New Roman"/>
                <a:cs typeface="Times New Roman"/>
              </a:rPr>
              <a:t>like something seen in </a:t>
            </a:r>
            <a:r>
              <a:rPr dirty="0" sz="1450" spc="-5">
                <a:latin typeface="Times New Roman"/>
                <a:cs typeface="Times New Roman"/>
              </a:rPr>
              <a:t>a  </a:t>
            </a:r>
            <a:r>
              <a:rPr dirty="0" sz="1450" spc="-10">
                <a:latin typeface="Times New Roman"/>
                <a:cs typeface="Times New Roman"/>
              </a:rPr>
              <a:t>picture: </a:t>
            </a:r>
            <a:r>
              <a:rPr dirty="0" sz="1450" spc="-5">
                <a:latin typeface="Times New Roman"/>
                <a:cs typeface="Times New Roman"/>
              </a:rPr>
              <a:t>he </a:t>
            </a:r>
            <a:r>
              <a:rPr dirty="0" sz="1450" spc="-10">
                <a:latin typeface="Times New Roman"/>
                <a:cs typeface="Times New Roman"/>
              </a:rPr>
              <a:t>had perhaps exchanged salutations with </a:t>
            </a:r>
            <a:r>
              <a:rPr dirty="0" sz="1450" spc="-5">
                <a:latin typeface="Times New Roman"/>
                <a:cs typeface="Times New Roman"/>
              </a:rPr>
              <a:t>a </a:t>
            </a:r>
            <a:r>
              <a:rPr dirty="0" sz="1450" spc="-10">
                <a:latin typeface="Times New Roman"/>
                <a:cs typeface="Times New Roman"/>
              </a:rPr>
              <a:t>tourist, </a:t>
            </a:r>
            <a:r>
              <a:rPr dirty="0" sz="1450" spc="-5">
                <a:latin typeface="Times New Roman"/>
                <a:cs typeface="Times New Roman"/>
              </a:rPr>
              <a:t>or </a:t>
            </a:r>
            <a:r>
              <a:rPr dirty="0" sz="1450" spc="-10">
                <a:latin typeface="Times New Roman"/>
                <a:cs typeface="Times New Roman"/>
              </a:rPr>
              <a:t>caught sight </a:t>
            </a:r>
            <a:r>
              <a:rPr dirty="0" sz="1450" spc="-5">
                <a:latin typeface="Times New Roman"/>
                <a:cs typeface="Times New Roman"/>
              </a:rPr>
              <a:t>of  </a:t>
            </a:r>
            <a:r>
              <a:rPr dirty="0" sz="1450" spc="-10">
                <a:latin typeface="Times New Roman"/>
                <a:cs typeface="Times New Roman"/>
              </a:rPr>
              <a:t>an old gentleman in </a:t>
            </a:r>
            <a:r>
              <a:rPr dirty="0" sz="1450" spc="-5">
                <a:latin typeface="Times New Roman"/>
                <a:cs typeface="Times New Roman"/>
              </a:rPr>
              <a:t>a </a:t>
            </a:r>
            <a:r>
              <a:rPr dirty="0" sz="1450" spc="-10">
                <a:latin typeface="Times New Roman"/>
                <a:cs typeface="Times New Roman"/>
              </a:rPr>
              <a:t>travelling cap at </a:t>
            </a:r>
            <a:r>
              <a:rPr dirty="0" sz="1450" spc="-5">
                <a:latin typeface="Times New Roman"/>
                <a:cs typeface="Times New Roman"/>
              </a:rPr>
              <a:t>a </a:t>
            </a:r>
            <a:r>
              <a:rPr dirty="0" sz="1450" spc="-10">
                <a:latin typeface="Times New Roman"/>
                <a:cs typeface="Times New Roman"/>
              </a:rPr>
              <a:t>carriage window; </a:t>
            </a:r>
            <a:r>
              <a:rPr dirty="0" sz="1450" spc="-5">
                <a:latin typeface="Times New Roman"/>
                <a:cs typeface="Times New Roman"/>
              </a:rPr>
              <a:t>but </a:t>
            </a:r>
            <a:r>
              <a:rPr dirty="0" sz="1450" spc="-10">
                <a:latin typeface="Times New Roman"/>
                <a:cs typeface="Times New Roman"/>
              </a:rPr>
              <a:t>for the most  part it had been </a:t>
            </a:r>
            <a:r>
              <a:rPr dirty="0" sz="1450" spc="-5">
                <a:latin typeface="Times New Roman"/>
                <a:cs typeface="Times New Roman"/>
              </a:rPr>
              <a:t>a </a:t>
            </a:r>
            <a:r>
              <a:rPr dirty="0" sz="1450" spc="-10">
                <a:latin typeface="Times New Roman"/>
                <a:cs typeface="Times New Roman"/>
              </a:rPr>
              <a:t>mere symbol, which </a:t>
            </a:r>
            <a:r>
              <a:rPr dirty="0" sz="1450" spc="-5">
                <a:latin typeface="Times New Roman"/>
                <a:cs typeface="Times New Roman"/>
              </a:rPr>
              <a:t>he </a:t>
            </a:r>
            <a:r>
              <a:rPr dirty="0" sz="1450" spc="-10">
                <a:latin typeface="Times New Roman"/>
                <a:cs typeface="Times New Roman"/>
              </a:rPr>
              <a:t>contemplated from apart and with  something </a:t>
            </a:r>
            <a:r>
              <a:rPr dirty="0" sz="1450" spc="-5">
                <a:latin typeface="Times New Roman"/>
                <a:cs typeface="Times New Roman"/>
              </a:rPr>
              <a:t>of a </a:t>
            </a:r>
            <a:r>
              <a:rPr dirty="0" sz="1450" spc="-10">
                <a:latin typeface="Times New Roman"/>
                <a:cs typeface="Times New Roman"/>
              </a:rPr>
              <a:t>superstitious feeling. A time came at last when this was to </a:t>
            </a:r>
            <a:r>
              <a:rPr dirty="0" sz="1450" spc="-5">
                <a:latin typeface="Times New Roman"/>
                <a:cs typeface="Times New Roman"/>
              </a:rPr>
              <a:t>be  </a:t>
            </a:r>
            <a:r>
              <a:rPr dirty="0" sz="1450" spc="-10">
                <a:latin typeface="Times New Roman"/>
                <a:cs typeface="Times New Roman"/>
              </a:rPr>
              <a:t>changed. The </a:t>
            </a:r>
            <a:r>
              <a:rPr dirty="0" sz="1450" spc="-20">
                <a:latin typeface="Times New Roman"/>
                <a:cs typeface="Times New Roman"/>
              </a:rPr>
              <a:t>miller, </a:t>
            </a:r>
            <a:r>
              <a:rPr dirty="0" sz="1450" spc="-10">
                <a:latin typeface="Times New Roman"/>
                <a:cs typeface="Times New Roman"/>
              </a:rPr>
              <a:t>who was </a:t>
            </a:r>
            <a:r>
              <a:rPr dirty="0" sz="1450" spc="-5">
                <a:latin typeface="Times New Roman"/>
                <a:cs typeface="Times New Roman"/>
              </a:rPr>
              <a:t>a </a:t>
            </a:r>
            <a:r>
              <a:rPr dirty="0" sz="1450" spc="-10">
                <a:latin typeface="Times New Roman"/>
                <a:cs typeface="Times New Roman"/>
              </a:rPr>
              <a:t>greedy man in his </a:t>
            </a:r>
            <a:r>
              <a:rPr dirty="0" sz="1450" spc="-35">
                <a:latin typeface="Times New Roman"/>
                <a:cs typeface="Times New Roman"/>
              </a:rPr>
              <a:t>way, </a:t>
            </a:r>
            <a:r>
              <a:rPr dirty="0" sz="1450" spc="-10">
                <a:latin typeface="Times New Roman"/>
                <a:cs typeface="Times New Roman"/>
              </a:rPr>
              <a:t>and never forewent an  opportunity </a:t>
            </a:r>
            <a:r>
              <a:rPr dirty="0" sz="1450" spc="-5">
                <a:latin typeface="Times New Roman"/>
                <a:cs typeface="Times New Roman"/>
              </a:rPr>
              <a:t>of </a:t>
            </a:r>
            <a:r>
              <a:rPr dirty="0" sz="1450" spc="-10">
                <a:latin typeface="Times New Roman"/>
                <a:cs typeface="Times New Roman"/>
              </a:rPr>
              <a:t>honest profit, turned the mill-house into </a:t>
            </a:r>
            <a:r>
              <a:rPr dirty="0" sz="1450" spc="-5">
                <a:latin typeface="Times New Roman"/>
                <a:cs typeface="Times New Roman"/>
              </a:rPr>
              <a:t>a </a:t>
            </a:r>
            <a:r>
              <a:rPr dirty="0" sz="1450" spc="-10">
                <a:latin typeface="Times New Roman"/>
                <a:cs typeface="Times New Roman"/>
              </a:rPr>
              <a:t>little wayside </a:t>
            </a:r>
            <a:r>
              <a:rPr dirty="0" sz="1450" spc="-5">
                <a:latin typeface="Times New Roman"/>
                <a:cs typeface="Times New Roman"/>
              </a:rPr>
              <a:t>inn,  </a:t>
            </a:r>
            <a:r>
              <a:rPr dirty="0" sz="1450" spc="-10">
                <a:latin typeface="Times New Roman"/>
                <a:cs typeface="Times New Roman"/>
              </a:rPr>
              <a:t>and, several pieces </a:t>
            </a:r>
            <a:r>
              <a:rPr dirty="0" sz="1450" spc="-5">
                <a:latin typeface="Times New Roman"/>
                <a:cs typeface="Times New Roman"/>
              </a:rPr>
              <a:t>of good </a:t>
            </a:r>
            <a:r>
              <a:rPr dirty="0" sz="1450" spc="-10">
                <a:latin typeface="Times New Roman"/>
                <a:cs typeface="Times New Roman"/>
              </a:rPr>
              <a:t>fortune falling in </a:t>
            </a:r>
            <a:r>
              <a:rPr dirty="0" sz="1450" spc="-15">
                <a:latin typeface="Times New Roman"/>
                <a:cs typeface="Times New Roman"/>
              </a:rPr>
              <a:t>opportunely, </a:t>
            </a:r>
            <a:r>
              <a:rPr dirty="0" sz="1450" spc="-10">
                <a:latin typeface="Times New Roman"/>
                <a:cs typeface="Times New Roman"/>
              </a:rPr>
              <a:t>built stables and </a:t>
            </a:r>
            <a:r>
              <a:rPr dirty="0" sz="1450" spc="-5">
                <a:latin typeface="Times New Roman"/>
                <a:cs typeface="Times New Roman"/>
              </a:rPr>
              <a:t>got  </a:t>
            </a:r>
            <a:r>
              <a:rPr dirty="0" sz="1450" spc="-10">
                <a:latin typeface="Times New Roman"/>
                <a:cs typeface="Times New Roman"/>
              </a:rPr>
              <a:t>the position </a:t>
            </a:r>
            <a:r>
              <a:rPr dirty="0" sz="1450" spc="-5">
                <a:latin typeface="Times New Roman"/>
                <a:cs typeface="Times New Roman"/>
              </a:rPr>
              <a:t>of </a:t>
            </a:r>
            <a:r>
              <a:rPr dirty="0" sz="1450" spc="-10">
                <a:latin typeface="Times New Roman"/>
                <a:cs typeface="Times New Roman"/>
              </a:rPr>
              <a:t>post master </a:t>
            </a:r>
            <a:r>
              <a:rPr dirty="0" sz="1450" spc="-5">
                <a:latin typeface="Times New Roman"/>
                <a:cs typeface="Times New Roman"/>
              </a:rPr>
              <a:t>on </a:t>
            </a:r>
            <a:r>
              <a:rPr dirty="0" sz="1450" spc="-10">
                <a:latin typeface="Times New Roman"/>
                <a:cs typeface="Times New Roman"/>
              </a:rPr>
              <a:t>the road. It now became </a:t>
            </a:r>
            <a:r>
              <a:rPr dirty="0" sz="1450" spc="-35">
                <a:latin typeface="Times New Roman"/>
                <a:cs typeface="Times New Roman"/>
              </a:rPr>
              <a:t>Will’s </a:t>
            </a:r>
            <a:r>
              <a:rPr dirty="0" sz="1450" spc="-10">
                <a:latin typeface="Times New Roman"/>
                <a:cs typeface="Times New Roman"/>
              </a:rPr>
              <a:t>duty to wait  </a:t>
            </a:r>
            <a:r>
              <a:rPr dirty="0" sz="1450" spc="-5">
                <a:latin typeface="Times New Roman"/>
                <a:cs typeface="Times New Roman"/>
              </a:rPr>
              <a:t>upon </a:t>
            </a:r>
            <a:r>
              <a:rPr dirty="0" sz="1450" spc="-10">
                <a:latin typeface="Times New Roman"/>
                <a:cs typeface="Times New Roman"/>
              </a:rPr>
              <a:t>people, as they sat to break their fasts in the little arbour at the top </a:t>
            </a:r>
            <a:r>
              <a:rPr dirty="0" sz="1450" spc="-5">
                <a:latin typeface="Times New Roman"/>
                <a:cs typeface="Times New Roman"/>
              </a:rPr>
              <a:t>of </a:t>
            </a:r>
            <a:r>
              <a:rPr dirty="0" sz="1450" spc="-10">
                <a:latin typeface="Times New Roman"/>
                <a:cs typeface="Times New Roman"/>
              </a:rPr>
              <a:t>the  mill garden; and </a:t>
            </a:r>
            <a:r>
              <a:rPr dirty="0" sz="1450" spc="-5">
                <a:latin typeface="Times New Roman"/>
                <a:cs typeface="Times New Roman"/>
              </a:rPr>
              <a:t>you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sure that </a:t>
            </a:r>
            <a:r>
              <a:rPr dirty="0" sz="1450" spc="-5">
                <a:latin typeface="Times New Roman"/>
                <a:cs typeface="Times New Roman"/>
              </a:rPr>
              <a:t>he </a:t>
            </a:r>
            <a:r>
              <a:rPr dirty="0" sz="1450" spc="-10">
                <a:latin typeface="Times New Roman"/>
                <a:cs typeface="Times New Roman"/>
              </a:rPr>
              <a:t>kept his ears open, and learned many  new things about the outside world as </a:t>
            </a:r>
            <a:r>
              <a:rPr dirty="0" sz="1450" spc="-5">
                <a:latin typeface="Times New Roman"/>
                <a:cs typeface="Times New Roman"/>
              </a:rPr>
              <a:t>he brought </a:t>
            </a:r>
            <a:r>
              <a:rPr dirty="0" sz="1450" spc="-10">
                <a:latin typeface="Times New Roman"/>
                <a:cs typeface="Times New Roman"/>
              </a:rPr>
              <a:t>the omelette </a:t>
            </a:r>
            <a:r>
              <a:rPr dirty="0" sz="1450" spc="-5">
                <a:latin typeface="Times New Roman"/>
                <a:cs typeface="Times New Roman"/>
              </a:rPr>
              <a:t>or </a:t>
            </a:r>
            <a:r>
              <a:rPr dirty="0" sz="1450" spc="-10">
                <a:latin typeface="Times New Roman"/>
                <a:cs typeface="Times New Roman"/>
              </a:rPr>
              <a:t>the wine.  </a:t>
            </a:r>
            <a:r>
              <a:rPr dirty="0" sz="1450" spc="-35">
                <a:latin typeface="Times New Roman"/>
                <a:cs typeface="Times New Roman"/>
              </a:rPr>
              <a:t>Nay, </a:t>
            </a:r>
            <a:r>
              <a:rPr dirty="0" sz="1450" spc="-5">
                <a:latin typeface="Times New Roman"/>
                <a:cs typeface="Times New Roman"/>
              </a:rPr>
              <a:t>he </a:t>
            </a:r>
            <a:r>
              <a:rPr dirty="0" sz="1450" spc="-10">
                <a:latin typeface="Times New Roman"/>
                <a:cs typeface="Times New Roman"/>
              </a:rPr>
              <a:t>would often get into conversation with single guests, and </a:t>
            </a:r>
            <a:r>
              <a:rPr dirty="0" sz="1450" spc="-5">
                <a:latin typeface="Times New Roman"/>
                <a:cs typeface="Times New Roman"/>
              </a:rPr>
              <a:t>by </a:t>
            </a:r>
            <a:r>
              <a:rPr dirty="0" sz="1450" spc="-10">
                <a:latin typeface="Times New Roman"/>
                <a:cs typeface="Times New Roman"/>
              </a:rPr>
              <a:t>adroit  questions and polite attention, </a:t>
            </a:r>
            <a:r>
              <a:rPr dirty="0" sz="1450" spc="-5">
                <a:latin typeface="Times New Roman"/>
                <a:cs typeface="Times New Roman"/>
              </a:rPr>
              <a:t>not </a:t>
            </a:r>
            <a:r>
              <a:rPr dirty="0" sz="1450" spc="-10">
                <a:latin typeface="Times New Roman"/>
                <a:cs typeface="Times New Roman"/>
              </a:rPr>
              <a:t>only gratify his own </a:t>
            </a:r>
            <a:r>
              <a:rPr dirty="0" sz="1450" spc="-20">
                <a:latin typeface="Times New Roman"/>
                <a:cs typeface="Times New Roman"/>
              </a:rPr>
              <a:t>curiosity, </a:t>
            </a:r>
            <a:r>
              <a:rPr dirty="0" sz="1450" spc="-5">
                <a:latin typeface="Times New Roman"/>
                <a:cs typeface="Times New Roman"/>
              </a:rPr>
              <a:t>but </a:t>
            </a:r>
            <a:r>
              <a:rPr dirty="0" sz="1450" spc="-10">
                <a:latin typeface="Times New Roman"/>
                <a:cs typeface="Times New Roman"/>
              </a:rPr>
              <a:t>win the  goodwill </a:t>
            </a:r>
            <a:r>
              <a:rPr dirty="0" sz="1450" spc="-5">
                <a:latin typeface="Times New Roman"/>
                <a:cs typeface="Times New Roman"/>
              </a:rPr>
              <a:t>of </a:t>
            </a:r>
            <a:r>
              <a:rPr dirty="0" sz="1450" spc="-10">
                <a:latin typeface="Times New Roman"/>
                <a:cs typeface="Times New Roman"/>
              </a:rPr>
              <a:t>the travellers. Many complimented the old couple </a:t>
            </a:r>
            <a:r>
              <a:rPr dirty="0" sz="1450" spc="-5">
                <a:latin typeface="Times New Roman"/>
                <a:cs typeface="Times New Roman"/>
              </a:rPr>
              <a:t>on </a:t>
            </a:r>
            <a:r>
              <a:rPr dirty="0" sz="1450" spc="-10">
                <a:latin typeface="Times New Roman"/>
                <a:cs typeface="Times New Roman"/>
              </a:rPr>
              <a:t>their  serving-boy; and </a:t>
            </a:r>
            <a:r>
              <a:rPr dirty="0" sz="1450" spc="-5">
                <a:latin typeface="Times New Roman"/>
                <a:cs typeface="Times New Roman"/>
              </a:rPr>
              <a:t>a </a:t>
            </a:r>
            <a:r>
              <a:rPr dirty="0" sz="1450" spc="-10">
                <a:latin typeface="Times New Roman"/>
                <a:cs typeface="Times New Roman"/>
              </a:rPr>
              <a:t>professor was eager to take him away with him, and have  him properly educated in the plain. The miller and his wife were mightily  astonished and even more pleased. They </a:t>
            </a:r>
            <a:r>
              <a:rPr dirty="0" sz="1450" spc="-5">
                <a:latin typeface="Times New Roman"/>
                <a:cs typeface="Times New Roman"/>
              </a:rPr>
              <a:t>thought </a:t>
            </a:r>
            <a:r>
              <a:rPr dirty="0" sz="1450" spc="-10">
                <a:latin typeface="Times New Roman"/>
                <a:cs typeface="Times New Roman"/>
              </a:rPr>
              <a:t>it </a:t>
            </a:r>
            <a:r>
              <a:rPr dirty="0" sz="1450" spc="-5">
                <a:latin typeface="Times New Roman"/>
                <a:cs typeface="Times New Roman"/>
              </a:rPr>
              <a:t>a </a:t>
            </a:r>
            <a:r>
              <a:rPr dirty="0" sz="1450" spc="-10">
                <a:latin typeface="Times New Roman"/>
                <a:cs typeface="Times New Roman"/>
              </a:rPr>
              <a:t>very </a:t>
            </a:r>
            <a:r>
              <a:rPr dirty="0" sz="1450" spc="-5">
                <a:latin typeface="Times New Roman"/>
                <a:cs typeface="Times New Roman"/>
              </a:rPr>
              <a:t>good </a:t>
            </a:r>
            <a:r>
              <a:rPr dirty="0" sz="1450" spc="-10">
                <a:latin typeface="Times New Roman"/>
                <a:cs typeface="Times New Roman"/>
              </a:rPr>
              <a:t>thing that they  should have opened their </a:t>
            </a:r>
            <a:r>
              <a:rPr dirty="0" sz="1450" spc="-5">
                <a:latin typeface="Times New Roman"/>
                <a:cs typeface="Times New Roman"/>
              </a:rPr>
              <a:t>inn. </a:t>
            </a:r>
            <a:r>
              <a:rPr dirty="0" sz="1450" spc="-45">
                <a:latin typeface="Times New Roman"/>
                <a:cs typeface="Times New Roman"/>
              </a:rPr>
              <a:t>‘You </a:t>
            </a:r>
            <a:r>
              <a:rPr dirty="0" sz="1450" spc="-10">
                <a:latin typeface="Times New Roman"/>
                <a:cs typeface="Times New Roman"/>
              </a:rPr>
              <a:t>see,’ the old man would remark, ‘he has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talent for </a:t>
            </a:r>
            <a:r>
              <a:rPr dirty="0" sz="1450" spc="-5">
                <a:latin typeface="Times New Roman"/>
                <a:cs typeface="Times New Roman"/>
              </a:rPr>
              <a:t>a </a:t>
            </a:r>
            <a:r>
              <a:rPr dirty="0" sz="1450" spc="-10">
                <a:latin typeface="Times New Roman"/>
                <a:cs typeface="Times New Roman"/>
              </a:rPr>
              <a:t>publican; </a:t>
            </a:r>
            <a:r>
              <a:rPr dirty="0" sz="1450" spc="-5">
                <a:latin typeface="Times New Roman"/>
                <a:cs typeface="Times New Roman"/>
              </a:rPr>
              <a:t>he </a:t>
            </a:r>
            <a:r>
              <a:rPr dirty="0" sz="1450" spc="-10">
                <a:latin typeface="Times New Roman"/>
                <a:cs typeface="Times New Roman"/>
              </a:rPr>
              <a:t>never would have made anything else!’ And  so life wagged </a:t>
            </a:r>
            <a:r>
              <a:rPr dirty="0" sz="1450" spc="-5">
                <a:latin typeface="Times New Roman"/>
                <a:cs typeface="Times New Roman"/>
              </a:rPr>
              <a:t>on </a:t>
            </a:r>
            <a:r>
              <a:rPr dirty="0" sz="1450" spc="-10">
                <a:latin typeface="Times New Roman"/>
                <a:cs typeface="Times New Roman"/>
              </a:rPr>
              <a:t>in the </a:t>
            </a:r>
            <a:r>
              <a:rPr dirty="0" sz="1450" spc="-20">
                <a:latin typeface="Times New Roman"/>
                <a:cs typeface="Times New Roman"/>
              </a:rPr>
              <a:t>valley, </a:t>
            </a:r>
            <a:r>
              <a:rPr dirty="0" sz="1450" spc="-10">
                <a:latin typeface="Times New Roman"/>
                <a:cs typeface="Times New Roman"/>
              </a:rPr>
              <a:t>with high satisfaction to all concerned </a:t>
            </a:r>
            <a:r>
              <a:rPr dirty="0" sz="1450" spc="-5">
                <a:latin typeface="Times New Roman"/>
                <a:cs typeface="Times New Roman"/>
              </a:rPr>
              <a:t>but  </a:t>
            </a:r>
            <a:r>
              <a:rPr dirty="0" sz="1450" spc="-20">
                <a:latin typeface="Times New Roman"/>
                <a:cs typeface="Times New Roman"/>
              </a:rPr>
              <a:t>Will.</a:t>
            </a:r>
            <a:r>
              <a:rPr dirty="0" sz="1450" spc="320">
                <a:latin typeface="Times New Roman"/>
                <a:cs typeface="Times New Roman"/>
              </a:rPr>
              <a:t> </a:t>
            </a:r>
            <a:r>
              <a:rPr dirty="0" sz="1450" spc="-10">
                <a:latin typeface="Times New Roman"/>
                <a:cs typeface="Times New Roman"/>
              </a:rPr>
              <a:t>Every carriage that left the inn-door seemed to take </a:t>
            </a:r>
            <a:r>
              <a:rPr dirty="0" sz="1450" spc="-5">
                <a:latin typeface="Times New Roman"/>
                <a:cs typeface="Times New Roman"/>
              </a:rPr>
              <a:t>a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him away  with it; and when people jestingly </a:t>
            </a:r>
            <a:r>
              <a:rPr dirty="0" sz="1450" spc="-15">
                <a:latin typeface="Times New Roman"/>
                <a:cs typeface="Times New Roman"/>
              </a:rPr>
              <a:t>offered </a:t>
            </a:r>
            <a:r>
              <a:rPr dirty="0" sz="1450" spc="-10">
                <a:latin typeface="Times New Roman"/>
                <a:cs typeface="Times New Roman"/>
              </a:rPr>
              <a:t>him </a:t>
            </a:r>
            <a:r>
              <a:rPr dirty="0" sz="1450" spc="-5">
                <a:latin typeface="Times New Roman"/>
                <a:cs typeface="Times New Roman"/>
              </a:rPr>
              <a:t>a </a:t>
            </a:r>
            <a:r>
              <a:rPr dirty="0" sz="1450" spc="-10">
                <a:latin typeface="Times New Roman"/>
                <a:cs typeface="Times New Roman"/>
              </a:rPr>
              <a:t>lift, </a:t>
            </a:r>
            <a:r>
              <a:rPr dirty="0" sz="1450" spc="-5">
                <a:latin typeface="Times New Roman"/>
                <a:cs typeface="Times New Roman"/>
              </a:rPr>
              <a:t>he </a:t>
            </a:r>
            <a:r>
              <a:rPr dirty="0" sz="1450" spc="-10">
                <a:latin typeface="Times New Roman"/>
                <a:cs typeface="Times New Roman"/>
              </a:rPr>
              <a:t>could with difficulty  command his emotion. Night after </a:t>
            </a:r>
            <a:r>
              <a:rPr dirty="0" sz="1450" spc="-5">
                <a:latin typeface="Times New Roman"/>
                <a:cs typeface="Times New Roman"/>
              </a:rPr>
              <a:t>night he </a:t>
            </a:r>
            <a:r>
              <a:rPr dirty="0" sz="1450" spc="-10">
                <a:latin typeface="Times New Roman"/>
                <a:cs typeface="Times New Roman"/>
              </a:rPr>
              <a:t>would dream that </a:t>
            </a:r>
            <a:r>
              <a:rPr dirty="0" sz="1450" spc="-5">
                <a:latin typeface="Times New Roman"/>
                <a:cs typeface="Times New Roman"/>
              </a:rPr>
              <a:t>he </a:t>
            </a:r>
            <a:r>
              <a:rPr dirty="0" sz="1450" spc="-10">
                <a:latin typeface="Times New Roman"/>
                <a:cs typeface="Times New Roman"/>
              </a:rPr>
              <a:t>was  awakened </a:t>
            </a:r>
            <a:r>
              <a:rPr dirty="0" sz="1450" spc="-5">
                <a:latin typeface="Times New Roman"/>
                <a:cs typeface="Times New Roman"/>
              </a:rPr>
              <a:t>by </a:t>
            </a:r>
            <a:r>
              <a:rPr dirty="0" sz="1450" spc="-10">
                <a:latin typeface="Times New Roman"/>
                <a:cs typeface="Times New Roman"/>
              </a:rPr>
              <a:t>flustered servants, and that </a:t>
            </a:r>
            <a:r>
              <a:rPr dirty="0" sz="1450" spc="-5">
                <a:latin typeface="Times New Roman"/>
                <a:cs typeface="Times New Roman"/>
              </a:rPr>
              <a:t>a </a:t>
            </a:r>
            <a:r>
              <a:rPr dirty="0" sz="1450" spc="-10">
                <a:latin typeface="Times New Roman"/>
                <a:cs typeface="Times New Roman"/>
              </a:rPr>
              <a:t>splendid equipage waited at the  </a:t>
            </a:r>
            <a:r>
              <a:rPr dirty="0" sz="1450" spc="-5">
                <a:latin typeface="Times New Roman"/>
                <a:cs typeface="Times New Roman"/>
              </a:rPr>
              <a:t>door </a:t>
            </a:r>
            <a:r>
              <a:rPr dirty="0" sz="1450" spc="-10">
                <a:latin typeface="Times New Roman"/>
                <a:cs typeface="Times New Roman"/>
              </a:rPr>
              <a:t>to carry him down into the plain; </a:t>
            </a:r>
            <a:r>
              <a:rPr dirty="0" sz="1450" spc="-5">
                <a:latin typeface="Times New Roman"/>
                <a:cs typeface="Times New Roman"/>
              </a:rPr>
              <a:t>night </a:t>
            </a:r>
            <a:r>
              <a:rPr dirty="0" sz="1450" spc="-10">
                <a:latin typeface="Times New Roman"/>
                <a:cs typeface="Times New Roman"/>
              </a:rPr>
              <a:t>after night; until the dream, which  had seemed all jollity to him at first, began to take </a:t>
            </a:r>
            <a:r>
              <a:rPr dirty="0" sz="1450" spc="-5">
                <a:latin typeface="Times New Roman"/>
                <a:cs typeface="Times New Roman"/>
              </a:rPr>
              <a:t>on a </a:t>
            </a:r>
            <a:r>
              <a:rPr dirty="0" sz="1450" spc="-10">
                <a:latin typeface="Times New Roman"/>
                <a:cs typeface="Times New Roman"/>
              </a:rPr>
              <a:t>colour </a:t>
            </a:r>
            <a:r>
              <a:rPr dirty="0" sz="1450" spc="-5">
                <a:latin typeface="Times New Roman"/>
                <a:cs typeface="Times New Roman"/>
              </a:rPr>
              <a:t>of </a:t>
            </a:r>
            <a:r>
              <a:rPr dirty="0" sz="1450" spc="-20">
                <a:latin typeface="Times New Roman"/>
                <a:cs typeface="Times New Roman"/>
              </a:rPr>
              <a:t>gravity, </a:t>
            </a:r>
            <a:r>
              <a:rPr dirty="0" sz="1450" spc="-10">
                <a:latin typeface="Times New Roman"/>
                <a:cs typeface="Times New Roman"/>
              </a:rPr>
              <a:t>and  the nocturnal summons and waiting equipage occupied </a:t>
            </a:r>
            <a:r>
              <a:rPr dirty="0" sz="1450" spc="-5">
                <a:latin typeface="Times New Roman"/>
                <a:cs typeface="Times New Roman"/>
              </a:rPr>
              <a:t>a </a:t>
            </a:r>
            <a:r>
              <a:rPr dirty="0" sz="1450" spc="-10">
                <a:latin typeface="Times New Roman"/>
                <a:cs typeface="Times New Roman"/>
              </a:rPr>
              <a:t>place in his mind as  something to </a:t>
            </a:r>
            <a:r>
              <a:rPr dirty="0" sz="1450" spc="-5">
                <a:latin typeface="Times New Roman"/>
                <a:cs typeface="Times New Roman"/>
              </a:rPr>
              <a:t>be </a:t>
            </a:r>
            <a:r>
              <a:rPr dirty="0" sz="1450" spc="-10">
                <a:latin typeface="Times New Roman"/>
                <a:cs typeface="Times New Roman"/>
              </a:rPr>
              <a:t>both feared and hoped</a:t>
            </a:r>
            <a:r>
              <a:rPr dirty="0" sz="1450" spc="20">
                <a:latin typeface="Times New Roman"/>
                <a:cs typeface="Times New Roman"/>
              </a:rPr>
              <a:t> </a:t>
            </a:r>
            <a:r>
              <a:rPr dirty="0" sz="1450" spc="-30">
                <a:latin typeface="Times New Roman"/>
                <a:cs typeface="Times New Roman"/>
              </a:rPr>
              <a:t>for.</a:t>
            </a:r>
            <a:endParaRPr sz="1450">
              <a:latin typeface="Times New Roman"/>
              <a:cs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One </a:t>
            </a:r>
            <a:r>
              <a:rPr dirty="0" sz="1450" spc="-30">
                <a:latin typeface="Times New Roman"/>
                <a:cs typeface="Times New Roman"/>
              </a:rPr>
              <a:t>day, </a:t>
            </a:r>
            <a:r>
              <a:rPr dirty="0" sz="1450" spc="-10">
                <a:latin typeface="Times New Roman"/>
                <a:cs typeface="Times New Roman"/>
              </a:rPr>
              <a:t>when </a:t>
            </a:r>
            <a:r>
              <a:rPr dirty="0" sz="1450" spc="-25">
                <a:latin typeface="Times New Roman"/>
                <a:cs typeface="Times New Roman"/>
              </a:rPr>
              <a:t>Will </a:t>
            </a:r>
            <a:r>
              <a:rPr dirty="0" sz="1450" spc="-10">
                <a:latin typeface="Times New Roman"/>
                <a:cs typeface="Times New Roman"/>
              </a:rPr>
              <a:t>was about sixteen, </a:t>
            </a:r>
            <a:r>
              <a:rPr dirty="0" sz="1450" spc="-5">
                <a:latin typeface="Times New Roman"/>
                <a:cs typeface="Times New Roman"/>
              </a:rPr>
              <a:t>a </a:t>
            </a:r>
            <a:r>
              <a:rPr dirty="0" sz="1450" spc="-10">
                <a:latin typeface="Times New Roman"/>
                <a:cs typeface="Times New Roman"/>
              </a:rPr>
              <a:t>fat </a:t>
            </a:r>
            <a:r>
              <a:rPr dirty="0" sz="1450" spc="-5">
                <a:latin typeface="Times New Roman"/>
                <a:cs typeface="Times New Roman"/>
              </a:rPr>
              <a:t>young </a:t>
            </a:r>
            <a:r>
              <a:rPr dirty="0" sz="1450" spc="-10">
                <a:latin typeface="Times New Roman"/>
                <a:cs typeface="Times New Roman"/>
              </a:rPr>
              <a:t>man arrived at sunset to  pass the night. He was </a:t>
            </a:r>
            <a:r>
              <a:rPr dirty="0" sz="1450" spc="-5">
                <a:latin typeface="Times New Roman"/>
                <a:cs typeface="Times New Roman"/>
              </a:rPr>
              <a:t>a </a:t>
            </a:r>
            <a:r>
              <a:rPr dirty="0" sz="1450" spc="-10">
                <a:latin typeface="Times New Roman"/>
                <a:cs typeface="Times New Roman"/>
              </a:rPr>
              <a:t>contented-looking </a:t>
            </a:r>
            <a:r>
              <a:rPr dirty="0" sz="1450" spc="-25">
                <a:latin typeface="Times New Roman"/>
                <a:cs typeface="Times New Roman"/>
              </a:rPr>
              <a:t>fellow,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jolly eye, and  carried </a:t>
            </a:r>
            <a:r>
              <a:rPr dirty="0" sz="1450" spc="-5">
                <a:latin typeface="Times New Roman"/>
                <a:cs typeface="Times New Roman"/>
              </a:rPr>
              <a:t>a </a:t>
            </a:r>
            <a:r>
              <a:rPr dirty="0" sz="1450" spc="-10">
                <a:latin typeface="Times New Roman"/>
                <a:cs typeface="Times New Roman"/>
              </a:rPr>
              <a:t>knapsack. While dinner was preparing, </a:t>
            </a:r>
            <a:r>
              <a:rPr dirty="0" sz="1450" spc="-5">
                <a:latin typeface="Times New Roman"/>
                <a:cs typeface="Times New Roman"/>
              </a:rPr>
              <a:t>he </a:t>
            </a:r>
            <a:r>
              <a:rPr dirty="0" sz="1450" spc="-10">
                <a:latin typeface="Times New Roman"/>
                <a:cs typeface="Times New Roman"/>
              </a:rPr>
              <a:t>sat in the arbour to read </a:t>
            </a:r>
            <a:r>
              <a:rPr dirty="0" sz="1450" spc="-5">
                <a:latin typeface="Times New Roman"/>
                <a:cs typeface="Times New Roman"/>
              </a:rPr>
              <a:t>a  book; but </a:t>
            </a:r>
            <a:r>
              <a:rPr dirty="0" sz="1450" spc="-10">
                <a:latin typeface="Times New Roman"/>
                <a:cs typeface="Times New Roman"/>
              </a:rPr>
              <a:t>as soon as </a:t>
            </a:r>
            <a:r>
              <a:rPr dirty="0" sz="1450" spc="-5">
                <a:latin typeface="Times New Roman"/>
                <a:cs typeface="Times New Roman"/>
              </a:rPr>
              <a:t>he </a:t>
            </a:r>
            <a:r>
              <a:rPr dirty="0" sz="1450" spc="-10">
                <a:latin typeface="Times New Roman"/>
                <a:cs typeface="Times New Roman"/>
              </a:rPr>
              <a:t>had begun to observe </a:t>
            </a:r>
            <a:r>
              <a:rPr dirty="0" sz="1450" spc="-20">
                <a:latin typeface="Times New Roman"/>
                <a:cs typeface="Times New Roman"/>
              </a:rPr>
              <a:t>Will, </a:t>
            </a:r>
            <a:r>
              <a:rPr dirty="0" sz="1450" spc="-10">
                <a:latin typeface="Times New Roman"/>
                <a:cs typeface="Times New Roman"/>
              </a:rPr>
              <a:t>the </a:t>
            </a:r>
            <a:r>
              <a:rPr dirty="0" sz="1450" spc="-5">
                <a:latin typeface="Times New Roman"/>
                <a:cs typeface="Times New Roman"/>
              </a:rPr>
              <a:t>book </a:t>
            </a:r>
            <a:r>
              <a:rPr dirty="0" sz="1450" spc="-10">
                <a:latin typeface="Times New Roman"/>
                <a:cs typeface="Times New Roman"/>
              </a:rPr>
              <a:t>was laid aside; </a:t>
            </a:r>
            <a:r>
              <a:rPr dirty="0" sz="1450" spc="-5">
                <a:latin typeface="Times New Roman"/>
                <a:cs typeface="Times New Roman"/>
              </a:rPr>
              <a:t>he  </a:t>
            </a:r>
            <a:r>
              <a:rPr dirty="0" sz="1450" spc="-10">
                <a:latin typeface="Times New Roman"/>
                <a:cs typeface="Times New Roman"/>
              </a:rPr>
              <a:t>was plainly </a:t>
            </a:r>
            <a:r>
              <a:rPr dirty="0" sz="1450" spc="-5">
                <a:latin typeface="Times New Roman"/>
                <a:cs typeface="Times New Roman"/>
              </a:rPr>
              <a:t>one of </a:t>
            </a:r>
            <a:r>
              <a:rPr dirty="0" sz="1450" spc="-10">
                <a:latin typeface="Times New Roman"/>
                <a:cs typeface="Times New Roman"/>
              </a:rPr>
              <a:t>those who prefer living people to people made </a:t>
            </a:r>
            <a:r>
              <a:rPr dirty="0" sz="1450" spc="-5">
                <a:latin typeface="Times New Roman"/>
                <a:cs typeface="Times New Roman"/>
              </a:rPr>
              <a:t>of </a:t>
            </a:r>
            <a:r>
              <a:rPr dirty="0" sz="1450" spc="-10">
                <a:latin typeface="Times New Roman"/>
                <a:cs typeface="Times New Roman"/>
              </a:rPr>
              <a:t>ink and  </a:t>
            </a:r>
            <a:r>
              <a:rPr dirty="0" sz="1450" spc="-20">
                <a:latin typeface="Times New Roman"/>
                <a:cs typeface="Times New Roman"/>
              </a:rPr>
              <a:t>paper.</a:t>
            </a:r>
            <a:r>
              <a:rPr dirty="0" sz="1450" spc="320">
                <a:latin typeface="Times New Roman"/>
                <a:cs typeface="Times New Roman"/>
              </a:rPr>
              <a:t> </a:t>
            </a:r>
            <a:r>
              <a:rPr dirty="0" sz="1450" spc="-20">
                <a:latin typeface="Times New Roman"/>
                <a:cs typeface="Times New Roman"/>
              </a:rPr>
              <a:t>Will, </a:t>
            </a:r>
            <a:r>
              <a:rPr dirty="0" sz="1450" spc="-5">
                <a:latin typeface="Times New Roman"/>
                <a:cs typeface="Times New Roman"/>
              </a:rPr>
              <a:t>on </a:t>
            </a:r>
            <a:r>
              <a:rPr dirty="0" sz="1450" spc="-10">
                <a:latin typeface="Times New Roman"/>
                <a:cs typeface="Times New Roman"/>
              </a:rPr>
              <a:t>his part, although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been much interested in the  stranger at first sight, soon began to take </a:t>
            </a:r>
            <a:r>
              <a:rPr dirty="0" sz="1450" spc="-5">
                <a:latin typeface="Times New Roman"/>
                <a:cs typeface="Times New Roman"/>
              </a:rPr>
              <a:t>a </a:t>
            </a:r>
            <a:r>
              <a:rPr dirty="0" sz="1450" spc="-10">
                <a:latin typeface="Times New Roman"/>
                <a:cs typeface="Times New Roman"/>
              </a:rPr>
              <a:t>great deal </a:t>
            </a:r>
            <a:r>
              <a:rPr dirty="0" sz="1450" spc="-5">
                <a:latin typeface="Times New Roman"/>
                <a:cs typeface="Times New Roman"/>
              </a:rPr>
              <a:t>of </a:t>
            </a:r>
            <a:r>
              <a:rPr dirty="0" sz="1450" spc="-10">
                <a:latin typeface="Times New Roman"/>
                <a:cs typeface="Times New Roman"/>
              </a:rPr>
              <a:t>pleasure in his talk,  which was full </a:t>
            </a:r>
            <a:r>
              <a:rPr dirty="0" sz="1450" spc="-5">
                <a:latin typeface="Times New Roman"/>
                <a:cs typeface="Times New Roman"/>
              </a:rPr>
              <a:t>of good </a:t>
            </a:r>
            <a:r>
              <a:rPr dirty="0" sz="1450" spc="-10">
                <a:latin typeface="Times New Roman"/>
                <a:cs typeface="Times New Roman"/>
              </a:rPr>
              <a:t>nature and </a:t>
            </a:r>
            <a:r>
              <a:rPr dirty="0" sz="1450" spc="-5">
                <a:latin typeface="Times New Roman"/>
                <a:cs typeface="Times New Roman"/>
              </a:rPr>
              <a:t>good </a:t>
            </a:r>
            <a:r>
              <a:rPr dirty="0" sz="1450" spc="-10">
                <a:latin typeface="Times New Roman"/>
                <a:cs typeface="Times New Roman"/>
              </a:rPr>
              <a:t>sense, and at last conceived </a:t>
            </a:r>
            <a:r>
              <a:rPr dirty="0" sz="1450" spc="-5">
                <a:latin typeface="Times New Roman"/>
                <a:cs typeface="Times New Roman"/>
              </a:rPr>
              <a:t>a </a:t>
            </a:r>
            <a:r>
              <a:rPr dirty="0" sz="1450" spc="-10">
                <a:latin typeface="Times New Roman"/>
                <a:cs typeface="Times New Roman"/>
              </a:rPr>
              <a:t>great  respect for his character and wisdom. They sat far into the night; and about  two in the morning </a:t>
            </a:r>
            <a:r>
              <a:rPr dirty="0" sz="1450" spc="-25">
                <a:latin typeface="Times New Roman"/>
                <a:cs typeface="Times New Roman"/>
              </a:rPr>
              <a:t>Will </a:t>
            </a:r>
            <a:r>
              <a:rPr dirty="0" sz="1450" spc="-10">
                <a:latin typeface="Times New Roman"/>
                <a:cs typeface="Times New Roman"/>
              </a:rPr>
              <a:t>opened his heart to the </a:t>
            </a:r>
            <a:r>
              <a:rPr dirty="0" sz="1450" spc="-5">
                <a:latin typeface="Times New Roman"/>
                <a:cs typeface="Times New Roman"/>
              </a:rPr>
              <a:t>young </a:t>
            </a:r>
            <a:r>
              <a:rPr dirty="0" sz="1450" spc="-10">
                <a:latin typeface="Times New Roman"/>
                <a:cs typeface="Times New Roman"/>
              </a:rPr>
              <a:t>man, and told him how  </a:t>
            </a:r>
            <a:r>
              <a:rPr dirty="0" sz="1450" spc="-5">
                <a:latin typeface="Times New Roman"/>
                <a:cs typeface="Times New Roman"/>
              </a:rPr>
              <a:t>he </a:t>
            </a:r>
            <a:r>
              <a:rPr dirty="0" sz="1450" spc="-10">
                <a:latin typeface="Times New Roman"/>
                <a:cs typeface="Times New Roman"/>
              </a:rPr>
              <a:t>longed to leave the valley and what bright hopes </a:t>
            </a:r>
            <a:r>
              <a:rPr dirty="0" sz="1450" spc="-5">
                <a:latin typeface="Times New Roman"/>
                <a:cs typeface="Times New Roman"/>
              </a:rPr>
              <a:t>he </a:t>
            </a:r>
            <a:r>
              <a:rPr dirty="0" sz="1450" spc="-10">
                <a:latin typeface="Times New Roman"/>
                <a:cs typeface="Times New Roman"/>
              </a:rPr>
              <a:t>had connected with the  cities </a:t>
            </a:r>
            <a:r>
              <a:rPr dirty="0" sz="1450" spc="-5">
                <a:latin typeface="Times New Roman"/>
                <a:cs typeface="Times New Roman"/>
              </a:rPr>
              <a:t>of </a:t>
            </a:r>
            <a:r>
              <a:rPr dirty="0" sz="1450" spc="-10">
                <a:latin typeface="Times New Roman"/>
                <a:cs typeface="Times New Roman"/>
              </a:rPr>
              <a:t>the plain. The </a:t>
            </a:r>
            <a:r>
              <a:rPr dirty="0" sz="1450" spc="-5">
                <a:latin typeface="Times New Roman"/>
                <a:cs typeface="Times New Roman"/>
              </a:rPr>
              <a:t>young </a:t>
            </a:r>
            <a:r>
              <a:rPr dirty="0" sz="1450" spc="-10">
                <a:latin typeface="Times New Roman"/>
                <a:cs typeface="Times New Roman"/>
              </a:rPr>
              <a:t>man whistled, and then broke into </a:t>
            </a:r>
            <a:r>
              <a:rPr dirty="0" sz="1450" spc="-5">
                <a:latin typeface="Times New Roman"/>
                <a:cs typeface="Times New Roman"/>
              </a:rPr>
              <a:t>a</a:t>
            </a:r>
            <a:r>
              <a:rPr dirty="0" sz="1450" spc="95">
                <a:latin typeface="Times New Roman"/>
                <a:cs typeface="Times New Roman"/>
              </a:rPr>
              <a:t> </a:t>
            </a:r>
            <a:r>
              <a:rPr dirty="0" sz="1450" spc="-10">
                <a:latin typeface="Times New Roman"/>
                <a:cs typeface="Times New Roman"/>
              </a:rPr>
              <a:t>smile.</a:t>
            </a:r>
            <a:endParaRPr sz="1450">
              <a:latin typeface="Times New Roman"/>
              <a:cs typeface="Times New Roman"/>
            </a:endParaRPr>
          </a:p>
          <a:p>
            <a:pPr algn="just" marL="12700" marR="5715">
              <a:lnSpc>
                <a:spcPts val="1730"/>
              </a:lnSpc>
              <a:spcBef>
                <a:spcPts val="844"/>
              </a:spcBef>
            </a:pPr>
            <a:r>
              <a:rPr dirty="0" sz="1450" spc="-10">
                <a:latin typeface="Times New Roman"/>
                <a:cs typeface="Times New Roman"/>
              </a:rPr>
              <a:t>‘My </a:t>
            </a:r>
            <a:r>
              <a:rPr dirty="0" sz="1450" spc="-5">
                <a:latin typeface="Times New Roman"/>
                <a:cs typeface="Times New Roman"/>
              </a:rPr>
              <a:t>young </a:t>
            </a:r>
            <a:r>
              <a:rPr dirty="0" sz="1450" spc="-10">
                <a:latin typeface="Times New Roman"/>
                <a:cs typeface="Times New Roman"/>
              </a:rPr>
              <a:t>friend,’ </a:t>
            </a:r>
            <a:r>
              <a:rPr dirty="0" sz="1450" spc="-5">
                <a:latin typeface="Times New Roman"/>
                <a:cs typeface="Times New Roman"/>
              </a:rPr>
              <a:t>he </a:t>
            </a:r>
            <a:r>
              <a:rPr dirty="0" sz="1450" spc="-10">
                <a:latin typeface="Times New Roman"/>
                <a:cs typeface="Times New Roman"/>
              </a:rPr>
              <a:t>remarked, ‘you are </a:t>
            </a:r>
            <a:r>
              <a:rPr dirty="0" sz="1450" spc="-5">
                <a:latin typeface="Times New Roman"/>
                <a:cs typeface="Times New Roman"/>
              </a:rPr>
              <a:t>a </a:t>
            </a:r>
            <a:r>
              <a:rPr dirty="0" sz="1450" spc="-10">
                <a:latin typeface="Times New Roman"/>
                <a:cs typeface="Times New Roman"/>
              </a:rPr>
              <a:t>very curious little fellow to </a:t>
            </a:r>
            <a:r>
              <a:rPr dirty="0" sz="1450" spc="-5">
                <a:latin typeface="Times New Roman"/>
                <a:cs typeface="Times New Roman"/>
              </a:rPr>
              <a:t>be  </a:t>
            </a:r>
            <a:r>
              <a:rPr dirty="0" sz="1450" spc="-10">
                <a:latin typeface="Times New Roman"/>
                <a:cs typeface="Times New Roman"/>
              </a:rPr>
              <a:t>sure, and wish </a:t>
            </a:r>
            <a:r>
              <a:rPr dirty="0" sz="1450" spc="-5">
                <a:latin typeface="Times New Roman"/>
                <a:cs typeface="Times New Roman"/>
              </a:rPr>
              <a:t>a </a:t>
            </a:r>
            <a:r>
              <a:rPr dirty="0" sz="1450" spc="-10">
                <a:latin typeface="Times New Roman"/>
                <a:cs typeface="Times New Roman"/>
              </a:rPr>
              <a:t>great many things which </a:t>
            </a:r>
            <a:r>
              <a:rPr dirty="0" sz="1450" spc="-5">
                <a:latin typeface="Times New Roman"/>
                <a:cs typeface="Times New Roman"/>
              </a:rPr>
              <a:t>you </a:t>
            </a:r>
            <a:r>
              <a:rPr dirty="0" sz="1450" spc="-10">
                <a:latin typeface="Times New Roman"/>
                <a:cs typeface="Times New Roman"/>
              </a:rPr>
              <a:t>will never get. </a:t>
            </a:r>
            <a:r>
              <a:rPr dirty="0" sz="1450" spc="-35">
                <a:latin typeface="Times New Roman"/>
                <a:cs typeface="Times New Roman"/>
              </a:rPr>
              <a:t>Why, </a:t>
            </a:r>
            <a:r>
              <a:rPr dirty="0" sz="1450" spc="-5">
                <a:latin typeface="Times New Roman"/>
                <a:cs typeface="Times New Roman"/>
              </a:rPr>
              <a:t>you </a:t>
            </a:r>
            <a:r>
              <a:rPr dirty="0" sz="1450" spc="-10">
                <a:latin typeface="Times New Roman"/>
                <a:cs typeface="Times New Roman"/>
              </a:rPr>
              <a:t>would  feel quite ashamed if </a:t>
            </a:r>
            <a:r>
              <a:rPr dirty="0" sz="1450" spc="-5">
                <a:latin typeface="Times New Roman"/>
                <a:cs typeface="Times New Roman"/>
              </a:rPr>
              <a:t>you </a:t>
            </a:r>
            <a:r>
              <a:rPr dirty="0" sz="1450" spc="-10">
                <a:latin typeface="Times New Roman"/>
                <a:cs typeface="Times New Roman"/>
              </a:rPr>
              <a:t>knew how the little fellows in these fairy cities </a:t>
            </a:r>
            <a:r>
              <a:rPr dirty="0" sz="1450" spc="-5">
                <a:latin typeface="Times New Roman"/>
                <a:cs typeface="Times New Roman"/>
              </a:rPr>
              <a:t>of  </a:t>
            </a:r>
            <a:r>
              <a:rPr dirty="0" sz="1450" spc="-10">
                <a:latin typeface="Times New Roman"/>
                <a:cs typeface="Times New Roman"/>
              </a:rPr>
              <a:t>yours are all after the same sort </a:t>
            </a:r>
            <a:r>
              <a:rPr dirty="0" sz="1450" spc="-5">
                <a:latin typeface="Times New Roman"/>
                <a:cs typeface="Times New Roman"/>
              </a:rPr>
              <a:t>of </a:t>
            </a:r>
            <a:r>
              <a:rPr dirty="0" sz="1450" spc="-10">
                <a:latin typeface="Times New Roman"/>
                <a:cs typeface="Times New Roman"/>
              </a:rPr>
              <a:t>nonsense, and keep breaking their hearts to  get </a:t>
            </a:r>
            <a:r>
              <a:rPr dirty="0" sz="1450" spc="-5">
                <a:latin typeface="Times New Roman"/>
                <a:cs typeface="Times New Roman"/>
              </a:rPr>
              <a:t>up </a:t>
            </a:r>
            <a:r>
              <a:rPr dirty="0" sz="1450" spc="-10">
                <a:latin typeface="Times New Roman"/>
                <a:cs typeface="Times New Roman"/>
              </a:rPr>
              <a:t>into the mountains. And let me tell </a:t>
            </a:r>
            <a:r>
              <a:rPr dirty="0" sz="1450" spc="-5">
                <a:latin typeface="Times New Roman"/>
                <a:cs typeface="Times New Roman"/>
              </a:rPr>
              <a:t>you, </a:t>
            </a:r>
            <a:r>
              <a:rPr dirty="0" sz="1450" spc="-10">
                <a:latin typeface="Times New Roman"/>
                <a:cs typeface="Times New Roman"/>
              </a:rPr>
              <a:t>those who </a:t>
            </a:r>
            <a:r>
              <a:rPr dirty="0" sz="1450" spc="-5">
                <a:latin typeface="Times New Roman"/>
                <a:cs typeface="Times New Roman"/>
              </a:rPr>
              <a:t>go </a:t>
            </a:r>
            <a:r>
              <a:rPr dirty="0" sz="1450" spc="-10">
                <a:latin typeface="Times New Roman"/>
                <a:cs typeface="Times New Roman"/>
              </a:rPr>
              <a:t>down into the  plains are </a:t>
            </a:r>
            <a:r>
              <a:rPr dirty="0" sz="1450" spc="-5">
                <a:latin typeface="Times New Roman"/>
                <a:cs typeface="Times New Roman"/>
              </a:rPr>
              <a:t>a </a:t>
            </a:r>
            <a:r>
              <a:rPr dirty="0" sz="1450" spc="-10">
                <a:latin typeface="Times New Roman"/>
                <a:cs typeface="Times New Roman"/>
              </a:rPr>
              <a:t>very short while there before they wish themselves heartily back  again. The air is </a:t>
            </a:r>
            <a:r>
              <a:rPr dirty="0" sz="1450" spc="-5">
                <a:latin typeface="Times New Roman"/>
                <a:cs typeface="Times New Roman"/>
              </a:rPr>
              <a:t>not </a:t>
            </a:r>
            <a:r>
              <a:rPr dirty="0" sz="1450" spc="-10">
                <a:latin typeface="Times New Roman"/>
                <a:cs typeface="Times New Roman"/>
              </a:rPr>
              <a:t>so light </a:t>
            </a:r>
            <a:r>
              <a:rPr dirty="0" sz="1450" spc="-5">
                <a:latin typeface="Times New Roman"/>
                <a:cs typeface="Times New Roman"/>
              </a:rPr>
              <a:t>nor </a:t>
            </a:r>
            <a:r>
              <a:rPr dirty="0" sz="1450" spc="-10">
                <a:latin typeface="Times New Roman"/>
                <a:cs typeface="Times New Roman"/>
              </a:rPr>
              <a:t>so pure; </a:t>
            </a:r>
            <a:r>
              <a:rPr dirty="0" sz="1450" spc="-5">
                <a:latin typeface="Times New Roman"/>
                <a:cs typeface="Times New Roman"/>
              </a:rPr>
              <a:t>nor </a:t>
            </a:r>
            <a:r>
              <a:rPr dirty="0" sz="1450" spc="-10">
                <a:latin typeface="Times New Roman"/>
                <a:cs typeface="Times New Roman"/>
              </a:rPr>
              <a:t>is the sun any </a:t>
            </a:r>
            <a:r>
              <a:rPr dirty="0" sz="1450" spc="-20">
                <a:latin typeface="Times New Roman"/>
                <a:cs typeface="Times New Roman"/>
              </a:rPr>
              <a:t>brighter.</a:t>
            </a:r>
            <a:r>
              <a:rPr dirty="0" sz="1450" spc="320">
                <a:latin typeface="Times New Roman"/>
                <a:cs typeface="Times New Roman"/>
              </a:rPr>
              <a:t> </a:t>
            </a:r>
            <a:r>
              <a:rPr dirty="0" sz="1450" spc="-10">
                <a:latin typeface="Times New Roman"/>
                <a:cs typeface="Times New Roman"/>
              </a:rPr>
              <a:t>As for  the beautiful men and women, </a:t>
            </a:r>
            <a:r>
              <a:rPr dirty="0" sz="1450" spc="-5">
                <a:latin typeface="Times New Roman"/>
                <a:cs typeface="Times New Roman"/>
              </a:rPr>
              <a:t>you </a:t>
            </a:r>
            <a:r>
              <a:rPr dirty="0" sz="1450" spc="-10">
                <a:latin typeface="Times New Roman"/>
                <a:cs typeface="Times New Roman"/>
              </a:rPr>
              <a:t>would see many </a:t>
            </a:r>
            <a:r>
              <a:rPr dirty="0" sz="1450" spc="-5">
                <a:latin typeface="Times New Roman"/>
                <a:cs typeface="Times New Roman"/>
              </a:rPr>
              <a:t>of </a:t>
            </a:r>
            <a:r>
              <a:rPr dirty="0" sz="1450" spc="-10">
                <a:latin typeface="Times New Roman"/>
                <a:cs typeface="Times New Roman"/>
              </a:rPr>
              <a:t>them in rags and many  </a:t>
            </a:r>
            <a:r>
              <a:rPr dirty="0" sz="1450" spc="-5">
                <a:latin typeface="Times New Roman"/>
                <a:cs typeface="Times New Roman"/>
              </a:rPr>
              <a:t>of </a:t>
            </a:r>
            <a:r>
              <a:rPr dirty="0" sz="1450" spc="-10">
                <a:latin typeface="Times New Roman"/>
                <a:cs typeface="Times New Roman"/>
              </a:rPr>
              <a:t>them deformed with horrible disorders; and </a:t>
            </a:r>
            <a:r>
              <a:rPr dirty="0" sz="1450" spc="-5">
                <a:latin typeface="Times New Roman"/>
                <a:cs typeface="Times New Roman"/>
              </a:rPr>
              <a:t>a </a:t>
            </a:r>
            <a:r>
              <a:rPr dirty="0" sz="1450" spc="-10">
                <a:latin typeface="Times New Roman"/>
                <a:cs typeface="Times New Roman"/>
              </a:rPr>
              <a:t>city is so hard </a:t>
            </a:r>
            <a:r>
              <a:rPr dirty="0" sz="1450" spc="-5">
                <a:latin typeface="Times New Roman"/>
                <a:cs typeface="Times New Roman"/>
              </a:rPr>
              <a:t>a </a:t>
            </a:r>
            <a:r>
              <a:rPr dirty="0" sz="1450" spc="-10">
                <a:latin typeface="Times New Roman"/>
                <a:cs typeface="Times New Roman"/>
              </a:rPr>
              <a:t>place for  people who are </a:t>
            </a:r>
            <a:r>
              <a:rPr dirty="0" sz="1450" spc="-5">
                <a:latin typeface="Times New Roman"/>
                <a:cs typeface="Times New Roman"/>
              </a:rPr>
              <a:t>poor </a:t>
            </a:r>
            <a:r>
              <a:rPr dirty="0" sz="1450" spc="-10">
                <a:latin typeface="Times New Roman"/>
                <a:cs typeface="Times New Roman"/>
              </a:rPr>
              <a:t>and sensitive that many choose to die </a:t>
            </a:r>
            <a:r>
              <a:rPr dirty="0" sz="1450" spc="-5">
                <a:latin typeface="Times New Roman"/>
                <a:cs typeface="Times New Roman"/>
              </a:rPr>
              <a:t>by </a:t>
            </a:r>
            <a:r>
              <a:rPr dirty="0" sz="1450" spc="-10">
                <a:latin typeface="Times New Roman"/>
                <a:cs typeface="Times New Roman"/>
              </a:rPr>
              <a:t>their own</a:t>
            </a:r>
            <a:r>
              <a:rPr dirty="0" sz="1450" spc="130">
                <a:latin typeface="Times New Roman"/>
                <a:cs typeface="Times New Roman"/>
              </a:rPr>
              <a:t> </a:t>
            </a:r>
            <a:r>
              <a:rPr dirty="0" sz="1450" spc="-5">
                <a:latin typeface="Times New Roman"/>
                <a:cs typeface="Times New Roman"/>
              </a:rPr>
              <a:t>hand.’</a:t>
            </a:r>
            <a:endParaRPr sz="1450">
              <a:latin typeface="Times New Roman"/>
              <a:cs typeface="Times New Roman"/>
            </a:endParaRPr>
          </a:p>
          <a:p>
            <a:pPr algn="just" marL="12700" marR="6350">
              <a:lnSpc>
                <a:spcPts val="1730"/>
              </a:lnSpc>
              <a:spcBef>
                <a:spcPts val="850"/>
              </a:spcBef>
            </a:pPr>
            <a:r>
              <a:rPr dirty="0" sz="1450" spc="-45">
                <a:latin typeface="Times New Roman"/>
                <a:cs typeface="Times New Roman"/>
              </a:rPr>
              <a:t>‘You </a:t>
            </a:r>
            <a:r>
              <a:rPr dirty="0" sz="1450" spc="-10">
                <a:latin typeface="Times New Roman"/>
                <a:cs typeface="Times New Roman"/>
              </a:rPr>
              <a:t>must think me very simple,’ answered </a:t>
            </a:r>
            <a:r>
              <a:rPr dirty="0" sz="1450" spc="-20">
                <a:latin typeface="Times New Roman"/>
                <a:cs typeface="Times New Roman"/>
              </a:rPr>
              <a:t>Will. </a:t>
            </a:r>
            <a:r>
              <a:rPr dirty="0" sz="1450" spc="-10">
                <a:latin typeface="Times New Roman"/>
                <a:cs typeface="Times New Roman"/>
              </a:rPr>
              <a:t>‘Although </a:t>
            </a:r>
            <a:r>
              <a:rPr dirty="0" sz="1450" spc="-5">
                <a:latin typeface="Times New Roman"/>
                <a:cs typeface="Times New Roman"/>
              </a:rPr>
              <a:t>I </a:t>
            </a:r>
            <a:r>
              <a:rPr dirty="0" sz="1450" spc="-10">
                <a:latin typeface="Times New Roman"/>
                <a:cs typeface="Times New Roman"/>
              </a:rPr>
              <a:t>have never been  </a:t>
            </a:r>
            <a:r>
              <a:rPr dirty="0" sz="1450" spc="-5">
                <a:latin typeface="Times New Roman"/>
                <a:cs typeface="Times New Roman"/>
              </a:rPr>
              <a:t>out of </a:t>
            </a:r>
            <a:r>
              <a:rPr dirty="0" sz="1450" spc="-10">
                <a:latin typeface="Times New Roman"/>
                <a:cs typeface="Times New Roman"/>
              </a:rPr>
              <a:t>this </a:t>
            </a:r>
            <a:r>
              <a:rPr dirty="0" sz="1450" spc="-20">
                <a:latin typeface="Times New Roman"/>
                <a:cs typeface="Times New Roman"/>
              </a:rPr>
              <a:t>valley, </a:t>
            </a:r>
            <a:r>
              <a:rPr dirty="0" sz="1450" spc="-10">
                <a:latin typeface="Times New Roman"/>
                <a:cs typeface="Times New Roman"/>
              </a:rPr>
              <a:t>believe me, </a:t>
            </a:r>
            <a:r>
              <a:rPr dirty="0" sz="1450" spc="-5">
                <a:latin typeface="Times New Roman"/>
                <a:cs typeface="Times New Roman"/>
              </a:rPr>
              <a:t>I </a:t>
            </a:r>
            <a:r>
              <a:rPr dirty="0" sz="1450" spc="-10">
                <a:latin typeface="Times New Roman"/>
                <a:cs typeface="Times New Roman"/>
              </a:rPr>
              <a:t>have used my eyes. </a:t>
            </a:r>
            <a:r>
              <a:rPr dirty="0" sz="1450" spc="-5">
                <a:latin typeface="Times New Roman"/>
                <a:cs typeface="Times New Roman"/>
              </a:rPr>
              <a:t>I </a:t>
            </a:r>
            <a:r>
              <a:rPr dirty="0" sz="1450" spc="-10">
                <a:latin typeface="Times New Roman"/>
                <a:cs typeface="Times New Roman"/>
              </a:rPr>
              <a:t>know how </a:t>
            </a:r>
            <a:r>
              <a:rPr dirty="0" sz="1450" spc="-5">
                <a:latin typeface="Times New Roman"/>
                <a:cs typeface="Times New Roman"/>
              </a:rPr>
              <a:t>one </a:t>
            </a:r>
            <a:r>
              <a:rPr dirty="0" sz="1450" spc="-10">
                <a:latin typeface="Times New Roman"/>
                <a:cs typeface="Times New Roman"/>
              </a:rPr>
              <a:t>thing  lives </a:t>
            </a:r>
            <a:r>
              <a:rPr dirty="0" sz="1450" spc="-5">
                <a:latin typeface="Times New Roman"/>
                <a:cs typeface="Times New Roman"/>
              </a:rPr>
              <a:t>on </a:t>
            </a:r>
            <a:r>
              <a:rPr dirty="0" sz="1450" spc="-10">
                <a:latin typeface="Times New Roman"/>
                <a:cs typeface="Times New Roman"/>
              </a:rPr>
              <a:t>another; for instance, how the fish hangs in the eddy to catch his  fellows; and the shepherd, who makes so pretty </a:t>
            </a:r>
            <a:r>
              <a:rPr dirty="0" sz="1450" spc="-5">
                <a:latin typeface="Times New Roman"/>
                <a:cs typeface="Times New Roman"/>
              </a:rPr>
              <a:t>a </a:t>
            </a:r>
            <a:r>
              <a:rPr dirty="0" sz="1450" spc="-10">
                <a:latin typeface="Times New Roman"/>
                <a:cs typeface="Times New Roman"/>
              </a:rPr>
              <a:t>picture carrying home the  lamb, is only carrying it home for </a:t>
            </a:r>
            <a:r>
              <a:rPr dirty="0" sz="1450" spc="-20">
                <a:latin typeface="Times New Roman"/>
                <a:cs typeface="Times New Roman"/>
              </a:rPr>
              <a:t>dinner.</a:t>
            </a:r>
            <a:r>
              <a:rPr dirty="0" sz="1450" spc="320">
                <a:latin typeface="Times New Roman"/>
                <a:cs typeface="Times New Roman"/>
              </a:rPr>
              <a:t> </a:t>
            </a:r>
            <a:r>
              <a:rPr dirty="0" sz="1450" spc="-5">
                <a:latin typeface="Times New Roman"/>
                <a:cs typeface="Times New Roman"/>
              </a:rPr>
              <a:t>I do not </a:t>
            </a:r>
            <a:r>
              <a:rPr dirty="0" sz="1450" spc="-10">
                <a:latin typeface="Times New Roman"/>
                <a:cs typeface="Times New Roman"/>
              </a:rPr>
              <a:t>expect to find all things  right in </a:t>
            </a:r>
            <a:r>
              <a:rPr dirty="0" sz="1450" spc="-5">
                <a:latin typeface="Times New Roman"/>
                <a:cs typeface="Times New Roman"/>
              </a:rPr>
              <a:t>your </a:t>
            </a:r>
            <a:r>
              <a:rPr dirty="0" sz="1450" spc="-10">
                <a:latin typeface="Times New Roman"/>
                <a:cs typeface="Times New Roman"/>
              </a:rPr>
              <a:t>cities. That is </a:t>
            </a:r>
            <a:r>
              <a:rPr dirty="0" sz="1450" spc="-5">
                <a:latin typeface="Times New Roman"/>
                <a:cs typeface="Times New Roman"/>
              </a:rPr>
              <a:t>not </a:t>
            </a:r>
            <a:r>
              <a:rPr dirty="0" sz="1450" spc="-10">
                <a:latin typeface="Times New Roman"/>
                <a:cs typeface="Times New Roman"/>
              </a:rPr>
              <a:t>what troubles me; it might have been that once  </a:t>
            </a:r>
            <a:r>
              <a:rPr dirty="0" sz="1450" spc="-5">
                <a:latin typeface="Times New Roman"/>
                <a:cs typeface="Times New Roman"/>
              </a:rPr>
              <a:t>upon a </a:t>
            </a:r>
            <a:r>
              <a:rPr dirty="0" sz="1450" spc="-10">
                <a:latin typeface="Times New Roman"/>
                <a:cs typeface="Times New Roman"/>
              </a:rPr>
              <a:t>time; </a:t>
            </a:r>
            <a:r>
              <a:rPr dirty="0" sz="1450" spc="-5">
                <a:latin typeface="Times New Roman"/>
                <a:cs typeface="Times New Roman"/>
              </a:rPr>
              <a:t>but </a:t>
            </a:r>
            <a:r>
              <a:rPr dirty="0" sz="1450" spc="-10">
                <a:latin typeface="Times New Roman"/>
                <a:cs typeface="Times New Roman"/>
              </a:rPr>
              <a:t>although </a:t>
            </a:r>
            <a:r>
              <a:rPr dirty="0" sz="1450" spc="-5">
                <a:latin typeface="Times New Roman"/>
                <a:cs typeface="Times New Roman"/>
              </a:rPr>
              <a:t>I </a:t>
            </a:r>
            <a:r>
              <a:rPr dirty="0" sz="1450" spc="-10">
                <a:latin typeface="Times New Roman"/>
                <a:cs typeface="Times New Roman"/>
              </a:rPr>
              <a:t>live here always, </a:t>
            </a:r>
            <a:r>
              <a:rPr dirty="0" sz="1450" spc="-5">
                <a:latin typeface="Times New Roman"/>
                <a:cs typeface="Times New Roman"/>
              </a:rPr>
              <a:t>I </a:t>
            </a:r>
            <a:r>
              <a:rPr dirty="0" sz="1450" spc="-10">
                <a:latin typeface="Times New Roman"/>
                <a:cs typeface="Times New Roman"/>
              </a:rPr>
              <a:t>have asked many questions and  learned </a:t>
            </a:r>
            <a:r>
              <a:rPr dirty="0" sz="1450" spc="-5">
                <a:latin typeface="Times New Roman"/>
                <a:cs typeface="Times New Roman"/>
              </a:rPr>
              <a:t>a </a:t>
            </a:r>
            <a:r>
              <a:rPr dirty="0" sz="1450" spc="-10">
                <a:latin typeface="Times New Roman"/>
                <a:cs typeface="Times New Roman"/>
              </a:rPr>
              <a:t>great deal in these last years, and certainly enough to cure me </a:t>
            </a:r>
            <a:r>
              <a:rPr dirty="0" sz="1450" spc="-5">
                <a:latin typeface="Times New Roman"/>
                <a:cs typeface="Times New Roman"/>
              </a:rPr>
              <a:t>of </a:t>
            </a:r>
            <a:r>
              <a:rPr dirty="0" sz="1450" spc="-10">
                <a:latin typeface="Times New Roman"/>
                <a:cs typeface="Times New Roman"/>
              </a:rPr>
              <a:t>my  old fancies. But </a:t>
            </a:r>
            <a:r>
              <a:rPr dirty="0" sz="1450" spc="-5">
                <a:latin typeface="Times New Roman"/>
                <a:cs typeface="Times New Roman"/>
              </a:rPr>
              <a:t>you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have me die like </a:t>
            </a:r>
            <a:r>
              <a:rPr dirty="0" sz="1450" spc="-5">
                <a:latin typeface="Times New Roman"/>
                <a:cs typeface="Times New Roman"/>
              </a:rPr>
              <a:t>a dog </a:t>
            </a:r>
            <a:r>
              <a:rPr dirty="0" sz="1450" spc="-10">
                <a:latin typeface="Times New Roman"/>
                <a:cs typeface="Times New Roman"/>
              </a:rPr>
              <a:t>and </a:t>
            </a:r>
            <a:r>
              <a:rPr dirty="0" sz="1450" spc="-5">
                <a:latin typeface="Times New Roman"/>
                <a:cs typeface="Times New Roman"/>
              </a:rPr>
              <a:t>not </a:t>
            </a:r>
            <a:r>
              <a:rPr dirty="0" sz="1450" spc="-10">
                <a:latin typeface="Times New Roman"/>
                <a:cs typeface="Times New Roman"/>
              </a:rPr>
              <a:t>see all that is to  </a:t>
            </a:r>
            <a:r>
              <a:rPr dirty="0" sz="1450" spc="-5">
                <a:latin typeface="Times New Roman"/>
                <a:cs typeface="Times New Roman"/>
              </a:rPr>
              <a:t>be </a:t>
            </a:r>
            <a:r>
              <a:rPr dirty="0" sz="1450" spc="-10">
                <a:latin typeface="Times New Roman"/>
                <a:cs typeface="Times New Roman"/>
              </a:rPr>
              <a:t>seen, and </a:t>
            </a:r>
            <a:r>
              <a:rPr dirty="0" sz="1450" spc="-5">
                <a:latin typeface="Times New Roman"/>
                <a:cs typeface="Times New Roman"/>
              </a:rPr>
              <a:t>do </a:t>
            </a:r>
            <a:r>
              <a:rPr dirty="0" sz="1450" spc="-10">
                <a:latin typeface="Times New Roman"/>
                <a:cs typeface="Times New Roman"/>
              </a:rPr>
              <a:t>all that </a:t>
            </a:r>
            <a:r>
              <a:rPr dirty="0" sz="1450" spc="-5">
                <a:latin typeface="Times New Roman"/>
                <a:cs typeface="Times New Roman"/>
              </a:rPr>
              <a:t>a </a:t>
            </a:r>
            <a:r>
              <a:rPr dirty="0" sz="1450" spc="-10">
                <a:latin typeface="Times New Roman"/>
                <a:cs typeface="Times New Roman"/>
              </a:rPr>
              <a:t>man can </a:t>
            </a:r>
            <a:r>
              <a:rPr dirty="0" sz="1450" spc="-5">
                <a:latin typeface="Times New Roman"/>
                <a:cs typeface="Times New Roman"/>
              </a:rPr>
              <a:t>do, </a:t>
            </a:r>
            <a:r>
              <a:rPr dirty="0" sz="1450" spc="-10">
                <a:latin typeface="Times New Roman"/>
                <a:cs typeface="Times New Roman"/>
              </a:rPr>
              <a:t>let it </a:t>
            </a:r>
            <a:r>
              <a:rPr dirty="0" sz="1450" spc="-5">
                <a:latin typeface="Times New Roman"/>
                <a:cs typeface="Times New Roman"/>
              </a:rPr>
              <a:t>be good or </a:t>
            </a:r>
            <a:r>
              <a:rPr dirty="0" sz="1450" spc="-10">
                <a:latin typeface="Times New Roman"/>
                <a:cs typeface="Times New Roman"/>
              </a:rPr>
              <a:t>evil? </a:t>
            </a:r>
            <a:r>
              <a:rPr dirty="0" sz="1450" spc="-5">
                <a:latin typeface="Times New Roman"/>
                <a:cs typeface="Times New Roman"/>
              </a:rPr>
              <a:t>you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have me spend all my days between this road here and the </a:t>
            </a:r>
            <a:r>
              <a:rPr dirty="0" sz="1450" spc="-20">
                <a:latin typeface="Times New Roman"/>
                <a:cs typeface="Times New Roman"/>
              </a:rPr>
              <a:t>river, </a:t>
            </a:r>
            <a:r>
              <a:rPr dirty="0" sz="1450" spc="-10">
                <a:latin typeface="Times New Roman"/>
                <a:cs typeface="Times New Roman"/>
              </a:rPr>
              <a:t>and </a:t>
            </a:r>
            <a:r>
              <a:rPr dirty="0" sz="1450" spc="-5">
                <a:latin typeface="Times New Roman"/>
                <a:cs typeface="Times New Roman"/>
              </a:rPr>
              <a:t>not </a:t>
            </a:r>
            <a:r>
              <a:rPr dirty="0" sz="1450" spc="-10">
                <a:latin typeface="Times New Roman"/>
                <a:cs typeface="Times New Roman"/>
              </a:rPr>
              <a:t>so  much as make </a:t>
            </a:r>
            <a:r>
              <a:rPr dirty="0" sz="1450" spc="-5">
                <a:latin typeface="Times New Roman"/>
                <a:cs typeface="Times New Roman"/>
              </a:rPr>
              <a:t>a </a:t>
            </a:r>
            <a:r>
              <a:rPr dirty="0" sz="1450" spc="-10">
                <a:latin typeface="Times New Roman"/>
                <a:cs typeface="Times New Roman"/>
              </a:rPr>
              <a:t>motion to </a:t>
            </a:r>
            <a:r>
              <a:rPr dirty="0" sz="1450" spc="-5">
                <a:latin typeface="Times New Roman"/>
                <a:cs typeface="Times New Roman"/>
              </a:rPr>
              <a:t>be up </a:t>
            </a:r>
            <a:r>
              <a:rPr dirty="0" sz="1450" spc="-10">
                <a:latin typeface="Times New Roman"/>
                <a:cs typeface="Times New Roman"/>
              </a:rPr>
              <a:t>and live my life?—I would rather die </a:t>
            </a:r>
            <a:r>
              <a:rPr dirty="0" sz="1450" spc="-5">
                <a:latin typeface="Times New Roman"/>
                <a:cs typeface="Times New Roman"/>
              </a:rPr>
              <a:t>out of  hand,’ he </a:t>
            </a:r>
            <a:r>
              <a:rPr dirty="0" sz="1450" spc="-10">
                <a:latin typeface="Times New Roman"/>
                <a:cs typeface="Times New Roman"/>
              </a:rPr>
              <a:t>cried, ‘than linger </a:t>
            </a:r>
            <a:r>
              <a:rPr dirty="0" sz="1450" spc="-5">
                <a:latin typeface="Times New Roman"/>
                <a:cs typeface="Times New Roman"/>
              </a:rPr>
              <a:t>on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am</a:t>
            </a:r>
            <a:r>
              <a:rPr dirty="0" sz="1450" spc="-95">
                <a:latin typeface="Times New Roman"/>
                <a:cs typeface="Times New Roman"/>
              </a:rPr>
              <a:t> </a:t>
            </a:r>
            <a:r>
              <a:rPr dirty="0" sz="1450" spc="-5">
                <a:latin typeface="Times New Roman"/>
                <a:cs typeface="Times New Roman"/>
              </a:rPr>
              <a:t>doing.’</a:t>
            </a:r>
            <a:endParaRPr sz="1450">
              <a:latin typeface="Times New Roman"/>
              <a:cs typeface="Times New Roman"/>
            </a:endParaRPr>
          </a:p>
          <a:p>
            <a:pPr algn="just" marL="12700" marR="7620">
              <a:lnSpc>
                <a:spcPts val="1730"/>
              </a:lnSpc>
              <a:spcBef>
                <a:spcPts val="845"/>
              </a:spcBef>
            </a:pPr>
            <a:r>
              <a:rPr dirty="0" sz="1450" spc="-10">
                <a:latin typeface="Times New Roman"/>
                <a:cs typeface="Times New Roman"/>
              </a:rPr>
              <a:t>‘Thousands </a:t>
            </a:r>
            <a:r>
              <a:rPr dirty="0" sz="1450" spc="-5">
                <a:latin typeface="Times New Roman"/>
                <a:cs typeface="Times New Roman"/>
              </a:rPr>
              <a:t>of </a:t>
            </a:r>
            <a:r>
              <a:rPr dirty="0" sz="1450" spc="-10">
                <a:latin typeface="Times New Roman"/>
                <a:cs typeface="Times New Roman"/>
              </a:rPr>
              <a:t>people,’ said the </a:t>
            </a:r>
            <a:r>
              <a:rPr dirty="0" sz="1450" spc="-5">
                <a:latin typeface="Times New Roman"/>
                <a:cs typeface="Times New Roman"/>
              </a:rPr>
              <a:t>young </a:t>
            </a:r>
            <a:r>
              <a:rPr dirty="0" sz="1450" spc="-10">
                <a:latin typeface="Times New Roman"/>
                <a:cs typeface="Times New Roman"/>
              </a:rPr>
              <a:t>man, ‘live and die like </a:t>
            </a:r>
            <a:r>
              <a:rPr dirty="0" sz="1450" spc="-5">
                <a:latin typeface="Times New Roman"/>
                <a:cs typeface="Times New Roman"/>
              </a:rPr>
              <a:t>you, </a:t>
            </a:r>
            <a:r>
              <a:rPr dirty="0" sz="1450" spc="-10">
                <a:latin typeface="Times New Roman"/>
                <a:cs typeface="Times New Roman"/>
              </a:rPr>
              <a:t>and are  </a:t>
            </a:r>
            <a:r>
              <a:rPr dirty="0" sz="1450" spc="-5">
                <a:latin typeface="Times New Roman"/>
                <a:cs typeface="Times New Roman"/>
              </a:rPr>
              <a:t>none </a:t>
            </a:r>
            <a:r>
              <a:rPr dirty="0" sz="1450" spc="-10">
                <a:latin typeface="Times New Roman"/>
                <a:cs typeface="Times New Roman"/>
              </a:rPr>
              <a:t>the less</a:t>
            </a:r>
            <a:r>
              <a:rPr dirty="0" sz="1450" spc="-5">
                <a:latin typeface="Times New Roman"/>
                <a:cs typeface="Times New Roman"/>
              </a:rPr>
              <a:t> </a:t>
            </a:r>
            <a:r>
              <a:rPr dirty="0" sz="1450" spc="-20">
                <a:latin typeface="Times New Roman"/>
                <a:cs typeface="Times New Roman"/>
              </a:rPr>
              <a:t>happy.’</a:t>
            </a:r>
            <a:endParaRPr sz="1450">
              <a:latin typeface="Times New Roman"/>
              <a:cs typeface="Times New Roman"/>
            </a:endParaRPr>
          </a:p>
          <a:p>
            <a:pPr algn="just" marL="12700" marR="11430">
              <a:lnSpc>
                <a:spcPts val="1730"/>
              </a:lnSpc>
              <a:spcBef>
                <a:spcPts val="860"/>
              </a:spcBef>
            </a:pPr>
            <a:r>
              <a:rPr dirty="0" sz="1450" spc="-10">
                <a:latin typeface="Times New Roman"/>
                <a:cs typeface="Times New Roman"/>
              </a:rPr>
              <a:t>‘Ah!’ said </a:t>
            </a:r>
            <a:r>
              <a:rPr dirty="0" sz="1450" spc="-20">
                <a:latin typeface="Times New Roman"/>
                <a:cs typeface="Times New Roman"/>
              </a:rPr>
              <a:t>Will, </a:t>
            </a:r>
            <a:r>
              <a:rPr dirty="0" sz="1450" spc="-10">
                <a:latin typeface="Times New Roman"/>
                <a:cs typeface="Times New Roman"/>
              </a:rPr>
              <a:t>‘if there are thousands who would like, why should </a:t>
            </a:r>
            <a:r>
              <a:rPr dirty="0" sz="1450" spc="-5">
                <a:latin typeface="Times New Roman"/>
                <a:cs typeface="Times New Roman"/>
              </a:rPr>
              <a:t>not one of  </a:t>
            </a:r>
            <a:r>
              <a:rPr dirty="0" sz="1450" spc="-10">
                <a:latin typeface="Times New Roman"/>
                <a:cs typeface="Times New Roman"/>
              </a:rPr>
              <a:t>them have my</a:t>
            </a:r>
            <a:r>
              <a:rPr dirty="0" sz="1450">
                <a:latin typeface="Times New Roman"/>
                <a:cs typeface="Times New Roman"/>
              </a:rPr>
              <a:t> </a:t>
            </a:r>
            <a:r>
              <a:rPr dirty="0" sz="1450" spc="-10">
                <a:latin typeface="Times New Roman"/>
                <a:cs typeface="Times New Roman"/>
              </a:rPr>
              <a:t>place?’</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It was quite dark; there was </a:t>
            </a:r>
            <a:r>
              <a:rPr dirty="0" sz="1450" spc="-5">
                <a:latin typeface="Times New Roman"/>
                <a:cs typeface="Times New Roman"/>
              </a:rPr>
              <a:t>a </a:t>
            </a:r>
            <a:r>
              <a:rPr dirty="0" sz="1450" spc="-10">
                <a:latin typeface="Times New Roman"/>
                <a:cs typeface="Times New Roman"/>
              </a:rPr>
              <a:t>hanging lamp in the arbour which lit </a:t>
            </a:r>
            <a:r>
              <a:rPr dirty="0" sz="1450" spc="-5">
                <a:latin typeface="Times New Roman"/>
                <a:cs typeface="Times New Roman"/>
              </a:rPr>
              <a:t>up </a:t>
            </a:r>
            <a:r>
              <a:rPr dirty="0" sz="1450" spc="-10">
                <a:latin typeface="Times New Roman"/>
                <a:cs typeface="Times New Roman"/>
              </a:rPr>
              <a:t>the</a:t>
            </a:r>
            <a:r>
              <a:rPr dirty="0" sz="1450" spc="335">
                <a:latin typeface="Times New Roman"/>
                <a:cs typeface="Times New Roman"/>
              </a:rPr>
              <a:t> </a:t>
            </a:r>
            <a:r>
              <a:rPr dirty="0" sz="1450" spc="-10">
                <a:latin typeface="Times New Roman"/>
                <a:cs typeface="Times New Roman"/>
              </a:rPr>
              <a:t>table</a:t>
            </a:r>
            <a:endParaRPr sz="1450">
              <a:latin typeface="Times New Roman"/>
              <a:cs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8147684"/>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and the faces </a:t>
            </a:r>
            <a:r>
              <a:rPr dirty="0" sz="1450" spc="-5">
                <a:latin typeface="Times New Roman"/>
                <a:cs typeface="Times New Roman"/>
              </a:rPr>
              <a:t>of </a:t>
            </a:r>
            <a:r>
              <a:rPr dirty="0" sz="1450" spc="-10">
                <a:latin typeface="Times New Roman"/>
                <a:cs typeface="Times New Roman"/>
              </a:rPr>
              <a:t>the speakers; and along the arch, the leaves </a:t>
            </a:r>
            <a:r>
              <a:rPr dirty="0" sz="1450" spc="-5">
                <a:latin typeface="Times New Roman"/>
                <a:cs typeface="Times New Roman"/>
              </a:rPr>
              <a:t>upon </a:t>
            </a:r>
            <a:r>
              <a:rPr dirty="0" sz="1450" spc="-10">
                <a:latin typeface="Times New Roman"/>
                <a:cs typeface="Times New Roman"/>
              </a:rPr>
              <a:t>the trellis  stood </a:t>
            </a:r>
            <a:r>
              <a:rPr dirty="0" sz="1450" spc="-5">
                <a:latin typeface="Times New Roman"/>
                <a:cs typeface="Times New Roman"/>
              </a:rPr>
              <a:t>out </a:t>
            </a:r>
            <a:r>
              <a:rPr dirty="0" sz="1450" spc="-10">
                <a:latin typeface="Times New Roman"/>
                <a:cs typeface="Times New Roman"/>
              </a:rPr>
              <a:t>illuminated against the </a:t>
            </a:r>
            <a:r>
              <a:rPr dirty="0" sz="1450" spc="-5">
                <a:latin typeface="Times New Roman"/>
                <a:cs typeface="Times New Roman"/>
              </a:rPr>
              <a:t>night </a:t>
            </a:r>
            <a:r>
              <a:rPr dirty="0" sz="1450" spc="-30">
                <a:latin typeface="Times New Roman"/>
                <a:cs typeface="Times New Roman"/>
              </a:rPr>
              <a:t>sky, </a:t>
            </a:r>
            <a:r>
              <a:rPr dirty="0" sz="1450" spc="-5">
                <a:latin typeface="Times New Roman"/>
                <a:cs typeface="Times New Roman"/>
              </a:rPr>
              <a:t>a </a:t>
            </a:r>
            <a:r>
              <a:rPr dirty="0" sz="1450" spc="-10">
                <a:latin typeface="Times New Roman"/>
                <a:cs typeface="Times New Roman"/>
              </a:rPr>
              <a:t>pattern </a:t>
            </a:r>
            <a:r>
              <a:rPr dirty="0" sz="1450" spc="-5">
                <a:latin typeface="Times New Roman"/>
                <a:cs typeface="Times New Roman"/>
              </a:rPr>
              <a:t>of </a:t>
            </a:r>
            <a:r>
              <a:rPr dirty="0" sz="1450" spc="-10">
                <a:latin typeface="Times New Roman"/>
                <a:cs typeface="Times New Roman"/>
              </a:rPr>
              <a:t>transparent green </a:t>
            </a:r>
            <a:r>
              <a:rPr dirty="0" sz="1450" spc="-5">
                <a:latin typeface="Times New Roman"/>
                <a:cs typeface="Times New Roman"/>
              </a:rPr>
              <a:t>upon  a </a:t>
            </a:r>
            <a:r>
              <a:rPr dirty="0" sz="1450" spc="-10">
                <a:latin typeface="Times New Roman"/>
                <a:cs typeface="Times New Roman"/>
              </a:rPr>
              <a:t>dusky purple. The fat </a:t>
            </a:r>
            <a:r>
              <a:rPr dirty="0" sz="1450" spc="-5">
                <a:latin typeface="Times New Roman"/>
                <a:cs typeface="Times New Roman"/>
              </a:rPr>
              <a:t>young </a:t>
            </a:r>
            <a:r>
              <a:rPr dirty="0" sz="1450" spc="-10">
                <a:latin typeface="Times New Roman"/>
                <a:cs typeface="Times New Roman"/>
              </a:rPr>
              <a:t>man rose, and, taking </a:t>
            </a:r>
            <a:r>
              <a:rPr dirty="0" sz="1450" spc="-25">
                <a:latin typeface="Times New Roman"/>
                <a:cs typeface="Times New Roman"/>
              </a:rPr>
              <a:t>Will </a:t>
            </a:r>
            <a:r>
              <a:rPr dirty="0" sz="1450" spc="-5">
                <a:latin typeface="Times New Roman"/>
                <a:cs typeface="Times New Roman"/>
              </a:rPr>
              <a:t>by </a:t>
            </a:r>
            <a:r>
              <a:rPr dirty="0" sz="1450" spc="-10">
                <a:latin typeface="Times New Roman"/>
                <a:cs typeface="Times New Roman"/>
              </a:rPr>
              <a:t>the arm, led him  </a:t>
            </a:r>
            <a:r>
              <a:rPr dirty="0" sz="1450" spc="-5">
                <a:latin typeface="Times New Roman"/>
                <a:cs typeface="Times New Roman"/>
              </a:rPr>
              <a:t>out </a:t>
            </a:r>
            <a:r>
              <a:rPr dirty="0" sz="1450" spc="-10">
                <a:latin typeface="Times New Roman"/>
                <a:cs typeface="Times New Roman"/>
              </a:rPr>
              <a:t>under the open</a:t>
            </a:r>
            <a:r>
              <a:rPr dirty="0" sz="1450">
                <a:latin typeface="Times New Roman"/>
                <a:cs typeface="Times New Roman"/>
              </a:rPr>
              <a:t> </a:t>
            </a:r>
            <a:r>
              <a:rPr dirty="0" sz="1450" spc="-10">
                <a:latin typeface="Times New Roman"/>
                <a:cs typeface="Times New Roman"/>
              </a:rPr>
              <a:t>heavens.</a:t>
            </a:r>
            <a:endParaRPr sz="1450">
              <a:latin typeface="Times New Roman"/>
              <a:cs typeface="Times New Roman"/>
            </a:endParaRPr>
          </a:p>
          <a:p>
            <a:pPr marL="12700" marR="1350010">
              <a:lnSpc>
                <a:spcPts val="2590"/>
              </a:lnSpc>
              <a:spcBef>
                <a:spcPts val="170"/>
              </a:spcBef>
            </a:pPr>
            <a:r>
              <a:rPr dirty="0" sz="1450" spc="-10">
                <a:latin typeface="Times New Roman"/>
                <a:cs typeface="Times New Roman"/>
              </a:rPr>
              <a:t>‘Did </a:t>
            </a:r>
            <a:r>
              <a:rPr dirty="0" sz="1450" spc="-5">
                <a:latin typeface="Times New Roman"/>
                <a:cs typeface="Times New Roman"/>
              </a:rPr>
              <a:t>you </a:t>
            </a:r>
            <a:r>
              <a:rPr dirty="0" sz="1450" spc="-10">
                <a:latin typeface="Times New Roman"/>
                <a:cs typeface="Times New Roman"/>
              </a:rPr>
              <a:t>ever look at the stars?’ </a:t>
            </a:r>
            <a:r>
              <a:rPr dirty="0" sz="1450" spc="-5">
                <a:latin typeface="Times New Roman"/>
                <a:cs typeface="Times New Roman"/>
              </a:rPr>
              <a:t>he </a:t>
            </a:r>
            <a:r>
              <a:rPr dirty="0" sz="1450" spc="-10">
                <a:latin typeface="Times New Roman"/>
                <a:cs typeface="Times New Roman"/>
              </a:rPr>
              <a:t>asked, pointing upwards.  ‘Often and often,’ answered</a:t>
            </a:r>
            <a:r>
              <a:rPr dirty="0" sz="1450" spc="-100">
                <a:latin typeface="Times New Roman"/>
                <a:cs typeface="Times New Roman"/>
              </a:rPr>
              <a:t> </a:t>
            </a:r>
            <a:r>
              <a:rPr dirty="0" sz="1450" spc="-20">
                <a:latin typeface="Times New Roman"/>
                <a:cs typeface="Times New Roman"/>
              </a:rPr>
              <a:t>Will.</a:t>
            </a:r>
            <a:endParaRPr sz="1450">
              <a:latin typeface="Times New Roman"/>
              <a:cs typeface="Times New Roman"/>
            </a:endParaRPr>
          </a:p>
          <a:p>
            <a:pPr marL="12700" marR="3236595">
              <a:lnSpc>
                <a:spcPts val="2590"/>
              </a:lnSpc>
              <a:spcBef>
                <a:spcPts val="5"/>
              </a:spcBef>
            </a:pPr>
            <a:r>
              <a:rPr dirty="0" sz="1450" spc="-10">
                <a:latin typeface="Times New Roman"/>
                <a:cs typeface="Times New Roman"/>
              </a:rPr>
              <a:t>‘And </a:t>
            </a:r>
            <a:r>
              <a:rPr dirty="0" sz="1450" spc="-5">
                <a:latin typeface="Times New Roman"/>
                <a:cs typeface="Times New Roman"/>
              </a:rPr>
              <a:t>do you </a:t>
            </a:r>
            <a:r>
              <a:rPr dirty="0" sz="1450" spc="-10">
                <a:latin typeface="Times New Roman"/>
                <a:cs typeface="Times New Roman"/>
              </a:rPr>
              <a:t>know what they are?’  ‘I have fancied many</a:t>
            </a:r>
            <a:r>
              <a:rPr dirty="0" sz="1450" spc="5">
                <a:latin typeface="Times New Roman"/>
                <a:cs typeface="Times New Roman"/>
              </a:rPr>
              <a:t> </a:t>
            </a:r>
            <a:r>
              <a:rPr dirty="0" sz="1450" spc="-10">
                <a:latin typeface="Times New Roman"/>
                <a:cs typeface="Times New Roman"/>
              </a:rPr>
              <a:t>things.’</a:t>
            </a:r>
            <a:endParaRPr sz="1450">
              <a:latin typeface="Times New Roman"/>
              <a:cs typeface="Times New Roman"/>
            </a:endParaRPr>
          </a:p>
          <a:p>
            <a:pPr algn="just" marL="12700" marR="5080">
              <a:lnSpc>
                <a:spcPts val="1730"/>
              </a:lnSpc>
              <a:spcBef>
                <a:spcPts val="695"/>
              </a:spcBef>
            </a:pPr>
            <a:r>
              <a:rPr dirty="0" sz="1450" spc="-10">
                <a:latin typeface="Times New Roman"/>
                <a:cs typeface="Times New Roman"/>
              </a:rPr>
              <a:t>‘They are worlds like ours,’ said the </a:t>
            </a:r>
            <a:r>
              <a:rPr dirty="0" sz="1450" spc="-5">
                <a:latin typeface="Times New Roman"/>
                <a:cs typeface="Times New Roman"/>
              </a:rPr>
              <a:t>young </a:t>
            </a:r>
            <a:r>
              <a:rPr dirty="0" sz="1450" spc="-10">
                <a:latin typeface="Times New Roman"/>
                <a:cs typeface="Times New Roman"/>
              </a:rPr>
              <a:t>man. ‘Some </a:t>
            </a:r>
            <a:r>
              <a:rPr dirty="0" sz="1450" spc="-5">
                <a:latin typeface="Times New Roman"/>
                <a:cs typeface="Times New Roman"/>
              </a:rPr>
              <a:t>of </a:t>
            </a:r>
            <a:r>
              <a:rPr dirty="0" sz="1450" spc="-10">
                <a:latin typeface="Times New Roman"/>
                <a:cs typeface="Times New Roman"/>
              </a:rPr>
              <a:t>them less; many </a:t>
            </a:r>
            <a:r>
              <a:rPr dirty="0" sz="1450" spc="-5">
                <a:latin typeface="Times New Roman"/>
                <a:cs typeface="Times New Roman"/>
              </a:rPr>
              <a:t>of  </a:t>
            </a:r>
            <a:r>
              <a:rPr dirty="0" sz="1450" spc="-10">
                <a:latin typeface="Times New Roman"/>
                <a:cs typeface="Times New Roman"/>
              </a:rPr>
              <a:t>them </a:t>
            </a:r>
            <a:r>
              <a:rPr dirty="0" sz="1450" spc="-5">
                <a:latin typeface="Times New Roman"/>
                <a:cs typeface="Times New Roman"/>
              </a:rPr>
              <a:t>a </a:t>
            </a:r>
            <a:r>
              <a:rPr dirty="0" sz="1450" spc="-10">
                <a:latin typeface="Times New Roman"/>
                <a:cs typeface="Times New Roman"/>
              </a:rPr>
              <a:t>million times greater; and some </a:t>
            </a:r>
            <a:r>
              <a:rPr dirty="0" sz="1450" spc="-5">
                <a:latin typeface="Times New Roman"/>
                <a:cs typeface="Times New Roman"/>
              </a:rPr>
              <a:t>of </a:t>
            </a:r>
            <a:r>
              <a:rPr dirty="0" sz="1450" spc="-10">
                <a:latin typeface="Times New Roman"/>
                <a:cs typeface="Times New Roman"/>
              </a:rPr>
              <a:t>the least sparkles that </a:t>
            </a:r>
            <a:r>
              <a:rPr dirty="0" sz="1450" spc="-5">
                <a:latin typeface="Times New Roman"/>
                <a:cs typeface="Times New Roman"/>
              </a:rPr>
              <a:t>you </a:t>
            </a:r>
            <a:r>
              <a:rPr dirty="0" sz="1450" spc="-10">
                <a:latin typeface="Times New Roman"/>
                <a:cs typeface="Times New Roman"/>
              </a:rPr>
              <a:t>see are  </a:t>
            </a:r>
            <a:r>
              <a:rPr dirty="0" sz="1450" spc="-5">
                <a:latin typeface="Times New Roman"/>
                <a:cs typeface="Times New Roman"/>
              </a:rPr>
              <a:t>not </a:t>
            </a:r>
            <a:r>
              <a:rPr dirty="0" sz="1450" spc="-10">
                <a:latin typeface="Times New Roman"/>
                <a:cs typeface="Times New Roman"/>
              </a:rPr>
              <a:t>only worlds, </a:t>
            </a:r>
            <a:r>
              <a:rPr dirty="0" sz="1450" spc="-5">
                <a:latin typeface="Times New Roman"/>
                <a:cs typeface="Times New Roman"/>
              </a:rPr>
              <a:t>but </a:t>
            </a:r>
            <a:r>
              <a:rPr dirty="0" sz="1450" spc="-10">
                <a:latin typeface="Times New Roman"/>
                <a:cs typeface="Times New Roman"/>
              </a:rPr>
              <a:t>whole clusters </a:t>
            </a:r>
            <a:r>
              <a:rPr dirty="0" sz="1450" spc="-5">
                <a:latin typeface="Times New Roman"/>
                <a:cs typeface="Times New Roman"/>
              </a:rPr>
              <a:t>of </a:t>
            </a:r>
            <a:r>
              <a:rPr dirty="0" sz="1450" spc="-10">
                <a:latin typeface="Times New Roman"/>
                <a:cs typeface="Times New Roman"/>
              </a:rPr>
              <a:t>worlds turning about each other in the  midst </a:t>
            </a:r>
            <a:r>
              <a:rPr dirty="0" sz="1450" spc="-5">
                <a:latin typeface="Times New Roman"/>
                <a:cs typeface="Times New Roman"/>
              </a:rPr>
              <a:t>of </a:t>
            </a:r>
            <a:r>
              <a:rPr dirty="0" sz="1450" spc="-10">
                <a:latin typeface="Times New Roman"/>
                <a:cs typeface="Times New Roman"/>
              </a:rPr>
              <a:t>space. </a:t>
            </a:r>
            <a:r>
              <a:rPr dirty="0" sz="1450" spc="-70">
                <a:latin typeface="Times New Roman"/>
                <a:cs typeface="Times New Roman"/>
              </a:rPr>
              <a:t>We </a:t>
            </a:r>
            <a:r>
              <a:rPr dirty="0" sz="1450" spc="-5">
                <a:latin typeface="Times New Roman"/>
                <a:cs typeface="Times New Roman"/>
              </a:rPr>
              <a:t>do not </a:t>
            </a:r>
            <a:r>
              <a:rPr dirty="0" sz="1450" spc="-10">
                <a:latin typeface="Times New Roman"/>
                <a:cs typeface="Times New Roman"/>
              </a:rPr>
              <a:t>know what there may </a:t>
            </a:r>
            <a:r>
              <a:rPr dirty="0" sz="1450" spc="-5">
                <a:latin typeface="Times New Roman"/>
                <a:cs typeface="Times New Roman"/>
              </a:rPr>
              <a:t>be </a:t>
            </a:r>
            <a:r>
              <a:rPr dirty="0" sz="1450" spc="-10">
                <a:latin typeface="Times New Roman"/>
                <a:cs typeface="Times New Roman"/>
              </a:rPr>
              <a:t>in any </a:t>
            </a:r>
            <a:r>
              <a:rPr dirty="0" sz="1450" spc="-5">
                <a:latin typeface="Times New Roman"/>
                <a:cs typeface="Times New Roman"/>
              </a:rPr>
              <a:t>of </a:t>
            </a:r>
            <a:r>
              <a:rPr dirty="0" sz="1450" spc="-10">
                <a:latin typeface="Times New Roman"/>
                <a:cs typeface="Times New Roman"/>
              </a:rPr>
              <a:t>them; perhaps  the answer to all </a:t>
            </a:r>
            <a:r>
              <a:rPr dirty="0" sz="1450" spc="-5">
                <a:latin typeface="Times New Roman"/>
                <a:cs typeface="Times New Roman"/>
              </a:rPr>
              <a:t>our </a:t>
            </a:r>
            <a:r>
              <a:rPr dirty="0" sz="1450" spc="-10">
                <a:latin typeface="Times New Roman"/>
                <a:cs typeface="Times New Roman"/>
              </a:rPr>
              <a:t>difficulties </a:t>
            </a:r>
            <a:r>
              <a:rPr dirty="0" sz="1450" spc="-5">
                <a:latin typeface="Times New Roman"/>
                <a:cs typeface="Times New Roman"/>
              </a:rPr>
              <a:t>or </a:t>
            </a:r>
            <a:r>
              <a:rPr dirty="0" sz="1450" spc="-10">
                <a:latin typeface="Times New Roman"/>
                <a:cs typeface="Times New Roman"/>
              </a:rPr>
              <a:t>the cure </a:t>
            </a:r>
            <a:r>
              <a:rPr dirty="0" sz="1450" spc="-5">
                <a:latin typeface="Times New Roman"/>
                <a:cs typeface="Times New Roman"/>
              </a:rPr>
              <a:t>of </a:t>
            </a:r>
            <a:r>
              <a:rPr dirty="0" sz="1450" spc="-10">
                <a:latin typeface="Times New Roman"/>
                <a:cs typeface="Times New Roman"/>
              </a:rPr>
              <a:t>all </a:t>
            </a:r>
            <a:r>
              <a:rPr dirty="0" sz="1450" spc="-5">
                <a:latin typeface="Times New Roman"/>
                <a:cs typeface="Times New Roman"/>
              </a:rPr>
              <a:t>our </a:t>
            </a:r>
            <a:r>
              <a:rPr dirty="0" sz="1450" spc="-10">
                <a:latin typeface="Times New Roman"/>
                <a:cs typeface="Times New Roman"/>
              </a:rPr>
              <a:t>sufferings: and yet we  can never reach them; </a:t>
            </a:r>
            <a:r>
              <a:rPr dirty="0" sz="1450" spc="-5">
                <a:latin typeface="Times New Roman"/>
                <a:cs typeface="Times New Roman"/>
              </a:rPr>
              <a:t>not </a:t>
            </a:r>
            <a:r>
              <a:rPr dirty="0" sz="1450" spc="-10">
                <a:latin typeface="Times New Roman"/>
                <a:cs typeface="Times New Roman"/>
              </a:rPr>
              <a:t>all the skill </a:t>
            </a:r>
            <a:r>
              <a:rPr dirty="0" sz="1450" spc="-5">
                <a:latin typeface="Times New Roman"/>
                <a:cs typeface="Times New Roman"/>
              </a:rPr>
              <a:t>of </a:t>
            </a:r>
            <a:r>
              <a:rPr dirty="0" sz="1450" spc="-10">
                <a:latin typeface="Times New Roman"/>
                <a:cs typeface="Times New Roman"/>
              </a:rPr>
              <a:t>the craftiest </a:t>
            </a:r>
            <a:r>
              <a:rPr dirty="0" sz="1450" spc="-5">
                <a:latin typeface="Times New Roman"/>
                <a:cs typeface="Times New Roman"/>
              </a:rPr>
              <a:t>of </a:t>
            </a:r>
            <a:r>
              <a:rPr dirty="0" sz="1450" spc="-10">
                <a:latin typeface="Times New Roman"/>
                <a:cs typeface="Times New Roman"/>
              </a:rPr>
              <a:t>men can fit </a:t>
            </a:r>
            <a:r>
              <a:rPr dirty="0" sz="1450" spc="-5">
                <a:latin typeface="Times New Roman"/>
                <a:cs typeface="Times New Roman"/>
              </a:rPr>
              <a:t>out a </a:t>
            </a:r>
            <a:r>
              <a:rPr dirty="0" sz="1450" spc="-10">
                <a:latin typeface="Times New Roman"/>
                <a:cs typeface="Times New Roman"/>
              </a:rPr>
              <a:t>ship  for the nearest </a:t>
            </a:r>
            <a:r>
              <a:rPr dirty="0" sz="1450" spc="-5">
                <a:latin typeface="Times New Roman"/>
                <a:cs typeface="Times New Roman"/>
              </a:rPr>
              <a:t>of </a:t>
            </a:r>
            <a:r>
              <a:rPr dirty="0" sz="1450" spc="-10">
                <a:latin typeface="Times New Roman"/>
                <a:cs typeface="Times New Roman"/>
              </a:rPr>
              <a:t>these </a:t>
            </a:r>
            <a:r>
              <a:rPr dirty="0" sz="1450" spc="-5">
                <a:latin typeface="Times New Roman"/>
                <a:cs typeface="Times New Roman"/>
              </a:rPr>
              <a:t>our </a:t>
            </a:r>
            <a:r>
              <a:rPr dirty="0" sz="1450" spc="-10">
                <a:latin typeface="Times New Roman"/>
                <a:cs typeface="Times New Roman"/>
              </a:rPr>
              <a:t>neighbours, </a:t>
            </a:r>
            <a:r>
              <a:rPr dirty="0" sz="1450" spc="-5">
                <a:latin typeface="Times New Roman"/>
                <a:cs typeface="Times New Roman"/>
              </a:rPr>
              <a:t>nor </a:t>
            </a:r>
            <a:r>
              <a:rPr dirty="0" sz="1450" spc="-10">
                <a:latin typeface="Times New Roman"/>
                <a:cs typeface="Times New Roman"/>
              </a:rPr>
              <a:t>would the life </a:t>
            </a:r>
            <a:r>
              <a:rPr dirty="0" sz="1450" spc="-5">
                <a:latin typeface="Times New Roman"/>
                <a:cs typeface="Times New Roman"/>
              </a:rPr>
              <a:t>of </a:t>
            </a:r>
            <a:r>
              <a:rPr dirty="0" sz="1450" spc="-10">
                <a:latin typeface="Times New Roman"/>
                <a:cs typeface="Times New Roman"/>
              </a:rPr>
              <a:t>the most aged  </a:t>
            </a:r>
            <a:r>
              <a:rPr dirty="0" sz="1450" spc="-15">
                <a:latin typeface="Times New Roman"/>
                <a:cs typeface="Times New Roman"/>
              </a:rPr>
              <a:t>suffice </a:t>
            </a:r>
            <a:r>
              <a:rPr dirty="0" sz="1450" spc="-10">
                <a:latin typeface="Times New Roman"/>
                <a:cs typeface="Times New Roman"/>
              </a:rPr>
              <a:t>for such </a:t>
            </a:r>
            <a:r>
              <a:rPr dirty="0" sz="1450" spc="-5">
                <a:latin typeface="Times New Roman"/>
                <a:cs typeface="Times New Roman"/>
              </a:rPr>
              <a:t>a </a:t>
            </a:r>
            <a:r>
              <a:rPr dirty="0" sz="1450" spc="-20">
                <a:latin typeface="Times New Roman"/>
                <a:cs typeface="Times New Roman"/>
              </a:rPr>
              <a:t>journey. </a:t>
            </a:r>
            <a:r>
              <a:rPr dirty="0" sz="1450" spc="-10">
                <a:latin typeface="Times New Roman"/>
                <a:cs typeface="Times New Roman"/>
              </a:rPr>
              <a:t>When </a:t>
            </a:r>
            <a:r>
              <a:rPr dirty="0" sz="1450" spc="-5">
                <a:latin typeface="Times New Roman"/>
                <a:cs typeface="Times New Roman"/>
              </a:rPr>
              <a:t>a </a:t>
            </a:r>
            <a:r>
              <a:rPr dirty="0" sz="1450" spc="-10">
                <a:latin typeface="Times New Roman"/>
                <a:cs typeface="Times New Roman"/>
              </a:rPr>
              <a:t>great battle has been lost </a:t>
            </a:r>
            <a:r>
              <a:rPr dirty="0" sz="1450" spc="-5">
                <a:latin typeface="Times New Roman"/>
                <a:cs typeface="Times New Roman"/>
              </a:rPr>
              <a:t>or a </a:t>
            </a:r>
            <a:r>
              <a:rPr dirty="0" sz="1450" spc="-10">
                <a:latin typeface="Times New Roman"/>
                <a:cs typeface="Times New Roman"/>
              </a:rPr>
              <a:t>dear friend is  dead, when we are hipped </a:t>
            </a:r>
            <a:r>
              <a:rPr dirty="0" sz="1450" spc="-5">
                <a:latin typeface="Times New Roman"/>
                <a:cs typeface="Times New Roman"/>
              </a:rPr>
              <a:t>or </a:t>
            </a:r>
            <a:r>
              <a:rPr dirty="0" sz="1450" spc="-10">
                <a:latin typeface="Times New Roman"/>
                <a:cs typeface="Times New Roman"/>
              </a:rPr>
              <a:t>in high spirits, there they are unweariedly shining  overhead. </a:t>
            </a:r>
            <a:r>
              <a:rPr dirty="0" sz="1450" spc="-70">
                <a:latin typeface="Times New Roman"/>
                <a:cs typeface="Times New Roman"/>
              </a:rPr>
              <a:t>We </a:t>
            </a:r>
            <a:r>
              <a:rPr dirty="0" sz="1450" spc="-10">
                <a:latin typeface="Times New Roman"/>
                <a:cs typeface="Times New Roman"/>
              </a:rPr>
              <a:t>may stand down here, </a:t>
            </a:r>
            <a:r>
              <a:rPr dirty="0" sz="1450" spc="-5">
                <a:latin typeface="Times New Roman"/>
                <a:cs typeface="Times New Roman"/>
              </a:rPr>
              <a:t>a </a:t>
            </a:r>
            <a:r>
              <a:rPr dirty="0" sz="1450" spc="-10">
                <a:latin typeface="Times New Roman"/>
                <a:cs typeface="Times New Roman"/>
              </a:rPr>
              <a:t>whole army </a:t>
            </a:r>
            <a:r>
              <a:rPr dirty="0" sz="1450" spc="-5">
                <a:latin typeface="Times New Roman"/>
                <a:cs typeface="Times New Roman"/>
              </a:rPr>
              <a:t>of us </a:t>
            </a:r>
            <a:r>
              <a:rPr dirty="0" sz="1450" spc="-15">
                <a:latin typeface="Times New Roman"/>
                <a:cs typeface="Times New Roman"/>
              </a:rPr>
              <a:t>together, </a:t>
            </a:r>
            <a:r>
              <a:rPr dirty="0" sz="1450" spc="-10">
                <a:latin typeface="Times New Roman"/>
                <a:cs typeface="Times New Roman"/>
              </a:rPr>
              <a:t>and </a:t>
            </a:r>
            <a:r>
              <a:rPr dirty="0" sz="1450" spc="-5">
                <a:latin typeface="Times New Roman"/>
                <a:cs typeface="Times New Roman"/>
              </a:rPr>
              <a:t>shout  </a:t>
            </a:r>
            <a:r>
              <a:rPr dirty="0" sz="1450" spc="-10">
                <a:latin typeface="Times New Roman"/>
                <a:cs typeface="Times New Roman"/>
              </a:rPr>
              <a:t>until we break </a:t>
            </a:r>
            <a:r>
              <a:rPr dirty="0" sz="1450" spc="-5">
                <a:latin typeface="Times New Roman"/>
                <a:cs typeface="Times New Roman"/>
              </a:rPr>
              <a:t>our </a:t>
            </a:r>
            <a:r>
              <a:rPr dirty="0" sz="1450" spc="-10">
                <a:latin typeface="Times New Roman"/>
                <a:cs typeface="Times New Roman"/>
              </a:rPr>
              <a:t>hearts, and </a:t>
            </a:r>
            <a:r>
              <a:rPr dirty="0" sz="1450" spc="-5">
                <a:latin typeface="Times New Roman"/>
                <a:cs typeface="Times New Roman"/>
              </a:rPr>
              <a:t>not a </a:t>
            </a:r>
            <a:r>
              <a:rPr dirty="0" sz="1450" spc="-10">
                <a:latin typeface="Times New Roman"/>
                <a:cs typeface="Times New Roman"/>
              </a:rPr>
              <a:t>whisper reaches them. </a:t>
            </a:r>
            <a:r>
              <a:rPr dirty="0" sz="1450" spc="-70">
                <a:latin typeface="Times New Roman"/>
                <a:cs typeface="Times New Roman"/>
              </a:rPr>
              <a:t>We </a:t>
            </a:r>
            <a:r>
              <a:rPr dirty="0" sz="1450" spc="-10">
                <a:latin typeface="Times New Roman"/>
                <a:cs typeface="Times New Roman"/>
              </a:rPr>
              <a:t>may climb the  highest mountain, and we are </a:t>
            </a:r>
            <a:r>
              <a:rPr dirty="0" sz="1450" spc="-5">
                <a:latin typeface="Times New Roman"/>
                <a:cs typeface="Times New Roman"/>
              </a:rPr>
              <a:t>no </a:t>
            </a:r>
            <a:r>
              <a:rPr dirty="0" sz="1450" spc="-10">
                <a:latin typeface="Times New Roman"/>
                <a:cs typeface="Times New Roman"/>
              </a:rPr>
              <a:t>nearer them. All we can </a:t>
            </a:r>
            <a:r>
              <a:rPr dirty="0" sz="1450" spc="-5">
                <a:latin typeface="Times New Roman"/>
                <a:cs typeface="Times New Roman"/>
              </a:rPr>
              <a:t>do </a:t>
            </a:r>
            <a:r>
              <a:rPr dirty="0" sz="1450" spc="-10">
                <a:latin typeface="Times New Roman"/>
                <a:cs typeface="Times New Roman"/>
              </a:rPr>
              <a:t>is to stand down  here in the garden and take </a:t>
            </a:r>
            <a:r>
              <a:rPr dirty="0" sz="1450" spc="-15">
                <a:latin typeface="Times New Roman"/>
                <a:cs typeface="Times New Roman"/>
              </a:rPr>
              <a:t>off </a:t>
            </a:r>
            <a:r>
              <a:rPr dirty="0" sz="1450" spc="-5">
                <a:latin typeface="Times New Roman"/>
                <a:cs typeface="Times New Roman"/>
              </a:rPr>
              <a:t>our </a:t>
            </a:r>
            <a:r>
              <a:rPr dirty="0" sz="1450" spc="-10">
                <a:latin typeface="Times New Roman"/>
                <a:cs typeface="Times New Roman"/>
              </a:rPr>
              <a:t>hats; the starshine lights </a:t>
            </a:r>
            <a:r>
              <a:rPr dirty="0" sz="1450" spc="-5">
                <a:latin typeface="Times New Roman"/>
                <a:cs typeface="Times New Roman"/>
              </a:rPr>
              <a:t>upon our </a:t>
            </a:r>
            <a:r>
              <a:rPr dirty="0" sz="1450" spc="-10">
                <a:latin typeface="Times New Roman"/>
                <a:cs typeface="Times New Roman"/>
              </a:rPr>
              <a:t>heads,  and where mine is </a:t>
            </a:r>
            <a:r>
              <a:rPr dirty="0" sz="1450" spc="-5">
                <a:latin typeface="Times New Roman"/>
                <a:cs typeface="Times New Roman"/>
              </a:rPr>
              <a:t>a </a:t>
            </a:r>
            <a:r>
              <a:rPr dirty="0" sz="1450" spc="-10">
                <a:latin typeface="Times New Roman"/>
                <a:cs typeface="Times New Roman"/>
              </a:rPr>
              <a:t>little bald, </a:t>
            </a:r>
            <a:r>
              <a:rPr dirty="0" sz="1450" spc="-5">
                <a:latin typeface="Times New Roman"/>
                <a:cs typeface="Times New Roman"/>
              </a:rPr>
              <a:t>I </a:t>
            </a:r>
            <a:r>
              <a:rPr dirty="0" sz="1450" spc="-10">
                <a:latin typeface="Times New Roman"/>
                <a:cs typeface="Times New Roman"/>
              </a:rPr>
              <a:t>dare say </a:t>
            </a:r>
            <a:r>
              <a:rPr dirty="0" sz="1450" spc="-5">
                <a:latin typeface="Times New Roman"/>
                <a:cs typeface="Times New Roman"/>
              </a:rPr>
              <a:t>you </a:t>
            </a:r>
            <a:r>
              <a:rPr dirty="0" sz="1450" spc="-10">
                <a:latin typeface="Times New Roman"/>
                <a:cs typeface="Times New Roman"/>
              </a:rPr>
              <a:t>can see it glisten in the  darkness. The mountain and the mouse. That is like to </a:t>
            </a:r>
            <a:r>
              <a:rPr dirty="0" sz="1450" spc="-5">
                <a:latin typeface="Times New Roman"/>
                <a:cs typeface="Times New Roman"/>
              </a:rPr>
              <a:t>be </a:t>
            </a:r>
            <a:r>
              <a:rPr dirty="0" sz="1450" spc="-10">
                <a:latin typeface="Times New Roman"/>
                <a:cs typeface="Times New Roman"/>
              </a:rPr>
              <a:t>all we shall ever  have to </a:t>
            </a:r>
            <a:r>
              <a:rPr dirty="0" sz="1450" spc="-5">
                <a:latin typeface="Times New Roman"/>
                <a:cs typeface="Times New Roman"/>
              </a:rPr>
              <a:t>do </a:t>
            </a:r>
            <a:r>
              <a:rPr dirty="0" sz="1450" spc="-10">
                <a:latin typeface="Times New Roman"/>
                <a:cs typeface="Times New Roman"/>
              </a:rPr>
              <a:t>with Arcturus </a:t>
            </a:r>
            <a:r>
              <a:rPr dirty="0" sz="1450" spc="-5">
                <a:latin typeface="Times New Roman"/>
                <a:cs typeface="Times New Roman"/>
              </a:rPr>
              <a:t>or </a:t>
            </a:r>
            <a:r>
              <a:rPr dirty="0" sz="1450" spc="-10">
                <a:latin typeface="Times New Roman"/>
                <a:cs typeface="Times New Roman"/>
              </a:rPr>
              <a:t>Aldebaran. Can </a:t>
            </a:r>
            <a:r>
              <a:rPr dirty="0" sz="1450" spc="-5">
                <a:latin typeface="Times New Roman"/>
                <a:cs typeface="Times New Roman"/>
              </a:rPr>
              <a:t>you </a:t>
            </a:r>
            <a:r>
              <a:rPr dirty="0" sz="1450" spc="-10">
                <a:latin typeface="Times New Roman"/>
                <a:cs typeface="Times New Roman"/>
              </a:rPr>
              <a:t>apply </a:t>
            </a:r>
            <a:r>
              <a:rPr dirty="0" sz="1450" spc="-5">
                <a:latin typeface="Times New Roman"/>
                <a:cs typeface="Times New Roman"/>
              </a:rPr>
              <a:t>a </a:t>
            </a:r>
            <a:r>
              <a:rPr dirty="0" sz="1450" spc="-10">
                <a:latin typeface="Times New Roman"/>
                <a:cs typeface="Times New Roman"/>
              </a:rPr>
              <a:t>parable?’ </a:t>
            </a:r>
            <a:r>
              <a:rPr dirty="0" sz="1450" spc="-5">
                <a:latin typeface="Times New Roman"/>
                <a:cs typeface="Times New Roman"/>
              </a:rPr>
              <a:t>he </a:t>
            </a:r>
            <a:r>
              <a:rPr dirty="0" sz="1450" spc="-10">
                <a:latin typeface="Times New Roman"/>
                <a:cs typeface="Times New Roman"/>
              </a:rPr>
              <a:t>added,  laying his hand </a:t>
            </a:r>
            <a:r>
              <a:rPr dirty="0" sz="1450" spc="-5">
                <a:latin typeface="Times New Roman"/>
                <a:cs typeface="Times New Roman"/>
              </a:rPr>
              <a:t>upon </a:t>
            </a:r>
            <a:r>
              <a:rPr dirty="0" sz="1450" spc="-35">
                <a:latin typeface="Times New Roman"/>
                <a:cs typeface="Times New Roman"/>
              </a:rPr>
              <a:t>Will’s </a:t>
            </a:r>
            <a:r>
              <a:rPr dirty="0" sz="1450" spc="-15">
                <a:latin typeface="Times New Roman"/>
                <a:cs typeface="Times New Roman"/>
              </a:rPr>
              <a:t>shoulder. </a:t>
            </a:r>
            <a:r>
              <a:rPr dirty="0" sz="1450" spc="-10">
                <a:latin typeface="Times New Roman"/>
                <a:cs typeface="Times New Roman"/>
              </a:rPr>
              <a:t>‘It is </a:t>
            </a:r>
            <a:r>
              <a:rPr dirty="0" sz="1450" spc="-5">
                <a:latin typeface="Times New Roman"/>
                <a:cs typeface="Times New Roman"/>
              </a:rPr>
              <a:t>not </a:t>
            </a:r>
            <a:r>
              <a:rPr dirty="0" sz="1450" spc="-10">
                <a:latin typeface="Times New Roman"/>
                <a:cs typeface="Times New Roman"/>
              </a:rPr>
              <a:t>the same thing as </a:t>
            </a:r>
            <a:r>
              <a:rPr dirty="0" sz="1450" spc="-5">
                <a:latin typeface="Times New Roman"/>
                <a:cs typeface="Times New Roman"/>
              </a:rPr>
              <a:t>a </a:t>
            </a:r>
            <a:r>
              <a:rPr dirty="0" sz="1450" spc="-10">
                <a:latin typeface="Times New Roman"/>
                <a:cs typeface="Times New Roman"/>
              </a:rPr>
              <a:t>reason, </a:t>
            </a:r>
            <a:r>
              <a:rPr dirty="0" sz="1450" spc="-5">
                <a:latin typeface="Times New Roman"/>
                <a:cs typeface="Times New Roman"/>
              </a:rPr>
              <a:t>but  </a:t>
            </a:r>
            <a:r>
              <a:rPr dirty="0" sz="1450" spc="-10">
                <a:latin typeface="Times New Roman"/>
                <a:cs typeface="Times New Roman"/>
              </a:rPr>
              <a:t>usually vastly more</a:t>
            </a:r>
            <a:r>
              <a:rPr dirty="0" sz="1450" spc="5">
                <a:latin typeface="Times New Roman"/>
                <a:cs typeface="Times New Roman"/>
              </a:rPr>
              <a:t> </a:t>
            </a:r>
            <a:r>
              <a:rPr dirty="0" sz="1450" spc="-10">
                <a:latin typeface="Times New Roman"/>
                <a:cs typeface="Times New Roman"/>
              </a:rPr>
              <a:t>convincing.’</a:t>
            </a:r>
            <a:endParaRPr sz="1450">
              <a:latin typeface="Times New Roman"/>
              <a:cs typeface="Times New Roman"/>
            </a:endParaRPr>
          </a:p>
          <a:p>
            <a:pPr algn="just" marL="12700" marR="10160">
              <a:lnSpc>
                <a:spcPts val="1730"/>
              </a:lnSpc>
              <a:spcBef>
                <a:spcPts val="835"/>
              </a:spcBef>
            </a:pPr>
            <a:r>
              <a:rPr dirty="0" sz="1450" spc="-25">
                <a:latin typeface="Times New Roman"/>
                <a:cs typeface="Times New Roman"/>
              </a:rPr>
              <a:t>Will </a:t>
            </a:r>
            <a:r>
              <a:rPr dirty="0" sz="1450" spc="-5">
                <a:latin typeface="Times New Roman"/>
                <a:cs typeface="Times New Roman"/>
              </a:rPr>
              <a:t>hung </a:t>
            </a:r>
            <a:r>
              <a:rPr dirty="0" sz="1450" spc="-10">
                <a:latin typeface="Times New Roman"/>
                <a:cs typeface="Times New Roman"/>
              </a:rPr>
              <a:t>his head </a:t>
            </a:r>
            <a:r>
              <a:rPr dirty="0" sz="1450" spc="-5">
                <a:latin typeface="Times New Roman"/>
                <a:cs typeface="Times New Roman"/>
              </a:rPr>
              <a:t>a </a:t>
            </a:r>
            <a:r>
              <a:rPr dirty="0" sz="1450" spc="-10">
                <a:latin typeface="Times New Roman"/>
                <a:cs typeface="Times New Roman"/>
              </a:rPr>
              <a:t>little, and then raised it once more to heaven. The stars  seemed to expand and emit </a:t>
            </a:r>
            <a:r>
              <a:rPr dirty="0" sz="1450" spc="-5">
                <a:latin typeface="Times New Roman"/>
                <a:cs typeface="Times New Roman"/>
              </a:rPr>
              <a:t>a </a:t>
            </a:r>
            <a:r>
              <a:rPr dirty="0" sz="1450" spc="-10">
                <a:latin typeface="Times New Roman"/>
                <a:cs typeface="Times New Roman"/>
              </a:rPr>
              <a:t>sharper brilliancy; and as </a:t>
            </a:r>
            <a:r>
              <a:rPr dirty="0" sz="1450" spc="-5">
                <a:latin typeface="Times New Roman"/>
                <a:cs typeface="Times New Roman"/>
              </a:rPr>
              <a:t>he </a:t>
            </a:r>
            <a:r>
              <a:rPr dirty="0" sz="1450" spc="-10">
                <a:latin typeface="Times New Roman"/>
                <a:cs typeface="Times New Roman"/>
              </a:rPr>
              <a:t>kept turning his  eyes higher and </a:t>
            </a:r>
            <a:r>
              <a:rPr dirty="0" sz="1450" spc="-15">
                <a:latin typeface="Times New Roman"/>
                <a:cs typeface="Times New Roman"/>
              </a:rPr>
              <a:t>higher, </a:t>
            </a:r>
            <a:r>
              <a:rPr dirty="0" sz="1450" spc="-10">
                <a:latin typeface="Times New Roman"/>
                <a:cs typeface="Times New Roman"/>
              </a:rPr>
              <a:t>they seemed to increase in multitude under his</a:t>
            </a:r>
            <a:r>
              <a:rPr dirty="0" sz="1450" spc="125">
                <a:latin typeface="Times New Roman"/>
                <a:cs typeface="Times New Roman"/>
              </a:rPr>
              <a:t> </a:t>
            </a:r>
            <a:r>
              <a:rPr dirty="0" sz="1450" spc="-10">
                <a:latin typeface="Times New Roman"/>
                <a:cs typeface="Times New Roman"/>
              </a:rPr>
              <a:t>gaze.</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‘I see,’ </a:t>
            </a:r>
            <a:r>
              <a:rPr dirty="0" sz="1450" spc="-5">
                <a:latin typeface="Times New Roman"/>
                <a:cs typeface="Times New Roman"/>
              </a:rPr>
              <a:t>he </a:t>
            </a:r>
            <a:r>
              <a:rPr dirty="0" sz="1450" spc="-10">
                <a:latin typeface="Times New Roman"/>
                <a:cs typeface="Times New Roman"/>
              </a:rPr>
              <a:t>said, turning to the </a:t>
            </a:r>
            <a:r>
              <a:rPr dirty="0" sz="1450" spc="-5">
                <a:latin typeface="Times New Roman"/>
                <a:cs typeface="Times New Roman"/>
              </a:rPr>
              <a:t>young </a:t>
            </a:r>
            <a:r>
              <a:rPr dirty="0" sz="1450" spc="-10">
                <a:latin typeface="Times New Roman"/>
                <a:cs typeface="Times New Roman"/>
              </a:rPr>
              <a:t>man. </a:t>
            </a:r>
            <a:r>
              <a:rPr dirty="0" sz="1450" spc="-50">
                <a:latin typeface="Times New Roman"/>
                <a:cs typeface="Times New Roman"/>
              </a:rPr>
              <a:t>‘We </a:t>
            </a:r>
            <a:r>
              <a:rPr dirty="0" sz="1450" spc="-10">
                <a:latin typeface="Times New Roman"/>
                <a:cs typeface="Times New Roman"/>
              </a:rPr>
              <a:t>are in </a:t>
            </a:r>
            <a:r>
              <a:rPr dirty="0" sz="1450" spc="-5">
                <a:latin typeface="Times New Roman"/>
                <a:cs typeface="Times New Roman"/>
              </a:rPr>
              <a:t>a</a:t>
            </a:r>
            <a:r>
              <a:rPr dirty="0" sz="1450" spc="10">
                <a:latin typeface="Times New Roman"/>
                <a:cs typeface="Times New Roman"/>
              </a:rPr>
              <a:t> </a:t>
            </a:r>
            <a:r>
              <a:rPr dirty="0" sz="1450" spc="-10">
                <a:latin typeface="Times New Roman"/>
                <a:cs typeface="Times New Roman"/>
              </a:rPr>
              <a:t>rat-trap.’</a:t>
            </a:r>
            <a:endParaRPr sz="1450">
              <a:latin typeface="Times New Roman"/>
              <a:cs typeface="Times New Roman"/>
            </a:endParaRPr>
          </a:p>
          <a:p>
            <a:pPr algn="just" marL="12700" marR="10160">
              <a:lnSpc>
                <a:spcPts val="1730"/>
              </a:lnSpc>
              <a:spcBef>
                <a:spcPts val="915"/>
              </a:spcBef>
            </a:pPr>
            <a:r>
              <a:rPr dirty="0" sz="1450" spc="-10">
                <a:latin typeface="Times New Roman"/>
                <a:cs typeface="Times New Roman"/>
              </a:rPr>
              <a:t>‘Something </a:t>
            </a:r>
            <a:r>
              <a:rPr dirty="0" sz="1450" spc="-5">
                <a:latin typeface="Times New Roman"/>
                <a:cs typeface="Times New Roman"/>
              </a:rPr>
              <a:t>of </a:t>
            </a:r>
            <a:r>
              <a:rPr dirty="0" sz="1450" spc="-10">
                <a:latin typeface="Times New Roman"/>
                <a:cs typeface="Times New Roman"/>
              </a:rPr>
              <a:t>that size. Did </a:t>
            </a:r>
            <a:r>
              <a:rPr dirty="0" sz="1450" spc="-5">
                <a:latin typeface="Times New Roman"/>
                <a:cs typeface="Times New Roman"/>
              </a:rPr>
              <a:t>you </a:t>
            </a:r>
            <a:r>
              <a:rPr dirty="0" sz="1450" spc="-10">
                <a:latin typeface="Times New Roman"/>
                <a:cs typeface="Times New Roman"/>
              </a:rPr>
              <a:t>ever see </a:t>
            </a:r>
            <a:r>
              <a:rPr dirty="0" sz="1450" spc="-5">
                <a:latin typeface="Times New Roman"/>
                <a:cs typeface="Times New Roman"/>
              </a:rPr>
              <a:t>a </a:t>
            </a:r>
            <a:r>
              <a:rPr dirty="0" sz="1450" spc="-10">
                <a:latin typeface="Times New Roman"/>
                <a:cs typeface="Times New Roman"/>
              </a:rPr>
              <a:t>squirrel turning in </a:t>
            </a:r>
            <a:r>
              <a:rPr dirty="0" sz="1450" spc="-5">
                <a:latin typeface="Times New Roman"/>
                <a:cs typeface="Times New Roman"/>
              </a:rPr>
              <a:t>a </a:t>
            </a:r>
            <a:r>
              <a:rPr dirty="0" sz="1450" spc="-10">
                <a:latin typeface="Times New Roman"/>
                <a:cs typeface="Times New Roman"/>
              </a:rPr>
              <a:t>cage? and  another squirrel sitting philosophically over his nuts? </a:t>
            </a:r>
            <a:r>
              <a:rPr dirty="0" sz="1450" spc="-5">
                <a:latin typeface="Times New Roman"/>
                <a:cs typeface="Times New Roman"/>
              </a:rPr>
              <a:t>I </a:t>
            </a:r>
            <a:r>
              <a:rPr dirty="0" sz="1450" spc="-10">
                <a:latin typeface="Times New Roman"/>
                <a:cs typeface="Times New Roman"/>
              </a:rPr>
              <a:t>needn’t ask </a:t>
            </a:r>
            <a:r>
              <a:rPr dirty="0" sz="1450" spc="-5">
                <a:latin typeface="Times New Roman"/>
                <a:cs typeface="Times New Roman"/>
              </a:rPr>
              <a:t>you </a:t>
            </a:r>
            <a:r>
              <a:rPr dirty="0" sz="1450" spc="-10">
                <a:latin typeface="Times New Roman"/>
                <a:cs typeface="Times New Roman"/>
              </a:rPr>
              <a:t>which  </a:t>
            </a:r>
            <a:r>
              <a:rPr dirty="0" sz="1450" spc="-5">
                <a:latin typeface="Times New Roman"/>
                <a:cs typeface="Times New Roman"/>
              </a:rPr>
              <a:t>of </a:t>
            </a:r>
            <a:r>
              <a:rPr dirty="0" sz="1450" spc="-10">
                <a:latin typeface="Times New Roman"/>
                <a:cs typeface="Times New Roman"/>
              </a:rPr>
              <a:t>them looked more </a:t>
            </a:r>
            <a:r>
              <a:rPr dirty="0" sz="1450" spc="-5">
                <a:latin typeface="Times New Roman"/>
                <a:cs typeface="Times New Roman"/>
              </a:rPr>
              <a:t>of a</a:t>
            </a:r>
            <a:r>
              <a:rPr dirty="0" sz="1450" spc="5">
                <a:latin typeface="Times New Roman"/>
                <a:cs typeface="Times New Roman"/>
              </a:rPr>
              <a:t> </a:t>
            </a:r>
            <a:r>
              <a:rPr dirty="0" sz="1450" spc="-5">
                <a:latin typeface="Times New Roman"/>
                <a:cs typeface="Times New Roman"/>
              </a:rPr>
              <a:t>fool.’</a:t>
            </a:r>
            <a:endParaRPr sz="1450">
              <a:latin typeface="Times New Roman"/>
              <a:cs typeface="Times New Roman"/>
            </a:endParaRPr>
          </a:p>
        </p:txBody>
      </p:sp>
      <p:sp>
        <p:nvSpPr>
          <p:cNvPr id="3" name="object 3"/>
          <p:cNvSpPr txBox="1"/>
          <p:nvPr/>
        </p:nvSpPr>
        <p:spPr>
          <a:xfrm>
            <a:off x="1989884" y="9417107"/>
            <a:ext cx="3580765" cy="245110"/>
          </a:xfrm>
          <a:prstGeom prst="rect">
            <a:avLst/>
          </a:prstGeom>
        </p:spPr>
        <p:txBody>
          <a:bodyPr wrap="square" lIns="0" tIns="11430" rIns="0" bIns="0" rtlCol="0" vert="horz">
            <a:spAutoFit/>
          </a:bodyPr>
          <a:lstStyle/>
          <a:p>
            <a:pPr marL="12700">
              <a:lnSpc>
                <a:spcPct val="100000"/>
              </a:lnSpc>
              <a:spcBef>
                <a:spcPts val="90"/>
              </a:spcBef>
            </a:pPr>
            <a:r>
              <a:rPr dirty="0" sz="1450" spc="-15" b="1">
                <a:latin typeface="Times New Roman"/>
                <a:cs typeface="Times New Roman"/>
              </a:rPr>
              <a:t>CHAPTER </a:t>
            </a:r>
            <a:r>
              <a:rPr dirty="0" sz="1450" spc="-10" b="1">
                <a:latin typeface="Times New Roman"/>
                <a:cs typeface="Times New Roman"/>
              </a:rPr>
              <a:t>II. THE </a:t>
            </a:r>
            <a:r>
              <a:rPr dirty="0" sz="1450" spc="-25" b="1">
                <a:latin typeface="Times New Roman"/>
                <a:cs typeface="Times New Roman"/>
              </a:rPr>
              <a:t>PARSON’S</a:t>
            </a:r>
            <a:r>
              <a:rPr dirty="0" sz="1450" b="1">
                <a:latin typeface="Times New Roman"/>
                <a:cs typeface="Times New Roman"/>
              </a:rPr>
              <a:t> </a:t>
            </a:r>
            <a:r>
              <a:rPr dirty="0" sz="1450" spc="-35" b="1">
                <a:latin typeface="Times New Roman"/>
                <a:cs typeface="Times New Roman"/>
              </a:rPr>
              <a:t>MARJORY.</a:t>
            </a:r>
            <a:endParaRPr sz="1450">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After some years the old people died, both in </a:t>
            </a:r>
            <a:r>
              <a:rPr dirty="0" sz="1450" spc="-5">
                <a:latin typeface="Times New Roman"/>
                <a:cs typeface="Times New Roman"/>
              </a:rPr>
              <a:t>one </a:t>
            </a:r>
            <a:r>
              <a:rPr dirty="0" sz="1450" spc="-20">
                <a:latin typeface="Times New Roman"/>
                <a:cs typeface="Times New Roman"/>
              </a:rPr>
              <a:t>winter, </a:t>
            </a:r>
            <a:r>
              <a:rPr dirty="0" sz="1450" spc="-10">
                <a:latin typeface="Times New Roman"/>
                <a:cs typeface="Times New Roman"/>
              </a:rPr>
              <a:t>very carefully tended  </a:t>
            </a:r>
            <a:r>
              <a:rPr dirty="0" sz="1450" spc="-5">
                <a:latin typeface="Times New Roman"/>
                <a:cs typeface="Times New Roman"/>
              </a:rPr>
              <a:t>by </a:t>
            </a:r>
            <a:r>
              <a:rPr dirty="0" sz="1450" spc="-10">
                <a:latin typeface="Times New Roman"/>
                <a:cs typeface="Times New Roman"/>
              </a:rPr>
              <a:t>their adopted </a:t>
            </a:r>
            <a:r>
              <a:rPr dirty="0" sz="1450" spc="-5">
                <a:latin typeface="Times New Roman"/>
                <a:cs typeface="Times New Roman"/>
              </a:rPr>
              <a:t>son, </a:t>
            </a:r>
            <a:r>
              <a:rPr dirty="0" sz="1450" spc="-10">
                <a:latin typeface="Times New Roman"/>
                <a:cs typeface="Times New Roman"/>
              </a:rPr>
              <a:t>and very quietly mourned when they were gone. People  who had heard </a:t>
            </a:r>
            <a:r>
              <a:rPr dirty="0" sz="1450" spc="-5">
                <a:latin typeface="Times New Roman"/>
                <a:cs typeface="Times New Roman"/>
              </a:rPr>
              <a:t>of </a:t>
            </a:r>
            <a:r>
              <a:rPr dirty="0" sz="1450" spc="-10">
                <a:latin typeface="Times New Roman"/>
                <a:cs typeface="Times New Roman"/>
              </a:rPr>
              <a:t>his roving fancies supposed </a:t>
            </a:r>
            <a:r>
              <a:rPr dirty="0" sz="1450" spc="-5">
                <a:latin typeface="Times New Roman"/>
                <a:cs typeface="Times New Roman"/>
              </a:rPr>
              <a:t>he </a:t>
            </a:r>
            <a:r>
              <a:rPr dirty="0" sz="1450" spc="-10">
                <a:latin typeface="Times New Roman"/>
                <a:cs typeface="Times New Roman"/>
              </a:rPr>
              <a:t>would hasten to sell the  </a:t>
            </a:r>
            <a:r>
              <a:rPr dirty="0" sz="1450" spc="-20">
                <a:latin typeface="Times New Roman"/>
                <a:cs typeface="Times New Roman"/>
              </a:rPr>
              <a:t>property, </a:t>
            </a:r>
            <a:r>
              <a:rPr dirty="0" sz="1450" spc="-10">
                <a:latin typeface="Times New Roman"/>
                <a:cs typeface="Times New Roman"/>
              </a:rPr>
              <a:t>and </a:t>
            </a:r>
            <a:r>
              <a:rPr dirty="0" sz="1450" spc="-5">
                <a:latin typeface="Times New Roman"/>
                <a:cs typeface="Times New Roman"/>
              </a:rPr>
              <a:t>go </a:t>
            </a:r>
            <a:r>
              <a:rPr dirty="0" sz="1450" spc="-10">
                <a:latin typeface="Times New Roman"/>
                <a:cs typeface="Times New Roman"/>
              </a:rPr>
              <a:t>down the river to push his fortunes. But there was never any  sign </a:t>
            </a:r>
            <a:r>
              <a:rPr dirty="0" sz="1450" spc="-5">
                <a:latin typeface="Times New Roman"/>
                <a:cs typeface="Times New Roman"/>
              </a:rPr>
              <a:t>of </a:t>
            </a:r>
            <a:r>
              <a:rPr dirty="0" sz="1450" spc="-10">
                <a:latin typeface="Times New Roman"/>
                <a:cs typeface="Times New Roman"/>
              </a:rPr>
              <a:t>such in intention </a:t>
            </a:r>
            <a:r>
              <a:rPr dirty="0" sz="1450" spc="-5">
                <a:latin typeface="Times New Roman"/>
                <a:cs typeface="Times New Roman"/>
              </a:rPr>
              <a:t>on </a:t>
            </a:r>
            <a:r>
              <a:rPr dirty="0" sz="1450" spc="-10">
                <a:latin typeface="Times New Roman"/>
                <a:cs typeface="Times New Roman"/>
              </a:rPr>
              <a:t>the part </a:t>
            </a:r>
            <a:r>
              <a:rPr dirty="0" sz="1450" spc="-5">
                <a:latin typeface="Times New Roman"/>
                <a:cs typeface="Times New Roman"/>
              </a:rPr>
              <a:t>of </a:t>
            </a:r>
            <a:r>
              <a:rPr dirty="0" sz="1450" spc="-20">
                <a:latin typeface="Times New Roman"/>
                <a:cs typeface="Times New Roman"/>
              </a:rPr>
              <a:t>Will.</a:t>
            </a:r>
            <a:r>
              <a:rPr dirty="0" sz="1450" spc="320">
                <a:latin typeface="Times New Roman"/>
                <a:cs typeface="Times New Roman"/>
              </a:rPr>
              <a:t> </a:t>
            </a:r>
            <a:r>
              <a:rPr dirty="0" sz="1450" spc="-10">
                <a:latin typeface="Times New Roman"/>
                <a:cs typeface="Times New Roman"/>
              </a:rPr>
              <a:t>On the </a:t>
            </a:r>
            <a:r>
              <a:rPr dirty="0" sz="1450" spc="-20">
                <a:latin typeface="Times New Roman"/>
                <a:cs typeface="Times New Roman"/>
              </a:rPr>
              <a:t>contrary, </a:t>
            </a:r>
            <a:r>
              <a:rPr dirty="0" sz="1450" spc="-5">
                <a:latin typeface="Times New Roman"/>
                <a:cs typeface="Times New Roman"/>
              </a:rPr>
              <a:t>he </a:t>
            </a:r>
            <a:r>
              <a:rPr dirty="0" sz="1450" spc="-10">
                <a:latin typeface="Times New Roman"/>
                <a:cs typeface="Times New Roman"/>
              </a:rPr>
              <a:t>had the inn  set </a:t>
            </a:r>
            <a:r>
              <a:rPr dirty="0" sz="1450" spc="-5">
                <a:latin typeface="Times New Roman"/>
                <a:cs typeface="Times New Roman"/>
              </a:rPr>
              <a:t>on a </a:t>
            </a:r>
            <a:r>
              <a:rPr dirty="0" sz="1450" spc="-10">
                <a:latin typeface="Times New Roman"/>
                <a:cs typeface="Times New Roman"/>
              </a:rPr>
              <a:t>better footing, and hired </a:t>
            </a:r>
            <a:r>
              <a:rPr dirty="0" sz="1450" spc="-5">
                <a:latin typeface="Times New Roman"/>
                <a:cs typeface="Times New Roman"/>
              </a:rPr>
              <a:t>a </a:t>
            </a:r>
            <a:r>
              <a:rPr dirty="0" sz="1450" spc="-10">
                <a:latin typeface="Times New Roman"/>
                <a:cs typeface="Times New Roman"/>
              </a:rPr>
              <a:t>couple </a:t>
            </a:r>
            <a:r>
              <a:rPr dirty="0" sz="1450" spc="-5">
                <a:latin typeface="Times New Roman"/>
                <a:cs typeface="Times New Roman"/>
              </a:rPr>
              <a:t>of </a:t>
            </a:r>
            <a:r>
              <a:rPr dirty="0" sz="1450" spc="-10">
                <a:latin typeface="Times New Roman"/>
                <a:cs typeface="Times New Roman"/>
              </a:rPr>
              <a:t>servants to assist him in carrying  it </a:t>
            </a:r>
            <a:r>
              <a:rPr dirty="0" sz="1450" spc="-5">
                <a:latin typeface="Times New Roman"/>
                <a:cs typeface="Times New Roman"/>
              </a:rPr>
              <a:t>on; </a:t>
            </a:r>
            <a:r>
              <a:rPr dirty="0" sz="1450" spc="-10">
                <a:latin typeface="Times New Roman"/>
                <a:cs typeface="Times New Roman"/>
              </a:rPr>
              <a:t>and there </a:t>
            </a:r>
            <a:r>
              <a:rPr dirty="0" sz="1450" spc="-5">
                <a:latin typeface="Times New Roman"/>
                <a:cs typeface="Times New Roman"/>
              </a:rPr>
              <a:t>he </a:t>
            </a:r>
            <a:r>
              <a:rPr dirty="0" sz="1450" spc="-10">
                <a:latin typeface="Times New Roman"/>
                <a:cs typeface="Times New Roman"/>
              </a:rPr>
              <a:t>settled down, </a:t>
            </a:r>
            <a:r>
              <a:rPr dirty="0" sz="1450" spc="-5">
                <a:latin typeface="Times New Roman"/>
                <a:cs typeface="Times New Roman"/>
              </a:rPr>
              <a:t>a kind, </a:t>
            </a:r>
            <a:r>
              <a:rPr dirty="0" sz="1450" spc="-10">
                <a:latin typeface="Times New Roman"/>
                <a:cs typeface="Times New Roman"/>
              </a:rPr>
              <a:t>talkative, inscrutable </a:t>
            </a:r>
            <a:r>
              <a:rPr dirty="0" sz="1450" spc="-5">
                <a:latin typeface="Times New Roman"/>
                <a:cs typeface="Times New Roman"/>
              </a:rPr>
              <a:t>young </a:t>
            </a:r>
            <a:r>
              <a:rPr dirty="0" sz="1450" spc="-10">
                <a:latin typeface="Times New Roman"/>
                <a:cs typeface="Times New Roman"/>
              </a:rPr>
              <a:t>man, six  feet three in his stockings, with an iron constitution and </a:t>
            </a:r>
            <a:r>
              <a:rPr dirty="0" sz="1450" spc="-5">
                <a:latin typeface="Times New Roman"/>
                <a:cs typeface="Times New Roman"/>
              </a:rPr>
              <a:t>a </a:t>
            </a:r>
            <a:r>
              <a:rPr dirty="0" sz="1450" spc="-10">
                <a:latin typeface="Times New Roman"/>
                <a:cs typeface="Times New Roman"/>
              </a:rPr>
              <a:t>friendly voice. He  soon began to take rank in the district as </a:t>
            </a:r>
            <a:r>
              <a:rPr dirty="0" sz="1450" spc="-5">
                <a:latin typeface="Times New Roman"/>
                <a:cs typeface="Times New Roman"/>
              </a:rPr>
              <a:t>a bit of </a:t>
            </a:r>
            <a:r>
              <a:rPr dirty="0" sz="1450" spc="-10">
                <a:latin typeface="Times New Roman"/>
                <a:cs typeface="Times New Roman"/>
              </a:rPr>
              <a:t>an oddity: it was </a:t>
            </a:r>
            <a:r>
              <a:rPr dirty="0" sz="1450" spc="-5">
                <a:latin typeface="Times New Roman"/>
                <a:cs typeface="Times New Roman"/>
              </a:rPr>
              <a:t>not </a:t>
            </a:r>
            <a:r>
              <a:rPr dirty="0" sz="1450" spc="-10">
                <a:latin typeface="Times New Roman"/>
                <a:cs typeface="Times New Roman"/>
              </a:rPr>
              <a:t>much to  </a:t>
            </a:r>
            <a:r>
              <a:rPr dirty="0" sz="1450" spc="-5">
                <a:latin typeface="Times New Roman"/>
                <a:cs typeface="Times New Roman"/>
              </a:rPr>
              <a:t>be </a:t>
            </a:r>
            <a:r>
              <a:rPr dirty="0" sz="1450" spc="-10">
                <a:latin typeface="Times New Roman"/>
                <a:cs typeface="Times New Roman"/>
              </a:rPr>
              <a:t>wondered at from the first, for </a:t>
            </a:r>
            <a:r>
              <a:rPr dirty="0" sz="1450" spc="-5">
                <a:latin typeface="Times New Roman"/>
                <a:cs typeface="Times New Roman"/>
              </a:rPr>
              <a:t>he </a:t>
            </a:r>
            <a:r>
              <a:rPr dirty="0" sz="1450" spc="-10">
                <a:latin typeface="Times New Roman"/>
                <a:cs typeface="Times New Roman"/>
              </a:rPr>
              <a:t>was always full </a:t>
            </a:r>
            <a:r>
              <a:rPr dirty="0" sz="1450" spc="-5">
                <a:latin typeface="Times New Roman"/>
                <a:cs typeface="Times New Roman"/>
              </a:rPr>
              <a:t>of </a:t>
            </a:r>
            <a:r>
              <a:rPr dirty="0" sz="1450" spc="-10">
                <a:latin typeface="Times New Roman"/>
                <a:cs typeface="Times New Roman"/>
              </a:rPr>
              <a:t>notions, and kept  calling the plainest common-sense in question; </a:t>
            </a:r>
            <a:r>
              <a:rPr dirty="0" sz="1450" spc="-5">
                <a:latin typeface="Times New Roman"/>
                <a:cs typeface="Times New Roman"/>
              </a:rPr>
              <a:t>but </a:t>
            </a:r>
            <a:r>
              <a:rPr dirty="0" sz="1450" spc="-10">
                <a:latin typeface="Times New Roman"/>
                <a:cs typeface="Times New Roman"/>
              </a:rPr>
              <a:t>what most raised the report  </a:t>
            </a:r>
            <a:r>
              <a:rPr dirty="0" sz="1450" spc="-5">
                <a:latin typeface="Times New Roman"/>
                <a:cs typeface="Times New Roman"/>
              </a:rPr>
              <a:t>upon </a:t>
            </a:r>
            <a:r>
              <a:rPr dirty="0" sz="1450" spc="-10">
                <a:latin typeface="Times New Roman"/>
                <a:cs typeface="Times New Roman"/>
              </a:rPr>
              <a:t>him was the </a:t>
            </a:r>
            <a:r>
              <a:rPr dirty="0" sz="1450" spc="-5">
                <a:latin typeface="Times New Roman"/>
                <a:cs typeface="Times New Roman"/>
              </a:rPr>
              <a:t>odd </a:t>
            </a:r>
            <a:r>
              <a:rPr dirty="0" sz="1450" spc="-10">
                <a:latin typeface="Times New Roman"/>
                <a:cs typeface="Times New Roman"/>
              </a:rPr>
              <a:t>circumstance </a:t>
            </a:r>
            <a:r>
              <a:rPr dirty="0" sz="1450" spc="-5">
                <a:latin typeface="Times New Roman"/>
                <a:cs typeface="Times New Roman"/>
              </a:rPr>
              <a:t>of </a:t>
            </a:r>
            <a:r>
              <a:rPr dirty="0" sz="1450" spc="-10">
                <a:latin typeface="Times New Roman"/>
                <a:cs typeface="Times New Roman"/>
              </a:rPr>
              <a:t>his courtship with the </a:t>
            </a:r>
            <a:r>
              <a:rPr dirty="0" sz="1450" spc="-20">
                <a:latin typeface="Times New Roman"/>
                <a:cs typeface="Times New Roman"/>
              </a:rPr>
              <a:t>parson’s  Marjory.</a:t>
            </a:r>
            <a:endParaRPr sz="1450">
              <a:latin typeface="Times New Roman"/>
              <a:cs typeface="Times New Roman"/>
            </a:endParaRPr>
          </a:p>
          <a:p>
            <a:pPr algn="just" marL="12700" marR="5715">
              <a:lnSpc>
                <a:spcPts val="1730"/>
              </a:lnSpc>
              <a:spcBef>
                <a:spcPts val="844"/>
              </a:spcBef>
            </a:pPr>
            <a:r>
              <a:rPr dirty="0" sz="1450" spc="-10">
                <a:latin typeface="Times New Roman"/>
                <a:cs typeface="Times New Roman"/>
              </a:rPr>
              <a:t>The </a:t>
            </a:r>
            <a:r>
              <a:rPr dirty="0" sz="1450" spc="-20">
                <a:latin typeface="Times New Roman"/>
                <a:cs typeface="Times New Roman"/>
              </a:rPr>
              <a:t>parson’s </a:t>
            </a:r>
            <a:r>
              <a:rPr dirty="0" sz="1450" spc="-10">
                <a:latin typeface="Times New Roman"/>
                <a:cs typeface="Times New Roman"/>
              </a:rPr>
              <a:t>Marjory was </a:t>
            </a:r>
            <a:r>
              <a:rPr dirty="0" sz="1450" spc="-5">
                <a:latin typeface="Times New Roman"/>
                <a:cs typeface="Times New Roman"/>
              </a:rPr>
              <a:t>a </a:t>
            </a:r>
            <a:r>
              <a:rPr dirty="0" sz="1450" spc="-10">
                <a:latin typeface="Times New Roman"/>
                <a:cs typeface="Times New Roman"/>
              </a:rPr>
              <a:t>lass about nineteen, when </a:t>
            </a:r>
            <a:r>
              <a:rPr dirty="0" sz="1450" spc="-25">
                <a:latin typeface="Times New Roman"/>
                <a:cs typeface="Times New Roman"/>
              </a:rPr>
              <a:t>Will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about  thirty; well enough looking, and much better educated than any other girl in  that part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country, </a:t>
            </a:r>
            <a:r>
              <a:rPr dirty="0" sz="1450" spc="-10">
                <a:latin typeface="Times New Roman"/>
                <a:cs typeface="Times New Roman"/>
              </a:rPr>
              <a:t>as became her parentage. She held her head very </a:t>
            </a:r>
            <a:r>
              <a:rPr dirty="0" sz="1450" spc="-5">
                <a:latin typeface="Times New Roman"/>
                <a:cs typeface="Times New Roman"/>
              </a:rPr>
              <a:t>high,  </a:t>
            </a:r>
            <a:r>
              <a:rPr dirty="0" sz="1450" spc="-10">
                <a:latin typeface="Times New Roman"/>
                <a:cs typeface="Times New Roman"/>
              </a:rPr>
              <a:t>and had already refused several </a:t>
            </a:r>
            <a:r>
              <a:rPr dirty="0" sz="1450" spc="-15">
                <a:latin typeface="Times New Roman"/>
                <a:cs typeface="Times New Roman"/>
              </a:rPr>
              <a:t>offers </a:t>
            </a:r>
            <a:r>
              <a:rPr dirty="0" sz="1450" spc="-5">
                <a:latin typeface="Times New Roman"/>
                <a:cs typeface="Times New Roman"/>
              </a:rPr>
              <a:t>of </a:t>
            </a:r>
            <a:r>
              <a:rPr dirty="0" sz="1450" spc="-10">
                <a:latin typeface="Times New Roman"/>
                <a:cs typeface="Times New Roman"/>
              </a:rPr>
              <a:t>marriage with </a:t>
            </a:r>
            <a:r>
              <a:rPr dirty="0" sz="1450" spc="-5">
                <a:latin typeface="Times New Roman"/>
                <a:cs typeface="Times New Roman"/>
              </a:rPr>
              <a:t>a </a:t>
            </a:r>
            <a:r>
              <a:rPr dirty="0" sz="1450" spc="-10">
                <a:latin typeface="Times New Roman"/>
                <a:cs typeface="Times New Roman"/>
              </a:rPr>
              <a:t>grand </a:t>
            </a:r>
            <a:r>
              <a:rPr dirty="0" sz="1450" spc="-25">
                <a:latin typeface="Times New Roman"/>
                <a:cs typeface="Times New Roman"/>
              </a:rPr>
              <a:t>air, </a:t>
            </a:r>
            <a:r>
              <a:rPr dirty="0" sz="1450" spc="-10">
                <a:latin typeface="Times New Roman"/>
                <a:cs typeface="Times New Roman"/>
              </a:rPr>
              <a:t>which had  </a:t>
            </a:r>
            <a:r>
              <a:rPr dirty="0" sz="1450" spc="-5">
                <a:latin typeface="Times New Roman"/>
                <a:cs typeface="Times New Roman"/>
              </a:rPr>
              <a:t>got </a:t>
            </a:r>
            <a:r>
              <a:rPr dirty="0" sz="1450" spc="-10">
                <a:latin typeface="Times New Roman"/>
                <a:cs typeface="Times New Roman"/>
              </a:rPr>
              <a:t>her hard names among the neighbours. For all that she was </a:t>
            </a:r>
            <a:r>
              <a:rPr dirty="0" sz="1450" spc="-5">
                <a:latin typeface="Times New Roman"/>
                <a:cs typeface="Times New Roman"/>
              </a:rPr>
              <a:t>a good </a:t>
            </a:r>
            <a:r>
              <a:rPr dirty="0" sz="1450" spc="-10">
                <a:latin typeface="Times New Roman"/>
                <a:cs typeface="Times New Roman"/>
              </a:rPr>
              <a:t>girl,  and </a:t>
            </a:r>
            <a:r>
              <a:rPr dirty="0" sz="1450" spc="-5">
                <a:latin typeface="Times New Roman"/>
                <a:cs typeface="Times New Roman"/>
              </a:rPr>
              <a:t>one </a:t>
            </a:r>
            <a:r>
              <a:rPr dirty="0" sz="1450" spc="-10">
                <a:latin typeface="Times New Roman"/>
                <a:cs typeface="Times New Roman"/>
              </a:rPr>
              <a:t>that would have made any man well</a:t>
            </a:r>
            <a:r>
              <a:rPr dirty="0" sz="1450" spc="35">
                <a:latin typeface="Times New Roman"/>
                <a:cs typeface="Times New Roman"/>
              </a:rPr>
              <a:t> </a:t>
            </a:r>
            <a:r>
              <a:rPr dirty="0" sz="1450" spc="-10">
                <a:latin typeface="Times New Roman"/>
                <a:cs typeface="Times New Roman"/>
              </a:rPr>
              <a:t>contented.</a:t>
            </a:r>
            <a:endParaRPr sz="1450">
              <a:latin typeface="Times New Roman"/>
              <a:cs typeface="Times New Roman"/>
            </a:endParaRPr>
          </a:p>
          <a:p>
            <a:pPr algn="just" marL="12700" marR="5080">
              <a:lnSpc>
                <a:spcPts val="1730"/>
              </a:lnSpc>
              <a:spcBef>
                <a:spcPts val="855"/>
              </a:spcBef>
            </a:pPr>
            <a:r>
              <a:rPr dirty="0" sz="1450" spc="-25">
                <a:latin typeface="Times New Roman"/>
                <a:cs typeface="Times New Roman"/>
              </a:rPr>
              <a:t>Will </a:t>
            </a:r>
            <a:r>
              <a:rPr dirty="0" sz="1450" spc="-10">
                <a:latin typeface="Times New Roman"/>
                <a:cs typeface="Times New Roman"/>
              </a:rPr>
              <a:t>had never seen much </a:t>
            </a:r>
            <a:r>
              <a:rPr dirty="0" sz="1450" spc="-5">
                <a:latin typeface="Times New Roman"/>
                <a:cs typeface="Times New Roman"/>
              </a:rPr>
              <a:t>of </a:t>
            </a:r>
            <a:r>
              <a:rPr dirty="0" sz="1450" spc="-10">
                <a:latin typeface="Times New Roman"/>
                <a:cs typeface="Times New Roman"/>
              </a:rPr>
              <a:t>her; for although the church and parsonage were  only two miles from his own </a:t>
            </a:r>
            <a:r>
              <a:rPr dirty="0" sz="1450" spc="-20">
                <a:latin typeface="Times New Roman"/>
                <a:cs typeface="Times New Roman"/>
              </a:rPr>
              <a:t>door, </a:t>
            </a:r>
            <a:r>
              <a:rPr dirty="0" sz="1450" spc="-5">
                <a:latin typeface="Times New Roman"/>
                <a:cs typeface="Times New Roman"/>
              </a:rPr>
              <a:t>he </a:t>
            </a:r>
            <a:r>
              <a:rPr dirty="0" sz="1450" spc="-10">
                <a:latin typeface="Times New Roman"/>
                <a:cs typeface="Times New Roman"/>
              </a:rPr>
              <a:t>was never known to </a:t>
            </a:r>
            <a:r>
              <a:rPr dirty="0" sz="1450" spc="-5">
                <a:latin typeface="Times New Roman"/>
                <a:cs typeface="Times New Roman"/>
              </a:rPr>
              <a:t>go </a:t>
            </a:r>
            <a:r>
              <a:rPr dirty="0" sz="1450" spc="-10">
                <a:latin typeface="Times New Roman"/>
                <a:cs typeface="Times New Roman"/>
              </a:rPr>
              <a:t>there </a:t>
            </a:r>
            <a:r>
              <a:rPr dirty="0" sz="1450" spc="-5">
                <a:latin typeface="Times New Roman"/>
                <a:cs typeface="Times New Roman"/>
              </a:rPr>
              <a:t>but on  </a:t>
            </a:r>
            <a:r>
              <a:rPr dirty="0" sz="1450" spc="-10">
                <a:latin typeface="Times New Roman"/>
                <a:cs typeface="Times New Roman"/>
              </a:rPr>
              <a:t>Sundays. It chanced, </a:t>
            </a:r>
            <a:r>
              <a:rPr dirty="0" sz="1450" spc="-15">
                <a:latin typeface="Times New Roman"/>
                <a:cs typeface="Times New Roman"/>
              </a:rPr>
              <a:t>however, </a:t>
            </a:r>
            <a:r>
              <a:rPr dirty="0" sz="1450" spc="-10">
                <a:latin typeface="Times New Roman"/>
                <a:cs typeface="Times New Roman"/>
              </a:rPr>
              <a:t>that the parsonage fell into </a:t>
            </a:r>
            <a:r>
              <a:rPr dirty="0" sz="1450" spc="-15">
                <a:latin typeface="Times New Roman"/>
                <a:cs typeface="Times New Roman"/>
              </a:rPr>
              <a:t>disrepair, </a:t>
            </a:r>
            <a:r>
              <a:rPr dirty="0" sz="1450" spc="-10">
                <a:latin typeface="Times New Roman"/>
                <a:cs typeface="Times New Roman"/>
              </a:rPr>
              <a:t>and had  to </a:t>
            </a:r>
            <a:r>
              <a:rPr dirty="0" sz="1450" spc="-5">
                <a:latin typeface="Times New Roman"/>
                <a:cs typeface="Times New Roman"/>
              </a:rPr>
              <a:t>be </a:t>
            </a:r>
            <a:r>
              <a:rPr dirty="0" sz="1450" spc="-10">
                <a:latin typeface="Times New Roman"/>
                <a:cs typeface="Times New Roman"/>
              </a:rPr>
              <a:t>dismantled; and the parson and his daughter took lodgings for </a:t>
            </a:r>
            <a:r>
              <a:rPr dirty="0" sz="1450" spc="-5">
                <a:latin typeface="Times New Roman"/>
                <a:cs typeface="Times New Roman"/>
              </a:rPr>
              <a:t>a </a:t>
            </a:r>
            <a:r>
              <a:rPr dirty="0" sz="1450" spc="-10">
                <a:latin typeface="Times New Roman"/>
                <a:cs typeface="Times New Roman"/>
              </a:rPr>
              <a:t>month </a:t>
            </a:r>
            <a:r>
              <a:rPr dirty="0" sz="1450" spc="-5">
                <a:latin typeface="Times New Roman"/>
                <a:cs typeface="Times New Roman"/>
              </a:rPr>
              <a:t>or  </a:t>
            </a:r>
            <a:r>
              <a:rPr dirty="0" sz="1450" spc="-10">
                <a:latin typeface="Times New Roman"/>
                <a:cs typeface="Times New Roman"/>
              </a:rPr>
              <a:t>so, </a:t>
            </a:r>
            <a:r>
              <a:rPr dirty="0" sz="1450" spc="-5">
                <a:latin typeface="Times New Roman"/>
                <a:cs typeface="Times New Roman"/>
              </a:rPr>
              <a:t>on </a:t>
            </a:r>
            <a:r>
              <a:rPr dirty="0" sz="1450" spc="-10">
                <a:latin typeface="Times New Roman"/>
                <a:cs typeface="Times New Roman"/>
              </a:rPr>
              <a:t>very much reduced terms, at </a:t>
            </a:r>
            <a:r>
              <a:rPr dirty="0" sz="1450" spc="-35">
                <a:latin typeface="Times New Roman"/>
                <a:cs typeface="Times New Roman"/>
              </a:rPr>
              <a:t>Will’s </a:t>
            </a:r>
            <a:r>
              <a:rPr dirty="0" sz="1450" spc="-5">
                <a:latin typeface="Times New Roman"/>
                <a:cs typeface="Times New Roman"/>
              </a:rPr>
              <a:t>inn. </a:t>
            </a:r>
            <a:r>
              <a:rPr dirty="0" sz="1450" spc="-35">
                <a:latin typeface="Times New Roman"/>
                <a:cs typeface="Times New Roman"/>
              </a:rPr>
              <a:t>Now, </a:t>
            </a:r>
            <a:r>
              <a:rPr dirty="0" sz="1450" spc="-10">
                <a:latin typeface="Times New Roman"/>
                <a:cs typeface="Times New Roman"/>
              </a:rPr>
              <a:t>what with the </a:t>
            </a:r>
            <a:r>
              <a:rPr dirty="0" sz="1450" spc="-5">
                <a:latin typeface="Times New Roman"/>
                <a:cs typeface="Times New Roman"/>
              </a:rPr>
              <a:t>inn, </a:t>
            </a:r>
            <a:r>
              <a:rPr dirty="0" sz="1450" spc="-10">
                <a:latin typeface="Times New Roman"/>
                <a:cs typeface="Times New Roman"/>
              </a:rPr>
              <a:t>and  the mill, and the old </a:t>
            </a:r>
            <a:r>
              <a:rPr dirty="0" sz="1450" spc="-15">
                <a:latin typeface="Times New Roman"/>
                <a:cs typeface="Times New Roman"/>
              </a:rPr>
              <a:t>miller’s </a:t>
            </a:r>
            <a:r>
              <a:rPr dirty="0" sz="1450" spc="-10">
                <a:latin typeface="Times New Roman"/>
                <a:cs typeface="Times New Roman"/>
              </a:rPr>
              <a:t>savings, </a:t>
            </a:r>
            <a:r>
              <a:rPr dirty="0" sz="1450" spc="-5">
                <a:latin typeface="Times New Roman"/>
                <a:cs typeface="Times New Roman"/>
              </a:rPr>
              <a:t>our </a:t>
            </a:r>
            <a:r>
              <a:rPr dirty="0" sz="1450" spc="-10">
                <a:latin typeface="Times New Roman"/>
                <a:cs typeface="Times New Roman"/>
              </a:rPr>
              <a:t>friend was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substance; and  besides that,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name for </a:t>
            </a:r>
            <a:r>
              <a:rPr dirty="0" sz="1450" spc="-5">
                <a:latin typeface="Times New Roman"/>
                <a:cs typeface="Times New Roman"/>
              </a:rPr>
              <a:t>good </a:t>
            </a:r>
            <a:r>
              <a:rPr dirty="0" sz="1450" spc="-10">
                <a:latin typeface="Times New Roman"/>
                <a:cs typeface="Times New Roman"/>
              </a:rPr>
              <a:t>temper and shrewdness, which make </a:t>
            </a:r>
            <a:r>
              <a:rPr dirty="0" sz="1450" spc="-5">
                <a:latin typeface="Times New Roman"/>
                <a:cs typeface="Times New Roman"/>
              </a:rPr>
              <a:t>a  </a:t>
            </a:r>
            <a:r>
              <a:rPr dirty="0" sz="1450" spc="-10">
                <a:latin typeface="Times New Roman"/>
                <a:cs typeface="Times New Roman"/>
              </a:rPr>
              <a:t>capital portion in marriage; and so it was currently gossiped, among their ill-  wishers, that the parson and his daughter had </a:t>
            </a:r>
            <a:r>
              <a:rPr dirty="0" sz="1450" spc="-5">
                <a:latin typeface="Times New Roman"/>
                <a:cs typeface="Times New Roman"/>
              </a:rPr>
              <a:t>not </a:t>
            </a:r>
            <a:r>
              <a:rPr dirty="0" sz="1450" spc="-10">
                <a:latin typeface="Times New Roman"/>
                <a:cs typeface="Times New Roman"/>
              </a:rPr>
              <a:t>chosen their temporary  lodging with their eyes shut. </a:t>
            </a:r>
            <a:r>
              <a:rPr dirty="0" sz="1450" spc="-25">
                <a:latin typeface="Times New Roman"/>
                <a:cs typeface="Times New Roman"/>
              </a:rPr>
              <a:t>Will </a:t>
            </a:r>
            <a:r>
              <a:rPr dirty="0" sz="1450" spc="-10">
                <a:latin typeface="Times New Roman"/>
                <a:cs typeface="Times New Roman"/>
              </a:rPr>
              <a:t>was about the last man in the world to </a:t>
            </a:r>
            <a:r>
              <a:rPr dirty="0" sz="1450" spc="-5">
                <a:latin typeface="Times New Roman"/>
                <a:cs typeface="Times New Roman"/>
              </a:rPr>
              <a:t>be  </a:t>
            </a:r>
            <a:r>
              <a:rPr dirty="0" sz="1450" spc="-10">
                <a:latin typeface="Times New Roman"/>
                <a:cs typeface="Times New Roman"/>
              </a:rPr>
              <a:t>cajoled </a:t>
            </a:r>
            <a:r>
              <a:rPr dirty="0" sz="1450" spc="-5">
                <a:latin typeface="Times New Roman"/>
                <a:cs typeface="Times New Roman"/>
              </a:rPr>
              <a:t>or </a:t>
            </a:r>
            <a:r>
              <a:rPr dirty="0" sz="1450" spc="-10">
                <a:latin typeface="Times New Roman"/>
                <a:cs typeface="Times New Roman"/>
              </a:rPr>
              <a:t>frightened into marriage. </a:t>
            </a:r>
            <a:r>
              <a:rPr dirty="0" sz="1450" spc="-60">
                <a:latin typeface="Times New Roman"/>
                <a:cs typeface="Times New Roman"/>
              </a:rPr>
              <a:t>You </a:t>
            </a:r>
            <a:r>
              <a:rPr dirty="0" sz="1450" spc="-10">
                <a:latin typeface="Times New Roman"/>
                <a:cs typeface="Times New Roman"/>
              </a:rPr>
              <a:t>had only to look into his eyes, limpid  and still like </a:t>
            </a:r>
            <a:r>
              <a:rPr dirty="0" sz="1450" spc="-5">
                <a:latin typeface="Times New Roman"/>
                <a:cs typeface="Times New Roman"/>
              </a:rPr>
              <a:t>pools of </a:t>
            </a:r>
            <a:r>
              <a:rPr dirty="0" sz="1450" spc="-20">
                <a:latin typeface="Times New Roman"/>
                <a:cs typeface="Times New Roman"/>
              </a:rPr>
              <a:t>water, </a:t>
            </a:r>
            <a:r>
              <a:rPr dirty="0" sz="1450" spc="-10">
                <a:latin typeface="Times New Roman"/>
                <a:cs typeface="Times New Roman"/>
              </a:rPr>
              <a:t>and yet with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clear light that seemed to  come from within, and </a:t>
            </a:r>
            <a:r>
              <a:rPr dirty="0" sz="1450" spc="-5">
                <a:latin typeface="Times New Roman"/>
                <a:cs typeface="Times New Roman"/>
              </a:rPr>
              <a:t>you </a:t>
            </a:r>
            <a:r>
              <a:rPr dirty="0" sz="1450" spc="-10">
                <a:latin typeface="Times New Roman"/>
                <a:cs typeface="Times New Roman"/>
              </a:rPr>
              <a:t>would understand at once that here was </a:t>
            </a:r>
            <a:r>
              <a:rPr dirty="0" sz="1450" spc="-5">
                <a:latin typeface="Times New Roman"/>
                <a:cs typeface="Times New Roman"/>
              </a:rPr>
              <a:t>one </a:t>
            </a:r>
            <a:r>
              <a:rPr dirty="0" sz="1450" spc="-10">
                <a:latin typeface="Times New Roman"/>
                <a:cs typeface="Times New Roman"/>
              </a:rPr>
              <a:t>who  knew his own mind, and would stand to it </a:t>
            </a:r>
            <a:r>
              <a:rPr dirty="0" sz="1450" spc="-20">
                <a:latin typeface="Times New Roman"/>
                <a:cs typeface="Times New Roman"/>
              </a:rPr>
              <a:t>immovably. </a:t>
            </a:r>
            <a:r>
              <a:rPr dirty="0" sz="1450" spc="-10">
                <a:latin typeface="Times New Roman"/>
                <a:cs typeface="Times New Roman"/>
              </a:rPr>
              <a:t>Marjory herself was </a:t>
            </a:r>
            <a:r>
              <a:rPr dirty="0" sz="1450" spc="-5">
                <a:latin typeface="Times New Roman"/>
                <a:cs typeface="Times New Roman"/>
              </a:rPr>
              <a:t>no  </a:t>
            </a:r>
            <a:r>
              <a:rPr dirty="0" sz="1450" spc="-10">
                <a:latin typeface="Times New Roman"/>
                <a:cs typeface="Times New Roman"/>
              </a:rPr>
              <a:t>weakling </a:t>
            </a:r>
            <a:r>
              <a:rPr dirty="0" sz="1450" spc="-5">
                <a:latin typeface="Times New Roman"/>
                <a:cs typeface="Times New Roman"/>
              </a:rPr>
              <a:t>by </a:t>
            </a:r>
            <a:r>
              <a:rPr dirty="0" sz="1450" spc="-10">
                <a:latin typeface="Times New Roman"/>
                <a:cs typeface="Times New Roman"/>
              </a:rPr>
              <a:t>her looks, with strong, steady eyes and </a:t>
            </a:r>
            <a:r>
              <a:rPr dirty="0" sz="1450" spc="-5">
                <a:latin typeface="Times New Roman"/>
                <a:cs typeface="Times New Roman"/>
              </a:rPr>
              <a:t>a </a:t>
            </a:r>
            <a:r>
              <a:rPr dirty="0" sz="1450" spc="-10">
                <a:latin typeface="Times New Roman"/>
                <a:cs typeface="Times New Roman"/>
              </a:rPr>
              <a:t>resolute and quiet  bearing. It might </a:t>
            </a:r>
            <a:r>
              <a:rPr dirty="0" sz="1450" spc="-5">
                <a:latin typeface="Times New Roman"/>
                <a:cs typeface="Times New Roman"/>
              </a:rPr>
              <a:t>be a </a:t>
            </a:r>
            <a:r>
              <a:rPr dirty="0" sz="1450" spc="-10">
                <a:latin typeface="Times New Roman"/>
                <a:cs typeface="Times New Roman"/>
              </a:rPr>
              <a:t>question whether she was </a:t>
            </a:r>
            <a:r>
              <a:rPr dirty="0" sz="1450" spc="-5">
                <a:latin typeface="Times New Roman"/>
                <a:cs typeface="Times New Roman"/>
              </a:rPr>
              <a:t>not </a:t>
            </a:r>
            <a:r>
              <a:rPr dirty="0" sz="1450" spc="-35">
                <a:latin typeface="Times New Roman"/>
                <a:cs typeface="Times New Roman"/>
              </a:rPr>
              <a:t>Will’s </a:t>
            </a:r>
            <a:r>
              <a:rPr dirty="0" sz="1450" spc="-10">
                <a:latin typeface="Times New Roman"/>
                <a:cs typeface="Times New Roman"/>
              </a:rPr>
              <a:t>match in  stedfastness, after all, </a:t>
            </a:r>
            <a:r>
              <a:rPr dirty="0" sz="1450" spc="-5">
                <a:latin typeface="Times New Roman"/>
                <a:cs typeface="Times New Roman"/>
              </a:rPr>
              <a:t>or </a:t>
            </a:r>
            <a:r>
              <a:rPr dirty="0" sz="1450" spc="-10">
                <a:latin typeface="Times New Roman"/>
                <a:cs typeface="Times New Roman"/>
              </a:rPr>
              <a:t>which </a:t>
            </a:r>
            <a:r>
              <a:rPr dirty="0" sz="1450" spc="-5">
                <a:latin typeface="Times New Roman"/>
                <a:cs typeface="Times New Roman"/>
              </a:rPr>
              <a:t>of </a:t>
            </a:r>
            <a:r>
              <a:rPr dirty="0" sz="1450" spc="-10">
                <a:latin typeface="Times New Roman"/>
                <a:cs typeface="Times New Roman"/>
              </a:rPr>
              <a:t>them would rule the roost in marriage. But  Marjory had never given it </a:t>
            </a:r>
            <a:r>
              <a:rPr dirty="0" sz="1450" spc="-5">
                <a:latin typeface="Times New Roman"/>
                <a:cs typeface="Times New Roman"/>
              </a:rPr>
              <a:t>a </a:t>
            </a:r>
            <a:r>
              <a:rPr dirty="0" sz="1450" spc="-10">
                <a:latin typeface="Times New Roman"/>
                <a:cs typeface="Times New Roman"/>
              </a:rPr>
              <a:t>thought, and accompanied her father with the  most unshaken innocence and</a:t>
            </a:r>
            <a:r>
              <a:rPr dirty="0" sz="1450" spc="10">
                <a:latin typeface="Times New Roman"/>
                <a:cs typeface="Times New Roman"/>
              </a:rPr>
              <a:t> </a:t>
            </a:r>
            <a:r>
              <a:rPr dirty="0" sz="1450" spc="-10">
                <a:latin typeface="Times New Roman"/>
                <a:cs typeface="Times New Roman"/>
              </a:rPr>
              <a:t>unconcern.</a:t>
            </a:r>
            <a:endParaRPr sz="1450">
              <a:latin typeface="Times New Roman"/>
              <a:cs typeface="Times New Roman"/>
            </a:endParaRPr>
          </a:p>
          <a:p>
            <a:pPr algn="just" marL="12700" marR="5080">
              <a:lnSpc>
                <a:spcPts val="1730"/>
              </a:lnSpc>
              <a:spcBef>
                <a:spcPts val="835"/>
              </a:spcBef>
            </a:pPr>
            <a:r>
              <a:rPr dirty="0" sz="1450" spc="-10">
                <a:latin typeface="Times New Roman"/>
                <a:cs typeface="Times New Roman"/>
              </a:rPr>
              <a:t>The season was still so early that </a:t>
            </a:r>
            <a:r>
              <a:rPr dirty="0" sz="1450" spc="-35">
                <a:latin typeface="Times New Roman"/>
                <a:cs typeface="Times New Roman"/>
              </a:rPr>
              <a:t>Will’s </a:t>
            </a:r>
            <a:r>
              <a:rPr dirty="0" sz="1450" spc="-10">
                <a:latin typeface="Times New Roman"/>
                <a:cs typeface="Times New Roman"/>
              </a:rPr>
              <a:t>customers were few and far between;  </a:t>
            </a:r>
            <a:r>
              <a:rPr dirty="0" sz="1450" spc="-5">
                <a:latin typeface="Times New Roman"/>
                <a:cs typeface="Times New Roman"/>
              </a:rPr>
              <a:t>but </a:t>
            </a:r>
            <a:r>
              <a:rPr dirty="0" sz="1450" spc="-10">
                <a:latin typeface="Times New Roman"/>
                <a:cs typeface="Times New Roman"/>
              </a:rPr>
              <a:t>the lilacs were already flowering, and the weather was so mild that the  party</a:t>
            </a:r>
            <a:r>
              <a:rPr dirty="0" sz="1450" spc="20">
                <a:latin typeface="Times New Roman"/>
                <a:cs typeface="Times New Roman"/>
              </a:rPr>
              <a:t> </a:t>
            </a:r>
            <a:r>
              <a:rPr dirty="0" sz="1450" spc="-10">
                <a:latin typeface="Times New Roman"/>
                <a:cs typeface="Times New Roman"/>
              </a:rPr>
              <a:t>took</a:t>
            </a:r>
            <a:r>
              <a:rPr dirty="0" sz="1450" spc="25">
                <a:latin typeface="Times New Roman"/>
                <a:cs typeface="Times New Roman"/>
              </a:rPr>
              <a:t> </a:t>
            </a:r>
            <a:r>
              <a:rPr dirty="0" sz="1450" spc="-10">
                <a:latin typeface="Times New Roman"/>
                <a:cs typeface="Times New Roman"/>
              </a:rPr>
              <a:t>dinner</a:t>
            </a:r>
            <a:r>
              <a:rPr dirty="0" sz="1450" spc="25">
                <a:latin typeface="Times New Roman"/>
                <a:cs typeface="Times New Roman"/>
              </a:rPr>
              <a:t> </a:t>
            </a:r>
            <a:r>
              <a:rPr dirty="0" sz="1450" spc="-10">
                <a:latin typeface="Times New Roman"/>
                <a:cs typeface="Times New Roman"/>
              </a:rPr>
              <a:t>under</a:t>
            </a:r>
            <a:r>
              <a:rPr dirty="0" sz="1450" spc="25">
                <a:latin typeface="Times New Roman"/>
                <a:cs typeface="Times New Roman"/>
              </a:rPr>
              <a:t> </a:t>
            </a:r>
            <a:r>
              <a:rPr dirty="0" sz="1450" spc="-10">
                <a:latin typeface="Times New Roman"/>
                <a:cs typeface="Times New Roman"/>
              </a:rPr>
              <a:t>the</a:t>
            </a:r>
            <a:r>
              <a:rPr dirty="0" sz="1450" spc="25">
                <a:latin typeface="Times New Roman"/>
                <a:cs typeface="Times New Roman"/>
              </a:rPr>
              <a:t> </a:t>
            </a:r>
            <a:r>
              <a:rPr dirty="0" sz="1450" spc="-10">
                <a:latin typeface="Times New Roman"/>
                <a:cs typeface="Times New Roman"/>
              </a:rPr>
              <a:t>trellice,</a:t>
            </a:r>
            <a:r>
              <a:rPr dirty="0" sz="1450" spc="25">
                <a:latin typeface="Times New Roman"/>
                <a:cs typeface="Times New Roman"/>
              </a:rPr>
              <a:t> </a:t>
            </a:r>
            <a:r>
              <a:rPr dirty="0" sz="1450" spc="-10">
                <a:latin typeface="Times New Roman"/>
                <a:cs typeface="Times New Roman"/>
              </a:rPr>
              <a:t>with</a:t>
            </a:r>
            <a:r>
              <a:rPr dirty="0" sz="1450" spc="20">
                <a:latin typeface="Times New Roman"/>
                <a:cs typeface="Times New Roman"/>
              </a:rPr>
              <a:t> </a:t>
            </a:r>
            <a:r>
              <a:rPr dirty="0" sz="1450" spc="-10">
                <a:latin typeface="Times New Roman"/>
                <a:cs typeface="Times New Roman"/>
              </a:rPr>
              <a:t>the</a:t>
            </a:r>
            <a:r>
              <a:rPr dirty="0" sz="1450" spc="25">
                <a:latin typeface="Times New Roman"/>
                <a:cs typeface="Times New Roman"/>
              </a:rPr>
              <a:t> </a:t>
            </a:r>
            <a:r>
              <a:rPr dirty="0" sz="1450" spc="-10">
                <a:latin typeface="Times New Roman"/>
                <a:cs typeface="Times New Roman"/>
              </a:rPr>
              <a:t>noise</a:t>
            </a:r>
            <a:r>
              <a:rPr dirty="0" sz="1450" spc="25">
                <a:latin typeface="Times New Roman"/>
                <a:cs typeface="Times New Roman"/>
              </a:rPr>
              <a:t> </a:t>
            </a:r>
            <a:r>
              <a:rPr dirty="0" sz="1450" spc="-5">
                <a:latin typeface="Times New Roman"/>
                <a:cs typeface="Times New Roman"/>
              </a:rPr>
              <a:t>of</a:t>
            </a:r>
            <a:r>
              <a:rPr dirty="0" sz="1450" spc="25">
                <a:latin typeface="Times New Roman"/>
                <a:cs typeface="Times New Roman"/>
              </a:rPr>
              <a:t> </a:t>
            </a:r>
            <a:r>
              <a:rPr dirty="0" sz="1450" spc="-10">
                <a:latin typeface="Times New Roman"/>
                <a:cs typeface="Times New Roman"/>
              </a:rPr>
              <a:t>the</a:t>
            </a:r>
            <a:r>
              <a:rPr dirty="0" sz="1450" spc="25">
                <a:latin typeface="Times New Roman"/>
                <a:cs typeface="Times New Roman"/>
              </a:rPr>
              <a:t> </a:t>
            </a:r>
            <a:r>
              <a:rPr dirty="0" sz="1450" spc="-10">
                <a:latin typeface="Times New Roman"/>
                <a:cs typeface="Times New Roman"/>
              </a:rPr>
              <a:t>river</a:t>
            </a:r>
            <a:r>
              <a:rPr dirty="0" sz="1450" spc="25">
                <a:latin typeface="Times New Roman"/>
                <a:cs typeface="Times New Roman"/>
              </a:rPr>
              <a:t> </a:t>
            </a:r>
            <a:r>
              <a:rPr dirty="0" sz="1450" spc="-10">
                <a:latin typeface="Times New Roman"/>
                <a:cs typeface="Times New Roman"/>
              </a:rPr>
              <a:t>in</a:t>
            </a:r>
            <a:r>
              <a:rPr dirty="0" sz="1450" spc="25">
                <a:latin typeface="Times New Roman"/>
                <a:cs typeface="Times New Roman"/>
              </a:rPr>
              <a:t> </a:t>
            </a:r>
            <a:r>
              <a:rPr dirty="0" sz="1450" spc="-10">
                <a:latin typeface="Times New Roman"/>
                <a:cs typeface="Times New Roman"/>
              </a:rPr>
              <a:t>their</a:t>
            </a:r>
            <a:r>
              <a:rPr dirty="0" sz="1450" spc="20">
                <a:latin typeface="Times New Roman"/>
                <a:cs typeface="Times New Roman"/>
              </a:rPr>
              <a:t> </a:t>
            </a:r>
            <a:r>
              <a:rPr dirty="0" sz="1450" spc="-10">
                <a:latin typeface="Times New Roman"/>
                <a:cs typeface="Times New Roman"/>
              </a:rPr>
              <a:t>ears</a:t>
            </a:r>
            <a:r>
              <a:rPr dirty="0" sz="1450" spc="25">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the woods ringing about them with the songs </a:t>
            </a:r>
            <a:r>
              <a:rPr dirty="0" sz="1450" spc="-5">
                <a:latin typeface="Times New Roman"/>
                <a:cs typeface="Times New Roman"/>
              </a:rPr>
              <a:t>of </a:t>
            </a:r>
            <a:r>
              <a:rPr dirty="0" sz="1450" spc="-10">
                <a:latin typeface="Times New Roman"/>
                <a:cs typeface="Times New Roman"/>
              </a:rPr>
              <a:t>birds. </a:t>
            </a:r>
            <a:r>
              <a:rPr dirty="0" sz="1450" spc="-25">
                <a:latin typeface="Times New Roman"/>
                <a:cs typeface="Times New Roman"/>
              </a:rPr>
              <a:t>Will </a:t>
            </a:r>
            <a:r>
              <a:rPr dirty="0" sz="1450" spc="-10">
                <a:latin typeface="Times New Roman"/>
                <a:cs typeface="Times New Roman"/>
              </a:rPr>
              <a:t>soon began to take  </a:t>
            </a:r>
            <a:r>
              <a:rPr dirty="0" sz="1450" spc="-5">
                <a:latin typeface="Times New Roman"/>
                <a:cs typeface="Times New Roman"/>
              </a:rPr>
              <a:t>a </a:t>
            </a:r>
            <a:r>
              <a:rPr dirty="0" sz="1450" spc="-10">
                <a:latin typeface="Times New Roman"/>
                <a:cs typeface="Times New Roman"/>
              </a:rPr>
              <a:t>particular pleasure in these dinners. The parson was rather </a:t>
            </a:r>
            <a:r>
              <a:rPr dirty="0" sz="1450" spc="-5">
                <a:latin typeface="Times New Roman"/>
                <a:cs typeface="Times New Roman"/>
              </a:rPr>
              <a:t>a dull  </a:t>
            </a:r>
            <a:r>
              <a:rPr dirty="0" sz="1450" spc="-10">
                <a:latin typeface="Times New Roman"/>
                <a:cs typeface="Times New Roman"/>
              </a:rPr>
              <a:t>companion, with </a:t>
            </a:r>
            <a:r>
              <a:rPr dirty="0" sz="1450" spc="-5">
                <a:latin typeface="Times New Roman"/>
                <a:cs typeface="Times New Roman"/>
              </a:rPr>
              <a:t>a </a:t>
            </a:r>
            <a:r>
              <a:rPr dirty="0" sz="1450" spc="-10">
                <a:latin typeface="Times New Roman"/>
                <a:cs typeface="Times New Roman"/>
              </a:rPr>
              <a:t>habit </a:t>
            </a:r>
            <a:r>
              <a:rPr dirty="0" sz="1450" spc="-5">
                <a:latin typeface="Times New Roman"/>
                <a:cs typeface="Times New Roman"/>
              </a:rPr>
              <a:t>of </a:t>
            </a:r>
            <a:r>
              <a:rPr dirty="0" sz="1450" spc="-10">
                <a:latin typeface="Times New Roman"/>
                <a:cs typeface="Times New Roman"/>
              </a:rPr>
              <a:t>dozing at table; </a:t>
            </a:r>
            <a:r>
              <a:rPr dirty="0" sz="1450" spc="-5">
                <a:latin typeface="Times New Roman"/>
                <a:cs typeface="Times New Roman"/>
              </a:rPr>
              <a:t>but </a:t>
            </a:r>
            <a:r>
              <a:rPr dirty="0" sz="1450" spc="-10">
                <a:latin typeface="Times New Roman"/>
                <a:cs typeface="Times New Roman"/>
              </a:rPr>
              <a:t>nothing rude </a:t>
            </a:r>
            <a:r>
              <a:rPr dirty="0" sz="1450" spc="-5">
                <a:latin typeface="Times New Roman"/>
                <a:cs typeface="Times New Roman"/>
              </a:rPr>
              <a:t>or </a:t>
            </a:r>
            <a:r>
              <a:rPr dirty="0" sz="1450" spc="-10">
                <a:latin typeface="Times New Roman"/>
                <a:cs typeface="Times New Roman"/>
              </a:rPr>
              <a:t>cruel ever fell  from his lips. And as for the </a:t>
            </a:r>
            <a:r>
              <a:rPr dirty="0" sz="1450" spc="-20">
                <a:latin typeface="Times New Roman"/>
                <a:cs typeface="Times New Roman"/>
              </a:rPr>
              <a:t>parson’s </a:t>
            </a:r>
            <a:r>
              <a:rPr dirty="0" sz="1450" spc="-15">
                <a:latin typeface="Times New Roman"/>
                <a:cs typeface="Times New Roman"/>
              </a:rPr>
              <a:t>daughter, </a:t>
            </a:r>
            <a:r>
              <a:rPr dirty="0" sz="1450" spc="-10">
                <a:latin typeface="Times New Roman"/>
                <a:cs typeface="Times New Roman"/>
              </a:rPr>
              <a:t>she suited her surroundings  with the best grace imaginable; and whatever she said seemed so pat and  pretty that </a:t>
            </a:r>
            <a:r>
              <a:rPr dirty="0" sz="1450" spc="-25">
                <a:latin typeface="Times New Roman"/>
                <a:cs typeface="Times New Roman"/>
              </a:rPr>
              <a:t>Will </a:t>
            </a:r>
            <a:r>
              <a:rPr dirty="0" sz="1450" spc="-10">
                <a:latin typeface="Times New Roman"/>
                <a:cs typeface="Times New Roman"/>
              </a:rPr>
              <a:t>conceived </a:t>
            </a:r>
            <a:r>
              <a:rPr dirty="0" sz="1450" spc="-5">
                <a:latin typeface="Times New Roman"/>
                <a:cs typeface="Times New Roman"/>
              </a:rPr>
              <a:t>a </a:t>
            </a:r>
            <a:r>
              <a:rPr dirty="0" sz="1450" spc="-10">
                <a:latin typeface="Times New Roman"/>
                <a:cs typeface="Times New Roman"/>
              </a:rPr>
              <a:t>great idea </a:t>
            </a:r>
            <a:r>
              <a:rPr dirty="0" sz="1450" spc="-5">
                <a:latin typeface="Times New Roman"/>
                <a:cs typeface="Times New Roman"/>
              </a:rPr>
              <a:t>of </a:t>
            </a:r>
            <a:r>
              <a:rPr dirty="0" sz="1450" spc="-10">
                <a:latin typeface="Times New Roman"/>
                <a:cs typeface="Times New Roman"/>
              </a:rPr>
              <a:t>her talents. He could see her face, as  she leaned forward, against </a:t>
            </a:r>
            <a:r>
              <a:rPr dirty="0" sz="1450" spc="-5">
                <a:latin typeface="Times New Roman"/>
                <a:cs typeface="Times New Roman"/>
              </a:rPr>
              <a:t>a </a:t>
            </a:r>
            <a:r>
              <a:rPr dirty="0" sz="1450" spc="-10">
                <a:latin typeface="Times New Roman"/>
                <a:cs typeface="Times New Roman"/>
              </a:rPr>
              <a:t>background </a:t>
            </a:r>
            <a:r>
              <a:rPr dirty="0" sz="1450" spc="-5">
                <a:latin typeface="Times New Roman"/>
                <a:cs typeface="Times New Roman"/>
              </a:rPr>
              <a:t>of </a:t>
            </a:r>
            <a:r>
              <a:rPr dirty="0" sz="1450" spc="-10">
                <a:latin typeface="Times New Roman"/>
                <a:cs typeface="Times New Roman"/>
              </a:rPr>
              <a:t>rising pinewoods; her eyes shone  peaceably; the light lay around her hair like </a:t>
            </a:r>
            <a:r>
              <a:rPr dirty="0" sz="1450" spc="-5">
                <a:latin typeface="Times New Roman"/>
                <a:cs typeface="Times New Roman"/>
              </a:rPr>
              <a:t>a </a:t>
            </a:r>
            <a:r>
              <a:rPr dirty="0" sz="1450" spc="-10">
                <a:latin typeface="Times New Roman"/>
                <a:cs typeface="Times New Roman"/>
              </a:rPr>
              <a:t>kerchief; something that was  hardly </a:t>
            </a:r>
            <a:r>
              <a:rPr dirty="0" sz="1450" spc="-5">
                <a:latin typeface="Times New Roman"/>
                <a:cs typeface="Times New Roman"/>
              </a:rPr>
              <a:t>a </a:t>
            </a:r>
            <a:r>
              <a:rPr dirty="0" sz="1450" spc="-10">
                <a:latin typeface="Times New Roman"/>
                <a:cs typeface="Times New Roman"/>
              </a:rPr>
              <a:t>smile rippled her pale cheeks, and </a:t>
            </a:r>
            <a:r>
              <a:rPr dirty="0" sz="1450" spc="-25">
                <a:latin typeface="Times New Roman"/>
                <a:cs typeface="Times New Roman"/>
              </a:rPr>
              <a:t>Will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contain himself  from gazing </a:t>
            </a:r>
            <a:r>
              <a:rPr dirty="0" sz="1450" spc="-5">
                <a:latin typeface="Times New Roman"/>
                <a:cs typeface="Times New Roman"/>
              </a:rPr>
              <a:t>on </a:t>
            </a:r>
            <a:r>
              <a:rPr dirty="0" sz="1450" spc="-10">
                <a:latin typeface="Times New Roman"/>
                <a:cs typeface="Times New Roman"/>
              </a:rPr>
              <a:t>her in an agreeable </a:t>
            </a:r>
            <a:r>
              <a:rPr dirty="0" sz="1450" spc="-25">
                <a:latin typeface="Times New Roman"/>
                <a:cs typeface="Times New Roman"/>
              </a:rPr>
              <a:t>dismay. </a:t>
            </a:r>
            <a:r>
              <a:rPr dirty="0" sz="1450" spc="-10">
                <a:latin typeface="Times New Roman"/>
                <a:cs typeface="Times New Roman"/>
              </a:rPr>
              <a:t>She looked, even in her quietest  moments, so complete in herself, and so quick with life down to her finger tips  and the very skirts </a:t>
            </a:r>
            <a:r>
              <a:rPr dirty="0" sz="1450" spc="-5">
                <a:latin typeface="Times New Roman"/>
                <a:cs typeface="Times New Roman"/>
              </a:rPr>
              <a:t>of </a:t>
            </a:r>
            <a:r>
              <a:rPr dirty="0" sz="1450" spc="-10">
                <a:latin typeface="Times New Roman"/>
                <a:cs typeface="Times New Roman"/>
              </a:rPr>
              <a:t>her dress, that the remainder </a:t>
            </a:r>
            <a:r>
              <a:rPr dirty="0" sz="1450" spc="-5">
                <a:latin typeface="Times New Roman"/>
                <a:cs typeface="Times New Roman"/>
              </a:rPr>
              <a:t>of </a:t>
            </a:r>
            <a:r>
              <a:rPr dirty="0" sz="1450" spc="-10">
                <a:latin typeface="Times New Roman"/>
                <a:cs typeface="Times New Roman"/>
              </a:rPr>
              <a:t>created things became </a:t>
            </a:r>
            <a:r>
              <a:rPr dirty="0" sz="1450" spc="-5">
                <a:latin typeface="Times New Roman"/>
                <a:cs typeface="Times New Roman"/>
              </a:rPr>
              <a:t>no  </a:t>
            </a:r>
            <a:r>
              <a:rPr dirty="0" sz="1450" spc="-10">
                <a:latin typeface="Times New Roman"/>
                <a:cs typeface="Times New Roman"/>
              </a:rPr>
              <a:t>more than </a:t>
            </a:r>
            <a:r>
              <a:rPr dirty="0" sz="1450" spc="-5">
                <a:latin typeface="Times New Roman"/>
                <a:cs typeface="Times New Roman"/>
              </a:rPr>
              <a:t>a blot by </a:t>
            </a:r>
            <a:r>
              <a:rPr dirty="0" sz="1450" spc="-10">
                <a:latin typeface="Times New Roman"/>
                <a:cs typeface="Times New Roman"/>
              </a:rPr>
              <a:t>comparison; and if </a:t>
            </a:r>
            <a:r>
              <a:rPr dirty="0" sz="1450" spc="-25">
                <a:latin typeface="Times New Roman"/>
                <a:cs typeface="Times New Roman"/>
              </a:rPr>
              <a:t>Will </a:t>
            </a:r>
            <a:r>
              <a:rPr dirty="0" sz="1450" spc="-10">
                <a:latin typeface="Times New Roman"/>
                <a:cs typeface="Times New Roman"/>
              </a:rPr>
              <a:t>glanced away from her to her  surroundings, the trees looked inanimate and senseless, the clouds </a:t>
            </a:r>
            <a:r>
              <a:rPr dirty="0" sz="1450" spc="-5">
                <a:latin typeface="Times New Roman"/>
                <a:cs typeface="Times New Roman"/>
              </a:rPr>
              <a:t>hung </a:t>
            </a:r>
            <a:r>
              <a:rPr dirty="0" sz="1450" spc="-10">
                <a:latin typeface="Times New Roman"/>
                <a:cs typeface="Times New Roman"/>
              </a:rPr>
              <a:t>in  heaven like dead things, and even the mountain tops were disenchanted. The  whole valley could </a:t>
            </a:r>
            <a:r>
              <a:rPr dirty="0" sz="1450" spc="-5">
                <a:latin typeface="Times New Roman"/>
                <a:cs typeface="Times New Roman"/>
              </a:rPr>
              <a:t>not </a:t>
            </a:r>
            <a:r>
              <a:rPr dirty="0" sz="1450" spc="-10">
                <a:latin typeface="Times New Roman"/>
                <a:cs typeface="Times New Roman"/>
              </a:rPr>
              <a:t>compare in </a:t>
            </a:r>
            <a:r>
              <a:rPr dirty="0" sz="1450" spc="-5">
                <a:latin typeface="Times New Roman"/>
                <a:cs typeface="Times New Roman"/>
              </a:rPr>
              <a:t>looks </a:t>
            </a:r>
            <a:r>
              <a:rPr dirty="0" sz="1450" spc="-10">
                <a:latin typeface="Times New Roman"/>
                <a:cs typeface="Times New Roman"/>
              </a:rPr>
              <a:t>with this </a:t>
            </a:r>
            <a:r>
              <a:rPr dirty="0" sz="1450" spc="-5">
                <a:latin typeface="Times New Roman"/>
                <a:cs typeface="Times New Roman"/>
              </a:rPr>
              <a:t>one</a:t>
            </a:r>
            <a:r>
              <a:rPr dirty="0" sz="1450" spc="35">
                <a:latin typeface="Times New Roman"/>
                <a:cs typeface="Times New Roman"/>
              </a:rPr>
              <a:t> </a:t>
            </a:r>
            <a:r>
              <a:rPr dirty="0" sz="1450" spc="-10">
                <a:latin typeface="Times New Roman"/>
                <a:cs typeface="Times New Roman"/>
              </a:rPr>
              <a:t>girl.</a:t>
            </a:r>
            <a:endParaRPr sz="1450">
              <a:latin typeface="Times New Roman"/>
              <a:cs typeface="Times New Roman"/>
            </a:endParaRPr>
          </a:p>
          <a:p>
            <a:pPr algn="just" marL="12700" marR="5080">
              <a:lnSpc>
                <a:spcPts val="1730"/>
              </a:lnSpc>
              <a:spcBef>
                <a:spcPts val="840"/>
              </a:spcBef>
            </a:pPr>
            <a:r>
              <a:rPr dirty="0" sz="1450" spc="-25">
                <a:latin typeface="Times New Roman"/>
                <a:cs typeface="Times New Roman"/>
              </a:rPr>
              <a:t>Will </a:t>
            </a:r>
            <a:r>
              <a:rPr dirty="0" sz="1450" spc="-10">
                <a:latin typeface="Times New Roman"/>
                <a:cs typeface="Times New Roman"/>
              </a:rPr>
              <a:t>was always observant in the society </a:t>
            </a:r>
            <a:r>
              <a:rPr dirty="0" sz="1450" spc="-5">
                <a:latin typeface="Times New Roman"/>
                <a:cs typeface="Times New Roman"/>
              </a:rPr>
              <a:t>of </a:t>
            </a:r>
            <a:r>
              <a:rPr dirty="0" sz="1450" spc="-10">
                <a:latin typeface="Times New Roman"/>
                <a:cs typeface="Times New Roman"/>
              </a:rPr>
              <a:t>his fellow-creatures; </a:t>
            </a:r>
            <a:r>
              <a:rPr dirty="0" sz="1450" spc="-5">
                <a:latin typeface="Times New Roman"/>
                <a:cs typeface="Times New Roman"/>
              </a:rPr>
              <a:t>but </a:t>
            </a:r>
            <a:r>
              <a:rPr dirty="0" sz="1450" spc="-10">
                <a:latin typeface="Times New Roman"/>
                <a:cs typeface="Times New Roman"/>
              </a:rPr>
              <a:t>his  observation became almost painfully eager in the case </a:t>
            </a:r>
            <a:r>
              <a:rPr dirty="0" sz="1450" spc="-5">
                <a:latin typeface="Times New Roman"/>
                <a:cs typeface="Times New Roman"/>
              </a:rPr>
              <a:t>of </a:t>
            </a:r>
            <a:r>
              <a:rPr dirty="0" sz="1450" spc="-20">
                <a:latin typeface="Times New Roman"/>
                <a:cs typeface="Times New Roman"/>
              </a:rPr>
              <a:t>Marjory. </a:t>
            </a:r>
            <a:r>
              <a:rPr dirty="0" sz="1450" spc="-10">
                <a:latin typeface="Times New Roman"/>
                <a:cs typeface="Times New Roman"/>
              </a:rPr>
              <a:t>He listened  to all she uttered, and read her eyes, at the same time, for the unspoken  </a:t>
            </a:r>
            <a:r>
              <a:rPr dirty="0" sz="1450" spc="-20">
                <a:latin typeface="Times New Roman"/>
                <a:cs typeface="Times New Roman"/>
              </a:rPr>
              <a:t>commentary.</a:t>
            </a:r>
            <a:r>
              <a:rPr dirty="0" sz="1450" spc="320">
                <a:latin typeface="Times New Roman"/>
                <a:cs typeface="Times New Roman"/>
              </a:rPr>
              <a:t> </a:t>
            </a:r>
            <a:r>
              <a:rPr dirty="0" sz="1450" spc="-10">
                <a:latin typeface="Times New Roman"/>
                <a:cs typeface="Times New Roman"/>
              </a:rPr>
              <a:t>Many </a:t>
            </a:r>
            <a:r>
              <a:rPr dirty="0" sz="1450" spc="-5">
                <a:latin typeface="Times New Roman"/>
                <a:cs typeface="Times New Roman"/>
              </a:rPr>
              <a:t>kind, </a:t>
            </a:r>
            <a:r>
              <a:rPr dirty="0" sz="1450" spc="-10">
                <a:latin typeface="Times New Roman"/>
                <a:cs typeface="Times New Roman"/>
              </a:rPr>
              <a:t>simple, and sincere speeches found an echo in his  heart. He became conscious </a:t>
            </a:r>
            <a:r>
              <a:rPr dirty="0" sz="1450" spc="-5">
                <a:latin typeface="Times New Roman"/>
                <a:cs typeface="Times New Roman"/>
              </a:rPr>
              <a:t>of a </a:t>
            </a:r>
            <a:r>
              <a:rPr dirty="0" sz="1450" spc="-10">
                <a:latin typeface="Times New Roman"/>
                <a:cs typeface="Times New Roman"/>
              </a:rPr>
              <a:t>soul beautifully poised </a:t>
            </a:r>
            <a:r>
              <a:rPr dirty="0" sz="1450" spc="-5">
                <a:latin typeface="Times New Roman"/>
                <a:cs typeface="Times New Roman"/>
              </a:rPr>
              <a:t>upon </a:t>
            </a:r>
            <a:r>
              <a:rPr dirty="0" sz="1450" spc="-10">
                <a:latin typeface="Times New Roman"/>
                <a:cs typeface="Times New Roman"/>
              </a:rPr>
              <a:t>itself, nothing  </a:t>
            </a:r>
            <a:r>
              <a:rPr dirty="0" sz="1450" spc="-5">
                <a:latin typeface="Times New Roman"/>
                <a:cs typeface="Times New Roman"/>
              </a:rPr>
              <a:t>doubting, </a:t>
            </a:r>
            <a:r>
              <a:rPr dirty="0" sz="1450" spc="-10">
                <a:latin typeface="Times New Roman"/>
                <a:cs typeface="Times New Roman"/>
              </a:rPr>
              <a:t>nothing desiring, clothed in peace. It was </a:t>
            </a:r>
            <a:r>
              <a:rPr dirty="0" sz="1450" spc="-5">
                <a:latin typeface="Times New Roman"/>
                <a:cs typeface="Times New Roman"/>
              </a:rPr>
              <a:t>not </a:t>
            </a:r>
            <a:r>
              <a:rPr dirty="0" sz="1450" spc="-10">
                <a:latin typeface="Times New Roman"/>
                <a:cs typeface="Times New Roman"/>
              </a:rPr>
              <a:t>possible to separate  her thoughts from her appearance. The turn </a:t>
            </a:r>
            <a:r>
              <a:rPr dirty="0" sz="1450" spc="-5">
                <a:latin typeface="Times New Roman"/>
                <a:cs typeface="Times New Roman"/>
              </a:rPr>
              <a:t>of </a:t>
            </a:r>
            <a:r>
              <a:rPr dirty="0" sz="1450" spc="-10">
                <a:latin typeface="Times New Roman"/>
                <a:cs typeface="Times New Roman"/>
              </a:rPr>
              <a:t>her wrist, the still sound </a:t>
            </a:r>
            <a:r>
              <a:rPr dirty="0" sz="1450" spc="-5">
                <a:latin typeface="Times New Roman"/>
                <a:cs typeface="Times New Roman"/>
              </a:rPr>
              <a:t>of </a:t>
            </a:r>
            <a:r>
              <a:rPr dirty="0" sz="1450" spc="-10">
                <a:latin typeface="Times New Roman"/>
                <a:cs typeface="Times New Roman"/>
              </a:rPr>
              <a:t>her  voice, the light in her eyes, the lines </a:t>
            </a:r>
            <a:r>
              <a:rPr dirty="0" sz="1450" spc="-5">
                <a:latin typeface="Times New Roman"/>
                <a:cs typeface="Times New Roman"/>
              </a:rPr>
              <a:t>of </a:t>
            </a:r>
            <a:r>
              <a:rPr dirty="0" sz="1450" spc="-10">
                <a:latin typeface="Times New Roman"/>
                <a:cs typeface="Times New Roman"/>
              </a:rPr>
              <a:t>her </a:t>
            </a:r>
            <a:r>
              <a:rPr dirty="0" sz="1450" spc="-25">
                <a:latin typeface="Times New Roman"/>
                <a:cs typeface="Times New Roman"/>
              </a:rPr>
              <a:t>body, </a:t>
            </a:r>
            <a:r>
              <a:rPr dirty="0" sz="1450" spc="-10">
                <a:latin typeface="Times New Roman"/>
                <a:cs typeface="Times New Roman"/>
              </a:rPr>
              <a:t>fell in tune with her grave  and gentle words, like the accompaniment that sustains and harmonises the  voice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singer. </a:t>
            </a:r>
            <a:r>
              <a:rPr dirty="0" sz="1450" spc="-10">
                <a:latin typeface="Times New Roman"/>
                <a:cs typeface="Times New Roman"/>
              </a:rPr>
              <a:t>Her influence was </a:t>
            </a:r>
            <a:r>
              <a:rPr dirty="0" sz="1450" spc="-5">
                <a:latin typeface="Times New Roman"/>
                <a:cs typeface="Times New Roman"/>
              </a:rPr>
              <a:t>one </a:t>
            </a:r>
            <a:r>
              <a:rPr dirty="0" sz="1450" spc="-10">
                <a:latin typeface="Times New Roman"/>
                <a:cs typeface="Times New Roman"/>
              </a:rPr>
              <a:t>thing,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divided </a:t>
            </a:r>
            <a:r>
              <a:rPr dirty="0" sz="1450" spc="-5">
                <a:latin typeface="Times New Roman"/>
                <a:cs typeface="Times New Roman"/>
              </a:rPr>
              <a:t>or  </a:t>
            </a:r>
            <a:r>
              <a:rPr dirty="0" sz="1450" spc="-10">
                <a:latin typeface="Times New Roman"/>
                <a:cs typeface="Times New Roman"/>
              </a:rPr>
              <a:t>discussed, only to </a:t>
            </a:r>
            <a:r>
              <a:rPr dirty="0" sz="1450" spc="-5">
                <a:latin typeface="Times New Roman"/>
                <a:cs typeface="Times New Roman"/>
              </a:rPr>
              <a:t>be </a:t>
            </a:r>
            <a:r>
              <a:rPr dirty="0" sz="1450" spc="-10">
                <a:latin typeface="Times New Roman"/>
                <a:cs typeface="Times New Roman"/>
              </a:rPr>
              <a:t>felt with gratitude and </a:t>
            </a:r>
            <a:r>
              <a:rPr dirty="0" sz="1450" spc="-30">
                <a:latin typeface="Times New Roman"/>
                <a:cs typeface="Times New Roman"/>
              </a:rPr>
              <a:t>joy. </a:t>
            </a:r>
            <a:r>
              <a:rPr dirty="0" sz="1450" spc="-60">
                <a:latin typeface="Times New Roman"/>
                <a:cs typeface="Times New Roman"/>
              </a:rPr>
              <a:t>To </a:t>
            </a:r>
            <a:r>
              <a:rPr dirty="0" sz="1450" spc="-20">
                <a:latin typeface="Times New Roman"/>
                <a:cs typeface="Times New Roman"/>
              </a:rPr>
              <a:t>Will, </a:t>
            </a:r>
            <a:r>
              <a:rPr dirty="0" sz="1450" spc="-10">
                <a:latin typeface="Times New Roman"/>
                <a:cs typeface="Times New Roman"/>
              </a:rPr>
              <a:t>her presence  recalled something </a:t>
            </a:r>
            <a:r>
              <a:rPr dirty="0" sz="1450" spc="-5">
                <a:latin typeface="Times New Roman"/>
                <a:cs typeface="Times New Roman"/>
              </a:rPr>
              <a:t>of </a:t>
            </a:r>
            <a:r>
              <a:rPr dirty="0" sz="1450" spc="-10">
                <a:latin typeface="Times New Roman"/>
                <a:cs typeface="Times New Roman"/>
              </a:rPr>
              <a:t>his childhood, and the </a:t>
            </a:r>
            <a:r>
              <a:rPr dirty="0" sz="1450" spc="-5">
                <a:latin typeface="Times New Roman"/>
                <a:cs typeface="Times New Roman"/>
              </a:rPr>
              <a:t>thought of </a:t>
            </a:r>
            <a:r>
              <a:rPr dirty="0" sz="1450" spc="-10">
                <a:latin typeface="Times New Roman"/>
                <a:cs typeface="Times New Roman"/>
              </a:rPr>
              <a:t>her took its place in  his mind beside that </a:t>
            </a:r>
            <a:r>
              <a:rPr dirty="0" sz="1450" spc="-5">
                <a:latin typeface="Times New Roman"/>
                <a:cs typeface="Times New Roman"/>
              </a:rPr>
              <a:t>of </a:t>
            </a:r>
            <a:r>
              <a:rPr dirty="0" sz="1450" spc="-10">
                <a:latin typeface="Times New Roman"/>
                <a:cs typeface="Times New Roman"/>
              </a:rPr>
              <a:t>dawn, </a:t>
            </a:r>
            <a:r>
              <a:rPr dirty="0" sz="1450" spc="-5">
                <a:latin typeface="Times New Roman"/>
                <a:cs typeface="Times New Roman"/>
              </a:rPr>
              <a:t>of </a:t>
            </a:r>
            <a:r>
              <a:rPr dirty="0" sz="1450" spc="-10">
                <a:latin typeface="Times New Roman"/>
                <a:cs typeface="Times New Roman"/>
              </a:rPr>
              <a:t>running </a:t>
            </a:r>
            <a:r>
              <a:rPr dirty="0" sz="1450" spc="-20">
                <a:latin typeface="Times New Roman"/>
                <a:cs typeface="Times New Roman"/>
              </a:rPr>
              <a:t>water, </a:t>
            </a:r>
            <a:r>
              <a:rPr dirty="0" sz="1450" spc="-10">
                <a:latin typeface="Times New Roman"/>
                <a:cs typeface="Times New Roman"/>
              </a:rPr>
              <a:t>and </a:t>
            </a:r>
            <a:r>
              <a:rPr dirty="0" sz="1450" spc="-5">
                <a:latin typeface="Times New Roman"/>
                <a:cs typeface="Times New Roman"/>
              </a:rPr>
              <a:t>of </a:t>
            </a:r>
            <a:r>
              <a:rPr dirty="0" sz="1450" spc="-10">
                <a:latin typeface="Times New Roman"/>
                <a:cs typeface="Times New Roman"/>
              </a:rPr>
              <a:t>the earliest violets and  lilacs. It is the property </a:t>
            </a:r>
            <a:r>
              <a:rPr dirty="0" sz="1450" spc="-5">
                <a:latin typeface="Times New Roman"/>
                <a:cs typeface="Times New Roman"/>
              </a:rPr>
              <a:t>of </a:t>
            </a:r>
            <a:r>
              <a:rPr dirty="0" sz="1450" spc="-10">
                <a:latin typeface="Times New Roman"/>
                <a:cs typeface="Times New Roman"/>
              </a:rPr>
              <a:t>things seen for the first time, </a:t>
            </a:r>
            <a:r>
              <a:rPr dirty="0" sz="1450" spc="-5">
                <a:latin typeface="Times New Roman"/>
                <a:cs typeface="Times New Roman"/>
              </a:rPr>
              <a:t>or </a:t>
            </a:r>
            <a:r>
              <a:rPr dirty="0" sz="1450" spc="-10">
                <a:latin typeface="Times New Roman"/>
                <a:cs typeface="Times New Roman"/>
              </a:rPr>
              <a:t>for the first time  after </a:t>
            </a:r>
            <a:r>
              <a:rPr dirty="0" sz="1450" spc="-5">
                <a:latin typeface="Times New Roman"/>
                <a:cs typeface="Times New Roman"/>
              </a:rPr>
              <a:t>long, </a:t>
            </a:r>
            <a:r>
              <a:rPr dirty="0" sz="1450" spc="-10">
                <a:latin typeface="Times New Roman"/>
                <a:cs typeface="Times New Roman"/>
              </a:rPr>
              <a:t>like the flowers in spring, to reawaken in </a:t>
            </a:r>
            <a:r>
              <a:rPr dirty="0" sz="1450" spc="-5">
                <a:latin typeface="Times New Roman"/>
                <a:cs typeface="Times New Roman"/>
              </a:rPr>
              <a:t>us </a:t>
            </a:r>
            <a:r>
              <a:rPr dirty="0" sz="1450" spc="-10">
                <a:latin typeface="Times New Roman"/>
                <a:cs typeface="Times New Roman"/>
              </a:rPr>
              <a:t>the sharp edge </a:t>
            </a:r>
            <a:r>
              <a:rPr dirty="0" sz="1450" spc="-5">
                <a:latin typeface="Times New Roman"/>
                <a:cs typeface="Times New Roman"/>
              </a:rPr>
              <a:t>of </a:t>
            </a:r>
            <a:r>
              <a:rPr dirty="0" sz="1450" spc="-10">
                <a:latin typeface="Times New Roman"/>
                <a:cs typeface="Times New Roman"/>
              </a:rPr>
              <a:t>sense  and that impression </a:t>
            </a:r>
            <a:r>
              <a:rPr dirty="0" sz="1450" spc="-5">
                <a:latin typeface="Times New Roman"/>
                <a:cs typeface="Times New Roman"/>
              </a:rPr>
              <a:t>of </a:t>
            </a:r>
            <a:r>
              <a:rPr dirty="0" sz="1450" spc="-10">
                <a:latin typeface="Times New Roman"/>
                <a:cs typeface="Times New Roman"/>
              </a:rPr>
              <a:t>mystic strangeness which otherwise passes </a:t>
            </a:r>
            <a:r>
              <a:rPr dirty="0" sz="1450" spc="-5">
                <a:latin typeface="Times New Roman"/>
                <a:cs typeface="Times New Roman"/>
              </a:rPr>
              <a:t>out of </a:t>
            </a:r>
            <a:r>
              <a:rPr dirty="0" sz="1450" spc="-10">
                <a:latin typeface="Times New Roman"/>
                <a:cs typeface="Times New Roman"/>
              </a:rPr>
              <a:t>life  with the coming </a:t>
            </a:r>
            <a:r>
              <a:rPr dirty="0" sz="1450" spc="-5">
                <a:latin typeface="Times New Roman"/>
                <a:cs typeface="Times New Roman"/>
              </a:rPr>
              <a:t>of </a:t>
            </a:r>
            <a:r>
              <a:rPr dirty="0" sz="1450" spc="-10">
                <a:latin typeface="Times New Roman"/>
                <a:cs typeface="Times New Roman"/>
              </a:rPr>
              <a:t>years; </a:t>
            </a:r>
            <a:r>
              <a:rPr dirty="0" sz="1450" spc="-5">
                <a:latin typeface="Times New Roman"/>
                <a:cs typeface="Times New Roman"/>
              </a:rPr>
              <a:t>but </a:t>
            </a:r>
            <a:r>
              <a:rPr dirty="0" sz="1450" spc="-10">
                <a:latin typeface="Times New Roman"/>
                <a:cs typeface="Times New Roman"/>
              </a:rPr>
              <a:t>the sight </a:t>
            </a:r>
            <a:r>
              <a:rPr dirty="0" sz="1450" spc="-5">
                <a:latin typeface="Times New Roman"/>
                <a:cs typeface="Times New Roman"/>
              </a:rPr>
              <a:t>of a </a:t>
            </a:r>
            <a:r>
              <a:rPr dirty="0" sz="1450" spc="-10">
                <a:latin typeface="Times New Roman"/>
                <a:cs typeface="Times New Roman"/>
              </a:rPr>
              <a:t>loved face is what renews </a:t>
            </a:r>
            <a:r>
              <a:rPr dirty="0" sz="1450" spc="-5">
                <a:latin typeface="Times New Roman"/>
                <a:cs typeface="Times New Roman"/>
              </a:rPr>
              <a:t>a </a:t>
            </a:r>
            <a:r>
              <a:rPr dirty="0" sz="1450" spc="-25">
                <a:latin typeface="Times New Roman"/>
                <a:cs typeface="Times New Roman"/>
              </a:rPr>
              <a:t>man’s  </a:t>
            </a:r>
            <a:r>
              <a:rPr dirty="0" sz="1450" spc="-10">
                <a:latin typeface="Times New Roman"/>
                <a:cs typeface="Times New Roman"/>
              </a:rPr>
              <a:t>character from the fountain</a:t>
            </a:r>
            <a:r>
              <a:rPr dirty="0" sz="1450" spc="10">
                <a:latin typeface="Times New Roman"/>
                <a:cs typeface="Times New Roman"/>
              </a:rPr>
              <a:t> </a:t>
            </a:r>
            <a:r>
              <a:rPr dirty="0" sz="1450" spc="-10">
                <a:latin typeface="Times New Roman"/>
                <a:cs typeface="Times New Roman"/>
              </a:rPr>
              <a:t>upwards.</a:t>
            </a:r>
            <a:endParaRPr sz="1450">
              <a:latin typeface="Times New Roman"/>
              <a:cs typeface="Times New Roman"/>
            </a:endParaRPr>
          </a:p>
          <a:p>
            <a:pPr algn="just" marL="12700" marR="5080">
              <a:lnSpc>
                <a:spcPts val="1730"/>
              </a:lnSpc>
              <a:spcBef>
                <a:spcPts val="835"/>
              </a:spcBef>
            </a:pPr>
            <a:r>
              <a:rPr dirty="0" sz="1450" spc="-10">
                <a:latin typeface="Times New Roman"/>
                <a:cs typeface="Times New Roman"/>
              </a:rPr>
              <a:t>One day after dinner </a:t>
            </a:r>
            <a:r>
              <a:rPr dirty="0" sz="1450" spc="-25">
                <a:latin typeface="Times New Roman"/>
                <a:cs typeface="Times New Roman"/>
              </a:rPr>
              <a:t>Will </a:t>
            </a:r>
            <a:r>
              <a:rPr dirty="0" sz="1450" spc="-10">
                <a:latin typeface="Times New Roman"/>
                <a:cs typeface="Times New Roman"/>
              </a:rPr>
              <a:t>took </a:t>
            </a:r>
            <a:r>
              <a:rPr dirty="0" sz="1450" spc="-5">
                <a:latin typeface="Times New Roman"/>
                <a:cs typeface="Times New Roman"/>
              </a:rPr>
              <a:t>a </a:t>
            </a:r>
            <a:r>
              <a:rPr dirty="0" sz="1450" spc="-10">
                <a:latin typeface="Times New Roman"/>
                <a:cs typeface="Times New Roman"/>
              </a:rPr>
              <a:t>stroll among the firs; </a:t>
            </a:r>
            <a:r>
              <a:rPr dirty="0" sz="1450" spc="-5">
                <a:latin typeface="Times New Roman"/>
                <a:cs typeface="Times New Roman"/>
              </a:rPr>
              <a:t>a </a:t>
            </a:r>
            <a:r>
              <a:rPr dirty="0" sz="1450" spc="-10">
                <a:latin typeface="Times New Roman"/>
                <a:cs typeface="Times New Roman"/>
              </a:rPr>
              <a:t>grave beatitude  possessed him from top to toe, and </a:t>
            </a:r>
            <a:r>
              <a:rPr dirty="0" sz="1450" spc="-5">
                <a:latin typeface="Times New Roman"/>
                <a:cs typeface="Times New Roman"/>
              </a:rPr>
              <a:t>he </a:t>
            </a:r>
            <a:r>
              <a:rPr dirty="0" sz="1450" spc="-10">
                <a:latin typeface="Times New Roman"/>
                <a:cs typeface="Times New Roman"/>
              </a:rPr>
              <a:t>kept smiling to himself and the  landscape as </a:t>
            </a:r>
            <a:r>
              <a:rPr dirty="0" sz="1450" spc="-5">
                <a:latin typeface="Times New Roman"/>
                <a:cs typeface="Times New Roman"/>
              </a:rPr>
              <a:t>he </a:t>
            </a:r>
            <a:r>
              <a:rPr dirty="0" sz="1450" spc="-10">
                <a:latin typeface="Times New Roman"/>
                <a:cs typeface="Times New Roman"/>
              </a:rPr>
              <a:t>went. The river ran between the stepping-stones with </a:t>
            </a:r>
            <a:r>
              <a:rPr dirty="0" sz="1450" spc="-5">
                <a:latin typeface="Times New Roman"/>
                <a:cs typeface="Times New Roman"/>
              </a:rPr>
              <a:t>a </a:t>
            </a:r>
            <a:r>
              <a:rPr dirty="0" sz="1450" spc="-10">
                <a:latin typeface="Times New Roman"/>
                <a:cs typeface="Times New Roman"/>
              </a:rPr>
              <a:t>pretty  wimple; </a:t>
            </a:r>
            <a:r>
              <a:rPr dirty="0" sz="1450" spc="-5">
                <a:latin typeface="Times New Roman"/>
                <a:cs typeface="Times New Roman"/>
              </a:rPr>
              <a:t>a </a:t>
            </a:r>
            <a:r>
              <a:rPr dirty="0" sz="1450" spc="-10">
                <a:latin typeface="Times New Roman"/>
                <a:cs typeface="Times New Roman"/>
              </a:rPr>
              <a:t>bird sang loudly in the wood; the hill-tops looked immeasurably  </a:t>
            </a:r>
            <a:r>
              <a:rPr dirty="0" sz="1450" spc="-5">
                <a:latin typeface="Times New Roman"/>
                <a:cs typeface="Times New Roman"/>
              </a:rPr>
              <a:t>high, </a:t>
            </a:r>
            <a:r>
              <a:rPr dirty="0" sz="1450" spc="-10">
                <a:latin typeface="Times New Roman"/>
                <a:cs typeface="Times New Roman"/>
              </a:rPr>
              <a:t>and as </a:t>
            </a:r>
            <a:r>
              <a:rPr dirty="0" sz="1450" spc="-5">
                <a:latin typeface="Times New Roman"/>
                <a:cs typeface="Times New Roman"/>
              </a:rPr>
              <a:t>he </a:t>
            </a:r>
            <a:r>
              <a:rPr dirty="0" sz="1450" spc="-10">
                <a:latin typeface="Times New Roman"/>
                <a:cs typeface="Times New Roman"/>
              </a:rPr>
              <a:t>glanced at them from time to time seemed to contemplate his  movements with </a:t>
            </a:r>
            <a:r>
              <a:rPr dirty="0" sz="1450" spc="-5">
                <a:latin typeface="Times New Roman"/>
                <a:cs typeface="Times New Roman"/>
              </a:rPr>
              <a:t>a </a:t>
            </a:r>
            <a:r>
              <a:rPr dirty="0" sz="1450" spc="-10">
                <a:latin typeface="Times New Roman"/>
                <a:cs typeface="Times New Roman"/>
              </a:rPr>
              <a:t>beneficent </a:t>
            </a:r>
            <a:r>
              <a:rPr dirty="0" sz="1450" spc="-5">
                <a:latin typeface="Times New Roman"/>
                <a:cs typeface="Times New Roman"/>
              </a:rPr>
              <a:t>but </a:t>
            </a:r>
            <a:r>
              <a:rPr dirty="0" sz="1450" spc="-10">
                <a:latin typeface="Times New Roman"/>
                <a:cs typeface="Times New Roman"/>
              </a:rPr>
              <a:t>awful </a:t>
            </a:r>
            <a:r>
              <a:rPr dirty="0" sz="1450" spc="-20">
                <a:latin typeface="Times New Roman"/>
                <a:cs typeface="Times New Roman"/>
              </a:rPr>
              <a:t>curiosity.</a:t>
            </a:r>
            <a:r>
              <a:rPr dirty="0" sz="1450" spc="320">
                <a:latin typeface="Times New Roman"/>
                <a:cs typeface="Times New Roman"/>
              </a:rPr>
              <a:t> </a:t>
            </a:r>
            <a:r>
              <a:rPr dirty="0" sz="1450" spc="-10">
                <a:latin typeface="Times New Roman"/>
                <a:cs typeface="Times New Roman"/>
              </a:rPr>
              <a:t>His way took him to the  eminence which overlooked the plain; and there </a:t>
            </a:r>
            <a:r>
              <a:rPr dirty="0" sz="1450" spc="-5">
                <a:latin typeface="Times New Roman"/>
                <a:cs typeface="Times New Roman"/>
              </a:rPr>
              <a:t>he </a:t>
            </a:r>
            <a:r>
              <a:rPr dirty="0" sz="1450" spc="-10">
                <a:latin typeface="Times New Roman"/>
                <a:cs typeface="Times New Roman"/>
              </a:rPr>
              <a:t>sat down </a:t>
            </a:r>
            <a:r>
              <a:rPr dirty="0" sz="1450" spc="-5">
                <a:latin typeface="Times New Roman"/>
                <a:cs typeface="Times New Roman"/>
              </a:rPr>
              <a:t>upon a </a:t>
            </a:r>
            <a:r>
              <a:rPr dirty="0" sz="1450" spc="-10">
                <a:latin typeface="Times New Roman"/>
                <a:cs typeface="Times New Roman"/>
              </a:rPr>
              <a:t>stone,</a:t>
            </a:r>
            <a:r>
              <a:rPr dirty="0" sz="1450" spc="260">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6985">
              <a:lnSpc>
                <a:spcPts val="1730"/>
              </a:lnSpc>
              <a:spcBef>
                <a:spcPts val="155"/>
              </a:spcBef>
            </a:pPr>
            <a:r>
              <a:rPr dirty="0" sz="1450" spc="-10">
                <a:latin typeface="Times New Roman"/>
                <a:cs typeface="Times New Roman"/>
              </a:rPr>
              <a:t>fell into deep and pleasant thought. The plain lay abroad with its cities and  silver river; everything was asleep, except </a:t>
            </a:r>
            <a:r>
              <a:rPr dirty="0" sz="1450" spc="-5">
                <a:latin typeface="Times New Roman"/>
                <a:cs typeface="Times New Roman"/>
              </a:rPr>
              <a:t>a </a:t>
            </a:r>
            <a:r>
              <a:rPr dirty="0" sz="1450" spc="-10">
                <a:latin typeface="Times New Roman"/>
                <a:cs typeface="Times New Roman"/>
              </a:rPr>
              <a:t>great eddy </a:t>
            </a:r>
            <a:r>
              <a:rPr dirty="0" sz="1450" spc="-5">
                <a:latin typeface="Times New Roman"/>
                <a:cs typeface="Times New Roman"/>
              </a:rPr>
              <a:t>of </a:t>
            </a:r>
            <a:r>
              <a:rPr dirty="0" sz="1450" spc="-10">
                <a:latin typeface="Times New Roman"/>
                <a:cs typeface="Times New Roman"/>
              </a:rPr>
              <a:t>birds which kept  rising and falling and going round and round in the blue </a:t>
            </a:r>
            <a:r>
              <a:rPr dirty="0" sz="1450" spc="-30">
                <a:latin typeface="Times New Roman"/>
                <a:cs typeface="Times New Roman"/>
              </a:rPr>
              <a:t>air. </a:t>
            </a:r>
            <a:r>
              <a:rPr dirty="0" sz="1450" spc="-10">
                <a:latin typeface="Times New Roman"/>
                <a:cs typeface="Times New Roman"/>
              </a:rPr>
              <a:t>He repeated  </a:t>
            </a:r>
            <a:r>
              <a:rPr dirty="0" sz="1450" spc="-20">
                <a:latin typeface="Times New Roman"/>
                <a:cs typeface="Times New Roman"/>
              </a:rPr>
              <a:t>Marjory’s </a:t>
            </a:r>
            <a:r>
              <a:rPr dirty="0" sz="1450" spc="-10">
                <a:latin typeface="Times New Roman"/>
                <a:cs typeface="Times New Roman"/>
              </a:rPr>
              <a:t>name aloud, and the sound </a:t>
            </a:r>
            <a:r>
              <a:rPr dirty="0" sz="1450" spc="-5">
                <a:latin typeface="Times New Roman"/>
                <a:cs typeface="Times New Roman"/>
              </a:rPr>
              <a:t>of </a:t>
            </a:r>
            <a:r>
              <a:rPr dirty="0" sz="1450" spc="-10">
                <a:latin typeface="Times New Roman"/>
                <a:cs typeface="Times New Roman"/>
              </a:rPr>
              <a:t>it gratified his </a:t>
            </a:r>
            <a:r>
              <a:rPr dirty="0" sz="1450" spc="-30">
                <a:latin typeface="Times New Roman"/>
                <a:cs typeface="Times New Roman"/>
              </a:rPr>
              <a:t>ear. </a:t>
            </a:r>
            <a:r>
              <a:rPr dirty="0" sz="1450" spc="-10">
                <a:latin typeface="Times New Roman"/>
                <a:cs typeface="Times New Roman"/>
              </a:rPr>
              <a:t>He shut his eyes,  and her image sprang </a:t>
            </a:r>
            <a:r>
              <a:rPr dirty="0" sz="1450" spc="-5">
                <a:latin typeface="Times New Roman"/>
                <a:cs typeface="Times New Roman"/>
              </a:rPr>
              <a:t>up </a:t>
            </a:r>
            <a:r>
              <a:rPr dirty="0" sz="1450" spc="-10">
                <a:latin typeface="Times New Roman"/>
                <a:cs typeface="Times New Roman"/>
              </a:rPr>
              <a:t>before him, quietly luminous and attended with </a:t>
            </a:r>
            <a:r>
              <a:rPr dirty="0" sz="1450" spc="-5">
                <a:latin typeface="Times New Roman"/>
                <a:cs typeface="Times New Roman"/>
              </a:rPr>
              <a:t>good  </a:t>
            </a:r>
            <a:r>
              <a:rPr dirty="0" sz="1450" spc="-10">
                <a:latin typeface="Times New Roman"/>
                <a:cs typeface="Times New Roman"/>
              </a:rPr>
              <a:t>thoughts. The river might run for ever; the birds fly higher and higher till they  touched the stars. He saw it was empty bustle after all; for here, without  stirring </a:t>
            </a:r>
            <a:r>
              <a:rPr dirty="0" sz="1450" spc="-5">
                <a:latin typeface="Times New Roman"/>
                <a:cs typeface="Times New Roman"/>
              </a:rPr>
              <a:t>a </a:t>
            </a:r>
            <a:r>
              <a:rPr dirty="0" sz="1450" spc="-10">
                <a:latin typeface="Times New Roman"/>
                <a:cs typeface="Times New Roman"/>
              </a:rPr>
              <a:t>feet, waiting patiently in his own narrow </a:t>
            </a:r>
            <a:r>
              <a:rPr dirty="0" sz="1450" spc="-20">
                <a:latin typeface="Times New Roman"/>
                <a:cs typeface="Times New Roman"/>
              </a:rPr>
              <a:t>valley, </a:t>
            </a:r>
            <a:r>
              <a:rPr dirty="0" sz="1450" spc="-5">
                <a:latin typeface="Times New Roman"/>
                <a:cs typeface="Times New Roman"/>
              </a:rPr>
              <a:t>he </a:t>
            </a:r>
            <a:r>
              <a:rPr dirty="0" sz="1450" spc="-10">
                <a:latin typeface="Times New Roman"/>
                <a:cs typeface="Times New Roman"/>
              </a:rPr>
              <a:t>also had attained  the better</a:t>
            </a:r>
            <a:r>
              <a:rPr dirty="0" sz="1450" spc="-5">
                <a:latin typeface="Times New Roman"/>
                <a:cs typeface="Times New Roman"/>
              </a:rPr>
              <a:t> </a:t>
            </a:r>
            <a:r>
              <a:rPr dirty="0" sz="1450" spc="-10">
                <a:latin typeface="Times New Roman"/>
                <a:cs typeface="Times New Roman"/>
              </a:rPr>
              <a:t>sunlight.</a:t>
            </a:r>
            <a:endParaRPr sz="1450">
              <a:latin typeface="Times New Roman"/>
              <a:cs typeface="Times New Roman"/>
            </a:endParaRPr>
          </a:p>
          <a:p>
            <a:pPr algn="just" marL="12700" marR="12700">
              <a:lnSpc>
                <a:spcPts val="1730"/>
              </a:lnSpc>
              <a:spcBef>
                <a:spcPts val="850"/>
              </a:spcBef>
            </a:pPr>
            <a:r>
              <a:rPr dirty="0" sz="1450" spc="-10">
                <a:latin typeface="Times New Roman"/>
                <a:cs typeface="Times New Roman"/>
              </a:rPr>
              <a:t>The next day </a:t>
            </a:r>
            <a:r>
              <a:rPr dirty="0" sz="1450" spc="-25">
                <a:latin typeface="Times New Roman"/>
                <a:cs typeface="Times New Roman"/>
              </a:rPr>
              <a:t>Will </a:t>
            </a:r>
            <a:r>
              <a:rPr dirty="0" sz="1450" spc="-10">
                <a:latin typeface="Times New Roman"/>
                <a:cs typeface="Times New Roman"/>
              </a:rPr>
              <a:t>made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declaration across the dinner-table, while the  parson was filling his</a:t>
            </a:r>
            <a:r>
              <a:rPr dirty="0" sz="1450" spc="5">
                <a:latin typeface="Times New Roman"/>
                <a:cs typeface="Times New Roman"/>
              </a:rPr>
              <a:t> </a:t>
            </a:r>
            <a:r>
              <a:rPr dirty="0" sz="1450" spc="-10">
                <a:latin typeface="Times New Roman"/>
                <a:cs typeface="Times New Roman"/>
              </a:rPr>
              <a:t>pipe.</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‘Miss </a:t>
            </a:r>
            <a:r>
              <a:rPr dirty="0" sz="1450" spc="-20">
                <a:latin typeface="Times New Roman"/>
                <a:cs typeface="Times New Roman"/>
              </a:rPr>
              <a:t>Marjory,’ </a:t>
            </a:r>
            <a:r>
              <a:rPr dirty="0" sz="1450" spc="-5">
                <a:latin typeface="Times New Roman"/>
                <a:cs typeface="Times New Roman"/>
              </a:rPr>
              <a:t>he </a:t>
            </a:r>
            <a:r>
              <a:rPr dirty="0" sz="1450" spc="-10">
                <a:latin typeface="Times New Roman"/>
                <a:cs typeface="Times New Roman"/>
              </a:rPr>
              <a:t>said, ‘I never knew any </a:t>
            </a:r>
            <a:r>
              <a:rPr dirty="0" sz="1450" spc="-5">
                <a:latin typeface="Times New Roman"/>
                <a:cs typeface="Times New Roman"/>
              </a:rPr>
              <a:t>one I </a:t>
            </a:r>
            <a:r>
              <a:rPr dirty="0" sz="1450" spc="-10">
                <a:latin typeface="Times New Roman"/>
                <a:cs typeface="Times New Roman"/>
              </a:rPr>
              <a:t>liked so well as </a:t>
            </a:r>
            <a:r>
              <a:rPr dirty="0" sz="1450" spc="-5">
                <a:latin typeface="Times New Roman"/>
                <a:cs typeface="Times New Roman"/>
              </a:rPr>
              <a:t>you. I </a:t>
            </a:r>
            <a:r>
              <a:rPr dirty="0" sz="1450" spc="-10">
                <a:latin typeface="Times New Roman"/>
                <a:cs typeface="Times New Roman"/>
              </a:rPr>
              <a:t>am  mostly </a:t>
            </a:r>
            <a:r>
              <a:rPr dirty="0" sz="1450" spc="-5">
                <a:latin typeface="Times New Roman"/>
                <a:cs typeface="Times New Roman"/>
              </a:rPr>
              <a:t>a </a:t>
            </a:r>
            <a:r>
              <a:rPr dirty="0" sz="1450" spc="-10">
                <a:latin typeface="Times New Roman"/>
                <a:cs typeface="Times New Roman"/>
              </a:rPr>
              <a:t>cold, unkindly sort </a:t>
            </a:r>
            <a:r>
              <a:rPr dirty="0" sz="1450" spc="-5">
                <a:latin typeface="Times New Roman"/>
                <a:cs typeface="Times New Roman"/>
              </a:rPr>
              <a:t>of </a:t>
            </a:r>
            <a:r>
              <a:rPr dirty="0" sz="1450" spc="-10">
                <a:latin typeface="Times New Roman"/>
                <a:cs typeface="Times New Roman"/>
              </a:rPr>
              <a:t>man; </a:t>
            </a:r>
            <a:r>
              <a:rPr dirty="0" sz="1450" spc="-5">
                <a:latin typeface="Times New Roman"/>
                <a:cs typeface="Times New Roman"/>
              </a:rPr>
              <a:t>not </a:t>
            </a:r>
            <a:r>
              <a:rPr dirty="0" sz="1450" spc="-10">
                <a:latin typeface="Times New Roman"/>
                <a:cs typeface="Times New Roman"/>
              </a:rPr>
              <a:t>from want </a:t>
            </a:r>
            <a:r>
              <a:rPr dirty="0" sz="1450" spc="-5">
                <a:latin typeface="Times New Roman"/>
                <a:cs typeface="Times New Roman"/>
              </a:rPr>
              <a:t>of </a:t>
            </a:r>
            <a:r>
              <a:rPr dirty="0" sz="1450" spc="-10">
                <a:latin typeface="Times New Roman"/>
                <a:cs typeface="Times New Roman"/>
              </a:rPr>
              <a:t>heart, </a:t>
            </a:r>
            <a:r>
              <a:rPr dirty="0" sz="1450" spc="-5">
                <a:latin typeface="Times New Roman"/>
                <a:cs typeface="Times New Roman"/>
              </a:rPr>
              <a:t>but out of  </a:t>
            </a:r>
            <a:r>
              <a:rPr dirty="0" sz="1450" spc="-10">
                <a:latin typeface="Times New Roman"/>
                <a:cs typeface="Times New Roman"/>
              </a:rPr>
              <a:t>strangeness in my way </a:t>
            </a:r>
            <a:r>
              <a:rPr dirty="0" sz="1450" spc="-5">
                <a:latin typeface="Times New Roman"/>
                <a:cs typeface="Times New Roman"/>
              </a:rPr>
              <a:t>of </a:t>
            </a:r>
            <a:r>
              <a:rPr dirty="0" sz="1450" spc="-10">
                <a:latin typeface="Times New Roman"/>
                <a:cs typeface="Times New Roman"/>
              </a:rPr>
              <a:t>thinking; and people seem far away from me. </a:t>
            </a:r>
            <a:r>
              <a:rPr dirty="0" sz="1450" spc="-20">
                <a:latin typeface="Times New Roman"/>
                <a:cs typeface="Times New Roman"/>
              </a:rPr>
              <a:t>’Tis  </a:t>
            </a:r>
            <a:r>
              <a:rPr dirty="0" sz="1450" spc="-10">
                <a:latin typeface="Times New Roman"/>
                <a:cs typeface="Times New Roman"/>
              </a:rPr>
              <a:t>as if there were </a:t>
            </a:r>
            <a:r>
              <a:rPr dirty="0" sz="1450" spc="-5">
                <a:latin typeface="Times New Roman"/>
                <a:cs typeface="Times New Roman"/>
              </a:rPr>
              <a:t>a </a:t>
            </a:r>
            <a:r>
              <a:rPr dirty="0" sz="1450" spc="-10">
                <a:latin typeface="Times New Roman"/>
                <a:cs typeface="Times New Roman"/>
              </a:rPr>
              <a:t>circle round me, which kept every </a:t>
            </a:r>
            <a:r>
              <a:rPr dirty="0" sz="1450" spc="-5">
                <a:latin typeface="Times New Roman"/>
                <a:cs typeface="Times New Roman"/>
              </a:rPr>
              <a:t>one out but you; I </a:t>
            </a:r>
            <a:r>
              <a:rPr dirty="0" sz="1450" spc="-10">
                <a:latin typeface="Times New Roman"/>
                <a:cs typeface="Times New Roman"/>
              </a:rPr>
              <a:t>can  hear the others talking and laughing; </a:t>
            </a:r>
            <a:r>
              <a:rPr dirty="0" sz="1450" spc="-5">
                <a:latin typeface="Times New Roman"/>
                <a:cs typeface="Times New Roman"/>
              </a:rPr>
              <a:t>but you </a:t>
            </a:r>
            <a:r>
              <a:rPr dirty="0" sz="1450" spc="-10">
                <a:latin typeface="Times New Roman"/>
                <a:cs typeface="Times New Roman"/>
              </a:rPr>
              <a:t>come quite close. Maybe, this is  disagreeable to you?’ </a:t>
            </a:r>
            <a:r>
              <a:rPr dirty="0" sz="1450" spc="-5">
                <a:latin typeface="Times New Roman"/>
                <a:cs typeface="Times New Roman"/>
              </a:rPr>
              <a:t>he</a:t>
            </a:r>
            <a:r>
              <a:rPr dirty="0" sz="1450" spc="-100">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algn="just" marL="12700" marR="3422650">
              <a:lnSpc>
                <a:spcPts val="2590"/>
              </a:lnSpc>
              <a:spcBef>
                <a:spcPts val="170"/>
              </a:spcBef>
            </a:pPr>
            <a:r>
              <a:rPr dirty="0" sz="1450" spc="-10">
                <a:latin typeface="Times New Roman"/>
                <a:cs typeface="Times New Roman"/>
              </a:rPr>
              <a:t>Marjory made </a:t>
            </a:r>
            <a:r>
              <a:rPr dirty="0" sz="1450" spc="-5">
                <a:latin typeface="Times New Roman"/>
                <a:cs typeface="Times New Roman"/>
              </a:rPr>
              <a:t>no </a:t>
            </a:r>
            <a:r>
              <a:rPr dirty="0" sz="1450" spc="-20">
                <a:latin typeface="Times New Roman"/>
                <a:cs typeface="Times New Roman"/>
              </a:rPr>
              <a:t>answer.  </a:t>
            </a:r>
            <a:r>
              <a:rPr dirty="0" sz="1450" spc="-10">
                <a:latin typeface="Times New Roman"/>
                <a:cs typeface="Times New Roman"/>
              </a:rPr>
              <a:t>‘Speak </a:t>
            </a:r>
            <a:r>
              <a:rPr dirty="0" sz="1450" spc="-5">
                <a:latin typeface="Times New Roman"/>
                <a:cs typeface="Times New Roman"/>
              </a:rPr>
              <a:t>up, </a:t>
            </a:r>
            <a:r>
              <a:rPr dirty="0" sz="1450" spc="-10">
                <a:latin typeface="Times New Roman"/>
                <a:cs typeface="Times New Roman"/>
              </a:rPr>
              <a:t>girl,’ said the</a:t>
            </a:r>
            <a:r>
              <a:rPr dirty="0" sz="1450" spc="-100">
                <a:latin typeface="Times New Roman"/>
                <a:cs typeface="Times New Roman"/>
              </a:rPr>
              <a:t> </a:t>
            </a:r>
            <a:r>
              <a:rPr dirty="0" sz="1450" spc="-10">
                <a:latin typeface="Times New Roman"/>
                <a:cs typeface="Times New Roman"/>
              </a:rPr>
              <a:t>parson.</a:t>
            </a:r>
            <a:endParaRPr sz="1450">
              <a:latin typeface="Times New Roman"/>
              <a:cs typeface="Times New Roman"/>
            </a:endParaRPr>
          </a:p>
          <a:p>
            <a:pPr algn="just" marL="12700" marR="5080">
              <a:lnSpc>
                <a:spcPts val="1730"/>
              </a:lnSpc>
              <a:spcBef>
                <a:spcPts val="690"/>
              </a:spcBef>
            </a:pPr>
            <a:r>
              <a:rPr dirty="0" sz="1450" spc="-30">
                <a:latin typeface="Times New Roman"/>
                <a:cs typeface="Times New Roman"/>
              </a:rPr>
              <a:t>‘Nay, </a:t>
            </a:r>
            <a:r>
              <a:rPr dirty="0" sz="1450" spc="-25">
                <a:latin typeface="Times New Roman"/>
                <a:cs typeface="Times New Roman"/>
              </a:rPr>
              <a:t>now,’ </a:t>
            </a:r>
            <a:r>
              <a:rPr dirty="0" sz="1450" spc="-10">
                <a:latin typeface="Times New Roman"/>
                <a:cs typeface="Times New Roman"/>
              </a:rPr>
              <a:t>returned </a:t>
            </a:r>
            <a:r>
              <a:rPr dirty="0" sz="1450" spc="-20">
                <a:latin typeface="Times New Roman"/>
                <a:cs typeface="Times New Roman"/>
              </a:rPr>
              <a:t>Will, </a:t>
            </a:r>
            <a:r>
              <a:rPr dirty="0" sz="1450" spc="-10">
                <a:latin typeface="Times New Roman"/>
                <a:cs typeface="Times New Roman"/>
              </a:rPr>
              <a:t>‘I wouldn’t press </a:t>
            </a:r>
            <a:r>
              <a:rPr dirty="0" sz="1450" spc="-20">
                <a:latin typeface="Times New Roman"/>
                <a:cs typeface="Times New Roman"/>
              </a:rPr>
              <a:t>her, </a:t>
            </a:r>
            <a:r>
              <a:rPr dirty="0" sz="1450" spc="-10">
                <a:latin typeface="Times New Roman"/>
                <a:cs typeface="Times New Roman"/>
              </a:rPr>
              <a:t>parson. </a:t>
            </a:r>
            <a:r>
              <a:rPr dirty="0" sz="1450" spc="-5">
                <a:latin typeface="Times New Roman"/>
                <a:cs typeface="Times New Roman"/>
              </a:rPr>
              <a:t>I </a:t>
            </a:r>
            <a:r>
              <a:rPr dirty="0" sz="1450" spc="-10">
                <a:latin typeface="Times New Roman"/>
                <a:cs typeface="Times New Roman"/>
              </a:rPr>
              <a:t>feel tongue-tied  myself, who am </a:t>
            </a:r>
            <a:r>
              <a:rPr dirty="0" sz="1450" spc="-5">
                <a:latin typeface="Times New Roman"/>
                <a:cs typeface="Times New Roman"/>
              </a:rPr>
              <a:t>not </a:t>
            </a:r>
            <a:r>
              <a:rPr dirty="0" sz="1450" spc="-10">
                <a:latin typeface="Times New Roman"/>
                <a:cs typeface="Times New Roman"/>
              </a:rPr>
              <a:t>used to it; and </a:t>
            </a:r>
            <a:r>
              <a:rPr dirty="0" sz="1450" spc="-25">
                <a:latin typeface="Times New Roman"/>
                <a:cs typeface="Times New Roman"/>
              </a:rPr>
              <a:t>she’s </a:t>
            </a:r>
            <a:r>
              <a:rPr dirty="0" sz="1450" spc="-5">
                <a:latin typeface="Times New Roman"/>
                <a:cs typeface="Times New Roman"/>
              </a:rPr>
              <a:t>a </a:t>
            </a:r>
            <a:r>
              <a:rPr dirty="0" sz="1450" spc="-10">
                <a:latin typeface="Times New Roman"/>
                <a:cs typeface="Times New Roman"/>
              </a:rPr>
              <a:t>woman, and little more than </a:t>
            </a:r>
            <a:r>
              <a:rPr dirty="0" sz="1450" spc="-5">
                <a:latin typeface="Times New Roman"/>
                <a:cs typeface="Times New Roman"/>
              </a:rPr>
              <a:t>a </a:t>
            </a:r>
            <a:r>
              <a:rPr dirty="0" sz="1450" spc="-10">
                <a:latin typeface="Times New Roman"/>
                <a:cs typeface="Times New Roman"/>
              </a:rPr>
              <a:t>child,  when all is said. But for my part, as far as </a:t>
            </a:r>
            <a:r>
              <a:rPr dirty="0" sz="1450" spc="-5">
                <a:latin typeface="Times New Roman"/>
                <a:cs typeface="Times New Roman"/>
              </a:rPr>
              <a:t>I </a:t>
            </a:r>
            <a:r>
              <a:rPr dirty="0" sz="1450" spc="-10">
                <a:latin typeface="Times New Roman"/>
                <a:cs typeface="Times New Roman"/>
              </a:rPr>
              <a:t>can understand what people mean  </a:t>
            </a:r>
            <a:r>
              <a:rPr dirty="0" sz="1450" spc="-5">
                <a:latin typeface="Times New Roman"/>
                <a:cs typeface="Times New Roman"/>
              </a:rPr>
              <a:t>by </a:t>
            </a:r>
            <a:r>
              <a:rPr dirty="0" sz="1450" spc="-10">
                <a:latin typeface="Times New Roman"/>
                <a:cs typeface="Times New Roman"/>
              </a:rPr>
              <a:t>it, </a:t>
            </a:r>
            <a:r>
              <a:rPr dirty="0" sz="1450" spc="-5">
                <a:latin typeface="Times New Roman"/>
                <a:cs typeface="Times New Roman"/>
              </a:rPr>
              <a:t>I </a:t>
            </a:r>
            <a:r>
              <a:rPr dirty="0" sz="1450" spc="-10">
                <a:latin typeface="Times New Roman"/>
                <a:cs typeface="Times New Roman"/>
              </a:rPr>
              <a:t>fancy </a:t>
            </a:r>
            <a:r>
              <a:rPr dirty="0" sz="1450" spc="-5">
                <a:latin typeface="Times New Roman"/>
                <a:cs typeface="Times New Roman"/>
              </a:rPr>
              <a:t>I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what they call in love. </a:t>
            </a:r>
            <a:r>
              <a:rPr dirty="0" sz="1450" spc="-5">
                <a:latin typeface="Times New Roman"/>
                <a:cs typeface="Times New Roman"/>
              </a:rPr>
              <a:t>I do not </a:t>
            </a:r>
            <a:r>
              <a:rPr dirty="0" sz="1450" spc="-10">
                <a:latin typeface="Times New Roman"/>
                <a:cs typeface="Times New Roman"/>
              </a:rPr>
              <a:t>wish to </a:t>
            </a:r>
            <a:r>
              <a:rPr dirty="0" sz="1450" spc="-5">
                <a:latin typeface="Times New Roman"/>
                <a:cs typeface="Times New Roman"/>
              </a:rPr>
              <a:t>be </a:t>
            </a:r>
            <a:r>
              <a:rPr dirty="0" sz="1450" spc="-10">
                <a:latin typeface="Times New Roman"/>
                <a:cs typeface="Times New Roman"/>
              </a:rPr>
              <a:t>held as  committing myself; for </a:t>
            </a:r>
            <a:r>
              <a:rPr dirty="0" sz="1450" spc="-5">
                <a:latin typeface="Times New Roman"/>
                <a:cs typeface="Times New Roman"/>
              </a:rPr>
              <a:t>I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wrong; </a:t>
            </a:r>
            <a:r>
              <a:rPr dirty="0" sz="1450" spc="-5">
                <a:latin typeface="Times New Roman"/>
                <a:cs typeface="Times New Roman"/>
              </a:rPr>
              <a:t>but </a:t>
            </a:r>
            <a:r>
              <a:rPr dirty="0" sz="1450" spc="-10">
                <a:latin typeface="Times New Roman"/>
                <a:cs typeface="Times New Roman"/>
              </a:rPr>
              <a:t>that is how </a:t>
            </a:r>
            <a:r>
              <a:rPr dirty="0" sz="1450" spc="-5">
                <a:latin typeface="Times New Roman"/>
                <a:cs typeface="Times New Roman"/>
              </a:rPr>
              <a:t>I </a:t>
            </a:r>
            <a:r>
              <a:rPr dirty="0" sz="1450" spc="-10">
                <a:latin typeface="Times New Roman"/>
                <a:cs typeface="Times New Roman"/>
              </a:rPr>
              <a:t>believe things are  with me. And if Miss Marjory should feel any otherwise </a:t>
            </a:r>
            <a:r>
              <a:rPr dirty="0" sz="1450" spc="-5">
                <a:latin typeface="Times New Roman"/>
                <a:cs typeface="Times New Roman"/>
              </a:rPr>
              <a:t>on </a:t>
            </a:r>
            <a:r>
              <a:rPr dirty="0" sz="1450" spc="-10">
                <a:latin typeface="Times New Roman"/>
                <a:cs typeface="Times New Roman"/>
              </a:rPr>
              <a:t>her part, mayhap  she would </a:t>
            </a:r>
            <a:r>
              <a:rPr dirty="0" sz="1450" spc="-5">
                <a:latin typeface="Times New Roman"/>
                <a:cs typeface="Times New Roman"/>
              </a:rPr>
              <a:t>be </a:t>
            </a:r>
            <a:r>
              <a:rPr dirty="0" sz="1450" spc="-10">
                <a:latin typeface="Times New Roman"/>
                <a:cs typeface="Times New Roman"/>
              </a:rPr>
              <a:t>so kind as shake her</a:t>
            </a:r>
            <a:r>
              <a:rPr dirty="0" sz="1450" spc="25">
                <a:latin typeface="Times New Roman"/>
                <a:cs typeface="Times New Roman"/>
              </a:rPr>
              <a:t> </a:t>
            </a:r>
            <a:r>
              <a:rPr dirty="0" sz="1450" spc="-10">
                <a:latin typeface="Times New Roman"/>
                <a:cs typeface="Times New Roman"/>
              </a:rPr>
              <a:t>head.’</a:t>
            </a:r>
            <a:endParaRPr sz="1450">
              <a:latin typeface="Times New Roman"/>
              <a:cs typeface="Times New Roman"/>
            </a:endParaRPr>
          </a:p>
          <a:p>
            <a:pPr marL="12700" marR="1671955">
              <a:lnSpc>
                <a:spcPts val="2590"/>
              </a:lnSpc>
              <a:spcBef>
                <a:spcPts val="165"/>
              </a:spcBef>
            </a:pPr>
            <a:r>
              <a:rPr dirty="0" sz="1450" spc="-10">
                <a:latin typeface="Times New Roman"/>
                <a:cs typeface="Times New Roman"/>
              </a:rPr>
              <a:t>Marjory was silent, and gave </a:t>
            </a:r>
            <a:r>
              <a:rPr dirty="0" sz="1450" spc="-5">
                <a:latin typeface="Times New Roman"/>
                <a:cs typeface="Times New Roman"/>
              </a:rPr>
              <a:t>no </a:t>
            </a:r>
            <a:r>
              <a:rPr dirty="0" sz="1450" spc="-10">
                <a:latin typeface="Times New Roman"/>
                <a:cs typeface="Times New Roman"/>
              </a:rPr>
              <a:t>sign that she had heard.  ‘How is that, parson?’ asked</a:t>
            </a:r>
            <a:r>
              <a:rPr dirty="0" sz="1450" spc="-95">
                <a:latin typeface="Times New Roman"/>
                <a:cs typeface="Times New Roman"/>
              </a:rPr>
              <a:t> </a:t>
            </a:r>
            <a:r>
              <a:rPr dirty="0" sz="1450" spc="-20">
                <a:latin typeface="Times New Roman"/>
                <a:cs typeface="Times New Roman"/>
              </a:rPr>
              <a:t>Will.</a:t>
            </a:r>
            <a:endParaRPr sz="1450">
              <a:latin typeface="Times New Roman"/>
              <a:cs typeface="Times New Roman"/>
            </a:endParaRPr>
          </a:p>
          <a:p>
            <a:pPr marL="12700" marR="5080">
              <a:lnSpc>
                <a:spcPts val="1730"/>
              </a:lnSpc>
              <a:spcBef>
                <a:spcPts val="695"/>
              </a:spcBef>
              <a:tabLst>
                <a:tab pos="4947920" algn="l"/>
              </a:tabLst>
            </a:pPr>
            <a:r>
              <a:rPr dirty="0" sz="1450" spc="-10">
                <a:latin typeface="Times New Roman"/>
                <a:cs typeface="Times New Roman"/>
              </a:rPr>
              <a:t>‘The</a:t>
            </a:r>
            <a:r>
              <a:rPr dirty="0" sz="1450" spc="155">
                <a:latin typeface="Times New Roman"/>
                <a:cs typeface="Times New Roman"/>
              </a:rPr>
              <a:t> </a:t>
            </a:r>
            <a:r>
              <a:rPr dirty="0" sz="1450" spc="-10">
                <a:latin typeface="Times New Roman"/>
                <a:cs typeface="Times New Roman"/>
              </a:rPr>
              <a:t>girl</a:t>
            </a:r>
            <a:r>
              <a:rPr dirty="0" sz="1450" spc="160">
                <a:latin typeface="Times New Roman"/>
                <a:cs typeface="Times New Roman"/>
              </a:rPr>
              <a:t> </a:t>
            </a:r>
            <a:r>
              <a:rPr dirty="0" sz="1450" spc="-10">
                <a:latin typeface="Times New Roman"/>
                <a:cs typeface="Times New Roman"/>
              </a:rPr>
              <a:t>must</a:t>
            </a:r>
            <a:r>
              <a:rPr dirty="0" sz="1450" spc="155">
                <a:latin typeface="Times New Roman"/>
                <a:cs typeface="Times New Roman"/>
              </a:rPr>
              <a:t> </a:t>
            </a:r>
            <a:r>
              <a:rPr dirty="0" sz="1450" spc="-10">
                <a:latin typeface="Times New Roman"/>
                <a:cs typeface="Times New Roman"/>
              </a:rPr>
              <a:t>speak,’</a:t>
            </a:r>
            <a:r>
              <a:rPr dirty="0" sz="1450" spc="45">
                <a:latin typeface="Times New Roman"/>
                <a:cs typeface="Times New Roman"/>
              </a:rPr>
              <a:t> </a:t>
            </a:r>
            <a:r>
              <a:rPr dirty="0" sz="1450" spc="-10">
                <a:latin typeface="Times New Roman"/>
                <a:cs typeface="Times New Roman"/>
              </a:rPr>
              <a:t>replied</a:t>
            </a:r>
            <a:r>
              <a:rPr dirty="0" sz="1450" spc="160">
                <a:latin typeface="Times New Roman"/>
                <a:cs typeface="Times New Roman"/>
              </a:rPr>
              <a:t> </a:t>
            </a:r>
            <a:r>
              <a:rPr dirty="0" sz="1450" spc="-10">
                <a:latin typeface="Times New Roman"/>
                <a:cs typeface="Times New Roman"/>
              </a:rPr>
              <a:t>the</a:t>
            </a:r>
            <a:r>
              <a:rPr dirty="0" sz="1450" spc="155">
                <a:latin typeface="Times New Roman"/>
                <a:cs typeface="Times New Roman"/>
              </a:rPr>
              <a:t> </a:t>
            </a:r>
            <a:r>
              <a:rPr dirty="0" sz="1450" spc="-10">
                <a:latin typeface="Times New Roman"/>
                <a:cs typeface="Times New Roman"/>
              </a:rPr>
              <a:t>parson,</a:t>
            </a:r>
            <a:r>
              <a:rPr dirty="0" sz="1450" spc="160">
                <a:latin typeface="Times New Roman"/>
                <a:cs typeface="Times New Roman"/>
              </a:rPr>
              <a:t> </a:t>
            </a:r>
            <a:r>
              <a:rPr dirty="0" sz="1450" spc="-10">
                <a:latin typeface="Times New Roman"/>
                <a:cs typeface="Times New Roman"/>
              </a:rPr>
              <a:t>laying</a:t>
            </a:r>
            <a:r>
              <a:rPr dirty="0" sz="1450" spc="155">
                <a:latin typeface="Times New Roman"/>
                <a:cs typeface="Times New Roman"/>
              </a:rPr>
              <a:t> </a:t>
            </a:r>
            <a:r>
              <a:rPr dirty="0" sz="1450" spc="-10">
                <a:latin typeface="Times New Roman"/>
                <a:cs typeface="Times New Roman"/>
              </a:rPr>
              <a:t>down</a:t>
            </a:r>
            <a:r>
              <a:rPr dirty="0" sz="1450" spc="160">
                <a:latin typeface="Times New Roman"/>
                <a:cs typeface="Times New Roman"/>
              </a:rPr>
              <a:t> </a:t>
            </a:r>
            <a:r>
              <a:rPr dirty="0" sz="1450" spc="-10">
                <a:latin typeface="Times New Roman"/>
                <a:cs typeface="Times New Roman"/>
              </a:rPr>
              <a:t>his</a:t>
            </a:r>
            <a:r>
              <a:rPr dirty="0" sz="1450" spc="155">
                <a:latin typeface="Times New Roman"/>
                <a:cs typeface="Times New Roman"/>
              </a:rPr>
              <a:t> </a:t>
            </a:r>
            <a:r>
              <a:rPr dirty="0" sz="1450" spc="-10">
                <a:latin typeface="Times New Roman"/>
                <a:cs typeface="Times New Roman"/>
              </a:rPr>
              <a:t>pipe.	</a:t>
            </a:r>
            <a:r>
              <a:rPr dirty="0" sz="1450" spc="-20">
                <a:latin typeface="Times New Roman"/>
                <a:cs typeface="Times New Roman"/>
              </a:rPr>
              <a:t>‘Here’s </a:t>
            </a:r>
            <a:r>
              <a:rPr dirty="0" sz="1450" spc="-5">
                <a:latin typeface="Times New Roman"/>
                <a:cs typeface="Times New Roman"/>
              </a:rPr>
              <a:t>our  </a:t>
            </a:r>
            <a:r>
              <a:rPr dirty="0" sz="1450" spc="-10">
                <a:latin typeface="Times New Roman"/>
                <a:cs typeface="Times New Roman"/>
              </a:rPr>
              <a:t>neighbour who says </a:t>
            </a:r>
            <a:r>
              <a:rPr dirty="0" sz="1450" spc="-5">
                <a:latin typeface="Times New Roman"/>
                <a:cs typeface="Times New Roman"/>
              </a:rPr>
              <a:t>he </a:t>
            </a:r>
            <a:r>
              <a:rPr dirty="0" sz="1450" spc="-10">
                <a:latin typeface="Times New Roman"/>
                <a:cs typeface="Times New Roman"/>
              </a:rPr>
              <a:t>loves </a:t>
            </a:r>
            <a:r>
              <a:rPr dirty="0" sz="1450" spc="-5">
                <a:latin typeface="Times New Roman"/>
                <a:cs typeface="Times New Roman"/>
              </a:rPr>
              <a:t>you, </a:t>
            </a:r>
            <a:r>
              <a:rPr dirty="0" sz="1450" spc="-10">
                <a:latin typeface="Times New Roman"/>
                <a:cs typeface="Times New Roman"/>
              </a:rPr>
              <a:t>Madge. Do </a:t>
            </a:r>
            <a:r>
              <a:rPr dirty="0" sz="1450" spc="-5">
                <a:latin typeface="Times New Roman"/>
                <a:cs typeface="Times New Roman"/>
              </a:rPr>
              <a:t>you </a:t>
            </a:r>
            <a:r>
              <a:rPr dirty="0" sz="1450" spc="-10">
                <a:latin typeface="Times New Roman"/>
                <a:cs typeface="Times New Roman"/>
              </a:rPr>
              <a:t>love him, ay </a:t>
            </a:r>
            <a:r>
              <a:rPr dirty="0" sz="1450" spc="-5">
                <a:latin typeface="Times New Roman"/>
                <a:cs typeface="Times New Roman"/>
              </a:rPr>
              <a:t>or</a:t>
            </a:r>
            <a:r>
              <a:rPr dirty="0" sz="1450" spc="85">
                <a:latin typeface="Times New Roman"/>
                <a:cs typeface="Times New Roman"/>
              </a:rPr>
              <a:t> </a:t>
            </a:r>
            <a:r>
              <a:rPr dirty="0" sz="1450" spc="-10">
                <a:latin typeface="Times New Roman"/>
                <a:cs typeface="Times New Roman"/>
              </a:rPr>
              <a:t>no?’</a:t>
            </a:r>
            <a:endParaRPr sz="1450">
              <a:latin typeface="Times New Roman"/>
              <a:cs typeface="Times New Roman"/>
            </a:endParaRPr>
          </a:p>
          <a:p>
            <a:pPr marL="12700">
              <a:lnSpc>
                <a:spcPct val="100000"/>
              </a:lnSpc>
              <a:spcBef>
                <a:spcPts val="795"/>
              </a:spcBef>
            </a:pPr>
            <a:r>
              <a:rPr dirty="0" sz="1450" spc="-10">
                <a:latin typeface="Times New Roman"/>
                <a:cs typeface="Times New Roman"/>
              </a:rPr>
              <a:t>‘I think </a:t>
            </a:r>
            <a:r>
              <a:rPr dirty="0" sz="1450" spc="-5">
                <a:latin typeface="Times New Roman"/>
                <a:cs typeface="Times New Roman"/>
              </a:rPr>
              <a:t>I do,’ </a:t>
            </a:r>
            <a:r>
              <a:rPr dirty="0" sz="1450" spc="-10">
                <a:latin typeface="Times New Roman"/>
                <a:cs typeface="Times New Roman"/>
              </a:rPr>
              <a:t>said </a:t>
            </a:r>
            <a:r>
              <a:rPr dirty="0" sz="1450" spc="-20">
                <a:latin typeface="Times New Roman"/>
                <a:cs typeface="Times New Roman"/>
              </a:rPr>
              <a:t>Marjory,</a:t>
            </a:r>
            <a:r>
              <a:rPr dirty="0" sz="1450" spc="-100">
                <a:latin typeface="Times New Roman"/>
                <a:cs typeface="Times New Roman"/>
              </a:rPr>
              <a:t> </a:t>
            </a:r>
            <a:r>
              <a:rPr dirty="0" sz="1450" spc="-20">
                <a:latin typeface="Times New Roman"/>
                <a:cs typeface="Times New Roman"/>
              </a:rPr>
              <a:t>faintly.</a:t>
            </a:r>
            <a:endParaRPr sz="1450">
              <a:latin typeface="Times New Roman"/>
              <a:cs typeface="Times New Roman"/>
            </a:endParaRPr>
          </a:p>
          <a:p>
            <a:pPr algn="just" marL="12700" marR="5080">
              <a:lnSpc>
                <a:spcPts val="1730"/>
              </a:lnSpc>
              <a:spcBef>
                <a:spcPts val="920"/>
              </a:spcBef>
            </a:pPr>
            <a:r>
              <a:rPr dirty="0" sz="1450" spc="-35">
                <a:latin typeface="Times New Roman"/>
                <a:cs typeface="Times New Roman"/>
              </a:rPr>
              <a:t>‘Well </a:t>
            </a:r>
            <a:r>
              <a:rPr dirty="0" sz="1450" spc="-10">
                <a:latin typeface="Times New Roman"/>
                <a:cs typeface="Times New Roman"/>
              </a:rPr>
              <a:t>then, </a:t>
            </a:r>
            <a:r>
              <a:rPr dirty="0" sz="1450" spc="-25">
                <a:latin typeface="Times New Roman"/>
                <a:cs typeface="Times New Roman"/>
              </a:rPr>
              <a:t>that’s </a:t>
            </a:r>
            <a:r>
              <a:rPr dirty="0" sz="1450" spc="-10">
                <a:latin typeface="Times New Roman"/>
                <a:cs typeface="Times New Roman"/>
              </a:rPr>
              <a:t>all that could </a:t>
            </a:r>
            <a:r>
              <a:rPr dirty="0" sz="1450" spc="-5">
                <a:latin typeface="Times New Roman"/>
                <a:cs typeface="Times New Roman"/>
              </a:rPr>
              <a:t>be </a:t>
            </a:r>
            <a:r>
              <a:rPr dirty="0" sz="1450" spc="-10">
                <a:latin typeface="Times New Roman"/>
                <a:cs typeface="Times New Roman"/>
              </a:rPr>
              <a:t>wished!’ cried </a:t>
            </a:r>
            <a:r>
              <a:rPr dirty="0" sz="1450" spc="-20">
                <a:latin typeface="Times New Roman"/>
                <a:cs typeface="Times New Roman"/>
              </a:rPr>
              <a:t>Will, heartily.</a:t>
            </a:r>
            <a:r>
              <a:rPr dirty="0" sz="1450" spc="320">
                <a:latin typeface="Times New Roman"/>
                <a:cs typeface="Times New Roman"/>
              </a:rPr>
              <a:t>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took  her hand across the table, and held it </a:t>
            </a:r>
            <a:r>
              <a:rPr dirty="0" sz="1450" spc="-5">
                <a:latin typeface="Times New Roman"/>
                <a:cs typeface="Times New Roman"/>
              </a:rPr>
              <a:t>a </a:t>
            </a:r>
            <a:r>
              <a:rPr dirty="0" sz="1450" spc="-10">
                <a:latin typeface="Times New Roman"/>
                <a:cs typeface="Times New Roman"/>
              </a:rPr>
              <a:t>moment in both </a:t>
            </a:r>
            <a:r>
              <a:rPr dirty="0" sz="1450" spc="-5">
                <a:latin typeface="Times New Roman"/>
                <a:cs typeface="Times New Roman"/>
              </a:rPr>
              <a:t>of </a:t>
            </a:r>
            <a:r>
              <a:rPr dirty="0" sz="1450" spc="-10">
                <a:latin typeface="Times New Roman"/>
                <a:cs typeface="Times New Roman"/>
              </a:rPr>
              <a:t>his with great  satisfaction.</a:t>
            </a:r>
            <a:endParaRPr sz="1450">
              <a:latin typeface="Times New Roman"/>
              <a:cs typeface="Times New Roman"/>
            </a:endParaRPr>
          </a:p>
          <a:p>
            <a:pPr algn="just" marL="12700" marR="557530">
              <a:lnSpc>
                <a:spcPts val="2590"/>
              </a:lnSpc>
              <a:spcBef>
                <a:spcPts val="170"/>
              </a:spcBef>
            </a:pPr>
            <a:r>
              <a:rPr dirty="0" sz="1450" spc="-45">
                <a:latin typeface="Times New Roman"/>
                <a:cs typeface="Times New Roman"/>
              </a:rPr>
              <a:t>‘You </a:t>
            </a:r>
            <a:r>
              <a:rPr dirty="0" sz="1450" spc="-10">
                <a:latin typeface="Times New Roman"/>
                <a:cs typeface="Times New Roman"/>
              </a:rPr>
              <a:t>must </a:t>
            </a:r>
            <a:r>
              <a:rPr dirty="0" sz="1450" spc="-25">
                <a:latin typeface="Times New Roman"/>
                <a:cs typeface="Times New Roman"/>
              </a:rPr>
              <a:t>marry,’ </a:t>
            </a:r>
            <a:r>
              <a:rPr dirty="0" sz="1450" spc="-10">
                <a:latin typeface="Times New Roman"/>
                <a:cs typeface="Times New Roman"/>
              </a:rPr>
              <a:t>observed the parson, replacing his pipe in his mouth.  ‘Is that the right thing to </a:t>
            </a:r>
            <a:r>
              <a:rPr dirty="0" sz="1450" spc="-5">
                <a:latin typeface="Times New Roman"/>
                <a:cs typeface="Times New Roman"/>
              </a:rPr>
              <a:t>do, </a:t>
            </a:r>
            <a:r>
              <a:rPr dirty="0" sz="1450" spc="-10">
                <a:latin typeface="Times New Roman"/>
                <a:cs typeface="Times New Roman"/>
              </a:rPr>
              <a:t>think you?’ demanded</a:t>
            </a:r>
            <a:r>
              <a:rPr dirty="0" sz="1450" spc="-55">
                <a:latin typeface="Times New Roman"/>
                <a:cs typeface="Times New Roman"/>
              </a:rPr>
              <a:t> </a:t>
            </a:r>
            <a:r>
              <a:rPr dirty="0" sz="1450" spc="-20">
                <a:latin typeface="Times New Roman"/>
                <a:cs typeface="Times New Roman"/>
              </a:rPr>
              <a:t>Will.</a:t>
            </a:r>
            <a:endParaRPr sz="1450">
              <a:latin typeface="Times New Roman"/>
              <a:cs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354820"/>
          </a:xfrm>
          <a:prstGeom prst="rect">
            <a:avLst/>
          </a:prstGeom>
        </p:spPr>
        <p:txBody>
          <a:bodyPr wrap="square" lIns="0" tIns="12700" rIns="0" bIns="0" rtlCol="0" vert="horz">
            <a:spAutoFit/>
          </a:bodyPr>
          <a:lstStyle/>
          <a:p>
            <a:pPr algn="just" marL="12700" marR="3123565">
              <a:lnSpc>
                <a:spcPct val="149000"/>
              </a:lnSpc>
              <a:spcBef>
                <a:spcPts val="100"/>
              </a:spcBef>
            </a:pPr>
            <a:r>
              <a:rPr dirty="0" sz="1450" spc="-10">
                <a:latin typeface="Times New Roman"/>
                <a:cs typeface="Times New Roman"/>
              </a:rPr>
              <a:t>‘It is indispensable,’ said the parson.  </a:t>
            </a:r>
            <a:r>
              <a:rPr dirty="0" sz="1450" spc="-45">
                <a:latin typeface="Times New Roman"/>
                <a:cs typeface="Times New Roman"/>
              </a:rPr>
              <a:t>‘Very </a:t>
            </a:r>
            <a:r>
              <a:rPr dirty="0" sz="1450" spc="-10">
                <a:latin typeface="Times New Roman"/>
                <a:cs typeface="Times New Roman"/>
              </a:rPr>
              <a:t>well,’ replied the</a:t>
            </a:r>
            <a:r>
              <a:rPr dirty="0" sz="1450" spc="-60">
                <a:latin typeface="Times New Roman"/>
                <a:cs typeface="Times New Roman"/>
              </a:rPr>
              <a:t> </a:t>
            </a:r>
            <a:r>
              <a:rPr dirty="0" sz="1450" spc="-25">
                <a:latin typeface="Times New Roman"/>
                <a:cs typeface="Times New Roman"/>
              </a:rPr>
              <a:t>wooer.</a:t>
            </a:r>
            <a:endParaRPr sz="1450">
              <a:latin typeface="Times New Roman"/>
              <a:cs typeface="Times New Roman"/>
            </a:endParaRPr>
          </a:p>
          <a:p>
            <a:pPr algn="just" marL="12700" marR="5080">
              <a:lnSpc>
                <a:spcPts val="1730"/>
              </a:lnSpc>
              <a:spcBef>
                <a:spcPts val="919"/>
              </a:spcBef>
            </a:pPr>
            <a:r>
              <a:rPr dirty="0" sz="1450" spc="-45">
                <a:latin typeface="Times New Roman"/>
                <a:cs typeface="Times New Roman"/>
              </a:rPr>
              <a:t>Two </a:t>
            </a:r>
            <a:r>
              <a:rPr dirty="0" sz="1450" spc="-5">
                <a:latin typeface="Times New Roman"/>
                <a:cs typeface="Times New Roman"/>
              </a:rPr>
              <a:t>or </a:t>
            </a:r>
            <a:r>
              <a:rPr dirty="0" sz="1450" spc="-10">
                <a:latin typeface="Times New Roman"/>
                <a:cs typeface="Times New Roman"/>
              </a:rPr>
              <a:t>three days passed away with great delight to </a:t>
            </a:r>
            <a:r>
              <a:rPr dirty="0" sz="1450" spc="-20">
                <a:latin typeface="Times New Roman"/>
                <a:cs typeface="Times New Roman"/>
              </a:rPr>
              <a:t>Will, </a:t>
            </a:r>
            <a:r>
              <a:rPr dirty="0" sz="1450" spc="-10">
                <a:latin typeface="Times New Roman"/>
                <a:cs typeface="Times New Roman"/>
              </a:rPr>
              <a:t>although </a:t>
            </a:r>
            <a:r>
              <a:rPr dirty="0" sz="1450" spc="-5">
                <a:latin typeface="Times New Roman"/>
                <a:cs typeface="Times New Roman"/>
              </a:rPr>
              <a:t>a </a:t>
            </a:r>
            <a:r>
              <a:rPr dirty="0" sz="1450" spc="-10">
                <a:latin typeface="Times New Roman"/>
                <a:cs typeface="Times New Roman"/>
              </a:rPr>
              <a:t>bystander  might scarce have found it </a:t>
            </a:r>
            <a:r>
              <a:rPr dirty="0" sz="1450" spc="-5">
                <a:latin typeface="Times New Roman"/>
                <a:cs typeface="Times New Roman"/>
              </a:rPr>
              <a:t>out. </a:t>
            </a:r>
            <a:r>
              <a:rPr dirty="0" sz="1450" spc="-10">
                <a:latin typeface="Times New Roman"/>
                <a:cs typeface="Times New Roman"/>
              </a:rPr>
              <a:t>He continued to take his meals opposite  </a:t>
            </a:r>
            <a:r>
              <a:rPr dirty="0" sz="1450" spc="-20">
                <a:latin typeface="Times New Roman"/>
                <a:cs typeface="Times New Roman"/>
              </a:rPr>
              <a:t>Marjory, </a:t>
            </a:r>
            <a:r>
              <a:rPr dirty="0" sz="1450" spc="-10">
                <a:latin typeface="Times New Roman"/>
                <a:cs typeface="Times New Roman"/>
              </a:rPr>
              <a:t>and to talk with her and gaze </a:t>
            </a:r>
            <a:r>
              <a:rPr dirty="0" sz="1450" spc="-5">
                <a:latin typeface="Times New Roman"/>
                <a:cs typeface="Times New Roman"/>
              </a:rPr>
              <a:t>upon </a:t>
            </a:r>
            <a:r>
              <a:rPr dirty="0" sz="1450" spc="-10">
                <a:latin typeface="Times New Roman"/>
                <a:cs typeface="Times New Roman"/>
              </a:rPr>
              <a:t>her in her </a:t>
            </a:r>
            <a:r>
              <a:rPr dirty="0" sz="1450" spc="-15">
                <a:latin typeface="Times New Roman"/>
                <a:cs typeface="Times New Roman"/>
              </a:rPr>
              <a:t>father’s </a:t>
            </a:r>
            <a:r>
              <a:rPr dirty="0" sz="1450" spc="-10">
                <a:latin typeface="Times New Roman"/>
                <a:cs typeface="Times New Roman"/>
              </a:rPr>
              <a:t>presence; </a:t>
            </a:r>
            <a:r>
              <a:rPr dirty="0" sz="1450" spc="-5">
                <a:latin typeface="Times New Roman"/>
                <a:cs typeface="Times New Roman"/>
              </a:rPr>
              <a:t>but  he </a:t>
            </a:r>
            <a:r>
              <a:rPr dirty="0" sz="1450" spc="-10">
                <a:latin typeface="Times New Roman"/>
                <a:cs typeface="Times New Roman"/>
              </a:rPr>
              <a:t>made </a:t>
            </a:r>
            <a:r>
              <a:rPr dirty="0" sz="1450" spc="-5">
                <a:latin typeface="Times New Roman"/>
                <a:cs typeface="Times New Roman"/>
              </a:rPr>
              <a:t>no </a:t>
            </a:r>
            <a:r>
              <a:rPr dirty="0" sz="1450" spc="-10">
                <a:latin typeface="Times New Roman"/>
                <a:cs typeface="Times New Roman"/>
              </a:rPr>
              <a:t>attempt to see her alone, </a:t>
            </a:r>
            <a:r>
              <a:rPr dirty="0" sz="1450" spc="-5">
                <a:latin typeface="Times New Roman"/>
                <a:cs typeface="Times New Roman"/>
              </a:rPr>
              <a:t>nor </a:t>
            </a:r>
            <a:r>
              <a:rPr dirty="0" sz="1450" spc="-10">
                <a:latin typeface="Times New Roman"/>
                <a:cs typeface="Times New Roman"/>
              </a:rPr>
              <a:t>in any other way changed his conduct  towards her from what it had been since the beginning. Perhaps the girl was </a:t>
            </a:r>
            <a:r>
              <a:rPr dirty="0" sz="1450" spc="-5">
                <a:latin typeface="Times New Roman"/>
                <a:cs typeface="Times New Roman"/>
              </a:rPr>
              <a:t>a  </a:t>
            </a:r>
            <a:r>
              <a:rPr dirty="0" sz="1450" spc="-10">
                <a:latin typeface="Times New Roman"/>
                <a:cs typeface="Times New Roman"/>
              </a:rPr>
              <a:t>little disappointed, and perhaps </a:t>
            </a:r>
            <a:r>
              <a:rPr dirty="0" sz="1450" spc="-5">
                <a:latin typeface="Times New Roman"/>
                <a:cs typeface="Times New Roman"/>
              </a:rPr>
              <a:t>not </a:t>
            </a:r>
            <a:r>
              <a:rPr dirty="0" sz="1450" spc="-10">
                <a:latin typeface="Times New Roman"/>
                <a:cs typeface="Times New Roman"/>
              </a:rPr>
              <a:t>unjustly; and yet if it had been enough to  </a:t>
            </a:r>
            <a:r>
              <a:rPr dirty="0" sz="1450" spc="-5">
                <a:latin typeface="Times New Roman"/>
                <a:cs typeface="Times New Roman"/>
              </a:rPr>
              <a:t>be </a:t>
            </a:r>
            <a:r>
              <a:rPr dirty="0" sz="1450" spc="-10">
                <a:latin typeface="Times New Roman"/>
                <a:cs typeface="Times New Roman"/>
              </a:rPr>
              <a:t>always in the thoughts </a:t>
            </a:r>
            <a:r>
              <a:rPr dirty="0" sz="1450" spc="-5">
                <a:latin typeface="Times New Roman"/>
                <a:cs typeface="Times New Roman"/>
              </a:rPr>
              <a:t>of </a:t>
            </a:r>
            <a:r>
              <a:rPr dirty="0" sz="1450" spc="-10">
                <a:latin typeface="Times New Roman"/>
                <a:cs typeface="Times New Roman"/>
              </a:rPr>
              <a:t>another person, and so pervade and alter his  whole life, she might have been thoroughly contented. For she was never </a:t>
            </a:r>
            <a:r>
              <a:rPr dirty="0" sz="1450" spc="-5">
                <a:latin typeface="Times New Roman"/>
                <a:cs typeface="Times New Roman"/>
              </a:rPr>
              <a:t>out  of </a:t>
            </a:r>
            <a:r>
              <a:rPr dirty="0" sz="1450" spc="-35">
                <a:latin typeface="Times New Roman"/>
                <a:cs typeface="Times New Roman"/>
              </a:rPr>
              <a:t>Will’s </a:t>
            </a:r>
            <a:r>
              <a:rPr dirty="0" sz="1450" spc="-10">
                <a:latin typeface="Times New Roman"/>
                <a:cs typeface="Times New Roman"/>
              </a:rPr>
              <a:t>mind for an instant. He sat over the stream, and watched the dust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eddy, </a:t>
            </a:r>
            <a:r>
              <a:rPr dirty="0" sz="1450" spc="-10">
                <a:latin typeface="Times New Roman"/>
                <a:cs typeface="Times New Roman"/>
              </a:rPr>
              <a:t>and the poised fish, and straining weeds; </a:t>
            </a:r>
            <a:r>
              <a:rPr dirty="0" sz="1450" spc="-5">
                <a:latin typeface="Times New Roman"/>
                <a:cs typeface="Times New Roman"/>
              </a:rPr>
              <a:t>he </a:t>
            </a:r>
            <a:r>
              <a:rPr dirty="0" sz="1450" spc="-10">
                <a:latin typeface="Times New Roman"/>
                <a:cs typeface="Times New Roman"/>
              </a:rPr>
              <a:t>wandered </a:t>
            </a:r>
            <a:r>
              <a:rPr dirty="0" sz="1450" spc="-5">
                <a:latin typeface="Times New Roman"/>
                <a:cs typeface="Times New Roman"/>
              </a:rPr>
              <a:t>out </a:t>
            </a:r>
            <a:r>
              <a:rPr dirty="0" sz="1450" spc="-10">
                <a:latin typeface="Times New Roman"/>
                <a:cs typeface="Times New Roman"/>
              </a:rPr>
              <a:t>alone into  the purple even, with all the blackbirds piping round him in the wood; </a:t>
            </a:r>
            <a:r>
              <a:rPr dirty="0" sz="1450" spc="-5">
                <a:latin typeface="Times New Roman"/>
                <a:cs typeface="Times New Roman"/>
              </a:rPr>
              <a:t>he </a:t>
            </a:r>
            <a:r>
              <a:rPr dirty="0" sz="1450" spc="-10">
                <a:latin typeface="Times New Roman"/>
                <a:cs typeface="Times New Roman"/>
              </a:rPr>
              <a:t>rose  early in the morning, and saw the sky turn from grey to </a:t>
            </a:r>
            <a:r>
              <a:rPr dirty="0" sz="1450" spc="-5">
                <a:latin typeface="Times New Roman"/>
                <a:cs typeface="Times New Roman"/>
              </a:rPr>
              <a:t>gold, </a:t>
            </a:r>
            <a:r>
              <a:rPr dirty="0" sz="1450" spc="-10">
                <a:latin typeface="Times New Roman"/>
                <a:cs typeface="Times New Roman"/>
              </a:rPr>
              <a:t>and the light leap  </a:t>
            </a:r>
            <a:r>
              <a:rPr dirty="0" sz="1450" spc="-5">
                <a:latin typeface="Times New Roman"/>
                <a:cs typeface="Times New Roman"/>
              </a:rPr>
              <a:t>upon </a:t>
            </a:r>
            <a:r>
              <a:rPr dirty="0" sz="1450" spc="-10">
                <a:latin typeface="Times New Roman"/>
                <a:cs typeface="Times New Roman"/>
              </a:rPr>
              <a:t>the hill-tops; and all the while </a:t>
            </a:r>
            <a:r>
              <a:rPr dirty="0" sz="1450" spc="-5">
                <a:latin typeface="Times New Roman"/>
                <a:cs typeface="Times New Roman"/>
              </a:rPr>
              <a:t>he </a:t>
            </a:r>
            <a:r>
              <a:rPr dirty="0" sz="1450" spc="-10">
                <a:latin typeface="Times New Roman"/>
                <a:cs typeface="Times New Roman"/>
              </a:rPr>
              <a:t>kept wondering if </a:t>
            </a:r>
            <a:r>
              <a:rPr dirty="0" sz="1450" spc="-5">
                <a:latin typeface="Times New Roman"/>
                <a:cs typeface="Times New Roman"/>
              </a:rPr>
              <a:t>he </a:t>
            </a:r>
            <a:r>
              <a:rPr dirty="0" sz="1450" spc="-10">
                <a:latin typeface="Times New Roman"/>
                <a:cs typeface="Times New Roman"/>
              </a:rPr>
              <a:t>had never seen  such things before, </a:t>
            </a:r>
            <a:r>
              <a:rPr dirty="0" sz="1450" spc="-5">
                <a:latin typeface="Times New Roman"/>
                <a:cs typeface="Times New Roman"/>
              </a:rPr>
              <a:t>or </a:t>
            </a:r>
            <a:r>
              <a:rPr dirty="0" sz="1450" spc="-10">
                <a:latin typeface="Times New Roman"/>
                <a:cs typeface="Times New Roman"/>
              </a:rPr>
              <a:t>how it was that they should look so different </a:t>
            </a:r>
            <a:r>
              <a:rPr dirty="0" sz="1450" spc="-30">
                <a:latin typeface="Times New Roman"/>
                <a:cs typeface="Times New Roman"/>
              </a:rPr>
              <a:t>now. </a:t>
            </a:r>
            <a:r>
              <a:rPr dirty="0" sz="1450" spc="-10">
                <a:latin typeface="Times New Roman"/>
                <a:cs typeface="Times New Roman"/>
              </a:rPr>
              <a:t>The  sound </a:t>
            </a:r>
            <a:r>
              <a:rPr dirty="0" sz="1450" spc="-5">
                <a:latin typeface="Times New Roman"/>
                <a:cs typeface="Times New Roman"/>
              </a:rPr>
              <a:t>of </a:t>
            </a:r>
            <a:r>
              <a:rPr dirty="0" sz="1450" spc="-10">
                <a:latin typeface="Times New Roman"/>
                <a:cs typeface="Times New Roman"/>
              </a:rPr>
              <a:t>his own mill-wheel, </a:t>
            </a:r>
            <a:r>
              <a:rPr dirty="0" sz="1450" spc="-5">
                <a:latin typeface="Times New Roman"/>
                <a:cs typeface="Times New Roman"/>
              </a:rPr>
              <a:t>or of </a:t>
            </a:r>
            <a:r>
              <a:rPr dirty="0" sz="1450" spc="-10">
                <a:latin typeface="Times New Roman"/>
                <a:cs typeface="Times New Roman"/>
              </a:rPr>
              <a:t>the wind among the trees, confounded and  charmed his heart. The most enchanting thoughts presented themselves  unbidden in his mind. He was so happy that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sleep at night, and  so restless, that </a:t>
            </a:r>
            <a:r>
              <a:rPr dirty="0" sz="1450" spc="-5">
                <a:latin typeface="Times New Roman"/>
                <a:cs typeface="Times New Roman"/>
              </a:rPr>
              <a:t>he </a:t>
            </a:r>
            <a:r>
              <a:rPr dirty="0" sz="1450" spc="-10">
                <a:latin typeface="Times New Roman"/>
                <a:cs typeface="Times New Roman"/>
              </a:rPr>
              <a:t>could hardly sit still </a:t>
            </a:r>
            <a:r>
              <a:rPr dirty="0" sz="1450" spc="-5">
                <a:latin typeface="Times New Roman"/>
                <a:cs typeface="Times New Roman"/>
              </a:rPr>
              <a:t>out of </a:t>
            </a:r>
            <a:r>
              <a:rPr dirty="0" sz="1450" spc="-10">
                <a:latin typeface="Times New Roman"/>
                <a:cs typeface="Times New Roman"/>
              </a:rPr>
              <a:t>her </a:t>
            </a:r>
            <a:r>
              <a:rPr dirty="0" sz="1450" spc="-20">
                <a:latin typeface="Times New Roman"/>
                <a:cs typeface="Times New Roman"/>
              </a:rPr>
              <a:t>company. </a:t>
            </a:r>
            <a:r>
              <a:rPr dirty="0" sz="1450" spc="-10">
                <a:latin typeface="Times New Roman"/>
                <a:cs typeface="Times New Roman"/>
              </a:rPr>
              <a:t>And yet it seemed  as if </a:t>
            </a:r>
            <a:r>
              <a:rPr dirty="0" sz="1450" spc="-5">
                <a:latin typeface="Times New Roman"/>
                <a:cs typeface="Times New Roman"/>
              </a:rPr>
              <a:t>he </a:t>
            </a:r>
            <a:r>
              <a:rPr dirty="0" sz="1450" spc="-10">
                <a:latin typeface="Times New Roman"/>
                <a:cs typeface="Times New Roman"/>
              </a:rPr>
              <a:t>avoided her rather than </a:t>
            </a:r>
            <a:r>
              <a:rPr dirty="0" sz="1450" spc="-5">
                <a:latin typeface="Times New Roman"/>
                <a:cs typeface="Times New Roman"/>
              </a:rPr>
              <a:t>sought </a:t>
            </a:r>
            <a:r>
              <a:rPr dirty="0" sz="1450" spc="-10">
                <a:latin typeface="Times New Roman"/>
                <a:cs typeface="Times New Roman"/>
              </a:rPr>
              <a:t>her</a:t>
            </a:r>
            <a:r>
              <a:rPr dirty="0" sz="1450" spc="25">
                <a:latin typeface="Times New Roman"/>
                <a:cs typeface="Times New Roman"/>
              </a:rPr>
              <a:t> </a:t>
            </a:r>
            <a:r>
              <a:rPr dirty="0" sz="1450" spc="-5">
                <a:latin typeface="Times New Roman"/>
                <a:cs typeface="Times New Roman"/>
              </a:rPr>
              <a:t>out.</a:t>
            </a:r>
            <a:endParaRPr sz="1450">
              <a:latin typeface="Times New Roman"/>
              <a:cs typeface="Times New Roman"/>
            </a:endParaRPr>
          </a:p>
          <a:p>
            <a:pPr algn="just" marL="12700" marR="5080">
              <a:lnSpc>
                <a:spcPts val="1730"/>
              </a:lnSpc>
              <a:spcBef>
                <a:spcPts val="835"/>
              </a:spcBef>
            </a:pPr>
            <a:r>
              <a:rPr dirty="0" sz="1450" spc="-10">
                <a:latin typeface="Times New Roman"/>
                <a:cs typeface="Times New Roman"/>
              </a:rPr>
              <a:t>One </a:t>
            </a:r>
            <a:r>
              <a:rPr dirty="0" sz="1450" spc="-30">
                <a:latin typeface="Times New Roman"/>
                <a:cs typeface="Times New Roman"/>
              </a:rPr>
              <a:t>day,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was coming home from </a:t>
            </a:r>
            <a:r>
              <a:rPr dirty="0" sz="1450" spc="-5">
                <a:latin typeface="Times New Roman"/>
                <a:cs typeface="Times New Roman"/>
              </a:rPr>
              <a:t>a </a:t>
            </a:r>
            <a:r>
              <a:rPr dirty="0" sz="1450" spc="-10">
                <a:latin typeface="Times New Roman"/>
                <a:cs typeface="Times New Roman"/>
              </a:rPr>
              <a:t>ramble, </a:t>
            </a:r>
            <a:r>
              <a:rPr dirty="0" sz="1450" spc="-25">
                <a:latin typeface="Times New Roman"/>
                <a:cs typeface="Times New Roman"/>
              </a:rPr>
              <a:t>Will </a:t>
            </a:r>
            <a:r>
              <a:rPr dirty="0" sz="1450" spc="-10">
                <a:latin typeface="Times New Roman"/>
                <a:cs typeface="Times New Roman"/>
              </a:rPr>
              <a:t>found Marjory in the  garden picking flowers, and as </a:t>
            </a:r>
            <a:r>
              <a:rPr dirty="0" sz="1450" spc="-5">
                <a:latin typeface="Times New Roman"/>
                <a:cs typeface="Times New Roman"/>
              </a:rPr>
              <a:t>he </a:t>
            </a:r>
            <a:r>
              <a:rPr dirty="0" sz="1450" spc="-10">
                <a:latin typeface="Times New Roman"/>
                <a:cs typeface="Times New Roman"/>
              </a:rPr>
              <a:t>came </a:t>
            </a:r>
            <a:r>
              <a:rPr dirty="0" sz="1450" spc="-5">
                <a:latin typeface="Times New Roman"/>
                <a:cs typeface="Times New Roman"/>
              </a:rPr>
              <a:t>up </a:t>
            </a:r>
            <a:r>
              <a:rPr dirty="0" sz="1450" spc="-10">
                <a:latin typeface="Times New Roman"/>
                <a:cs typeface="Times New Roman"/>
              </a:rPr>
              <a:t>with </a:t>
            </a:r>
            <a:r>
              <a:rPr dirty="0" sz="1450" spc="-20">
                <a:latin typeface="Times New Roman"/>
                <a:cs typeface="Times New Roman"/>
              </a:rPr>
              <a:t>her, </a:t>
            </a:r>
            <a:r>
              <a:rPr dirty="0" sz="1450" spc="-10">
                <a:latin typeface="Times New Roman"/>
                <a:cs typeface="Times New Roman"/>
              </a:rPr>
              <a:t>slackened his pace and  continued walking </a:t>
            </a:r>
            <a:r>
              <a:rPr dirty="0" sz="1450" spc="-5">
                <a:latin typeface="Times New Roman"/>
                <a:cs typeface="Times New Roman"/>
              </a:rPr>
              <a:t>by </a:t>
            </a:r>
            <a:r>
              <a:rPr dirty="0" sz="1450" spc="-10">
                <a:latin typeface="Times New Roman"/>
                <a:cs typeface="Times New Roman"/>
              </a:rPr>
              <a:t>her</a:t>
            </a:r>
            <a:r>
              <a:rPr dirty="0" sz="1450">
                <a:latin typeface="Times New Roman"/>
                <a:cs typeface="Times New Roman"/>
              </a:rPr>
              <a:t> </a:t>
            </a:r>
            <a:r>
              <a:rPr dirty="0" sz="1450" spc="-10">
                <a:latin typeface="Times New Roman"/>
                <a:cs typeface="Times New Roman"/>
              </a:rPr>
              <a:t>side.</a:t>
            </a:r>
            <a:endParaRPr sz="1450">
              <a:latin typeface="Times New Roman"/>
              <a:cs typeface="Times New Roman"/>
            </a:endParaRPr>
          </a:p>
          <a:p>
            <a:pPr algn="just" marL="12700">
              <a:lnSpc>
                <a:spcPct val="100000"/>
              </a:lnSpc>
              <a:spcBef>
                <a:spcPts val="790"/>
              </a:spcBef>
            </a:pPr>
            <a:r>
              <a:rPr dirty="0" sz="1450" spc="-45">
                <a:latin typeface="Times New Roman"/>
                <a:cs typeface="Times New Roman"/>
              </a:rPr>
              <a:t>‘You </a:t>
            </a:r>
            <a:r>
              <a:rPr dirty="0" sz="1450" spc="-10">
                <a:latin typeface="Times New Roman"/>
                <a:cs typeface="Times New Roman"/>
              </a:rPr>
              <a:t>like flowers?’ </a:t>
            </a:r>
            <a:r>
              <a:rPr dirty="0" sz="1450" spc="-5">
                <a:latin typeface="Times New Roman"/>
                <a:cs typeface="Times New Roman"/>
              </a:rPr>
              <a:t>he</a:t>
            </a:r>
            <a:r>
              <a:rPr dirty="0" sz="1450" spc="-65">
                <a:latin typeface="Times New Roman"/>
                <a:cs typeface="Times New Roman"/>
              </a:rPr>
              <a:t> </a:t>
            </a:r>
            <a:r>
              <a:rPr dirty="0" sz="1450" spc="-10">
                <a:latin typeface="Times New Roman"/>
                <a:cs typeface="Times New Roman"/>
              </a:rPr>
              <a:t>said.</a:t>
            </a:r>
            <a:endParaRPr sz="1450">
              <a:latin typeface="Times New Roman"/>
              <a:cs typeface="Times New Roman"/>
            </a:endParaRPr>
          </a:p>
          <a:p>
            <a:pPr algn="just" marL="12700">
              <a:lnSpc>
                <a:spcPct val="100000"/>
              </a:lnSpc>
              <a:spcBef>
                <a:spcPts val="855"/>
              </a:spcBef>
            </a:pPr>
            <a:r>
              <a:rPr dirty="0" sz="1450" spc="-10">
                <a:latin typeface="Times New Roman"/>
                <a:cs typeface="Times New Roman"/>
              </a:rPr>
              <a:t>‘Indeed </a:t>
            </a:r>
            <a:r>
              <a:rPr dirty="0" sz="1450" spc="-5">
                <a:latin typeface="Times New Roman"/>
                <a:cs typeface="Times New Roman"/>
              </a:rPr>
              <a:t>I </a:t>
            </a:r>
            <a:r>
              <a:rPr dirty="0" sz="1450" spc="-10">
                <a:latin typeface="Times New Roman"/>
                <a:cs typeface="Times New Roman"/>
              </a:rPr>
              <a:t>love them </a:t>
            </a:r>
            <a:r>
              <a:rPr dirty="0" sz="1450" spc="-20">
                <a:latin typeface="Times New Roman"/>
                <a:cs typeface="Times New Roman"/>
              </a:rPr>
              <a:t>dearly,’ </a:t>
            </a:r>
            <a:r>
              <a:rPr dirty="0" sz="1450" spc="-10">
                <a:latin typeface="Times New Roman"/>
                <a:cs typeface="Times New Roman"/>
              </a:rPr>
              <a:t>she replied. ‘Do</a:t>
            </a:r>
            <a:r>
              <a:rPr dirty="0" sz="1450" spc="-55">
                <a:latin typeface="Times New Roman"/>
                <a:cs typeface="Times New Roman"/>
              </a:rPr>
              <a:t> </a:t>
            </a:r>
            <a:r>
              <a:rPr dirty="0" sz="1450" spc="-10">
                <a:latin typeface="Times New Roman"/>
                <a:cs typeface="Times New Roman"/>
              </a:rPr>
              <a:t>you?’</a:t>
            </a:r>
            <a:endParaRPr sz="1450">
              <a:latin typeface="Times New Roman"/>
              <a:cs typeface="Times New Roman"/>
            </a:endParaRPr>
          </a:p>
          <a:p>
            <a:pPr algn="just" marL="12700" marR="5080">
              <a:lnSpc>
                <a:spcPts val="1730"/>
              </a:lnSpc>
              <a:spcBef>
                <a:spcPts val="920"/>
              </a:spcBef>
            </a:pPr>
            <a:r>
              <a:rPr dirty="0" sz="1450" spc="-30">
                <a:latin typeface="Times New Roman"/>
                <a:cs typeface="Times New Roman"/>
              </a:rPr>
              <a:t>‘Why, </a:t>
            </a:r>
            <a:r>
              <a:rPr dirty="0" sz="1450" spc="-5">
                <a:latin typeface="Times New Roman"/>
                <a:cs typeface="Times New Roman"/>
              </a:rPr>
              <a:t>no,’ </a:t>
            </a:r>
            <a:r>
              <a:rPr dirty="0" sz="1450" spc="-10">
                <a:latin typeface="Times New Roman"/>
                <a:cs typeface="Times New Roman"/>
              </a:rPr>
              <a:t>said he, </a:t>
            </a:r>
            <a:r>
              <a:rPr dirty="0" sz="1450" spc="-5">
                <a:latin typeface="Times New Roman"/>
                <a:cs typeface="Times New Roman"/>
              </a:rPr>
              <a:t>‘not </a:t>
            </a:r>
            <a:r>
              <a:rPr dirty="0" sz="1450" spc="-10">
                <a:latin typeface="Times New Roman"/>
                <a:cs typeface="Times New Roman"/>
              </a:rPr>
              <a:t>so much. They are </a:t>
            </a:r>
            <a:r>
              <a:rPr dirty="0" sz="1450" spc="-5">
                <a:latin typeface="Times New Roman"/>
                <a:cs typeface="Times New Roman"/>
              </a:rPr>
              <a:t>a </a:t>
            </a:r>
            <a:r>
              <a:rPr dirty="0" sz="1450" spc="-10">
                <a:latin typeface="Times New Roman"/>
                <a:cs typeface="Times New Roman"/>
              </a:rPr>
              <a:t>very small </a:t>
            </a:r>
            <a:r>
              <a:rPr dirty="0" sz="1450" spc="-20">
                <a:latin typeface="Times New Roman"/>
                <a:cs typeface="Times New Roman"/>
              </a:rPr>
              <a:t>affair, </a:t>
            </a:r>
            <a:r>
              <a:rPr dirty="0" sz="1450" spc="-10">
                <a:latin typeface="Times New Roman"/>
                <a:cs typeface="Times New Roman"/>
              </a:rPr>
              <a:t>when all is  done. </a:t>
            </a:r>
            <a:r>
              <a:rPr dirty="0" sz="1450" spc="-5">
                <a:latin typeface="Times New Roman"/>
                <a:cs typeface="Times New Roman"/>
              </a:rPr>
              <a:t>I </a:t>
            </a:r>
            <a:r>
              <a:rPr dirty="0" sz="1450" spc="-10">
                <a:latin typeface="Times New Roman"/>
                <a:cs typeface="Times New Roman"/>
              </a:rPr>
              <a:t>can fancy people caring for them </a:t>
            </a:r>
            <a:r>
              <a:rPr dirty="0" sz="1450" spc="-20">
                <a:latin typeface="Times New Roman"/>
                <a:cs typeface="Times New Roman"/>
              </a:rPr>
              <a:t>greatly, </a:t>
            </a:r>
            <a:r>
              <a:rPr dirty="0" sz="1450" spc="-5">
                <a:latin typeface="Times New Roman"/>
                <a:cs typeface="Times New Roman"/>
              </a:rPr>
              <a:t>but not </a:t>
            </a:r>
            <a:r>
              <a:rPr dirty="0" sz="1450" spc="-10">
                <a:latin typeface="Times New Roman"/>
                <a:cs typeface="Times New Roman"/>
              </a:rPr>
              <a:t>doing as </a:t>
            </a:r>
            <a:r>
              <a:rPr dirty="0" sz="1450" spc="-5">
                <a:latin typeface="Times New Roman"/>
                <a:cs typeface="Times New Roman"/>
              </a:rPr>
              <a:t>you </a:t>
            </a:r>
            <a:r>
              <a:rPr dirty="0" sz="1450" spc="-10">
                <a:latin typeface="Times New Roman"/>
                <a:cs typeface="Times New Roman"/>
              </a:rPr>
              <a:t>are just  </a:t>
            </a:r>
            <a:r>
              <a:rPr dirty="0" sz="1450" spc="-25">
                <a:latin typeface="Times New Roman"/>
                <a:cs typeface="Times New Roman"/>
              </a:rPr>
              <a:t>now.’</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‘How?’ she asked, pausing and looking </a:t>
            </a:r>
            <a:r>
              <a:rPr dirty="0" sz="1450" spc="-5">
                <a:latin typeface="Times New Roman"/>
                <a:cs typeface="Times New Roman"/>
              </a:rPr>
              <a:t>up </a:t>
            </a:r>
            <a:r>
              <a:rPr dirty="0" sz="1450" spc="-10">
                <a:latin typeface="Times New Roman"/>
                <a:cs typeface="Times New Roman"/>
              </a:rPr>
              <a:t>at</a:t>
            </a:r>
            <a:r>
              <a:rPr dirty="0" sz="1450" spc="-7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6350">
              <a:lnSpc>
                <a:spcPts val="1730"/>
              </a:lnSpc>
              <a:spcBef>
                <a:spcPts val="919"/>
              </a:spcBef>
            </a:pPr>
            <a:r>
              <a:rPr dirty="0" sz="1450" spc="-10">
                <a:latin typeface="Times New Roman"/>
                <a:cs typeface="Times New Roman"/>
              </a:rPr>
              <a:t>‘Plucking them,’ said he. ‘They are </a:t>
            </a:r>
            <a:r>
              <a:rPr dirty="0" sz="1450" spc="-5">
                <a:latin typeface="Times New Roman"/>
                <a:cs typeface="Times New Roman"/>
              </a:rPr>
              <a:t>a </a:t>
            </a:r>
            <a:r>
              <a:rPr dirty="0" sz="1450" spc="-10">
                <a:latin typeface="Times New Roman"/>
                <a:cs typeface="Times New Roman"/>
              </a:rPr>
              <a:t>deal better </a:t>
            </a:r>
            <a:r>
              <a:rPr dirty="0" sz="1450" spc="-15">
                <a:latin typeface="Times New Roman"/>
                <a:cs typeface="Times New Roman"/>
              </a:rPr>
              <a:t>off </a:t>
            </a:r>
            <a:r>
              <a:rPr dirty="0" sz="1450" spc="-10">
                <a:latin typeface="Times New Roman"/>
                <a:cs typeface="Times New Roman"/>
              </a:rPr>
              <a:t>where they are, and look  </a:t>
            </a:r>
            <a:r>
              <a:rPr dirty="0" sz="1450" spc="-5">
                <a:latin typeface="Times New Roman"/>
                <a:cs typeface="Times New Roman"/>
              </a:rPr>
              <a:t>a </a:t>
            </a:r>
            <a:r>
              <a:rPr dirty="0" sz="1450" spc="-10">
                <a:latin typeface="Times New Roman"/>
                <a:cs typeface="Times New Roman"/>
              </a:rPr>
              <a:t>deal </a:t>
            </a:r>
            <a:r>
              <a:rPr dirty="0" sz="1450" spc="-15">
                <a:latin typeface="Times New Roman"/>
                <a:cs typeface="Times New Roman"/>
              </a:rPr>
              <a:t>prettier, </a:t>
            </a:r>
            <a:r>
              <a:rPr dirty="0" sz="1450" spc="-10">
                <a:latin typeface="Times New Roman"/>
                <a:cs typeface="Times New Roman"/>
              </a:rPr>
              <a:t>if </a:t>
            </a:r>
            <a:r>
              <a:rPr dirty="0" sz="1450" spc="-5">
                <a:latin typeface="Times New Roman"/>
                <a:cs typeface="Times New Roman"/>
              </a:rPr>
              <a:t>you go </a:t>
            </a:r>
            <a:r>
              <a:rPr dirty="0" sz="1450" spc="-10">
                <a:latin typeface="Times New Roman"/>
                <a:cs typeface="Times New Roman"/>
              </a:rPr>
              <a:t>to</a:t>
            </a:r>
            <a:r>
              <a:rPr dirty="0" sz="1450" spc="10">
                <a:latin typeface="Times New Roman"/>
                <a:cs typeface="Times New Roman"/>
              </a:rPr>
              <a:t> </a:t>
            </a:r>
            <a:r>
              <a:rPr dirty="0" sz="1450" spc="-10">
                <a:latin typeface="Times New Roman"/>
                <a:cs typeface="Times New Roman"/>
              </a:rPr>
              <a:t>that.’</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‘I wish to have them for my own,’ she answered, ‘to carry them near my heart,  and keep them in my room. They tempt me when they grow here; they seem  to </a:t>
            </a:r>
            <a:r>
              <a:rPr dirty="0" sz="1450" spc="-30">
                <a:latin typeface="Times New Roman"/>
                <a:cs typeface="Times New Roman"/>
              </a:rPr>
              <a:t>say, </a:t>
            </a:r>
            <a:r>
              <a:rPr dirty="0" sz="1450" spc="-10">
                <a:latin typeface="Times New Roman"/>
                <a:cs typeface="Times New Roman"/>
              </a:rPr>
              <a:t>“Come and </a:t>
            </a:r>
            <a:r>
              <a:rPr dirty="0" sz="1450" spc="-5">
                <a:latin typeface="Times New Roman"/>
                <a:cs typeface="Times New Roman"/>
              </a:rPr>
              <a:t>do </a:t>
            </a:r>
            <a:r>
              <a:rPr dirty="0" sz="1450" spc="-10">
                <a:latin typeface="Times New Roman"/>
                <a:cs typeface="Times New Roman"/>
              </a:rPr>
              <a:t>something with us;” </a:t>
            </a:r>
            <a:r>
              <a:rPr dirty="0" sz="1450" spc="-5">
                <a:latin typeface="Times New Roman"/>
                <a:cs typeface="Times New Roman"/>
              </a:rPr>
              <a:t>but </a:t>
            </a:r>
            <a:r>
              <a:rPr dirty="0" sz="1450" spc="-10">
                <a:latin typeface="Times New Roman"/>
                <a:cs typeface="Times New Roman"/>
              </a:rPr>
              <a:t>once </a:t>
            </a:r>
            <a:r>
              <a:rPr dirty="0" sz="1450" spc="-5">
                <a:latin typeface="Times New Roman"/>
                <a:cs typeface="Times New Roman"/>
              </a:rPr>
              <a:t>I </a:t>
            </a:r>
            <a:r>
              <a:rPr dirty="0" sz="1450" spc="-10">
                <a:latin typeface="Times New Roman"/>
                <a:cs typeface="Times New Roman"/>
              </a:rPr>
              <a:t>have cut them and </a:t>
            </a:r>
            <a:r>
              <a:rPr dirty="0" sz="1450" spc="-5">
                <a:latin typeface="Times New Roman"/>
                <a:cs typeface="Times New Roman"/>
              </a:rPr>
              <a:t>put  </a:t>
            </a:r>
            <a:r>
              <a:rPr dirty="0" sz="1450" spc="-10">
                <a:latin typeface="Times New Roman"/>
                <a:cs typeface="Times New Roman"/>
              </a:rPr>
              <a:t>them </a:t>
            </a:r>
            <a:r>
              <a:rPr dirty="0" sz="1450" spc="-40">
                <a:latin typeface="Times New Roman"/>
                <a:cs typeface="Times New Roman"/>
              </a:rPr>
              <a:t>by, </a:t>
            </a:r>
            <a:r>
              <a:rPr dirty="0" sz="1450" spc="-10">
                <a:latin typeface="Times New Roman"/>
                <a:cs typeface="Times New Roman"/>
              </a:rPr>
              <a:t>the charm is laid, and </a:t>
            </a:r>
            <a:r>
              <a:rPr dirty="0" sz="1450" spc="-5">
                <a:latin typeface="Times New Roman"/>
                <a:cs typeface="Times New Roman"/>
              </a:rPr>
              <a:t>I </a:t>
            </a:r>
            <a:r>
              <a:rPr dirty="0" sz="1450" spc="-10">
                <a:latin typeface="Times New Roman"/>
                <a:cs typeface="Times New Roman"/>
              </a:rPr>
              <a:t>can look at them with quite an easy</a:t>
            </a:r>
            <a:r>
              <a:rPr dirty="0" sz="1450" spc="170">
                <a:latin typeface="Times New Roman"/>
                <a:cs typeface="Times New Roman"/>
              </a:rPr>
              <a:t> </a:t>
            </a:r>
            <a:r>
              <a:rPr dirty="0" sz="1450" spc="-10">
                <a:latin typeface="Times New Roman"/>
                <a:cs typeface="Times New Roman"/>
              </a:rPr>
              <a:t>heart.’</a:t>
            </a:r>
            <a:endParaRPr sz="1450">
              <a:latin typeface="Times New Roman"/>
              <a:cs typeface="Times New Roman"/>
            </a:endParaRPr>
          </a:p>
          <a:p>
            <a:pPr algn="just" marL="12700">
              <a:lnSpc>
                <a:spcPct val="100000"/>
              </a:lnSpc>
              <a:spcBef>
                <a:spcPts val="795"/>
              </a:spcBef>
            </a:pPr>
            <a:r>
              <a:rPr dirty="0" sz="1450" spc="-45">
                <a:latin typeface="Times New Roman"/>
                <a:cs typeface="Times New Roman"/>
              </a:rPr>
              <a:t>‘You</a:t>
            </a:r>
            <a:r>
              <a:rPr dirty="0" sz="1450" spc="229">
                <a:latin typeface="Times New Roman"/>
                <a:cs typeface="Times New Roman"/>
              </a:rPr>
              <a:t> </a:t>
            </a:r>
            <a:r>
              <a:rPr dirty="0" sz="1450" spc="-10">
                <a:latin typeface="Times New Roman"/>
                <a:cs typeface="Times New Roman"/>
              </a:rPr>
              <a:t>wish</a:t>
            </a:r>
            <a:r>
              <a:rPr dirty="0" sz="1450" spc="235">
                <a:latin typeface="Times New Roman"/>
                <a:cs typeface="Times New Roman"/>
              </a:rPr>
              <a:t> </a:t>
            </a:r>
            <a:r>
              <a:rPr dirty="0" sz="1450" spc="-10">
                <a:latin typeface="Times New Roman"/>
                <a:cs typeface="Times New Roman"/>
              </a:rPr>
              <a:t>to</a:t>
            </a:r>
            <a:r>
              <a:rPr dirty="0" sz="1450" spc="235">
                <a:latin typeface="Times New Roman"/>
                <a:cs typeface="Times New Roman"/>
              </a:rPr>
              <a:t> </a:t>
            </a:r>
            <a:r>
              <a:rPr dirty="0" sz="1450" spc="-10">
                <a:latin typeface="Times New Roman"/>
                <a:cs typeface="Times New Roman"/>
              </a:rPr>
              <a:t>possess</a:t>
            </a:r>
            <a:r>
              <a:rPr dirty="0" sz="1450" spc="235">
                <a:latin typeface="Times New Roman"/>
                <a:cs typeface="Times New Roman"/>
              </a:rPr>
              <a:t> </a:t>
            </a:r>
            <a:r>
              <a:rPr dirty="0" sz="1450" spc="-10">
                <a:latin typeface="Times New Roman"/>
                <a:cs typeface="Times New Roman"/>
              </a:rPr>
              <a:t>them,’</a:t>
            </a:r>
            <a:r>
              <a:rPr dirty="0" sz="1450" spc="125">
                <a:latin typeface="Times New Roman"/>
                <a:cs typeface="Times New Roman"/>
              </a:rPr>
              <a:t> </a:t>
            </a:r>
            <a:r>
              <a:rPr dirty="0" sz="1450" spc="-10">
                <a:latin typeface="Times New Roman"/>
                <a:cs typeface="Times New Roman"/>
              </a:rPr>
              <a:t>replied</a:t>
            </a:r>
            <a:r>
              <a:rPr dirty="0" sz="1450" spc="229">
                <a:latin typeface="Times New Roman"/>
                <a:cs typeface="Times New Roman"/>
              </a:rPr>
              <a:t> </a:t>
            </a:r>
            <a:r>
              <a:rPr dirty="0" sz="1450" spc="-20">
                <a:latin typeface="Times New Roman"/>
                <a:cs typeface="Times New Roman"/>
              </a:rPr>
              <a:t>Will,</a:t>
            </a:r>
            <a:r>
              <a:rPr dirty="0" sz="1450" spc="235">
                <a:latin typeface="Times New Roman"/>
                <a:cs typeface="Times New Roman"/>
              </a:rPr>
              <a:t> </a:t>
            </a:r>
            <a:r>
              <a:rPr dirty="0" sz="1450" spc="-10">
                <a:latin typeface="Times New Roman"/>
                <a:cs typeface="Times New Roman"/>
              </a:rPr>
              <a:t>‘in</a:t>
            </a:r>
            <a:r>
              <a:rPr dirty="0" sz="1450" spc="235">
                <a:latin typeface="Times New Roman"/>
                <a:cs typeface="Times New Roman"/>
              </a:rPr>
              <a:t> </a:t>
            </a:r>
            <a:r>
              <a:rPr dirty="0" sz="1450" spc="-10">
                <a:latin typeface="Times New Roman"/>
                <a:cs typeface="Times New Roman"/>
              </a:rPr>
              <a:t>order</a:t>
            </a:r>
            <a:r>
              <a:rPr dirty="0" sz="1450" spc="235">
                <a:latin typeface="Times New Roman"/>
                <a:cs typeface="Times New Roman"/>
              </a:rPr>
              <a:t> </a:t>
            </a:r>
            <a:r>
              <a:rPr dirty="0" sz="1450" spc="-10">
                <a:latin typeface="Times New Roman"/>
                <a:cs typeface="Times New Roman"/>
              </a:rPr>
              <a:t>to</a:t>
            </a:r>
            <a:r>
              <a:rPr dirty="0" sz="1450" spc="235">
                <a:latin typeface="Times New Roman"/>
                <a:cs typeface="Times New Roman"/>
              </a:rPr>
              <a:t> </a:t>
            </a:r>
            <a:r>
              <a:rPr dirty="0" sz="1450" spc="-10">
                <a:latin typeface="Times New Roman"/>
                <a:cs typeface="Times New Roman"/>
              </a:rPr>
              <a:t>think</a:t>
            </a:r>
            <a:r>
              <a:rPr dirty="0" sz="1450" spc="229">
                <a:latin typeface="Times New Roman"/>
                <a:cs typeface="Times New Roman"/>
              </a:rPr>
              <a:t> </a:t>
            </a:r>
            <a:r>
              <a:rPr dirty="0" sz="1450" spc="-5">
                <a:latin typeface="Times New Roman"/>
                <a:cs typeface="Times New Roman"/>
              </a:rPr>
              <a:t>no</a:t>
            </a:r>
            <a:r>
              <a:rPr dirty="0" sz="1450" spc="235">
                <a:latin typeface="Times New Roman"/>
                <a:cs typeface="Times New Roman"/>
              </a:rPr>
              <a:t> </a:t>
            </a:r>
            <a:r>
              <a:rPr dirty="0" sz="1450" spc="-10">
                <a:latin typeface="Times New Roman"/>
                <a:cs typeface="Times New Roman"/>
              </a:rPr>
              <a:t>more</a:t>
            </a:r>
            <a:r>
              <a:rPr dirty="0" sz="1450" spc="235">
                <a:latin typeface="Times New Roman"/>
                <a:cs typeface="Times New Roman"/>
              </a:rPr>
              <a:t> </a:t>
            </a:r>
            <a:r>
              <a:rPr dirty="0" sz="1450" spc="-10">
                <a:latin typeface="Times New Roman"/>
                <a:cs typeface="Times New Roman"/>
              </a:rPr>
              <a:t>about</a:t>
            </a:r>
            <a:endParaRPr sz="1450">
              <a:latin typeface="Times New Roman"/>
              <a:cs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them. </a:t>
            </a:r>
            <a:r>
              <a:rPr dirty="0" sz="1450" spc="-30">
                <a:latin typeface="Times New Roman"/>
                <a:cs typeface="Times New Roman"/>
              </a:rPr>
              <a:t>It’s </a:t>
            </a:r>
            <a:r>
              <a:rPr dirty="0" sz="1450" spc="-5">
                <a:latin typeface="Times New Roman"/>
                <a:cs typeface="Times New Roman"/>
              </a:rPr>
              <a:t>a bit </a:t>
            </a:r>
            <a:r>
              <a:rPr dirty="0" sz="1450" spc="-10">
                <a:latin typeface="Times New Roman"/>
                <a:cs typeface="Times New Roman"/>
              </a:rPr>
              <a:t>like killing the goose with the golden eggs. </a:t>
            </a:r>
            <a:r>
              <a:rPr dirty="0" sz="1450" spc="-30">
                <a:latin typeface="Times New Roman"/>
                <a:cs typeface="Times New Roman"/>
              </a:rPr>
              <a:t>It’s </a:t>
            </a:r>
            <a:r>
              <a:rPr dirty="0" sz="1450" spc="-5">
                <a:latin typeface="Times New Roman"/>
                <a:cs typeface="Times New Roman"/>
              </a:rPr>
              <a:t>a bit </a:t>
            </a:r>
            <a:r>
              <a:rPr dirty="0" sz="1450" spc="-10">
                <a:latin typeface="Times New Roman"/>
                <a:cs typeface="Times New Roman"/>
              </a:rPr>
              <a:t>like what  </a:t>
            </a:r>
            <a:r>
              <a:rPr dirty="0" sz="1450" spc="-5">
                <a:latin typeface="Times New Roman"/>
                <a:cs typeface="Times New Roman"/>
              </a:rPr>
              <a:t>I </a:t>
            </a:r>
            <a:r>
              <a:rPr dirty="0" sz="1450" spc="-10">
                <a:latin typeface="Times New Roman"/>
                <a:cs typeface="Times New Roman"/>
              </a:rPr>
              <a:t>wished to </a:t>
            </a:r>
            <a:r>
              <a:rPr dirty="0" sz="1450" spc="-5">
                <a:latin typeface="Times New Roman"/>
                <a:cs typeface="Times New Roman"/>
              </a:rPr>
              <a:t>do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a </a:t>
            </a:r>
            <a:r>
              <a:rPr dirty="0" sz="1450" spc="-30">
                <a:latin typeface="Times New Roman"/>
                <a:cs typeface="Times New Roman"/>
              </a:rPr>
              <a:t>boy. </a:t>
            </a:r>
            <a:r>
              <a:rPr dirty="0" sz="1450" spc="-10">
                <a:latin typeface="Times New Roman"/>
                <a:cs typeface="Times New Roman"/>
              </a:rPr>
              <a:t>Because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fancy for looking </a:t>
            </a:r>
            <a:r>
              <a:rPr dirty="0" sz="1450" spc="-5">
                <a:latin typeface="Times New Roman"/>
                <a:cs typeface="Times New Roman"/>
              </a:rPr>
              <a:t>out </a:t>
            </a:r>
            <a:r>
              <a:rPr dirty="0" sz="1450" spc="-10">
                <a:latin typeface="Times New Roman"/>
                <a:cs typeface="Times New Roman"/>
              </a:rPr>
              <a:t>over  the plain, </a:t>
            </a:r>
            <a:r>
              <a:rPr dirty="0" sz="1450" spc="-5">
                <a:latin typeface="Times New Roman"/>
                <a:cs typeface="Times New Roman"/>
              </a:rPr>
              <a:t>I </a:t>
            </a:r>
            <a:r>
              <a:rPr dirty="0" sz="1450" spc="-10">
                <a:latin typeface="Times New Roman"/>
                <a:cs typeface="Times New Roman"/>
              </a:rPr>
              <a:t>wished to </a:t>
            </a:r>
            <a:r>
              <a:rPr dirty="0" sz="1450" spc="-5">
                <a:latin typeface="Times New Roman"/>
                <a:cs typeface="Times New Roman"/>
              </a:rPr>
              <a:t>go </a:t>
            </a:r>
            <a:r>
              <a:rPr dirty="0" sz="1450" spc="-10">
                <a:latin typeface="Times New Roman"/>
                <a:cs typeface="Times New Roman"/>
              </a:rPr>
              <a:t>down there—where </a:t>
            </a:r>
            <a:r>
              <a:rPr dirty="0" sz="1450" spc="-5">
                <a:latin typeface="Times New Roman"/>
                <a:cs typeface="Times New Roman"/>
              </a:rPr>
              <a:t>I </a:t>
            </a:r>
            <a:r>
              <a:rPr dirty="0" sz="1450" spc="-10">
                <a:latin typeface="Times New Roman"/>
                <a:cs typeface="Times New Roman"/>
              </a:rPr>
              <a:t>couldn’t look </a:t>
            </a:r>
            <a:r>
              <a:rPr dirty="0" sz="1450" spc="-5">
                <a:latin typeface="Times New Roman"/>
                <a:cs typeface="Times New Roman"/>
              </a:rPr>
              <a:t>out </a:t>
            </a:r>
            <a:r>
              <a:rPr dirty="0" sz="1450" spc="-10">
                <a:latin typeface="Times New Roman"/>
                <a:cs typeface="Times New Roman"/>
              </a:rPr>
              <a:t>over it any  </a:t>
            </a:r>
            <a:r>
              <a:rPr dirty="0" sz="1450" spc="-20">
                <a:latin typeface="Times New Roman"/>
                <a:cs typeface="Times New Roman"/>
              </a:rPr>
              <a:t>longer.</a:t>
            </a:r>
            <a:r>
              <a:rPr dirty="0" sz="1450" spc="320">
                <a:latin typeface="Times New Roman"/>
                <a:cs typeface="Times New Roman"/>
              </a:rPr>
              <a:t> </a:t>
            </a:r>
            <a:r>
              <a:rPr dirty="0" sz="1450" spc="-50">
                <a:latin typeface="Times New Roman"/>
                <a:cs typeface="Times New Roman"/>
              </a:rPr>
              <a:t>Was </a:t>
            </a:r>
            <a:r>
              <a:rPr dirty="0" sz="1450" spc="-5">
                <a:latin typeface="Times New Roman"/>
                <a:cs typeface="Times New Roman"/>
              </a:rPr>
              <a:t>not </a:t>
            </a:r>
            <a:r>
              <a:rPr dirty="0" sz="1450" spc="-10">
                <a:latin typeface="Times New Roman"/>
                <a:cs typeface="Times New Roman"/>
              </a:rPr>
              <a:t>that fine reasoning? </a:t>
            </a:r>
            <a:r>
              <a:rPr dirty="0" sz="1450" spc="-20">
                <a:latin typeface="Times New Roman"/>
                <a:cs typeface="Times New Roman"/>
              </a:rPr>
              <a:t>Dear, dear, </a:t>
            </a:r>
            <a:r>
              <a:rPr dirty="0" sz="1450" spc="-10">
                <a:latin typeface="Times New Roman"/>
                <a:cs typeface="Times New Roman"/>
              </a:rPr>
              <a:t>if they only </a:t>
            </a:r>
            <a:r>
              <a:rPr dirty="0" sz="1450" spc="-5">
                <a:latin typeface="Times New Roman"/>
                <a:cs typeface="Times New Roman"/>
              </a:rPr>
              <a:t>thought of </a:t>
            </a:r>
            <a:r>
              <a:rPr dirty="0" sz="1450" spc="-10">
                <a:latin typeface="Times New Roman"/>
                <a:cs typeface="Times New Roman"/>
              </a:rPr>
              <a:t>it, all  the world would </a:t>
            </a:r>
            <a:r>
              <a:rPr dirty="0" sz="1450" spc="-5">
                <a:latin typeface="Times New Roman"/>
                <a:cs typeface="Times New Roman"/>
              </a:rPr>
              <a:t>do </a:t>
            </a:r>
            <a:r>
              <a:rPr dirty="0" sz="1450" spc="-10">
                <a:latin typeface="Times New Roman"/>
                <a:cs typeface="Times New Roman"/>
              </a:rPr>
              <a:t>like me; and </a:t>
            </a:r>
            <a:r>
              <a:rPr dirty="0" sz="1450" spc="-5">
                <a:latin typeface="Times New Roman"/>
                <a:cs typeface="Times New Roman"/>
              </a:rPr>
              <a:t>you </a:t>
            </a:r>
            <a:r>
              <a:rPr dirty="0" sz="1450" spc="-10">
                <a:latin typeface="Times New Roman"/>
                <a:cs typeface="Times New Roman"/>
              </a:rPr>
              <a:t>would let </a:t>
            </a:r>
            <a:r>
              <a:rPr dirty="0" sz="1450" spc="-5">
                <a:latin typeface="Times New Roman"/>
                <a:cs typeface="Times New Roman"/>
              </a:rPr>
              <a:t>your </a:t>
            </a:r>
            <a:r>
              <a:rPr dirty="0" sz="1450" spc="-10">
                <a:latin typeface="Times New Roman"/>
                <a:cs typeface="Times New Roman"/>
              </a:rPr>
              <a:t>flowers alone, just as </a:t>
            </a:r>
            <a:r>
              <a:rPr dirty="0" sz="1450" spc="-5">
                <a:latin typeface="Times New Roman"/>
                <a:cs typeface="Times New Roman"/>
              </a:rPr>
              <a:t>I  </a:t>
            </a:r>
            <a:r>
              <a:rPr dirty="0" sz="1450" spc="-10">
                <a:latin typeface="Times New Roman"/>
                <a:cs typeface="Times New Roman"/>
              </a:rPr>
              <a:t>stay </a:t>
            </a:r>
            <a:r>
              <a:rPr dirty="0" sz="1450" spc="-5">
                <a:latin typeface="Times New Roman"/>
                <a:cs typeface="Times New Roman"/>
              </a:rPr>
              <a:t>up </a:t>
            </a:r>
            <a:r>
              <a:rPr dirty="0" sz="1450" spc="-10">
                <a:latin typeface="Times New Roman"/>
                <a:cs typeface="Times New Roman"/>
              </a:rPr>
              <a:t>here in the mountains.’ Suddenly </a:t>
            </a:r>
            <a:r>
              <a:rPr dirty="0" sz="1450" spc="-5">
                <a:latin typeface="Times New Roman"/>
                <a:cs typeface="Times New Roman"/>
              </a:rPr>
              <a:t>he </a:t>
            </a:r>
            <a:r>
              <a:rPr dirty="0" sz="1450" spc="-10">
                <a:latin typeface="Times New Roman"/>
                <a:cs typeface="Times New Roman"/>
              </a:rPr>
              <a:t>broke </a:t>
            </a:r>
            <a:r>
              <a:rPr dirty="0" sz="1450" spc="-15">
                <a:latin typeface="Times New Roman"/>
                <a:cs typeface="Times New Roman"/>
              </a:rPr>
              <a:t>off </a:t>
            </a:r>
            <a:r>
              <a:rPr dirty="0" sz="1450" spc="-10">
                <a:latin typeface="Times New Roman"/>
                <a:cs typeface="Times New Roman"/>
              </a:rPr>
              <a:t>sharp. ‘By the Lord!’  </a:t>
            </a:r>
            <a:r>
              <a:rPr dirty="0" sz="1450" spc="-5">
                <a:latin typeface="Times New Roman"/>
                <a:cs typeface="Times New Roman"/>
              </a:rPr>
              <a:t>he </a:t>
            </a:r>
            <a:r>
              <a:rPr dirty="0" sz="1450" spc="-10">
                <a:latin typeface="Times New Roman"/>
                <a:cs typeface="Times New Roman"/>
              </a:rPr>
              <a:t>cried. And when she asked him what was wrong, </a:t>
            </a:r>
            <a:r>
              <a:rPr dirty="0" sz="1450" spc="-5">
                <a:latin typeface="Times New Roman"/>
                <a:cs typeface="Times New Roman"/>
              </a:rPr>
              <a:t>he </a:t>
            </a:r>
            <a:r>
              <a:rPr dirty="0" sz="1450" spc="-10">
                <a:latin typeface="Times New Roman"/>
                <a:cs typeface="Times New Roman"/>
              </a:rPr>
              <a:t>turned the question </a:t>
            </a:r>
            <a:r>
              <a:rPr dirty="0" sz="1450" spc="-15">
                <a:latin typeface="Times New Roman"/>
                <a:cs typeface="Times New Roman"/>
              </a:rPr>
              <a:t>off  </a:t>
            </a:r>
            <a:r>
              <a:rPr dirty="0" sz="1450" spc="-10">
                <a:latin typeface="Times New Roman"/>
                <a:cs typeface="Times New Roman"/>
              </a:rPr>
              <a:t>and walked away into the house with rather </a:t>
            </a:r>
            <a:r>
              <a:rPr dirty="0" sz="1450" spc="-5">
                <a:latin typeface="Times New Roman"/>
                <a:cs typeface="Times New Roman"/>
              </a:rPr>
              <a:t>a </a:t>
            </a:r>
            <a:r>
              <a:rPr dirty="0" sz="1450" spc="-10">
                <a:latin typeface="Times New Roman"/>
                <a:cs typeface="Times New Roman"/>
              </a:rPr>
              <a:t>humorous expression </a:t>
            </a:r>
            <a:r>
              <a:rPr dirty="0" sz="1450" spc="-5">
                <a:latin typeface="Times New Roman"/>
                <a:cs typeface="Times New Roman"/>
              </a:rPr>
              <a:t>of</a:t>
            </a:r>
            <a:r>
              <a:rPr dirty="0" sz="1450" spc="100">
                <a:latin typeface="Times New Roman"/>
                <a:cs typeface="Times New Roman"/>
              </a:rPr>
              <a:t> </a:t>
            </a:r>
            <a:r>
              <a:rPr dirty="0" sz="1450" spc="-10">
                <a:latin typeface="Times New Roman"/>
                <a:cs typeface="Times New Roman"/>
              </a:rPr>
              <a:t>face.</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He was silent at table; and after the </a:t>
            </a:r>
            <a:r>
              <a:rPr dirty="0" sz="1450" spc="-5">
                <a:latin typeface="Times New Roman"/>
                <a:cs typeface="Times New Roman"/>
              </a:rPr>
              <a:t>night </a:t>
            </a:r>
            <a:r>
              <a:rPr dirty="0" sz="1450" spc="-10">
                <a:latin typeface="Times New Roman"/>
                <a:cs typeface="Times New Roman"/>
              </a:rPr>
              <a:t>hid fallen and the stars had come </a:t>
            </a:r>
            <a:r>
              <a:rPr dirty="0" sz="1450" spc="-5">
                <a:latin typeface="Times New Roman"/>
                <a:cs typeface="Times New Roman"/>
              </a:rPr>
              <a:t>out  </a:t>
            </a:r>
            <a:r>
              <a:rPr dirty="0" sz="1450" spc="-10">
                <a:latin typeface="Times New Roman"/>
                <a:cs typeface="Times New Roman"/>
              </a:rPr>
              <a:t>overhead, </a:t>
            </a:r>
            <a:r>
              <a:rPr dirty="0" sz="1450" spc="-5">
                <a:latin typeface="Times New Roman"/>
                <a:cs typeface="Times New Roman"/>
              </a:rPr>
              <a:t>he </a:t>
            </a:r>
            <a:r>
              <a:rPr dirty="0" sz="1450" spc="-10">
                <a:latin typeface="Times New Roman"/>
                <a:cs typeface="Times New Roman"/>
              </a:rPr>
              <a:t>walked </a:t>
            </a:r>
            <a:r>
              <a:rPr dirty="0" sz="1450" spc="-5">
                <a:latin typeface="Times New Roman"/>
                <a:cs typeface="Times New Roman"/>
              </a:rPr>
              <a:t>up </a:t>
            </a:r>
            <a:r>
              <a:rPr dirty="0" sz="1450" spc="-10">
                <a:latin typeface="Times New Roman"/>
                <a:cs typeface="Times New Roman"/>
              </a:rPr>
              <a:t>and down for hours in the courtyard and garden with  an uneven pace. There was still </a:t>
            </a:r>
            <a:r>
              <a:rPr dirty="0" sz="1450" spc="-5">
                <a:latin typeface="Times New Roman"/>
                <a:cs typeface="Times New Roman"/>
              </a:rPr>
              <a:t>a </a:t>
            </a:r>
            <a:r>
              <a:rPr dirty="0" sz="1450" spc="-10">
                <a:latin typeface="Times New Roman"/>
                <a:cs typeface="Times New Roman"/>
              </a:rPr>
              <a:t>light in the window </a:t>
            </a:r>
            <a:r>
              <a:rPr dirty="0" sz="1450" spc="-5">
                <a:latin typeface="Times New Roman"/>
                <a:cs typeface="Times New Roman"/>
              </a:rPr>
              <a:t>of </a:t>
            </a:r>
            <a:r>
              <a:rPr dirty="0" sz="1450" spc="-20">
                <a:latin typeface="Times New Roman"/>
                <a:cs typeface="Times New Roman"/>
              </a:rPr>
              <a:t>Marjory’s </a:t>
            </a:r>
            <a:r>
              <a:rPr dirty="0" sz="1450" spc="-10">
                <a:latin typeface="Times New Roman"/>
                <a:cs typeface="Times New Roman"/>
              </a:rPr>
              <a:t>room: </a:t>
            </a:r>
            <a:r>
              <a:rPr dirty="0" sz="1450" spc="-5">
                <a:latin typeface="Times New Roman"/>
                <a:cs typeface="Times New Roman"/>
              </a:rPr>
              <a:t>one  </a:t>
            </a:r>
            <a:r>
              <a:rPr dirty="0" sz="1450" spc="-10">
                <a:latin typeface="Times New Roman"/>
                <a:cs typeface="Times New Roman"/>
              </a:rPr>
              <a:t>little oblong patch </a:t>
            </a:r>
            <a:r>
              <a:rPr dirty="0" sz="1450" spc="-5">
                <a:latin typeface="Times New Roman"/>
                <a:cs typeface="Times New Roman"/>
              </a:rPr>
              <a:t>of </a:t>
            </a:r>
            <a:r>
              <a:rPr dirty="0" sz="1450" spc="-10">
                <a:latin typeface="Times New Roman"/>
                <a:cs typeface="Times New Roman"/>
              </a:rPr>
              <a:t>orange in </a:t>
            </a:r>
            <a:r>
              <a:rPr dirty="0" sz="1450" spc="-5">
                <a:latin typeface="Times New Roman"/>
                <a:cs typeface="Times New Roman"/>
              </a:rPr>
              <a:t>a </a:t>
            </a:r>
            <a:r>
              <a:rPr dirty="0" sz="1450" spc="-10">
                <a:latin typeface="Times New Roman"/>
                <a:cs typeface="Times New Roman"/>
              </a:rPr>
              <a:t>world </a:t>
            </a:r>
            <a:r>
              <a:rPr dirty="0" sz="1450" spc="-5">
                <a:latin typeface="Times New Roman"/>
                <a:cs typeface="Times New Roman"/>
              </a:rPr>
              <a:t>of </a:t>
            </a:r>
            <a:r>
              <a:rPr dirty="0" sz="1450" spc="-10">
                <a:latin typeface="Times New Roman"/>
                <a:cs typeface="Times New Roman"/>
              </a:rPr>
              <a:t>dark blue hills and silver starlight.  </a:t>
            </a:r>
            <a:r>
              <a:rPr dirty="0" sz="1450" spc="-35">
                <a:latin typeface="Times New Roman"/>
                <a:cs typeface="Times New Roman"/>
              </a:rPr>
              <a:t>Will’s </a:t>
            </a:r>
            <a:r>
              <a:rPr dirty="0" sz="1450" spc="-10">
                <a:latin typeface="Times New Roman"/>
                <a:cs typeface="Times New Roman"/>
              </a:rPr>
              <a:t>mind ran </a:t>
            </a:r>
            <a:r>
              <a:rPr dirty="0" sz="1450" spc="-5">
                <a:latin typeface="Times New Roman"/>
                <a:cs typeface="Times New Roman"/>
              </a:rPr>
              <a:t>a </a:t>
            </a:r>
            <a:r>
              <a:rPr dirty="0" sz="1450" spc="-10">
                <a:latin typeface="Times New Roman"/>
                <a:cs typeface="Times New Roman"/>
              </a:rPr>
              <a:t>great deal </a:t>
            </a:r>
            <a:r>
              <a:rPr dirty="0" sz="1450" spc="-5">
                <a:latin typeface="Times New Roman"/>
                <a:cs typeface="Times New Roman"/>
              </a:rPr>
              <a:t>on </a:t>
            </a:r>
            <a:r>
              <a:rPr dirty="0" sz="1450" spc="-10">
                <a:latin typeface="Times New Roman"/>
                <a:cs typeface="Times New Roman"/>
              </a:rPr>
              <a:t>the window; </a:t>
            </a:r>
            <a:r>
              <a:rPr dirty="0" sz="1450" spc="-5">
                <a:latin typeface="Times New Roman"/>
                <a:cs typeface="Times New Roman"/>
              </a:rPr>
              <a:t>but </a:t>
            </a:r>
            <a:r>
              <a:rPr dirty="0" sz="1450" spc="-10">
                <a:latin typeface="Times New Roman"/>
                <a:cs typeface="Times New Roman"/>
              </a:rPr>
              <a:t>his thoughts were </a:t>
            </a:r>
            <a:r>
              <a:rPr dirty="0" sz="1450" spc="-5">
                <a:latin typeface="Times New Roman"/>
                <a:cs typeface="Times New Roman"/>
              </a:rPr>
              <a:t>not </a:t>
            </a:r>
            <a:r>
              <a:rPr dirty="0" sz="1450" spc="-10">
                <a:latin typeface="Times New Roman"/>
                <a:cs typeface="Times New Roman"/>
              </a:rPr>
              <a:t>very  lover-like. ‘There she is in her room,’ </a:t>
            </a:r>
            <a:r>
              <a:rPr dirty="0" sz="1450" spc="-5">
                <a:latin typeface="Times New Roman"/>
                <a:cs typeface="Times New Roman"/>
              </a:rPr>
              <a:t>he </a:t>
            </a:r>
            <a:r>
              <a:rPr dirty="0" sz="1450" spc="-10">
                <a:latin typeface="Times New Roman"/>
                <a:cs typeface="Times New Roman"/>
              </a:rPr>
              <a:t>thought, ‘and there are the stars  overhead:—a blessing </a:t>
            </a:r>
            <a:r>
              <a:rPr dirty="0" sz="1450" spc="-5">
                <a:latin typeface="Times New Roman"/>
                <a:cs typeface="Times New Roman"/>
              </a:rPr>
              <a:t>upon </a:t>
            </a:r>
            <a:r>
              <a:rPr dirty="0" sz="1450" spc="-10">
                <a:latin typeface="Times New Roman"/>
                <a:cs typeface="Times New Roman"/>
              </a:rPr>
              <a:t>both!’ Both were </a:t>
            </a:r>
            <a:r>
              <a:rPr dirty="0" sz="1450" spc="-5">
                <a:latin typeface="Times New Roman"/>
                <a:cs typeface="Times New Roman"/>
              </a:rPr>
              <a:t>good </a:t>
            </a:r>
            <a:r>
              <a:rPr dirty="0" sz="1450" spc="-10">
                <a:latin typeface="Times New Roman"/>
                <a:cs typeface="Times New Roman"/>
              </a:rPr>
              <a:t>influences in his life; both  soothed and braced him in his profound contentment with the world. And  what more should </a:t>
            </a:r>
            <a:r>
              <a:rPr dirty="0" sz="1450" spc="-5">
                <a:latin typeface="Times New Roman"/>
                <a:cs typeface="Times New Roman"/>
              </a:rPr>
              <a:t>he </a:t>
            </a:r>
            <a:r>
              <a:rPr dirty="0" sz="1450" spc="-10">
                <a:latin typeface="Times New Roman"/>
                <a:cs typeface="Times New Roman"/>
              </a:rPr>
              <a:t>desire with either? The fat </a:t>
            </a:r>
            <a:r>
              <a:rPr dirty="0" sz="1450" spc="-5">
                <a:latin typeface="Times New Roman"/>
                <a:cs typeface="Times New Roman"/>
              </a:rPr>
              <a:t>young </a:t>
            </a:r>
            <a:r>
              <a:rPr dirty="0" sz="1450" spc="-10">
                <a:latin typeface="Times New Roman"/>
                <a:cs typeface="Times New Roman"/>
              </a:rPr>
              <a:t>man and his councils  were so present to his mind, that </a:t>
            </a:r>
            <a:r>
              <a:rPr dirty="0" sz="1450" spc="-5">
                <a:latin typeface="Times New Roman"/>
                <a:cs typeface="Times New Roman"/>
              </a:rPr>
              <a:t>he </a:t>
            </a:r>
            <a:r>
              <a:rPr dirty="0" sz="1450" spc="-10">
                <a:latin typeface="Times New Roman"/>
                <a:cs typeface="Times New Roman"/>
              </a:rPr>
              <a:t>threw back his head, and, putting his  hands before his mouth, shouted aloud to the </a:t>
            </a:r>
            <a:r>
              <a:rPr dirty="0" sz="1450" spc="-5">
                <a:latin typeface="Times New Roman"/>
                <a:cs typeface="Times New Roman"/>
              </a:rPr>
              <a:t>populous </a:t>
            </a:r>
            <a:r>
              <a:rPr dirty="0" sz="1450" spc="-10">
                <a:latin typeface="Times New Roman"/>
                <a:cs typeface="Times New Roman"/>
              </a:rPr>
              <a:t>heavens. Whether  from the position </a:t>
            </a:r>
            <a:r>
              <a:rPr dirty="0" sz="1450" spc="-5">
                <a:latin typeface="Times New Roman"/>
                <a:cs typeface="Times New Roman"/>
              </a:rPr>
              <a:t>of </a:t>
            </a:r>
            <a:r>
              <a:rPr dirty="0" sz="1450" spc="-10">
                <a:latin typeface="Times New Roman"/>
                <a:cs typeface="Times New Roman"/>
              </a:rPr>
              <a:t>his head </a:t>
            </a:r>
            <a:r>
              <a:rPr dirty="0" sz="1450" spc="-5">
                <a:latin typeface="Times New Roman"/>
                <a:cs typeface="Times New Roman"/>
              </a:rPr>
              <a:t>or </a:t>
            </a:r>
            <a:r>
              <a:rPr dirty="0" sz="1450" spc="-10">
                <a:latin typeface="Times New Roman"/>
                <a:cs typeface="Times New Roman"/>
              </a:rPr>
              <a:t>the sudden strain </a:t>
            </a:r>
            <a:r>
              <a:rPr dirty="0" sz="1450" spc="-5">
                <a:latin typeface="Times New Roman"/>
                <a:cs typeface="Times New Roman"/>
              </a:rPr>
              <a:t>of </a:t>
            </a:r>
            <a:r>
              <a:rPr dirty="0" sz="1450" spc="-10">
                <a:latin typeface="Times New Roman"/>
                <a:cs typeface="Times New Roman"/>
              </a:rPr>
              <a:t>the exertion, </a:t>
            </a:r>
            <a:r>
              <a:rPr dirty="0" sz="1450" spc="-5">
                <a:latin typeface="Times New Roman"/>
                <a:cs typeface="Times New Roman"/>
              </a:rPr>
              <a:t>he </a:t>
            </a:r>
            <a:r>
              <a:rPr dirty="0" sz="1450" spc="-10">
                <a:latin typeface="Times New Roman"/>
                <a:cs typeface="Times New Roman"/>
              </a:rPr>
              <a:t>seemed to  see </a:t>
            </a:r>
            <a:r>
              <a:rPr dirty="0" sz="1450" spc="-5">
                <a:latin typeface="Times New Roman"/>
                <a:cs typeface="Times New Roman"/>
              </a:rPr>
              <a:t>a </a:t>
            </a:r>
            <a:r>
              <a:rPr dirty="0" sz="1450" spc="-10">
                <a:latin typeface="Times New Roman"/>
                <a:cs typeface="Times New Roman"/>
              </a:rPr>
              <a:t>momentary shock among the stars, and </a:t>
            </a:r>
            <a:r>
              <a:rPr dirty="0" sz="1450" spc="-5">
                <a:latin typeface="Times New Roman"/>
                <a:cs typeface="Times New Roman"/>
              </a:rPr>
              <a:t>a </a:t>
            </a:r>
            <a:r>
              <a:rPr dirty="0" sz="1450" spc="-10">
                <a:latin typeface="Times New Roman"/>
                <a:cs typeface="Times New Roman"/>
              </a:rPr>
              <a:t>diffusion </a:t>
            </a:r>
            <a:r>
              <a:rPr dirty="0" sz="1450" spc="-5">
                <a:latin typeface="Times New Roman"/>
                <a:cs typeface="Times New Roman"/>
              </a:rPr>
              <a:t>of </a:t>
            </a:r>
            <a:r>
              <a:rPr dirty="0" sz="1450" spc="-10">
                <a:latin typeface="Times New Roman"/>
                <a:cs typeface="Times New Roman"/>
              </a:rPr>
              <a:t>frosty light pass  from </a:t>
            </a:r>
            <a:r>
              <a:rPr dirty="0" sz="1450" spc="-5">
                <a:latin typeface="Times New Roman"/>
                <a:cs typeface="Times New Roman"/>
              </a:rPr>
              <a:t>one </a:t>
            </a:r>
            <a:r>
              <a:rPr dirty="0" sz="1450" spc="-10">
                <a:latin typeface="Times New Roman"/>
                <a:cs typeface="Times New Roman"/>
              </a:rPr>
              <a:t>to another along the </a:t>
            </a:r>
            <a:r>
              <a:rPr dirty="0" sz="1450" spc="-30">
                <a:latin typeface="Times New Roman"/>
                <a:cs typeface="Times New Roman"/>
              </a:rPr>
              <a:t>sky. </a:t>
            </a:r>
            <a:r>
              <a:rPr dirty="0" sz="1450" spc="-10">
                <a:latin typeface="Times New Roman"/>
                <a:cs typeface="Times New Roman"/>
              </a:rPr>
              <a:t>At the same instant, </a:t>
            </a:r>
            <a:r>
              <a:rPr dirty="0" sz="1450" spc="-5">
                <a:latin typeface="Times New Roman"/>
                <a:cs typeface="Times New Roman"/>
              </a:rPr>
              <a:t>a </a:t>
            </a:r>
            <a:r>
              <a:rPr dirty="0" sz="1450" spc="-10">
                <a:latin typeface="Times New Roman"/>
                <a:cs typeface="Times New Roman"/>
              </a:rPr>
              <a:t>corner </a:t>
            </a:r>
            <a:r>
              <a:rPr dirty="0" sz="1450" spc="-5">
                <a:latin typeface="Times New Roman"/>
                <a:cs typeface="Times New Roman"/>
              </a:rPr>
              <a:t>of </a:t>
            </a:r>
            <a:r>
              <a:rPr dirty="0" sz="1450" spc="-10">
                <a:latin typeface="Times New Roman"/>
                <a:cs typeface="Times New Roman"/>
              </a:rPr>
              <a:t>the blind  was lifted and lowered again at once. He laughed </a:t>
            </a:r>
            <a:r>
              <a:rPr dirty="0" sz="1450" spc="-5">
                <a:latin typeface="Times New Roman"/>
                <a:cs typeface="Times New Roman"/>
              </a:rPr>
              <a:t>a </a:t>
            </a:r>
            <a:r>
              <a:rPr dirty="0" sz="1450" spc="-10">
                <a:latin typeface="Times New Roman"/>
                <a:cs typeface="Times New Roman"/>
              </a:rPr>
              <a:t>loud </a:t>
            </a:r>
            <a:r>
              <a:rPr dirty="0" sz="1450" spc="-5">
                <a:latin typeface="Times New Roman"/>
                <a:cs typeface="Times New Roman"/>
              </a:rPr>
              <a:t>ho-ho! </a:t>
            </a:r>
            <a:r>
              <a:rPr dirty="0" sz="1450" spc="-10">
                <a:latin typeface="Times New Roman"/>
                <a:cs typeface="Times New Roman"/>
              </a:rPr>
              <a:t>‘One and  another!’ </a:t>
            </a:r>
            <a:r>
              <a:rPr dirty="0" sz="1450" spc="-5">
                <a:latin typeface="Times New Roman"/>
                <a:cs typeface="Times New Roman"/>
              </a:rPr>
              <a:t>thought </a:t>
            </a:r>
            <a:r>
              <a:rPr dirty="0" sz="1450" spc="-20">
                <a:latin typeface="Times New Roman"/>
                <a:cs typeface="Times New Roman"/>
              </a:rPr>
              <a:t>Will. </a:t>
            </a:r>
            <a:r>
              <a:rPr dirty="0" sz="1450" spc="-10">
                <a:latin typeface="Times New Roman"/>
                <a:cs typeface="Times New Roman"/>
              </a:rPr>
              <a:t>‘The stars tremble, and the blind goes </a:t>
            </a:r>
            <a:r>
              <a:rPr dirty="0" sz="1450" spc="-5">
                <a:latin typeface="Times New Roman"/>
                <a:cs typeface="Times New Roman"/>
              </a:rPr>
              <a:t>up. </a:t>
            </a:r>
            <a:r>
              <a:rPr dirty="0" sz="1450" spc="-35">
                <a:latin typeface="Times New Roman"/>
                <a:cs typeface="Times New Roman"/>
              </a:rPr>
              <a:t>Why,  </a:t>
            </a:r>
            <a:r>
              <a:rPr dirty="0" sz="1450" spc="-10">
                <a:latin typeface="Times New Roman"/>
                <a:cs typeface="Times New Roman"/>
              </a:rPr>
              <a:t>before Heaven, what </a:t>
            </a:r>
            <a:r>
              <a:rPr dirty="0" sz="1450" spc="-5">
                <a:latin typeface="Times New Roman"/>
                <a:cs typeface="Times New Roman"/>
              </a:rPr>
              <a:t>a </a:t>
            </a:r>
            <a:r>
              <a:rPr dirty="0" sz="1450" spc="-10">
                <a:latin typeface="Times New Roman"/>
                <a:cs typeface="Times New Roman"/>
              </a:rPr>
              <a:t>great magician </a:t>
            </a:r>
            <a:r>
              <a:rPr dirty="0" sz="1450" spc="-5">
                <a:latin typeface="Times New Roman"/>
                <a:cs typeface="Times New Roman"/>
              </a:rPr>
              <a:t>I </a:t>
            </a:r>
            <a:r>
              <a:rPr dirty="0" sz="1450" spc="-10">
                <a:latin typeface="Times New Roman"/>
                <a:cs typeface="Times New Roman"/>
              </a:rPr>
              <a:t>must be! Now if </a:t>
            </a:r>
            <a:r>
              <a:rPr dirty="0" sz="1450" spc="-5">
                <a:latin typeface="Times New Roman"/>
                <a:cs typeface="Times New Roman"/>
              </a:rPr>
              <a:t>I </a:t>
            </a:r>
            <a:r>
              <a:rPr dirty="0" sz="1450" spc="-10">
                <a:latin typeface="Times New Roman"/>
                <a:cs typeface="Times New Roman"/>
              </a:rPr>
              <a:t>were only </a:t>
            </a:r>
            <a:r>
              <a:rPr dirty="0" sz="1450" spc="-5">
                <a:latin typeface="Times New Roman"/>
                <a:cs typeface="Times New Roman"/>
              </a:rPr>
              <a:t>a </a:t>
            </a:r>
            <a:r>
              <a:rPr dirty="0" sz="1450" spc="-10">
                <a:latin typeface="Times New Roman"/>
                <a:cs typeface="Times New Roman"/>
              </a:rPr>
              <a:t>fool,  should </a:t>
            </a:r>
            <a:r>
              <a:rPr dirty="0" sz="1450" spc="-5">
                <a:latin typeface="Times New Roman"/>
                <a:cs typeface="Times New Roman"/>
              </a:rPr>
              <a:t>not I be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pretty way?’ And </a:t>
            </a:r>
            <a:r>
              <a:rPr dirty="0" sz="1450" spc="-5">
                <a:latin typeface="Times New Roman"/>
                <a:cs typeface="Times New Roman"/>
              </a:rPr>
              <a:t>he </a:t>
            </a:r>
            <a:r>
              <a:rPr dirty="0" sz="1450" spc="-10">
                <a:latin typeface="Times New Roman"/>
                <a:cs typeface="Times New Roman"/>
              </a:rPr>
              <a:t>went </a:t>
            </a:r>
            <a:r>
              <a:rPr dirty="0" sz="1450" spc="-15">
                <a:latin typeface="Times New Roman"/>
                <a:cs typeface="Times New Roman"/>
              </a:rPr>
              <a:t>off </a:t>
            </a:r>
            <a:r>
              <a:rPr dirty="0" sz="1450" spc="-10">
                <a:latin typeface="Times New Roman"/>
                <a:cs typeface="Times New Roman"/>
              </a:rPr>
              <a:t>to bed, chuckling to  himself: ‘If </a:t>
            </a:r>
            <a:r>
              <a:rPr dirty="0" sz="1450" spc="-5">
                <a:latin typeface="Times New Roman"/>
                <a:cs typeface="Times New Roman"/>
              </a:rPr>
              <a:t>I </a:t>
            </a:r>
            <a:r>
              <a:rPr dirty="0" sz="1450" spc="-10">
                <a:latin typeface="Times New Roman"/>
                <a:cs typeface="Times New Roman"/>
              </a:rPr>
              <a:t>were only </a:t>
            </a:r>
            <a:r>
              <a:rPr dirty="0" sz="1450" spc="-5">
                <a:latin typeface="Times New Roman"/>
                <a:cs typeface="Times New Roman"/>
              </a:rPr>
              <a:t>a</a:t>
            </a:r>
            <a:r>
              <a:rPr dirty="0" sz="1450" spc="10">
                <a:latin typeface="Times New Roman"/>
                <a:cs typeface="Times New Roman"/>
              </a:rPr>
              <a:t> </a:t>
            </a:r>
            <a:r>
              <a:rPr dirty="0" sz="1450" spc="-10">
                <a:latin typeface="Times New Roman"/>
                <a:cs typeface="Times New Roman"/>
              </a:rPr>
              <a:t>fool!’</a:t>
            </a:r>
            <a:endParaRPr sz="1450">
              <a:latin typeface="Times New Roman"/>
              <a:cs typeface="Times New Roman"/>
            </a:endParaRPr>
          </a:p>
          <a:p>
            <a:pPr algn="just" marL="12700" marR="12700">
              <a:lnSpc>
                <a:spcPts val="1730"/>
              </a:lnSpc>
              <a:spcBef>
                <a:spcPts val="835"/>
              </a:spcBef>
            </a:pPr>
            <a:r>
              <a:rPr dirty="0" sz="1450" spc="-10">
                <a:latin typeface="Times New Roman"/>
                <a:cs typeface="Times New Roman"/>
              </a:rPr>
              <a:t>The next morning, pretty </a:t>
            </a:r>
            <a:r>
              <a:rPr dirty="0" sz="1450" spc="-25">
                <a:latin typeface="Times New Roman"/>
                <a:cs typeface="Times New Roman"/>
              </a:rPr>
              <a:t>early, </a:t>
            </a:r>
            <a:r>
              <a:rPr dirty="0" sz="1450" spc="-5">
                <a:latin typeface="Times New Roman"/>
                <a:cs typeface="Times New Roman"/>
              </a:rPr>
              <a:t>he </a:t>
            </a:r>
            <a:r>
              <a:rPr dirty="0" sz="1450" spc="-10">
                <a:latin typeface="Times New Roman"/>
                <a:cs typeface="Times New Roman"/>
              </a:rPr>
              <a:t>saw her once more in the garden, and  </a:t>
            </a:r>
            <a:r>
              <a:rPr dirty="0" sz="1450" spc="-5">
                <a:latin typeface="Times New Roman"/>
                <a:cs typeface="Times New Roman"/>
              </a:rPr>
              <a:t>sought </a:t>
            </a:r>
            <a:r>
              <a:rPr dirty="0" sz="1450" spc="-10">
                <a:latin typeface="Times New Roman"/>
                <a:cs typeface="Times New Roman"/>
              </a:rPr>
              <a:t>her </a:t>
            </a:r>
            <a:r>
              <a:rPr dirty="0" sz="1450" spc="-5">
                <a:latin typeface="Times New Roman"/>
                <a:cs typeface="Times New Roman"/>
              </a:rPr>
              <a:t>out.</a:t>
            </a:r>
            <a:endParaRPr sz="1450">
              <a:latin typeface="Times New Roman"/>
              <a:cs typeface="Times New Roman"/>
            </a:endParaRPr>
          </a:p>
          <a:p>
            <a:pPr algn="just" marL="12700" marR="7620">
              <a:lnSpc>
                <a:spcPts val="1730"/>
              </a:lnSpc>
              <a:spcBef>
                <a:spcPts val="860"/>
              </a:spcBef>
            </a:pPr>
            <a:r>
              <a:rPr dirty="0" sz="1450" spc="-10">
                <a:latin typeface="Times New Roman"/>
                <a:cs typeface="Times New Roman"/>
              </a:rPr>
              <a:t>‘I have been thinking about getting married,’ </a:t>
            </a:r>
            <a:r>
              <a:rPr dirty="0" sz="1450" spc="-5">
                <a:latin typeface="Times New Roman"/>
                <a:cs typeface="Times New Roman"/>
              </a:rPr>
              <a:t>he </a:t>
            </a:r>
            <a:r>
              <a:rPr dirty="0" sz="1450" spc="-10">
                <a:latin typeface="Times New Roman"/>
                <a:cs typeface="Times New Roman"/>
              </a:rPr>
              <a:t>began abruptly; ‘and after  having turned it all </a:t>
            </a:r>
            <a:r>
              <a:rPr dirty="0" sz="1450" spc="-20">
                <a:latin typeface="Times New Roman"/>
                <a:cs typeface="Times New Roman"/>
              </a:rPr>
              <a:t>over, </a:t>
            </a:r>
            <a:r>
              <a:rPr dirty="0" sz="1450" spc="-5">
                <a:latin typeface="Times New Roman"/>
                <a:cs typeface="Times New Roman"/>
              </a:rPr>
              <a:t>I </a:t>
            </a:r>
            <a:r>
              <a:rPr dirty="0" sz="1450" spc="-10">
                <a:latin typeface="Times New Roman"/>
                <a:cs typeface="Times New Roman"/>
              </a:rPr>
              <a:t>have made </a:t>
            </a:r>
            <a:r>
              <a:rPr dirty="0" sz="1450" spc="-5">
                <a:latin typeface="Times New Roman"/>
                <a:cs typeface="Times New Roman"/>
              </a:rPr>
              <a:t>up </a:t>
            </a:r>
            <a:r>
              <a:rPr dirty="0" sz="1450" spc="-10">
                <a:latin typeface="Times New Roman"/>
                <a:cs typeface="Times New Roman"/>
              </a:rPr>
              <a:t>my mind </a:t>
            </a:r>
            <a:r>
              <a:rPr dirty="0" sz="1450" spc="-30">
                <a:latin typeface="Times New Roman"/>
                <a:cs typeface="Times New Roman"/>
              </a:rPr>
              <a:t>it’s </a:t>
            </a:r>
            <a:r>
              <a:rPr dirty="0" sz="1450" spc="-5">
                <a:latin typeface="Times New Roman"/>
                <a:cs typeface="Times New Roman"/>
              </a:rPr>
              <a:t>not</a:t>
            </a:r>
            <a:r>
              <a:rPr dirty="0" sz="1450" spc="114">
                <a:latin typeface="Times New Roman"/>
                <a:cs typeface="Times New Roman"/>
              </a:rPr>
              <a:t> </a:t>
            </a:r>
            <a:r>
              <a:rPr dirty="0" sz="1450" spc="-10">
                <a:latin typeface="Times New Roman"/>
                <a:cs typeface="Times New Roman"/>
              </a:rPr>
              <a:t>worthwhile.’</a:t>
            </a:r>
            <a:endParaRPr sz="1450">
              <a:latin typeface="Times New Roman"/>
              <a:cs typeface="Times New Roman"/>
            </a:endParaRPr>
          </a:p>
          <a:p>
            <a:pPr algn="just" marL="12700" marR="8890">
              <a:lnSpc>
                <a:spcPts val="1730"/>
              </a:lnSpc>
              <a:spcBef>
                <a:spcPts val="865"/>
              </a:spcBef>
            </a:pPr>
            <a:r>
              <a:rPr dirty="0" sz="1450" spc="-10">
                <a:latin typeface="Times New Roman"/>
                <a:cs typeface="Times New Roman"/>
              </a:rPr>
              <a:t>She turned </a:t>
            </a:r>
            <a:r>
              <a:rPr dirty="0" sz="1450" spc="-5">
                <a:latin typeface="Times New Roman"/>
                <a:cs typeface="Times New Roman"/>
              </a:rPr>
              <a:t>upon </a:t>
            </a:r>
            <a:r>
              <a:rPr dirty="0" sz="1450" spc="-10">
                <a:latin typeface="Times New Roman"/>
                <a:cs typeface="Times New Roman"/>
              </a:rPr>
              <a:t>him for </a:t>
            </a:r>
            <a:r>
              <a:rPr dirty="0" sz="1450" spc="-5">
                <a:latin typeface="Times New Roman"/>
                <a:cs typeface="Times New Roman"/>
              </a:rPr>
              <a:t>a </a:t>
            </a:r>
            <a:r>
              <a:rPr dirty="0" sz="1450" spc="-10">
                <a:latin typeface="Times New Roman"/>
                <a:cs typeface="Times New Roman"/>
              </a:rPr>
              <a:t>single moment; </a:t>
            </a:r>
            <a:r>
              <a:rPr dirty="0" sz="1450" spc="-5">
                <a:latin typeface="Times New Roman"/>
                <a:cs typeface="Times New Roman"/>
              </a:rPr>
              <a:t>but </a:t>
            </a:r>
            <a:r>
              <a:rPr dirty="0" sz="1450" spc="-10">
                <a:latin typeface="Times New Roman"/>
                <a:cs typeface="Times New Roman"/>
              </a:rPr>
              <a:t>his radiant, kindly appearance  would, under the circumstances, have disconcerted an angel, and she looked  down again </a:t>
            </a:r>
            <a:r>
              <a:rPr dirty="0" sz="1450" spc="-5">
                <a:latin typeface="Times New Roman"/>
                <a:cs typeface="Times New Roman"/>
              </a:rPr>
              <a:t>upon </a:t>
            </a:r>
            <a:r>
              <a:rPr dirty="0" sz="1450" spc="-10">
                <a:latin typeface="Times New Roman"/>
                <a:cs typeface="Times New Roman"/>
              </a:rPr>
              <a:t>the ground in silence. He could see her</a:t>
            </a:r>
            <a:r>
              <a:rPr dirty="0" sz="1450" spc="70">
                <a:latin typeface="Times New Roman"/>
                <a:cs typeface="Times New Roman"/>
              </a:rPr>
              <a:t> </a:t>
            </a:r>
            <a:r>
              <a:rPr dirty="0" sz="1450" spc="-10">
                <a:latin typeface="Times New Roman"/>
                <a:cs typeface="Times New Roman"/>
              </a:rPr>
              <a:t>tremble.</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‘I </a:t>
            </a:r>
            <a:r>
              <a:rPr dirty="0" sz="1450" spc="-5">
                <a:latin typeface="Times New Roman"/>
                <a:cs typeface="Times New Roman"/>
              </a:rPr>
              <a:t>hope you </a:t>
            </a:r>
            <a:r>
              <a:rPr dirty="0" sz="1450" spc="-10">
                <a:latin typeface="Times New Roman"/>
                <a:cs typeface="Times New Roman"/>
              </a:rPr>
              <a:t>don’t mind,’ </a:t>
            </a: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on, a </a:t>
            </a:r>
            <a:r>
              <a:rPr dirty="0" sz="1450" spc="-10">
                <a:latin typeface="Times New Roman"/>
                <a:cs typeface="Times New Roman"/>
              </a:rPr>
              <a:t>little taken aback. </a:t>
            </a:r>
            <a:r>
              <a:rPr dirty="0" sz="1450" spc="-45">
                <a:latin typeface="Times New Roman"/>
                <a:cs typeface="Times New Roman"/>
              </a:rPr>
              <a:t>‘You </a:t>
            </a:r>
            <a:r>
              <a:rPr dirty="0" sz="1450" spc="-5">
                <a:latin typeface="Times New Roman"/>
                <a:cs typeface="Times New Roman"/>
              </a:rPr>
              <a:t>ought not. I  </a:t>
            </a:r>
            <a:r>
              <a:rPr dirty="0" sz="1450" spc="-10">
                <a:latin typeface="Times New Roman"/>
                <a:cs typeface="Times New Roman"/>
              </a:rPr>
              <a:t>have turned it all </a:t>
            </a:r>
            <a:r>
              <a:rPr dirty="0" sz="1450" spc="-20">
                <a:latin typeface="Times New Roman"/>
                <a:cs typeface="Times New Roman"/>
              </a:rPr>
              <a:t>over, </a:t>
            </a:r>
            <a:r>
              <a:rPr dirty="0" sz="1450" spc="-10">
                <a:latin typeface="Times New Roman"/>
                <a:cs typeface="Times New Roman"/>
              </a:rPr>
              <a:t>and </a:t>
            </a:r>
            <a:r>
              <a:rPr dirty="0" sz="1450" spc="-5">
                <a:latin typeface="Times New Roman"/>
                <a:cs typeface="Times New Roman"/>
              </a:rPr>
              <a:t>upon </a:t>
            </a:r>
            <a:r>
              <a:rPr dirty="0" sz="1450" spc="-10">
                <a:latin typeface="Times New Roman"/>
                <a:cs typeface="Times New Roman"/>
              </a:rPr>
              <a:t>my soul </a:t>
            </a:r>
            <a:r>
              <a:rPr dirty="0" sz="1450" spc="-20">
                <a:latin typeface="Times New Roman"/>
                <a:cs typeface="Times New Roman"/>
              </a:rPr>
              <a:t>there’s </a:t>
            </a:r>
            <a:r>
              <a:rPr dirty="0" sz="1450" spc="-10">
                <a:latin typeface="Times New Roman"/>
                <a:cs typeface="Times New Roman"/>
              </a:rPr>
              <a:t>nothing in it. </a:t>
            </a:r>
            <a:r>
              <a:rPr dirty="0" sz="1450" spc="-70">
                <a:latin typeface="Times New Roman"/>
                <a:cs typeface="Times New Roman"/>
              </a:rPr>
              <a:t>We </a:t>
            </a:r>
            <a:r>
              <a:rPr dirty="0" sz="1450" spc="-10">
                <a:latin typeface="Times New Roman"/>
                <a:cs typeface="Times New Roman"/>
              </a:rPr>
              <a:t>should  never </a:t>
            </a:r>
            <a:r>
              <a:rPr dirty="0" sz="1450" spc="-5">
                <a:latin typeface="Times New Roman"/>
                <a:cs typeface="Times New Roman"/>
              </a:rPr>
              <a:t>be one </a:t>
            </a:r>
            <a:r>
              <a:rPr dirty="0" sz="1450" spc="-10">
                <a:latin typeface="Times New Roman"/>
                <a:cs typeface="Times New Roman"/>
              </a:rPr>
              <a:t>whit nearer than we are just </a:t>
            </a:r>
            <a:r>
              <a:rPr dirty="0" sz="1450" spc="-30">
                <a:latin typeface="Times New Roman"/>
                <a:cs typeface="Times New Roman"/>
              </a:rPr>
              <a:t>now, </a:t>
            </a:r>
            <a:r>
              <a:rPr dirty="0" sz="1450" spc="-10">
                <a:latin typeface="Times New Roman"/>
                <a:cs typeface="Times New Roman"/>
              </a:rPr>
              <a:t>and, if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a </a:t>
            </a:r>
            <a:r>
              <a:rPr dirty="0" sz="1450" spc="-10">
                <a:latin typeface="Times New Roman"/>
                <a:cs typeface="Times New Roman"/>
              </a:rPr>
              <a:t>wise man,  nothing like so</a:t>
            </a:r>
            <a:r>
              <a:rPr dirty="0" sz="1450">
                <a:latin typeface="Times New Roman"/>
                <a:cs typeface="Times New Roman"/>
              </a:rPr>
              <a:t> </a:t>
            </a:r>
            <a:r>
              <a:rPr dirty="0" sz="1450" spc="-20">
                <a:latin typeface="Times New Roman"/>
                <a:cs typeface="Times New Roman"/>
              </a:rPr>
              <a:t>happy.’</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‘It is unnecessary to </a:t>
            </a:r>
            <a:r>
              <a:rPr dirty="0" sz="1450" spc="-5">
                <a:latin typeface="Times New Roman"/>
                <a:cs typeface="Times New Roman"/>
              </a:rPr>
              <a:t>go </a:t>
            </a:r>
            <a:r>
              <a:rPr dirty="0" sz="1450" spc="-10">
                <a:latin typeface="Times New Roman"/>
                <a:cs typeface="Times New Roman"/>
              </a:rPr>
              <a:t>round about with me,’ she said. ‘I very well</a:t>
            </a:r>
            <a:r>
              <a:rPr dirty="0" sz="1450" spc="195">
                <a:latin typeface="Times New Roman"/>
                <a:cs typeface="Times New Roman"/>
              </a:rPr>
              <a:t> </a:t>
            </a:r>
            <a:r>
              <a:rPr dirty="0" sz="1450" spc="-10">
                <a:latin typeface="Times New Roman"/>
                <a:cs typeface="Times New Roman"/>
              </a:rPr>
              <a:t>remember</a:t>
            </a:r>
            <a:endParaRPr sz="145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5">
                <a:latin typeface="Times New Roman"/>
                <a:cs typeface="Times New Roman"/>
              </a:rPr>
              <a:t>on </a:t>
            </a:r>
            <a:r>
              <a:rPr dirty="0" sz="1450" spc="-10">
                <a:latin typeface="Times New Roman"/>
                <a:cs typeface="Times New Roman"/>
              </a:rPr>
              <a:t>the north side, twenty miles from Grisapol. It was told, </a:t>
            </a:r>
            <a:r>
              <a:rPr dirty="0" sz="1450" spc="-5">
                <a:latin typeface="Times New Roman"/>
                <a:cs typeface="Times New Roman"/>
              </a:rPr>
              <a:t>I </a:t>
            </a:r>
            <a:r>
              <a:rPr dirty="0" sz="1450" spc="-10">
                <a:latin typeface="Times New Roman"/>
                <a:cs typeface="Times New Roman"/>
              </a:rPr>
              <a:t>thought, with  more detail and gravity than its companion stories, and there was </a:t>
            </a:r>
            <a:r>
              <a:rPr dirty="0" sz="1450" spc="-5">
                <a:latin typeface="Times New Roman"/>
                <a:cs typeface="Times New Roman"/>
              </a:rPr>
              <a:t>one  </a:t>
            </a:r>
            <a:r>
              <a:rPr dirty="0" sz="1450" spc="-10">
                <a:latin typeface="Times New Roman"/>
                <a:cs typeface="Times New Roman"/>
              </a:rPr>
              <a:t>particularity which went far to convince me </a:t>
            </a:r>
            <a:r>
              <a:rPr dirty="0" sz="1450" spc="-5">
                <a:latin typeface="Times New Roman"/>
                <a:cs typeface="Times New Roman"/>
              </a:rPr>
              <a:t>of </a:t>
            </a:r>
            <a:r>
              <a:rPr dirty="0" sz="1450" spc="-10">
                <a:latin typeface="Times New Roman"/>
                <a:cs typeface="Times New Roman"/>
              </a:rPr>
              <a:t>its truth: the name, that is, </a:t>
            </a:r>
            <a:r>
              <a:rPr dirty="0" sz="1450" spc="-5">
                <a:latin typeface="Times New Roman"/>
                <a:cs typeface="Times New Roman"/>
              </a:rPr>
              <a:t>of  </a:t>
            </a:r>
            <a:r>
              <a:rPr dirty="0" sz="1450" spc="-10">
                <a:latin typeface="Times New Roman"/>
                <a:cs typeface="Times New Roman"/>
              </a:rPr>
              <a:t>the ship was still remembered, and sounded, in my ears, </a:t>
            </a:r>
            <a:r>
              <a:rPr dirty="0" sz="1450" spc="-20">
                <a:latin typeface="Times New Roman"/>
                <a:cs typeface="Times New Roman"/>
              </a:rPr>
              <a:t>Spanishly.  </a:t>
            </a:r>
            <a:r>
              <a:rPr dirty="0" sz="1450" spc="-10">
                <a:latin typeface="Times New Roman"/>
                <a:cs typeface="Times New Roman"/>
              </a:rPr>
              <a:t>The </a:t>
            </a:r>
            <a:r>
              <a:rPr dirty="0" sz="1450" spc="-10" i="1">
                <a:latin typeface="Times New Roman"/>
                <a:cs typeface="Times New Roman"/>
              </a:rPr>
              <a:t>Espirito Santo </a:t>
            </a:r>
            <a:r>
              <a:rPr dirty="0" sz="1450" spc="-10">
                <a:latin typeface="Times New Roman"/>
                <a:cs typeface="Times New Roman"/>
              </a:rPr>
              <a:t>they called it, </a:t>
            </a:r>
            <a:r>
              <a:rPr dirty="0" sz="1450" spc="-5">
                <a:latin typeface="Times New Roman"/>
                <a:cs typeface="Times New Roman"/>
              </a:rPr>
              <a:t>a </a:t>
            </a:r>
            <a:r>
              <a:rPr dirty="0" sz="1450" spc="-10">
                <a:latin typeface="Times New Roman"/>
                <a:cs typeface="Times New Roman"/>
              </a:rPr>
              <a:t>great ship </a:t>
            </a:r>
            <a:r>
              <a:rPr dirty="0" sz="1450" spc="-5">
                <a:latin typeface="Times New Roman"/>
                <a:cs typeface="Times New Roman"/>
              </a:rPr>
              <a:t>of </a:t>
            </a:r>
            <a:r>
              <a:rPr dirty="0" sz="1450" spc="-10">
                <a:latin typeface="Times New Roman"/>
                <a:cs typeface="Times New Roman"/>
              </a:rPr>
              <a:t>many decks </a:t>
            </a:r>
            <a:r>
              <a:rPr dirty="0" sz="1450" spc="-5">
                <a:latin typeface="Times New Roman"/>
                <a:cs typeface="Times New Roman"/>
              </a:rPr>
              <a:t>of guns, </a:t>
            </a:r>
            <a:r>
              <a:rPr dirty="0" sz="1450" spc="-10">
                <a:latin typeface="Times New Roman"/>
                <a:cs typeface="Times New Roman"/>
              </a:rPr>
              <a:t>laden  with treasure and grandees </a:t>
            </a:r>
            <a:r>
              <a:rPr dirty="0" sz="1450" spc="-5">
                <a:latin typeface="Times New Roman"/>
                <a:cs typeface="Times New Roman"/>
              </a:rPr>
              <a:t>of </a:t>
            </a:r>
            <a:r>
              <a:rPr dirty="0" sz="1450" spc="-10">
                <a:latin typeface="Times New Roman"/>
                <a:cs typeface="Times New Roman"/>
              </a:rPr>
              <a:t>Spain, and fierce soldadoes, that now lay fathom  deep to all </a:t>
            </a:r>
            <a:r>
              <a:rPr dirty="0" sz="1450" spc="-20">
                <a:latin typeface="Times New Roman"/>
                <a:cs typeface="Times New Roman"/>
              </a:rPr>
              <a:t>eternity, </a:t>
            </a:r>
            <a:r>
              <a:rPr dirty="0" sz="1450" spc="-5">
                <a:latin typeface="Times New Roman"/>
                <a:cs typeface="Times New Roman"/>
              </a:rPr>
              <a:t>done </a:t>
            </a:r>
            <a:r>
              <a:rPr dirty="0" sz="1450" spc="-10">
                <a:latin typeface="Times New Roman"/>
                <a:cs typeface="Times New Roman"/>
              </a:rPr>
              <a:t>with her wars and voyages, in Sandag </a:t>
            </a:r>
            <a:r>
              <a:rPr dirty="0" sz="1450" spc="-30">
                <a:latin typeface="Times New Roman"/>
                <a:cs typeface="Times New Roman"/>
              </a:rPr>
              <a:t>bay, </a:t>
            </a:r>
            <a:r>
              <a:rPr dirty="0" sz="1450" spc="-5">
                <a:latin typeface="Times New Roman"/>
                <a:cs typeface="Times New Roman"/>
              </a:rPr>
              <a:t>upon </a:t>
            </a:r>
            <a:r>
              <a:rPr dirty="0" sz="1450" spc="-10">
                <a:latin typeface="Times New Roman"/>
                <a:cs typeface="Times New Roman"/>
              </a:rPr>
              <a:t>the  west </a:t>
            </a:r>
            <a:r>
              <a:rPr dirty="0" sz="1450" spc="-5">
                <a:latin typeface="Times New Roman"/>
                <a:cs typeface="Times New Roman"/>
              </a:rPr>
              <a:t>of </a:t>
            </a:r>
            <a:r>
              <a:rPr dirty="0" sz="1450" spc="-10">
                <a:latin typeface="Times New Roman"/>
                <a:cs typeface="Times New Roman"/>
              </a:rPr>
              <a:t>Aros. No more salvos </a:t>
            </a:r>
            <a:r>
              <a:rPr dirty="0" sz="1450" spc="-5">
                <a:latin typeface="Times New Roman"/>
                <a:cs typeface="Times New Roman"/>
              </a:rPr>
              <a:t>of </a:t>
            </a:r>
            <a:r>
              <a:rPr dirty="0" sz="1450" spc="-10">
                <a:latin typeface="Times New Roman"/>
                <a:cs typeface="Times New Roman"/>
              </a:rPr>
              <a:t>ordnance for that tall ship, the ‘Holy Spirit,’  </a:t>
            </a:r>
            <a:r>
              <a:rPr dirty="0" sz="1450" spc="-5">
                <a:latin typeface="Times New Roman"/>
                <a:cs typeface="Times New Roman"/>
              </a:rPr>
              <a:t>no </a:t>
            </a:r>
            <a:r>
              <a:rPr dirty="0" sz="1450" spc="-10">
                <a:latin typeface="Times New Roman"/>
                <a:cs typeface="Times New Roman"/>
              </a:rPr>
              <a:t>more fair winds </a:t>
            </a:r>
            <a:r>
              <a:rPr dirty="0" sz="1450" spc="-5">
                <a:latin typeface="Times New Roman"/>
                <a:cs typeface="Times New Roman"/>
              </a:rPr>
              <a:t>or </a:t>
            </a:r>
            <a:r>
              <a:rPr dirty="0" sz="1450" spc="-10">
                <a:latin typeface="Times New Roman"/>
                <a:cs typeface="Times New Roman"/>
              </a:rPr>
              <a:t>happy ventures; only to rot there deep in the sea-tangle  and hear the shoutings </a:t>
            </a:r>
            <a:r>
              <a:rPr dirty="0" sz="1450" spc="-5">
                <a:latin typeface="Times New Roman"/>
                <a:cs typeface="Times New Roman"/>
              </a:rPr>
              <a:t>of </a:t>
            </a:r>
            <a:r>
              <a:rPr dirty="0" sz="1450" spc="-10">
                <a:latin typeface="Times New Roman"/>
                <a:cs typeface="Times New Roman"/>
              </a:rPr>
              <a:t>the Merry Men as the tide ran high about the island.  It was </a:t>
            </a:r>
            <a:r>
              <a:rPr dirty="0" sz="1450" spc="-5">
                <a:latin typeface="Times New Roman"/>
                <a:cs typeface="Times New Roman"/>
              </a:rPr>
              <a:t>a </a:t>
            </a:r>
            <a:r>
              <a:rPr dirty="0" sz="1450" spc="-10">
                <a:latin typeface="Times New Roman"/>
                <a:cs typeface="Times New Roman"/>
              </a:rPr>
              <a:t>strange </a:t>
            </a:r>
            <a:r>
              <a:rPr dirty="0" sz="1450" spc="-5">
                <a:latin typeface="Times New Roman"/>
                <a:cs typeface="Times New Roman"/>
              </a:rPr>
              <a:t>thought </a:t>
            </a:r>
            <a:r>
              <a:rPr dirty="0" sz="1450" spc="-10">
                <a:latin typeface="Times New Roman"/>
                <a:cs typeface="Times New Roman"/>
              </a:rPr>
              <a:t>to me first and last, and only grew stranger as </a:t>
            </a:r>
            <a:r>
              <a:rPr dirty="0" sz="1450" spc="-5">
                <a:latin typeface="Times New Roman"/>
                <a:cs typeface="Times New Roman"/>
              </a:rPr>
              <a:t>I  </a:t>
            </a:r>
            <a:r>
              <a:rPr dirty="0" sz="1450" spc="-10">
                <a:latin typeface="Times New Roman"/>
                <a:cs typeface="Times New Roman"/>
              </a:rPr>
              <a:t>learned the more </a:t>
            </a:r>
            <a:r>
              <a:rPr dirty="0" sz="1450" spc="-5">
                <a:latin typeface="Times New Roman"/>
                <a:cs typeface="Times New Roman"/>
              </a:rPr>
              <a:t>of </a:t>
            </a:r>
            <a:r>
              <a:rPr dirty="0" sz="1450" spc="-10">
                <a:latin typeface="Times New Roman"/>
                <a:cs typeface="Times New Roman"/>
              </a:rPr>
              <a:t>Spain, from which she had set sail with so proud </a:t>
            </a:r>
            <a:r>
              <a:rPr dirty="0" sz="1450" spc="-5">
                <a:latin typeface="Times New Roman"/>
                <a:cs typeface="Times New Roman"/>
              </a:rPr>
              <a:t>a  </a:t>
            </a:r>
            <a:r>
              <a:rPr dirty="0" sz="1450" spc="-20">
                <a:latin typeface="Times New Roman"/>
                <a:cs typeface="Times New Roman"/>
              </a:rPr>
              <a:t>company, </a:t>
            </a:r>
            <a:r>
              <a:rPr dirty="0" sz="1450" spc="-10">
                <a:latin typeface="Times New Roman"/>
                <a:cs typeface="Times New Roman"/>
              </a:rPr>
              <a:t>and King Philip, the wealthy </a:t>
            </a:r>
            <a:r>
              <a:rPr dirty="0" sz="1450" spc="-5">
                <a:latin typeface="Times New Roman"/>
                <a:cs typeface="Times New Roman"/>
              </a:rPr>
              <a:t>king, </a:t>
            </a:r>
            <a:r>
              <a:rPr dirty="0" sz="1450" spc="-10">
                <a:latin typeface="Times New Roman"/>
                <a:cs typeface="Times New Roman"/>
              </a:rPr>
              <a:t>that sent her </a:t>
            </a:r>
            <a:r>
              <a:rPr dirty="0" sz="1450" spc="-5">
                <a:latin typeface="Times New Roman"/>
                <a:cs typeface="Times New Roman"/>
              </a:rPr>
              <a:t>on </a:t>
            </a:r>
            <a:r>
              <a:rPr dirty="0" sz="1450" spc="-10">
                <a:latin typeface="Times New Roman"/>
                <a:cs typeface="Times New Roman"/>
              </a:rPr>
              <a:t>that</a:t>
            </a:r>
            <a:r>
              <a:rPr dirty="0" sz="1450" spc="95">
                <a:latin typeface="Times New Roman"/>
                <a:cs typeface="Times New Roman"/>
              </a:rPr>
              <a:t> </a:t>
            </a:r>
            <a:r>
              <a:rPr dirty="0" sz="1450" spc="-10">
                <a:latin typeface="Times New Roman"/>
                <a:cs typeface="Times New Roman"/>
              </a:rPr>
              <a:t>voyage.</a:t>
            </a:r>
            <a:endParaRPr sz="1450">
              <a:latin typeface="Times New Roman"/>
              <a:cs typeface="Times New Roman"/>
            </a:endParaRPr>
          </a:p>
          <a:p>
            <a:pPr algn="just" marL="12700" marR="5080">
              <a:lnSpc>
                <a:spcPts val="1730"/>
              </a:lnSpc>
              <a:spcBef>
                <a:spcPts val="844"/>
              </a:spcBef>
            </a:pPr>
            <a:r>
              <a:rPr dirty="0" sz="1450" spc="-10">
                <a:latin typeface="Times New Roman"/>
                <a:cs typeface="Times New Roman"/>
              </a:rPr>
              <a:t>And now </a:t>
            </a:r>
            <a:r>
              <a:rPr dirty="0" sz="1450" spc="-5">
                <a:latin typeface="Times New Roman"/>
                <a:cs typeface="Times New Roman"/>
              </a:rPr>
              <a:t>I </a:t>
            </a:r>
            <a:r>
              <a:rPr dirty="0" sz="1450" spc="-10">
                <a:latin typeface="Times New Roman"/>
                <a:cs typeface="Times New Roman"/>
              </a:rPr>
              <a:t>must tell </a:t>
            </a:r>
            <a:r>
              <a:rPr dirty="0" sz="1450" spc="-5">
                <a:latin typeface="Times New Roman"/>
                <a:cs typeface="Times New Roman"/>
              </a:rPr>
              <a:t>you,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walked from Grisapol that </a:t>
            </a:r>
            <a:r>
              <a:rPr dirty="0" sz="1450" spc="-30">
                <a:latin typeface="Times New Roman"/>
                <a:cs typeface="Times New Roman"/>
              </a:rPr>
              <a:t>day, </a:t>
            </a:r>
            <a:r>
              <a:rPr dirty="0" sz="1450" spc="-10">
                <a:latin typeface="Times New Roman"/>
                <a:cs typeface="Times New Roman"/>
              </a:rPr>
              <a:t>the </a:t>
            </a:r>
            <a:r>
              <a:rPr dirty="0" sz="1450" spc="-10" i="1">
                <a:latin typeface="Times New Roman"/>
                <a:cs typeface="Times New Roman"/>
              </a:rPr>
              <a:t>Espirito  </a:t>
            </a:r>
            <a:r>
              <a:rPr dirty="0" sz="1450" spc="-10" i="1">
                <a:latin typeface="Times New Roman"/>
                <a:cs typeface="Times New Roman"/>
              </a:rPr>
              <a:t>Santo </a:t>
            </a:r>
            <a:r>
              <a:rPr dirty="0" sz="1450" spc="-10">
                <a:latin typeface="Times New Roman"/>
                <a:cs typeface="Times New Roman"/>
              </a:rPr>
              <a:t>was very much in my reflections. </a:t>
            </a:r>
            <a:r>
              <a:rPr dirty="0" sz="1450" spc="-5">
                <a:latin typeface="Times New Roman"/>
                <a:cs typeface="Times New Roman"/>
              </a:rPr>
              <a:t>I </a:t>
            </a:r>
            <a:r>
              <a:rPr dirty="0" sz="1450" spc="-10">
                <a:latin typeface="Times New Roman"/>
                <a:cs typeface="Times New Roman"/>
              </a:rPr>
              <a:t>had been favourably remarked </a:t>
            </a:r>
            <a:r>
              <a:rPr dirty="0" sz="1450" spc="-5">
                <a:latin typeface="Times New Roman"/>
                <a:cs typeface="Times New Roman"/>
              </a:rPr>
              <a:t>by  our </a:t>
            </a:r>
            <a:r>
              <a:rPr dirty="0" sz="1450" spc="-10">
                <a:latin typeface="Times New Roman"/>
                <a:cs typeface="Times New Roman"/>
              </a:rPr>
              <a:t>then Principal in Edinburgh College, that famous </a:t>
            </a:r>
            <a:r>
              <a:rPr dirty="0" sz="1450" spc="-20">
                <a:latin typeface="Times New Roman"/>
                <a:cs typeface="Times New Roman"/>
              </a:rPr>
              <a:t>writer, </a:t>
            </a:r>
            <a:r>
              <a:rPr dirty="0" sz="1450" spc="-35">
                <a:latin typeface="Times New Roman"/>
                <a:cs typeface="Times New Roman"/>
              </a:rPr>
              <a:t>Dr. </a:t>
            </a:r>
            <a:r>
              <a:rPr dirty="0" sz="1450" spc="-10">
                <a:latin typeface="Times New Roman"/>
                <a:cs typeface="Times New Roman"/>
              </a:rPr>
              <a:t>Robertson,  and </a:t>
            </a:r>
            <a:r>
              <a:rPr dirty="0" sz="1450" spc="-5">
                <a:latin typeface="Times New Roman"/>
                <a:cs typeface="Times New Roman"/>
              </a:rPr>
              <a:t>by </a:t>
            </a:r>
            <a:r>
              <a:rPr dirty="0" sz="1450" spc="-10">
                <a:latin typeface="Times New Roman"/>
                <a:cs typeface="Times New Roman"/>
              </a:rPr>
              <a:t>him had been set to work </a:t>
            </a:r>
            <a:r>
              <a:rPr dirty="0" sz="1450" spc="-5">
                <a:latin typeface="Times New Roman"/>
                <a:cs typeface="Times New Roman"/>
              </a:rPr>
              <a:t>on </a:t>
            </a:r>
            <a:r>
              <a:rPr dirty="0" sz="1450" spc="-10">
                <a:latin typeface="Times New Roman"/>
                <a:cs typeface="Times New Roman"/>
              </a:rPr>
              <a:t>some papers </a:t>
            </a:r>
            <a:r>
              <a:rPr dirty="0" sz="1450" spc="-5">
                <a:latin typeface="Times New Roman"/>
                <a:cs typeface="Times New Roman"/>
              </a:rPr>
              <a:t>of </a:t>
            </a:r>
            <a:r>
              <a:rPr dirty="0" sz="1450" spc="-10">
                <a:latin typeface="Times New Roman"/>
                <a:cs typeface="Times New Roman"/>
              </a:rPr>
              <a:t>an ancient date to  rearrange and sift </a:t>
            </a:r>
            <a:r>
              <a:rPr dirty="0" sz="1450" spc="-5">
                <a:latin typeface="Times New Roman"/>
                <a:cs typeface="Times New Roman"/>
              </a:rPr>
              <a:t>of </a:t>
            </a:r>
            <a:r>
              <a:rPr dirty="0" sz="1450" spc="-10">
                <a:latin typeface="Times New Roman"/>
                <a:cs typeface="Times New Roman"/>
              </a:rPr>
              <a:t>what was worthless; and in </a:t>
            </a:r>
            <a:r>
              <a:rPr dirty="0" sz="1450" spc="-5">
                <a:latin typeface="Times New Roman"/>
                <a:cs typeface="Times New Roman"/>
              </a:rPr>
              <a:t>one of </a:t>
            </a:r>
            <a:r>
              <a:rPr dirty="0" sz="1450" spc="-10">
                <a:latin typeface="Times New Roman"/>
                <a:cs typeface="Times New Roman"/>
              </a:rPr>
              <a:t>these, to my great  </a:t>
            </a:r>
            <a:r>
              <a:rPr dirty="0" sz="1450" spc="-15">
                <a:latin typeface="Times New Roman"/>
                <a:cs typeface="Times New Roman"/>
              </a:rPr>
              <a:t>wonder, </a:t>
            </a:r>
            <a:r>
              <a:rPr dirty="0" sz="1450" spc="-5">
                <a:latin typeface="Times New Roman"/>
                <a:cs typeface="Times New Roman"/>
              </a:rPr>
              <a:t>I </a:t>
            </a:r>
            <a:r>
              <a:rPr dirty="0" sz="1450" spc="-10">
                <a:latin typeface="Times New Roman"/>
                <a:cs typeface="Times New Roman"/>
              </a:rPr>
              <a:t>found </a:t>
            </a:r>
            <a:r>
              <a:rPr dirty="0" sz="1450" spc="-5">
                <a:latin typeface="Times New Roman"/>
                <a:cs typeface="Times New Roman"/>
              </a:rPr>
              <a:t>a </a:t>
            </a:r>
            <a:r>
              <a:rPr dirty="0" sz="1450" spc="-10">
                <a:latin typeface="Times New Roman"/>
                <a:cs typeface="Times New Roman"/>
              </a:rPr>
              <a:t>note </a:t>
            </a:r>
            <a:r>
              <a:rPr dirty="0" sz="1450" spc="-5">
                <a:latin typeface="Times New Roman"/>
                <a:cs typeface="Times New Roman"/>
              </a:rPr>
              <a:t>of </a:t>
            </a:r>
            <a:r>
              <a:rPr dirty="0" sz="1450" spc="-10">
                <a:latin typeface="Times New Roman"/>
                <a:cs typeface="Times New Roman"/>
              </a:rPr>
              <a:t>this very ship, the </a:t>
            </a:r>
            <a:r>
              <a:rPr dirty="0" sz="1450" spc="-10" i="1">
                <a:latin typeface="Times New Roman"/>
                <a:cs typeface="Times New Roman"/>
              </a:rPr>
              <a:t>Espirito </a:t>
            </a:r>
            <a:r>
              <a:rPr dirty="0" sz="1450" spc="-5" i="1">
                <a:latin typeface="Times New Roman"/>
                <a:cs typeface="Times New Roman"/>
              </a:rPr>
              <a:t>Santo</a:t>
            </a:r>
            <a:r>
              <a:rPr dirty="0" sz="1450" spc="-5">
                <a:latin typeface="Times New Roman"/>
                <a:cs typeface="Times New Roman"/>
              </a:rPr>
              <a:t>, </a:t>
            </a:r>
            <a:r>
              <a:rPr dirty="0" sz="1450" spc="-10">
                <a:latin typeface="Times New Roman"/>
                <a:cs typeface="Times New Roman"/>
              </a:rPr>
              <a:t>with her </a:t>
            </a:r>
            <a:r>
              <a:rPr dirty="0" sz="1450" spc="-20">
                <a:latin typeface="Times New Roman"/>
                <a:cs typeface="Times New Roman"/>
              </a:rPr>
              <a:t>captain’s </a:t>
            </a:r>
            <a:r>
              <a:rPr dirty="0" sz="1450" spc="320">
                <a:latin typeface="Times New Roman"/>
                <a:cs typeface="Times New Roman"/>
              </a:rPr>
              <a:t> </a:t>
            </a:r>
            <a:r>
              <a:rPr dirty="0" sz="1450" spc="-10">
                <a:latin typeface="Times New Roman"/>
                <a:cs typeface="Times New Roman"/>
              </a:rPr>
              <a:t>name, and how she carried </a:t>
            </a:r>
            <a:r>
              <a:rPr dirty="0" sz="1450" spc="-5">
                <a:latin typeface="Times New Roman"/>
                <a:cs typeface="Times New Roman"/>
              </a:rPr>
              <a:t>a </a:t>
            </a:r>
            <a:r>
              <a:rPr dirty="0" sz="1450" spc="-10">
                <a:latin typeface="Times New Roman"/>
                <a:cs typeface="Times New Roman"/>
              </a:rPr>
              <a:t>great part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Spaniard’s </a:t>
            </a:r>
            <a:r>
              <a:rPr dirty="0" sz="1450" spc="-10">
                <a:latin typeface="Times New Roman"/>
                <a:cs typeface="Times New Roman"/>
              </a:rPr>
              <a:t>treasure, and had  been lost </a:t>
            </a:r>
            <a:r>
              <a:rPr dirty="0" sz="1450" spc="-5">
                <a:latin typeface="Times New Roman"/>
                <a:cs typeface="Times New Roman"/>
              </a:rPr>
              <a:t>upon </a:t>
            </a:r>
            <a:r>
              <a:rPr dirty="0" sz="1450" spc="-10">
                <a:latin typeface="Times New Roman"/>
                <a:cs typeface="Times New Roman"/>
              </a:rPr>
              <a:t>the Ross </a:t>
            </a:r>
            <a:r>
              <a:rPr dirty="0" sz="1450" spc="-5">
                <a:latin typeface="Times New Roman"/>
                <a:cs typeface="Times New Roman"/>
              </a:rPr>
              <a:t>of </a:t>
            </a:r>
            <a:r>
              <a:rPr dirty="0" sz="1450" spc="-10">
                <a:latin typeface="Times New Roman"/>
                <a:cs typeface="Times New Roman"/>
              </a:rPr>
              <a:t>Grisapol; </a:t>
            </a:r>
            <a:r>
              <a:rPr dirty="0" sz="1450" spc="-5">
                <a:latin typeface="Times New Roman"/>
                <a:cs typeface="Times New Roman"/>
              </a:rPr>
              <a:t>but </a:t>
            </a:r>
            <a:r>
              <a:rPr dirty="0" sz="1450" spc="-10">
                <a:latin typeface="Times New Roman"/>
                <a:cs typeface="Times New Roman"/>
              </a:rPr>
              <a:t>in what particular spot, the wild tribes  </a:t>
            </a:r>
            <a:r>
              <a:rPr dirty="0" sz="1450" spc="-5">
                <a:latin typeface="Times New Roman"/>
                <a:cs typeface="Times New Roman"/>
              </a:rPr>
              <a:t>of </a:t>
            </a:r>
            <a:r>
              <a:rPr dirty="0" sz="1450" spc="-10">
                <a:latin typeface="Times New Roman"/>
                <a:cs typeface="Times New Roman"/>
              </a:rPr>
              <a:t>that place and period would give </a:t>
            </a:r>
            <a:r>
              <a:rPr dirty="0" sz="1450" spc="-5">
                <a:latin typeface="Times New Roman"/>
                <a:cs typeface="Times New Roman"/>
              </a:rPr>
              <a:t>no </a:t>
            </a:r>
            <a:r>
              <a:rPr dirty="0" sz="1450" spc="-10">
                <a:latin typeface="Times New Roman"/>
                <a:cs typeface="Times New Roman"/>
              </a:rPr>
              <a:t>information to the </a:t>
            </a:r>
            <a:r>
              <a:rPr dirty="0" sz="1450" spc="-20">
                <a:latin typeface="Times New Roman"/>
                <a:cs typeface="Times New Roman"/>
              </a:rPr>
              <a:t>king’s </a:t>
            </a:r>
            <a:r>
              <a:rPr dirty="0" sz="1450" spc="-10">
                <a:latin typeface="Times New Roman"/>
                <a:cs typeface="Times New Roman"/>
              </a:rPr>
              <a:t>inquiries.  Putting </a:t>
            </a:r>
            <a:r>
              <a:rPr dirty="0" sz="1450" spc="-5">
                <a:latin typeface="Times New Roman"/>
                <a:cs typeface="Times New Roman"/>
              </a:rPr>
              <a:t>one </a:t>
            </a:r>
            <a:r>
              <a:rPr dirty="0" sz="1450" spc="-10">
                <a:latin typeface="Times New Roman"/>
                <a:cs typeface="Times New Roman"/>
              </a:rPr>
              <a:t>thing with </a:t>
            </a:r>
            <a:r>
              <a:rPr dirty="0" sz="1450" spc="-15">
                <a:latin typeface="Times New Roman"/>
                <a:cs typeface="Times New Roman"/>
              </a:rPr>
              <a:t>another, </a:t>
            </a:r>
            <a:r>
              <a:rPr dirty="0" sz="1450" spc="-10">
                <a:latin typeface="Times New Roman"/>
                <a:cs typeface="Times New Roman"/>
              </a:rPr>
              <a:t>and taking </a:t>
            </a:r>
            <a:r>
              <a:rPr dirty="0" sz="1450" spc="-5">
                <a:latin typeface="Times New Roman"/>
                <a:cs typeface="Times New Roman"/>
              </a:rPr>
              <a:t>our </a:t>
            </a:r>
            <a:r>
              <a:rPr dirty="0" sz="1450" spc="-10">
                <a:latin typeface="Times New Roman"/>
                <a:cs typeface="Times New Roman"/>
              </a:rPr>
              <a:t>island tradition together with  this note </a:t>
            </a:r>
            <a:r>
              <a:rPr dirty="0" sz="1450" spc="-5">
                <a:latin typeface="Times New Roman"/>
                <a:cs typeface="Times New Roman"/>
              </a:rPr>
              <a:t>of </a:t>
            </a:r>
            <a:r>
              <a:rPr dirty="0" sz="1450" spc="-10">
                <a:latin typeface="Times New Roman"/>
                <a:cs typeface="Times New Roman"/>
              </a:rPr>
              <a:t>old King </a:t>
            </a:r>
            <a:r>
              <a:rPr dirty="0" sz="1450" spc="-20">
                <a:latin typeface="Times New Roman"/>
                <a:cs typeface="Times New Roman"/>
              </a:rPr>
              <a:t>Jamie’s </a:t>
            </a:r>
            <a:r>
              <a:rPr dirty="0" sz="1450" spc="-10">
                <a:latin typeface="Times New Roman"/>
                <a:cs typeface="Times New Roman"/>
              </a:rPr>
              <a:t>perquisitions after wealth, it had come strongly  </a:t>
            </a:r>
            <a:r>
              <a:rPr dirty="0" sz="1450" spc="-5">
                <a:latin typeface="Times New Roman"/>
                <a:cs typeface="Times New Roman"/>
              </a:rPr>
              <a:t>on </a:t>
            </a:r>
            <a:r>
              <a:rPr dirty="0" sz="1450" spc="-10">
                <a:latin typeface="Times New Roman"/>
                <a:cs typeface="Times New Roman"/>
              </a:rPr>
              <a:t>my mind that the spot for which </a:t>
            </a:r>
            <a:r>
              <a:rPr dirty="0" sz="1450" spc="-5">
                <a:latin typeface="Times New Roman"/>
                <a:cs typeface="Times New Roman"/>
              </a:rPr>
              <a:t>he sought </a:t>
            </a:r>
            <a:r>
              <a:rPr dirty="0" sz="1450" spc="-10">
                <a:latin typeface="Times New Roman"/>
                <a:cs typeface="Times New Roman"/>
              </a:rPr>
              <a:t>in vain could </a:t>
            </a:r>
            <a:r>
              <a:rPr dirty="0" sz="1450" spc="-5">
                <a:latin typeface="Times New Roman"/>
                <a:cs typeface="Times New Roman"/>
              </a:rPr>
              <a:t>be no </a:t>
            </a:r>
            <a:r>
              <a:rPr dirty="0" sz="1450" spc="-10">
                <a:latin typeface="Times New Roman"/>
                <a:cs typeface="Times New Roman"/>
              </a:rPr>
              <a:t>other than  the small bay </a:t>
            </a:r>
            <a:r>
              <a:rPr dirty="0" sz="1450" spc="-5">
                <a:latin typeface="Times New Roman"/>
                <a:cs typeface="Times New Roman"/>
              </a:rPr>
              <a:t>of </a:t>
            </a:r>
            <a:r>
              <a:rPr dirty="0" sz="1450" spc="-10">
                <a:latin typeface="Times New Roman"/>
                <a:cs typeface="Times New Roman"/>
              </a:rPr>
              <a:t>Sandag </a:t>
            </a:r>
            <a:r>
              <a:rPr dirty="0" sz="1450" spc="-5">
                <a:latin typeface="Times New Roman"/>
                <a:cs typeface="Times New Roman"/>
              </a:rPr>
              <a:t>on </a:t>
            </a:r>
            <a:r>
              <a:rPr dirty="0" sz="1450" spc="-10">
                <a:latin typeface="Times New Roman"/>
                <a:cs typeface="Times New Roman"/>
              </a:rPr>
              <a:t>my </a:t>
            </a:r>
            <a:r>
              <a:rPr dirty="0" sz="1450" spc="-20">
                <a:latin typeface="Times New Roman"/>
                <a:cs typeface="Times New Roman"/>
              </a:rPr>
              <a:t>uncle’s</a:t>
            </a:r>
            <a:r>
              <a:rPr dirty="0" sz="1450" spc="320">
                <a:latin typeface="Times New Roman"/>
                <a:cs typeface="Times New Roman"/>
              </a:rPr>
              <a:t> </a:t>
            </a:r>
            <a:r>
              <a:rPr dirty="0" sz="1450" spc="-10">
                <a:latin typeface="Times New Roman"/>
                <a:cs typeface="Times New Roman"/>
              </a:rPr>
              <a:t>land; and being </a:t>
            </a:r>
            <a:r>
              <a:rPr dirty="0" sz="1450" spc="-5">
                <a:latin typeface="Times New Roman"/>
                <a:cs typeface="Times New Roman"/>
              </a:rPr>
              <a:t>a </a:t>
            </a:r>
            <a:r>
              <a:rPr dirty="0" sz="1450" spc="-10">
                <a:latin typeface="Times New Roman"/>
                <a:cs typeface="Times New Roman"/>
              </a:rPr>
              <a:t>fellow </a:t>
            </a:r>
            <a:r>
              <a:rPr dirty="0" sz="1450" spc="-5">
                <a:latin typeface="Times New Roman"/>
                <a:cs typeface="Times New Roman"/>
              </a:rPr>
              <a:t>of a  </a:t>
            </a:r>
            <a:r>
              <a:rPr dirty="0" sz="1450" spc="-10">
                <a:latin typeface="Times New Roman"/>
                <a:cs typeface="Times New Roman"/>
              </a:rPr>
              <a:t>mechanical turn, </a:t>
            </a:r>
            <a:r>
              <a:rPr dirty="0" sz="1450" spc="-5">
                <a:latin typeface="Times New Roman"/>
                <a:cs typeface="Times New Roman"/>
              </a:rPr>
              <a:t>I </a:t>
            </a:r>
            <a:r>
              <a:rPr dirty="0" sz="1450" spc="-10">
                <a:latin typeface="Times New Roman"/>
                <a:cs typeface="Times New Roman"/>
              </a:rPr>
              <a:t>had ever since been plotting how to weigh that </a:t>
            </a:r>
            <a:r>
              <a:rPr dirty="0" sz="1450" spc="-5">
                <a:latin typeface="Times New Roman"/>
                <a:cs typeface="Times New Roman"/>
              </a:rPr>
              <a:t>good </a:t>
            </a:r>
            <a:r>
              <a:rPr dirty="0" sz="1450" spc="-10">
                <a:latin typeface="Times New Roman"/>
                <a:cs typeface="Times New Roman"/>
              </a:rPr>
              <a:t>ship </a:t>
            </a:r>
            <a:r>
              <a:rPr dirty="0" sz="1450" spc="-5">
                <a:latin typeface="Times New Roman"/>
                <a:cs typeface="Times New Roman"/>
              </a:rPr>
              <a:t>up  </a:t>
            </a:r>
            <a:r>
              <a:rPr dirty="0" sz="1450" spc="-10">
                <a:latin typeface="Times New Roman"/>
                <a:cs typeface="Times New Roman"/>
              </a:rPr>
              <a:t>again with all her ingots, ounces, and doubloons, and bring back </a:t>
            </a:r>
            <a:r>
              <a:rPr dirty="0" sz="1450" spc="-5">
                <a:latin typeface="Times New Roman"/>
                <a:cs typeface="Times New Roman"/>
              </a:rPr>
              <a:t>our </a:t>
            </a:r>
            <a:r>
              <a:rPr dirty="0" sz="1450" spc="-10">
                <a:latin typeface="Times New Roman"/>
                <a:cs typeface="Times New Roman"/>
              </a:rPr>
              <a:t>house </a:t>
            </a:r>
            <a:r>
              <a:rPr dirty="0" sz="1450" spc="-5">
                <a:latin typeface="Times New Roman"/>
                <a:cs typeface="Times New Roman"/>
              </a:rPr>
              <a:t>of  </a:t>
            </a:r>
            <a:r>
              <a:rPr dirty="0" sz="1450" spc="-10">
                <a:latin typeface="Times New Roman"/>
                <a:cs typeface="Times New Roman"/>
              </a:rPr>
              <a:t>Darnaway to its long-forgotten dignity and</a:t>
            </a:r>
            <a:r>
              <a:rPr dirty="0" sz="1450" spc="20">
                <a:latin typeface="Times New Roman"/>
                <a:cs typeface="Times New Roman"/>
              </a:rPr>
              <a:t> </a:t>
            </a:r>
            <a:r>
              <a:rPr dirty="0" sz="1450" spc="-10">
                <a:latin typeface="Times New Roman"/>
                <a:cs typeface="Times New Roman"/>
              </a:rPr>
              <a:t>wealth.</a:t>
            </a:r>
            <a:endParaRPr sz="1450">
              <a:latin typeface="Times New Roman"/>
              <a:cs typeface="Times New Roman"/>
            </a:endParaRPr>
          </a:p>
          <a:p>
            <a:pPr algn="just" marL="12700" marR="5080">
              <a:lnSpc>
                <a:spcPts val="1730"/>
              </a:lnSpc>
              <a:spcBef>
                <a:spcPts val="840"/>
              </a:spcBef>
            </a:pPr>
            <a:r>
              <a:rPr dirty="0" sz="1450" spc="-10">
                <a:latin typeface="Times New Roman"/>
                <a:cs typeface="Times New Roman"/>
              </a:rPr>
              <a:t>This was </a:t>
            </a:r>
            <a:r>
              <a:rPr dirty="0" sz="1450" spc="-5">
                <a:latin typeface="Times New Roman"/>
                <a:cs typeface="Times New Roman"/>
              </a:rPr>
              <a:t>a </a:t>
            </a:r>
            <a:r>
              <a:rPr dirty="0" sz="1450" spc="-10">
                <a:latin typeface="Times New Roman"/>
                <a:cs typeface="Times New Roman"/>
              </a:rPr>
              <a:t>design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soon had reason to repent. My mind was sharply  turned </a:t>
            </a:r>
            <a:r>
              <a:rPr dirty="0" sz="1450" spc="-5">
                <a:latin typeface="Times New Roman"/>
                <a:cs typeface="Times New Roman"/>
              </a:rPr>
              <a:t>on </a:t>
            </a:r>
            <a:r>
              <a:rPr dirty="0" sz="1450" spc="-10">
                <a:latin typeface="Times New Roman"/>
                <a:cs typeface="Times New Roman"/>
              </a:rPr>
              <a:t>different reflections; and since </a:t>
            </a:r>
            <a:r>
              <a:rPr dirty="0" sz="1450" spc="-5">
                <a:latin typeface="Times New Roman"/>
                <a:cs typeface="Times New Roman"/>
              </a:rPr>
              <a:t>I </a:t>
            </a:r>
            <a:r>
              <a:rPr dirty="0" sz="1450" spc="-10">
                <a:latin typeface="Times New Roman"/>
                <a:cs typeface="Times New Roman"/>
              </a:rPr>
              <a:t>became the witness </a:t>
            </a:r>
            <a:r>
              <a:rPr dirty="0" sz="1450" spc="-5">
                <a:latin typeface="Times New Roman"/>
                <a:cs typeface="Times New Roman"/>
              </a:rPr>
              <a:t>of a </a:t>
            </a:r>
            <a:r>
              <a:rPr dirty="0" sz="1450" spc="-10">
                <a:latin typeface="Times New Roman"/>
                <a:cs typeface="Times New Roman"/>
              </a:rPr>
              <a:t>strange  judgment </a:t>
            </a:r>
            <a:r>
              <a:rPr dirty="0" sz="1450" spc="-5">
                <a:latin typeface="Times New Roman"/>
                <a:cs typeface="Times New Roman"/>
              </a:rPr>
              <a:t>of </a:t>
            </a:r>
            <a:r>
              <a:rPr dirty="0" sz="1450" spc="-20">
                <a:latin typeface="Times New Roman"/>
                <a:cs typeface="Times New Roman"/>
              </a:rPr>
              <a:t>God’s, </a:t>
            </a:r>
            <a:r>
              <a:rPr dirty="0" sz="1450" spc="-10">
                <a:latin typeface="Times New Roman"/>
                <a:cs typeface="Times New Roman"/>
              </a:rPr>
              <a:t>the </a:t>
            </a:r>
            <a:r>
              <a:rPr dirty="0" sz="1450" spc="-5">
                <a:latin typeface="Times New Roman"/>
                <a:cs typeface="Times New Roman"/>
              </a:rPr>
              <a:t>thought of </a:t>
            </a:r>
            <a:r>
              <a:rPr dirty="0" sz="1450" spc="-10">
                <a:latin typeface="Times New Roman"/>
                <a:cs typeface="Times New Roman"/>
              </a:rPr>
              <a:t>dead </a:t>
            </a:r>
            <a:r>
              <a:rPr dirty="0" sz="1450" spc="-25">
                <a:latin typeface="Times New Roman"/>
                <a:cs typeface="Times New Roman"/>
              </a:rPr>
              <a:t>men’s </a:t>
            </a:r>
            <a:r>
              <a:rPr dirty="0" sz="1450" spc="-10">
                <a:latin typeface="Times New Roman"/>
                <a:cs typeface="Times New Roman"/>
              </a:rPr>
              <a:t>treasures has been intolerable to  my conscience. But even at that time </a:t>
            </a:r>
            <a:r>
              <a:rPr dirty="0" sz="1450" spc="-5">
                <a:latin typeface="Times New Roman"/>
                <a:cs typeface="Times New Roman"/>
              </a:rPr>
              <a:t>I </a:t>
            </a:r>
            <a:r>
              <a:rPr dirty="0" sz="1450" spc="-10">
                <a:latin typeface="Times New Roman"/>
                <a:cs typeface="Times New Roman"/>
              </a:rPr>
              <a:t>must acquit myself </a:t>
            </a:r>
            <a:r>
              <a:rPr dirty="0" sz="1450" spc="-5">
                <a:latin typeface="Times New Roman"/>
                <a:cs typeface="Times New Roman"/>
              </a:rPr>
              <a:t>of </a:t>
            </a:r>
            <a:r>
              <a:rPr dirty="0" sz="1450" spc="-10">
                <a:latin typeface="Times New Roman"/>
                <a:cs typeface="Times New Roman"/>
              </a:rPr>
              <a:t>sordid greed; for  if </a:t>
            </a:r>
            <a:r>
              <a:rPr dirty="0" sz="1450" spc="-5">
                <a:latin typeface="Times New Roman"/>
                <a:cs typeface="Times New Roman"/>
              </a:rPr>
              <a:t>I </a:t>
            </a:r>
            <a:r>
              <a:rPr dirty="0" sz="1450" spc="-10">
                <a:latin typeface="Times New Roman"/>
                <a:cs typeface="Times New Roman"/>
              </a:rPr>
              <a:t>desired riches, it was </a:t>
            </a:r>
            <a:r>
              <a:rPr dirty="0" sz="1450" spc="-5">
                <a:latin typeface="Times New Roman"/>
                <a:cs typeface="Times New Roman"/>
              </a:rPr>
              <a:t>not </a:t>
            </a:r>
            <a:r>
              <a:rPr dirty="0" sz="1450" spc="-10">
                <a:latin typeface="Times New Roman"/>
                <a:cs typeface="Times New Roman"/>
              </a:rPr>
              <a:t>for their own sake, </a:t>
            </a:r>
            <a:r>
              <a:rPr dirty="0" sz="1450" spc="-5">
                <a:latin typeface="Times New Roman"/>
                <a:cs typeface="Times New Roman"/>
              </a:rPr>
              <a:t>but </a:t>
            </a:r>
            <a:r>
              <a:rPr dirty="0" sz="1450" spc="-10">
                <a:latin typeface="Times New Roman"/>
                <a:cs typeface="Times New Roman"/>
              </a:rPr>
              <a:t>for the sake </a:t>
            </a:r>
            <a:r>
              <a:rPr dirty="0" sz="1450" spc="-5">
                <a:latin typeface="Times New Roman"/>
                <a:cs typeface="Times New Roman"/>
              </a:rPr>
              <a:t>of a </a:t>
            </a:r>
            <a:r>
              <a:rPr dirty="0" sz="1450" spc="-10">
                <a:latin typeface="Times New Roman"/>
                <a:cs typeface="Times New Roman"/>
              </a:rPr>
              <a:t>person  who was dear to my heart—my </a:t>
            </a:r>
            <a:r>
              <a:rPr dirty="0" sz="1450" spc="-20">
                <a:latin typeface="Times New Roman"/>
                <a:cs typeface="Times New Roman"/>
              </a:rPr>
              <a:t>uncle’s </a:t>
            </a:r>
            <a:r>
              <a:rPr dirty="0" sz="1450" spc="-15">
                <a:latin typeface="Times New Roman"/>
                <a:cs typeface="Times New Roman"/>
              </a:rPr>
              <a:t>daughter, </a:t>
            </a:r>
            <a:r>
              <a:rPr dirty="0" sz="1450" spc="-10">
                <a:latin typeface="Times New Roman"/>
                <a:cs typeface="Times New Roman"/>
              </a:rPr>
              <a:t>Mary Ellen. She had been  educated well, and had been </a:t>
            </a:r>
            <a:r>
              <a:rPr dirty="0" sz="1450" spc="-5">
                <a:latin typeface="Times New Roman"/>
                <a:cs typeface="Times New Roman"/>
              </a:rPr>
              <a:t>a </a:t>
            </a:r>
            <a:r>
              <a:rPr dirty="0" sz="1450" spc="-10">
                <a:latin typeface="Times New Roman"/>
                <a:cs typeface="Times New Roman"/>
              </a:rPr>
              <a:t>time to school </a:t>
            </a:r>
            <a:r>
              <a:rPr dirty="0" sz="1450" spc="-5">
                <a:latin typeface="Times New Roman"/>
                <a:cs typeface="Times New Roman"/>
              </a:rPr>
              <a:t>upon </a:t>
            </a:r>
            <a:r>
              <a:rPr dirty="0" sz="1450" spc="-10">
                <a:latin typeface="Times New Roman"/>
                <a:cs typeface="Times New Roman"/>
              </a:rPr>
              <a:t>the mainland; which, </a:t>
            </a:r>
            <a:r>
              <a:rPr dirty="0" sz="1450" spc="-5">
                <a:latin typeface="Times New Roman"/>
                <a:cs typeface="Times New Roman"/>
              </a:rPr>
              <a:t>poor  </a:t>
            </a:r>
            <a:r>
              <a:rPr dirty="0" sz="1450" spc="-10">
                <a:latin typeface="Times New Roman"/>
                <a:cs typeface="Times New Roman"/>
              </a:rPr>
              <a:t>girl, she would have been happier without. For Aros was </a:t>
            </a:r>
            <a:r>
              <a:rPr dirty="0" sz="1450" spc="-5">
                <a:latin typeface="Times New Roman"/>
                <a:cs typeface="Times New Roman"/>
              </a:rPr>
              <a:t>no </a:t>
            </a:r>
            <a:r>
              <a:rPr dirty="0" sz="1450" spc="-10">
                <a:latin typeface="Times New Roman"/>
                <a:cs typeface="Times New Roman"/>
              </a:rPr>
              <a:t>place for </a:t>
            </a:r>
            <a:r>
              <a:rPr dirty="0" sz="1450" spc="-20">
                <a:latin typeface="Times New Roman"/>
                <a:cs typeface="Times New Roman"/>
              </a:rPr>
              <a:t>her,  </a:t>
            </a:r>
            <a:r>
              <a:rPr dirty="0" sz="1450" spc="-10">
                <a:latin typeface="Times New Roman"/>
                <a:cs typeface="Times New Roman"/>
              </a:rPr>
              <a:t>with old Rorie the servant, and her </a:t>
            </a:r>
            <a:r>
              <a:rPr dirty="0" sz="1450" spc="-15">
                <a:latin typeface="Times New Roman"/>
                <a:cs typeface="Times New Roman"/>
              </a:rPr>
              <a:t>father, </a:t>
            </a:r>
            <a:r>
              <a:rPr dirty="0" sz="1450" spc="-10">
                <a:latin typeface="Times New Roman"/>
                <a:cs typeface="Times New Roman"/>
              </a:rPr>
              <a:t>who was </a:t>
            </a:r>
            <a:r>
              <a:rPr dirty="0" sz="1450" spc="-5">
                <a:latin typeface="Times New Roman"/>
                <a:cs typeface="Times New Roman"/>
              </a:rPr>
              <a:t>one of </a:t>
            </a:r>
            <a:r>
              <a:rPr dirty="0" sz="1450" spc="-10">
                <a:latin typeface="Times New Roman"/>
                <a:cs typeface="Times New Roman"/>
              </a:rPr>
              <a:t>the unhappiest men  in Scotland, plainly bred </a:t>
            </a:r>
            <a:r>
              <a:rPr dirty="0" sz="1450" spc="-5">
                <a:latin typeface="Times New Roman"/>
                <a:cs typeface="Times New Roman"/>
              </a:rPr>
              <a:t>up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country place among Cameronians, long </a:t>
            </a:r>
            <a:r>
              <a:rPr dirty="0" sz="1450" spc="-5">
                <a:latin typeface="Times New Roman"/>
                <a:cs typeface="Times New Roman"/>
              </a:rPr>
              <a:t>a  </a:t>
            </a:r>
            <a:r>
              <a:rPr dirty="0" sz="1450" spc="-10">
                <a:latin typeface="Times New Roman"/>
                <a:cs typeface="Times New Roman"/>
              </a:rPr>
              <a:t>skipper sailing </a:t>
            </a:r>
            <a:r>
              <a:rPr dirty="0" sz="1450" spc="-5">
                <a:latin typeface="Times New Roman"/>
                <a:cs typeface="Times New Roman"/>
              </a:rPr>
              <a:t>out of </a:t>
            </a:r>
            <a:r>
              <a:rPr dirty="0" sz="1450" spc="-10">
                <a:latin typeface="Times New Roman"/>
                <a:cs typeface="Times New Roman"/>
              </a:rPr>
              <a:t>the Clyde about the islands, and </a:t>
            </a:r>
            <a:r>
              <a:rPr dirty="0" sz="1450" spc="-30">
                <a:latin typeface="Times New Roman"/>
                <a:cs typeface="Times New Roman"/>
              </a:rPr>
              <a:t>now, </a:t>
            </a:r>
            <a:r>
              <a:rPr dirty="0" sz="1450" spc="-10">
                <a:latin typeface="Times New Roman"/>
                <a:cs typeface="Times New Roman"/>
              </a:rPr>
              <a:t>with infinite  discontent,</a:t>
            </a:r>
            <a:r>
              <a:rPr dirty="0" sz="1450" spc="165">
                <a:latin typeface="Times New Roman"/>
                <a:cs typeface="Times New Roman"/>
              </a:rPr>
              <a:t> </a:t>
            </a:r>
            <a:r>
              <a:rPr dirty="0" sz="1450" spc="-10">
                <a:latin typeface="Times New Roman"/>
                <a:cs typeface="Times New Roman"/>
              </a:rPr>
              <a:t>managing</a:t>
            </a:r>
            <a:r>
              <a:rPr dirty="0" sz="1450" spc="165">
                <a:latin typeface="Times New Roman"/>
                <a:cs typeface="Times New Roman"/>
              </a:rPr>
              <a:t> </a:t>
            </a:r>
            <a:r>
              <a:rPr dirty="0" sz="1450" spc="-10">
                <a:latin typeface="Times New Roman"/>
                <a:cs typeface="Times New Roman"/>
              </a:rPr>
              <a:t>his</a:t>
            </a:r>
            <a:r>
              <a:rPr dirty="0" sz="1450" spc="165">
                <a:latin typeface="Times New Roman"/>
                <a:cs typeface="Times New Roman"/>
              </a:rPr>
              <a:t> </a:t>
            </a:r>
            <a:r>
              <a:rPr dirty="0" sz="1450" spc="-10">
                <a:latin typeface="Times New Roman"/>
                <a:cs typeface="Times New Roman"/>
              </a:rPr>
              <a:t>sheep</a:t>
            </a:r>
            <a:r>
              <a:rPr dirty="0" sz="1450" spc="165">
                <a:latin typeface="Times New Roman"/>
                <a:cs typeface="Times New Roman"/>
              </a:rPr>
              <a:t> </a:t>
            </a:r>
            <a:r>
              <a:rPr dirty="0" sz="1450" spc="-10">
                <a:latin typeface="Times New Roman"/>
                <a:cs typeface="Times New Roman"/>
              </a:rPr>
              <a:t>and</a:t>
            </a:r>
            <a:r>
              <a:rPr dirty="0" sz="1450" spc="165">
                <a:latin typeface="Times New Roman"/>
                <a:cs typeface="Times New Roman"/>
              </a:rPr>
              <a:t> </a:t>
            </a:r>
            <a:r>
              <a:rPr dirty="0" sz="1450" spc="-5">
                <a:latin typeface="Times New Roman"/>
                <a:cs typeface="Times New Roman"/>
              </a:rPr>
              <a:t>a</a:t>
            </a:r>
            <a:r>
              <a:rPr dirty="0" sz="1450" spc="155">
                <a:latin typeface="Times New Roman"/>
                <a:cs typeface="Times New Roman"/>
              </a:rPr>
              <a:t> </a:t>
            </a:r>
            <a:r>
              <a:rPr dirty="0" sz="1450" spc="-10">
                <a:latin typeface="Times New Roman"/>
                <a:cs typeface="Times New Roman"/>
              </a:rPr>
              <a:t>little</a:t>
            </a:r>
            <a:r>
              <a:rPr dirty="0" sz="1450" spc="165">
                <a:latin typeface="Times New Roman"/>
                <a:cs typeface="Times New Roman"/>
              </a:rPr>
              <a:t> </a:t>
            </a:r>
            <a:r>
              <a:rPr dirty="0" sz="1450" spc="-10">
                <a:latin typeface="Times New Roman"/>
                <a:cs typeface="Times New Roman"/>
              </a:rPr>
              <a:t>‘long</a:t>
            </a:r>
            <a:r>
              <a:rPr dirty="0" sz="1450" spc="165">
                <a:latin typeface="Times New Roman"/>
                <a:cs typeface="Times New Roman"/>
              </a:rPr>
              <a:t> </a:t>
            </a:r>
            <a:r>
              <a:rPr dirty="0" sz="1450" spc="-10">
                <a:latin typeface="Times New Roman"/>
                <a:cs typeface="Times New Roman"/>
              </a:rPr>
              <a:t>shore</a:t>
            </a:r>
            <a:r>
              <a:rPr dirty="0" sz="1450" spc="165">
                <a:latin typeface="Times New Roman"/>
                <a:cs typeface="Times New Roman"/>
              </a:rPr>
              <a:t> </a:t>
            </a:r>
            <a:r>
              <a:rPr dirty="0" sz="1450" spc="-10">
                <a:latin typeface="Times New Roman"/>
                <a:cs typeface="Times New Roman"/>
              </a:rPr>
              <a:t>fishing</a:t>
            </a:r>
            <a:r>
              <a:rPr dirty="0" sz="1450" spc="165">
                <a:latin typeface="Times New Roman"/>
                <a:cs typeface="Times New Roman"/>
              </a:rPr>
              <a:t> </a:t>
            </a:r>
            <a:r>
              <a:rPr dirty="0" sz="1450" spc="-10">
                <a:latin typeface="Times New Roman"/>
                <a:cs typeface="Times New Roman"/>
              </a:rPr>
              <a:t>for</a:t>
            </a:r>
            <a:r>
              <a:rPr dirty="0" sz="1450" spc="160">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that </a:t>
            </a:r>
            <a:r>
              <a:rPr dirty="0" sz="1450" spc="-5">
                <a:latin typeface="Times New Roman"/>
                <a:cs typeface="Times New Roman"/>
              </a:rPr>
              <a:t>you </a:t>
            </a:r>
            <a:r>
              <a:rPr dirty="0" sz="1450" spc="-10">
                <a:latin typeface="Times New Roman"/>
                <a:cs typeface="Times New Roman"/>
              </a:rPr>
              <a:t>refused to commit yourself; and now that </a:t>
            </a:r>
            <a:r>
              <a:rPr dirty="0" sz="1450" spc="-5">
                <a:latin typeface="Times New Roman"/>
                <a:cs typeface="Times New Roman"/>
              </a:rPr>
              <a:t>I </a:t>
            </a:r>
            <a:r>
              <a:rPr dirty="0" sz="1450" spc="-10">
                <a:latin typeface="Times New Roman"/>
                <a:cs typeface="Times New Roman"/>
              </a:rPr>
              <a:t>see </a:t>
            </a:r>
            <a:r>
              <a:rPr dirty="0" sz="1450" spc="-5">
                <a:latin typeface="Times New Roman"/>
                <a:cs typeface="Times New Roman"/>
              </a:rPr>
              <a:t>you </a:t>
            </a:r>
            <a:r>
              <a:rPr dirty="0" sz="1450" spc="-10">
                <a:latin typeface="Times New Roman"/>
                <a:cs typeface="Times New Roman"/>
              </a:rPr>
              <a:t>were mistaken,  and in reality have never cared for me, </a:t>
            </a:r>
            <a:r>
              <a:rPr dirty="0" sz="1450" spc="-5">
                <a:latin typeface="Times New Roman"/>
                <a:cs typeface="Times New Roman"/>
              </a:rPr>
              <a:t>I </a:t>
            </a:r>
            <a:r>
              <a:rPr dirty="0" sz="1450" spc="-10">
                <a:latin typeface="Times New Roman"/>
                <a:cs typeface="Times New Roman"/>
              </a:rPr>
              <a:t>can only feel sad that </a:t>
            </a:r>
            <a:r>
              <a:rPr dirty="0" sz="1450" spc="-5">
                <a:latin typeface="Times New Roman"/>
                <a:cs typeface="Times New Roman"/>
              </a:rPr>
              <a:t>I </a:t>
            </a:r>
            <a:r>
              <a:rPr dirty="0" sz="1450" spc="-10">
                <a:latin typeface="Times New Roman"/>
                <a:cs typeface="Times New Roman"/>
              </a:rPr>
              <a:t>have been so  far misled.’</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‘I ask </a:t>
            </a:r>
            <a:r>
              <a:rPr dirty="0" sz="1450" spc="-5">
                <a:latin typeface="Times New Roman"/>
                <a:cs typeface="Times New Roman"/>
              </a:rPr>
              <a:t>your </a:t>
            </a:r>
            <a:r>
              <a:rPr dirty="0" sz="1450" spc="-10">
                <a:latin typeface="Times New Roman"/>
                <a:cs typeface="Times New Roman"/>
              </a:rPr>
              <a:t>pardon,’ said </a:t>
            </a:r>
            <a:r>
              <a:rPr dirty="0" sz="1450" spc="-25">
                <a:latin typeface="Times New Roman"/>
                <a:cs typeface="Times New Roman"/>
              </a:rPr>
              <a:t>Will </a:t>
            </a:r>
            <a:r>
              <a:rPr dirty="0" sz="1450" spc="-10">
                <a:latin typeface="Times New Roman"/>
                <a:cs typeface="Times New Roman"/>
              </a:rPr>
              <a:t>stoutly; ‘you </a:t>
            </a:r>
            <a:r>
              <a:rPr dirty="0" sz="1450" spc="-5">
                <a:latin typeface="Times New Roman"/>
                <a:cs typeface="Times New Roman"/>
              </a:rPr>
              <a:t>do not </a:t>
            </a:r>
            <a:r>
              <a:rPr dirty="0" sz="1450" spc="-10">
                <a:latin typeface="Times New Roman"/>
                <a:cs typeface="Times New Roman"/>
              </a:rPr>
              <a:t>understand my meaning. As  to whether </a:t>
            </a:r>
            <a:r>
              <a:rPr dirty="0" sz="1450" spc="-5">
                <a:latin typeface="Times New Roman"/>
                <a:cs typeface="Times New Roman"/>
              </a:rPr>
              <a:t>I </a:t>
            </a:r>
            <a:r>
              <a:rPr dirty="0" sz="1450" spc="-10">
                <a:latin typeface="Times New Roman"/>
                <a:cs typeface="Times New Roman"/>
              </a:rPr>
              <a:t>have ever loved </a:t>
            </a:r>
            <a:r>
              <a:rPr dirty="0" sz="1450" spc="-5">
                <a:latin typeface="Times New Roman"/>
                <a:cs typeface="Times New Roman"/>
              </a:rPr>
              <a:t>you or not, I </a:t>
            </a:r>
            <a:r>
              <a:rPr dirty="0" sz="1450" spc="-10">
                <a:latin typeface="Times New Roman"/>
                <a:cs typeface="Times New Roman"/>
              </a:rPr>
              <a:t>must leave that to others. But for  </a:t>
            </a:r>
            <a:r>
              <a:rPr dirty="0" sz="1450" spc="-5">
                <a:latin typeface="Times New Roman"/>
                <a:cs typeface="Times New Roman"/>
              </a:rPr>
              <a:t>one </a:t>
            </a:r>
            <a:r>
              <a:rPr dirty="0" sz="1450" spc="-10">
                <a:latin typeface="Times New Roman"/>
                <a:cs typeface="Times New Roman"/>
              </a:rPr>
              <a:t>thing, my feeling is </a:t>
            </a:r>
            <a:r>
              <a:rPr dirty="0" sz="1450" spc="-5">
                <a:latin typeface="Times New Roman"/>
                <a:cs typeface="Times New Roman"/>
              </a:rPr>
              <a:t>not </a:t>
            </a:r>
            <a:r>
              <a:rPr dirty="0" sz="1450" spc="-10">
                <a:latin typeface="Times New Roman"/>
                <a:cs typeface="Times New Roman"/>
              </a:rPr>
              <a:t>changed; and for </a:t>
            </a:r>
            <a:r>
              <a:rPr dirty="0" sz="1450" spc="-15">
                <a:latin typeface="Times New Roman"/>
                <a:cs typeface="Times New Roman"/>
              </a:rPr>
              <a:t>another, </a:t>
            </a:r>
            <a:r>
              <a:rPr dirty="0" sz="1450" spc="-5">
                <a:latin typeface="Times New Roman"/>
                <a:cs typeface="Times New Roman"/>
              </a:rPr>
              <a:t>you </a:t>
            </a:r>
            <a:r>
              <a:rPr dirty="0" sz="1450" spc="-10">
                <a:latin typeface="Times New Roman"/>
                <a:cs typeface="Times New Roman"/>
              </a:rPr>
              <a:t>may make it </a:t>
            </a:r>
            <a:r>
              <a:rPr dirty="0" sz="1450" spc="-5">
                <a:latin typeface="Times New Roman"/>
                <a:cs typeface="Times New Roman"/>
              </a:rPr>
              <a:t>your  </a:t>
            </a:r>
            <a:r>
              <a:rPr dirty="0" sz="1450" spc="-10">
                <a:latin typeface="Times New Roman"/>
                <a:cs typeface="Times New Roman"/>
              </a:rPr>
              <a:t>boast that </a:t>
            </a:r>
            <a:r>
              <a:rPr dirty="0" sz="1450" spc="-5">
                <a:latin typeface="Times New Roman"/>
                <a:cs typeface="Times New Roman"/>
              </a:rPr>
              <a:t>you </a:t>
            </a:r>
            <a:r>
              <a:rPr dirty="0" sz="1450" spc="-10">
                <a:latin typeface="Times New Roman"/>
                <a:cs typeface="Times New Roman"/>
              </a:rPr>
              <a:t>have made my whole life and character something different  from what they were. </a:t>
            </a:r>
            <a:r>
              <a:rPr dirty="0" sz="1450" spc="-5">
                <a:latin typeface="Times New Roman"/>
                <a:cs typeface="Times New Roman"/>
              </a:rPr>
              <a:t>I </a:t>
            </a:r>
            <a:r>
              <a:rPr dirty="0" sz="1450" spc="-10">
                <a:latin typeface="Times New Roman"/>
                <a:cs typeface="Times New Roman"/>
              </a:rPr>
              <a:t>mean what </a:t>
            </a:r>
            <a:r>
              <a:rPr dirty="0" sz="1450" spc="-5">
                <a:latin typeface="Times New Roman"/>
                <a:cs typeface="Times New Roman"/>
              </a:rPr>
              <a:t>I </a:t>
            </a:r>
            <a:r>
              <a:rPr dirty="0" sz="1450" spc="-10">
                <a:latin typeface="Times New Roman"/>
                <a:cs typeface="Times New Roman"/>
              </a:rPr>
              <a:t>say; </a:t>
            </a:r>
            <a:r>
              <a:rPr dirty="0" sz="1450" spc="-5">
                <a:latin typeface="Times New Roman"/>
                <a:cs typeface="Times New Roman"/>
              </a:rPr>
              <a:t>no </a:t>
            </a:r>
            <a:r>
              <a:rPr dirty="0" sz="1450" spc="-10">
                <a:latin typeface="Times New Roman"/>
                <a:cs typeface="Times New Roman"/>
              </a:rPr>
              <a:t>less. </a:t>
            </a:r>
            <a:r>
              <a:rPr dirty="0" sz="1450" spc="-5">
                <a:latin typeface="Times New Roman"/>
                <a:cs typeface="Times New Roman"/>
              </a:rPr>
              <a:t>I do not </a:t>
            </a:r>
            <a:r>
              <a:rPr dirty="0" sz="1450" spc="-10">
                <a:latin typeface="Times New Roman"/>
                <a:cs typeface="Times New Roman"/>
              </a:rPr>
              <a:t>think getting  married is worth while. </a:t>
            </a:r>
            <a:r>
              <a:rPr dirty="0" sz="1450" spc="-5">
                <a:latin typeface="Times New Roman"/>
                <a:cs typeface="Times New Roman"/>
              </a:rPr>
              <a:t>I </a:t>
            </a:r>
            <a:r>
              <a:rPr dirty="0" sz="1450" spc="-10">
                <a:latin typeface="Times New Roman"/>
                <a:cs typeface="Times New Roman"/>
              </a:rPr>
              <a:t>would rather </a:t>
            </a:r>
            <a:r>
              <a:rPr dirty="0" sz="1450" spc="-5">
                <a:latin typeface="Times New Roman"/>
                <a:cs typeface="Times New Roman"/>
              </a:rPr>
              <a:t>you </a:t>
            </a:r>
            <a:r>
              <a:rPr dirty="0" sz="1450" spc="-10">
                <a:latin typeface="Times New Roman"/>
                <a:cs typeface="Times New Roman"/>
              </a:rPr>
              <a:t>went </a:t>
            </a:r>
            <a:r>
              <a:rPr dirty="0" sz="1450" spc="-5">
                <a:latin typeface="Times New Roman"/>
                <a:cs typeface="Times New Roman"/>
              </a:rPr>
              <a:t>on </a:t>
            </a:r>
            <a:r>
              <a:rPr dirty="0" sz="1450" spc="-10">
                <a:latin typeface="Times New Roman"/>
                <a:cs typeface="Times New Roman"/>
              </a:rPr>
              <a:t>living with </a:t>
            </a:r>
            <a:r>
              <a:rPr dirty="0" sz="1450" spc="-5">
                <a:latin typeface="Times New Roman"/>
                <a:cs typeface="Times New Roman"/>
              </a:rPr>
              <a:t>your </a:t>
            </a:r>
            <a:r>
              <a:rPr dirty="0" sz="1450" spc="-15">
                <a:latin typeface="Times New Roman"/>
                <a:cs typeface="Times New Roman"/>
              </a:rPr>
              <a:t>father, </a:t>
            </a:r>
            <a:r>
              <a:rPr dirty="0" sz="1450" spc="-10">
                <a:latin typeface="Times New Roman"/>
                <a:cs typeface="Times New Roman"/>
              </a:rPr>
              <a:t>so  that </a:t>
            </a:r>
            <a:r>
              <a:rPr dirty="0" sz="1450" spc="-5">
                <a:latin typeface="Times New Roman"/>
                <a:cs typeface="Times New Roman"/>
              </a:rPr>
              <a:t>I </a:t>
            </a:r>
            <a:r>
              <a:rPr dirty="0" sz="1450" spc="-10">
                <a:latin typeface="Times New Roman"/>
                <a:cs typeface="Times New Roman"/>
              </a:rPr>
              <a:t>could walk over and see </a:t>
            </a:r>
            <a:r>
              <a:rPr dirty="0" sz="1450" spc="-5">
                <a:latin typeface="Times New Roman"/>
                <a:cs typeface="Times New Roman"/>
              </a:rPr>
              <a:t>you </a:t>
            </a:r>
            <a:r>
              <a:rPr dirty="0" sz="1450" spc="-10">
                <a:latin typeface="Times New Roman"/>
                <a:cs typeface="Times New Roman"/>
              </a:rPr>
              <a:t>once, </a:t>
            </a:r>
            <a:r>
              <a:rPr dirty="0" sz="1450" spc="-5">
                <a:latin typeface="Times New Roman"/>
                <a:cs typeface="Times New Roman"/>
              </a:rPr>
              <a:t>or </a:t>
            </a:r>
            <a:r>
              <a:rPr dirty="0" sz="1450" spc="-10">
                <a:latin typeface="Times New Roman"/>
                <a:cs typeface="Times New Roman"/>
              </a:rPr>
              <a:t>maybe twice </a:t>
            </a:r>
            <a:r>
              <a:rPr dirty="0" sz="1450" spc="-5">
                <a:latin typeface="Times New Roman"/>
                <a:cs typeface="Times New Roman"/>
              </a:rPr>
              <a:t>a </a:t>
            </a:r>
            <a:r>
              <a:rPr dirty="0" sz="1450" spc="-10">
                <a:latin typeface="Times New Roman"/>
                <a:cs typeface="Times New Roman"/>
              </a:rPr>
              <a:t>week, as people </a:t>
            </a:r>
            <a:r>
              <a:rPr dirty="0" sz="1450" spc="-5">
                <a:latin typeface="Times New Roman"/>
                <a:cs typeface="Times New Roman"/>
              </a:rPr>
              <a:t>go  </a:t>
            </a:r>
            <a:r>
              <a:rPr dirty="0" sz="1450" spc="-10">
                <a:latin typeface="Times New Roman"/>
                <a:cs typeface="Times New Roman"/>
              </a:rPr>
              <a:t>to church, and then we should both </a:t>
            </a:r>
            <a:r>
              <a:rPr dirty="0" sz="1450" spc="-5">
                <a:latin typeface="Times New Roman"/>
                <a:cs typeface="Times New Roman"/>
              </a:rPr>
              <a:t>be </a:t>
            </a:r>
            <a:r>
              <a:rPr dirty="0" sz="1450" spc="-10">
                <a:latin typeface="Times New Roman"/>
                <a:cs typeface="Times New Roman"/>
              </a:rPr>
              <a:t>all the happier between whiles. </a:t>
            </a:r>
            <a:r>
              <a:rPr dirty="0" sz="1450" spc="-25">
                <a:latin typeface="Times New Roman"/>
                <a:cs typeface="Times New Roman"/>
              </a:rPr>
              <a:t>That’s  </a:t>
            </a:r>
            <a:r>
              <a:rPr dirty="0" sz="1450" spc="-10">
                <a:latin typeface="Times New Roman"/>
                <a:cs typeface="Times New Roman"/>
              </a:rPr>
              <a:t>my notion. But I’ll marry </a:t>
            </a:r>
            <a:r>
              <a:rPr dirty="0" sz="1450" spc="-5">
                <a:latin typeface="Times New Roman"/>
                <a:cs typeface="Times New Roman"/>
              </a:rPr>
              <a:t>you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he</a:t>
            </a:r>
            <a:r>
              <a:rPr dirty="0" sz="1450" spc="-60">
                <a:latin typeface="Times New Roman"/>
                <a:cs typeface="Times New Roman"/>
              </a:rPr>
              <a:t> </a:t>
            </a:r>
            <a:r>
              <a:rPr dirty="0" sz="1450" spc="-10">
                <a:latin typeface="Times New Roman"/>
                <a:cs typeface="Times New Roman"/>
              </a:rPr>
              <a:t>added.</a:t>
            </a:r>
            <a:endParaRPr sz="1450">
              <a:latin typeface="Times New Roman"/>
              <a:cs typeface="Times New Roman"/>
            </a:endParaRPr>
          </a:p>
          <a:p>
            <a:pPr algn="just" marL="12700">
              <a:lnSpc>
                <a:spcPct val="100000"/>
              </a:lnSpc>
              <a:spcBef>
                <a:spcPts val="785"/>
              </a:spcBef>
            </a:pP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know that </a:t>
            </a:r>
            <a:r>
              <a:rPr dirty="0" sz="1450" spc="-5">
                <a:latin typeface="Times New Roman"/>
                <a:cs typeface="Times New Roman"/>
              </a:rPr>
              <a:t>you </a:t>
            </a:r>
            <a:r>
              <a:rPr dirty="0" sz="1450" spc="-10">
                <a:latin typeface="Times New Roman"/>
                <a:cs typeface="Times New Roman"/>
              </a:rPr>
              <a:t>are insulting me?’ she broke</a:t>
            </a:r>
            <a:r>
              <a:rPr dirty="0" sz="1450" spc="-70">
                <a:latin typeface="Times New Roman"/>
                <a:cs typeface="Times New Roman"/>
              </a:rPr>
              <a:t> </a:t>
            </a:r>
            <a:r>
              <a:rPr dirty="0" sz="1450" spc="-5">
                <a:latin typeface="Times New Roman"/>
                <a:cs typeface="Times New Roman"/>
              </a:rPr>
              <a:t>out.</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‘Not I, </a:t>
            </a:r>
            <a:r>
              <a:rPr dirty="0" sz="1450" spc="-20">
                <a:latin typeface="Times New Roman"/>
                <a:cs typeface="Times New Roman"/>
              </a:rPr>
              <a:t>Marjory,’ </a:t>
            </a:r>
            <a:r>
              <a:rPr dirty="0" sz="1450" spc="-10">
                <a:latin typeface="Times New Roman"/>
                <a:cs typeface="Times New Roman"/>
              </a:rPr>
              <a:t>said he; ‘if there is anything in </a:t>
            </a:r>
            <a:r>
              <a:rPr dirty="0" sz="1450" spc="-5">
                <a:latin typeface="Times New Roman"/>
                <a:cs typeface="Times New Roman"/>
              </a:rPr>
              <a:t>a </a:t>
            </a:r>
            <a:r>
              <a:rPr dirty="0" sz="1450" spc="-10">
                <a:latin typeface="Times New Roman"/>
                <a:cs typeface="Times New Roman"/>
              </a:rPr>
              <a:t>clear conscience, </a:t>
            </a:r>
            <a:r>
              <a:rPr dirty="0" sz="1450" spc="-5">
                <a:latin typeface="Times New Roman"/>
                <a:cs typeface="Times New Roman"/>
              </a:rPr>
              <a:t>not </a:t>
            </a:r>
            <a:r>
              <a:rPr dirty="0" sz="1450" spc="-10">
                <a:latin typeface="Times New Roman"/>
                <a:cs typeface="Times New Roman"/>
              </a:rPr>
              <a:t>I. </a:t>
            </a:r>
            <a:r>
              <a:rPr dirty="0" sz="1450" spc="-5">
                <a:latin typeface="Times New Roman"/>
                <a:cs typeface="Times New Roman"/>
              </a:rPr>
              <a:t>I  </a:t>
            </a:r>
            <a:r>
              <a:rPr dirty="0" sz="1450" spc="-15">
                <a:latin typeface="Times New Roman"/>
                <a:cs typeface="Times New Roman"/>
              </a:rPr>
              <a:t>offer </a:t>
            </a:r>
            <a:r>
              <a:rPr dirty="0" sz="1450" spc="-10">
                <a:latin typeface="Times New Roman"/>
                <a:cs typeface="Times New Roman"/>
              </a:rPr>
              <a:t>all my </a:t>
            </a:r>
            <a:r>
              <a:rPr dirty="0" sz="1450" spc="-20">
                <a:latin typeface="Times New Roman"/>
                <a:cs typeface="Times New Roman"/>
              </a:rPr>
              <a:t>heart’s </a:t>
            </a:r>
            <a:r>
              <a:rPr dirty="0" sz="1450" spc="-10">
                <a:latin typeface="Times New Roman"/>
                <a:cs typeface="Times New Roman"/>
              </a:rPr>
              <a:t>best affection; </a:t>
            </a:r>
            <a:r>
              <a:rPr dirty="0" sz="1450" spc="-5">
                <a:latin typeface="Times New Roman"/>
                <a:cs typeface="Times New Roman"/>
              </a:rPr>
              <a:t>you </a:t>
            </a:r>
            <a:r>
              <a:rPr dirty="0" sz="1450" spc="-10">
                <a:latin typeface="Times New Roman"/>
                <a:cs typeface="Times New Roman"/>
              </a:rPr>
              <a:t>can take it </a:t>
            </a:r>
            <a:r>
              <a:rPr dirty="0" sz="1450" spc="-5">
                <a:latin typeface="Times New Roman"/>
                <a:cs typeface="Times New Roman"/>
              </a:rPr>
              <a:t>or </a:t>
            </a:r>
            <a:r>
              <a:rPr dirty="0" sz="1450" spc="-10">
                <a:latin typeface="Times New Roman"/>
                <a:cs typeface="Times New Roman"/>
              </a:rPr>
              <a:t>want it, though </a:t>
            </a:r>
            <a:r>
              <a:rPr dirty="0" sz="1450" spc="-5">
                <a:latin typeface="Times New Roman"/>
                <a:cs typeface="Times New Roman"/>
              </a:rPr>
              <a:t>I </a:t>
            </a:r>
            <a:r>
              <a:rPr dirty="0" sz="1450" spc="-10">
                <a:latin typeface="Times New Roman"/>
                <a:cs typeface="Times New Roman"/>
              </a:rPr>
              <a:t>suspect  </a:t>
            </a:r>
            <a:r>
              <a:rPr dirty="0" sz="1450" spc="-30">
                <a:latin typeface="Times New Roman"/>
                <a:cs typeface="Times New Roman"/>
              </a:rPr>
              <a:t>it’s </a:t>
            </a:r>
            <a:r>
              <a:rPr dirty="0" sz="1450" spc="-10">
                <a:latin typeface="Times New Roman"/>
                <a:cs typeface="Times New Roman"/>
              </a:rPr>
              <a:t>beyond either </a:t>
            </a:r>
            <a:r>
              <a:rPr dirty="0" sz="1450" spc="-5">
                <a:latin typeface="Times New Roman"/>
                <a:cs typeface="Times New Roman"/>
              </a:rPr>
              <a:t>your </a:t>
            </a:r>
            <a:r>
              <a:rPr dirty="0" sz="1450" spc="-10">
                <a:latin typeface="Times New Roman"/>
                <a:cs typeface="Times New Roman"/>
              </a:rPr>
              <a:t>power </a:t>
            </a:r>
            <a:r>
              <a:rPr dirty="0" sz="1450" spc="-5">
                <a:latin typeface="Times New Roman"/>
                <a:cs typeface="Times New Roman"/>
              </a:rPr>
              <a:t>or </a:t>
            </a:r>
            <a:r>
              <a:rPr dirty="0" sz="1450" spc="-10">
                <a:latin typeface="Times New Roman"/>
                <a:cs typeface="Times New Roman"/>
              </a:rPr>
              <a:t>mine to change what has once been done, and  set me fancy-free. I’ll marry </a:t>
            </a:r>
            <a:r>
              <a:rPr dirty="0" sz="1450" spc="-5">
                <a:latin typeface="Times New Roman"/>
                <a:cs typeface="Times New Roman"/>
              </a:rPr>
              <a:t>you,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like; </a:t>
            </a:r>
            <a:r>
              <a:rPr dirty="0" sz="1450" spc="-5">
                <a:latin typeface="Times New Roman"/>
                <a:cs typeface="Times New Roman"/>
              </a:rPr>
              <a:t>but I </a:t>
            </a:r>
            <a:r>
              <a:rPr dirty="0" sz="1450" spc="-10">
                <a:latin typeface="Times New Roman"/>
                <a:cs typeface="Times New Roman"/>
              </a:rPr>
              <a:t>tell </a:t>
            </a:r>
            <a:r>
              <a:rPr dirty="0" sz="1450" spc="-5">
                <a:latin typeface="Times New Roman"/>
                <a:cs typeface="Times New Roman"/>
              </a:rPr>
              <a:t>you </a:t>
            </a:r>
            <a:r>
              <a:rPr dirty="0" sz="1450" spc="-10">
                <a:latin typeface="Times New Roman"/>
                <a:cs typeface="Times New Roman"/>
              </a:rPr>
              <a:t>again and again,  </a:t>
            </a:r>
            <a:r>
              <a:rPr dirty="0" sz="1450" spc="-30">
                <a:latin typeface="Times New Roman"/>
                <a:cs typeface="Times New Roman"/>
              </a:rPr>
              <a:t>it’s </a:t>
            </a:r>
            <a:r>
              <a:rPr dirty="0" sz="1450" spc="-5">
                <a:latin typeface="Times New Roman"/>
                <a:cs typeface="Times New Roman"/>
              </a:rPr>
              <a:t>not </a:t>
            </a:r>
            <a:r>
              <a:rPr dirty="0" sz="1450" spc="-10">
                <a:latin typeface="Times New Roman"/>
                <a:cs typeface="Times New Roman"/>
              </a:rPr>
              <a:t>worth while, and we had best stay friends. Though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a </a:t>
            </a:r>
            <a:r>
              <a:rPr dirty="0" sz="1450" spc="-10">
                <a:latin typeface="Times New Roman"/>
                <a:cs typeface="Times New Roman"/>
              </a:rPr>
              <a:t>quiet man </a:t>
            </a:r>
            <a:r>
              <a:rPr dirty="0" sz="1450" spc="-5">
                <a:latin typeface="Times New Roman"/>
                <a:cs typeface="Times New Roman"/>
              </a:rPr>
              <a:t>I  </a:t>
            </a:r>
            <a:r>
              <a:rPr dirty="0" sz="1450" spc="-10">
                <a:latin typeface="Times New Roman"/>
                <a:cs typeface="Times New Roman"/>
              </a:rPr>
              <a:t>have noticed </a:t>
            </a:r>
            <a:r>
              <a:rPr dirty="0" sz="1450" spc="-5">
                <a:latin typeface="Times New Roman"/>
                <a:cs typeface="Times New Roman"/>
              </a:rPr>
              <a:t>a </a:t>
            </a:r>
            <a:r>
              <a:rPr dirty="0" sz="1450" spc="-10">
                <a:latin typeface="Times New Roman"/>
                <a:cs typeface="Times New Roman"/>
              </a:rPr>
              <a:t>heap </a:t>
            </a:r>
            <a:r>
              <a:rPr dirty="0" sz="1450" spc="-5">
                <a:latin typeface="Times New Roman"/>
                <a:cs typeface="Times New Roman"/>
              </a:rPr>
              <a:t>of </a:t>
            </a:r>
            <a:r>
              <a:rPr dirty="0" sz="1450" spc="-10">
                <a:latin typeface="Times New Roman"/>
                <a:cs typeface="Times New Roman"/>
              </a:rPr>
              <a:t>things in my life. </a:t>
            </a:r>
            <a:r>
              <a:rPr dirty="0" sz="1450" spc="-20">
                <a:latin typeface="Times New Roman"/>
                <a:cs typeface="Times New Roman"/>
              </a:rPr>
              <a:t>Trust </a:t>
            </a:r>
            <a:r>
              <a:rPr dirty="0" sz="1450" spc="-10">
                <a:latin typeface="Times New Roman"/>
                <a:cs typeface="Times New Roman"/>
              </a:rPr>
              <a:t>in me, and take things as </a:t>
            </a:r>
            <a:r>
              <a:rPr dirty="0" sz="1450" spc="-5">
                <a:latin typeface="Times New Roman"/>
                <a:cs typeface="Times New Roman"/>
              </a:rPr>
              <a:t>I  </a:t>
            </a:r>
            <a:r>
              <a:rPr dirty="0" sz="1450" spc="-10">
                <a:latin typeface="Times New Roman"/>
                <a:cs typeface="Times New Roman"/>
              </a:rPr>
              <a:t>propose; </a:t>
            </a:r>
            <a:r>
              <a:rPr dirty="0" sz="1450" spc="-25">
                <a:latin typeface="Times New Roman"/>
                <a:cs typeface="Times New Roman"/>
              </a:rPr>
              <a:t>or,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don’t like that, say the word, and I’ll marry </a:t>
            </a:r>
            <a:r>
              <a:rPr dirty="0" sz="1450" spc="-5">
                <a:latin typeface="Times New Roman"/>
                <a:cs typeface="Times New Roman"/>
              </a:rPr>
              <a:t>you out of  hand.’</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considerable pause, and </a:t>
            </a:r>
            <a:r>
              <a:rPr dirty="0" sz="1450" spc="-20">
                <a:latin typeface="Times New Roman"/>
                <a:cs typeface="Times New Roman"/>
              </a:rPr>
              <a:t>Will, </a:t>
            </a:r>
            <a:r>
              <a:rPr dirty="0" sz="1450" spc="-10">
                <a:latin typeface="Times New Roman"/>
                <a:cs typeface="Times New Roman"/>
              </a:rPr>
              <a:t>who began to feel </a:t>
            </a:r>
            <a:r>
              <a:rPr dirty="0" sz="1450" spc="-20">
                <a:latin typeface="Times New Roman"/>
                <a:cs typeface="Times New Roman"/>
              </a:rPr>
              <a:t>uneasy, </a:t>
            </a:r>
            <a:r>
              <a:rPr dirty="0" sz="1450" spc="-10">
                <a:latin typeface="Times New Roman"/>
                <a:cs typeface="Times New Roman"/>
              </a:rPr>
              <a:t>began to  grow angry in</a:t>
            </a:r>
            <a:r>
              <a:rPr dirty="0" sz="1450">
                <a:latin typeface="Times New Roman"/>
                <a:cs typeface="Times New Roman"/>
              </a:rPr>
              <a:t> </a:t>
            </a:r>
            <a:r>
              <a:rPr dirty="0" sz="1450" spc="-10">
                <a:latin typeface="Times New Roman"/>
                <a:cs typeface="Times New Roman"/>
              </a:rPr>
              <a:t>consequence.</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‘It seems </a:t>
            </a:r>
            <a:r>
              <a:rPr dirty="0" sz="1450" spc="-5">
                <a:latin typeface="Times New Roman"/>
                <a:cs typeface="Times New Roman"/>
              </a:rPr>
              <a:t>you </a:t>
            </a:r>
            <a:r>
              <a:rPr dirty="0" sz="1450" spc="-10">
                <a:latin typeface="Times New Roman"/>
                <a:cs typeface="Times New Roman"/>
              </a:rPr>
              <a:t>are too proud to say </a:t>
            </a:r>
            <a:r>
              <a:rPr dirty="0" sz="1450" spc="-5">
                <a:latin typeface="Times New Roman"/>
                <a:cs typeface="Times New Roman"/>
              </a:rPr>
              <a:t>your </a:t>
            </a:r>
            <a:r>
              <a:rPr dirty="0" sz="1450" spc="-10">
                <a:latin typeface="Times New Roman"/>
                <a:cs typeface="Times New Roman"/>
              </a:rPr>
              <a:t>mind,’ </a:t>
            </a:r>
            <a:r>
              <a:rPr dirty="0" sz="1450" spc="-5">
                <a:latin typeface="Times New Roman"/>
                <a:cs typeface="Times New Roman"/>
              </a:rPr>
              <a:t>he </a:t>
            </a:r>
            <a:r>
              <a:rPr dirty="0" sz="1450" spc="-10">
                <a:latin typeface="Times New Roman"/>
                <a:cs typeface="Times New Roman"/>
              </a:rPr>
              <a:t>said. ‘Believe me </a:t>
            </a:r>
            <a:r>
              <a:rPr dirty="0" sz="1450" spc="-25">
                <a:latin typeface="Times New Roman"/>
                <a:cs typeface="Times New Roman"/>
              </a:rPr>
              <a:t>that’s </a:t>
            </a:r>
            <a:r>
              <a:rPr dirty="0" sz="1450" spc="-5">
                <a:latin typeface="Times New Roman"/>
                <a:cs typeface="Times New Roman"/>
              </a:rPr>
              <a:t>a  </a:t>
            </a:r>
            <a:r>
              <a:rPr dirty="0" sz="1450" spc="-25">
                <a:latin typeface="Times New Roman"/>
                <a:cs typeface="Times New Roman"/>
              </a:rPr>
              <a:t>pity. </a:t>
            </a:r>
            <a:r>
              <a:rPr dirty="0" sz="1450" spc="-10">
                <a:latin typeface="Times New Roman"/>
                <a:cs typeface="Times New Roman"/>
              </a:rPr>
              <a:t>A clean shrift makes simple living. Can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be </a:t>
            </a:r>
            <a:r>
              <a:rPr dirty="0" sz="1450" spc="-10">
                <a:latin typeface="Times New Roman"/>
                <a:cs typeface="Times New Roman"/>
              </a:rPr>
              <a:t>more downright </a:t>
            </a:r>
            <a:r>
              <a:rPr dirty="0" sz="1450" spc="-5">
                <a:latin typeface="Times New Roman"/>
                <a:cs typeface="Times New Roman"/>
              </a:rPr>
              <a:t>or  </a:t>
            </a:r>
            <a:r>
              <a:rPr dirty="0" sz="1450" spc="-10">
                <a:latin typeface="Times New Roman"/>
                <a:cs typeface="Times New Roman"/>
              </a:rPr>
              <a:t>honourable, to </a:t>
            </a:r>
            <a:r>
              <a:rPr dirty="0" sz="1450" spc="-5">
                <a:latin typeface="Times New Roman"/>
                <a:cs typeface="Times New Roman"/>
              </a:rPr>
              <a:t>a </a:t>
            </a:r>
            <a:r>
              <a:rPr dirty="0" sz="1450" spc="-10">
                <a:latin typeface="Times New Roman"/>
                <a:cs typeface="Times New Roman"/>
              </a:rPr>
              <a:t>woman than </a:t>
            </a:r>
            <a:r>
              <a:rPr dirty="0" sz="1450" spc="-5">
                <a:latin typeface="Times New Roman"/>
                <a:cs typeface="Times New Roman"/>
              </a:rPr>
              <a:t>I </a:t>
            </a:r>
            <a:r>
              <a:rPr dirty="0" sz="1450" spc="-10">
                <a:latin typeface="Times New Roman"/>
                <a:cs typeface="Times New Roman"/>
              </a:rPr>
              <a:t>have been? </a:t>
            </a:r>
            <a:r>
              <a:rPr dirty="0" sz="1450" spc="-5">
                <a:latin typeface="Times New Roman"/>
                <a:cs typeface="Times New Roman"/>
              </a:rPr>
              <a:t>I </a:t>
            </a:r>
            <a:r>
              <a:rPr dirty="0" sz="1450" spc="-10">
                <a:latin typeface="Times New Roman"/>
                <a:cs typeface="Times New Roman"/>
              </a:rPr>
              <a:t>have said my </a:t>
            </a:r>
            <a:r>
              <a:rPr dirty="0" sz="1450" spc="-30">
                <a:latin typeface="Times New Roman"/>
                <a:cs typeface="Times New Roman"/>
              </a:rPr>
              <a:t>say, </a:t>
            </a:r>
            <a:r>
              <a:rPr dirty="0" sz="1450" spc="-10">
                <a:latin typeface="Times New Roman"/>
                <a:cs typeface="Times New Roman"/>
              </a:rPr>
              <a:t>and given </a:t>
            </a:r>
            <a:r>
              <a:rPr dirty="0" sz="1450" spc="-5">
                <a:latin typeface="Times New Roman"/>
                <a:cs typeface="Times New Roman"/>
              </a:rPr>
              <a:t>you  your </a:t>
            </a:r>
            <a:r>
              <a:rPr dirty="0" sz="1450" spc="-10">
                <a:latin typeface="Times New Roman"/>
                <a:cs typeface="Times New Roman"/>
              </a:rPr>
              <a:t>choice. Do </a:t>
            </a:r>
            <a:r>
              <a:rPr dirty="0" sz="1450" spc="-5">
                <a:latin typeface="Times New Roman"/>
                <a:cs typeface="Times New Roman"/>
              </a:rPr>
              <a:t>you </a:t>
            </a:r>
            <a:r>
              <a:rPr dirty="0" sz="1450" spc="-10">
                <a:latin typeface="Times New Roman"/>
                <a:cs typeface="Times New Roman"/>
              </a:rPr>
              <a:t>want me to marry </a:t>
            </a:r>
            <a:r>
              <a:rPr dirty="0" sz="1450" spc="-5">
                <a:latin typeface="Times New Roman"/>
                <a:cs typeface="Times New Roman"/>
              </a:rPr>
              <a:t>you? or </a:t>
            </a:r>
            <a:r>
              <a:rPr dirty="0" sz="1450" spc="-10">
                <a:latin typeface="Times New Roman"/>
                <a:cs typeface="Times New Roman"/>
              </a:rPr>
              <a:t>will </a:t>
            </a:r>
            <a:r>
              <a:rPr dirty="0" sz="1450" spc="-5">
                <a:latin typeface="Times New Roman"/>
                <a:cs typeface="Times New Roman"/>
              </a:rPr>
              <a:t>you </a:t>
            </a:r>
            <a:r>
              <a:rPr dirty="0" sz="1450" spc="-10">
                <a:latin typeface="Times New Roman"/>
                <a:cs typeface="Times New Roman"/>
              </a:rPr>
              <a:t>take my friendship,  as </a:t>
            </a:r>
            <a:r>
              <a:rPr dirty="0" sz="1450" spc="-5">
                <a:latin typeface="Times New Roman"/>
                <a:cs typeface="Times New Roman"/>
              </a:rPr>
              <a:t>I </a:t>
            </a:r>
            <a:r>
              <a:rPr dirty="0" sz="1450" spc="-10">
                <a:latin typeface="Times New Roman"/>
                <a:cs typeface="Times New Roman"/>
              </a:rPr>
              <a:t>think best? </a:t>
            </a:r>
            <a:r>
              <a:rPr dirty="0" sz="1450" spc="-5">
                <a:latin typeface="Times New Roman"/>
                <a:cs typeface="Times New Roman"/>
              </a:rPr>
              <a:t>or </a:t>
            </a:r>
            <a:r>
              <a:rPr dirty="0" sz="1450" spc="-10">
                <a:latin typeface="Times New Roman"/>
                <a:cs typeface="Times New Roman"/>
              </a:rPr>
              <a:t>have </a:t>
            </a:r>
            <a:r>
              <a:rPr dirty="0" sz="1450" spc="-5">
                <a:latin typeface="Times New Roman"/>
                <a:cs typeface="Times New Roman"/>
              </a:rPr>
              <a:t>you </a:t>
            </a:r>
            <a:r>
              <a:rPr dirty="0" sz="1450" spc="-10">
                <a:latin typeface="Times New Roman"/>
                <a:cs typeface="Times New Roman"/>
              </a:rPr>
              <a:t>had enough </a:t>
            </a:r>
            <a:r>
              <a:rPr dirty="0" sz="1450" spc="-5">
                <a:latin typeface="Times New Roman"/>
                <a:cs typeface="Times New Roman"/>
              </a:rPr>
              <a:t>of </a:t>
            </a:r>
            <a:r>
              <a:rPr dirty="0" sz="1450" spc="-10">
                <a:latin typeface="Times New Roman"/>
                <a:cs typeface="Times New Roman"/>
              </a:rPr>
              <a:t>me for </a:t>
            </a:r>
            <a:r>
              <a:rPr dirty="0" sz="1450" spc="-5">
                <a:latin typeface="Times New Roman"/>
                <a:cs typeface="Times New Roman"/>
              </a:rPr>
              <a:t>good? </a:t>
            </a:r>
            <a:r>
              <a:rPr dirty="0" sz="1450" spc="-10">
                <a:latin typeface="Times New Roman"/>
                <a:cs typeface="Times New Roman"/>
              </a:rPr>
              <a:t>Speak </a:t>
            </a:r>
            <a:r>
              <a:rPr dirty="0" sz="1450" spc="-5">
                <a:latin typeface="Times New Roman"/>
                <a:cs typeface="Times New Roman"/>
              </a:rPr>
              <a:t>out </a:t>
            </a:r>
            <a:r>
              <a:rPr dirty="0" sz="1450" spc="-10">
                <a:latin typeface="Times New Roman"/>
                <a:cs typeface="Times New Roman"/>
              </a:rPr>
              <a:t>for the  dear </a:t>
            </a:r>
            <a:r>
              <a:rPr dirty="0" sz="1450" spc="-25">
                <a:latin typeface="Times New Roman"/>
                <a:cs typeface="Times New Roman"/>
              </a:rPr>
              <a:t>God’s </a:t>
            </a:r>
            <a:r>
              <a:rPr dirty="0" sz="1450" spc="-10">
                <a:latin typeface="Times New Roman"/>
                <a:cs typeface="Times New Roman"/>
              </a:rPr>
              <a:t>sake! </a:t>
            </a:r>
            <a:r>
              <a:rPr dirty="0" sz="1450" spc="-60">
                <a:latin typeface="Times New Roman"/>
                <a:cs typeface="Times New Roman"/>
              </a:rPr>
              <a:t>You </a:t>
            </a:r>
            <a:r>
              <a:rPr dirty="0" sz="1450" spc="-10">
                <a:latin typeface="Times New Roman"/>
                <a:cs typeface="Times New Roman"/>
              </a:rPr>
              <a:t>know </a:t>
            </a:r>
            <a:r>
              <a:rPr dirty="0" sz="1450" spc="-5">
                <a:latin typeface="Times New Roman"/>
                <a:cs typeface="Times New Roman"/>
              </a:rPr>
              <a:t>your </a:t>
            </a:r>
            <a:r>
              <a:rPr dirty="0" sz="1450" spc="-10">
                <a:latin typeface="Times New Roman"/>
                <a:cs typeface="Times New Roman"/>
              </a:rPr>
              <a:t>father told </a:t>
            </a:r>
            <a:r>
              <a:rPr dirty="0" sz="1450" spc="-5">
                <a:latin typeface="Times New Roman"/>
                <a:cs typeface="Times New Roman"/>
              </a:rPr>
              <a:t>you a </a:t>
            </a:r>
            <a:r>
              <a:rPr dirty="0" sz="1450" spc="-10">
                <a:latin typeface="Times New Roman"/>
                <a:cs typeface="Times New Roman"/>
              </a:rPr>
              <a:t>girl should speak her mind  in these</a:t>
            </a:r>
            <a:r>
              <a:rPr dirty="0" sz="1450" spc="-5">
                <a:latin typeface="Times New Roman"/>
                <a:cs typeface="Times New Roman"/>
              </a:rPr>
              <a:t> </a:t>
            </a:r>
            <a:r>
              <a:rPr dirty="0" sz="1450" spc="-10">
                <a:latin typeface="Times New Roman"/>
                <a:cs typeface="Times New Roman"/>
              </a:rPr>
              <a:t>affairs.’</a:t>
            </a:r>
            <a:endParaRPr sz="1450">
              <a:latin typeface="Times New Roman"/>
              <a:cs typeface="Times New Roman"/>
            </a:endParaRPr>
          </a:p>
          <a:p>
            <a:pPr algn="just" marL="12700" marR="5715">
              <a:lnSpc>
                <a:spcPts val="1730"/>
              </a:lnSpc>
              <a:spcBef>
                <a:spcPts val="855"/>
              </a:spcBef>
            </a:pPr>
            <a:r>
              <a:rPr dirty="0" sz="1450" spc="-10">
                <a:latin typeface="Times New Roman"/>
                <a:cs typeface="Times New Roman"/>
              </a:rPr>
              <a:t>She seemed to recover herself at that, turned without </a:t>
            </a:r>
            <a:r>
              <a:rPr dirty="0" sz="1450" spc="-5">
                <a:latin typeface="Times New Roman"/>
                <a:cs typeface="Times New Roman"/>
              </a:rPr>
              <a:t>a </a:t>
            </a:r>
            <a:r>
              <a:rPr dirty="0" sz="1450" spc="-10">
                <a:latin typeface="Times New Roman"/>
                <a:cs typeface="Times New Roman"/>
              </a:rPr>
              <a:t>word, walked rapidly  through the garden, and disappeared into the house, leaving </a:t>
            </a:r>
            <a:r>
              <a:rPr dirty="0" sz="1450" spc="-25">
                <a:latin typeface="Times New Roman"/>
                <a:cs typeface="Times New Roman"/>
              </a:rPr>
              <a:t>Will </a:t>
            </a:r>
            <a:r>
              <a:rPr dirty="0" sz="1450" spc="-10">
                <a:latin typeface="Times New Roman"/>
                <a:cs typeface="Times New Roman"/>
              </a:rPr>
              <a:t>in</a:t>
            </a:r>
            <a:r>
              <a:rPr dirty="0" sz="1450" spc="114">
                <a:latin typeface="Times New Roman"/>
                <a:cs typeface="Times New Roman"/>
              </a:rPr>
              <a:t> </a:t>
            </a:r>
            <a:r>
              <a:rPr dirty="0" sz="1450" spc="-10">
                <a:latin typeface="Times New Roman"/>
                <a:cs typeface="Times New Roman"/>
              </a:rPr>
              <a:t>some  confusion as to the result. He walked </a:t>
            </a:r>
            <a:r>
              <a:rPr dirty="0" sz="1450" spc="-5">
                <a:latin typeface="Times New Roman"/>
                <a:cs typeface="Times New Roman"/>
              </a:rPr>
              <a:t>up </a:t>
            </a:r>
            <a:r>
              <a:rPr dirty="0" sz="1450" spc="-10">
                <a:latin typeface="Times New Roman"/>
                <a:cs typeface="Times New Roman"/>
              </a:rPr>
              <a:t>and down the garden, whistling  softly to himself. Sometimes </a:t>
            </a:r>
            <a:r>
              <a:rPr dirty="0" sz="1450" spc="-5">
                <a:latin typeface="Times New Roman"/>
                <a:cs typeface="Times New Roman"/>
              </a:rPr>
              <a:t>he </a:t>
            </a:r>
            <a:r>
              <a:rPr dirty="0" sz="1450" spc="-10">
                <a:latin typeface="Times New Roman"/>
                <a:cs typeface="Times New Roman"/>
              </a:rPr>
              <a:t>stopped and contemplated the sky and hill-  tops; sometimes </a:t>
            </a:r>
            <a:r>
              <a:rPr dirty="0" sz="1450" spc="-5">
                <a:latin typeface="Times New Roman"/>
                <a:cs typeface="Times New Roman"/>
              </a:rPr>
              <a:t>he </a:t>
            </a:r>
            <a:r>
              <a:rPr dirty="0" sz="1450" spc="-10">
                <a:latin typeface="Times New Roman"/>
                <a:cs typeface="Times New Roman"/>
              </a:rPr>
              <a:t>went down to the tail </a:t>
            </a:r>
            <a:r>
              <a:rPr dirty="0" sz="1450" spc="-5">
                <a:latin typeface="Times New Roman"/>
                <a:cs typeface="Times New Roman"/>
              </a:rPr>
              <a:t>of </a:t>
            </a:r>
            <a:r>
              <a:rPr dirty="0" sz="1450" spc="-10">
                <a:latin typeface="Times New Roman"/>
                <a:cs typeface="Times New Roman"/>
              </a:rPr>
              <a:t>the weir and sat there, looking  foolishly in the </a:t>
            </a:r>
            <a:r>
              <a:rPr dirty="0" sz="1450" spc="-25">
                <a:latin typeface="Times New Roman"/>
                <a:cs typeface="Times New Roman"/>
              </a:rPr>
              <a:t>water. </a:t>
            </a:r>
            <a:r>
              <a:rPr dirty="0" sz="1450" spc="-10">
                <a:latin typeface="Times New Roman"/>
                <a:cs typeface="Times New Roman"/>
              </a:rPr>
              <a:t>All this dubiety and perturbation was so foreign to his  nature and the life which </a:t>
            </a:r>
            <a:r>
              <a:rPr dirty="0" sz="1450" spc="-5">
                <a:latin typeface="Times New Roman"/>
                <a:cs typeface="Times New Roman"/>
              </a:rPr>
              <a:t>he </a:t>
            </a:r>
            <a:r>
              <a:rPr dirty="0" sz="1450" spc="-10">
                <a:latin typeface="Times New Roman"/>
                <a:cs typeface="Times New Roman"/>
              </a:rPr>
              <a:t>had resolutely chosen for himself, that </a:t>
            </a:r>
            <a:r>
              <a:rPr dirty="0" sz="1450" spc="-5">
                <a:latin typeface="Times New Roman"/>
                <a:cs typeface="Times New Roman"/>
              </a:rPr>
              <a:t>he </a:t>
            </a:r>
            <a:r>
              <a:rPr dirty="0" sz="1450" spc="-10">
                <a:latin typeface="Times New Roman"/>
                <a:cs typeface="Times New Roman"/>
              </a:rPr>
              <a:t>began to  regret </a:t>
            </a:r>
            <a:r>
              <a:rPr dirty="0" sz="1450" spc="-20">
                <a:latin typeface="Times New Roman"/>
                <a:cs typeface="Times New Roman"/>
              </a:rPr>
              <a:t>Marjory’s </a:t>
            </a:r>
            <a:r>
              <a:rPr dirty="0" sz="1450" spc="-10">
                <a:latin typeface="Times New Roman"/>
                <a:cs typeface="Times New Roman"/>
              </a:rPr>
              <a:t>arrival. ‘After all,’ </a:t>
            </a:r>
            <a:r>
              <a:rPr dirty="0" sz="1450" spc="-5">
                <a:latin typeface="Times New Roman"/>
                <a:cs typeface="Times New Roman"/>
              </a:rPr>
              <a:t>he </a:t>
            </a:r>
            <a:r>
              <a:rPr dirty="0" sz="1450" spc="-10">
                <a:latin typeface="Times New Roman"/>
                <a:cs typeface="Times New Roman"/>
              </a:rPr>
              <a:t>thought, ‘I was as happy as </a:t>
            </a:r>
            <a:r>
              <a:rPr dirty="0" sz="1450" spc="-5">
                <a:latin typeface="Times New Roman"/>
                <a:cs typeface="Times New Roman"/>
              </a:rPr>
              <a:t>a </a:t>
            </a:r>
            <a:r>
              <a:rPr dirty="0" sz="1450" spc="-10">
                <a:latin typeface="Times New Roman"/>
                <a:cs typeface="Times New Roman"/>
              </a:rPr>
              <a:t>man need  be.</a:t>
            </a:r>
            <a:r>
              <a:rPr dirty="0" sz="1450" spc="240">
                <a:latin typeface="Times New Roman"/>
                <a:cs typeface="Times New Roman"/>
              </a:rPr>
              <a:t> </a:t>
            </a:r>
            <a:r>
              <a:rPr dirty="0" sz="1450" spc="-5">
                <a:latin typeface="Times New Roman"/>
                <a:cs typeface="Times New Roman"/>
              </a:rPr>
              <a:t>I</a:t>
            </a:r>
            <a:r>
              <a:rPr dirty="0" sz="1450" spc="114">
                <a:latin typeface="Times New Roman"/>
                <a:cs typeface="Times New Roman"/>
              </a:rPr>
              <a:t> </a:t>
            </a:r>
            <a:r>
              <a:rPr dirty="0" sz="1450" spc="-10">
                <a:latin typeface="Times New Roman"/>
                <a:cs typeface="Times New Roman"/>
              </a:rPr>
              <a:t>could</a:t>
            </a:r>
            <a:r>
              <a:rPr dirty="0" sz="1450" spc="114">
                <a:latin typeface="Times New Roman"/>
                <a:cs typeface="Times New Roman"/>
              </a:rPr>
              <a:t> </a:t>
            </a:r>
            <a:r>
              <a:rPr dirty="0" sz="1450" spc="-10">
                <a:latin typeface="Times New Roman"/>
                <a:cs typeface="Times New Roman"/>
              </a:rPr>
              <a:t>come</a:t>
            </a:r>
            <a:r>
              <a:rPr dirty="0" sz="1450" spc="114">
                <a:latin typeface="Times New Roman"/>
                <a:cs typeface="Times New Roman"/>
              </a:rPr>
              <a:t> </a:t>
            </a:r>
            <a:r>
              <a:rPr dirty="0" sz="1450" spc="-10">
                <a:latin typeface="Times New Roman"/>
                <a:cs typeface="Times New Roman"/>
              </a:rPr>
              <a:t>down</a:t>
            </a:r>
            <a:r>
              <a:rPr dirty="0" sz="1450" spc="114">
                <a:latin typeface="Times New Roman"/>
                <a:cs typeface="Times New Roman"/>
              </a:rPr>
              <a:t> </a:t>
            </a:r>
            <a:r>
              <a:rPr dirty="0" sz="1450" spc="-10">
                <a:latin typeface="Times New Roman"/>
                <a:cs typeface="Times New Roman"/>
              </a:rPr>
              <a:t>here</a:t>
            </a:r>
            <a:r>
              <a:rPr dirty="0" sz="1450" spc="114">
                <a:latin typeface="Times New Roman"/>
                <a:cs typeface="Times New Roman"/>
              </a:rPr>
              <a:t> </a:t>
            </a:r>
            <a:r>
              <a:rPr dirty="0" sz="1450" spc="-10">
                <a:latin typeface="Times New Roman"/>
                <a:cs typeface="Times New Roman"/>
              </a:rPr>
              <a:t>and</a:t>
            </a:r>
            <a:r>
              <a:rPr dirty="0" sz="1450" spc="114">
                <a:latin typeface="Times New Roman"/>
                <a:cs typeface="Times New Roman"/>
              </a:rPr>
              <a:t> </a:t>
            </a:r>
            <a:r>
              <a:rPr dirty="0" sz="1450" spc="-10">
                <a:latin typeface="Times New Roman"/>
                <a:cs typeface="Times New Roman"/>
              </a:rPr>
              <a:t>watch</a:t>
            </a:r>
            <a:r>
              <a:rPr dirty="0" sz="1450" spc="114">
                <a:latin typeface="Times New Roman"/>
                <a:cs typeface="Times New Roman"/>
              </a:rPr>
              <a:t> </a:t>
            </a:r>
            <a:r>
              <a:rPr dirty="0" sz="1450" spc="-10">
                <a:latin typeface="Times New Roman"/>
                <a:cs typeface="Times New Roman"/>
              </a:rPr>
              <a:t>my</a:t>
            </a:r>
            <a:r>
              <a:rPr dirty="0" sz="1450" spc="114">
                <a:latin typeface="Times New Roman"/>
                <a:cs typeface="Times New Roman"/>
              </a:rPr>
              <a:t> </a:t>
            </a:r>
            <a:r>
              <a:rPr dirty="0" sz="1450" spc="-10">
                <a:latin typeface="Times New Roman"/>
                <a:cs typeface="Times New Roman"/>
              </a:rPr>
              <a:t>fishes</a:t>
            </a:r>
            <a:r>
              <a:rPr dirty="0" sz="1450" spc="114">
                <a:latin typeface="Times New Roman"/>
                <a:cs typeface="Times New Roman"/>
              </a:rPr>
              <a:t> </a:t>
            </a:r>
            <a:r>
              <a:rPr dirty="0" sz="1450" spc="-10">
                <a:latin typeface="Times New Roman"/>
                <a:cs typeface="Times New Roman"/>
              </a:rPr>
              <a:t>all</a:t>
            </a:r>
            <a:r>
              <a:rPr dirty="0" sz="1450" spc="114">
                <a:latin typeface="Times New Roman"/>
                <a:cs typeface="Times New Roman"/>
              </a:rPr>
              <a:t> </a:t>
            </a:r>
            <a:r>
              <a:rPr dirty="0" sz="1450" spc="-10">
                <a:latin typeface="Times New Roman"/>
                <a:cs typeface="Times New Roman"/>
              </a:rPr>
              <a:t>day</a:t>
            </a:r>
            <a:r>
              <a:rPr dirty="0" sz="1450" spc="114">
                <a:latin typeface="Times New Roman"/>
                <a:cs typeface="Times New Roman"/>
              </a:rPr>
              <a:t> </a:t>
            </a:r>
            <a:r>
              <a:rPr dirty="0" sz="1450" spc="-10">
                <a:latin typeface="Times New Roman"/>
                <a:cs typeface="Times New Roman"/>
              </a:rPr>
              <a:t>long</a:t>
            </a:r>
            <a:r>
              <a:rPr dirty="0" sz="1450" spc="114">
                <a:latin typeface="Times New Roman"/>
                <a:cs typeface="Times New Roman"/>
              </a:rPr>
              <a:t> </a:t>
            </a:r>
            <a:r>
              <a:rPr dirty="0" sz="1450" spc="-10">
                <a:latin typeface="Times New Roman"/>
                <a:cs typeface="Times New Roman"/>
              </a:rPr>
              <a:t>if</a:t>
            </a:r>
            <a:r>
              <a:rPr dirty="0" sz="1450" spc="114">
                <a:latin typeface="Times New Roman"/>
                <a:cs typeface="Times New Roman"/>
              </a:rPr>
              <a:t> </a:t>
            </a:r>
            <a:r>
              <a:rPr dirty="0" sz="1450" spc="-5">
                <a:latin typeface="Times New Roman"/>
                <a:cs typeface="Times New Roman"/>
              </a:rPr>
              <a:t>I</a:t>
            </a:r>
            <a:r>
              <a:rPr dirty="0" sz="1450" spc="114">
                <a:latin typeface="Times New Roman"/>
                <a:cs typeface="Times New Roman"/>
              </a:rPr>
              <a:t> </a:t>
            </a:r>
            <a:r>
              <a:rPr dirty="0" sz="1450" spc="-10">
                <a:latin typeface="Times New Roman"/>
                <a:cs typeface="Times New Roman"/>
              </a:rPr>
              <a:t>wanted:</a:t>
            </a:r>
            <a:r>
              <a:rPr dirty="0" sz="1450" spc="114">
                <a:latin typeface="Times New Roman"/>
                <a:cs typeface="Times New Roman"/>
              </a:rPr>
              <a:t> </a:t>
            </a:r>
            <a:r>
              <a:rPr dirty="0" sz="1450" spc="-5">
                <a:latin typeface="Times New Roman"/>
                <a:cs typeface="Times New Roman"/>
              </a:rPr>
              <a:t>I</a:t>
            </a:r>
            <a:endParaRPr sz="1450">
              <a:latin typeface="Times New Roman"/>
              <a:cs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354820"/>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was as settled and contented as my old</a:t>
            </a:r>
            <a:r>
              <a:rPr dirty="0" sz="1450" spc="30">
                <a:latin typeface="Times New Roman"/>
                <a:cs typeface="Times New Roman"/>
              </a:rPr>
              <a:t> </a:t>
            </a:r>
            <a:r>
              <a:rPr dirty="0" sz="1450" spc="-10">
                <a:latin typeface="Times New Roman"/>
                <a:cs typeface="Times New Roman"/>
              </a:rPr>
              <a:t>mill.’</a:t>
            </a:r>
            <a:endParaRPr sz="1450">
              <a:latin typeface="Times New Roman"/>
              <a:cs typeface="Times New Roman"/>
            </a:endParaRPr>
          </a:p>
          <a:p>
            <a:pPr algn="just" marL="12700" marR="8890">
              <a:lnSpc>
                <a:spcPts val="1730"/>
              </a:lnSpc>
              <a:spcBef>
                <a:spcPts val="915"/>
              </a:spcBef>
            </a:pPr>
            <a:r>
              <a:rPr dirty="0" sz="1450" spc="-10">
                <a:latin typeface="Times New Roman"/>
                <a:cs typeface="Times New Roman"/>
              </a:rPr>
              <a:t>Marjory came down to </a:t>
            </a:r>
            <a:r>
              <a:rPr dirty="0" sz="1450" spc="-15">
                <a:latin typeface="Times New Roman"/>
                <a:cs typeface="Times New Roman"/>
              </a:rPr>
              <a:t>dinner, </a:t>
            </a:r>
            <a:r>
              <a:rPr dirty="0" sz="1450" spc="-10">
                <a:latin typeface="Times New Roman"/>
                <a:cs typeface="Times New Roman"/>
              </a:rPr>
              <a:t>looking very trim and quiet; and </a:t>
            </a:r>
            <a:r>
              <a:rPr dirty="0" sz="1450" spc="-5">
                <a:latin typeface="Times New Roman"/>
                <a:cs typeface="Times New Roman"/>
              </a:rPr>
              <a:t>no </a:t>
            </a:r>
            <a:r>
              <a:rPr dirty="0" sz="1450" spc="-10">
                <a:latin typeface="Times New Roman"/>
                <a:cs typeface="Times New Roman"/>
              </a:rPr>
              <a:t>sooner  were all three at table than she made her father </a:t>
            </a:r>
            <a:r>
              <a:rPr dirty="0" sz="1450" spc="-5">
                <a:latin typeface="Times New Roman"/>
                <a:cs typeface="Times New Roman"/>
              </a:rPr>
              <a:t>a </a:t>
            </a:r>
            <a:r>
              <a:rPr dirty="0" sz="1450" spc="-10">
                <a:latin typeface="Times New Roman"/>
                <a:cs typeface="Times New Roman"/>
              </a:rPr>
              <a:t>speech, with her eyes fixed  </a:t>
            </a:r>
            <a:r>
              <a:rPr dirty="0" sz="1450" spc="-5">
                <a:latin typeface="Times New Roman"/>
                <a:cs typeface="Times New Roman"/>
              </a:rPr>
              <a:t>upon </a:t>
            </a:r>
            <a:r>
              <a:rPr dirty="0" sz="1450" spc="-10">
                <a:latin typeface="Times New Roman"/>
                <a:cs typeface="Times New Roman"/>
              </a:rPr>
              <a:t>her plate, </a:t>
            </a:r>
            <a:r>
              <a:rPr dirty="0" sz="1450" spc="-5">
                <a:latin typeface="Times New Roman"/>
                <a:cs typeface="Times New Roman"/>
              </a:rPr>
              <a:t>but </a:t>
            </a:r>
            <a:r>
              <a:rPr dirty="0" sz="1450" spc="-10">
                <a:latin typeface="Times New Roman"/>
                <a:cs typeface="Times New Roman"/>
              </a:rPr>
              <a:t>showing </a:t>
            </a:r>
            <a:r>
              <a:rPr dirty="0" sz="1450" spc="-5">
                <a:latin typeface="Times New Roman"/>
                <a:cs typeface="Times New Roman"/>
              </a:rPr>
              <a:t>no </a:t>
            </a:r>
            <a:r>
              <a:rPr dirty="0" sz="1450" spc="-10">
                <a:latin typeface="Times New Roman"/>
                <a:cs typeface="Times New Roman"/>
              </a:rPr>
              <a:t>other sign </a:t>
            </a:r>
            <a:r>
              <a:rPr dirty="0" sz="1450" spc="-5">
                <a:latin typeface="Times New Roman"/>
                <a:cs typeface="Times New Roman"/>
              </a:rPr>
              <a:t>of </a:t>
            </a:r>
            <a:r>
              <a:rPr dirty="0" sz="1450" spc="-10">
                <a:latin typeface="Times New Roman"/>
                <a:cs typeface="Times New Roman"/>
              </a:rPr>
              <a:t>embarrassment </a:t>
            </a:r>
            <a:r>
              <a:rPr dirty="0" sz="1450" spc="-5">
                <a:latin typeface="Times New Roman"/>
                <a:cs typeface="Times New Roman"/>
              </a:rPr>
              <a:t>or</a:t>
            </a:r>
            <a:r>
              <a:rPr dirty="0" sz="1450" spc="45">
                <a:latin typeface="Times New Roman"/>
                <a:cs typeface="Times New Roman"/>
              </a:rPr>
              <a:t> </a:t>
            </a:r>
            <a:r>
              <a:rPr dirty="0" sz="1450" spc="-10">
                <a:latin typeface="Times New Roman"/>
                <a:cs typeface="Times New Roman"/>
              </a:rPr>
              <a:t>distress.</a:t>
            </a:r>
            <a:endParaRPr sz="1450">
              <a:latin typeface="Times New Roman"/>
              <a:cs typeface="Times New Roman"/>
            </a:endParaRPr>
          </a:p>
          <a:p>
            <a:pPr algn="just" marL="12700" marR="5080">
              <a:lnSpc>
                <a:spcPts val="1730"/>
              </a:lnSpc>
              <a:spcBef>
                <a:spcPts val="860"/>
              </a:spcBef>
            </a:pPr>
            <a:r>
              <a:rPr dirty="0" sz="1450" spc="-15">
                <a:latin typeface="Times New Roman"/>
                <a:cs typeface="Times New Roman"/>
              </a:rPr>
              <a:t>‘Father,’ </a:t>
            </a:r>
            <a:r>
              <a:rPr dirty="0" sz="1450" spc="-10">
                <a:latin typeface="Times New Roman"/>
                <a:cs typeface="Times New Roman"/>
              </a:rPr>
              <a:t>she began, </a:t>
            </a:r>
            <a:r>
              <a:rPr dirty="0" sz="1450" spc="-30">
                <a:latin typeface="Times New Roman"/>
                <a:cs typeface="Times New Roman"/>
              </a:rPr>
              <a:t>‘Mr. </a:t>
            </a:r>
            <a:r>
              <a:rPr dirty="0" sz="1450" spc="-25">
                <a:latin typeface="Times New Roman"/>
                <a:cs typeface="Times New Roman"/>
              </a:rPr>
              <a:t>Will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have been talking things </a:t>
            </a:r>
            <a:r>
              <a:rPr dirty="0" sz="1450" spc="-25">
                <a:latin typeface="Times New Roman"/>
                <a:cs typeface="Times New Roman"/>
              </a:rPr>
              <a:t>over. </a:t>
            </a:r>
            <a:r>
              <a:rPr dirty="0" sz="1450" spc="-70">
                <a:latin typeface="Times New Roman"/>
                <a:cs typeface="Times New Roman"/>
              </a:rPr>
              <a:t>We </a:t>
            </a:r>
            <a:r>
              <a:rPr dirty="0" sz="1450" spc="-10">
                <a:latin typeface="Times New Roman"/>
                <a:cs typeface="Times New Roman"/>
              </a:rPr>
              <a:t>see that  we have each made </a:t>
            </a:r>
            <a:r>
              <a:rPr dirty="0" sz="1450" spc="-5">
                <a:latin typeface="Times New Roman"/>
                <a:cs typeface="Times New Roman"/>
              </a:rPr>
              <a:t>a </a:t>
            </a:r>
            <a:r>
              <a:rPr dirty="0" sz="1450" spc="-10">
                <a:latin typeface="Times New Roman"/>
                <a:cs typeface="Times New Roman"/>
              </a:rPr>
              <a:t>mistake about </a:t>
            </a:r>
            <a:r>
              <a:rPr dirty="0" sz="1450" spc="-5">
                <a:latin typeface="Times New Roman"/>
                <a:cs typeface="Times New Roman"/>
              </a:rPr>
              <a:t>our </a:t>
            </a:r>
            <a:r>
              <a:rPr dirty="0" sz="1450" spc="-10">
                <a:latin typeface="Times New Roman"/>
                <a:cs typeface="Times New Roman"/>
              </a:rPr>
              <a:t>feelings, and </a:t>
            </a:r>
            <a:r>
              <a:rPr dirty="0" sz="1450" spc="-5">
                <a:latin typeface="Times New Roman"/>
                <a:cs typeface="Times New Roman"/>
              </a:rPr>
              <a:t>he </a:t>
            </a:r>
            <a:r>
              <a:rPr dirty="0" sz="1450" spc="-10">
                <a:latin typeface="Times New Roman"/>
                <a:cs typeface="Times New Roman"/>
              </a:rPr>
              <a:t>has agreed, at my  request, to give </a:t>
            </a:r>
            <a:r>
              <a:rPr dirty="0" sz="1450" spc="-5">
                <a:latin typeface="Times New Roman"/>
                <a:cs typeface="Times New Roman"/>
              </a:rPr>
              <a:t>up </a:t>
            </a:r>
            <a:r>
              <a:rPr dirty="0" sz="1450" spc="-10">
                <a:latin typeface="Times New Roman"/>
                <a:cs typeface="Times New Roman"/>
              </a:rPr>
              <a:t>all idea </a:t>
            </a:r>
            <a:r>
              <a:rPr dirty="0" sz="1450" spc="-5">
                <a:latin typeface="Times New Roman"/>
                <a:cs typeface="Times New Roman"/>
              </a:rPr>
              <a:t>of </a:t>
            </a:r>
            <a:r>
              <a:rPr dirty="0" sz="1450" spc="-10">
                <a:latin typeface="Times New Roman"/>
                <a:cs typeface="Times New Roman"/>
              </a:rPr>
              <a:t>marriage, and </a:t>
            </a:r>
            <a:r>
              <a:rPr dirty="0" sz="1450" spc="-5">
                <a:latin typeface="Times New Roman"/>
                <a:cs typeface="Times New Roman"/>
              </a:rPr>
              <a:t>be no </a:t>
            </a:r>
            <a:r>
              <a:rPr dirty="0" sz="1450" spc="-10">
                <a:latin typeface="Times New Roman"/>
                <a:cs typeface="Times New Roman"/>
              </a:rPr>
              <a:t>more than my very </a:t>
            </a:r>
            <a:r>
              <a:rPr dirty="0" sz="1450" spc="-5">
                <a:latin typeface="Times New Roman"/>
                <a:cs typeface="Times New Roman"/>
              </a:rPr>
              <a:t>good  </a:t>
            </a:r>
            <a:r>
              <a:rPr dirty="0" sz="1450" spc="-10">
                <a:latin typeface="Times New Roman"/>
                <a:cs typeface="Times New Roman"/>
              </a:rPr>
              <a:t>friend, as in the past. </a:t>
            </a:r>
            <a:r>
              <a:rPr dirty="0" sz="1450" spc="-60">
                <a:latin typeface="Times New Roman"/>
                <a:cs typeface="Times New Roman"/>
              </a:rPr>
              <a:t>You </a:t>
            </a:r>
            <a:r>
              <a:rPr dirty="0" sz="1450" spc="-10">
                <a:latin typeface="Times New Roman"/>
                <a:cs typeface="Times New Roman"/>
              </a:rPr>
              <a:t>see, there is </a:t>
            </a:r>
            <a:r>
              <a:rPr dirty="0" sz="1450" spc="-5">
                <a:latin typeface="Times New Roman"/>
                <a:cs typeface="Times New Roman"/>
              </a:rPr>
              <a:t>no </a:t>
            </a:r>
            <a:r>
              <a:rPr dirty="0" sz="1450" spc="-10">
                <a:latin typeface="Times New Roman"/>
                <a:cs typeface="Times New Roman"/>
              </a:rPr>
              <a:t>shadow </a:t>
            </a:r>
            <a:r>
              <a:rPr dirty="0" sz="1450" spc="-5">
                <a:latin typeface="Times New Roman"/>
                <a:cs typeface="Times New Roman"/>
              </a:rPr>
              <a:t>of a </a:t>
            </a:r>
            <a:r>
              <a:rPr dirty="0" sz="1450" spc="-10">
                <a:latin typeface="Times New Roman"/>
                <a:cs typeface="Times New Roman"/>
              </a:rPr>
              <a:t>quarrel, and indeed </a:t>
            </a:r>
            <a:r>
              <a:rPr dirty="0" sz="1450" spc="-5">
                <a:latin typeface="Times New Roman"/>
                <a:cs typeface="Times New Roman"/>
              </a:rPr>
              <a:t>I  hope </a:t>
            </a:r>
            <a:r>
              <a:rPr dirty="0" sz="1450" spc="-10">
                <a:latin typeface="Times New Roman"/>
                <a:cs typeface="Times New Roman"/>
              </a:rPr>
              <a:t>we shall see </a:t>
            </a:r>
            <a:r>
              <a:rPr dirty="0" sz="1450" spc="-5">
                <a:latin typeface="Times New Roman"/>
                <a:cs typeface="Times New Roman"/>
              </a:rPr>
              <a:t>a </a:t>
            </a:r>
            <a:r>
              <a:rPr dirty="0" sz="1450" spc="-10">
                <a:latin typeface="Times New Roman"/>
                <a:cs typeface="Times New Roman"/>
              </a:rPr>
              <a:t>great deal </a:t>
            </a:r>
            <a:r>
              <a:rPr dirty="0" sz="1450" spc="-5">
                <a:latin typeface="Times New Roman"/>
                <a:cs typeface="Times New Roman"/>
              </a:rPr>
              <a:t>of </a:t>
            </a:r>
            <a:r>
              <a:rPr dirty="0" sz="1450" spc="-10">
                <a:latin typeface="Times New Roman"/>
                <a:cs typeface="Times New Roman"/>
              </a:rPr>
              <a:t>him in the future, for his visits will always </a:t>
            </a:r>
            <a:r>
              <a:rPr dirty="0" sz="1450" spc="-5">
                <a:latin typeface="Times New Roman"/>
                <a:cs typeface="Times New Roman"/>
              </a:rPr>
              <a:t>be  </a:t>
            </a:r>
            <a:r>
              <a:rPr dirty="0" sz="1450" spc="-10">
                <a:latin typeface="Times New Roman"/>
                <a:cs typeface="Times New Roman"/>
              </a:rPr>
              <a:t>welcome in </a:t>
            </a:r>
            <a:r>
              <a:rPr dirty="0" sz="1450" spc="-5">
                <a:latin typeface="Times New Roman"/>
                <a:cs typeface="Times New Roman"/>
              </a:rPr>
              <a:t>our </a:t>
            </a:r>
            <a:r>
              <a:rPr dirty="0" sz="1450" spc="-10">
                <a:latin typeface="Times New Roman"/>
                <a:cs typeface="Times New Roman"/>
              </a:rPr>
              <a:t>house. Of course, </a:t>
            </a:r>
            <a:r>
              <a:rPr dirty="0" sz="1450" spc="-15">
                <a:latin typeface="Times New Roman"/>
                <a:cs typeface="Times New Roman"/>
              </a:rPr>
              <a:t>father, </a:t>
            </a:r>
            <a:r>
              <a:rPr dirty="0" sz="1450" spc="-5">
                <a:latin typeface="Times New Roman"/>
                <a:cs typeface="Times New Roman"/>
              </a:rPr>
              <a:t>you </a:t>
            </a:r>
            <a:r>
              <a:rPr dirty="0" sz="1450" spc="-10">
                <a:latin typeface="Times New Roman"/>
                <a:cs typeface="Times New Roman"/>
              </a:rPr>
              <a:t>will know best, </a:t>
            </a:r>
            <a:r>
              <a:rPr dirty="0" sz="1450" spc="-5">
                <a:latin typeface="Times New Roman"/>
                <a:cs typeface="Times New Roman"/>
              </a:rPr>
              <a:t>but </a:t>
            </a:r>
            <a:r>
              <a:rPr dirty="0" sz="1450" spc="-10">
                <a:latin typeface="Times New Roman"/>
                <a:cs typeface="Times New Roman"/>
              </a:rPr>
              <a:t>perhaps we  should </a:t>
            </a:r>
            <a:r>
              <a:rPr dirty="0" sz="1450" spc="-5">
                <a:latin typeface="Times New Roman"/>
                <a:cs typeface="Times New Roman"/>
              </a:rPr>
              <a:t>do </a:t>
            </a:r>
            <a:r>
              <a:rPr dirty="0" sz="1450" spc="-10">
                <a:latin typeface="Times New Roman"/>
                <a:cs typeface="Times New Roman"/>
              </a:rPr>
              <a:t>better to leave </a:t>
            </a:r>
            <a:r>
              <a:rPr dirty="0" sz="1450" spc="-35">
                <a:latin typeface="Times New Roman"/>
                <a:cs typeface="Times New Roman"/>
              </a:rPr>
              <a:t>Mr. Will’s </a:t>
            </a:r>
            <a:r>
              <a:rPr dirty="0" sz="1450" spc="-10">
                <a:latin typeface="Times New Roman"/>
                <a:cs typeface="Times New Roman"/>
              </a:rPr>
              <a:t>house for the present. </a:t>
            </a:r>
            <a:r>
              <a:rPr dirty="0" sz="1450" spc="-5">
                <a:latin typeface="Times New Roman"/>
                <a:cs typeface="Times New Roman"/>
              </a:rPr>
              <a:t>I </a:t>
            </a:r>
            <a:r>
              <a:rPr dirty="0" sz="1450" spc="-10">
                <a:latin typeface="Times New Roman"/>
                <a:cs typeface="Times New Roman"/>
              </a:rPr>
              <a:t>believe, after what  has passed, we should hardly </a:t>
            </a:r>
            <a:r>
              <a:rPr dirty="0" sz="1450" spc="-5">
                <a:latin typeface="Times New Roman"/>
                <a:cs typeface="Times New Roman"/>
              </a:rPr>
              <a:t>be </a:t>
            </a:r>
            <a:r>
              <a:rPr dirty="0" sz="1450" spc="-10">
                <a:latin typeface="Times New Roman"/>
                <a:cs typeface="Times New Roman"/>
              </a:rPr>
              <a:t>agreeable inmates for some</a:t>
            </a:r>
            <a:r>
              <a:rPr dirty="0" sz="1450" spc="60">
                <a:latin typeface="Times New Roman"/>
                <a:cs typeface="Times New Roman"/>
              </a:rPr>
              <a:t> </a:t>
            </a:r>
            <a:r>
              <a:rPr dirty="0" sz="1450" spc="-10">
                <a:latin typeface="Times New Roman"/>
                <a:cs typeface="Times New Roman"/>
              </a:rPr>
              <a:t>days.’</a:t>
            </a:r>
            <a:endParaRPr sz="1450">
              <a:latin typeface="Times New Roman"/>
              <a:cs typeface="Times New Roman"/>
            </a:endParaRPr>
          </a:p>
          <a:p>
            <a:pPr algn="just" marL="12700" marR="6350">
              <a:lnSpc>
                <a:spcPts val="1730"/>
              </a:lnSpc>
              <a:spcBef>
                <a:spcPts val="855"/>
              </a:spcBef>
            </a:pPr>
            <a:r>
              <a:rPr dirty="0" sz="1450" spc="-20">
                <a:latin typeface="Times New Roman"/>
                <a:cs typeface="Times New Roman"/>
              </a:rPr>
              <a:t>Will, </a:t>
            </a:r>
            <a:r>
              <a:rPr dirty="0" sz="1450" spc="-10">
                <a:latin typeface="Times New Roman"/>
                <a:cs typeface="Times New Roman"/>
              </a:rPr>
              <a:t>who had commanded himself with difficulty from the first, broke </a:t>
            </a:r>
            <a:r>
              <a:rPr dirty="0" sz="1450" spc="-5">
                <a:latin typeface="Times New Roman"/>
                <a:cs typeface="Times New Roman"/>
              </a:rPr>
              <a:t>out  upon </a:t>
            </a:r>
            <a:r>
              <a:rPr dirty="0" sz="1450" spc="-10">
                <a:latin typeface="Times New Roman"/>
                <a:cs typeface="Times New Roman"/>
              </a:rPr>
              <a:t>this into an inarticulate noise, and raised </a:t>
            </a:r>
            <a:r>
              <a:rPr dirty="0" sz="1450" spc="-5">
                <a:latin typeface="Times New Roman"/>
                <a:cs typeface="Times New Roman"/>
              </a:rPr>
              <a:t>one </a:t>
            </a:r>
            <a:r>
              <a:rPr dirty="0" sz="1450" spc="-10">
                <a:latin typeface="Times New Roman"/>
                <a:cs typeface="Times New Roman"/>
              </a:rPr>
              <a:t>hand with an appearance </a:t>
            </a:r>
            <a:r>
              <a:rPr dirty="0" sz="1450" spc="-5">
                <a:latin typeface="Times New Roman"/>
                <a:cs typeface="Times New Roman"/>
              </a:rPr>
              <a:t>of  </a:t>
            </a:r>
            <a:r>
              <a:rPr dirty="0" sz="1450" spc="-10">
                <a:latin typeface="Times New Roman"/>
                <a:cs typeface="Times New Roman"/>
              </a:rPr>
              <a:t>real </a:t>
            </a:r>
            <a:r>
              <a:rPr dirty="0" sz="1450" spc="-25">
                <a:latin typeface="Times New Roman"/>
                <a:cs typeface="Times New Roman"/>
              </a:rPr>
              <a:t>dismay, </a:t>
            </a:r>
            <a:r>
              <a:rPr dirty="0" sz="1450" spc="-10">
                <a:latin typeface="Times New Roman"/>
                <a:cs typeface="Times New Roman"/>
              </a:rPr>
              <a:t>as if </a:t>
            </a:r>
            <a:r>
              <a:rPr dirty="0" sz="1450" spc="-5">
                <a:latin typeface="Times New Roman"/>
                <a:cs typeface="Times New Roman"/>
              </a:rPr>
              <a:t>he </a:t>
            </a:r>
            <a:r>
              <a:rPr dirty="0" sz="1450" spc="-10">
                <a:latin typeface="Times New Roman"/>
                <a:cs typeface="Times New Roman"/>
              </a:rPr>
              <a:t>were about to interfere and contradict. But she checked  him at once looking </a:t>
            </a:r>
            <a:r>
              <a:rPr dirty="0" sz="1450" spc="-5">
                <a:latin typeface="Times New Roman"/>
                <a:cs typeface="Times New Roman"/>
              </a:rPr>
              <a:t>up </a:t>
            </a:r>
            <a:r>
              <a:rPr dirty="0" sz="1450" spc="-10">
                <a:latin typeface="Times New Roman"/>
                <a:cs typeface="Times New Roman"/>
              </a:rPr>
              <a:t>at him with </a:t>
            </a:r>
            <a:r>
              <a:rPr dirty="0" sz="1450" spc="-5">
                <a:latin typeface="Times New Roman"/>
                <a:cs typeface="Times New Roman"/>
              </a:rPr>
              <a:t>a </a:t>
            </a:r>
            <a:r>
              <a:rPr dirty="0" sz="1450" spc="-10">
                <a:latin typeface="Times New Roman"/>
                <a:cs typeface="Times New Roman"/>
              </a:rPr>
              <a:t>swift glance and an angry flush </a:t>
            </a:r>
            <a:r>
              <a:rPr dirty="0" sz="1450" spc="-5">
                <a:latin typeface="Times New Roman"/>
                <a:cs typeface="Times New Roman"/>
              </a:rPr>
              <a:t>upon </a:t>
            </a:r>
            <a:r>
              <a:rPr dirty="0" sz="1450" spc="-10">
                <a:latin typeface="Times New Roman"/>
                <a:cs typeface="Times New Roman"/>
              </a:rPr>
              <a:t>her  cheek.</a:t>
            </a:r>
            <a:endParaRPr sz="1450">
              <a:latin typeface="Times New Roman"/>
              <a:cs typeface="Times New Roman"/>
            </a:endParaRPr>
          </a:p>
          <a:p>
            <a:pPr algn="just" marL="12700" marR="10795">
              <a:lnSpc>
                <a:spcPts val="1730"/>
              </a:lnSpc>
              <a:spcBef>
                <a:spcPts val="855"/>
              </a:spcBef>
            </a:pPr>
            <a:r>
              <a:rPr dirty="0" sz="1450" spc="-45">
                <a:latin typeface="Times New Roman"/>
                <a:cs typeface="Times New Roman"/>
              </a:rPr>
              <a:t>‘You </a:t>
            </a:r>
            <a:r>
              <a:rPr dirty="0" sz="1450" spc="-10">
                <a:latin typeface="Times New Roman"/>
                <a:cs typeface="Times New Roman"/>
              </a:rPr>
              <a:t>will perhaps have the </a:t>
            </a:r>
            <a:r>
              <a:rPr dirty="0" sz="1450" spc="-5">
                <a:latin typeface="Times New Roman"/>
                <a:cs typeface="Times New Roman"/>
              </a:rPr>
              <a:t>good </a:t>
            </a:r>
            <a:r>
              <a:rPr dirty="0" sz="1450" spc="-10">
                <a:latin typeface="Times New Roman"/>
                <a:cs typeface="Times New Roman"/>
              </a:rPr>
              <a:t>grace,’ she said, ‘to let me explain these  matters for</a:t>
            </a:r>
            <a:r>
              <a:rPr dirty="0" sz="1450" spc="-5">
                <a:latin typeface="Times New Roman"/>
                <a:cs typeface="Times New Roman"/>
              </a:rPr>
              <a:t> </a:t>
            </a:r>
            <a:r>
              <a:rPr dirty="0" sz="1450" spc="-10">
                <a:latin typeface="Times New Roman"/>
                <a:cs typeface="Times New Roman"/>
              </a:rPr>
              <a:t>myself.’</a:t>
            </a:r>
            <a:endParaRPr sz="1450">
              <a:latin typeface="Times New Roman"/>
              <a:cs typeface="Times New Roman"/>
            </a:endParaRPr>
          </a:p>
          <a:p>
            <a:pPr algn="just" marL="12700" marR="6985">
              <a:lnSpc>
                <a:spcPts val="1730"/>
              </a:lnSpc>
              <a:spcBef>
                <a:spcPts val="860"/>
              </a:spcBef>
            </a:pPr>
            <a:r>
              <a:rPr dirty="0" sz="1450" spc="-25">
                <a:latin typeface="Times New Roman"/>
                <a:cs typeface="Times New Roman"/>
              </a:rPr>
              <a:t>Will </a:t>
            </a:r>
            <a:r>
              <a:rPr dirty="0" sz="1450" spc="-10">
                <a:latin typeface="Times New Roman"/>
                <a:cs typeface="Times New Roman"/>
              </a:rPr>
              <a:t>was </a:t>
            </a:r>
            <a:r>
              <a:rPr dirty="0" sz="1450" spc="-5">
                <a:latin typeface="Times New Roman"/>
                <a:cs typeface="Times New Roman"/>
              </a:rPr>
              <a:t>put </a:t>
            </a:r>
            <a:r>
              <a:rPr dirty="0" sz="1450" spc="-10">
                <a:latin typeface="Times New Roman"/>
                <a:cs typeface="Times New Roman"/>
              </a:rPr>
              <a:t>entirely </a:t>
            </a:r>
            <a:r>
              <a:rPr dirty="0" sz="1450" spc="-5">
                <a:latin typeface="Times New Roman"/>
                <a:cs typeface="Times New Roman"/>
              </a:rPr>
              <a:t>out of </a:t>
            </a:r>
            <a:r>
              <a:rPr dirty="0" sz="1450" spc="-10">
                <a:latin typeface="Times New Roman"/>
                <a:cs typeface="Times New Roman"/>
              </a:rPr>
              <a:t>countenance </a:t>
            </a:r>
            <a:r>
              <a:rPr dirty="0" sz="1450" spc="-5">
                <a:latin typeface="Times New Roman"/>
                <a:cs typeface="Times New Roman"/>
              </a:rPr>
              <a:t>by </a:t>
            </a:r>
            <a:r>
              <a:rPr dirty="0" sz="1450" spc="-10">
                <a:latin typeface="Times New Roman"/>
                <a:cs typeface="Times New Roman"/>
              </a:rPr>
              <a:t>her expression and the ring </a:t>
            </a:r>
            <a:r>
              <a:rPr dirty="0" sz="1450" spc="-5">
                <a:latin typeface="Times New Roman"/>
                <a:cs typeface="Times New Roman"/>
              </a:rPr>
              <a:t>of </a:t>
            </a:r>
            <a:r>
              <a:rPr dirty="0" sz="1450" spc="-10">
                <a:latin typeface="Times New Roman"/>
                <a:cs typeface="Times New Roman"/>
              </a:rPr>
              <a:t>her  voice. He held his peace, concluding that there were some things about this  girl beyond his comprehension, in which </a:t>
            </a:r>
            <a:r>
              <a:rPr dirty="0" sz="1450" spc="-5">
                <a:latin typeface="Times New Roman"/>
                <a:cs typeface="Times New Roman"/>
              </a:rPr>
              <a:t>he </a:t>
            </a:r>
            <a:r>
              <a:rPr dirty="0" sz="1450" spc="-10">
                <a:latin typeface="Times New Roman"/>
                <a:cs typeface="Times New Roman"/>
              </a:rPr>
              <a:t>was exactly</a:t>
            </a:r>
            <a:r>
              <a:rPr dirty="0" sz="1450" spc="45">
                <a:latin typeface="Times New Roman"/>
                <a:cs typeface="Times New Roman"/>
              </a:rPr>
              <a:t> </a:t>
            </a:r>
            <a:r>
              <a:rPr dirty="0" sz="1450" spc="-10">
                <a:latin typeface="Times New Roman"/>
                <a:cs typeface="Times New Roman"/>
              </a:rPr>
              <a:t>right.</a:t>
            </a:r>
            <a:endParaRPr sz="1450">
              <a:latin typeface="Times New Roman"/>
              <a:cs typeface="Times New Roman"/>
            </a:endParaRPr>
          </a:p>
          <a:p>
            <a:pPr algn="just" marL="12700" marR="7620">
              <a:lnSpc>
                <a:spcPts val="1730"/>
              </a:lnSpc>
              <a:spcBef>
                <a:spcPts val="860"/>
              </a:spcBef>
            </a:pPr>
            <a:r>
              <a:rPr dirty="0" sz="1450" spc="-10">
                <a:latin typeface="Times New Roman"/>
                <a:cs typeface="Times New Roman"/>
              </a:rPr>
              <a:t>The </a:t>
            </a:r>
            <a:r>
              <a:rPr dirty="0" sz="1450" spc="-5">
                <a:latin typeface="Times New Roman"/>
                <a:cs typeface="Times New Roman"/>
              </a:rPr>
              <a:t>poor </a:t>
            </a:r>
            <a:r>
              <a:rPr dirty="0" sz="1450" spc="-10">
                <a:latin typeface="Times New Roman"/>
                <a:cs typeface="Times New Roman"/>
              </a:rPr>
              <a:t>parson was quite crestfallen. He tried to prove that this was </a:t>
            </a:r>
            <a:r>
              <a:rPr dirty="0" sz="1450" spc="-5">
                <a:latin typeface="Times New Roman"/>
                <a:cs typeface="Times New Roman"/>
              </a:rPr>
              <a:t>no </a:t>
            </a:r>
            <a:r>
              <a:rPr dirty="0" sz="1450" spc="-10">
                <a:latin typeface="Times New Roman"/>
                <a:cs typeface="Times New Roman"/>
              </a:rPr>
              <a:t>more  than </a:t>
            </a:r>
            <a:r>
              <a:rPr dirty="0" sz="1450" spc="-5">
                <a:latin typeface="Times New Roman"/>
                <a:cs typeface="Times New Roman"/>
              </a:rPr>
              <a:t>a </a:t>
            </a:r>
            <a:r>
              <a:rPr dirty="0" sz="1450" spc="-10">
                <a:latin typeface="Times New Roman"/>
                <a:cs typeface="Times New Roman"/>
              </a:rPr>
              <a:t>true lovers’ </a:t>
            </a:r>
            <a:r>
              <a:rPr dirty="0" sz="1450" spc="-15">
                <a:latin typeface="Times New Roman"/>
                <a:cs typeface="Times New Roman"/>
              </a:rPr>
              <a:t>tiff, </a:t>
            </a:r>
            <a:r>
              <a:rPr dirty="0" sz="1450" spc="-10">
                <a:latin typeface="Times New Roman"/>
                <a:cs typeface="Times New Roman"/>
              </a:rPr>
              <a:t>which would pass </a:t>
            </a:r>
            <a:r>
              <a:rPr dirty="0" sz="1450" spc="-15">
                <a:latin typeface="Times New Roman"/>
                <a:cs typeface="Times New Roman"/>
              </a:rPr>
              <a:t>off </a:t>
            </a:r>
            <a:r>
              <a:rPr dirty="0" sz="1450" spc="-10">
                <a:latin typeface="Times New Roman"/>
                <a:cs typeface="Times New Roman"/>
              </a:rPr>
              <a:t>before night; and when </a:t>
            </a:r>
            <a:r>
              <a:rPr dirty="0" sz="1450" spc="-5">
                <a:latin typeface="Times New Roman"/>
                <a:cs typeface="Times New Roman"/>
              </a:rPr>
              <a:t>he </a:t>
            </a:r>
            <a:r>
              <a:rPr dirty="0" sz="1450" spc="-10">
                <a:latin typeface="Times New Roman"/>
                <a:cs typeface="Times New Roman"/>
              </a:rPr>
              <a:t>was  dislodged from that position, </a:t>
            </a: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on </a:t>
            </a:r>
            <a:r>
              <a:rPr dirty="0" sz="1450" spc="-10">
                <a:latin typeface="Times New Roman"/>
                <a:cs typeface="Times New Roman"/>
              </a:rPr>
              <a:t>to </a:t>
            </a:r>
            <a:r>
              <a:rPr dirty="0" sz="1450" spc="-15">
                <a:latin typeface="Times New Roman"/>
                <a:cs typeface="Times New Roman"/>
              </a:rPr>
              <a:t>argue </a:t>
            </a:r>
            <a:r>
              <a:rPr dirty="0" sz="1450" spc="-10">
                <a:latin typeface="Times New Roman"/>
                <a:cs typeface="Times New Roman"/>
              </a:rPr>
              <a:t>that where there was </a:t>
            </a:r>
            <a:r>
              <a:rPr dirty="0" sz="1450" spc="-5">
                <a:latin typeface="Times New Roman"/>
                <a:cs typeface="Times New Roman"/>
              </a:rPr>
              <a:t>no  </a:t>
            </a:r>
            <a:r>
              <a:rPr dirty="0" sz="1450" spc="-10">
                <a:latin typeface="Times New Roman"/>
                <a:cs typeface="Times New Roman"/>
              </a:rPr>
              <a:t>quarrel there could </a:t>
            </a:r>
            <a:r>
              <a:rPr dirty="0" sz="1450" spc="-5">
                <a:latin typeface="Times New Roman"/>
                <a:cs typeface="Times New Roman"/>
              </a:rPr>
              <a:t>be no </a:t>
            </a:r>
            <a:r>
              <a:rPr dirty="0" sz="1450" spc="-10">
                <a:latin typeface="Times New Roman"/>
                <a:cs typeface="Times New Roman"/>
              </a:rPr>
              <a:t>call for </a:t>
            </a:r>
            <a:r>
              <a:rPr dirty="0" sz="1450" spc="-5">
                <a:latin typeface="Times New Roman"/>
                <a:cs typeface="Times New Roman"/>
              </a:rPr>
              <a:t>a </a:t>
            </a:r>
            <a:r>
              <a:rPr dirty="0" sz="1450" spc="-10">
                <a:latin typeface="Times New Roman"/>
                <a:cs typeface="Times New Roman"/>
              </a:rPr>
              <a:t>separation; for the </a:t>
            </a:r>
            <a:r>
              <a:rPr dirty="0" sz="1450" spc="-5">
                <a:latin typeface="Times New Roman"/>
                <a:cs typeface="Times New Roman"/>
              </a:rPr>
              <a:t>good </a:t>
            </a:r>
            <a:r>
              <a:rPr dirty="0" sz="1450" spc="-10">
                <a:latin typeface="Times New Roman"/>
                <a:cs typeface="Times New Roman"/>
              </a:rPr>
              <a:t>man liked both his  entertainment and his host. It was curious to see how the girl managed them,  saying little all the time, and that very </a:t>
            </a:r>
            <a:r>
              <a:rPr dirty="0" sz="1450" spc="-20">
                <a:latin typeface="Times New Roman"/>
                <a:cs typeface="Times New Roman"/>
              </a:rPr>
              <a:t>quietly, </a:t>
            </a:r>
            <a:r>
              <a:rPr dirty="0" sz="1450" spc="-10">
                <a:latin typeface="Times New Roman"/>
                <a:cs typeface="Times New Roman"/>
              </a:rPr>
              <a:t>and yet twisting them round her  finger and insensibly leading them wherever she would </a:t>
            </a:r>
            <a:r>
              <a:rPr dirty="0" sz="1450" spc="-5">
                <a:latin typeface="Times New Roman"/>
                <a:cs typeface="Times New Roman"/>
              </a:rPr>
              <a:t>by </a:t>
            </a:r>
            <a:r>
              <a:rPr dirty="0" sz="1450" spc="-10">
                <a:latin typeface="Times New Roman"/>
                <a:cs typeface="Times New Roman"/>
              </a:rPr>
              <a:t>feminine tact and  generalship. It scarcely seemed to have been her doing—it seemed as if things  had merely so fallen out—that she and her father took their departure that  same afternoon in </a:t>
            </a:r>
            <a:r>
              <a:rPr dirty="0" sz="1450" spc="-5">
                <a:latin typeface="Times New Roman"/>
                <a:cs typeface="Times New Roman"/>
              </a:rPr>
              <a:t>a </a:t>
            </a:r>
            <a:r>
              <a:rPr dirty="0" sz="1450" spc="-10">
                <a:latin typeface="Times New Roman"/>
                <a:cs typeface="Times New Roman"/>
              </a:rPr>
              <a:t>farm-cart, and went farther down the </a:t>
            </a:r>
            <a:r>
              <a:rPr dirty="0" sz="1450" spc="-20">
                <a:latin typeface="Times New Roman"/>
                <a:cs typeface="Times New Roman"/>
              </a:rPr>
              <a:t>valley, </a:t>
            </a:r>
            <a:r>
              <a:rPr dirty="0" sz="1450" spc="-10">
                <a:latin typeface="Times New Roman"/>
                <a:cs typeface="Times New Roman"/>
              </a:rPr>
              <a:t>to wait, until  their own house was ready for them, in another hamlet. But </a:t>
            </a:r>
            <a:r>
              <a:rPr dirty="0" sz="1450" spc="-25">
                <a:latin typeface="Times New Roman"/>
                <a:cs typeface="Times New Roman"/>
              </a:rPr>
              <a:t>Will </a:t>
            </a:r>
            <a:r>
              <a:rPr dirty="0" sz="1450" spc="-10">
                <a:latin typeface="Times New Roman"/>
                <a:cs typeface="Times New Roman"/>
              </a:rPr>
              <a:t>had been  observing </a:t>
            </a:r>
            <a:r>
              <a:rPr dirty="0" sz="1450" spc="-20">
                <a:latin typeface="Times New Roman"/>
                <a:cs typeface="Times New Roman"/>
              </a:rPr>
              <a:t>closely, </a:t>
            </a:r>
            <a:r>
              <a:rPr dirty="0" sz="1450" spc="-10">
                <a:latin typeface="Times New Roman"/>
                <a:cs typeface="Times New Roman"/>
              </a:rPr>
              <a:t>and was well aware </a:t>
            </a:r>
            <a:r>
              <a:rPr dirty="0" sz="1450" spc="-5">
                <a:latin typeface="Times New Roman"/>
                <a:cs typeface="Times New Roman"/>
              </a:rPr>
              <a:t>of </a:t>
            </a:r>
            <a:r>
              <a:rPr dirty="0" sz="1450" spc="-10">
                <a:latin typeface="Times New Roman"/>
                <a:cs typeface="Times New Roman"/>
              </a:rPr>
              <a:t>her dexterity and resolution. When  </a:t>
            </a:r>
            <a:r>
              <a:rPr dirty="0" sz="1450" spc="-5">
                <a:latin typeface="Times New Roman"/>
                <a:cs typeface="Times New Roman"/>
              </a:rPr>
              <a:t>he </a:t>
            </a:r>
            <a:r>
              <a:rPr dirty="0" sz="1450" spc="-10">
                <a:latin typeface="Times New Roman"/>
                <a:cs typeface="Times New Roman"/>
              </a:rPr>
              <a:t>found himself alone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great many curious matters to turn over in his  mind. He was very sad and </a:t>
            </a:r>
            <a:r>
              <a:rPr dirty="0" sz="1450" spc="-20">
                <a:latin typeface="Times New Roman"/>
                <a:cs typeface="Times New Roman"/>
              </a:rPr>
              <a:t>solitary, </a:t>
            </a:r>
            <a:r>
              <a:rPr dirty="0" sz="1450" spc="-10">
                <a:latin typeface="Times New Roman"/>
                <a:cs typeface="Times New Roman"/>
              </a:rPr>
              <a:t>to begin with. All the interest had </a:t>
            </a:r>
            <a:r>
              <a:rPr dirty="0" sz="1450" spc="-5">
                <a:latin typeface="Times New Roman"/>
                <a:cs typeface="Times New Roman"/>
              </a:rPr>
              <a:t>gone  out of </a:t>
            </a:r>
            <a:r>
              <a:rPr dirty="0" sz="1450" spc="-10">
                <a:latin typeface="Times New Roman"/>
                <a:cs typeface="Times New Roman"/>
              </a:rPr>
              <a:t>his life, and </a:t>
            </a:r>
            <a:r>
              <a:rPr dirty="0" sz="1450" spc="-5">
                <a:latin typeface="Times New Roman"/>
                <a:cs typeface="Times New Roman"/>
              </a:rPr>
              <a:t>he </a:t>
            </a:r>
            <a:r>
              <a:rPr dirty="0" sz="1450" spc="-10">
                <a:latin typeface="Times New Roman"/>
                <a:cs typeface="Times New Roman"/>
              </a:rPr>
              <a:t>might look </a:t>
            </a:r>
            <a:r>
              <a:rPr dirty="0" sz="1450" spc="-5">
                <a:latin typeface="Times New Roman"/>
                <a:cs typeface="Times New Roman"/>
              </a:rPr>
              <a:t>up </a:t>
            </a:r>
            <a:r>
              <a:rPr dirty="0" sz="1450" spc="-10">
                <a:latin typeface="Times New Roman"/>
                <a:cs typeface="Times New Roman"/>
              </a:rPr>
              <a:t>at the stars as long as </a:t>
            </a:r>
            <a:r>
              <a:rPr dirty="0" sz="1450" spc="-5">
                <a:latin typeface="Times New Roman"/>
                <a:cs typeface="Times New Roman"/>
              </a:rPr>
              <a:t>he </a:t>
            </a:r>
            <a:r>
              <a:rPr dirty="0" sz="1450" spc="-10">
                <a:latin typeface="Times New Roman"/>
                <a:cs typeface="Times New Roman"/>
              </a:rPr>
              <a:t>pleased, </a:t>
            </a:r>
            <a:r>
              <a:rPr dirty="0" sz="1450" spc="-5">
                <a:latin typeface="Times New Roman"/>
                <a:cs typeface="Times New Roman"/>
              </a:rPr>
              <a:t>he  </a:t>
            </a:r>
            <a:r>
              <a:rPr dirty="0" sz="1450" spc="-10">
                <a:latin typeface="Times New Roman"/>
                <a:cs typeface="Times New Roman"/>
              </a:rPr>
              <a:t>somehow failed to find support </a:t>
            </a:r>
            <a:r>
              <a:rPr dirty="0" sz="1450" spc="-5">
                <a:latin typeface="Times New Roman"/>
                <a:cs typeface="Times New Roman"/>
              </a:rPr>
              <a:t>or </a:t>
            </a:r>
            <a:r>
              <a:rPr dirty="0" sz="1450" spc="-10">
                <a:latin typeface="Times New Roman"/>
                <a:cs typeface="Times New Roman"/>
              </a:rPr>
              <a:t>consolation. And then </a:t>
            </a:r>
            <a:r>
              <a:rPr dirty="0" sz="1450" spc="-5">
                <a:latin typeface="Times New Roman"/>
                <a:cs typeface="Times New Roman"/>
              </a:rPr>
              <a:t>he </a:t>
            </a:r>
            <a:r>
              <a:rPr dirty="0" sz="1450" spc="-10">
                <a:latin typeface="Times New Roman"/>
                <a:cs typeface="Times New Roman"/>
              </a:rPr>
              <a:t>was in such </a:t>
            </a:r>
            <a:r>
              <a:rPr dirty="0" sz="1450" spc="-5">
                <a:latin typeface="Times New Roman"/>
                <a:cs typeface="Times New Roman"/>
              </a:rPr>
              <a:t>a  </a:t>
            </a:r>
            <a:r>
              <a:rPr dirty="0" sz="1450" spc="-10">
                <a:latin typeface="Times New Roman"/>
                <a:cs typeface="Times New Roman"/>
              </a:rPr>
              <a:t>turmoil </a:t>
            </a:r>
            <a:r>
              <a:rPr dirty="0" sz="1450" spc="-5">
                <a:latin typeface="Times New Roman"/>
                <a:cs typeface="Times New Roman"/>
              </a:rPr>
              <a:t>of </a:t>
            </a:r>
            <a:r>
              <a:rPr dirty="0" sz="1450" spc="-10">
                <a:latin typeface="Times New Roman"/>
                <a:cs typeface="Times New Roman"/>
              </a:rPr>
              <a:t>spirit about </a:t>
            </a:r>
            <a:r>
              <a:rPr dirty="0" sz="1450" spc="-20">
                <a:latin typeface="Times New Roman"/>
                <a:cs typeface="Times New Roman"/>
              </a:rPr>
              <a:t>Marjory.</a:t>
            </a:r>
            <a:r>
              <a:rPr dirty="0" sz="1450" spc="-5">
                <a:latin typeface="Times New Roman"/>
                <a:cs typeface="Times New Roman"/>
              </a:rPr>
              <a:t> </a:t>
            </a:r>
            <a:r>
              <a:rPr dirty="0" sz="1450" spc="-10">
                <a:latin typeface="Times New Roman"/>
                <a:cs typeface="Times New Roman"/>
              </a:rPr>
              <a:t>He had been puzzled and irritated at her</a:t>
            </a:r>
            <a:endParaRPr sz="1450">
              <a:latin typeface="Times New Roman"/>
              <a:cs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5">
                <a:latin typeface="Times New Roman"/>
                <a:cs typeface="Times New Roman"/>
              </a:rPr>
              <a:t>behaviour, </a:t>
            </a:r>
            <a:r>
              <a:rPr dirty="0" sz="1450" spc="-10">
                <a:latin typeface="Times New Roman"/>
                <a:cs typeface="Times New Roman"/>
              </a:rPr>
              <a:t>and yet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keep himself from admiring it. He </a:t>
            </a:r>
            <a:r>
              <a:rPr dirty="0" sz="1450" spc="-5">
                <a:latin typeface="Times New Roman"/>
                <a:cs typeface="Times New Roman"/>
              </a:rPr>
              <a:t>thought he  </a:t>
            </a:r>
            <a:r>
              <a:rPr dirty="0" sz="1450" spc="-10">
                <a:latin typeface="Times New Roman"/>
                <a:cs typeface="Times New Roman"/>
              </a:rPr>
              <a:t>recognised </a:t>
            </a:r>
            <a:r>
              <a:rPr dirty="0" sz="1450" spc="-5">
                <a:latin typeface="Times New Roman"/>
                <a:cs typeface="Times New Roman"/>
              </a:rPr>
              <a:t>a </a:t>
            </a:r>
            <a:r>
              <a:rPr dirty="0" sz="1450" spc="-10">
                <a:latin typeface="Times New Roman"/>
                <a:cs typeface="Times New Roman"/>
              </a:rPr>
              <a:t>fine, perverse angel in that still soul which </a:t>
            </a:r>
            <a:r>
              <a:rPr dirty="0" sz="1450" spc="-5">
                <a:latin typeface="Times New Roman"/>
                <a:cs typeface="Times New Roman"/>
              </a:rPr>
              <a:t>he </a:t>
            </a:r>
            <a:r>
              <a:rPr dirty="0" sz="1450" spc="-10">
                <a:latin typeface="Times New Roman"/>
                <a:cs typeface="Times New Roman"/>
              </a:rPr>
              <a:t>had never hitherto  suspected; and though </a:t>
            </a:r>
            <a:r>
              <a:rPr dirty="0" sz="1450" spc="-5">
                <a:latin typeface="Times New Roman"/>
                <a:cs typeface="Times New Roman"/>
              </a:rPr>
              <a:t>he </a:t>
            </a:r>
            <a:r>
              <a:rPr dirty="0" sz="1450" spc="-10">
                <a:latin typeface="Times New Roman"/>
                <a:cs typeface="Times New Roman"/>
              </a:rPr>
              <a:t>saw it was an influence that would fit </a:t>
            </a:r>
            <a:r>
              <a:rPr dirty="0" sz="1450" spc="-5">
                <a:latin typeface="Times New Roman"/>
                <a:cs typeface="Times New Roman"/>
              </a:rPr>
              <a:t>but </a:t>
            </a:r>
            <a:r>
              <a:rPr dirty="0" sz="1450" spc="-10">
                <a:latin typeface="Times New Roman"/>
                <a:cs typeface="Times New Roman"/>
              </a:rPr>
              <a:t>ill with his  own life </a:t>
            </a:r>
            <a:r>
              <a:rPr dirty="0" sz="1450" spc="-5">
                <a:latin typeface="Times New Roman"/>
                <a:cs typeface="Times New Roman"/>
              </a:rPr>
              <a:t>of </a:t>
            </a:r>
            <a:r>
              <a:rPr dirty="0" sz="1450" spc="-10">
                <a:latin typeface="Times New Roman"/>
                <a:cs typeface="Times New Roman"/>
              </a:rPr>
              <a:t>artificial calm,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keep himself from ardently desiring to  possess it. Like </a:t>
            </a:r>
            <a:r>
              <a:rPr dirty="0" sz="1450" spc="-5">
                <a:latin typeface="Times New Roman"/>
                <a:cs typeface="Times New Roman"/>
              </a:rPr>
              <a:t>a </a:t>
            </a:r>
            <a:r>
              <a:rPr dirty="0" sz="1450" spc="-10">
                <a:latin typeface="Times New Roman"/>
                <a:cs typeface="Times New Roman"/>
              </a:rPr>
              <a:t>man who has lived among shadows and now meets the </a:t>
            </a:r>
            <a:r>
              <a:rPr dirty="0" sz="1450" spc="-5">
                <a:latin typeface="Times New Roman"/>
                <a:cs typeface="Times New Roman"/>
              </a:rPr>
              <a:t>sun,  he </a:t>
            </a:r>
            <a:r>
              <a:rPr dirty="0" sz="1450" spc="-10">
                <a:latin typeface="Times New Roman"/>
                <a:cs typeface="Times New Roman"/>
              </a:rPr>
              <a:t>was both pained and</a:t>
            </a:r>
            <a:r>
              <a:rPr dirty="0" sz="1450" spc="5">
                <a:latin typeface="Times New Roman"/>
                <a:cs typeface="Times New Roman"/>
              </a:rPr>
              <a:t> </a:t>
            </a:r>
            <a:r>
              <a:rPr dirty="0" sz="1450" spc="-10">
                <a:latin typeface="Times New Roman"/>
                <a:cs typeface="Times New Roman"/>
              </a:rPr>
              <a:t>delighted.</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As the days went forward </a:t>
            </a:r>
            <a:r>
              <a:rPr dirty="0" sz="1450" spc="-5">
                <a:latin typeface="Times New Roman"/>
                <a:cs typeface="Times New Roman"/>
              </a:rPr>
              <a:t>he </a:t>
            </a:r>
            <a:r>
              <a:rPr dirty="0" sz="1450" spc="-10">
                <a:latin typeface="Times New Roman"/>
                <a:cs typeface="Times New Roman"/>
              </a:rPr>
              <a:t>passed from </a:t>
            </a:r>
            <a:r>
              <a:rPr dirty="0" sz="1450" spc="-5">
                <a:latin typeface="Times New Roman"/>
                <a:cs typeface="Times New Roman"/>
              </a:rPr>
              <a:t>one </a:t>
            </a:r>
            <a:r>
              <a:rPr dirty="0" sz="1450" spc="-10">
                <a:latin typeface="Times New Roman"/>
                <a:cs typeface="Times New Roman"/>
              </a:rPr>
              <a:t>extreme to another; now  pluming himself </a:t>
            </a:r>
            <a:r>
              <a:rPr dirty="0" sz="1450" spc="-5">
                <a:latin typeface="Times New Roman"/>
                <a:cs typeface="Times New Roman"/>
              </a:rPr>
              <a:t>on </a:t>
            </a:r>
            <a:r>
              <a:rPr dirty="0" sz="1450" spc="-10">
                <a:latin typeface="Times New Roman"/>
                <a:cs typeface="Times New Roman"/>
              </a:rPr>
              <a:t>the strength </a:t>
            </a:r>
            <a:r>
              <a:rPr dirty="0" sz="1450" spc="-5">
                <a:latin typeface="Times New Roman"/>
                <a:cs typeface="Times New Roman"/>
              </a:rPr>
              <a:t>of </a:t>
            </a:r>
            <a:r>
              <a:rPr dirty="0" sz="1450" spc="-10">
                <a:latin typeface="Times New Roman"/>
                <a:cs typeface="Times New Roman"/>
              </a:rPr>
              <a:t>his determination, now despising his timid  and silly caution. The former was, perhaps, the true </a:t>
            </a:r>
            <a:r>
              <a:rPr dirty="0" sz="1450" spc="-5">
                <a:latin typeface="Times New Roman"/>
                <a:cs typeface="Times New Roman"/>
              </a:rPr>
              <a:t>thought of </a:t>
            </a:r>
            <a:r>
              <a:rPr dirty="0" sz="1450" spc="-10">
                <a:latin typeface="Times New Roman"/>
                <a:cs typeface="Times New Roman"/>
              </a:rPr>
              <a:t>his heart, and  represented the regular tenor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man’s </a:t>
            </a:r>
            <a:r>
              <a:rPr dirty="0" sz="1450" spc="-10">
                <a:latin typeface="Times New Roman"/>
                <a:cs typeface="Times New Roman"/>
              </a:rPr>
              <a:t>reflections; </a:t>
            </a:r>
            <a:r>
              <a:rPr dirty="0" sz="1450" spc="-5">
                <a:latin typeface="Times New Roman"/>
                <a:cs typeface="Times New Roman"/>
              </a:rPr>
              <a:t>but </a:t>
            </a:r>
            <a:r>
              <a:rPr dirty="0" sz="1450" spc="-10">
                <a:latin typeface="Times New Roman"/>
                <a:cs typeface="Times New Roman"/>
              </a:rPr>
              <a:t>the latter burst forth  from time to time with an unruly violence, and then </a:t>
            </a:r>
            <a:r>
              <a:rPr dirty="0" sz="1450" spc="-5">
                <a:latin typeface="Times New Roman"/>
                <a:cs typeface="Times New Roman"/>
              </a:rPr>
              <a:t>he </a:t>
            </a:r>
            <a:r>
              <a:rPr dirty="0" sz="1450" spc="-10">
                <a:latin typeface="Times New Roman"/>
                <a:cs typeface="Times New Roman"/>
              </a:rPr>
              <a:t>would </a:t>
            </a:r>
            <a:r>
              <a:rPr dirty="0" sz="1450" spc="-15">
                <a:latin typeface="Times New Roman"/>
                <a:cs typeface="Times New Roman"/>
              </a:rPr>
              <a:t>forget </a:t>
            </a:r>
            <a:r>
              <a:rPr dirty="0" sz="1450" spc="-10">
                <a:latin typeface="Times New Roman"/>
                <a:cs typeface="Times New Roman"/>
              </a:rPr>
              <a:t>all  consideration, and </a:t>
            </a:r>
            <a:r>
              <a:rPr dirty="0" sz="1450" spc="-5">
                <a:latin typeface="Times New Roman"/>
                <a:cs typeface="Times New Roman"/>
              </a:rPr>
              <a:t>go up </a:t>
            </a:r>
            <a:r>
              <a:rPr dirty="0" sz="1450" spc="-10">
                <a:latin typeface="Times New Roman"/>
                <a:cs typeface="Times New Roman"/>
              </a:rPr>
              <a:t>and down his house and garden </a:t>
            </a:r>
            <a:r>
              <a:rPr dirty="0" sz="1450" spc="-5">
                <a:latin typeface="Times New Roman"/>
                <a:cs typeface="Times New Roman"/>
              </a:rPr>
              <a:t>or </a:t>
            </a:r>
            <a:r>
              <a:rPr dirty="0" sz="1450" spc="-10">
                <a:latin typeface="Times New Roman"/>
                <a:cs typeface="Times New Roman"/>
              </a:rPr>
              <a:t>walk among the  fir-woods like </a:t>
            </a:r>
            <a:r>
              <a:rPr dirty="0" sz="1450" spc="-5">
                <a:latin typeface="Times New Roman"/>
                <a:cs typeface="Times New Roman"/>
              </a:rPr>
              <a:t>one </a:t>
            </a:r>
            <a:r>
              <a:rPr dirty="0" sz="1450" spc="-10">
                <a:latin typeface="Times New Roman"/>
                <a:cs typeface="Times New Roman"/>
              </a:rPr>
              <a:t>who is beside himself with remorse. </a:t>
            </a:r>
            <a:r>
              <a:rPr dirty="0" sz="1450" spc="-60">
                <a:latin typeface="Times New Roman"/>
                <a:cs typeface="Times New Roman"/>
              </a:rPr>
              <a:t>To </a:t>
            </a:r>
            <a:r>
              <a:rPr dirty="0" sz="1450" spc="-10">
                <a:latin typeface="Times New Roman"/>
                <a:cs typeface="Times New Roman"/>
              </a:rPr>
              <a:t>equable, steady-  minded </a:t>
            </a:r>
            <a:r>
              <a:rPr dirty="0" sz="1450" spc="-25">
                <a:latin typeface="Times New Roman"/>
                <a:cs typeface="Times New Roman"/>
              </a:rPr>
              <a:t>Will </a:t>
            </a:r>
            <a:r>
              <a:rPr dirty="0" sz="1450" spc="-10">
                <a:latin typeface="Times New Roman"/>
                <a:cs typeface="Times New Roman"/>
              </a:rPr>
              <a:t>this state </a:t>
            </a:r>
            <a:r>
              <a:rPr dirty="0" sz="1450" spc="-5">
                <a:latin typeface="Times New Roman"/>
                <a:cs typeface="Times New Roman"/>
              </a:rPr>
              <a:t>of </a:t>
            </a:r>
            <a:r>
              <a:rPr dirty="0" sz="1450" spc="-10">
                <a:latin typeface="Times New Roman"/>
                <a:cs typeface="Times New Roman"/>
              </a:rPr>
              <a:t>matters was intolerable; and </a:t>
            </a:r>
            <a:r>
              <a:rPr dirty="0" sz="1450" spc="-5">
                <a:latin typeface="Times New Roman"/>
                <a:cs typeface="Times New Roman"/>
              </a:rPr>
              <a:t>he </a:t>
            </a:r>
            <a:r>
              <a:rPr dirty="0" sz="1450" spc="-10">
                <a:latin typeface="Times New Roman"/>
                <a:cs typeface="Times New Roman"/>
              </a:rPr>
              <a:t>determined, at  whatever cost, to bring it to an end. So, </a:t>
            </a:r>
            <a:r>
              <a:rPr dirty="0" sz="1450" spc="-5">
                <a:latin typeface="Times New Roman"/>
                <a:cs typeface="Times New Roman"/>
              </a:rPr>
              <a:t>one </a:t>
            </a:r>
            <a:r>
              <a:rPr dirty="0" sz="1450" spc="-10">
                <a:latin typeface="Times New Roman"/>
                <a:cs typeface="Times New Roman"/>
              </a:rPr>
              <a:t>warm summer afternoon </a:t>
            </a:r>
            <a:r>
              <a:rPr dirty="0" sz="1450" spc="-5">
                <a:latin typeface="Times New Roman"/>
                <a:cs typeface="Times New Roman"/>
              </a:rPr>
              <a:t>he put  on </a:t>
            </a:r>
            <a:r>
              <a:rPr dirty="0" sz="1450" spc="-10">
                <a:latin typeface="Times New Roman"/>
                <a:cs typeface="Times New Roman"/>
              </a:rPr>
              <a:t>his best clothes, took </a:t>
            </a:r>
            <a:r>
              <a:rPr dirty="0" sz="1450" spc="-5">
                <a:latin typeface="Times New Roman"/>
                <a:cs typeface="Times New Roman"/>
              </a:rPr>
              <a:t>a </a:t>
            </a:r>
            <a:r>
              <a:rPr dirty="0" sz="1450" spc="-10">
                <a:latin typeface="Times New Roman"/>
                <a:cs typeface="Times New Roman"/>
              </a:rPr>
              <a:t>thorn switch in his hand, and set </a:t>
            </a:r>
            <a:r>
              <a:rPr dirty="0" sz="1450" spc="-5">
                <a:latin typeface="Times New Roman"/>
                <a:cs typeface="Times New Roman"/>
              </a:rPr>
              <a:t>out </a:t>
            </a:r>
            <a:r>
              <a:rPr dirty="0" sz="1450" spc="-10">
                <a:latin typeface="Times New Roman"/>
                <a:cs typeface="Times New Roman"/>
              </a:rPr>
              <a:t>down the  valley </a:t>
            </a:r>
            <a:r>
              <a:rPr dirty="0" sz="1450" spc="-5">
                <a:latin typeface="Times New Roman"/>
                <a:cs typeface="Times New Roman"/>
              </a:rPr>
              <a:t>by </a:t>
            </a:r>
            <a:r>
              <a:rPr dirty="0" sz="1450" spc="-10">
                <a:latin typeface="Times New Roman"/>
                <a:cs typeface="Times New Roman"/>
              </a:rPr>
              <a:t>the </a:t>
            </a:r>
            <a:r>
              <a:rPr dirty="0" sz="1450" spc="-20">
                <a:latin typeface="Times New Roman"/>
                <a:cs typeface="Times New Roman"/>
              </a:rPr>
              <a:t>river. </a:t>
            </a:r>
            <a:r>
              <a:rPr dirty="0" sz="1450" spc="-10">
                <a:latin typeface="Times New Roman"/>
                <a:cs typeface="Times New Roman"/>
              </a:rPr>
              <a:t>As soon as </a:t>
            </a:r>
            <a:r>
              <a:rPr dirty="0" sz="1450" spc="-5">
                <a:latin typeface="Times New Roman"/>
                <a:cs typeface="Times New Roman"/>
              </a:rPr>
              <a:t>he </a:t>
            </a:r>
            <a:r>
              <a:rPr dirty="0" sz="1450" spc="-10">
                <a:latin typeface="Times New Roman"/>
                <a:cs typeface="Times New Roman"/>
              </a:rPr>
              <a:t>had taken his determination, </a:t>
            </a:r>
            <a:r>
              <a:rPr dirty="0" sz="1450" spc="-5">
                <a:latin typeface="Times New Roman"/>
                <a:cs typeface="Times New Roman"/>
              </a:rPr>
              <a:t>he </a:t>
            </a:r>
            <a:r>
              <a:rPr dirty="0" sz="1450" spc="-10">
                <a:latin typeface="Times New Roman"/>
                <a:cs typeface="Times New Roman"/>
              </a:rPr>
              <a:t>had  regained at </a:t>
            </a:r>
            <a:r>
              <a:rPr dirty="0" sz="1450" spc="-5">
                <a:latin typeface="Times New Roman"/>
                <a:cs typeface="Times New Roman"/>
              </a:rPr>
              <a:t>a bound </a:t>
            </a:r>
            <a:r>
              <a:rPr dirty="0" sz="1450" spc="-10">
                <a:latin typeface="Times New Roman"/>
                <a:cs typeface="Times New Roman"/>
              </a:rPr>
              <a:t>his customary peace </a:t>
            </a:r>
            <a:r>
              <a:rPr dirty="0" sz="1450" spc="-5">
                <a:latin typeface="Times New Roman"/>
                <a:cs typeface="Times New Roman"/>
              </a:rPr>
              <a:t>of </a:t>
            </a:r>
            <a:r>
              <a:rPr dirty="0" sz="1450" spc="-10">
                <a:latin typeface="Times New Roman"/>
                <a:cs typeface="Times New Roman"/>
              </a:rPr>
              <a:t>heart, and </a:t>
            </a:r>
            <a:r>
              <a:rPr dirty="0" sz="1450" spc="-5">
                <a:latin typeface="Times New Roman"/>
                <a:cs typeface="Times New Roman"/>
              </a:rPr>
              <a:t>he </a:t>
            </a:r>
            <a:r>
              <a:rPr dirty="0" sz="1450" spc="-10">
                <a:latin typeface="Times New Roman"/>
                <a:cs typeface="Times New Roman"/>
              </a:rPr>
              <a:t>enjoyed the bright  weather and the variety </a:t>
            </a:r>
            <a:r>
              <a:rPr dirty="0" sz="1450" spc="-5">
                <a:latin typeface="Times New Roman"/>
                <a:cs typeface="Times New Roman"/>
              </a:rPr>
              <a:t>of </a:t>
            </a:r>
            <a:r>
              <a:rPr dirty="0" sz="1450" spc="-10">
                <a:latin typeface="Times New Roman"/>
                <a:cs typeface="Times New Roman"/>
              </a:rPr>
              <a:t>the scene without any admixture </a:t>
            </a:r>
            <a:r>
              <a:rPr dirty="0" sz="1450" spc="-5">
                <a:latin typeface="Times New Roman"/>
                <a:cs typeface="Times New Roman"/>
              </a:rPr>
              <a:t>of </a:t>
            </a:r>
            <a:r>
              <a:rPr dirty="0" sz="1450" spc="-10">
                <a:latin typeface="Times New Roman"/>
                <a:cs typeface="Times New Roman"/>
              </a:rPr>
              <a:t>alarm </a:t>
            </a:r>
            <a:r>
              <a:rPr dirty="0" sz="1450" spc="-5">
                <a:latin typeface="Times New Roman"/>
                <a:cs typeface="Times New Roman"/>
              </a:rPr>
              <a:t>or  </a:t>
            </a:r>
            <a:r>
              <a:rPr dirty="0" sz="1450" spc="-10">
                <a:latin typeface="Times New Roman"/>
                <a:cs typeface="Times New Roman"/>
              </a:rPr>
              <a:t>unpleasant eagerness. It was nearly the same to him how the matter turned  </a:t>
            </a:r>
            <a:r>
              <a:rPr dirty="0" sz="1450" spc="-5">
                <a:latin typeface="Times New Roman"/>
                <a:cs typeface="Times New Roman"/>
              </a:rPr>
              <a:t>out. </a:t>
            </a:r>
            <a:r>
              <a:rPr dirty="0" sz="1450" spc="-10">
                <a:latin typeface="Times New Roman"/>
                <a:cs typeface="Times New Roman"/>
              </a:rPr>
              <a:t>If she accepted him </a:t>
            </a:r>
            <a:r>
              <a:rPr dirty="0" sz="1450" spc="-5">
                <a:latin typeface="Times New Roman"/>
                <a:cs typeface="Times New Roman"/>
              </a:rPr>
              <a:t>he </a:t>
            </a:r>
            <a:r>
              <a:rPr dirty="0" sz="1450" spc="-10">
                <a:latin typeface="Times New Roman"/>
                <a:cs typeface="Times New Roman"/>
              </a:rPr>
              <a:t>would have to marry her this time, which perhaps  was, all for the best. If she refused him, </a:t>
            </a:r>
            <a:r>
              <a:rPr dirty="0" sz="1450" spc="-5">
                <a:latin typeface="Times New Roman"/>
                <a:cs typeface="Times New Roman"/>
              </a:rPr>
              <a:t>he </a:t>
            </a:r>
            <a:r>
              <a:rPr dirty="0" sz="1450" spc="-10">
                <a:latin typeface="Times New Roman"/>
                <a:cs typeface="Times New Roman"/>
              </a:rPr>
              <a:t>would have </a:t>
            </a:r>
            <a:r>
              <a:rPr dirty="0" sz="1450" spc="-5">
                <a:latin typeface="Times New Roman"/>
                <a:cs typeface="Times New Roman"/>
              </a:rPr>
              <a:t>done </a:t>
            </a:r>
            <a:r>
              <a:rPr dirty="0" sz="1450" spc="-10">
                <a:latin typeface="Times New Roman"/>
                <a:cs typeface="Times New Roman"/>
              </a:rPr>
              <a:t>his utmost, and  might follow his own way in the future with an untroubled conscience. He  </a:t>
            </a:r>
            <a:r>
              <a:rPr dirty="0" sz="1450" spc="-5">
                <a:latin typeface="Times New Roman"/>
                <a:cs typeface="Times New Roman"/>
              </a:rPr>
              <a:t>hoped, on </a:t>
            </a:r>
            <a:r>
              <a:rPr dirty="0" sz="1450" spc="-10">
                <a:latin typeface="Times New Roman"/>
                <a:cs typeface="Times New Roman"/>
              </a:rPr>
              <a:t>the whole, she would refuse him; and then, again, as </a:t>
            </a:r>
            <a:r>
              <a:rPr dirty="0" sz="1450" spc="-5">
                <a:latin typeface="Times New Roman"/>
                <a:cs typeface="Times New Roman"/>
              </a:rPr>
              <a:t>he </a:t>
            </a:r>
            <a:r>
              <a:rPr dirty="0" sz="1450" spc="-10">
                <a:latin typeface="Times New Roman"/>
                <a:cs typeface="Times New Roman"/>
              </a:rPr>
              <a:t>saw the  brown roof which sheltered </a:t>
            </a:r>
            <a:r>
              <a:rPr dirty="0" sz="1450" spc="-20">
                <a:latin typeface="Times New Roman"/>
                <a:cs typeface="Times New Roman"/>
              </a:rPr>
              <a:t>her, </a:t>
            </a:r>
            <a:r>
              <a:rPr dirty="0" sz="1450" spc="-10">
                <a:latin typeface="Times New Roman"/>
                <a:cs typeface="Times New Roman"/>
              </a:rPr>
              <a:t>peeping through some willows at an angle </a:t>
            </a:r>
            <a:r>
              <a:rPr dirty="0" sz="1450" spc="-5">
                <a:latin typeface="Times New Roman"/>
                <a:cs typeface="Times New Roman"/>
              </a:rPr>
              <a:t>of  </a:t>
            </a:r>
            <a:r>
              <a:rPr dirty="0" sz="1450" spc="-10">
                <a:latin typeface="Times New Roman"/>
                <a:cs typeface="Times New Roman"/>
              </a:rPr>
              <a:t>the stream, </a:t>
            </a:r>
            <a:r>
              <a:rPr dirty="0" sz="1450" spc="-5">
                <a:latin typeface="Times New Roman"/>
                <a:cs typeface="Times New Roman"/>
              </a:rPr>
              <a:t>he </a:t>
            </a:r>
            <a:r>
              <a:rPr dirty="0" sz="1450" spc="-10">
                <a:latin typeface="Times New Roman"/>
                <a:cs typeface="Times New Roman"/>
              </a:rPr>
              <a:t>was half inclined to reverse the wish, and more than half  ashamed </a:t>
            </a:r>
            <a:r>
              <a:rPr dirty="0" sz="1450" spc="-5">
                <a:latin typeface="Times New Roman"/>
                <a:cs typeface="Times New Roman"/>
              </a:rPr>
              <a:t>of </a:t>
            </a:r>
            <a:r>
              <a:rPr dirty="0" sz="1450" spc="-10">
                <a:latin typeface="Times New Roman"/>
                <a:cs typeface="Times New Roman"/>
              </a:rPr>
              <a:t>himself for this infirmity </a:t>
            </a:r>
            <a:r>
              <a:rPr dirty="0" sz="1450" spc="-5">
                <a:latin typeface="Times New Roman"/>
                <a:cs typeface="Times New Roman"/>
              </a:rPr>
              <a:t>of</a:t>
            </a:r>
            <a:r>
              <a:rPr dirty="0" sz="1450" spc="20">
                <a:latin typeface="Times New Roman"/>
                <a:cs typeface="Times New Roman"/>
              </a:rPr>
              <a:t> </a:t>
            </a:r>
            <a:r>
              <a:rPr dirty="0" sz="1450" spc="-10">
                <a:latin typeface="Times New Roman"/>
                <a:cs typeface="Times New Roman"/>
              </a:rPr>
              <a:t>purpose.</a:t>
            </a:r>
            <a:endParaRPr sz="1450">
              <a:latin typeface="Times New Roman"/>
              <a:cs typeface="Times New Roman"/>
            </a:endParaRPr>
          </a:p>
          <a:p>
            <a:pPr algn="just" marL="12700" marR="13335">
              <a:lnSpc>
                <a:spcPts val="1730"/>
              </a:lnSpc>
              <a:spcBef>
                <a:spcPts val="830"/>
              </a:spcBef>
            </a:pPr>
            <a:r>
              <a:rPr dirty="0" sz="1450" spc="-10">
                <a:latin typeface="Times New Roman"/>
                <a:cs typeface="Times New Roman"/>
              </a:rPr>
              <a:t>Marjory seemed glad to see him, and gave him her hand without affectation </a:t>
            </a:r>
            <a:r>
              <a:rPr dirty="0" sz="1450" spc="-5">
                <a:latin typeface="Times New Roman"/>
                <a:cs typeface="Times New Roman"/>
              </a:rPr>
              <a:t>or  </a:t>
            </a:r>
            <a:r>
              <a:rPr dirty="0" sz="1450" spc="-25">
                <a:latin typeface="Times New Roman"/>
                <a:cs typeface="Times New Roman"/>
              </a:rPr>
              <a:t>delay.</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‘I have been thinking about this marriage,’ </a:t>
            </a:r>
            <a:r>
              <a:rPr dirty="0" sz="1450" spc="-5">
                <a:latin typeface="Times New Roman"/>
                <a:cs typeface="Times New Roman"/>
              </a:rPr>
              <a:t>he</a:t>
            </a:r>
            <a:r>
              <a:rPr dirty="0" sz="1450" spc="-65">
                <a:latin typeface="Times New Roman"/>
                <a:cs typeface="Times New Roman"/>
              </a:rPr>
              <a:t> </a:t>
            </a:r>
            <a:r>
              <a:rPr dirty="0" sz="1450" spc="-10">
                <a:latin typeface="Times New Roman"/>
                <a:cs typeface="Times New Roman"/>
              </a:rPr>
              <a:t>began.</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‘So have </a:t>
            </a:r>
            <a:r>
              <a:rPr dirty="0" sz="1450" spc="-5">
                <a:latin typeface="Times New Roman"/>
                <a:cs typeface="Times New Roman"/>
              </a:rPr>
              <a:t>I,’ </a:t>
            </a:r>
            <a:r>
              <a:rPr dirty="0" sz="1450" spc="-10">
                <a:latin typeface="Times New Roman"/>
                <a:cs typeface="Times New Roman"/>
              </a:rPr>
              <a:t>she answered. ‘And </a:t>
            </a:r>
            <a:r>
              <a:rPr dirty="0" sz="1450" spc="-5">
                <a:latin typeface="Times New Roman"/>
                <a:cs typeface="Times New Roman"/>
              </a:rPr>
              <a:t>I </a:t>
            </a:r>
            <a:r>
              <a:rPr dirty="0" sz="1450" spc="-10">
                <a:latin typeface="Times New Roman"/>
                <a:cs typeface="Times New Roman"/>
              </a:rPr>
              <a:t>respect </a:t>
            </a:r>
            <a:r>
              <a:rPr dirty="0" sz="1450" spc="-5">
                <a:latin typeface="Times New Roman"/>
                <a:cs typeface="Times New Roman"/>
              </a:rPr>
              <a:t>you </a:t>
            </a:r>
            <a:r>
              <a:rPr dirty="0" sz="1450" spc="-10">
                <a:latin typeface="Times New Roman"/>
                <a:cs typeface="Times New Roman"/>
              </a:rPr>
              <a:t>more and more for </a:t>
            </a:r>
            <a:r>
              <a:rPr dirty="0" sz="1450" spc="-5">
                <a:latin typeface="Times New Roman"/>
                <a:cs typeface="Times New Roman"/>
              </a:rPr>
              <a:t>a </a:t>
            </a:r>
            <a:r>
              <a:rPr dirty="0" sz="1450" spc="-10">
                <a:latin typeface="Times New Roman"/>
                <a:cs typeface="Times New Roman"/>
              </a:rPr>
              <a:t>very wise  man. </a:t>
            </a:r>
            <a:r>
              <a:rPr dirty="0" sz="1450" spc="-60">
                <a:latin typeface="Times New Roman"/>
                <a:cs typeface="Times New Roman"/>
              </a:rPr>
              <a:t>You </a:t>
            </a:r>
            <a:r>
              <a:rPr dirty="0" sz="1450" spc="-10">
                <a:latin typeface="Times New Roman"/>
                <a:cs typeface="Times New Roman"/>
              </a:rPr>
              <a:t>understood me better than </a:t>
            </a:r>
            <a:r>
              <a:rPr dirty="0" sz="1450" spc="-5">
                <a:latin typeface="Times New Roman"/>
                <a:cs typeface="Times New Roman"/>
              </a:rPr>
              <a:t>I </a:t>
            </a:r>
            <a:r>
              <a:rPr dirty="0" sz="1450" spc="-10">
                <a:latin typeface="Times New Roman"/>
                <a:cs typeface="Times New Roman"/>
              </a:rPr>
              <a:t>understood myself; and </a:t>
            </a:r>
            <a:r>
              <a:rPr dirty="0" sz="1450" spc="-5">
                <a:latin typeface="Times New Roman"/>
                <a:cs typeface="Times New Roman"/>
              </a:rPr>
              <a:t>I </a:t>
            </a:r>
            <a:r>
              <a:rPr dirty="0" sz="1450" spc="-10">
                <a:latin typeface="Times New Roman"/>
                <a:cs typeface="Times New Roman"/>
              </a:rPr>
              <a:t>am now quite  certain that things are all for the best as they</a:t>
            </a:r>
            <a:r>
              <a:rPr dirty="0" sz="1450" spc="50">
                <a:latin typeface="Times New Roman"/>
                <a:cs typeface="Times New Roman"/>
              </a:rPr>
              <a:t> </a:t>
            </a:r>
            <a:r>
              <a:rPr dirty="0" sz="1450" spc="-10">
                <a:latin typeface="Times New Roman"/>
                <a:cs typeface="Times New Roman"/>
              </a:rPr>
              <a:t>are.’</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‘At the same time—,’ ventured</a:t>
            </a:r>
            <a:r>
              <a:rPr dirty="0" sz="1450" spc="-95">
                <a:latin typeface="Times New Roman"/>
                <a:cs typeface="Times New Roman"/>
              </a:rPr>
              <a:t> </a:t>
            </a:r>
            <a:r>
              <a:rPr dirty="0" sz="1450" spc="-20">
                <a:latin typeface="Times New Roman"/>
                <a:cs typeface="Times New Roman"/>
              </a:rPr>
              <a:t>Will.</a:t>
            </a:r>
            <a:endParaRPr sz="1450">
              <a:latin typeface="Times New Roman"/>
              <a:cs typeface="Times New Roman"/>
            </a:endParaRPr>
          </a:p>
          <a:p>
            <a:pPr algn="just" marL="12700" marR="6985">
              <a:lnSpc>
                <a:spcPts val="1730"/>
              </a:lnSpc>
              <a:spcBef>
                <a:spcPts val="915"/>
              </a:spcBef>
            </a:pPr>
            <a:r>
              <a:rPr dirty="0" sz="1450" spc="-45">
                <a:latin typeface="Times New Roman"/>
                <a:cs typeface="Times New Roman"/>
              </a:rPr>
              <a:t>‘You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tired,’ she interrupted. </a:t>
            </a:r>
            <a:r>
              <a:rPr dirty="0" sz="1450" spc="-30">
                <a:latin typeface="Times New Roman"/>
                <a:cs typeface="Times New Roman"/>
              </a:rPr>
              <a:t>‘Take </a:t>
            </a:r>
            <a:r>
              <a:rPr dirty="0" sz="1450" spc="-5">
                <a:latin typeface="Times New Roman"/>
                <a:cs typeface="Times New Roman"/>
              </a:rPr>
              <a:t>a </a:t>
            </a:r>
            <a:r>
              <a:rPr dirty="0" sz="1450" spc="-10">
                <a:latin typeface="Times New Roman"/>
                <a:cs typeface="Times New Roman"/>
              </a:rPr>
              <a:t>seat and let me fetch </a:t>
            </a:r>
            <a:r>
              <a:rPr dirty="0" sz="1450" spc="-5">
                <a:latin typeface="Times New Roman"/>
                <a:cs typeface="Times New Roman"/>
              </a:rPr>
              <a:t>you a </a:t>
            </a:r>
            <a:r>
              <a:rPr dirty="0" sz="1450" spc="-10">
                <a:latin typeface="Times New Roman"/>
                <a:cs typeface="Times New Roman"/>
              </a:rPr>
              <a:t>glass  </a:t>
            </a:r>
            <a:r>
              <a:rPr dirty="0" sz="1450" spc="-5">
                <a:latin typeface="Times New Roman"/>
                <a:cs typeface="Times New Roman"/>
              </a:rPr>
              <a:t>of </a:t>
            </a:r>
            <a:r>
              <a:rPr dirty="0" sz="1450" spc="-10">
                <a:latin typeface="Times New Roman"/>
                <a:cs typeface="Times New Roman"/>
              </a:rPr>
              <a:t>wine. The afternoon is so warm; and </a:t>
            </a:r>
            <a:r>
              <a:rPr dirty="0" sz="1450" spc="-5">
                <a:latin typeface="Times New Roman"/>
                <a:cs typeface="Times New Roman"/>
              </a:rPr>
              <a:t>I </a:t>
            </a:r>
            <a:r>
              <a:rPr dirty="0" sz="1450" spc="-10">
                <a:latin typeface="Times New Roman"/>
                <a:cs typeface="Times New Roman"/>
              </a:rPr>
              <a:t>wish </a:t>
            </a:r>
            <a:r>
              <a:rPr dirty="0" sz="1450" spc="-5">
                <a:latin typeface="Times New Roman"/>
                <a:cs typeface="Times New Roman"/>
              </a:rPr>
              <a:t>you 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displeased with  </a:t>
            </a:r>
            <a:r>
              <a:rPr dirty="0" sz="1450" spc="-5">
                <a:latin typeface="Times New Roman"/>
                <a:cs typeface="Times New Roman"/>
              </a:rPr>
              <a:t>your </a:t>
            </a:r>
            <a:r>
              <a:rPr dirty="0" sz="1450" spc="-10">
                <a:latin typeface="Times New Roman"/>
                <a:cs typeface="Times New Roman"/>
              </a:rPr>
              <a:t>visit. </a:t>
            </a:r>
            <a:r>
              <a:rPr dirty="0" sz="1450" spc="-60">
                <a:latin typeface="Times New Roman"/>
                <a:cs typeface="Times New Roman"/>
              </a:rPr>
              <a:t>You </a:t>
            </a:r>
            <a:r>
              <a:rPr dirty="0" sz="1450" spc="-10">
                <a:latin typeface="Times New Roman"/>
                <a:cs typeface="Times New Roman"/>
              </a:rPr>
              <a:t>must come quite often; once </a:t>
            </a:r>
            <a:r>
              <a:rPr dirty="0" sz="1450" spc="-5">
                <a:latin typeface="Times New Roman"/>
                <a:cs typeface="Times New Roman"/>
              </a:rPr>
              <a:t>a </a:t>
            </a:r>
            <a:r>
              <a:rPr dirty="0" sz="1450" spc="-10">
                <a:latin typeface="Times New Roman"/>
                <a:cs typeface="Times New Roman"/>
              </a:rPr>
              <a:t>week, if </a:t>
            </a:r>
            <a:r>
              <a:rPr dirty="0" sz="1450" spc="-5">
                <a:latin typeface="Times New Roman"/>
                <a:cs typeface="Times New Roman"/>
              </a:rPr>
              <a:t>you </a:t>
            </a:r>
            <a:r>
              <a:rPr dirty="0" sz="1450" spc="-10">
                <a:latin typeface="Times New Roman"/>
                <a:cs typeface="Times New Roman"/>
              </a:rPr>
              <a:t>can spare the time;  </a:t>
            </a:r>
            <a:r>
              <a:rPr dirty="0" sz="1450" spc="-5">
                <a:latin typeface="Times New Roman"/>
                <a:cs typeface="Times New Roman"/>
              </a:rPr>
              <a:t>I </a:t>
            </a:r>
            <a:r>
              <a:rPr dirty="0" sz="1450" spc="-10">
                <a:latin typeface="Times New Roman"/>
                <a:cs typeface="Times New Roman"/>
              </a:rPr>
              <a:t>am always so glad to see my</a:t>
            </a:r>
            <a:r>
              <a:rPr dirty="0" sz="1450" spc="20">
                <a:latin typeface="Times New Roman"/>
                <a:cs typeface="Times New Roman"/>
              </a:rPr>
              <a:t> </a:t>
            </a:r>
            <a:r>
              <a:rPr dirty="0" sz="1450" spc="-10">
                <a:latin typeface="Times New Roman"/>
                <a:cs typeface="Times New Roman"/>
              </a:rPr>
              <a:t>friends.’</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‘O, very well,’ </a:t>
            </a:r>
            <a:r>
              <a:rPr dirty="0" sz="1450" spc="-5">
                <a:latin typeface="Times New Roman"/>
                <a:cs typeface="Times New Roman"/>
              </a:rPr>
              <a:t>thought </a:t>
            </a:r>
            <a:r>
              <a:rPr dirty="0" sz="1450" spc="-25">
                <a:latin typeface="Times New Roman"/>
                <a:cs typeface="Times New Roman"/>
              </a:rPr>
              <a:t>Will </a:t>
            </a:r>
            <a:r>
              <a:rPr dirty="0" sz="1450" spc="-10">
                <a:latin typeface="Times New Roman"/>
                <a:cs typeface="Times New Roman"/>
              </a:rPr>
              <a:t>to himself. ‘It appears </a:t>
            </a:r>
            <a:r>
              <a:rPr dirty="0" sz="1450" spc="-5">
                <a:latin typeface="Times New Roman"/>
                <a:cs typeface="Times New Roman"/>
              </a:rPr>
              <a:t>I </a:t>
            </a:r>
            <a:r>
              <a:rPr dirty="0" sz="1450" spc="-10">
                <a:latin typeface="Times New Roman"/>
                <a:cs typeface="Times New Roman"/>
              </a:rPr>
              <a:t>was right after all.’</a:t>
            </a:r>
            <a:r>
              <a:rPr dirty="0" sz="1450" spc="145">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7159625"/>
          </a:xfrm>
          <a:prstGeom prst="rect">
            <a:avLst/>
          </a:prstGeom>
        </p:spPr>
        <p:txBody>
          <a:bodyPr wrap="square" lIns="0" tIns="19685" rIns="0" bIns="0" rtlCol="0" vert="horz">
            <a:spAutoFit/>
          </a:bodyPr>
          <a:lstStyle/>
          <a:p>
            <a:pPr algn="just" marL="12700" marR="9525">
              <a:lnSpc>
                <a:spcPts val="1730"/>
              </a:lnSpc>
              <a:spcBef>
                <a:spcPts val="155"/>
              </a:spcBef>
            </a:pPr>
            <a:r>
              <a:rPr dirty="0" sz="1450" spc="-5">
                <a:latin typeface="Times New Roman"/>
                <a:cs typeface="Times New Roman"/>
              </a:rPr>
              <a:t>he </a:t>
            </a:r>
            <a:r>
              <a:rPr dirty="0" sz="1450" spc="-10">
                <a:latin typeface="Times New Roman"/>
                <a:cs typeface="Times New Roman"/>
              </a:rPr>
              <a:t>paid </a:t>
            </a:r>
            <a:r>
              <a:rPr dirty="0" sz="1450" spc="-5">
                <a:latin typeface="Times New Roman"/>
                <a:cs typeface="Times New Roman"/>
              </a:rPr>
              <a:t>a </a:t>
            </a:r>
            <a:r>
              <a:rPr dirty="0" sz="1450" spc="-10">
                <a:latin typeface="Times New Roman"/>
                <a:cs typeface="Times New Roman"/>
              </a:rPr>
              <a:t>very agreeable visit, walked home again in capital spirits, and gave  himself </a:t>
            </a:r>
            <a:r>
              <a:rPr dirty="0" sz="1450" spc="-5">
                <a:latin typeface="Times New Roman"/>
                <a:cs typeface="Times New Roman"/>
              </a:rPr>
              <a:t>no </a:t>
            </a:r>
            <a:r>
              <a:rPr dirty="0" sz="1450" spc="-10">
                <a:latin typeface="Times New Roman"/>
                <a:cs typeface="Times New Roman"/>
              </a:rPr>
              <a:t>further concern about the</a:t>
            </a:r>
            <a:r>
              <a:rPr dirty="0" sz="1450" spc="15">
                <a:latin typeface="Times New Roman"/>
                <a:cs typeface="Times New Roman"/>
              </a:rPr>
              <a:t> </a:t>
            </a:r>
            <a:r>
              <a:rPr dirty="0" sz="1450" spc="-20">
                <a:latin typeface="Times New Roman"/>
                <a:cs typeface="Times New Roman"/>
              </a:rPr>
              <a:t>matter.</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For nearly three years </a:t>
            </a:r>
            <a:r>
              <a:rPr dirty="0" sz="1450" spc="-25">
                <a:latin typeface="Times New Roman"/>
                <a:cs typeface="Times New Roman"/>
              </a:rPr>
              <a:t>Will </a:t>
            </a:r>
            <a:r>
              <a:rPr dirty="0" sz="1450" spc="-10">
                <a:latin typeface="Times New Roman"/>
                <a:cs typeface="Times New Roman"/>
              </a:rPr>
              <a:t>and Marjory continued </a:t>
            </a:r>
            <a:r>
              <a:rPr dirty="0" sz="1450" spc="-5">
                <a:latin typeface="Times New Roman"/>
                <a:cs typeface="Times New Roman"/>
              </a:rPr>
              <a:t>on </a:t>
            </a:r>
            <a:r>
              <a:rPr dirty="0" sz="1450" spc="-10">
                <a:latin typeface="Times New Roman"/>
                <a:cs typeface="Times New Roman"/>
              </a:rPr>
              <a:t>these terms, seeing each  other once </a:t>
            </a:r>
            <a:r>
              <a:rPr dirty="0" sz="1450" spc="-5">
                <a:latin typeface="Times New Roman"/>
                <a:cs typeface="Times New Roman"/>
              </a:rPr>
              <a:t>or </a:t>
            </a:r>
            <a:r>
              <a:rPr dirty="0" sz="1450" spc="-10">
                <a:latin typeface="Times New Roman"/>
                <a:cs typeface="Times New Roman"/>
              </a:rPr>
              <a:t>twice </a:t>
            </a:r>
            <a:r>
              <a:rPr dirty="0" sz="1450" spc="-5">
                <a:latin typeface="Times New Roman"/>
                <a:cs typeface="Times New Roman"/>
              </a:rPr>
              <a:t>a </a:t>
            </a:r>
            <a:r>
              <a:rPr dirty="0" sz="1450" spc="-10">
                <a:latin typeface="Times New Roman"/>
                <a:cs typeface="Times New Roman"/>
              </a:rPr>
              <a:t>week without any word </a:t>
            </a:r>
            <a:r>
              <a:rPr dirty="0" sz="1450" spc="-5">
                <a:latin typeface="Times New Roman"/>
                <a:cs typeface="Times New Roman"/>
              </a:rPr>
              <a:t>of </a:t>
            </a:r>
            <a:r>
              <a:rPr dirty="0" sz="1450" spc="-10">
                <a:latin typeface="Times New Roman"/>
                <a:cs typeface="Times New Roman"/>
              </a:rPr>
              <a:t>love between them; and for all  that time </a:t>
            </a:r>
            <a:r>
              <a:rPr dirty="0" sz="1450" spc="-5">
                <a:latin typeface="Times New Roman"/>
                <a:cs typeface="Times New Roman"/>
              </a:rPr>
              <a:t>I </a:t>
            </a:r>
            <a:r>
              <a:rPr dirty="0" sz="1450" spc="-10">
                <a:latin typeface="Times New Roman"/>
                <a:cs typeface="Times New Roman"/>
              </a:rPr>
              <a:t>believe </a:t>
            </a:r>
            <a:r>
              <a:rPr dirty="0" sz="1450" spc="-25">
                <a:latin typeface="Times New Roman"/>
                <a:cs typeface="Times New Roman"/>
              </a:rPr>
              <a:t>Will </a:t>
            </a:r>
            <a:r>
              <a:rPr dirty="0" sz="1450" spc="-10">
                <a:latin typeface="Times New Roman"/>
                <a:cs typeface="Times New Roman"/>
              </a:rPr>
              <a:t>was nearly as happy as </a:t>
            </a:r>
            <a:r>
              <a:rPr dirty="0" sz="1450" spc="-5">
                <a:latin typeface="Times New Roman"/>
                <a:cs typeface="Times New Roman"/>
              </a:rPr>
              <a:t>a </a:t>
            </a:r>
            <a:r>
              <a:rPr dirty="0" sz="1450" spc="-10">
                <a:latin typeface="Times New Roman"/>
                <a:cs typeface="Times New Roman"/>
              </a:rPr>
              <a:t>man can be. He rather stinted  himself the pleasure </a:t>
            </a:r>
            <a:r>
              <a:rPr dirty="0" sz="1450" spc="-5">
                <a:latin typeface="Times New Roman"/>
                <a:cs typeface="Times New Roman"/>
              </a:rPr>
              <a:t>of </a:t>
            </a:r>
            <a:r>
              <a:rPr dirty="0" sz="1450" spc="-10">
                <a:latin typeface="Times New Roman"/>
                <a:cs typeface="Times New Roman"/>
              </a:rPr>
              <a:t>seeing her; and </a:t>
            </a:r>
            <a:r>
              <a:rPr dirty="0" sz="1450" spc="-5">
                <a:latin typeface="Times New Roman"/>
                <a:cs typeface="Times New Roman"/>
              </a:rPr>
              <a:t>he </a:t>
            </a:r>
            <a:r>
              <a:rPr dirty="0" sz="1450" spc="-10">
                <a:latin typeface="Times New Roman"/>
                <a:cs typeface="Times New Roman"/>
              </a:rPr>
              <a:t>would often walk half-way over to  the parsonage, and then back again, as if to whet his appetite. Indeed there  was </a:t>
            </a:r>
            <a:r>
              <a:rPr dirty="0" sz="1450" spc="-5">
                <a:latin typeface="Times New Roman"/>
                <a:cs typeface="Times New Roman"/>
              </a:rPr>
              <a:t>one </a:t>
            </a:r>
            <a:r>
              <a:rPr dirty="0" sz="1450" spc="-10">
                <a:latin typeface="Times New Roman"/>
                <a:cs typeface="Times New Roman"/>
              </a:rPr>
              <a:t>corner </a:t>
            </a:r>
            <a:r>
              <a:rPr dirty="0" sz="1450" spc="-5">
                <a:latin typeface="Times New Roman"/>
                <a:cs typeface="Times New Roman"/>
              </a:rPr>
              <a:t>of </a:t>
            </a:r>
            <a:r>
              <a:rPr dirty="0" sz="1450" spc="-10">
                <a:latin typeface="Times New Roman"/>
                <a:cs typeface="Times New Roman"/>
              </a:rPr>
              <a:t>the road, whence </a:t>
            </a:r>
            <a:r>
              <a:rPr dirty="0" sz="1450" spc="-5">
                <a:latin typeface="Times New Roman"/>
                <a:cs typeface="Times New Roman"/>
              </a:rPr>
              <a:t>he </a:t>
            </a:r>
            <a:r>
              <a:rPr dirty="0" sz="1450" spc="-10">
                <a:latin typeface="Times New Roman"/>
                <a:cs typeface="Times New Roman"/>
              </a:rPr>
              <a:t>could see the church-spire wedged into  </a:t>
            </a:r>
            <a:r>
              <a:rPr dirty="0" sz="1450" spc="-5">
                <a:latin typeface="Times New Roman"/>
                <a:cs typeface="Times New Roman"/>
              </a:rPr>
              <a:t>a </a:t>
            </a:r>
            <a:r>
              <a:rPr dirty="0" sz="1450" spc="-10">
                <a:latin typeface="Times New Roman"/>
                <a:cs typeface="Times New Roman"/>
              </a:rPr>
              <a:t>crevice </a:t>
            </a:r>
            <a:r>
              <a:rPr dirty="0" sz="1450" spc="-5">
                <a:latin typeface="Times New Roman"/>
                <a:cs typeface="Times New Roman"/>
              </a:rPr>
              <a:t>of </a:t>
            </a:r>
            <a:r>
              <a:rPr dirty="0" sz="1450" spc="-10">
                <a:latin typeface="Times New Roman"/>
                <a:cs typeface="Times New Roman"/>
              </a:rPr>
              <a:t>the valley between sloping firwoods, with </a:t>
            </a:r>
            <a:r>
              <a:rPr dirty="0" sz="1450" spc="-5">
                <a:latin typeface="Times New Roman"/>
                <a:cs typeface="Times New Roman"/>
              </a:rPr>
              <a:t>a </a:t>
            </a:r>
            <a:r>
              <a:rPr dirty="0" sz="1450" spc="-10">
                <a:latin typeface="Times New Roman"/>
                <a:cs typeface="Times New Roman"/>
              </a:rPr>
              <a:t>triangular snatch </a:t>
            </a:r>
            <a:r>
              <a:rPr dirty="0" sz="1450" spc="-5">
                <a:latin typeface="Times New Roman"/>
                <a:cs typeface="Times New Roman"/>
              </a:rPr>
              <a:t>of  </a:t>
            </a:r>
            <a:r>
              <a:rPr dirty="0" sz="1450" spc="-10">
                <a:latin typeface="Times New Roman"/>
                <a:cs typeface="Times New Roman"/>
              </a:rPr>
              <a:t>plain </a:t>
            </a:r>
            <a:r>
              <a:rPr dirty="0" sz="1450" spc="-5">
                <a:latin typeface="Times New Roman"/>
                <a:cs typeface="Times New Roman"/>
              </a:rPr>
              <a:t>by </a:t>
            </a:r>
            <a:r>
              <a:rPr dirty="0" sz="1450" spc="-10">
                <a:latin typeface="Times New Roman"/>
                <a:cs typeface="Times New Roman"/>
              </a:rPr>
              <a:t>way </a:t>
            </a:r>
            <a:r>
              <a:rPr dirty="0" sz="1450" spc="-5">
                <a:latin typeface="Times New Roman"/>
                <a:cs typeface="Times New Roman"/>
              </a:rPr>
              <a:t>of </a:t>
            </a:r>
            <a:r>
              <a:rPr dirty="0" sz="1450" spc="-10">
                <a:latin typeface="Times New Roman"/>
                <a:cs typeface="Times New Roman"/>
              </a:rPr>
              <a:t>background, which </a:t>
            </a:r>
            <a:r>
              <a:rPr dirty="0" sz="1450" spc="-5">
                <a:latin typeface="Times New Roman"/>
                <a:cs typeface="Times New Roman"/>
              </a:rPr>
              <a:t>he </a:t>
            </a:r>
            <a:r>
              <a:rPr dirty="0" sz="1450" spc="-10">
                <a:latin typeface="Times New Roman"/>
                <a:cs typeface="Times New Roman"/>
              </a:rPr>
              <a:t>greatly </a:t>
            </a:r>
            <a:r>
              <a:rPr dirty="0" sz="1450" spc="-15">
                <a:latin typeface="Times New Roman"/>
                <a:cs typeface="Times New Roman"/>
              </a:rPr>
              <a:t>affected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place to sit and  moralise in before returning homewards; and the peasants </a:t>
            </a:r>
            <a:r>
              <a:rPr dirty="0" sz="1450" spc="-5">
                <a:latin typeface="Times New Roman"/>
                <a:cs typeface="Times New Roman"/>
              </a:rPr>
              <a:t>got </a:t>
            </a:r>
            <a:r>
              <a:rPr dirty="0" sz="1450" spc="-10">
                <a:latin typeface="Times New Roman"/>
                <a:cs typeface="Times New Roman"/>
              </a:rPr>
              <a:t>so much into the  habit </a:t>
            </a:r>
            <a:r>
              <a:rPr dirty="0" sz="1450" spc="-5">
                <a:latin typeface="Times New Roman"/>
                <a:cs typeface="Times New Roman"/>
              </a:rPr>
              <a:t>of </a:t>
            </a:r>
            <a:r>
              <a:rPr dirty="0" sz="1450" spc="-10">
                <a:latin typeface="Times New Roman"/>
                <a:cs typeface="Times New Roman"/>
              </a:rPr>
              <a:t>finding him there in the twilight that they gave it the name </a:t>
            </a:r>
            <a:r>
              <a:rPr dirty="0" sz="1450" spc="-5">
                <a:latin typeface="Times New Roman"/>
                <a:cs typeface="Times New Roman"/>
              </a:rPr>
              <a:t>of </a:t>
            </a:r>
            <a:r>
              <a:rPr dirty="0" sz="1450" spc="-20">
                <a:latin typeface="Times New Roman"/>
                <a:cs typeface="Times New Roman"/>
              </a:rPr>
              <a:t>‘Will </a:t>
            </a:r>
            <a:r>
              <a:rPr dirty="0" sz="1450" spc="-5">
                <a:latin typeface="Times New Roman"/>
                <a:cs typeface="Times New Roman"/>
              </a:rPr>
              <a:t>o’  </a:t>
            </a:r>
            <a:r>
              <a:rPr dirty="0" sz="1450" spc="-10">
                <a:latin typeface="Times New Roman"/>
                <a:cs typeface="Times New Roman"/>
              </a:rPr>
              <a:t>the </a:t>
            </a:r>
            <a:r>
              <a:rPr dirty="0" sz="1450" spc="-25">
                <a:latin typeface="Times New Roman"/>
                <a:cs typeface="Times New Roman"/>
              </a:rPr>
              <a:t>Mill’s</a:t>
            </a:r>
            <a:r>
              <a:rPr dirty="0" sz="1450" spc="-5">
                <a:latin typeface="Times New Roman"/>
                <a:cs typeface="Times New Roman"/>
              </a:rPr>
              <a:t> </a:t>
            </a:r>
            <a:r>
              <a:rPr dirty="0" sz="1450" spc="-20">
                <a:latin typeface="Times New Roman"/>
                <a:cs typeface="Times New Roman"/>
              </a:rPr>
              <a:t>Corner.’</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At the end </a:t>
            </a:r>
            <a:r>
              <a:rPr dirty="0" sz="1450" spc="-5">
                <a:latin typeface="Times New Roman"/>
                <a:cs typeface="Times New Roman"/>
              </a:rPr>
              <a:t>of </a:t>
            </a:r>
            <a:r>
              <a:rPr dirty="0" sz="1450" spc="-10">
                <a:latin typeface="Times New Roman"/>
                <a:cs typeface="Times New Roman"/>
              </a:rPr>
              <a:t>the three years Marjory played him </a:t>
            </a:r>
            <a:r>
              <a:rPr dirty="0" sz="1450" spc="-5">
                <a:latin typeface="Times New Roman"/>
                <a:cs typeface="Times New Roman"/>
              </a:rPr>
              <a:t>a </a:t>
            </a:r>
            <a:r>
              <a:rPr dirty="0" sz="1450" spc="-10">
                <a:latin typeface="Times New Roman"/>
                <a:cs typeface="Times New Roman"/>
              </a:rPr>
              <a:t>sad trick </a:t>
            </a:r>
            <a:r>
              <a:rPr dirty="0" sz="1450" spc="-5">
                <a:latin typeface="Times New Roman"/>
                <a:cs typeface="Times New Roman"/>
              </a:rPr>
              <a:t>by </a:t>
            </a:r>
            <a:r>
              <a:rPr dirty="0" sz="1450" spc="-10">
                <a:latin typeface="Times New Roman"/>
                <a:cs typeface="Times New Roman"/>
              </a:rPr>
              <a:t>suddenly  marrying somebody else. </a:t>
            </a:r>
            <a:r>
              <a:rPr dirty="0" sz="1450" spc="-25">
                <a:latin typeface="Times New Roman"/>
                <a:cs typeface="Times New Roman"/>
              </a:rPr>
              <a:t>Will </a:t>
            </a:r>
            <a:r>
              <a:rPr dirty="0" sz="1450" spc="-10">
                <a:latin typeface="Times New Roman"/>
                <a:cs typeface="Times New Roman"/>
              </a:rPr>
              <a:t>kept his countenance </a:t>
            </a:r>
            <a:r>
              <a:rPr dirty="0" sz="1450" spc="-20">
                <a:latin typeface="Times New Roman"/>
                <a:cs typeface="Times New Roman"/>
              </a:rPr>
              <a:t>bravely, </a:t>
            </a:r>
            <a:r>
              <a:rPr dirty="0" sz="1450" spc="-10">
                <a:latin typeface="Times New Roman"/>
                <a:cs typeface="Times New Roman"/>
              </a:rPr>
              <a:t>and merely  remarked that, for as little as </a:t>
            </a:r>
            <a:r>
              <a:rPr dirty="0" sz="1450" spc="-5">
                <a:latin typeface="Times New Roman"/>
                <a:cs typeface="Times New Roman"/>
              </a:rPr>
              <a:t>he </a:t>
            </a:r>
            <a:r>
              <a:rPr dirty="0" sz="1450" spc="-10">
                <a:latin typeface="Times New Roman"/>
                <a:cs typeface="Times New Roman"/>
              </a:rPr>
              <a:t>knew </a:t>
            </a:r>
            <a:r>
              <a:rPr dirty="0" sz="1450" spc="-5">
                <a:latin typeface="Times New Roman"/>
                <a:cs typeface="Times New Roman"/>
              </a:rPr>
              <a:t>of </a:t>
            </a:r>
            <a:r>
              <a:rPr dirty="0" sz="1450" spc="-10">
                <a:latin typeface="Times New Roman"/>
                <a:cs typeface="Times New Roman"/>
              </a:rPr>
              <a:t>women, </a:t>
            </a:r>
            <a:r>
              <a:rPr dirty="0" sz="1450" spc="-5">
                <a:latin typeface="Times New Roman"/>
                <a:cs typeface="Times New Roman"/>
              </a:rPr>
              <a:t>he </a:t>
            </a:r>
            <a:r>
              <a:rPr dirty="0" sz="1450" spc="-10">
                <a:latin typeface="Times New Roman"/>
                <a:cs typeface="Times New Roman"/>
              </a:rPr>
              <a:t>had acted very prudently  in </a:t>
            </a:r>
            <a:r>
              <a:rPr dirty="0" sz="1450" spc="-5">
                <a:latin typeface="Times New Roman"/>
                <a:cs typeface="Times New Roman"/>
              </a:rPr>
              <a:t>not </a:t>
            </a:r>
            <a:r>
              <a:rPr dirty="0" sz="1450" spc="-10">
                <a:latin typeface="Times New Roman"/>
                <a:cs typeface="Times New Roman"/>
              </a:rPr>
              <a:t>marrying her himself three years before. She plainly knew very little </a:t>
            </a:r>
            <a:r>
              <a:rPr dirty="0" sz="1450" spc="-5">
                <a:latin typeface="Times New Roman"/>
                <a:cs typeface="Times New Roman"/>
              </a:rPr>
              <a:t>of  </a:t>
            </a:r>
            <a:r>
              <a:rPr dirty="0" sz="1450" spc="-10">
                <a:latin typeface="Times New Roman"/>
                <a:cs typeface="Times New Roman"/>
              </a:rPr>
              <a:t>her own mind, and, in spite </a:t>
            </a:r>
            <a:r>
              <a:rPr dirty="0" sz="1450" spc="-5">
                <a:latin typeface="Times New Roman"/>
                <a:cs typeface="Times New Roman"/>
              </a:rPr>
              <a:t>of a </a:t>
            </a:r>
            <a:r>
              <a:rPr dirty="0" sz="1450" spc="-10">
                <a:latin typeface="Times New Roman"/>
                <a:cs typeface="Times New Roman"/>
              </a:rPr>
              <a:t>deceptive </a:t>
            </a:r>
            <a:r>
              <a:rPr dirty="0" sz="1450" spc="-15">
                <a:latin typeface="Times New Roman"/>
                <a:cs typeface="Times New Roman"/>
              </a:rPr>
              <a:t>manner, </a:t>
            </a:r>
            <a:r>
              <a:rPr dirty="0" sz="1450" spc="-10">
                <a:latin typeface="Times New Roman"/>
                <a:cs typeface="Times New Roman"/>
              </a:rPr>
              <a:t>was as fickle and flighty as  the rest </a:t>
            </a:r>
            <a:r>
              <a:rPr dirty="0" sz="1450" spc="-5">
                <a:latin typeface="Times New Roman"/>
                <a:cs typeface="Times New Roman"/>
              </a:rPr>
              <a:t>of </a:t>
            </a:r>
            <a:r>
              <a:rPr dirty="0" sz="1450" spc="-10">
                <a:latin typeface="Times New Roman"/>
                <a:cs typeface="Times New Roman"/>
              </a:rPr>
              <a:t>them. He had to congratulate himself </a:t>
            </a:r>
            <a:r>
              <a:rPr dirty="0" sz="1450" spc="-5">
                <a:latin typeface="Times New Roman"/>
                <a:cs typeface="Times New Roman"/>
              </a:rPr>
              <a:t>on </a:t>
            </a:r>
            <a:r>
              <a:rPr dirty="0" sz="1450" spc="-10">
                <a:latin typeface="Times New Roman"/>
                <a:cs typeface="Times New Roman"/>
              </a:rPr>
              <a:t>an escape, </a:t>
            </a:r>
            <a:r>
              <a:rPr dirty="0" sz="1450" spc="-5">
                <a:latin typeface="Times New Roman"/>
                <a:cs typeface="Times New Roman"/>
              </a:rPr>
              <a:t>he </a:t>
            </a:r>
            <a:r>
              <a:rPr dirty="0" sz="1450" spc="-10">
                <a:latin typeface="Times New Roman"/>
                <a:cs typeface="Times New Roman"/>
              </a:rPr>
              <a:t>said, and  would take </a:t>
            </a:r>
            <a:r>
              <a:rPr dirty="0" sz="1450" spc="-5">
                <a:latin typeface="Times New Roman"/>
                <a:cs typeface="Times New Roman"/>
              </a:rPr>
              <a:t>a </a:t>
            </a:r>
            <a:r>
              <a:rPr dirty="0" sz="1450" spc="-10">
                <a:latin typeface="Times New Roman"/>
                <a:cs typeface="Times New Roman"/>
              </a:rPr>
              <a:t>higher opinion </a:t>
            </a:r>
            <a:r>
              <a:rPr dirty="0" sz="1450" spc="-5">
                <a:latin typeface="Times New Roman"/>
                <a:cs typeface="Times New Roman"/>
              </a:rPr>
              <a:t>of </a:t>
            </a:r>
            <a:r>
              <a:rPr dirty="0" sz="1450" spc="-10">
                <a:latin typeface="Times New Roman"/>
                <a:cs typeface="Times New Roman"/>
              </a:rPr>
              <a:t>his own wisdom in consequence. But at heart,  </a:t>
            </a:r>
            <a:r>
              <a:rPr dirty="0" sz="1450" spc="-5">
                <a:latin typeface="Times New Roman"/>
                <a:cs typeface="Times New Roman"/>
              </a:rPr>
              <a:t>he </a:t>
            </a:r>
            <a:r>
              <a:rPr dirty="0" sz="1450" spc="-10">
                <a:latin typeface="Times New Roman"/>
                <a:cs typeface="Times New Roman"/>
              </a:rPr>
              <a:t>was reasonably displeased, moped </a:t>
            </a:r>
            <a:r>
              <a:rPr dirty="0" sz="1450" spc="-5">
                <a:latin typeface="Times New Roman"/>
                <a:cs typeface="Times New Roman"/>
              </a:rPr>
              <a:t>a good </a:t>
            </a:r>
            <a:r>
              <a:rPr dirty="0" sz="1450" spc="-10">
                <a:latin typeface="Times New Roman"/>
                <a:cs typeface="Times New Roman"/>
              </a:rPr>
              <a:t>deal for </a:t>
            </a:r>
            <a:r>
              <a:rPr dirty="0" sz="1450" spc="-5">
                <a:latin typeface="Times New Roman"/>
                <a:cs typeface="Times New Roman"/>
              </a:rPr>
              <a:t>a </a:t>
            </a:r>
            <a:r>
              <a:rPr dirty="0" sz="1450" spc="-10">
                <a:latin typeface="Times New Roman"/>
                <a:cs typeface="Times New Roman"/>
              </a:rPr>
              <a:t>month </a:t>
            </a:r>
            <a:r>
              <a:rPr dirty="0" sz="1450" spc="-5">
                <a:latin typeface="Times New Roman"/>
                <a:cs typeface="Times New Roman"/>
              </a:rPr>
              <a:t>or </a:t>
            </a:r>
            <a:r>
              <a:rPr dirty="0" sz="1450" spc="-10">
                <a:latin typeface="Times New Roman"/>
                <a:cs typeface="Times New Roman"/>
              </a:rPr>
              <a:t>two, and fell  away in flesh, to the astonishment </a:t>
            </a:r>
            <a:r>
              <a:rPr dirty="0" sz="1450" spc="-5">
                <a:latin typeface="Times New Roman"/>
                <a:cs typeface="Times New Roman"/>
              </a:rPr>
              <a:t>of </a:t>
            </a:r>
            <a:r>
              <a:rPr dirty="0" sz="1450" spc="-10">
                <a:latin typeface="Times New Roman"/>
                <a:cs typeface="Times New Roman"/>
              </a:rPr>
              <a:t>his</a:t>
            </a:r>
            <a:r>
              <a:rPr dirty="0" sz="1450" spc="30">
                <a:latin typeface="Times New Roman"/>
                <a:cs typeface="Times New Roman"/>
              </a:rPr>
              <a:t> </a:t>
            </a:r>
            <a:r>
              <a:rPr dirty="0" sz="1450" spc="-10">
                <a:latin typeface="Times New Roman"/>
                <a:cs typeface="Times New Roman"/>
              </a:rPr>
              <a:t>serving-lads.</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It was perhaps </a:t>
            </a:r>
            <a:r>
              <a:rPr dirty="0" sz="1450" spc="-5">
                <a:latin typeface="Times New Roman"/>
                <a:cs typeface="Times New Roman"/>
              </a:rPr>
              <a:t>a </a:t>
            </a:r>
            <a:r>
              <a:rPr dirty="0" sz="1450" spc="-10">
                <a:latin typeface="Times New Roman"/>
                <a:cs typeface="Times New Roman"/>
              </a:rPr>
              <a:t>year after this marriage that </a:t>
            </a:r>
            <a:r>
              <a:rPr dirty="0" sz="1450" spc="-25">
                <a:latin typeface="Times New Roman"/>
                <a:cs typeface="Times New Roman"/>
              </a:rPr>
              <a:t>Will </a:t>
            </a:r>
            <a:r>
              <a:rPr dirty="0" sz="1450" spc="-10">
                <a:latin typeface="Times New Roman"/>
                <a:cs typeface="Times New Roman"/>
              </a:rPr>
              <a:t>was awakened late </a:t>
            </a:r>
            <a:r>
              <a:rPr dirty="0" sz="1450" spc="-5">
                <a:latin typeface="Times New Roman"/>
                <a:cs typeface="Times New Roman"/>
              </a:rPr>
              <a:t>one night  by </a:t>
            </a:r>
            <a:r>
              <a:rPr dirty="0" sz="1450" spc="-10">
                <a:latin typeface="Times New Roman"/>
                <a:cs typeface="Times New Roman"/>
              </a:rPr>
              <a:t>the sound </a:t>
            </a:r>
            <a:r>
              <a:rPr dirty="0" sz="1450" spc="-5">
                <a:latin typeface="Times New Roman"/>
                <a:cs typeface="Times New Roman"/>
              </a:rPr>
              <a:t>of a </a:t>
            </a:r>
            <a:r>
              <a:rPr dirty="0" sz="1450" spc="-10">
                <a:latin typeface="Times New Roman"/>
                <a:cs typeface="Times New Roman"/>
              </a:rPr>
              <a:t>horse galloping </a:t>
            </a:r>
            <a:r>
              <a:rPr dirty="0" sz="1450" spc="-5">
                <a:latin typeface="Times New Roman"/>
                <a:cs typeface="Times New Roman"/>
              </a:rPr>
              <a:t>on </a:t>
            </a:r>
            <a:r>
              <a:rPr dirty="0" sz="1450" spc="-10">
                <a:latin typeface="Times New Roman"/>
                <a:cs typeface="Times New Roman"/>
              </a:rPr>
              <a:t>the road, followed </a:t>
            </a:r>
            <a:r>
              <a:rPr dirty="0" sz="1450" spc="-5">
                <a:latin typeface="Times New Roman"/>
                <a:cs typeface="Times New Roman"/>
              </a:rPr>
              <a:t>by </a:t>
            </a:r>
            <a:r>
              <a:rPr dirty="0" sz="1450" spc="-10">
                <a:latin typeface="Times New Roman"/>
                <a:cs typeface="Times New Roman"/>
              </a:rPr>
              <a:t>precipitate  knocking at the </a:t>
            </a:r>
            <a:r>
              <a:rPr dirty="0" sz="1450" spc="-15">
                <a:latin typeface="Times New Roman"/>
                <a:cs typeface="Times New Roman"/>
              </a:rPr>
              <a:t>inn-door. </a:t>
            </a:r>
            <a:r>
              <a:rPr dirty="0" sz="1450" spc="-10">
                <a:latin typeface="Times New Roman"/>
                <a:cs typeface="Times New Roman"/>
              </a:rPr>
              <a:t>He opened his window and saw </a:t>
            </a:r>
            <a:r>
              <a:rPr dirty="0" sz="1450" spc="-5">
                <a:latin typeface="Times New Roman"/>
                <a:cs typeface="Times New Roman"/>
              </a:rPr>
              <a:t>a </a:t>
            </a:r>
            <a:r>
              <a:rPr dirty="0" sz="1450" spc="-10">
                <a:latin typeface="Times New Roman"/>
                <a:cs typeface="Times New Roman"/>
              </a:rPr>
              <a:t>farm servant,  mounted and holding </a:t>
            </a:r>
            <a:r>
              <a:rPr dirty="0" sz="1450" spc="-5">
                <a:latin typeface="Times New Roman"/>
                <a:cs typeface="Times New Roman"/>
              </a:rPr>
              <a:t>a </a:t>
            </a:r>
            <a:r>
              <a:rPr dirty="0" sz="1450" spc="-10">
                <a:latin typeface="Times New Roman"/>
                <a:cs typeface="Times New Roman"/>
              </a:rPr>
              <a:t>led horse </a:t>
            </a:r>
            <a:r>
              <a:rPr dirty="0" sz="1450" spc="-5">
                <a:latin typeface="Times New Roman"/>
                <a:cs typeface="Times New Roman"/>
              </a:rPr>
              <a:t>by </a:t>
            </a:r>
            <a:r>
              <a:rPr dirty="0" sz="1450" spc="-10">
                <a:latin typeface="Times New Roman"/>
                <a:cs typeface="Times New Roman"/>
              </a:rPr>
              <a:t>the bridle, who told him to make what  haste </a:t>
            </a:r>
            <a:r>
              <a:rPr dirty="0" sz="1450" spc="-5">
                <a:latin typeface="Times New Roman"/>
                <a:cs typeface="Times New Roman"/>
              </a:rPr>
              <a:t>he </a:t>
            </a:r>
            <a:r>
              <a:rPr dirty="0" sz="1450" spc="-10">
                <a:latin typeface="Times New Roman"/>
                <a:cs typeface="Times New Roman"/>
              </a:rPr>
              <a:t>could and </a:t>
            </a:r>
            <a:r>
              <a:rPr dirty="0" sz="1450" spc="-5">
                <a:latin typeface="Times New Roman"/>
                <a:cs typeface="Times New Roman"/>
              </a:rPr>
              <a:t>go </a:t>
            </a:r>
            <a:r>
              <a:rPr dirty="0" sz="1450" spc="-10">
                <a:latin typeface="Times New Roman"/>
                <a:cs typeface="Times New Roman"/>
              </a:rPr>
              <a:t>along with him; for Marjory was </a:t>
            </a:r>
            <a:r>
              <a:rPr dirty="0" sz="1450" spc="-5">
                <a:latin typeface="Times New Roman"/>
                <a:cs typeface="Times New Roman"/>
              </a:rPr>
              <a:t>dying, </a:t>
            </a:r>
            <a:r>
              <a:rPr dirty="0" sz="1450" spc="-10">
                <a:latin typeface="Times New Roman"/>
                <a:cs typeface="Times New Roman"/>
              </a:rPr>
              <a:t>and had sent  urgently to fetch him to her bedside. </a:t>
            </a:r>
            <a:r>
              <a:rPr dirty="0" sz="1450" spc="-25">
                <a:latin typeface="Times New Roman"/>
                <a:cs typeface="Times New Roman"/>
              </a:rPr>
              <a:t>Will </a:t>
            </a:r>
            <a:r>
              <a:rPr dirty="0" sz="1450" spc="-10">
                <a:latin typeface="Times New Roman"/>
                <a:cs typeface="Times New Roman"/>
              </a:rPr>
              <a:t>was </a:t>
            </a:r>
            <a:r>
              <a:rPr dirty="0" sz="1450" spc="-5">
                <a:latin typeface="Times New Roman"/>
                <a:cs typeface="Times New Roman"/>
              </a:rPr>
              <a:t>no </a:t>
            </a:r>
            <a:r>
              <a:rPr dirty="0" sz="1450" spc="-10">
                <a:latin typeface="Times New Roman"/>
                <a:cs typeface="Times New Roman"/>
              </a:rPr>
              <a:t>horseman, and made so little  speed </a:t>
            </a:r>
            <a:r>
              <a:rPr dirty="0" sz="1450" spc="-5">
                <a:latin typeface="Times New Roman"/>
                <a:cs typeface="Times New Roman"/>
              </a:rPr>
              <a:t>upon </a:t>
            </a:r>
            <a:r>
              <a:rPr dirty="0" sz="1450" spc="-10">
                <a:latin typeface="Times New Roman"/>
                <a:cs typeface="Times New Roman"/>
              </a:rPr>
              <a:t>the way that the </a:t>
            </a:r>
            <a:r>
              <a:rPr dirty="0" sz="1450" spc="-5">
                <a:latin typeface="Times New Roman"/>
                <a:cs typeface="Times New Roman"/>
              </a:rPr>
              <a:t>poor young </a:t>
            </a:r>
            <a:r>
              <a:rPr dirty="0" sz="1450" spc="-10">
                <a:latin typeface="Times New Roman"/>
                <a:cs typeface="Times New Roman"/>
              </a:rPr>
              <a:t>wife was very near her end before </a:t>
            </a:r>
            <a:r>
              <a:rPr dirty="0" sz="1450" spc="-5">
                <a:latin typeface="Times New Roman"/>
                <a:cs typeface="Times New Roman"/>
              </a:rPr>
              <a:t>he  </a:t>
            </a:r>
            <a:r>
              <a:rPr dirty="0" sz="1450" spc="-10">
                <a:latin typeface="Times New Roman"/>
                <a:cs typeface="Times New Roman"/>
              </a:rPr>
              <a:t>arrived. But they had some minutes’ talk in private, and </a:t>
            </a:r>
            <a:r>
              <a:rPr dirty="0" sz="1450" spc="-5">
                <a:latin typeface="Times New Roman"/>
                <a:cs typeface="Times New Roman"/>
              </a:rPr>
              <a:t>he </a:t>
            </a:r>
            <a:r>
              <a:rPr dirty="0" sz="1450" spc="-10">
                <a:latin typeface="Times New Roman"/>
                <a:cs typeface="Times New Roman"/>
              </a:rPr>
              <a:t>was present and  wept very bitterly while she breathed her</a:t>
            </a:r>
            <a:r>
              <a:rPr dirty="0" sz="1450" spc="25">
                <a:latin typeface="Times New Roman"/>
                <a:cs typeface="Times New Roman"/>
              </a:rPr>
              <a:t> </a:t>
            </a:r>
            <a:r>
              <a:rPr dirty="0" sz="1450" spc="-10">
                <a:latin typeface="Times New Roman"/>
                <a:cs typeface="Times New Roman"/>
              </a:rPr>
              <a:t>last.</a:t>
            </a:r>
            <a:endParaRPr sz="1450">
              <a:latin typeface="Times New Roman"/>
              <a:cs typeface="Times New Roman"/>
            </a:endParaRPr>
          </a:p>
        </p:txBody>
      </p:sp>
      <p:sp>
        <p:nvSpPr>
          <p:cNvPr id="3" name="object 3"/>
          <p:cNvSpPr txBox="1"/>
          <p:nvPr/>
        </p:nvSpPr>
        <p:spPr>
          <a:xfrm>
            <a:off x="876300" y="8429309"/>
            <a:ext cx="5805805" cy="1580515"/>
          </a:xfrm>
          <a:prstGeom prst="rect">
            <a:avLst/>
          </a:prstGeom>
        </p:spPr>
        <p:txBody>
          <a:bodyPr wrap="square" lIns="0" tIns="11430" rIns="0" bIns="0" rtlCol="0" vert="horz">
            <a:spAutoFit/>
          </a:bodyPr>
          <a:lstStyle/>
          <a:p>
            <a:pPr algn="ctr" marL="1905">
              <a:lnSpc>
                <a:spcPct val="100000"/>
              </a:lnSpc>
              <a:spcBef>
                <a:spcPts val="90"/>
              </a:spcBef>
            </a:pPr>
            <a:r>
              <a:rPr dirty="0" sz="1450" spc="-15" b="1">
                <a:latin typeface="Times New Roman"/>
                <a:cs typeface="Times New Roman"/>
              </a:rPr>
              <a:t>CHAPTER </a:t>
            </a:r>
            <a:r>
              <a:rPr dirty="0" sz="1450" spc="-10" b="1">
                <a:latin typeface="Times New Roman"/>
                <a:cs typeface="Times New Roman"/>
              </a:rPr>
              <a:t>III. </a:t>
            </a:r>
            <a:r>
              <a:rPr dirty="0" sz="1450" spc="10" b="1">
                <a:latin typeface="Times New Roman"/>
                <a:cs typeface="Times New Roman"/>
              </a:rPr>
              <a:t> </a:t>
            </a:r>
            <a:r>
              <a:rPr dirty="0" sz="1450" spc="-35" b="1">
                <a:latin typeface="Times New Roman"/>
                <a:cs typeface="Times New Roman"/>
              </a:rPr>
              <a:t>DEATH</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30"/>
              </a:spcBef>
            </a:pPr>
            <a:endParaRPr sz="1550">
              <a:latin typeface="Times New Roman"/>
              <a:cs typeface="Times New Roman"/>
            </a:endParaRPr>
          </a:p>
          <a:p>
            <a:pPr algn="just" marL="12700" marR="5080">
              <a:lnSpc>
                <a:spcPts val="1730"/>
              </a:lnSpc>
            </a:pPr>
            <a:r>
              <a:rPr dirty="0" sz="1450" spc="-45">
                <a:latin typeface="Times New Roman"/>
                <a:cs typeface="Times New Roman"/>
              </a:rPr>
              <a:t>Year </a:t>
            </a:r>
            <a:r>
              <a:rPr dirty="0" sz="1450" spc="-10">
                <a:latin typeface="Times New Roman"/>
                <a:cs typeface="Times New Roman"/>
              </a:rPr>
              <a:t>after year went away into nothing, with great explosions and outcries in  the cities </a:t>
            </a:r>
            <a:r>
              <a:rPr dirty="0" sz="1450" spc="-5">
                <a:latin typeface="Times New Roman"/>
                <a:cs typeface="Times New Roman"/>
              </a:rPr>
              <a:t>on </a:t>
            </a:r>
            <a:r>
              <a:rPr dirty="0" sz="1450" spc="-10">
                <a:latin typeface="Times New Roman"/>
                <a:cs typeface="Times New Roman"/>
              </a:rPr>
              <a:t>the plain: red revolt springing </a:t>
            </a:r>
            <a:r>
              <a:rPr dirty="0" sz="1450" spc="-5">
                <a:latin typeface="Times New Roman"/>
                <a:cs typeface="Times New Roman"/>
              </a:rPr>
              <a:t>up </a:t>
            </a:r>
            <a:r>
              <a:rPr dirty="0" sz="1450" spc="-10">
                <a:latin typeface="Times New Roman"/>
                <a:cs typeface="Times New Roman"/>
              </a:rPr>
              <a:t>and being suppressed in </a:t>
            </a:r>
            <a:r>
              <a:rPr dirty="0" sz="1450" spc="-5">
                <a:latin typeface="Times New Roman"/>
                <a:cs typeface="Times New Roman"/>
              </a:rPr>
              <a:t>blood,  </a:t>
            </a:r>
            <a:r>
              <a:rPr dirty="0" sz="1450" spc="-10">
                <a:latin typeface="Times New Roman"/>
                <a:cs typeface="Times New Roman"/>
              </a:rPr>
              <a:t>battle swaying hither and </a:t>
            </a:r>
            <a:r>
              <a:rPr dirty="0" sz="1450" spc="-15">
                <a:latin typeface="Times New Roman"/>
                <a:cs typeface="Times New Roman"/>
              </a:rPr>
              <a:t>thither, </a:t>
            </a:r>
            <a:r>
              <a:rPr dirty="0" sz="1450" spc="-10">
                <a:latin typeface="Times New Roman"/>
                <a:cs typeface="Times New Roman"/>
              </a:rPr>
              <a:t>patient astronomers in observatory towers  picking</a:t>
            </a:r>
            <a:r>
              <a:rPr dirty="0" sz="1450" spc="95">
                <a:latin typeface="Times New Roman"/>
                <a:cs typeface="Times New Roman"/>
              </a:rPr>
              <a:t> </a:t>
            </a:r>
            <a:r>
              <a:rPr dirty="0" sz="1450" spc="-5">
                <a:latin typeface="Times New Roman"/>
                <a:cs typeface="Times New Roman"/>
              </a:rPr>
              <a:t>out</a:t>
            </a:r>
            <a:r>
              <a:rPr dirty="0" sz="1450" spc="95">
                <a:latin typeface="Times New Roman"/>
                <a:cs typeface="Times New Roman"/>
              </a:rPr>
              <a:t> </a:t>
            </a:r>
            <a:r>
              <a:rPr dirty="0" sz="1450" spc="-10">
                <a:latin typeface="Times New Roman"/>
                <a:cs typeface="Times New Roman"/>
              </a:rPr>
              <a:t>and</a:t>
            </a:r>
            <a:r>
              <a:rPr dirty="0" sz="1450" spc="100">
                <a:latin typeface="Times New Roman"/>
                <a:cs typeface="Times New Roman"/>
              </a:rPr>
              <a:t> </a:t>
            </a:r>
            <a:r>
              <a:rPr dirty="0" sz="1450" spc="-10">
                <a:latin typeface="Times New Roman"/>
                <a:cs typeface="Times New Roman"/>
              </a:rPr>
              <a:t>christening</a:t>
            </a:r>
            <a:r>
              <a:rPr dirty="0" sz="1450" spc="100">
                <a:latin typeface="Times New Roman"/>
                <a:cs typeface="Times New Roman"/>
              </a:rPr>
              <a:t> </a:t>
            </a:r>
            <a:r>
              <a:rPr dirty="0" sz="1450" spc="-10">
                <a:latin typeface="Times New Roman"/>
                <a:cs typeface="Times New Roman"/>
              </a:rPr>
              <a:t>new</a:t>
            </a:r>
            <a:r>
              <a:rPr dirty="0" sz="1450" spc="100">
                <a:latin typeface="Times New Roman"/>
                <a:cs typeface="Times New Roman"/>
              </a:rPr>
              <a:t> </a:t>
            </a:r>
            <a:r>
              <a:rPr dirty="0" sz="1450" spc="-10">
                <a:latin typeface="Times New Roman"/>
                <a:cs typeface="Times New Roman"/>
              </a:rPr>
              <a:t>stars,</a:t>
            </a:r>
            <a:r>
              <a:rPr dirty="0" sz="1450" spc="100">
                <a:latin typeface="Times New Roman"/>
                <a:cs typeface="Times New Roman"/>
              </a:rPr>
              <a:t> </a:t>
            </a:r>
            <a:r>
              <a:rPr dirty="0" sz="1450" spc="-10">
                <a:latin typeface="Times New Roman"/>
                <a:cs typeface="Times New Roman"/>
              </a:rPr>
              <a:t>plays</a:t>
            </a:r>
            <a:r>
              <a:rPr dirty="0" sz="1450" spc="95">
                <a:latin typeface="Times New Roman"/>
                <a:cs typeface="Times New Roman"/>
              </a:rPr>
              <a:t> </a:t>
            </a:r>
            <a:r>
              <a:rPr dirty="0" sz="1450" spc="-10">
                <a:latin typeface="Times New Roman"/>
                <a:cs typeface="Times New Roman"/>
              </a:rPr>
              <a:t>being</a:t>
            </a:r>
            <a:r>
              <a:rPr dirty="0" sz="1450" spc="100">
                <a:latin typeface="Times New Roman"/>
                <a:cs typeface="Times New Roman"/>
              </a:rPr>
              <a:t> </a:t>
            </a:r>
            <a:r>
              <a:rPr dirty="0" sz="1450" spc="-10">
                <a:latin typeface="Times New Roman"/>
                <a:cs typeface="Times New Roman"/>
              </a:rPr>
              <a:t>performed</a:t>
            </a:r>
            <a:r>
              <a:rPr dirty="0" sz="1450" spc="100">
                <a:latin typeface="Times New Roman"/>
                <a:cs typeface="Times New Roman"/>
              </a:rPr>
              <a:t> </a:t>
            </a:r>
            <a:r>
              <a:rPr dirty="0" sz="1450" spc="-10">
                <a:latin typeface="Times New Roman"/>
                <a:cs typeface="Times New Roman"/>
              </a:rPr>
              <a:t>in</a:t>
            </a:r>
            <a:r>
              <a:rPr dirty="0" sz="1450" spc="100">
                <a:latin typeface="Times New Roman"/>
                <a:cs typeface="Times New Roman"/>
              </a:rPr>
              <a:t> </a:t>
            </a:r>
            <a:r>
              <a:rPr dirty="0" sz="1450" spc="-10">
                <a:latin typeface="Times New Roman"/>
                <a:cs typeface="Times New Roman"/>
              </a:rPr>
              <a:t>lighted</a:t>
            </a:r>
            <a:endParaRPr sz="1450">
              <a:latin typeface="Times New Roman"/>
              <a:cs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13511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theatres, people being carried into hospital </a:t>
            </a:r>
            <a:r>
              <a:rPr dirty="0" sz="1450" spc="-5">
                <a:latin typeface="Times New Roman"/>
                <a:cs typeface="Times New Roman"/>
              </a:rPr>
              <a:t>on </a:t>
            </a:r>
            <a:r>
              <a:rPr dirty="0" sz="1450" spc="-10">
                <a:latin typeface="Times New Roman"/>
                <a:cs typeface="Times New Roman"/>
              </a:rPr>
              <a:t>stretchers, and all the usual  turmoil and agitation </a:t>
            </a:r>
            <a:r>
              <a:rPr dirty="0" sz="1450" spc="-5">
                <a:latin typeface="Times New Roman"/>
                <a:cs typeface="Times New Roman"/>
              </a:rPr>
              <a:t>of </a:t>
            </a:r>
            <a:r>
              <a:rPr dirty="0" sz="1450" spc="-25">
                <a:latin typeface="Times New Roman"/>
                <a:cs typeface="Times New Roman"/>
              </a:rPr>
              <a:t>men’s </a:t>
            </a:r>
            <a:r>
              <a:rPr dirty="0" sz="1450" spc="-10">
                <a:latin typeface="Times New Roman"/>
                <a:cs typeface="Times New Roman"/>
              </a:rPr>
              <a:t>lives in crowded centres. Up in </a:t>
            </a:r>
            <a:r>
              <a:rPr dirty="0" sz="1450" spc="-35">
                <a:latin typeface="Times New Roman"/>
                <a:cs typeface="Times New Roman"/>
              </a:rPr>
              <a:t>Will’s </a:t>
            </a:r>
            <a:r>
              <a:rPr dirty="0" sz="1450" spc="-10">
                <a:latin typeface="Times New Roman"/>
                <a:cs typeface="Times New Roman"/>
              </a:rPr>
              <a:t>valley  only the winds and seasons made an epoch; the fish </a:t>
            </a:r>
            <a:r>
              <a:rPr dirty="0" sz="1450" spc="-5">
                <a:latin typeface="Times New Roman"/>
                <a:cs typeface="Times New Roman"/>
              </a:rPr>
              <a:t>hung </a:t>
            </a:r>
            <a:r>
              <a:rPr dirty="0" sz="1450" spc="-10">
                <a:latin typeface="Times New Roman"/>
                <a:cs typeface="Times New Roman"/>
              </a:rPr>
              <a:t>in the swift stream,  the birds circled overhead, the pine-tops rustled underneath the stars, the tall  hills stood over all; and </a:t>
            </a:r>
            <a:r>
              <a:rPr dirty="0" sz="1450" spc="-25">
                <a:latin typeface="Times New Roman"/>
                <a:cs typeface="Times New Roman"/>
              </a:rPr>
              <a:t>Will </a:t>
            </a:r>
            <a:r>
              <a:rPr dirty="0" sz="1450" spc="-10">
                <a:latin typeface="Times New Roman"/>
                <a:cs typeface="Times New Roman"/>
              </a:rPr>
              <a:t>went to and fro, minding his wayside </a:t>
            </a:r>
            <a:r>
              <a:rPr dirty="0" sz="1450" spc="-5">
                <a:latin typeface="Times New Roman"/>
                <a:cs typeface="Times New Roman"/>
              </a:rPr>
              <a:t>inn, </a:t>
            </a:r>
            <a:r>
              <a:rPr dirty="0" sz="1450" spc="-10">
                <a:latin typeface="Times New Roman"/>
                <a:cs typeface="Times New Roman"/>
              </a:rPr>
              <a:t>until  the snow began to thicken </a:t>
            </a:r>
            <a:r>
              <a:rPr dirty="0" sz="1450" spc="-5">
                <a:latin typeface="Times New Roman"/>
                <a:cs typeface="Times New Roman"/>
              </a:rPr>
              <a:t>on </a:t>
            </a:r>
            <a:r>
              <a:rPr dirty="0" sz="1450" spc="-10">
                <a:latin typeface="Times New Roman"/>
                <a:cs typeface="Times New Roman"/>
              </a:rPr>
              <a:t>his head. His heart was </a:t>
            </a:r>
            <a:r>
              <a:rPr dirty="0" sz="1450" spc="-5">
                <a:latin typeface="Times New Roman"/>
                <a:cs typeface="Times New Roman"/>
              </a:rPr>
              <a:t>young </a:t>
            </a:r>
            <a:r>
              <a:rPr dirty="0" sz="1450" spc="-10">
                <a:latin typeface="Times New Roman"/>
                <a:cs typeface="Times New Roman"/>
              </a:rPr>
              <a:t>and vigorous; and  if his pulses kept </a:t>
            </a:r>
            <a:r>
              <a:rPr dirty="0" sz="1450" spc="-5">
                <a:latin typeface="Times New Roman"/>
                <a:cs typeface="Times New Roman"/>
              </a:rPr>
              <a:t>a </a:t>
            </a:r>
            <a:r>
              <a:rPr dirty="0" sz="1450" spc="-10">
                <a:latin typeface="Times New Roman"/>
                <a:cs typeface="Times New Roman"/>
              </a:rPr>
              <a:t>sober time, they still beat strong and steady in his wrists.  He carried </a:t>
            </a:r>
            <a:r>
              <a:rPr dirty="0" sz="1450" spc="-5">
                <a:latin typeface="Times New Roman"/>
                <a:cs typeface="Times New Roman"/>
              </a:rPr>
              <a:t>a </a:t>
            </a:r>
            <a:r>
              <a:rPr dirty="0" sz="1450" spc="-10">
                <a:latin typeface="Times New Roman"/>
                <a:cs typeface="Times New Roman"/>
              </a:rPr>
              <a:t>ruddy stain </a:t>
            </a:r>
            <a:r>
              <a:rPr dirty="0" sz="1450" spc="-5">
                <a:latin typeface="Times New Roman"/>
                <a:cs typeface="Times New Roman"/>
              </a:rPr>
              <a:t>on </a:t>
            </a:r>
            <a:r>
              <a:rPr dirty="0" sz="1450" spc="-10">
                <a:latin typeface="Times New Roman"/>
                <a:cs typeface="Times New Roman"/>
              </a:rPr>
              <a:t>either cheek, like </a:t>
            </a:r>
            <a:r>
              <a:rPr dirty="0" sz="1450" spc="-5">
                <a:latin typeface="Times New Roman"/>
                <a:cs typeface="Times New Roman"/>
              </a:rPr>
              <a:t>a </a:t>
            </a:r>
            <a:r>
              <a:rPr dirty="0" sz="1450" spc="-10">
                <a:latin typeface="Times New Roman"/>
                <a:cs typeface="Times New Roman"/>
              </a:rPr>
              <a:t>ripe apple; </a:t>
            </a:r>
            <a:r>
              <a:rPr dirty="0" sz="1450" spc="-5">
                <a:latin typeface="Times New Roman"/>
                <a:cs typeface="Times New Roman"/>
              </a:rPr>
              <a:t>he </a:t>
            </a:r>
            <a:r>
              <a:rPr dirty="0" sz="1450" spc="-10">
                <a:latin typeface="Times New Roman"/>
                <a:cs typeface="Times New Roman"/>
              </a:rPr>
              <a:t>stooped </a:t>
            </a:r>
            <a:r>
              <a:rPr dirty="0" sz="1450" spc="-5">
                <a:latin typeface="Times New Roman"/>
                <a:cs typeface="Times New Roman"/>
              </a:rPr>
              <a:t>a </a:t>
            </a:r>
            <a:r>
              <a:rPr dirty="0" sz="1450" spc="-10">
                <a:latin typeface="Times New Roman"/>
                <a:cs typeface="Times New Roman"/>
              </a:rPr>
              <a:t>little,  </a:t>
            </a:r>
            <a:r>
              <a:rPr dirty="0" sz="1450" spc="-5">
                <a:latin typeface="Times New Roman"/>
                <a:cs typeface="Times New Roman"/>
              </a:rPr>
              <a:t>but </a:t>
            </a:r>
            <a:r>
              <a:rPr dirty="0" sz="1450" spc="-10">
                <a:latin typeface="Times New Roman"/>
                <a:cs typeface="Times New Roman"/>
              </a:rPr>
              <a:t>his step was still firm; and his sinewy hands were reached </a:t>
            </a:r>
            <a:r>
              <a:rPr dirty="0" sz="1450" spc="-5">
                <a:latin typeface="Times New Roman"/>
                <a:cs typeface="Times New Roman"/>
              </a:rPr>
              <a:t>out </a:t>
            </a:r>
            <a:r>
              <a:rPr dirty="0" sz="1450" spc="-10">
                <a:latin typeface="Times New Roman"/>
                <a:cs typeface="Times New Roman"/>
              </a:rPr>
              <a:t>to all men  with </a:t>
            </a:r>
            <a:r>
              <a:rPr dirty="0" sz="1450" spc="-5">
                <a:latin typeface="Times New Roman"/>
                <a:cs typeface="Times New Roman"/>
              </a:rPr>
              <a:t>a </a:t>
            </a:r>
            <a:r>
              <a:rPr dirty="0" sz="1450" spc="-10">
                <a:latin typeface="Times New Roman"/>
                <a:cs typeface="Times New Roman"/>
              </a:rPr>
              <a:t>friendly pressure. His face was covered with those wrinkles which are  </a:t>
            </a:r>
            <a:r>
              <a:rPr dirty="0" sz="1450" spc="-5">
                <a:latin typeface="Times New Roman"/>
                <a:cs typeface="Times New Roman"/>
              </a:rPr>
              <a:t>got </a:t>
            </a:r>
            <a:r>
              <a:rPr dirty="0" sz="1450" spc="-10">
                <a:latin typeface="Times New Roman"/>
                <a:cs typeface="Times New Roman"/>
              </a:rPr>
              <a:t>in open </a:t>
            </a:r>
            <a:r>
              <a:rPr dirty="0" sz="1450" spc="-25">
                <a:latin typeface="Times New Roman"/>
                <a:cs typeface="Times New Roman"/>
              </a:rPr>
              <a:t>air, </a:t>
            </a:r>
            <a:r>
              <a:rPr dirty="0" sz="1450" spc="-10">
                <a:latin typeface="Times New Roman"/>
                <a:cs typeface="Times New Roman"/>
              </a:rPr>
              <a:t>and which rightly looked at, are </a:t>
            </a:r>
            <a:r>
              <a:rPr dirty="0" sz="1450" spc="-5">
                <a:latin typeface="Times New Roman"/>
                <a:cs typeface="Times New Roman"/>
              </a:rPr>
              <a:t>no </a:t>
            </a:r>
            <a:r>
              <a:rPr dirty="0" sz="1450" spc="-10">
                <a:latin typeface="Times New Roman"/>
                <a:cs typeface="Times New Roman"/>
              </a:rPr>
              <a:t>more than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permanent sunburning; such wrinkles heighten the stupidity </a:t>
            </a:r>
            <a:r>
              <a:rPr dirty="0" sz="1450" spc="-5">
                <a:latin typeface="Times New Roman"/>
                <a:cs typeface="Times New Roman"/>
              </a:rPr>
              <a:t>of </a:t>
            </a:r>
            <a:r>
              <a:rPr dirty="0" sz="1450" spc="-10">
                <a:latin typeface="Times New Roman"/>
                <a:cs typeface="Times New Roman"/>
              </a:rPr>
              <a:t>stupid faces;  </a:t>
            </a:r>
            <a:r>
              <a:rPr dirty="0" sz="1450" spc="-5">
                <a:latin typeface="Times New Roman"/>
                <a:cs typeface="Times New Roman"/>
              </a:rPr>
              <a:t>but </a:t>
            </a:r>
            <a:r>
              <a:rPr dirty="0" sz="1450" spc="-10">
                <a:latin typeface="Times New Roman"/>
                <a:cs typeface="Times New Roman"/>
              </a:rPr>
              <a:t>to </a:t>
            </a:r>
            <a:r>
              <a:rPr dirty="0" sz="1450" spc="-5">
                <a:latin typeface="Times New Roman"/>
                <a:cs typeface="Times New Roman"/>
              </a:rPr>
              <a:t>a </a:t>
            </a:r>
            <a:r>
              <a:rPr dirty="0" sz="1450" spc="-10">
                <a:latin typeface="Times New Roman"/>
                <a:cs typeface="Times New Roman"/>
              </a:rPr>
              <a:t>person like </a:t>
            </a:r>
            <a:r>
              <a:rPr dirty="0" sz="1450" spc="-20">
                <a:latin typeface="Times New Roman"/>
                <a:cs typeface="Times New Roman"/>
              </a:rPr>
              <a:t>Will, </a:t>
            </a:r>
            <a:r>
              <a:rPr dirty="0" sz="1450" spc="-10">
                <a:latin typeface="Times New Roman"/>
                <a:cs typeface="Times New Roman"/>
              </a:rPr>
              <a:t>with his clear eyes and smiling mouth, only give  another charm </a:t>
            </a:r>
            <a:r>
              <a:rPr dirty="0" sz="1450" spc="-5">
                <a:latin typeface="Times New Roman"/>
                <a:cs typeface="Times New Roman"/>
              </a:rPr>
              <a:t>by </a:t>
            </a:r>
            <a:r>
              <a:rPr dirty="0" sz="1450" spc="-10">
                <a:latin typeface="Times New Roman"/>
                <a:cs typeface="Times New Roman"/>
              </a:rPr>
              <a:t>testifying to </a:t>
            </a:r>
            <a:r>
              <a:rPr dirty="0" sz="1450" spc="-5">
                <a:latin typeface="Times New Roman"/>
                <a:cs typeface="Times New Roman"/>
              </a:rPr>
              <a:t>a </a:t>
            </a:r>
            <a:r>
              <a:rPr dirty="0" sz="1450" spc="-10">
                <a:latin typeface="Times New Roman"/>
                <a:cs typeface="Times New Roman"/>
              </a:rPr>
              <a:t>simple and easy life. His talk was full </a:t>
            </a:r>
            <a:r>
              <a:rPr dirty="0" sz="1450" spc="-5">
                <a:latin typeface="Times New Roman"/>
                <a:cs typeface="Times New Roman"/>
              </a:rPr>
              <a:t>of </a:t>
            </a:r>
            <a:r>
              <a:rPr dirty="0" sz="1450" spc="-10">
                <a:latin typeface="Times New Roman"/>
                <a:cs typeface="Times New Roman"/>
              </a:rPr>
              <a:t>wise  sayings. He had </a:t>
            </a:r>
            <a:r>
              <a:rPr dirty="0" sz="1450" spc="-5">
                <a:latin typeface="Times New Roman"/>
                <a:cs typeface="Times New Roman"/>
              </a:rPr>
              <a:t>a </a:t>
            </a:r>
            <a:r>
              <a:rPr dirty="0" sz="1450" spc="-10">
                <a:latin typeface="Times New Roman"/>
                <a:cs typeface="Times New Roman"/>
              </a:rPr>
              <a:t>taste for other people; and other people had </a:t>
            </a:r>
            <a:r>
              <a:rPr dirty="0" sz="1450" spc="-5">
                <a:latin typeface="Times New Roman"/>
                <a:cs typeface="Times New Roman"/>
              </a:rPr>
              <a:t>a </a:t>
            </a:r>
            <a:r>
              <a:rPr dirty="0" sz="1450" spc="-10">
                <a:latin typeface="Times New Roman"/>
                <a:cs typeface="Times New Roman"/>
              </a:rPr>
              <a:t>taste for him.  When the valley was full </a:t>
            </a:r>
            <a:r>
              <a:rPr dirty="0" sz="1450" spc="-5">
                <a:latin typeface="Times New Roman"/>
                <a:cs typeface="Times New Roman"/>
              </a:rPr>
              <a:t>of </a:t>
            </a:r>
            <a:r>
              <a:rPr dirty="0" sz="1450" spc="-10">
                <a:latin typeface="Times New Roman"/>
                <a:cs typeface="Times New Roman"/>
              </a:rPr>
              <a:t>tourists in the season, there were merry nights in  </a:t>
            </a:r>
            <a:r>
              <a:rPr dirty="0" sz="1450" spc="-35">
                <a:latin typeface="Times New Roman"/>
                <a:cs typeface="Times New Roman"/>
              </a:rPr>
              <a:t>Will’s </a:t>
            </a:r>
            <a:r>
              <a:rPr dirty="0" sz="1450" spc="-10">
                <a:latin typeface="Times New Roman"/>
                <a:cs typeface="Times New Roman"/>
              </a:rPr>
              <a:t>arbour; and his views, which seemed whimsical to his neighbours, were  often enough admired </a:t>
            </a:r>
            <a:r>
              <a:rPr dirty="0" sz="1450" spc="-5">
                <a:latin typeface="Times New Roman"/>
                <a:cs typeface="Times New Roman"/>
              </a:rPr>
              <a:t>by </a:t>
            </a:r>
            <a:r>
              <a:rPr dirty="0" sz="1450" spc="-10">
                <a:latin typeface="Times New Roman"/>
                <a:cs typeface="Times New Roman"/>
              </a:rPr>
              <a:t>learned people </a:t>
            </a:r>
            <a:r>
              <a:rPr dirty="0" sz="1450" spc="-5">
                <a:latin typeface="Times New Roman"/>
                <a:cs typeface="Times New Roman"/>
              </a:rPr>
              <a:t>out of </a:t>
            </a:r>
            <a:r>
              <a:rPr dirty="0" sz="1450" spc="-10">
                <a:latin typeface="Times New Roman"/>
                <a:cs typeface="Times New Roman"/>
              </a:rPr>
              <a:t>towns and colleges. Indeed,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very noble old age, and grew daily better known; so that his fame was  heard </a:t>
            </a:r>
            <a:r>
              <a:rPr dirty="0" sz="1450" spc="-5">
                <a:latin typeface="Times New Roman"/>
                <a:cs typeface="Times New Roman"/>
              </a:rPr>
              <a:t>of </a:t>
            </a:r>
            <a:r>
              <a:rPr dirty="0" sz="1450" spc="-10">
                <a:latin typeface="Times New Roman"/>
                <a:cs typeface="Times New Roman"/>
              </a:rPr>
              <a:t>in the cities </a:t>
            </a:r>
            <a:r>
              <a:rPr dirty="0" sz="1450" spc="-5">
                <a:latin typeface="Times New Roman"/>
                <a:cs typeface="Times New Roman"/>
              </a:rPr>
              <a:t>of </a:t>
            </a:r>
            <a:r>
              <a:rPr dirty="0" sz="1450" spc="-10">
                <a:latin typeface="Times New Roman"/>
                <a:cs typeface="Times New Roman"/>
              </a:rPr>
              <a:t>the plain; and </a:t>
            </a:r>
            <a:r>
              <a:rPr dirty="0" sz="1450" spc="-5">
                <a:latin typeface="Times New Roman"/>
                <a:cs typeface="Times New Roman"/>
              </a:rPr>
              <a:t>young </a:t>
            </a:r>
            <a:r>
              <a:rPr dirty="0" sz="1450" spc="-10">
                <a:latin typeface="Times New Roman"/>
                <a:cs typeface="Times New Roman"/>
              </a:rPr>
              <a:t>men who had been summer  travellers spoke together in </a:t>
            </a:r>
            <a:r>
              <a:rPr dirty="0" sz="1450" spc="-10" i="1">
                <a:latin typeface="Times New Roman"/>
                <a:cs typeface="Times New Roman"/>
              </a:rPr>
              <a:t>cafés </a:t>
            </a:r>
            <a:r>
              <a:rPr dirty="0" sz="1450" spc="-5">
                <a:latin typeface="Times New Roman"/>
                <a:cs typeface="Times New Roman"/>
              </a:rPr>
              <a:t>of </a:t>
            </a:r>
            <a:r>
              <a:rPr dirty="0" sz="1450" spc="-25">
                <a:latin typeface="Times New Roman"/>
                <a:cs typeface="Times New Roman"/>
              </a:rPr>
              <a:t>Will </a:t>
            </a:r>
            <a:r>
              <a:rPr dirty="0" sz="1450" spc="-5">
                <a:latin typeface="Times New Roman"/>
                <a:cs typeface="Times New Roman"/>
              </a:rPr>
              <a:t>o’ </a:t>
            </a:r>
            <a:r>
              <a:rPr dirty="0" sz="1450" spc="-10">
                <a:latin typeface="Times New Roman"/>
                <a:cs typeface="Times New Roman"/>
              </a:rPr>
              <a:t>the Mill and his rough </a:t>
            </a:r>
            <a:r>
              <a:rPr dirty="0" sz="1450" spc="-15">
                <a:latin typeface="Times New Roman"/>
                <a:cs typeface="Times New Roman"/>
              </a:rPr>
              <a:t>philosophy.  </a:t>
            </a:r>
            <a:r>
              <a:rPr dirty="0" sz="1450" spc="-10">
                <a:latin typeface="Times New Roman"/>
                <a:cs typeface="Times New Roman"/>
              </a:rPr>
              <a:t>Many and many an invitation, </a:t>
            </a:r>
            <a:r>
              <a:rPr dirty="0" sz="1450" spc="-5">
                <a:latin typeface="Times New Roman"/>
                <a:cs typeface="Times New Roman"/>
              </a:rPr>
              <a:t>you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sure,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but </a:t>
            </a:r>
            <a:r>
              <a:rPr dirty="0" sz="1450" spc="-10">
                <a:latin typeface="Times New Roman"/>
                <a:cs typeface="Times New Roman"/>
              </a:rPr>
              <a:t>nothing could  tempt him from his upland </a:t>
            </a:r>
            <a:r>
              <a:rPr dirty="0" sz="1450" spc="-20">
                <a:latin typeface="Times New Roman"/>
                <a:cs typeface="Times New Roman"/>
              </a:rPr>
              <a:t>valley. </a:t>
            </a:r>
            <a:r>
              <a:rPr dirty="0" sz="1450" spc="-10">
                <a:latin typeface="Times New Roman"/>
                <a:cs typeface="Times New Roman"/>
              </a:rPr>
              <a:t>He would shake his head and smile over his  tobacco-pipe with </a:t>
            </a:r>
            <a:r>
              <a:rPr dirty="0" sz="1450" spc="-5">
                <a:latin typeface="Times New Roman"/>
                <a:cs typeface="Times New Roman"/>
              </a:rPr>
              <a:t>a </a:t>
            </a:r>
            <a:r>
              <a:rPr dirty="0" sz="1450" spc="-10">
                <a:latin typeface="Times New Roman"/>
                <a:cs typeface="Times New Roman"/>
              </a:rPr>
              <a:t>deal </a:t>
            </a:r>
            <a:r>
              <a:rPr dirty="0" sz="1450" spc="-5">
                <a:latin typeface="Times New Roman"/>
                <a:cs typeface="Times New Roman"/>
              </a:rPr>
              <a:t>of </a:t>
            </a:r>
            <a:r>
              <a:rPr dirty="0" sz="1450" spc="-10">
                <a:latin typeface="Times New Roman"/>
                <a:cs typeface="Times New Roman"/>
              </a:rPr>
              <a:t>meaning. </a:t>
            </a:r>
            <a:r>
              <a:rPr dirty="0" sz="1450" spc="-45">
                <a:latin typeface="Times New Roman"/>
                <a:cs typeface="Times New Roman"/>
              </a:rPr>
              <a:t>‘You </a:t>
            </a:r>
            <a:r>
              <a:rPr dirty="0" sz="1450" spc="-10">
                <a:latin typeface="Times New Roman"/>
                <a:cs typeface="Times New Roman"/>
              </a:rPr>
              <a:t>come too late,’ </a:t>
            </a:r>
            <a:r>
              <a:rPr dirty="0" sz="1450" spc="-5">
                <a:latin typeface="Times New Roman"/>
                <a:cs typeface="Times New Roman"/>
              </a:rPr>
              <a:t>he </a:t>
            </a:r>
            <a:r>
              <a:rPr dirty="0" sz="1450" spc="-10">
                <a:latin typeface="Times New Roman"/>
                <a:cs typeface="Times New Roman"/>
              </a:rPr>
              <a:t>would </a:t>
            </a:r>
            <a:r>
              <a:rPr dirty="0" sz="1450" spc="-20">
                <a:latin typeface="Times New Roman"/>
                <a:cs typeface="Times New Roman"/>
              </a:rPr>
              <a:t>answer.  </a:t>
            </a:r>
            <a:r>
              <a:rPr dirty="0" sz="1450" spc="-10">
                <a:latin typeface="Times New Roman"/>
                <a:cs typeface="Times New Roman"/>
              </a:rPr>
              <a:t>‘I am </a:t>
            </a:r>
            <a:r>
              <a:rPr dirty="0" sz="1450" spc="-5">
                <a:latin typeface="Times New Roman"/>
                <a:cs typeface="Times New Roman"/>
              </a:rPr>
              <a:t>a </a:t>
            </a:r>
            <a:r>
              <a:rPr dirty="0" sz="1450" spc="-10">
                <a:latin typeface="Times New Roman"/>
                <a:cs typeface="Times New Roman"/>
              </a:rPr>
              <a:t>dead man now: </a:t>
            </a:r>
            <a:r>
              <a:rPr dirty="0" sz="1450" spc="-5">
                <a:latin typeface="Times New Roman"/>
                <a:cs typeface="Times New Roman"/>
              </a:rPr>
              <a:t>I </a:t>
            </a:r>
            <a:r>
              <a:rPr dirty="0" sz="1450" spc="-10">
                <a:latin typeface="Times New Roman"/>
                <a:cs typeface="Times New Roman"/>
              </a:rPr>
              <a:t>have lived and died </a:t>
            </a:r>
            <a:r>
              <a:rPr dirty="0" sz="1450" spc="-20">
                <a:latin typeface="Times New Roman"/>
                <a:cs typeface="Times New Roman"/>
              </a:rPr>
              <a:t>already.</a:t>
            </a:r>
            <a:r>
              <a:rPr dirty="0" sz="1450" spc="320">
                <a:latin typeface="Times New Roman"/>
                <a:cs typeface="Times New Roman"/>
              </a:rPr>
              <a:t> </a:t>
            </a:r>
            <a:r>
              <a:rPr dirty="0" sz="1450" spc="-10">
                <a:latin typeface="Times New Roman"/>
                <a:cs typeface="Times New Roman"/>
              </a:rPr>
              <a:t>Fifty years ago </a:t>
            </a:r>
            <a:r>
              <a:rPr dirty="0" sz="1450" spc="-5">
                <a:latin typeface="Times New Roman"/>
                <a:cs typeface="Times New Roman"/>
              </a:rPr>
              <a:t>you  </a:t>
            </a:r>
            <a:r>
              <a:rPr dirty="0" sz="1450" spc="-10">
                <a:latin typeface="Times New Roman"/>
                <a:cs typeface="Times New Roman"/>
              </a:rPr>
              <a:t>would have </a:t>
            </a:r>
            <a:r>
              <a:rPr dirty="0" sz="1450" spc="-5">
                <a:latin typeface="Times New Roman"/>
                <a:cs typeface="Times New Roman"/>
              </a:rPr>
              <a:t>brought </a:t>
            </a:r>
            <a:r>
              <a:rPr dirty="0" sz="1450" spc="-10">
                <a:latin typeface="Times New Roman"/>
                <a:cs typeface="Times New Roman"/>
              </a:rPr>
              <a:t>my heart into my mouth; and now </a:t>
            </a:r>
            <a:r>
              <a:rPr dirty="0" sz="1450" spc="-5">
                <a:latin typeface="Times New Roman"/>
                <a:cs typeface="Times New Roman"/>
              </a:rPr>
              <a:t>you do not </a:t>
            </a:r>
            <a:r>
              <a:rPr dirty="0" sz="1450" spc="-10">
                <a:latin typeface="Times New Roman"/>
                <a:cs typeface="Times New Roman"/>
              </a:rPr>
              <a:t>even tempt  me. But that is the object </a:t>
            </a:r>
            <a:r>
              <a:rPr dirty="0" sz="1450" spc="-5">
                <a:latin typeface="Times New Roman"/>
                <a:cs typeface="Times New Roman"/>
              </a:rPr>
              <a:t>of </a:t>
            </a:r>
            <a:r>
              <a:rPr dirty="0" sz="1450" spc="-10">
                <a:latin typeface="Times New Roman"/>
                <a:cs typeface="Times New Roman"/>
              </a:rPr>
              <a:t>long living, that man should cease to care about  life.’ And again: ‘There is only </a:t>
            </a:r>
            <a:r>
              <a:rPr dirty="0" sz="1450" spc="-5">
                <a:latin typeface="Times New Roman"/>
                <a:cs typeface="Times New Roman"/>
              </a:rPr>
              <a:t>one </a:t>
            </a:r>
            <a:r>
              <a:rPr dirty="0" sz="1450" spc="-10">
                <a:latin typeface="Times New Roman"/>
                <a:cs typeface="Times New Roman"/>
              </a:rPr>
              <a:t>difference between </a:t>
            </a:r>
            <a:r>
              <a:rPr dirty="0" sz="1450" spc="-5">
                <a:latin typeface="Times New Roman"/>
                <a:cs typeface="Times New Roman"/>
              </a:rPr>
              <a:t>a </a:t>
            </a:r>
            <a:r>
              <a:rPr dirty="0" sz="1450" spc="-10">
                <a:latin typeface="Times New Roman"/>
                <a:cs typeface="Times New Roman"/>
              </a:rPr>
              <a:t>long life and </a:t>
            </a:r>
            <a:r>
              <a:rPr dirty="0" sz="1450" spc="-5">
                <a:latin typeface="Times New Roman"/>
                <a:cs typeface="Times New Roman"/>
              </a:rPr>
              <a:t>a good  </a:t>
            </a:r>
            <a:r>
              <a:rPr dirty="0" sz="1450" spc="-10">
                <a:latin typeface="Times New Roman"/>
                <a:cs typeface="Times New Roman"/>
              </a:rPr>
              <a:t>dinner: that, in the </a:t>
            </a:r>
            <a:r>
              <a:rPr dirty="0" sz="1450" spc="-15">
                <a:latin typeface="Times New Roman"/>
                <a:cs typeface="Times New Roman"/>
              </a:rPr>
              <a:t>dinner, </a:t>
            </a:r>
            <a:r>
              <a:rPr dirty="0" sz="1450" spc="-10">
                <a:latin typeface="Times New Roman"/>
                <a:cs typeface="Times New Roman"/>
              </a:rPr>
              <a:t>the sweets come last.’ Or once more: ‘When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a </a:t>
            </a:r>
            <a:r>
              <a:rPr dirty="0" sz="1450" spc="-30">
                <a:latin typeface="Times New Roman"/>
                <a:cs typeface="Times New Roman"/>
              </a:rPr>
              <a:t>boy,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a bit </a:t>
            </a:r>
            <a:r>
              <a:rPr dirty="0" sz="1450" spc="-10">
                <a:latin typeface="Times New Roman"/>
                <a:cs typeface="Times New Roman"/>
              </a:rPr>
              <a:t>puzzled, and hardly knew whether it was myself </a:t>
            </a:r>
            <a:r>
              <a:rPr dirty="0" sz="1450" spc="-5">
                <a:latin typeface="Times New Roman"/>
                <a:cs typeface="Times New Roman"/>
              </a:rPr>
              <a:t>or </a:t>
            </a:r>
            <a:r>
              <a:rPr dirty="0" sz="1450" spc="-10">
                <a:latin typeface="Times New Roman"/>
                <a:cs typeface="Times New Roman"/>
              </a:rPr>
              <a:t>the world  that was curious and worth looking into. </a:t>
            </a:r>
            <a:r>
              <a:rPr dirty="0" sz="1450" spc="-35">
                <a:latin typeface="Times New Roman"/>
                <a:cs typeface="Times New Roman"/>
              </a:rPr>
              <a:t>Now, </a:t>
            </a:r>
            <a:r>
              <a:rPr dirty="0" sz="1450" spc="-5">
                <a:latin typeface="Times New Roman"/>
                <a:cs typeface="Times New Roman"/>
              </a:rPr>
              <a:t>I </a:t>
            </a:r>
            <a:r>
              <a:rPr dirty="0" sz="1450" spc="-10">
                <a:latin typeface="Times New Roman"/>
                <a:cs typeface="Times New Roman"/>
              </a:rPr>
              <a:t>know it is myself, and stick  to that.’</a:t>
            </a:r>
            <a:endParaRPr sz="1450">
              <a:latin typeface="Times New Roman"/>
              <a:cs typeface="Times New Roman"/>
            </a:endParaRPr>
          </a:p>
          <a:p>
            <a:pPr algn="just" marL="12700" marR="5715">
              <a:lnSpc>
                <a:spcPts val="1730"/>
              </a:lnSpc>
              <a:spcBef>
                <a:spcPts val="815"/>
              </a:spcBef>
            </a:pPr>
            <a:r>
              <a:rPr dirty="0" sz="1450" spc="-10">
                <a:latin typeface="Times New Roman"/>
                <a:cs typeface="Times New Roman"/>
              </a:rPr>
              <a:t>He never showed any symptom </a:t>
            </a:r>
            <a:r>
              <a:rPr dirty="0" sz="1450" spc="-5">
                <a:latin typeface="Times New Roman"/>
                <a:cs typeface="Times New Roman"/>
              </a:rPr>
              <a:t>of </a:t>
            </a:r>
            <a:r>
              <a:rPr dirty="0" sz="1450" spc="-20">
                <a:latin typeface="Times New Roman"/>
                <a:cs typeface="Times New Roman"/>
              </a:rPr>
              <a:t>frailty, </a:t>
            </a:r>
            <a:r>
              <a:rPr dirty="0" sz="1450" spc="-5">
                <a:latin typeface="Times New Roman"/>
                <a:cs typeface="Times New Roman"/>
              </a:rPr>
              <a:t>but </a:t>
            </a:r>
            <a:r>
              <a:rPr dirty="0" sz="1450" spc="-10">
                <a:latin typeface="Times New Roman"/>
                <a:cs typeface="Times New Roman"/>
              </a:rPr>
              <a:t>kept stalwart and firm to the last;  </a:t>
            </a:r>
            <a:r>
              <a:rPr dirty="0" sz="1450" spc="-5">
                <a:latin typeface="Times New Roman"/>
                <a:cs typeface="Times New Roman"/>
              </a:rPr>
              <a:t>but </a:t>
            </a:r>
            <a:r>
              <a:rPr dirty="0" sz="1450" spc="-10">
                <a:latin typeface="Times New Roman"/>
                <a:cs typeface="Times New Roman"/>
              </a:rPr>
              <a:t>they say </a:t>
            </a:r>
            <a:r>
              <a:rPr dirty="0" sz="1450" spc="-5">
                <a:latin typeface="Times New Roman"/>
                <a:cs typeface="Times New Roman"/>
              </a:rPr>
              <a:t>he </a:t>
            </a:r>
            <a:r>
              <a:rPr dirty="0" sz="1450" spc="-10">
                <a:latin typeface="Times New Roman"/>
                <a:cs typeface="Times New Roman"/>
              </a:rPr>
              <a:t>grew less talkative towards the end, and would listen to other  people </a:t>
            </a:r>
            <a:r>
              <a:rPr dirty="0" sz="1450" spc="-5">
                <a:latin typeface="Times New Roman"/>
                <a:cs typeface="Times New Roman"/>
              </a:rPr>
              <a:t>by </a:t>
            </a:r>
            <a:r>
              <a:rPr dirty="0" sz="1450" spc="-10">
                <a:latin typeface="Times New Roman"/>
                <a:cs typeface="Times New Roman"/>
              </a:rPr>
              <a:t>the </a:t>
            </a:r>
            <a:r>
              <a:rPr dirty="0" sz="1450" spc="-5">
                <a:latin typeface="Times New Roman"/>
                <a:cs typeface="Times New Roman"/>
              </a:rPr>
              <a:t>hour </a:t>
            </a:r>
            <a:r>
              <a:rPr dirty="0" sz="1450" spc="-10">
                <a:latin typeface="Times New Roman"/>
                <a:cs typeface="Times New Roman"/>
              </a:rPr>
              <a:t>in an amused and sympathetic silence. </a:t>
            </a:r>
            <a:r>
              <a:rPr dirty="0" sz="1450" spc="-30">
                <a:latin typeface="Times New Roman"/>
                <a:cs typeface="Times New Roman"/>
              </a:rPr>
              <a:t>Only,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did  speak, it was more to the </a:t>
            </a:r>
            <a:r>
              <a:rPr dirty="0" sz="1450" spc="-5">
                <a:latin typeface="Times New Roman"/>
                <a:cs typeface="Times New Roman"/>
              </a:rPr>
              <a:t>point </a:t>
            </a:r>
            <a:r>
              <a:rPr dirty="0" sz="1450" spc="-10">
                <a:latin typeface="Times New Roman"/>
                <a:cs typeface="Times New Roman"/>
              </a:rPr>
              <a:t>and more </a:t>
            </a:r>
            <a:r>
              <a:rPr dirty="0" sz="1450" spc="-15">
                <a:latin typeface="Times New Roman"/>
                <a:cs typeface="Times New Roman"/>
              </a:rPr>
              <a:t>charged </a:t>
            </a:r>
            <a:r>
              <a:rPr dirty="0" sz="1450" spc="-10">
                <a:latin typeface="Times New Roman"/>
                <a:cs typeface="Times New Roman"/>
              </a:rPr>
              <a:t>with old experience. He  drank </a:t>
            </a:r>
            <a:r>
              <a:rPr dirty="0" sz="1450" spc="-5">
                <a:latin typeface="Times New Roman"/>
                <a:cs typeface="Times New Roman"/>
              </a:rPr>
              <a:t>a </a:t>
            </a:r>
            <a:r>
              <a:rPr dirty="0" sz="1450" spc="-10">
                <a:latin typeface="Times New Roman"/>
                <a:cs typeface="Times New Roman"/>
              </a:rPr>
              <a:t>bottle </a:t>
            </a:r>
            <a:r>
              <a:rPr dirty="0" sz="1450" spc="-5">
                <a:latin typeface="Times New Roman"/>
                <a:cs typeface="Times New Roman"/>
              </a:rPr>
              <a:t>of </a:t>
            </a:r>
            <a:r>
              <a:rPr dirty="0" sz="1450" spc="-10">
                <a:latin typeface="Times New Roman"/>
                <a:cs typeface="Times New Roman"/>
              </a:rPr>
              <a:t>wine gladly; above all, at sunset </a:t>
            </a:r>
            <a:r>
              <a:rPr dirty="0" sz="1450" spc="-5">
                <a:latin typeface="Times New Roman"/>
                <a:cs typeface="Times New Roman"/>
              </a:rPr>
              <a:t>on </a:t>
            </a:r>
            <a:r>
              <a:rPr dirty="0" sz="1450" spc="-10">
                <a:latin typeface="Times New Roman"/>
                <a:cs typeface="Times New Roman"/>
              </a:rPr>
              <a:t>the hill-top </a:t>
            </a:r>
            <a:r>
              <a:rPr dirty="0" sz="1450" spc="-5">
                <a:latin typeface="Times New Roman"/>
                <a:cs typeface="Times New Roman"/>
              </a:rPr>
              <a:t>or </a:t>
            </a:r>
            <a:r>
              <a:rPr dirty="0" sz="1450" spc="-10">
                <a:latin typeface="Times New Roman"/>
                <a:cs typeface="Times New Roman"/>
              </a:rPr>
              <a:t>quite late at  </a:t>
            </a:r>
            <a:r>
              <a:rPr dirty="0" sz="1450" spc="-5">
                <a:latin typeface="Times New Roman"/>
                <a:cs typeface="Times New Roman"/>
              </a:rPr>
              <a:t>night </a:t>
            </a:r>
            <a:r>
              <a:rPr dirty="0" sz="1450" spc="-10">
                <a:latin typeface="Times New Roman"/>
                <a:cs typeface="Times New Roman"/>
              </a:rPr>
              <a:t>under the stars in the </a:t>
            </a:r>
            <a:r>
              <a:rPr dirty="0" sz="1450" spc="-20">
                <a:latin typeface="Times New Roman"/>
                <a:cs typeface="Times New Roman"/>
              </a:rPr>
              <a:t>arbour.</a:t>
            </a:r>
            <a:r>
              <a:rPr dirty="0" sz="1450" spc="320">
                <a:latin typeface="Times New Roman"/>
                <a:cs typeface="Times New Roman"/>
              </a:rPr>
              <a:t> </a:t>
            </a:r>
            <a:r>
              <a:rPr dirty="0" sz="1450" spc="-10">
                <a:latin typeface="Times New Roman"/>
                <a:cs typeface="Times New Roman"/>
              </a:rPr>
              <a:t>The sight </a:t>
            </a:r>
            <a:r>
              <a:rPr dirty="0" sz="1450" spc="-5">
                <a:latin typeface="Times New Roman"/>
                <a:cs typeface="Times New Roman"/>
              </a:rPr>
              <a:t>of </a:t>
            </a:r>
            <a:r>
              <a:rPr dirty="0" sz="1450" spc="-10">
                <a:latin typeface="Times New Roman"/>
                <a:cs typeface="Times New Roman"/>
              </a:rPr>
              <a:t>something attractive and  unatttainable seasoned his enjoyment, </a:t>
            </a:r>
            <a:r>
              <a:rPr dirty="0" sz="1450" spc="-5">
                <a:latin typeface="Times New Roman"/>
                <a:cs typeface="Times New Roman"/>
              </a:rPr>
              <a:t>he </a:t>
            </a:r>
            <a:r>
              <a:rPr dirty="0" sz="1450" spc="-10">
                <a:latin typeface="Times New Roman"/>
                <a:cs typeface="Times New Roman"/>
              </a:rPr>
              <a:t>would say; and </a:t>
            </a:r>
            <a:r>
              <a:rPr dirty="0" sz="1450" spc="-5">
                <a:latin typeface="Times New Roman"/>
                <a:cs typeface="Times New Roman"/>
              </a:rPr>
              <a:t>he </a:t>
            </a:r>
            <a:r>
              <a:rPr dirty="0" sz="1450" spc="-10">
                <a:latin typeface="Times New Roman"/>
                <a:cs typeface="Times New Roman"/>
              </a:rPr>
              <a:t>professed </a:t>
            </a:r>
            <a:r>
              <a:rPr dirty="0" sz="1450" spc="-5">
                <a:latin typeface="Times New Roman"/>
                <a:cs typeface="Times New Roman"/>
              </a:rPr>
              <a:t>he </a:t>
            </a:r>
            <a:r>
              <a:rPr dirty="0" sz="1450" spc="-10">
                <a:latin typeface="Times New Roman"/>
                <a:cs typeface="Times New Roman"/>
              </a:rPr>
              <a:t>had  lived long enough to admire </a:t>
            </a:r>
            <a:r>
              <a:rPr dirty="0" sz="1450" spc="-5">
                <a:latin typeface="Times New Roman"/>
                <a:cs typeface="Times New Roman"/>
              </a:rPr>
              <a:t>a </a:t>
            </a:r>
            <a:r>
              <a:rPr dirty="0" sz="1450" spc="-10">
                <a:latin typeface="Times New Roman"/>
                <a:cs typeface="Times New Roman"/>
              </a:rPr>
              <a:t>candle all the more when </a:t>
            </a:r>
            <a:r>
              <a:rPr dirty="0" sz="1450" spc="-5">
                <a:latin typeface="Times New Roman"/>
                <a:cs typeface="Times New Roman"/>
              </a:rPr>
              <a:t>he </a:t>
            </a:r>
            <a:r>
              <a:rPr dirty="0" sz="1450" spc="-10">
                <a:latin typeface="Times New Roman"/>
                <a:cs typeface="Times New Roman"/>
              </a:rPr>
              <a:t>could compare it  with </a:t>
            </a:r>
            <a:r>
              <a:rPr dirty="0" sz="1450" spc="-5">
                <a:latin typeface="Times New Roman"/>
                <a:cs typeface="Times New Roman"/>
              </a:rPr>
              <a:t>a </a:t>
            </a:r>
            <a:r>
              <a:rPr dirty="0" sz="1450" spc="-10">
                <a:latin typeface="Times New Roman"/>
                <a:cs typeface="Times New Roman"/>
              </a:rPr>
              <a:t>planet.</a:t>
            </a:r>
            <a:endParaRPr sz="1450">
              <a:latin typeface="Times New Roman"/>
              <a:cs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One night, in his seventy-second </a:t>
            </a:r>
            <a:r>
              <a:rPr dirty="0" sz="1450" spc="-20">
                <a:latin typeface="Times New Roman"/>
                <a:cs typeface="Times New Roman"/>
              </a:rPr>
              <a:t>year, </a:t>
            </a:r>
            <a:r>
              <a:rPr dirty="0" sz="1450" spc="-5">
                <a:latin typeface="Times New Roman"/>
                <a:cs typeface="Times New Roman"/>
              </a:rPr>
              <a:t>he </a:t>
            </a:r>
            <a:r>
              <a:rPr dirty="0" sz="1450" spc="-10">
                <a:latin typeface="Times New Roman"/>
                <a:cs typeface="Times New Roman"/>
              </a:rPr>
              <a:t>awoke in bed in such uneasiness </a:t>
            </a:r>
            <a:r>
              <a:rPr dirty="0" sz="1450" spc="-5">
                <a:latin typeface="Times New Roman"/>
                <a:cs typeface="Times New Roman"/>
              </a:rPr>
              <a:t>of  body </a:t>
            </a:r>
            <a:r>
              <a:rPr dirty="0" sz="1450" spc="-10">
                <a:latin typeface="Times New Roman"/>
                <a:cs typeface="Times New Roman"/>
              </a:rPr>
              <a:t>and mind that </a:t>
            </a:r>
            <a:r>
              <a:rPr dirty="0" sz="1450" spc="-5">
                <a:latin typeface="Times New Roman"/>
                <a:cs typeface="Times New Roman"/>
              </a:rPr>
              <a:t>he </a:t>
            </a:r>
            <a:r>
              <a:rPr dirty="0" sz="1450" spc="-10">
                <a:latin typeface="Times New Roman"/>
                <a:cs typeface="Times New Roman"/>
              </a:rPr>
              <a:t>arose and dressed himself and went </a:t>
            </a:r>
            <a:r>
              <a:rPr dirty="0" sz="1450" spc="-5">
                <a:latin typeface="Times New Roman"/>
                <a:cs typeface="Times New Roman"/>
              </a:rPr>
              <a:t>out </a:t>
            </a:r>
            <a:r>
              <a:rPr dirty="0" sz="1450" spc="-10">
                <a:latin typeface="Times New Roman"/>
                <a:cs typeface="Times New Roman"/>
              </a:rPr>
              <a:t>to meditate in  the </a:t>
            </a:r>
            <a:r>
              <a:rPr dirty="0" sz="1450" spc="-20">
                <a:latin typeface="Times New Roman"/>
                <a:cs typeface="Times New Roman"/>
              </a:rPr>
              <a:t>arbour. </a:t>
            </a:r>
            <a:r>
              <a:rPr dirty="0" sz="1450" spc="-10">
                <a:latin typeface="Times New Roman"/>
                <a:cs typeface="Times New Roman"/>
              </a:rPr>
              <a:t>It was pitch dark, without </a:t>
            </a:r>
            <a:r>
              <a:rPr dirty="0" sz="1450" spc="-5">
                <a:latin typeface="Times New Roman"/>
                <a:cs typeface="Times New Roman"/>
              </a:rPr>
              <a:t>a </a:t>
            </a:r>
            <a:r>
              <a:rPr dirty="0" sz="1450" spc="-10">
                <a:latin typeface="Times New Roman"/>
                <a:cs typeface="Times New Roman"/>
              </a:rPr>
              <a:t>star; the river was swollen, and the wet  woods and meadows loaded the air with perfume. It had thundered during the  </a:t>
            </a:r>
            <a:r>
              <a:rPr dirty="0" sz="1450" spc="-30">
                <a:latin typeface="Times New Roman"/>
                <a:cs typeface="Times New Roman"/>
              </a:rPr>
              <a:t>day, </a:t>
            </a:r>
            <a:r>
              <a:rPr dirty="0" sz="1450" spc="-10">
                <a:latin typeface="Times New Roman"/>
                <a:cs typeface="Times New Roman"/>
              </a:rPr>
              <a:t>and it promised more thunder for the </a:t>
            </a:r>
            <a:r>
              <a:rPr dirty="0" sz="1450" spc="-25">
                <a:latin typeface="Times New Roman"/>
                <a:cs typeface="Times New Roman"/>
              </a:rPr>
              <a:t>morrow. </a:t>
            </a:r>
            <a:r>
              <a:rPr dirty="0" sz="1450" spc="-10">
                <a:latin typeface="Times New Roman"/>
                <a:cs typeface="Times New Roman"/>
              </a:rPr>
              <a:t>A </a:t>
            </a:r>
            <a:r>
              <a:rPr dirty="0" sz="1450" spc="-25">
                <a:latin typeface="Times New Roman"/>
                <a:cs typeface="Times New Roman"/>
              </a:rPr>
              <a:t>murky, </a:t>
            </a:r>
            <a:r>
              <a:rPr dirty="0" sz="1450" spc="-10">
                <a:latin typeface="Times New Roman"/>
                <a:cs typeface="Times New Roman"/>
              </a:rPr>
              <a:t>stifling </a:t>
            </a:r>
            <a:r>
              <a:rPr dirty="0" sz="1450" spc="-5">
                <a:latin typeface="Times New Roman"/>
                <a:cs typeface="Times New Roman"/>
              </a:rPr>
              <a:t>night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seventy-two! Whether it was the weather </a:t>
            </a:r>
            <a:r>
              <a:rPr dirty="0" sz="1450" spc="-5">
                <a:latin typeface="Times New Roman"/>
                <a:cs typeface="Times New Roman"/>
              </a:rPr>
              <a:t>or </a:t>
            </a:r>
            <a:r>
              <a:rPr dirty="0" sz="1450" spc="-10">
                <a:latin typeface="Times New Roman"/>
                <a:cs typeface="Times New Roman"/>
              </a:rPr>
              <a:t>the wakefulness, </a:t>
            </a:r>
            <a:r>
              <a:rPr dirty="0" sz="1450" spc="-5">
                <a:latin typeface="Times New Roman"/>
                <a:cs typeface="Times New Roman"/>
              </a:rPr>
              <a:t>or  </a:t>
            </a:r>
            <a:r>
              <a:rPr dirty="0" sz="1450" spc="-10">
                <a:latin typeface="Times New Roman"/>
                <a:cs typeface="Times New Roman"/>
              </a:rPr>
              <a:t>some little touch </a:t>
            </a:r>
            <a:r>
              <a:rPr dirty="0" sz="1450" spc="-5">
                <a:latin typeface="Times New Roman"/>
                <a:cs typeface="Times New Roman"/>
              </a:rPr>
              <a:t>of </a:t>
            </a:r>
            <a:r>
              <a:rPr dirty="0" sz="1450" spc="-10">
                <a:latin typeface="Times New Roman"/>
                <a:cs typeface="Times New Roman"/>
              </a:rPr>
              <a:t>fever in his old limbs, </a:t>
            </a:r>
            <a:r>
              <a:rPr dirty="0" sz="1450" spc="-35">
                <a:latin typeface="Times New Roman"/>
                <a:cs typeface="Times New Roman"/>
              </a:rPr>
              <a:t>Will’s </a:t>
            </a:r>
            <a:r>
              <a:rPr dirty="0" sz="1450" spc="-10">
                <a:latin typeface="Times New Roman"/>
                <a:cs typeface="Times New Roman"/>
              </a:rPr>
              <a:t>mind was besieged </a:t>
            </a:r>
            <a:r>
              <a:rPr dirty="0" sz="1450" spc="-5">
                <a:latin typeface="Times New Roman"/>
                <a:cs typeface="Times New Roman"/>
              </a:rPr>
              <a:t>by  </a:t>
            </a:r>
            <a:r>
              <a:rPr dirty="0" sz="1450" spc="-10">
                <a:latin typeface="Times New Roman"/>
                <a:cs typeface="Times New Roman"/>
              </a:rPr>
              <a:t>tumultuous and crying memories. His </a:t>
            </a:r>
            <a:r>
              <a:rPr dirty="0" sz="1450" spc="-5">
                <a:latin typeface="Times New Roman"/>
                <a:cs typeface="Times New Roman"/>
              </a:rPr>
              <a:t>boyhood, </a:t>
            </a:r>
            <a:r>
              <a:rPr dirty="0" sz="1450" spc="-10">
                <a:latin typeface="Times New Roman"/>
                <a:cs typeface="Times New Roman"/>
              </a:rPr>
              <a:t>the </a:t>
            </a:r>
            <a:r>
              <a:rPr dirty="0" sz="1450" spc="-5">
                <a:latin typeface="Times New Roman"/>
                <a:cs typeface="Times New Roman"/>
              </a:rPr>
              <a:t>night </a:t>
            </a:r>
            <a:r>
              <a:rPr dirty="0" sz="1450" spc="-10">
                <a:latin typeface="Times New Roman"/>
                <a:cs typeface="Times New Roman"/>
              </a:rPr>
              <a:t>with the fat </a:t>
            </a:r>
            <a:r>
              <a:rPr dirty="0" sz="1450" spc="-5">
                <a:latin typeface="Times New Roman"/>
                <a:cs typeface="Times New Roman"/>
              </a:rPr>
              <a:t>young  </a:t>
            </a:r>
            <a:r>
              <a:rPr dirty="0" sz="1450" spc="-10">
                <a:latin typeface="Times New Roman"/>
                <a:cs typeface="Times New Roman"/>
              </a:rPr>
              <a:t>man, the death </a:t>
            </a:r>
            <a:r>
              <a:rPr dirty="0" sz="1450" spc="-5">
                <a:latin typeface="Times New Roman"/>
                <a:cs typeface="Times New Roman"/>
              </a:rPr>
              <a:t>of </a:t>
            </a:r>
            <a:r>
              <a:rPr dirty="0" sz="1450" spc="-10">
                <a:latin typeface="Times New Roman"/>
                <a:cs typeface="Times New Roman"/>
              </a:rPr>
              <a:t>his adopted parents, the summer days with </a:t>
            </a:r>
            <a:r>
              <a:rPr dirty="0" sz="1450" spc="-20">
                <a:latin typeface="Times New Roman"/>
                <a:cs typeface="Times New Roman"/>
              </a:rPr>
              <a:t>Marjory, </a:t>
            </a:r>
            <a:r>
              <a:rPr dirty="0" sz="1450" spc="-10">
                <a:latin typeface="Times New Roman"/>
                <a:cs typeface="Times New Roman"/>
              </a:rPr>
              <a:t>and  many </a:t>
            </a:r>
            <a:r>
              <a:rPr dirty="0" sz="1450" spc="-5">
                <a:latin typeface="Times New Roman"/>
                <a:cs typeface="Times New Roman"/>
              </a:rPr>
              <a:t>of </a:t>
            </a:r>
            <a:r>
              <a:rPr dirty="0" sz="1450" spc="-10">
                <a:latin typeface="Times New Roman"/>
                <a:cs typeface="Times New Roman"/>
              </a:rPr>
              <a:t>those small circumstances, which seem nothing to </a:t>
            </a:r>
            <a:r>
              <a:rPr dirty="0" sz="1450" spc="-15">
                <a:latin typeface="Times New Roman"/>
                <a:cs typeface="Times New Roman"/>
              </a:rPr>
              <a:t>another, </a:t>
            </a:r>
            <a:r>
              <a:rPr dirty="0" sz="1450" spc="-10">
                <a:latin typeface="Times New Roman"/>
                <a:cs typeface="Times New Roman"/>
              </a:rPr>
              <a:t>and are  yet the very gist </a:t>
            </a:r>
            <a:r>
              <a:rPr dirty="0" sz="1450" spc="-5">
                <a:latin typeface="Times New Roman"/>
                <a:cs typeface="Times New Roman"/>
              </a:rPr>
              <a:t>of a </a:t>
            </a:r>
            <a:r>
              <a:rPr dirty="0" sz="1450" spc="-25">
                <a:latin typeface="Times New Roman"/>
                <a:cs typeface="Times New Roman"/>
              </a:rPr>
              <a:t>man’s </a:t>
            </a:r>
            <a:r>
              <a:rPr dirty="0" sz="1450" spc="-10">
                <a:latin typeface="Times New Roman"/>
                <a:cs typeface="Times New Roman"/>
              </a:rPr>
              <a:t>own life to himself—things seen, words heard,  </a:t>
            </a:r>
            <a:r>
              <a:rPr dirty="0" sz="1450" spc="-5">
                <a:latin typeface="Times New Roman"/>
                <a:cs typeface="Times New Roman"/>
              </a:rPr>
              <a:t>looks </a:t>
            </a:r>
            <a:r>
              <a:rPr dirty="0" sz="1450" spc="-10">
                <a:latin typeface="Times New Roman"/>
                <a:cs typeface="Times New Roman"/>
              </a:rPr>
              <a:t>misconstrued—arose from their forgotten corners and usurped his  attention. The dead themselves were with him, </a:t>
            </a:r>
            <a:r>
              <a:rPr dirty="0" sz="1450" spc="-5">
                <a:latin typeface="Times New Roman"/>
                <a:cs typeface="Times New Roman"/>
              </a:rPr>
              <a:t>not </a:t>
            </a:r>
            <a:r>
              <a:rPr dirty="0" sz="1450" spc="-10">
                <a:latin typeface="Times New Roman"/>
                <a:cs typeface="Times New Roman"/>
              </a:rPr>
              <a:t>merely taking part in this  thin show </a:t>
            </a:r>
            <a:r>
              <a:rPr dirty="0" sz="1450" spc="-5">
                <a:latin typeface="Times New Roman"/>
                <a:cs typeface="Times New Roman"/>
              </a:rPr>
              <a:t>of </a:t>
            </a:r>
            <a:r>
              <a:rPr dirty="0" sz="1450" spc="-10">
                <a:latin typeface="Times New Roman"/>
                <a:cs typeface="Times New Roman"/>
              </a:rPr>
              <a:t>memory that defiled before his brain, </a:t>
            </a:r>
            <a:r>
              <a:rPr dirty="0" sz="1450" spc="-5">
                <a:latin typeface="Times New Roman"/>
                <a:cs typeface="Times New Roman"/>
              </a:rPr>
              <a:t>but </a:t>
            </a:r>
            <a:r>
              <a:rPr dirty="0" sz="1450" spc="-10">
                <a:latin typeface="Times New Roman"/>
                <a:cs typeface="Times New Roman"/>
              </a:rPr>
              <a:t>revisiting his bodily  senses as they </a:t>
            </a:r>
            <a:r>
              <a:rPr dirty="0" sz="1450" spc="-5">
                <a:latin typeface="Times New Roman"/>
                <a:cs typeface="Times New Roman"/>
              </a:rPr>
              <a:t>do </a:t>
            </a:r>
            <a:r>
              <a:rPr dirty="0" sz="1450" spc="-10">
                <a:latin typeface="Times New Roman"/>
                <a:cs typeface="Times New Roman"/>
              </a:rPr>
              <a:t>in profound and vivid dreams. The fat </a:t>
            </a:r>
            <a:r>
              <a:rPr dirty="0" sz="1450" spc="-5">
                <a:latin typeface="Times New Roman"/>
                <a:cs typeface="Times New Roman"/>
              </a:rPr>
              <a:t>young </a:t>
            </a:r>
            <a:r>
              <a:rPr dirty="0" sz="1450" spc="-10">
                <a:latin typeface="Times New Roman"/>
                <a:cs typeface="Times New Roman"/>
              </a:rPr>
              <a:t>man leaned his  elbows </a:t>
            </a:r>
            <a:r>
              <a:rPr dirty="0" sz="1450" spc="-5">
                <a:latin typeface="Times New Roman"/>
                <a:cs typeface="Times New Roman"/>
              </a:rPr>
              <a:t>on </a:t>
            </a:r>
            <a:r>
              <a:rPr dirty="0" sz="1450" spc="-10">
                <a:latin typeface="Times New Roman"/>
                <a:cs typeface="Times New Roman"/>
              </a:rPr>
              <a:t>the table opposite; Marjory came and went with an apronful </a:t>
            </a:r>
            <a:r>
              <a:rPr dirty="0" sz="1450" spc="-5">
                <a:latin typeface="Times New Roman"/>
                <a:cs typeface="Times New Roman"/>
              </a:rPr>
              <a:t>of  </a:t>
            </a:r>
            <a:r>
              <a:rPr dirty="0" sz="1450" spc="-10">
                <a:latin typeface="Times New Roman"/>
                <a:cs typeface="Times New Roman"/>
              </a:rPr>
              <a:t>flowers between the garden and the arbour; </a:t>
            </a:r>
            <a:r>
              <a:rPr dirty="0" sz="1450" spc="-5">
                <a:latin typeface="Times New Roman"/>
                <a:cs typeface="Times New Roman"/>
              </a:rPr>
              <a:t>he </a:t>
            </a:r>
            <a:r>
              <a:rPr dirty="0" sz="1450" spc="-10">
                <a:latin typeface="Times New Roman"/>
                <a:cs typeface="Times New Roman"/>
              </a:rPr>
              <a:t>could hear the old parson  knocking </a:t>
            </a:r>
            <a:r>
              <a:rPr dirty="0" sz="1450" spc="-5">
                <a:latin typeface="Times New Roman"/>
                <a:cs typeface="Times New Roman"/>
              </a:rPr>
              <a:t>out </a:t>
            </a:r>
            <a:r>
              <a:rPr dirty="0" sz="1450" spc="-10">
                <a:latin typeface="Times New Roman"/>
                <a:cs typeface="Times New Roman"/>
              </a:rPr>
              <a:t>his pipe </a:t>
            </a:r>
            <a:r>
              <a:rPr dirty="0" sz="1450" spc="-5">
                <a:latin typeface="Times New Roman"/>
                <a:cs typeface="Times New Roman"/>
              </a:rPr>
              <a:t>or </a:t>
            </a:r>
            <a:r>
              <a:rPr dirty="0" sz="1450" spc="-10">
                <a:latin typeface="Times New Roman"/>
                <a:cs typeface="Times New Roman"/>
              </a:rPr>
              <a:t>blowing his resonant nose. The tide </a:t>
            </a:r>
            <a:r>
              <a:rPr dirty="0" sz="1450" spc="-5">
                <a:latin typeface="Times New Roman"/>
                <a:cs typeface="Times New Roman"/>
              </a:rPr>
              <a:t>of </a:t>
            </a:r>
            <a:r>
              <a:rPr dirty="0" sz="1450" spc="-10">
                <a:latin typeface="Times New Roman"/>
                <a:cs typeface="Times New Roman"/>
              </a:rPr>
              <a:t>his  consciousness ebbed and flowed: </a:t>
            </a:r>
            <a:r>
              <a:rPr dirty="0" sz="1450" spc="-5">
                <a:latin typeface="Times New Roman"/>
                <a:cs typeface="Times New Roman"/>
              </a:rPr>
              <a:t>he </a:t>
            </a:r>
            <a:r>
              <a:rPr dirty="0" sz="1450" spc="-10">
                <a:latin typeface="Times New Roman"/>
                <a:cs typeface="Times New Roman"/>
              </a:rPr>
              <a:t>was sometimes half-asleep and drowned  in his recollections </a:t>
            </a:r>
            <a:r>
              <a:rPr dirty="0" sz="1450" spc="-5">
                <a:latin typeface="Times New Roman"/>
                <a:cs typeface="Times New Roman"/>
              </a:rPr>
              <a:t>of </a:t>
            </a:r>
            <a:r>
              <a:rPr dirty="0" sz="1450" spc="-10">
                <a:latin typeface="Times New Roman"/>
                <a:cs typeface="Times New Roman"/>
              </a:rPr>
              <a:t>the past; and sometimes </a:t>
            </a:r>
            <a:r>
              <a:rPr dirty="0" sz="1450" spc="-5">
                <a:latin typeface="Times New Roman"/>
                <a:cs typeface="Times New Roman"/>
              </a:rPr>
              <a:t>he </a:t>
            </a:r>
            <a:r>
              <a:rPr dirty="0" sz="1450" spc="-10">
                <a:latin typeface="Times New Roman"/>
                <a:cs typeface="Times New Roman"/>
              </a:rPr>
              <a:t>was broad awake, wondering  at himself. But about the middle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night he </a:t>
            </a:r>
            <a:r>
              <a:rPr dirty="0" sz="1450" spc="-10">
                <a:latin typeface="Times New Roman"/>
                <a:cs typeface="Times New Roman"/>
              </a:rPr>
              <a:t>was startled </a:t>
            </a:r>
            <a:r>
              <a:rPr dirty="0" sz="1450" spc="-5">
                <a:latin typeface="Times New Roman"/>
                <a:cs typeface="Times New Roman"/>
              </a:rPr>
              <a:t>by </a:t>
            </a:r>
            <a:r>
              <a:rPr dirty="0" sz="1450" spc="-10">
                <a:latin typeface="Times New Roman"/>
                <a:cs typeface="Times New Roman"/>
              </a:rPr>
              <a:t>the voice </a:t>
            </a:r>
            <a:r>
              <a:rPr dirty="0" sz="1450" spc="-5">
                <a:latin typeface="Times New Roman"/>
                <a:cs typeface="Times New Roman"/>
              </a:rPr>
              <a:t>of  </a:t>
            </a:r>
            <a:r>
              <a:rPr dirty="0" sz="1450" spc="-10">
                <a:latin typeface="Times New Roman"/>
                <a:cs typeface="Times New Roman"/>
              </a:rPr>
              <a:t>the dead miller calling to him </a:t>
            </a:r>
            <a:r>
              <a:rPr dirty="0" sz="1450" spc="-5">
                <a:latin typeface="Times New Roman"/>
                <a:cs typeface="Times New Roman"/>
              </a:rPr>
              <a:t>out of </a:t>
            </a:r>
            <a:r>
              <a:rPr dirty="0" sz="1450" spc="-10">
                <a:latin typeface="Times New Roman"/>
                <a:cs typeface="Times New Roman"/>
              </a:rPr>
              <a:t>the house as </a:t>
            </a:r>
            <a:r>
              <a:rPr dirty="0" sz="1450" spc="-5">
                <a:latin typeface="Times New Roman"/>
                <a:cs typeface="Times New Roman"/>
              </a:rPr>
              <a:t>he </a:t>
            </a:r>
            <a:r>
              <a:rPr dirty="0" sz="1450" spc="-10">
                <a:latin typeface="Times New Roman"/>
                <a:cs typeface="Times New Roman"/>
              </a:rPr>
              <a:t>used to </a:t>
            </a:r>
            <a:r>
              <a:rPr dirty="0" sz="1450" spc="-5">
                <a:latin typeface="Times New Roman"/>
                <a:cs typeface="Times New Roman"/>
              </a:rPr>
              <a:t>do on </a:t>
            </a:r>
            <a:r>
              <a:rPr dirty="0" sz="1450" spc="-10">
                <a:latin typeface="Times New Roman"/>
                <a:cs typeface="Times New Roman"/>
              </a:rPr>
              <a:t>the arrival  </a:t>
            </a:r>
            <a:r>
              <a:rPr dirty="0" sz="1450" spc="-5">
                <a:latin typeface="Times New Roman"/>
                <a:cs typeface="Times New Roman"/>
              </a:rPr>
              <a:t>of </a:t>
            </a:r>
            <a:r>
              <a:rPr dirty="0" sz="1450" spc="-10">
                <a:latin typeface="Times New Roman"/>
                <a:cs typeface="Times New Roman"/>
              </a:rPr>
              <a:t>custom. The hallucination was so perfect that </a:t>
            </a:r>
            <a:r>
              <a:rPr dirty="0" sz="1450" spc="-25">
                <a:latin typeface="Times New Roman"/>
                <a:cs typeface="Times New Roman"/>
              </a:rPr>
              <a:t>Will </a:t>
            </a:r>
            <a:r>
              <a:rPr dirty="0" sz="1450" spc="-10">
                <a:latin typeface="Times New Roman"/>
                <a:cs typeface="Times New Roman"/>
              </a:rPr>
              <a:t>sprang from his seat and  stood listening for the summons to </a:t>
            </a:r>
            <a:r>
              <a:rPr dirty="0" sz="1450" spc="-5">
                <a:latin typeface="Times New Roman"/>
                <a:cs typeface="Times New Roman"/>
              </a:rPr>
              <a:t>be </a:t>
            </a:r>
            <a:r>
              <a:rPr dirty="0" sz="1450" spc="-10">
                <a:latin typeface="Times New Roman"/>
                <a:cs typeface="Times New Roman"/>
              </a:rPr>
              <a:t>repeated; and as </a:t>
            </a:r>
            <a:r>
              <a:rPr dirty="0" sz="1450" spc="-5">
                <a:latin typeface="Times New Roman"/>
                <a:cs typeface="Times New Roman"/>
              </a:rPr>
              <a:t>he </a:t>
            </a:r>
            <a:r>
              <a:rPr dirty="0" sz="1450" spc="-10">
                <a:latin typeface="Times New Roman"/>
                <a:cs typeface="Times New Roman"/>
              </a:rPr>
              <a:t>listened </a:t>
            </a:r>
            <a:r>
              <a:rPr dirty="0" sz="1450" spc="-5">
                <a:latin typeface="Times New Roman"/>
                <a:cs typeface="Times New Roman"/>
              </a:rPr>
              <a:t>he </a:t>
            </a:r>
            <a:r>
              <a:rPr dirty="0" sz="1450" spc="-10">
                <a:latin typeface="Times New Roman"/>
                <a:cs typeface="Times New Roman"/>
              </a:rPr>
              <a:t>became  conscious </a:t>
            </a:r>
            <a:r>
              <a:rPr dirty="0" sz="1450" spc="-5">
                <a:latin typeface="Times New Roman"/>
                <a:cs typeface="Times New Roman"/>
              </a:rPr>
              <a:t>of </a:t>
            </a:r>
            <a:r>
              <a:rPr dirty="0" sz="1450" spc="-10">
                <a:latin typeface="Times New Roman"/>
                <a:cs typeface="Times New Roman"/>
              </a:rPr>
              <a:t>another noise besides the brawling </a:t>
            </a:r>
            <a:r>
              <a:rPr dirty="0" sz="1450" spc="-5">
                <a:latin typeface="Times New Roman"/>
                <a:cs typeface="Times New Roman"/>
              </a:rPr>
              <a:t>of </a:t>
            </a:r>
            <a:r>
              <a:rPr dirty="0" sz="1450" spc="-10">
                <a:latin typeface="Times New Roman"/>
                <a:cs typeface="Times New Roman"/>
              </a:rPr>
              <a:t>the river and the ringing in  his feverish ears. It was like the stir </a:t>
            </a:r>
            <a:r>
              <a:rPr dirty="0" sz="1450" spc="-5">
                <a:latin typeface="Times New Roman"/>
                <a:cs typeface="Times New Roman"/>
              </a:rPr>
              <a:t>of </a:t>
            </a:r>
            <a:r>
              <a:rPr dirty="0" sz="1450" spc="-10">
                <a:latin typeface="Times New Roman"/>
                <a:cs typeface="Times New Roman"/>
              </a:rPr>
              <a:t>horses and the creaking </a:t>
            </a:r>
            <a:r>
              <a:rPr dirty="0" sz="1450" spc="-5">
                <a:latin typeface="Times New Roman"/>
                <a:cs typeface="Times New Roman"/>
              </a:rPr>
              <a:t>of </a:t>
            </a:r>
            <a:r>
              <a:rPr dirty="0" sz="1450" spc="-10">
                <a:latin typeface="Times New Roman"/>
                <a:cs typeface="Times New Roman"/>
              </a:rPr>
              <a:t>harness, as  though </a:t>
            </a:r>
            <a:r>
              <a:rPr dirty="0" sz="1450" spc="-5">
                <a:latin typeface="Times New Roman"/>
                <a:cs typeface="Times New Roman"/>
              </a:rPr>
              <a:t>a </a:t>
            </a:r>
            <a:r>
              <a:rPr dirty="0" sz="1450" spc="-10">
                <a:latin typeface="Times New Roman"/>
                <a:cs typeface="Times New Roman"/>
              </a:rPr>
              <a:t>carriage with an impatient team had been </a:t>
            </a:r>
            <a:r>
              <a:rPr dirty="0" sz="1450" spc="-5">
                <a:latin typeface="Times New Roman"/>
                <a:cs typeface="Times New Roman"/>
              </a:rPr>
              <a:t>brought up upon </a:t>
            </a:r>
            <a:r>
              <a:rPr dirty="0" sz="1450" spc="-10">
                <a:latin typeface="Times New Roman"/>
                <a:cs typeface="Times New Roman"/>
              </a:rPr>
              <a:t>the road  before the courtyard gate. At such an </a:t>
            </a:r>
            <a:r>
              <a:rPr dirty="0" sz="1450" spc="-20">
                <a:latin typeface="Times New Roman"/>
                <a:cs typeface="Times New Roman"/>
              </a:rPr>
              <a:t>hour, </a:t>
            </a:r>
            <a:r>
              <a:rPr dirty="0" sz="1450" spc="-5">
                <a:latin typeface="Times New Roman"/>
                <a:cs typeface="Times New Roman"/>
              </a:rPr>
              <a:t>upon </a:t>
            </a:r>
            <a:r>
              <a:rPr dirty="0" sz="1450" spc="-10">
                <a:latin typeface="Times New Roman"/>
                <a:cs typeface="Times New Roman"/>
              </a:rPr>
              <a:t>this rough and dangerous  pass, the supposition was </a:t>
            </a:r>
            <a:r>
              <a:rPr dirty="0" sz="1450" spc="-5">
                <a:latin typeface="Times New Roman"/>
                <a:cs typeface="Times New Roman"/>
              </a:rPr>
              <a:t>no </a:t>
            </a:r>
            <a:r>
              <a:rPr dirty="0" sz="1450" spc="-10">
                <a:latin typeface="Times New Roman"/>
                <a:cs typeface="Times New Roman"/>
              </a:rPr>
              <a:t>better than absurd; and </a:t>
            </a:r>
            <a:r>
              <a:rPr dirty="0" sz="1450" spc="-25">
                <a:latin typeface="Times New Roman"/>
                <a:cs typeface="Times New Roman"/>
              </a:rPr>
              <a:t>Will </a:t>
            </a:r>
            <a:r>
              <a:rPr dirty="0" sz="1450" spc="-10">
                <a:latin typeface="Times New Roman"/>
                <a:cs typeface="Times New Roman"/>
              </a:rPr>
              <a:t>dismissed it from his  mind, and resumed his seat </a:t>
            </a:r>
            <a:r>
              <a:rPr dirty="0" sz="1450" spc="-5">
                <a:latin typeface="Times New Roman"/>
                <a:cs typeface="Times New Roman"/>
              </a:rPr>
              <a:t>upon </a:t>
            </a:r>
            <a:r>
              <a:rPr dirty="0" sz="1450" spc="-10">
                <a:latin typeface="Times New Roman"/>
                <a:cs typeface="Times New Roman"/>
              </a:rPr>
              <a:t>the arbour chair; and sleep closed over him  again like running </a:t>
            </a:r>
            <a:r>
              <a:rPr dirty="0" sz="1450" spc="-25">
                <a:latin typeface="Times New Roman"/>
                <a:cs typeface="Times New Roman"/>
              </a:rPr>
              <a:t>water. </a:t>
            </a:r>
            <a:r>
              <a:rPr dirty="0" sz="1450" spc="-10">
                <a:latin typeface="Times New Roman"/>
                <a:cs typeface="Times New Roman"/>
              </a:rPr>
              <a:t>He was once again awakened </a:t>
            </a:r>
            <a:r>
              <a:rPr dirty="0" sz="1450" spc="-5">
                <a:latin typeface="Times New Roman"/>
                <a:cs typeface="Times New Roman"/>
              </a:rPr>
              <a:t>by </a:t>
            </a:r>
            <a:r>
              <a:rPr dirty="0" sz="1450" spc="-10">
                <a:latin typeface="Times New Roman"/>
                <a:cs typeface="Times New Roman"/>
              </a:rPr>
              <a:t>the dead </a:t>
            </a:r>
            <a:r>
              <a:rPr dirty="0" sz="1450" spc="-15">
                <a:latin typeface="Times New Roman"/>
                <a:cs typeface="Times New Roman"/>
              </a:rPr>
              <a:t>miller’s  </a:t>
            </a:r>
            <a:r>
              <a:rPr dirty="0" sz="1450" spc="-10">
                <a:latin typeface="Times New Roman"/>
                <a:cs typeface="Times New Roman"/>
              </a:rPr>
              <a:t>call, thinner and more spectral than before; and once again </a:t>
            </a:r>
            <a:r>
              <a:rPr dirty="0" sz="1450" spc="-5">
                <a:latin typeface="Times New Roman"/>
                <a:cs typeface="Times New Roman"/>
              </a:rPr>
              <a:t>he </a:t>
            </a:r>
            <a:r>
              <a:rPr dirty="0" sz="1450" spc="-10">
                <a:latin typeface="Times New Roman"/>
                <a:cs typeface="Times New Roman"/>
              </a:rPr>
              <a:t>heard the noise  </a:t>
            </a:r>
            <a:r>
              <a:rPr dirty="0" sz="1450" spc="-5">
                <a:latin typeface="Times New Roman"/>
                <a:cs typeface="Times New Roman"/>
              </a:rPr>
              <a:t>of </a:t>
            </a:r>
            <a:r>
              <a:rPr dirty="0" sz="1450" spc="-10">
                <a:latin typeface="Times New Roman"/>
                <a:cs typeface="Times New Roman"/>
              </a:rPr>
              <a:t>an equipage </a:t>
            </a:r>
            <a:r>
              <a:rPr dirty="0" sz="1450" spc="-5">
                <a:latin typeface="Times New Roman"/>
                <a:cs typeface="Times New Roman"/>
              </a:rPr>
              <a:t>upon </a:t>
            </a:r>
            <a:r>
              <a:rPr dirty="0" sz="1450" spc="-10">
                <a:latin typeface="Times New Roman"/>
                <a:cs typeface="Times New Roman"/>
              </a:rPr>
              <a:t>the road. And so thrice and four times, the same dream,  </a:t>
            </a:r>
            <a:r>
              <a:rPr dirty="0" sz="1450" spc="-5">
                <a:latin typeface="Times New Roman"/>
                <a:cs typeface="Times New Roman"/>
              </a:rPr>
              <a:t>or </a:t>
            </a:r>
            <a:r>
              <a:rPr dirty="0" sz="1450" spc="-10">
                <a:latin typeface="Times New Roman"/>
                <a:cs typeface="Times New Roman"/>
              </a:rPr>
              <a:t>the same </a:t>
            </a:r>
            <a:r>
              <a:rPr dirty="0" sz="1450" spc="-25">
                <a:latin typeface="Times New Roman"/>
                <a:cs typeface="Times New Roman"/>
              </a:rPr>
              <a:t>fancy, </a:t>
            </a:r>
            <a:r>
              <a:rPr dirty="0" sz="1450" spc="-10">
                <a:latin typeface="Times New Roman"/>
                <a:cs typeface="Times New Roman"/>
              </a:rPr>
              <a:t>presented itself to his senses: until at length, smiling to  himself as when </a:t>
            </a:r>
            <a:r>
              <a:rPr dirty="0" sz="1450" spc="-5">
                <a:latin typeface="Times New Roman"/>
                <a:cs typeface="Times New Roman"/>
              </a:rPr>
              <a:t>one </a:t>
            </a:r>
            <a:r>
              <a:rPr dirty="0" sz="1450" spc="-10">
                <a:latin typeface="Times New Roman"/>
                <a:cs typeface="Times New Roman"/>
              </a:rPr>
              <a:t>humours </a:t>
            </a:r>
            <a:r>
              <a:rPr dirty="0" sz="1450" spc="-5">
                <a:latin typeface="Times New Roman"/>
                <a:cs typeface="Times New Roman"/>
              </a:rPr>
              <a:t>a </a:t>
            </a:r>
            <a:r>
              <a:rPr dirty="0" sz="1450" spc="-10">
                <a:latin typeface="Times New Roman"/>
                <a:cs typeface="Times New Roman"/>
              </a:rPr>
              <a:t>nervous child, </a:t>
            </a:r>
            <a:r>
              <a:rPr dirty="0" sz="1450" spc="-5">
                <a:latin typeface="Times New Roman"/>
                <a:cs typeface="Times New Roman"/>
              </a:rPr>
              <a:t>he </a:t>
            </a:r>
            <a:r>
              <a:rPr dirty="0" sz="1450" spc="-10">
                <a:latin typeface="Times New Roman"/>
                <a:cs typeface="Times New Roman"/>
              </a:rPr>
              <a:t>proceeded towards the gate  to set his uncertainty at</a:t>
            </a:r>
            <a:r>
              <a:rPr dirty="0" sz="1450" spc="10">
                <a:latin typeface="Times New Roman"/>
                <a:cs typeface="Times New Roman"/>
              </a:rPr>
              <a:t> </a:t>
            </a:r>
            <a:r>
              <a:rPr dirty="0" sz="1450" spc="-10">
                <a:latin typeface="Times New Roman"/>
                <a:cs typeface="Times New Roman"/>
              </a:rPr>
              <a:t>rest.</a:t>
            </a:r>
            <a:endParaRPr sz="1450">
              <a:latin typeface="Times New Roman"/>
              <a:cs typeface="Times New Roman"/>
            </a:endParaRPr>
          </a:p>
          <a:p>
            <a:pPr algn="just" marL="12700" marR="6350">
              <a:lnSpc>
                <a:spcPts val="1730"/>
              </a:lnSpc>
              <a:spcBef>
                <a:spcPts val="810"/>
              </a:spcBef>
            </a:pPr>
            <a:r>
              <a:rPr dirty="0" sz="1450" spc="-10">
                <a:latin typeface="Times New Roman"/>
                <a:cs typeface="Times New Roman"/>
              </a:rPr>
              <a:t>From the arbour to the gate was </a:t>
            </a:r>
            <a:r>
              <a:rPr dirty="0" sz="1450" spc="-5">
                <a:latin typeface="Times New Roman"/>
                <a:cs typeface="Times New Roman"/>
              </a:rPr>
              <a:t>no </a:t>
            </a:r>
            <a:r>
              <a:rPr dirty="0" sz="1450" spc="-10">
                <a:latin typeface="Times New Roman"/>
                <a:cs typeface="Times New Roman"/>
              </a:rPr>
              <a:t>great distance, and yet it took </a:t>
            </a:r>
            <a:r>
              <a:rPr dirty="0" sz="1450" spc="-25">
                <a:latin typeface="Times New Roman"/>
                <a:cs typeface="Times New Roman"/>
              </a:rPr>
              <a:t>Will </a:t>
            </a:r>
            <a:r>
              <a:rPr dirty="0" sz="1450" spc="-10">
                <a:latin typeface="Times New Roman"/>
                <a:cs typeface="Times New Roman"/>
              </a:rPr>
              <a:t>some  time; it seemed as if the dead thickened around him in the court, and crossed  his path at every step. </a:t>
            </a:r>
            <a:r>
              <a:rPr dirty="0" sz="1450" spc="-20">
                <a:latin typeface="Times New Roman"/>
                <a:cs typeface="Times New Roman"/>
              </a:rPr>
              <a:t>For,</a:t>
            </a:r>
            <a:r>
              <a:rPr dirty="0" sz="1450" spc="320">
                <a:latin typeface="Times New Roman"/>
                <a:cs typeface="Times New Roman"/>
              </a:rPr>
              <a:t> </a:t>
            </a:r>
            <a:r>
              <a:rPr dirty="0" sz="1450" spc="-10">
                <a:latin typeface="Times New Roman"/>
                <a:cs typeface="Times New Roman"/>
              </a:rPr>
              <a:t>first, </a:t>
            </a:r>
            <a:r>
              <a:rPr dirty="0" sz="1450" spc="-5">
                <a:latin typeface="Times New Roman"/>
                <a:cs typeface="Times New Roman"/>
              </a:rPr>
              <a:t>he </a:t>
            </a:r>
            <a:r>
              <a:rPr dirty="0" sz="1450" spc="-10">
                <a:latin typeface="Times New Roman"/>
                <a:cs typeface="Times New Roman"/>
              </a:rPr>
              <a:t>was suddenly surprised </a:t>
            </a:r>
            <a:r>
              <a:rPr dirty="0" sz="1450" spc="-5">
                <a:latin typeface="Times New Roman"/>
                <a:cs typeface="Times New Roman"/>
              </a:rPr>
              <a:t>by </a:t>
            </a:r>
            <a:r>
              <a:rPr dirty="0" sz="1450" spc="-10">
                <a:latin typeface="Times New Roman"/>
                <a:cs typeface="Times New Roman"/>
              </a:rPr>
              <a:t>an  overpowering sweetness </a:t>
            </a:r>
            <a:r>
              <a:rPr dirty="0" sz="1450" spc="-5">
                <a:latin typeface="Times New Roman"/>
                <a:cs typeface="Times New Roman"/>
              </a:rPr>
              <a:t>of </a:t>
            </a:r>
            <a:r>
              <a:rPr dirty="0" sz="1450" spc="-10">
                <a:latin typeface="Times New Roman"/>
                <a:cs typeface="Times New Roman"/>
              </a:rPr>
              <a:t>heliotropes; it was as if his garden had been  planted with this flower from end to end, and the </a:t>
            </a:r>
            <a:r>
              <a:rPr dirty="0" sz="1450" spc="-5">
                <a:latin typeface="Times New Roman"/>
                <a:cs typeface="Times New Roman"/>
              </a:rPr>
              <a:t>hot, </a:t>
            </a:r>
            <a:r>
              <a:rPr dirty="0" sz="1450" spc="-10">
                <a:latin typeface="Times New Roman"/>
                <a:cs typeface="Times New Roman"/>
              </a:rPr>
              <a:t>damp </a:t>
            </a:r>
            <a:r>
              <a:rPr dirty="0" sz="1450" spc="-5">
                <a:latin typeface="Times New Roman"/>
                <a:cs typeface="Times New Roman"/>
              </a:rPr>
              <a:t>night </a:t>
            </a:r>
            <a:r>
              <a:rPr dirty="0" sz="1450" spc="-10">
                <a:latin typeface="Times New Roman"/>
                <a:cs typeface="Times New Roman"/>
              </a:rPr>
              <a:t>had drawn  forth</a:t>
            </a:r>
            <a:r>
              <a:rPr dirty="0" sz="1450" spc="150">
                <a:latin typeface="Times New Roman"/>
                <a:cs typeface="Times New Roman"/>
              </a:rPr>
              <a:t> </a:t>
            </a:r>
            <a:r>
              <a:rPr dirty="0" sz="1450" spc="-10">
                <a:latin typeface="Times New Roman"/>
                <a:cs typeface="Times New Roman"/>
              </a:rPr>
              <a:t>all</a:t>
            </a:r>
            <a:r>
              <a:rPr dirty="0" sz="1450" spc="155">
                <a:latin typeface="Times New Roman"/>
                <a:cs typeface="Times New Roman"/>
              </a:rPr>
              <a:t> </a:t>
            </a:r>
            <a:r>
              <a:rPr dirty="0" sz="1450" spc="-10">
                <a:latin typeface="Times New Roman"/>
                <a:cs typeface="Times New Roman"/>
              </a:rPr>
              <a:t>their</a:t>
            </a:r>
            <a:r>
              <a:rPr dirty="0" sz="1450" spc="155">
                <a:latin typeface="Times New Roman"/>
                <a:cs typeface="Times New Roman"/>
              </a:rPr>
              <a:t> </a:t>
            </a:r>
            <a:r>
              <a:rPr dirty="0" sz="1450" spc="-10">
                <a:latin typeface="Times New Roman"/>
                <a:cs typeface="Times New Roman"/>
              </a:rPr>
              <a:t>perfumes</a:t>
            </a:r>
            <a:r>
              <a:rPr dirty="0" sz="1450" spc="150">
                <a:latin typeface="Times New Roman"/>
                <a:cs typeface="Times New Roman"/>
              </a:rPr>
              <a:t> </a:t>
            </a:r>
            <a:r>
              <a:rPr dirty="0" sz="1450" spc="-10">
                <a:latin typeface="Times New Roman"/>
                <a:cs typeface="Times New Roman"/>
              </a:rPr>
              <a:t>in</a:t>
            </a:r>
            <a:r>
              <a:rPr dirty="0" sz="1450" spc="155">
                <a:latin typeface="Times New Roman"/>
                <a:cs typeface="Times New Roman"/>
              </a:rPr>
              <a:t> </a:t>
            </a:r>
            <a:r>
              <a:rPr dirty="0" sz="1450" spc="-5">
                <a:latin typeface="Times New Roman"/>
                <a:cs typeface="Times New Roman"/>
              </a:rPr>
              <a:t>a</a:t>
            </a:r>
            <a:r>
              <a:rPr dirty="0" sz="1450" spc="155">
                <a:latin typeface="Times New Roman"/>
                <a:cs typeface="Times New Roman"/>
              </a:rPr>
              <a:t> </a:t>
            </a:r>
            <a:r>
              <a:rPr dirty="0" sz="1450" spc="-10">
                <a:latin typeface="Times New Roman"/>
                <a:cs typeface="Times New Roman"/>
              </a:rPr>
              <a:t>breath.</a:t>
            </a:r>
            <a:r>
              <a:rPr dirty="0" sz="1450" spc="320">
                <a:latin typeface="Times New Roman"/>
                <a:cs typeface="Times New Roman"/>
              </a:rPr>
              <a:t> </a:t>
            </a:r>
            <a:r>
              <a:rPr dirty="0" sz="1450" spc="-10">
                <a:latin typeface="Times New Roman"/>
                <a:cs typeface="Times New Roman"/>
              </a:rPr>
              <a:t>Now</a:t>
            </a:r>
            <a:r>
              <a:rPr dirty="0" sz="1450" spc="150">
                <a:latin typeface="Times New Roman"/>
                <a:cs typeface="Times New Roman"/>
              </a:rPr>
              <a:t> </a:t>
            </a:r>
            <a:r>
              <a:rPr dirty="0" sz="1450" spc="-10">
                <a:latin typeface="Times New Roman"/>
                <a:cs typeface="Times New Roman"/>
              </a:rPr>
              <a:t>the</a:t>
            </a:r>
            <a:r>
              <a:rPr dirty="0" sz="1450" spc="155">
                <a:latin typeface="Times New Roman"/>
                <a:cs typeface="Times New Roman"/>
              </a:rPr>
              <a:t> </a:t>
            </a:r>
            <a:r>
              <a:rPr dirty="0" sz="1450" spc="-10">
                <a:latin typeface="Times New Roman"/>
                <a:cs typeface="Times New Roman"/>
              </a:rPr>
              <a:t>heliotrope</a:t>
            </a:r>
            <a:r>
              <a:rPr dirty="0" sz="1450" spc="155">
                <a:latin typeface="Times New Roman"/>
                <a:cs typeface="Times New Roman"/>
              </a:rPr>
              <a:t> </a:t>
            </a:r>
            <a:r>
              <a:rPr dirty="0" sz="1450" spc="-10">
                <a:latin typeface="Times New Roman"/>
                <a:cs typeface="Times New Roman"/>
              </a:rPr>
              <a:t>had</a:t>
            </a:r>
            <a:r>
              <a:rPr dirty="0" sz="1450" spc="150">
                <a:latin typeface="Times New Roman"/>
                <a:cs typeface="Times New Roman"/>
              </a:rPr>
              <a:t> </a:t>
            </a:r>
            <a:r>
              <a:rPr dirty="0" sz="1450" spc="-10">
                <a:latin typeface="Times New Roman"/>
                <a:cs typeface="Times New Roman"/>
              </a:rPr>
              <a:t>been</a:t>
            </a:r>
            <a:r>
              <a:rPr dirty="0" sz="1450" spc="155">
                <a:latin typeface="Times New Roman"/>
                <a:cs typeface="Times New Roman"/>
              </a:rPr>
              <a:t> </a:t>
            </a:r>
            <a:r>
              <a:rPr dirty="0" sz="1450" spc="-20">
                <a:latin typeface="Times New Roman"/>
                <a:cs typeface="Times New Roman"/>
              </a:rPr>
              <a:t>Marjory’s</a:t>
            </a:r>
            <a:endParaRPr sz="1450">
              <a:latin typeface="Times New Roman"/>
              <a:cs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favourite </a:t>
            </a:r>
            <a:r>
              <a:rPr dirty="0" sz="1450" spc="-20">
                <a:latin typeface="Times New Roman"/>
                <a:cs typeface="Times New Roman"/>
              </a:rPr>
              <a:t>flower, </a:t>
            </a:r>
            <a:r>
              <a:rPr dirty="0" sz="1450" spc="-10">
                <a:latin typeface="Times New Roman"/>
                <a:cs typeface="Times New Roman"/>
              </a:rPr>
              <a:t>and since her death </a:t>
            </a:r>
            <a:r>
              <a:rPr dirty="0" sz="1450" spc="-5">
                <a:latin typeface="Times New Roman"/>
                <a:cs typeface="Times New Roman"/>
              </a:rPr>
              <a:t>not one of </a:t>
            </a:r>
            <a:r>
              <a:rPr dirty="0" sz="1450" spc="-10">
                <a:latin typeface="Times New Roman"/>
                <a:cs typeface="Times New Roman"/>
              </a:rPr>
              <a:t>them had ever been planted in  </a:t>
            </a:r>
            <a:r>
              <a:rPr dirty="0" sz="1450" spc="-35">
                <a:latin typeface="Times New Roman"/>
                <a:cs typeface="Times New Roman"/>
              </a:rPr>
              <a:t>Will’s</a:t>
            </a:r>
            <a:r>
              <a:rPr dirty="0" sz="1450" spc="-10">
                <a:latin typeface="Times New Roman"/>
                <a:cs typeface="Times New Roman"/>
              </a:rPr>
              <a:t> </a:t>
            </a:r>
            <a:r>
              <a:rPr dirty="0" sz="1450" spc="-5">
                <a:latin typeface="Times New Roman"/>
                <a:cs typeface="Times New Roman"/>
              </a:rPr>
              <a:t>ground.</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‘I must </a:t>
            </a:r>
            <a:r>
              <a:rPr dirty="0" sz="1450" spc="-5">
                <a:latin typeface="Times New Roman"/>
                <a:cs typeface="Times New Roman"/>
              </a:rPr>
              <a:t>be </a:t>
            </a:r>
            <a:r>
              <a:rPr dirty="0" sz="1450" spc="-10">
                <a:latin typeface="Times New Roman"/>
                <a:cs typeface="Times New Roman"/>
              </a:rPr>
              <a:t>going </a:t>
            </a:r>
            <a:r>
              <a:rPr dirty="0" sz="1450" spc="-25">
                <a:latin typeface="Times New Roman"/>
                <a:cs typeface="Times New Roman"/>
              </a:rPr>
              <a:t>crazy,’ </a:t>
            </a:r>
            <a:r>
              <a:rPr dirty="0" sz="1450" spc="-5">
                <a:latin typeface="Times New Roman"/>
                <a:cs typeface="Times New Roman"/>
              </a:rPr>
              <a:t>he </a:t>
            </a:r>
            <a:r>
              <a:rPr dirty="0" sz="1450" spc="-10">
                <a:latin typeface="Times New Roman"/>
                <a:cs typeface="Times New Roman"/>
              </a:rPr>
              <a:t>thought. ‘Poor Marjory and her</a:t>
            </a:r>
            <a:r>
              <a:rPr dirty="0" sz="1450" spc="15">
                <a:latin typeface="Times New Roman"/>
                <a:cs typeface="Times New Roman"/>
              </a:rPr>
              <a:t> </a:t>
            </a:r>
            <a:r>
              <a:rPr dirty="0" sz="1450" spc="-10">
                <a:latin typeface="Times New Roman"/>
                <a:cs typeface="Times New Roman"/>
              </a:rPr>
              <a:t>heliotropes!’</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And with that </a:t>
            </a:r>
            <a:r>
              <a:rPr dirty="0" sz="1450" spc="-5">
                <a:latin typeface="Times New Roman"/>
                <a:cs typeface="Times New Roman"/>
              </a:rPr>
              <a:t>he </a:t>
            </a:r>
            <a:r>
              <a:rPr dirty="0" sz="1450" spc="-10">
                <a:latin typeface="Times New Roman"/>
                <a:cs typeface="Times New Roman"/>
              </a:rPr>
              <a:t>raised his eyes towards the window that had once been hers.  If </a:t>
            </a:r>
            <a:r>
              <a:rPr dirty="0" sz="1450" spc="-5">
                <a:latin typeface="Times New Roman"/>
                <a:cs typeface="Times New Roman"/>
              </a:rPr>
              <a:t>he </a:t>
            </a:r>
            <a:r>
              <a:rPr dirty="0" sz="1450" spc="-10">
                <a:latin typeface="Times New Roman"/>
                <a:cs typeface="Times New Roman"/>
              </a:rPr>
              <a:t>had been bewildered before, </a:t>
            </a:r>
            <a:r>
              <a:rPr dirty="0" sz="1450" spc="-5">
                <a:latin typeface="Times New Roman"/>
                <a:cs typeface="Times New Roman"/>
              </a:rPr>
              <a:t>he </a:t>
            </a:r>
            <a:r>
              <a:rPr dirty="0" sz="1450" spc="-10">
                <a:latin typeface="Times New Roman"/>
                <a:cs typeface="Times New Roman"/>
              </a:rPr>
              <a:t>was now almost terrified; for there was </a:t>
            </a:r>
            <a:r>
              <a:rPr dirty="0" sz="1450" spc="-5">
                <a:latin typeface="Times New Roman"/>
                <a:cs typeface="Times New Roman"/>
              </a:rPr>
              <a:t>a  </a:t>
            </a:r>
            <a:r>
              <a:rPr dirty="0" sz="1450" spc="-10">
                <a:latin typeface="Times New Roman"/>
                <a:cs typeface="Times New Roman"/>
              </a:rPr>
              <a:t>light in the room; the window was an orange oblong as </a:t>
            </a:r>
            <a:r>
              <a:rPr dirty="0" sz="1450" spc="-5">
                <a:latin typeface="Times New Roman"/>
                <a:cs typeface="Times New Roman"/>
              </a:rPr>
              <a:t>of </a:t>
            </a:r>
            <a:r>
              <a:rPr dirty="0" sz="1450" spc="-10">
                <a:latin typeface="Times New Roman"/>
                <a:cs typeface="Times New Roman"/>
              </a:rPr>
              <a:t>yore; and the corner  </a:t>
            </a:r>
            <a:r>
              <a:rPr dirty="0" sz="1450" spc="-5">
                <a:latin typeface="Times New Roman"/>
                <a:cs typeface="Times New Roman"/>
              </a:rPr>
              <a:t>of </a:t>
            </a:r>
            <a:r>
              <a:rPr dirty="0" sz="1450" spc="-10">
                <a:latin typeface="Times New Roman"/>
                <a:cs typeface="Times New Roman"/>
              </a:rPr>
              <a:t>the blind was lifted and let fall as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night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stood and shouted to  the stars in his </a:t>
            </a:r>
            <a:r>
              <a:rPr dirty="0" sz="1450" spc="-15">
                <a:latin typeface="Times New Roman"/>
                <a:cs typeface="Times New Roman"/>
              </a:rPr>
              <a:t>perplexity. </a:t>
            </a:r>
            <a:r>
              <a:rPr dirty="0" sz="1450" spc="-10">
                <a:latin typeface="Times New Roman"/>
                <a:cs typeface="Times New Roman"/>
              </a:rPr>
              <a:t>The illusion only endured an instant; </a:t>
            </a:r>
            <a:r>
              <a:rPr dirty="0" sz="1450" spc="-5">
                <a:latin typeface="Times New Roman"/>
                <a:cs typeface="Times New Roman"/>
              </a:rPr>
              <a:t>but </a:t>
            </a:r>
            <a:r>
              <a:rPr dirty="0" sz="1450" spc="-10">
                <a:latin typeface="Times New Roman"/>
                <a:cs typeface="Times New Roman"/>
              </a:rPr>
              <a:t>it left him  somewhat unmanned, rubbing his eyes and staring at the outline </a:t>
            </a:r>
            <a:r>
              <a:rPr dirty="0" sz="1450" spc="-5">
                <a:latin typeface="Times New Roman"/>
                <a:cs typeface="Times New Roman"/>
              </a:rPr>
              <a:t>of </a:t>
            </a:r>
            <a:r>
              <a:rPr dirty="0" sz="1450" spc="-10">
                <a:latin typeface="Times New Roman"/>
                <a:cs typeface="Times New Roman"/>
              </a:rPr>
              <a:t>the house  and the black </a:t>
            </a:r>
            <a:r>
              <a:rPr dirty="0" sz="1450" spc="-5">
                <a:latin typeface="Times New Roman"/>
                <a:cs typeface="Times New Roman"/>
              </a:rPr>
              <a:t>night </a:t>
            </a:r>
            <a:r>
              <a:rPr dirty="0" sz="1450" spc="-10">
                <a:latin typeface="Times New Roman"/>
                <a:cs typeface="Times New Roman"/>
              </a:rPr>
              <a:t>behind it. While </a:t>
            </a:r>
            <a:r>
              <a:rPr dirty="0" sz="1450" spc="-5">
                <a:latin typeface="Times New Roman"/>
                <a:cs typeface="Times New Roman"/>
              </a:rPr>
              <a:t>he </a:t>
            </a:r>
            <a:r>
              <a:rPr dirty="0" sz="1450" spc="-10">
                <a:latin typeface="Times New Roman"/>
                <a:cs typeface="Times New Roman"/>
              </a:rPr>
              <a:t>thus stood, and it seemed as if </a:t>
            </a:r>
            <a:r>
              <a:rPr dirty="0" sz="1450" spc="-5">
                <a:latin typeface="Times New Roman"/>
                <a:cs typeface="Times New Roman"/>
              </a:rPr>
              <a:t>he </a:t>
            </a:r>
            <a:r>
              <a:rPr dirty="0" sz="1450" spc="-10">
                <a:latin typeface="Times New Roman"/>
                <a:cs typeface="Times New Roman"/>
              </a:rPr>
              <a:t>must  have stood there quite </a:t>
            </a:r>
            <a:r>
              <a:rPr dirty="0" sz="1450" spc="-5">
                <a:latin typeface="Times New Roman"/>
                <a:cs typeface="Times New Roman"/>
              </a:rPr>
              <a:t>a </a:t>
            </a:r>
            <a:r>
              <a:rPr dirty="0" sz="1450" spc="-10">
                <a:latin typeface="Times New Roman"/>
                <a:cs typeface="Times New Roman"/>
              </a:rPr>
              <a:t>long time, there came </a:t>
            </a:r>
            <a:r>
              <a:rPr dirty="0" sz="1450" spc="-5">
                <a:latin typeface="Times New Roman"/>
                <a:cs typeface="Times New Roman"/>
              </a:rPr>
              <a:t>a </a:t>
            </a:r>
            <a:r>
              <a:rPr dirty="0" sz="1450" spc="-10">
                <a:latin typeface="Times New Roman"/>
                <a:cs typeface="Times New Roman"/>
              </a:rPr>
              <a:t>renewal </a:t>
            </a:r>
            <a:r>
              <a:rPr dirty="0" sz="1450" spc="-5">
                <a:latin typeface="Times New Roman"/>
                <a:cs typeface="Times New Roman"/>
              </a:rPr>
              <a:t>of </a:t>
            </a:r>
            <a:r>
              <a:rPr dirty="0" sz="1450" spc="-10">
                <a:latin typeface="Times New Roman"/>
                <a:cs typeface="Times New Roman"/>
              </a:rPr>
              <a:t>the noises </a:t>
            </a:r>
            <a:r>
              <a:rPr dirty="0" sz="1450" spc="-5">
                <a:latin typeface="Times New Roman"/>
                <a:cs typeface="Times New Roman"/>
              </a:rPr>
              <a:t>on </a:t>
            </a:r>
            <a:r>
              <a:rPr dirty="0" sz="1450" spc="-10">
                <a:latin typeface="Times New Roman"/>
                <a:cs typeface="Times New Roman"/>
              </a:rPr>
              <a:t>the  road: and </a:t>
            </a:r>
            <a:r>
              <a:rPr dirty="0" sz="1450" spc="-5">
                <a:latin typeface="Times New Roman"/>
                <a:cs typeface="Times New Roman"/>
              </a:rPr>
              <a:t>he </a:t>
            </a:r>
            <a:r>
              <a:rPr dirty="0" sz="1450" spc="-10">
                <a:latin typeface="Times New Roman"/>
                <a:cs typeface="Times New Roman"/>
              </a:rPr>
              <a:t>turned in time to meet </a:t>
            </a:r>
            <a:r>
              <a:rPr dirty="0" sz="1450" spc="-5">
                <a:latin typeface="Times New Roman"/>
                <a:cs typeface="Times New Roman"/>
              </a:rPr>
              <a:t>a </a:t>
            </a:r>
            <a:r>
              <a:rPr dirty="0" sz="1450" spc="-15">
                <a:latin typeface="Times New Roman"/>
                <a:cs typeface="Times New Roman"/>
              </a:rPr>
              <a:t>stranger, </a:t>
            </a:r>
            <a:r>
              <a:rPr dirty="0" sz="1450" spc="-10">
                <a:latin typeface="Times New Roman"/>
                <a:cs typeface="Times New Roman"/>
              </a:rPr>
              <a:t>who was advancing to meet him  across the court. There was something like the outline </a:t>
            </a:r>
            <a:r>
              <a:rPr dirty="0" sz="1450" spc="-5">
                <a:latin typeface="Times New Roman"/>
                <a:cs typeface="Times New Roman"/>
              </a:rPr>
              <a:t>of a </a:t>
            </a:r>
            <a:r>
              <a:rPr dirty="0" sz="1450" spc="-10">
                <a:latin typeface="Times New Roman"/>
                <a:cs typeface="Times New Roman"/>
              </a:rPr>
              <a:t>great carriage  discernible </a:t>
            </a:r>
            <a:r>
              <a:rPr dirty="0" sz="1450" spc="-5">
                <a:latin typeface="Times New Roman"/>
                <a:cs typeface="Times New Roman"/>
              </a:rPr>
              <a:t>on </a:t>
            </a:r>
            <a:r>
              <a:rPr dirty="0" sz="1450" spc="-10">
                <a:latin typeface="Times New Roman"/>
                <a:cs typeface="Times New Roman"/>
              </a:rPr>
              <a:t>the road behind the </a:t>
            </a:r>
            <a:r>
              <a:rPr dirty="0" sz="1450" spc="-15">
                <a:latin typeface="Times New Roman"/>
                <a:cs typeface="Times New Roman"/>
              </a:rPr>
              <a:t>stranger, </a:t>
            </a:r>
            <a:r>
              <a:rPr dirty="0" sz="1450" spc="-10">
                <a:latin typeface="Times New Roman"/>
                <a:cs typeface="Times New Roman"/>
              </a:rPr>
              <a:t>and, above that, </a:t>
            </a:r>
            <a:r>
              <a:rPr dirty="0" sz="1450" spc="-5">
                <a:latin typeface="Times New Roman"/>
                <a:cs typeface="Times New Roman"/>
              </a:rPr>
              <a:t>a </a:t>
            </a:r>
            <a:r>
              <a:rPr dirty="0" sz="1450" spc="-10">
                <a:latin typeface="Times New Roman"/>
                <a:cs typeface="Times New Roman"/>
              </a:rPr>
              <a:t>few black pine-  tops, like so many</a:t>
            </a:r>
            <a:r>
              <a:rPr dirty="0" sz="1450" spc="5">
                <a:latin typeface="Times New Roman"/>
                <a:cs typeface="Times New Roman"/>
              </a:rPr>
              <a:t> </a:t>
            </a:r>
            <a:r>
              <a:rPr dirty="0" sz="1450" spc="-10">
                <a:latin typeface="Times New Roman"/>
                <a:cs typeface="Times New Roman"/>
              </a:rPr>
              <a:t>plumes.</a:t>
            </a:r>
            <a:endParaRPr sz="1450">
              <a:latin typeface="Times New Roman"/>
              <a:cs typeface="Times New Roman"/>
            </a:endParaRPr>
          </a:p>
          <a:p>
            <a:pPr algn="just" marL="12700" marR="912494">
              <a:lnSpc>
                <a:spcPts val="2590"/>
              </a:lnSpc>
              <a:spcBef>
                <a:spcPts val="155"/>
              </a:spcBef>
            </a:pPr>
            <a:r>
              <a:rPr dirty="0" sz="1450" spc="-10">
                <a:latin typeface="Times New Roman"/>
                <a:cs typeface="Times New Roman"/>
              </a:rPr>
              <a:t>‘Master </a:t>
            </a:r>
            <a:r>
              <a:rPr dirty="0" sz="1450" spc="-20">
                <a:latin typeface="Times New Roman"/>
                <a:cs typeface="Times New Roman"/>
              </a:rPr>
              <a:t>Will?’ </a:t>
            </a:r>
            <a:r>
              <a:rPr dirty="0" sz="1450" spc="-10">
                <a:latin typeface="Times New Roman"/>
                <a:cs typeface="Times New Roman"/>
              </a:rPr>
              <a:t>asked the </a:t>
            </a:r>
            <a:r>
              <a:rPr dirty="0" sz="1450" spc="-15">
                <a:latin typeface="Times New Roman"/>
                <a:cs typeface="Times New Roman"/>
              </a:rPr>
              <a:t>new-comer, </a:t>
            </a:r>
            <a:r>
              <a:rPr dirty="0" sz="1450" spc="-10">
                <a:latin typeface="Times New Roman"/>
                <a:cs typeface="Times New Roman"/>
              </a:rPr>
              <a:t>in brief military fashion.  ‘That same, </a:t>
            </a:r>
            <a:r>
              <a:rPr dirty="0" sz="1450" spc="-20">
                <a:latin typeface="Times New Roman"/>
                <a:cs typeface="Times New Roman"/>
              </a:rPr>
              <a:t>sir,’ </a:t>
            </a:r>
            <a:r>
              <a:rPr dirty="0" sz="1450" spc="-10">
                <a:latin typeface="Times New Roman"/>
                <a:cs typeface="Times New Roman"/>
              </a:rPr>
              <a:t>answered </a:t>
            </a:r>
            <a:r>
              <a:rPr dirty="0" sz="1450" spc="-20">
                <a:latin typeface="Times New Roman"/>
                <a:cs typeface="Times New Roman"/>
              </a:rPr>
              <a:t>Will. </a:t>
            </a:r>
            <a:r>
              <a:rPr dirty="0" sz="1450" spc="-10">
                <a:latin typeface="Times New Roman"/>
                <a:cs typeface="Times New Roman"/>
              </a:rPr>
              <a:t>‘Can </a:t>
            </a:r>
            <a:r>
              <a:rPr dirty="0" sz="1450" spc="-5">
                <a:latin typeface="Times New Roman"/>
                <a:cs typeface="Times New Roman"/>
              </a:rPr>
              <a:t>I do </a:t>
            </a:r>
            <a:r>
              <a:rPr dirty="0" sz="1450" spc="-10">
                <a:latin typeface="Times New Roman"/>
                <a:cs typeface="Times New Roman"/>
              </a:rPr>
              <a:t>anything to serve</a:t>
            </a:r>
            <a:r>
              <a:rPr dirty="0" sz="1450" spc="15">
                <a:latin typeface="Times New Roman"/>
                <a:cs typeface="Times New Roman"/>
              </a:rPr>
              <a:t> </a:t>
            </a:r>
            <a:r>
              <a:rPr dirty="0" sz="1450" spc="-10">
                <a:latin typeface="Times New Roman"/>
                <a:cs typeface="Times New Roman"/>
              </a:rPr>
              <a:t>you?’</a:t>
            </a:r>
            <a:endParaRPr sz="1450">
              <a:latin typeface="Times New Roman"/>
              <a:cs typeface="Times New Roman"/>
            </a:endParaRPr>
          </a:p>
          <a:p>
            <a:pPr algn="just" marL="12700" marR="5080">
              <a:lnSpc>
                <a:spcPts val="1730"/>
              </a:lnSpc>
              <a:spcBef>
                <a:spcPts val="695"/>
              </a:spcBef>
            </a:pPr>
            <a:r>
              <a:rPr dirty="0" sz="1450" spc="-10">
                <a:latin typeface="Times New Roman"/>
                <a:cs typeface="Times New Roman"/>
              </a:rPr>
              <a:t>‘I have heard </a:t>
            </a:r>
            <a:r>
              <a:rPr dirty="0" sz="1450" spc="-5">
                <a:latin typeface="Times New Roman"/>
                <a:cs typeface="Times New Roman"/>
              </a:rPr>
              <a:t>you </a:t>
            </a:r>
            <a:r>
              <a:rPr dirty="0" sz="1450" spc="-10">
                <a:latin typeface="Times New Roman"/>
                <a:cs typeface="Times New Roman"/>
              </a:rPr>
              <a:t>much spoken </a:t>
            </a:r>
            <a:r>
              <a:rPr dirty="0" sz="1450" spc="-5">
                <a:latin typeface="Times New Roman"/>
                <a:cs typeface="Times New Roman"/>
              </a:rPr>
              <a:t>of, </a:t>
            </a:r>
            <a:r>
              <a:rPr dirty="0" sz="1450" spc="-10">
                <a:latin typeface="Times New Roman"/>
                <a:cs typeface="Times New Roman"/>
              </a:rPr>
              <a:t>Master </a:t>
            </a:r>
            <a:r>
              <a:rPr dirty="0" sz="1450" spc="-20">
                <a:latin typeface="Times New Roman"/>
                <a:cs typeface="Times New Roman"/>
              </a:rPr>
              <a:t>Will,’ </a:t>
            </a:r>
            <a:r>
              <a:rPr dirty="0" sz="1450" spc="-10">
                <a:latin typeface="Times New Roman"/>
                <a:cs typeface="Times New Roman"/>
              </a:rPr>
              <a:t>returned the other; ‘much  spoken </a:t>
            </a:r>
            <a:r>
              <a:rPr dirty="0" sz="1450" spc="-5">
                <a:latin typeface="Times New Roman"/>
                <a:cs typeface="Times New Roman"/>
              </a:rPr>
              <a:t>of, </a:t>
            </a:r>
            <a:r>
              <a:rPr dirty="0" sz="1450" spc="-10">
                <a:latin typeface="Times New Roman"/>
                <a:cs typeface="Times New Roman"/>
              </a:rPr>
              <a:t>and well. And though </a:t>
            </a:r>
            <a:r>
              <a:rPr dirty="0" sz="1450" spc="-5">
                <a:latin typeface="Times New Roman"/>
                <a:cs typeface="Times New Roman"/>
              </a:rPr>
              <a:t>I </a:t>
            </a:r>
            <a:r>
              <a:rPr dirty="0" sz="1450" spc="-10">
                <a:latin typeface="Times New Roman"/>
                <a:cs typeface="Times New Roman"/>
              </a:rPr>
              <a:t>have both hands full </a:t>
            </a:r>
            <a:r>
              <a:rPr dirty="0" sz="1450" spc="-5">
                <a:latin typeface="Times New Roman"/>
                <a:cs typeface="Times New Roman"/>
              </a:rPr>
              <a:t>of </a:t>
            </a:r>
            <a:r>
              <a:rPr dirty="0" sz="1450" spc="-10">
                <a:latin typeface="Times New Roman"/>
                <a:cs typeface="Times New Roman"/>
              </a:rPr>
              <a:t>business, </a:t>
            </a:r>
            <a:r>
              <a:rPr dirty="0" sz="1450" spc="-5">
                <a:latin typeface="Times New Roman"/>
                <a:cs typeface="Times New Roman"/>
              </a:rPr>
              <a:t>I </a:t>
            </a:r>
            <a:r>
              <a:rPr dirty="0" sz="1450" spc="-10">
                <a:latin typeface="Times New Roman"/>
                <a:cs typeface="Times New Roman"/>
              </a:rPr>
              <a:t>wish to  drink </a:t>
            </a:r>
            <a:r>
              <a:rPr dirty="0" sz="1450" spc="-5">
                <a:latin typeface="Times New Roman"/>
                <a:cs typeface="Times New Roman"/>
              </a:rPr>
              <a:t>a </a:t>
            </a:r>
            <a:r>
              <a:rPr dirty="0" sz="1450" spc="-10">
                <a:latin typeface="Times New Roman"/>
                <a:cs typeface="Times New Roman"/>
              </a:rPr>
              <a:t>bottle </a:t>
            </a:r>
            <a:r>
              <a:rPr dirty="0" sz="1450" spc="-5">
                <a:latin typeface="Times New Roman"/>
                <a:cs typeface="Times New Roman"/>
              </a:rPr>
              <a:t>of </a:t>
            </a:r>
            <a:r>
              <a:rPr dirty="0" sz="1450" spc="-10">
                <a:latin typeface="Times New Roman"/>
                <a:cs typeface="Times New Roman"/>
              </a:rPr>
              <a:t>wine with </a:t>
            </a:r>
            <a:r>
              <a:rPr dirty="0" sz="1450" spc="-5">
                <a:latin typeface="Times New Roman"/>
                <a:cs typeface="Times New Roman"/>
              </a:rPr>
              <a:t>you </a:t>
            </a:r>
            <a:r>
              <a:rPr dirty="0" sz="1450" spc="-10">
                <a:latin typeface="Times New Roman"/>
                <a:cs typeface="Times New Roman"/>
              </a:rPr>
              <a:t>in </a:t>
            </a:r>
            <a:r>
              <a:rPr dirty="0" sz="1450" spc="-5">
                <a:latin typeface="Times New Roman"/>
                <a:cs typeface="Times New Roman"/>
              </a:rPr>
              <a:t>your </a:t>
            </a:r>
            <a:r>
              <a:rPr dirty="0" sz="1450" spc="-20">
                <a:latin typeface="Times New Roman"/>
                <a:cs typeface="Times New Roman"/>
              </a:rPr>
              <a:t>arbour.</a:t>
            </a:r>
            <a:r>
              <a:rPr dirty="0" sz="1450" spc="320">
                <a:latin typeface="Times New Roman"/>
                <a:cs typeface="Times New Roman"/>
              </a:rPr>
              <a:t> </a:t>
            </a:r>
            <a:r>
              <a:rPr dirty="0" sz="1450" spc="-10">
                <a:latin typeface="Times New Roman"/>
                <a:cs typeface="Times New Roman"/>
              </a:rPr>
              <a:t>Before </a:t>
            </a:r>
            <a:r>
              <a:rPr dirty="0" sz="1450" spc="-5">
                <a:latin typeface="Times New Roman"/>
                <a:cs typeface="Times New Roman"/>
              </a:rPr>
              <a:t>I go, I </a:t>
            </a:r>
            <a:r>
              <a:rPr dirty="0" sz="1450" spc="-10">
                <a:latin typeface="Times New Roman"/>
                <a:cs typeface="Times New Roman"/>
              </a:rPr>
              <a:t>shall introduce  myself.’</a:t>
            </a:r>
            <a:endParaRPr sz="1450">
              <a:latin typeface="Times New Roman"/>
              <a:cs typeface="Times New Roman"/>
            </a:endParaRPr>
          </a:p>
          <a:p>
            <a:pPr algn="just" marL="12700" marR="6350">
              <a:lnSpc>
                <a:spcPts val="1730"/>
              </a:lnSpc>
              <a:spcBef>
                <a:spcPts val="855"/>
              </a:spcBef>
            </a:pPr>
            <a:r>
              <a:rPr dirty="0" sz="1450" spc="-25">
                <a:latin typeface="Times New Roman"/>
                <a:cs typeface="Times New Roman"/>
              </a:rPr>
              <a:t>Will </a:t>
            </a:r>
            <a:r>
              <a:rPr dirty="0" sz="1450" spc="-10">
                <a:latin typeface="Times New Roman"/>
                <a:cs typeface="Times New Roman"/>
              </a:rPr>
              <a:t>led the way to the trellis, and </a:t>
            </a:r>
            <a:r>
              <a:rPr dirty="0" sz="1450" spc="-5">
                <a:latin typeface="Times New Roman"/>
                <a:cs typeface="Times New Roman"/>
              </a:rPr>
              <a:t>got a </a:t>
            </a:r>
            <a:r>
              <a:rPr dirty="0" sz="1450" spc="-10">
                <a:latin typeface="Times New Roman"/>
                <a:cs typeface="Times New Roman"/>
              </a:rPr>
              <a:t>lamp lighted and </a:t>
            </a:r>
            <a:r>
              <a:rPr dirty="0" sz="1450" spc="-5">
                <a:latin typeface="Times New Roman"/>
                <a:cs typeface="Times New Roman"/>
              </a:rPr>
              <a:t>a </a:t>
            </a:r>
            <a:r>
              <a:rPr dirty="0" sz="1450" spc="-10">
                <a:latin typeface="Times New Roman"/>
                <a:cs typeface="Times New Roman"/>
              </a:rPr>
              <a:t>bottle uncorked.  He was </a:t>
            </a:r>
            <a:r>
              <a:rPr dirty="0" sz="1450" spc="-5">
                <a:latin typeface="Times New Roman"/>
                <a:cs typeface="Times New Roman"/>
              </a:rPr>
              <a:t>not </a:t>
            </a:r>
            <a:r>
              <a:rPr dirty="0" sz="1450" spc="-10">
                <a:latin typeface="Times New Roman"/>
                <a:cs typeface="Times New Roman"/>
              </a:rPr>
              <a:t>altogether unused to such complimentary interviews, and hoped  little enough from this one, being schooled </a:t>
            </a:r>
            <a:r>
              <a:rPr dirty="0" sz="1450" spc="-5">
                <a:latin typeface="Times New Roman"/>
                <a:cs typeface="Times New Roman"/>
              </a:rPr>
              <a:t>by </a:t>
            </a:r>
            <a:r>
              <a:rPr dirty="0" sz="1450" spc="-10">
                <a:latin typeface="Times New Roman"/>
                <a:cs typeface="Times New Roman"/>
              </a:rPr>
              <a:t>many disappointments. A sort  </a:t>
            </a:r>
            <a:r>
              <a:rPr dirty="0" sz="1450" spc="-5">
                <a:latin typeface="Times New Roman"/>
                <a:cs typeface="Times New Roman"/>
              </a:rPr>
              <a:t>of </a:t>
            </a:r>
            <a:r>
              <a:rPr dirty="0" sz="1450" spc="-10">
                <a:latin typeface="Times New Roman"/>
                <a:cs typeface="Times New Roman"/>
              </a:rPr>
              <a:t>cloud had settled </a:t>
            </a:r>
            <a:r>
              <a:rPr dirty="0" sz="1450" spc="-5">
                <a:latin typeface="Times New Roman"/>
                <a:cs typeface="Times New Roman"/>
              </a:rPr>
              <a:t>on </a:t>
            </a:r>
            <a:r>
              <a:rPr dirty="0" sz="1450" spc="-10">
                <a:latin typeface="Times New Roman"/>
                <a:cs typeface="Times New Roman"/>
              </a:rPr>
              <a:t>his wits and prevented him from remembering the  strangeness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hour. </a:t>
            </a:r>
            <a:r>
              <a:rPr dirty="0" sz="1450" spc="-10">
                <a:latin typeface="Times New Roman"/>
                <a:cs typeface="Times New Roman"/>
              </a:rPr>
              <a:t>He moved like </a:t>
            </a:r>
            <a:r>
              <a:rPr dirty="0" sz="1450" spc="-5">
                <a:latin typeface="Times New Roman"/>
                <a:cs typeface="Times New Roman"/>
              </a:rPr>
              <a:t>a </a:t>
            </a:r>
            <a:r>
              <a:rPr dirty="0" sz="1450" spc="-10">
                <a:latin typeface="Times New Roman"/>
                <a:cs typeface="Times New Roman"/>
              </a:rPr>
              <a:t>person in his sleep; and it seemed as  if the lamp caught fire and the bottle came uncorked with the facility </a:t>
            </a:r>
            <a:r>
              <a:rPr dirty="0" sz="1450" spc="-5">
                <a:latin typeface="Times New Roman"/>
                <a:cs typeface="Times New Roman"/>
              </a:rPr>
              <a:t>of  </a:t>
            </a:r>
            <a:r>
              <a:rPr dirty="0" sz="1450" spc="-10">
                <a:latin typeface="Times New Roman"/>
                <a:cs typeface="Times New Roman"/>
              </a:rPr>
              <a:t>thought. Still, </a:t>
            </a:r>
            <a:r>
              <a:rPr dirty="0" sz="1450" spc="-5">
                <a:latin typeface="Times New Roman"/>
                <a:cs typeface="Times New Roman"/>
              </a:rPr>
              <a:t>he </a:t>
            </a:r>
            <a:r>
              <a:rPr dirty="0" sz="1450" spc="-10">
                <a:latin typeface="Times New Roman"/>
                <a:cs typeface="Times New Roman"/>
              </a:rPr>
              <a:t>had some curiosity about the appearance </a:t>
            </a:r>
            <a:r>
              <a:rPr dirty="0" sz="1450" spc="-5">
                <a:latin typeface="Times New Roman"/>
                <a:cs typeface="Times New Roman"/>
              </a:rPr>
              <a:t>of </a:t>
            </a:r>
            <a:r>
              <a:rPr dirty="0" sz="1450" spc="-10">
                <a:latin typeface="Times New Roman"/>
                <a:cs typeface="Times New Roman"/>
              </a:rPr>
              <a:t>his </a:t>
            </a:r>
            <a:r>
              <a:rPr dirty="0" sz="1450" spc="-15">
                <a:latin typeface="Times New Roman"/>
                <a:cs typeface="Times New Roman"/>
              </a:rPr>
              <a:t>visitor, </a:t>
            </a:r>
            <a:r>
              <a:rPr dirty="0" sz="1450" spc="-10">
                <a:latin typeface="Times New Roman"/>
                <a:cs typeface="Times New Roman"/>
              </a:rPr>
              <a:t>and  tried in vain to turn the light into his face; either </a:t>
            </a:r>
            <a:r>
              <a:rPr dirty="0" sz="1450" spc="-5">
                <a:latin typeface="Times New Roman"/>
                <a:cs typeface="Times New Roman"/>
              </a:rPr>
              <a:t>he </a:t>
            </a:r>
            <a:r>
              <a:rPr dirty="0" sz="1450" spc="-10">
                <a:latin typeface="Times New Roman"/>
                <a:cs typeface="Times New Roman"/>
              </a:rPr>
              <a:t>handled the lamp </a:t>
            </a:r>
            <a:r>
              <a:rPr dirty="0" sz="1450" spc="-20">
                <a:latin typeface="Times New Roman"/>
                <a:cs typeface="Times New Roman"/>
              </a:rPr>
              <a:t>clumsily,  </a:t>
            </a:r>
            <a:r>
              <a:rPr dirty="0" sz="1450" spc="-5">
                <a:latin typeface="Times New Roman"/>
                <a:cs typeface="Times New Roman"/>
              </a:rPr>
              <a:t>or </a:t>
            </a: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dimness over his eyes; </a:t>
            </a:r>
            <a:r>
              <a:rPr dirty="0" sz="1450" spc="-5">
                <a:latin typeface="Times New Roman"/>
                <a:cs typeface="Times New Roman"/>
              </a:rPr>
              <a:t>but he </a:t>
            </a:r>
            <a:r>
              <a:rPr dirty="0" sz="1450" spc="-10">
                <a:latin typeface="Times New Roman"/>
                <a:cs typeface="Times New Roman"/>
              </a:rPr>
              <a:t>could make </a:t>
            </a:r>
            <a:r>
              <a:rPr dirty="0" sz="1450" spc="-5">
                <a:latin typeface="Times New Roman"/>
                <a:cs typeface="Times New Roman"/>
              </a:rPr>
              <a:t>out </a:t>
            </a:r>
            <a:r>
              <a:rPr dirty="0" sz="1450" spc="-10">
                <a:latin typeface="Times New Roman"/>
                <a:cs typeface="Times New Roman"/>
              </a:rPr>
              <a:t>little more than </a:t>
            </a:r>
            <a:r>
              <a:rPr dirty="0" sz="1450" spc="-5">
                <a:latin typeface="Times New Roman"/>
                <a:cs typeface="Times New Roman"/>
              </a:rPr>
              <a:t>a  </a:t>
            </a:r>
            <a:r>
              <a:rPr dirty="0" sz="1450" spc="-10">
                <a:latin typeface="Times New Roman"/>
                <a:cs typeface="Times New Roman"/>
              </a:rPr>
              <a:t>shadow at table with him. He stared and stared at this </a:t>
            </a:r>
            <a:r>
              <a:rPr dirty="0" sz="1450" spc="-20">
                <a:latin typeface="Times New Roman"/>
                <a:cs typeface="Times New Roman"/>
              </a:rPr>
              <a:t>shadow,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wiped </a:t>
            </a:r>
            <a:r>
              <a:rPr dirty="0" sz="1450" spc="-5">
                <a:latin typeface="Times New Roman"/>
                <a:cs typeface="Times New Roman"/>
              </a:rPr>
              <a:t>out  </a:t>
            </a:r>
            <a:r>
              <a:rPr dirty="0" sz="1450" spc="-10">
                <a:latin typeface="Times New Roman"/>
                <a:cs typeface="Times New Roman"/>
              </a:rPr>
              <a:t>the glasses, and began to feel cold and strange about the heart. The silence  weighed </a:t>
            </a:r>
            <a:r>
              <a:rPr dirty="0" sz="1450" spc="-5">
                <a:latin typeface="Times New Roman"/>
                <a:cs typeface="Times New Roman"/>
              </a:rPr>
              <a:t>upon </a:t>
            </a:r>
            <a:r>
              <a:rPr dirty="0" sz="1450" spc="-10">
                <a:latin typeface="Times New Roman"/>
                <a:cs typeface="Times New Roman"/>
              </a:rPr>
              <a:t>him, for </a:t>
            </a:r>
            <a:r>
              <a:rPr dirty="0" sz="1450" spc="-5">
                <a:latin typeface="Times New Roman"/>
                <a:cs typeface="Times New Roman"/>
              </a:rPr>
              <a:t>he </a:t>
            </a:r>
            <a:r>
              <a:rPr dirty="0" sz="1450" spc="-10">
                <a:latin typeface="Times New Roman"/>
                <a:cs typeface="Times New Roman"/>
              </a:rPr>
              <a:t>could hear nothing </a:t>
            </a:r>
            <a:r>
              <a:rPr dirty="0" sz="1450" spc="-30">
                <a:latin typeface="Times New Roman"/>
                <a:cs typeface="Times New Roman"/>
              </a:rPr>
              <a:t>now, </a:t>
            </a:r>
            <a:r>
              <a:rPr dirty="0" sz="1450" spc="-5">
                <a:latin typeface="Times New Roman"/>
                <a:cs typeface="Times New Roman"/>
              </a:rPr>
              <a:t>not </a:t>
            </a:r>
            <a:r>
              <a:rPr dirty="0" sz="1450" spc="-10">
                <a:latin typeface="Times New Roman"/>
                <a:cs typeface="Times New Roman"/>
              </a:rPr>
              <a:t>even the </a:t>
            </a:r>
            <a:r>
              <a:rPr dirty="0" sz="1450" spc="-20">
                <a:latin typeface="Times New Roman"/>
                <a:cs typeface="Times New Roman"/>
              </a:rPr>
              <a:t>river, </a:t>
            </a:r>
            <a:r>
              <a:rPr dirty="0" sz="1450" spc="-5">
                <a:latin typeface="Times New Roman"/>
                <a:cs typeface="Times New Roman"/>
              </a:rPr>
              <a:t>but </a:t>
            </a:r>
            <a:r>
              <a:rPr dirty="0" sz="1450" spc="-10">
                <a:latin typeface="Times New Roman"/>
                <a:cs typeface="Times New Roman"/>
              </a:rPr>
              <a:t>the  drumming </a:t>
            </a:r>
            <a:r>
              <a:rPr dirty="0" sz="1450" spc="-5">
                <a:latin typeface="Times New Roman"/>
                <a:cs typeface="Times New Roman"/>
              </a:rPr>
              <a:t>of </a:t>
            </a:r>
            <a:r>
              <a:rPr dirty="0" sz="1450" spc="-10">
                <a:latin typeface="Times New Roman"/>
                <a:cs typeface="Times New Roman"/>
              </a:rPr>
              <a:t>his own arteries in his</a:t>
            </a:r>
            <a:r>
              <a:rPr dirty="0" sz="1450" spc="20">
                <a:latin typeface="Times New Roman"/>
                <a:cs typeface="Times New Roman"/>
              </a:rPr>
              <a:t> </a:t>
            </a:r>
            <a:r>
              <a:rPr dirty="0" sz="1450" spc="-10">
                <a:latin typeface="Times New Roman"/>
                <a:cs typeface="Times New Roman"/>
              </a:rPr>
              <a:t>ears.</a:t>
            </a:r>
            <a:endParaRPr sz="1450">
              <a:latin typeface="Times New Roman"/>
              <a:cs typeface="Times New Roman"/>
            </a:endParaRPr>
          </a:p>
          <a:p>
            <a:pPr algn="just" marL="12700">
              <a:lnSpc>
                <a:spcPct val="100000"/>
              </a:lnSpc>
              <a:spcBef>
                <a:spcPts val="780"/>
              </a:spcBef>
            </a:pPr>
            <a:r>
              <a:rPr dirty="0" sz="1450" spc="-20">
                <a:latin typeface="Times New Roman"/>
                <a:cs typeface="Times New Roman"/>
              </a:rPr>
              <a:t>‘Here’s </a:t>
            </a:r>
            <a:r>
              <a:rPr dirty="0" sz="1450" spc="-10">
                <a:latin typeface="Times New Roman"/>
                <a:cs typeface="Times New Roman"/>
              </a:rPr>
              <a:t>to </a:t>
            </a:r>
            <a:r>
              <a:rPr dirty="0" sz="1450" spc="-5">
                <a:latin typeface="Times New Roman"/>
                <a:cs typeface="Times New Roman"/>
              </a:rPr>
              <a:t>you,’ </a:t>
            </a:r>
            <a:r>
              <a:rPr dirty="0" sz="1450" spc="-10">
                <a:latin typeface="Times New Roman"/>
                <a:cs typeface="Times New Roman"/>
              </a:rPr>
              <a:t>said the </a:t>
            </a:r>
            <a:r>
              <a:rPr dirty="0" sz="1450" spc="-15">
                <a:latin typeface="Times New Roman"/>
                <a:cs typeface="Times New Roman"/>
              </a:rPr>
              <a:t>stranger,</a:t>
            </a:r>
            <a:r>
              <a:rPr dirty="0" sz="1450" spc="-85">
                <a:latin typeface="Times New Roman"/>
                <a:cs typeface="Times New Roman"/>
              </a:rPr>
              <a:t> </a:t>
            </a:r>
            <a:r>
              <a:rPr dirty="0" sz="1450" spc="-20">
                <a:latin typeface="Times New Roman"/>
                <a:cs typeface="Times New Roman"/>
              </a:rPr>
              <a:t>roughly.</a:t>
            </a:r>
            <a:endParaRPr sz="1450">
              <a:latin typeface="Times New Roman"/>
              <a:cs typeface="Times New Roman"/>
            </a:endParaRPr>
          </a:p>
          <a:p>
            <a:pPr algn="just" marL="12700" marR="6350">
              <a:lnSpc>
                <a:spcPts val="1730"/>
              </a:lnSpc>
              <a:spcBef>
                <a:spcPts val="919"/>
              </a:spcBef>
            </a:pPr>
            <a:r>
              <a:rPr dirty="0" sz="1450" spc="-10">
                <a:latin typeface="Times New Roman"/>
                <a:cs typeface="Times New Roman"/>
              </a:rPr>
              <a:t>‘Here is my service, </a:t>
            </a:r>
            <a:r>
              <a:rPr dirty="0" sz="1450" spc="-20">
                <a:latin typeface="Times New Roman"/>
                <a:cs typeface="Times New Roman"/>
              </a:rPr>
              <a:t>sir,’ </a:t>
            </a:r>
            <a:r>
              <a:rPr dirty="0" sz="1450" spc="-10">
                <a:latin typeface="Times New Roman"/>
                <a:cs typeface="Times New Roman"/>
              </a:rPr>
              <a:t>replied </a:t>
            </a:r>
            <a:r>
              <a:rPr dirty="0" sz="1450" spc="-20">
                <a:latin typeface="Times New Roman"/>
                <a:cs typeface="Times New Roman"/>
              </a:rPr>
              <a:t>Will, </a:t>
            </a:r>
            <a:r>
              <a:rPr dirty="0" sz="1450" spc="-10">
                <a:latin typeface="Times New Roman"/>
                <a:cs typeface="Times New Roman"/>
              </a:rPr>
              <a:t>sipping his wine, which somehow tasted  </a:t>
            </a:r>
            <a:r>
              <a:rPr dirty="0" sz="1450" spc="-25">
                <a:latin typeface="Times New Roman"/>
                <a:cs typeface="Times New Roman"/>
              </a:rPr>
              <a:t>oddly.</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‘I understand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a </a:t>
            </a:r>
            <a:r>
              <a:rPr dirty="0" sz="1450" spc="-10">
                <a:latin typeface="Times New Roman"/>
                <a:cs typeface="Times New Roman"/>
              </a:rPr>
              <a:t>very positive </a:t>
            </a:r>
            <a:r>
              <a:rPr dirty="0" sz="1450" spc="-20">
                <a:latin typeface="Times New Roman"/>
                <a:cs typeface="Times New Roman"/>
              </a:rPr>
              <a:t>fellow,’ </a:t>
            </a:r>
            <a:r>
              <a:rPr dirty="0" sz="1450" spc="-10">
                <a:latin typeface="Times New Roman"/>
                <a:cs typeface="Times New Roman"/>
              </a:rPr>
              <a:t>pursued the</a:t>
            </a:r>
            <a:r>
              <a:rPr dirty="0" sz="1450" spc="-40">
                <a:latin typeface="Times New Roman"/>
                <a:cs typeface="Times New Roman"/>
              </a:rPr>
              <a:t> </a:t>
            </a:r>
            <a:r>
              <a:rPr dirty="0" sz="1450" spc="-20">
                <a:latin typeface="Times New Roman"/>
                <a:cs typeface="Times New Roman"/>
              </a:rPr>
              <a:t>stranger.</a:t>
            </a:r>
            <a:endParaRPr sz="1450">
              <a:latin typeface="Times New Roman"/>
              <a:cs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244965"/>
          </a:xfrm>
          <a:prstGeom prst="rect">
            <a:avLst/>
          </a:prstGeom>
        </p:spPr>
        <p:txBody>
          <a:bodyPr wrap="square" lIns="0" tIns="121285" rIns="0" bIns="0" rtlCol="0" vert="horz">
            <a:spAutoFit/>
          </a:bodyPr>
          <a:lstStyle/>
          <a:p>
            <a:pPr algn="just" marL="12700">
              <a:lnSpc>
                <a:spcPct val="100000"/>
              </a:lnSpc>
              <a:spcBef>
                <a:spcPts val="955"/>
              </a:spcBef>
            </a:pPr>
            <a:r>
              <a:rPr dirty="0" sz="1450" spc="-25">
                <a:latin typeface="Times New Roman"/>
                <a:cs typeface="Times New Roman"/>
              </a:rPr>
              <a:t>Will </a:t>
            </a:r>
            <a:r>
              <a:rPr dirty="0" sz="1450" spc="-10">
                <a:latin typeface="Times New Roman"/>
                <a:cs typeface="Times New Roman"/>
              </a:rPr>
              <a:t>made answer with </a:t>
            </a:r>
            <a:r>
              <a:rPr dirty="0" sz="1450" spc="-5">
                <a:latin typeface="Times New Roman"/>
                <a:cs typeface="Times New Roman"/>
              </a:rPr>
              <a:t>a </a:t>
            </a:r>
            <a:r>
              <a:rPr dirty="0" sz="1450" spc="-10">
                <a:latin typeface="Times New Roman"/>
                <a:cs typeface="Times New Roman"/>
              </a:rPr>
              <a:t>smile </a:t>
            </a:r>
            <a:r>
              <a:rPr dirty="0" sz="1450" spc="-5">
                <a:latin typeface="Times New Roman"/>
                <a:cs typeface="Times New Roman"/>
              </a:rPr>
              <a:t>of </a:t>
            </a:r>
            <a:r>
              <a:rPr dirty="0" sz="1450" spc="-10">
                <a:latin typeface="Times New Roman"/>
                <a:cs typeface="Times New Roman"/>
              </a:rPr>
              <a:t>some satisfaction and </a:t>
            </a:r>
            <a:r>
              <a:rPr dirty="0" sz="1450" spc="-5">
                <a:latin typeface="Times New Roman"/>
                <a:cs typeface="Times New Roman"/>
              </a:rPr>
              <a:t>a </a:t>
            </a:r>
            <a:r>
              <a:rPr dirty="0" sz="1450" spc="-10">
                <a:latin typeface="Times New Roman"/>
                <a:cs typeface="Times New Roman"/>
              </a:rPr>
              <a:t>little</a:t>
            </a:r>
            <a:r>
              <a:rPr dirty="0" sz="1450" spc="60">
                <a:latin typeface="Times New Roman"/>
                <a:cs typeface="Times New Roman"/>
              </a:rPr>
              <a:t> </a:t>
            </a:r>
            <a:r>
              <a:rPr dirty="0" sz="1450" spc="-5">
                <a:latin typeface="Times New Roman"/>
                <a:cs typeface="Times New Roman"/>
              </a:rPr>
              <a:t>nod.</a:t>
            </a:r>
            <a:endParaRPr sz="1450">
              <a:latin typeface="Times New Roman"/>
              <a:cs typeface="Times New Roman"/>
            </a:endParaRPr>
          </a:p>
          <a:p>
            <a:pPr algn="just" marL="12700" marR="6985">
              <a:lnSpc>
                <a:spcPts val="1730"/>
              </a:lnSpc>
              <a:spcBef>
                <a:spcPts val="915"/>
              </a:spcBef>
            </a:pPr>
            <a:r>
              <a:rPr dirty="0" sz="1450" spc="-10">
                <a:latin typeface="Times New Roman"/>
                <a:cs typeface="Times New Roman"/>
              </a:rPr>
              <a:t>‘So am </a:t>
            </a:r>
            <a:r>
              <a:rPr dirty="0" sz="1450" spc="-5">
                <a:latin typeface="Times New Roman"/>
                <a:cs typeface="Times New Roman"/>
              </a:rPr>
              <a:t>I,’ </a:t>
            </a:r>
            <a:r>
              <a:rPr dirty="0" sz="1450" spc="-10">
                <a:latin typeface="Times New Roman"/>
                <a:cs typeface="Times New Roman"/>
              </a:rPr>
              <a:t>continued the other; ‘and it is the delight </a:t>
            </a:r>
            <a:r>
              <a:rPr dirty="0" sz="1450" spc="-5">
                <a:latin typeface="Times New Roman"/>
                <a:cs typeface="Times New Roman"/>
              </a:rPr>
              <a:t>of </a:t>
            </a:r>
            <a:r>
              <a:rPr dirty="0" sz="1450" spc="-10">
                <a:latin typeface="Times New Roman"/>
                <a:cs typeface="Times New Roman"/>
              </a:rPr>
              <a:t>my heart to tramp </a:t>
            </a:r>
            <a:r>
              <a:rPr dirty="0" sz="1450" spc="-5">
                <a:latin typeface="Times New Roman"/>
                <a:cs typeface="Times New Roman"/>
              </a:rPr>
              <a:t>on  </a:t>
            </a:r>
            <a:r>
              <a:rPr dirty="0" sz="1450" spc="-20">
                <a:latin typeface="Times New Roman"/>
                <a:cs typeface="Times New Roman"/>
              </a:rPr>
              <a:t>people’s </a:t>
            </a:r>
            <a:r>
              <a:rPr dirty="0" sz="1450" spc="-10">
                <a:latin typeface="Times New Roman"/>
                <a:cs typeface="Times New Roman"/>
              </a:rPr>
              <a:t>corns. </a:t>
            </a:r>
            <a:r>
              <a:rPr dirty="0" sz="1450" spc="-5">
                <a:latin typeface="Times New Roman"/>
                <a:cs typeface="Times New Roman"/>
              </a:rPr>
              <a:t>I </a:t>
            </a:r>
            <a:r>
              <a:rPr dirty="0" sz="1450" spc="-10">
                <a:latin typeface="Times New Roman"/>
                <a:cs typeface="Times New Roman"/>
              </a:rPr>
              <a:t>will have </a:t>
            </a:r>
            <a:r>
              <a:rPr dirty="0" sz="1450" spc="-5">
                <a:latin typeface="Times New Roman"/>
                <a:cs typeface="Times New Roman"/>
              </a:rPr>
              <a:t>nobody </a:t>
            </a:r>
            <a:r>
              <a:rPr dirty="0" sz="1450" spc="-10">
                <a:latin typeface="Times New Roman"/>
                <a:cs typeface="Times New Roman"/>
              </a:rPr>
              <a:t>positive </a:t>
            </a:r>
            <a:r>
              <a:rPr dirty="0" sz="1450" spc="-5">
                <a:latin typeface="Times New Roman"/>
                <a:cs typeface="Times New Roman"/>
              </a:rPr>
              <a:t>but </a:t>
            </a:r>
            <a:r>
              <a:rPr dirty="0" sz="1450" spc="-10">
                <a:latin typeface="Times New Roman"/>
                <a:cs typeface="Times New Roman"/>
              </a:rPr>
              <a:t>myself; </a:t>
            </a:r>
            <a:r>
              <a:rPr dirty="0" sz="1450" spc="-5">
                <a:latin typeface="Times New Roman"/>
                <a:cs typeface="Times New Roman"/>
              </a:rPr>
              <a:t>not </a:t>
            </a:r>
            <a:r>
              <a:rPr dirty="0" sz="1450" spc="-10">
                <a:latin typeface="Times New Roman"/>
                <a:cs typeface="Times New Roman"/>
              </a:rPr>
              <a:t>one. </a:t>
            </a:r>
            <a:r>
              <a:rPr dirty="0" sz="1450" spc="-5">
                <a:latin typeface="Times New Roman"/>
                <a:cs typeface="Times New Roman"/>
              </a:rPr>
              <a:t>I </a:t>
            </a:r>
            <a:r>
              <a:rPr dirty="0" sz="1450" spc="-10">
                <a:latin typeface="Times New Roman"/>
                <a:cs typeface="Times New Roman"/>
              </a:rPr>
              <a:t>have  crossed the whims, in my time, </a:t>
            </a:r>
            <a:r>
              <a:rPr dirty="0" sz="1450" spc="-5">
                <a:latin typeface="Times New Roman"/>
                <a:cs typeface="Times New Roman"/>
              </a:rPr>
              <a:t>of kings </a:t>
            </a:r>
            <a:r>
              <a:rPr dirty="0" sz="1450" spc="-10">
                <a:latin typeface="Times New Roman"/>
                <a:cs typeface="Times New Roman"/>
              </a:rPr>
              <a:t>and generals and great artists. And  what would </a:t>
            </a:r>
            <a:r>
              <a:rPr dirty="0" sz="1450" spc="-5">
                <a:latin typeface="Times New Roman"/>
                <a:cs typeface="Times New Roman"/>
              </a:rPr>
              <a:t>you </a:t>
            </a:r>
            <a:r>
              <a:rPr dirty="0" sz="1450" spc="-25">
                <a:latin typeface="Times New Roman"/>
                <a:cs typeface="Times New Roman"/>
              </a:rPr>
              <a:t>say,’ </a:t>
            </a: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on, </a:t>
            </a: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had come </a:t>
            </a:r>
            <a:r>
              <a:rPr dirty="0" sz="1450" spc="-5">
                <a:latin typeface="Times New Roman"/>
                <a:cs typeface="Times New Roman"/>
              </a:rPr>
              <a:t>up </a:t>
            </a:r>
            <a:r>
              <a:rPr dirty="0" sz="1450" spc="-10">
                <a:latin typeface="Times New Roman"/>
                <a:cs typeface="Times New Roman"/>
              </a:rPr>
              <a:t>here </a:t>
            </a:r>
            <a:r>
              <a:rPr dirty="0" sz="1450" spc="-5">
                <a:latin typeface="Times New Roman"/>
                <a:cs typeface="Times New Roman"/>
              </a:rPr>
              <a:t>on </a:t>
            </a:r>
            <a:r>
              <a:rPr dirty="0" sz="1450" spc="-10">
                <a:latin typeface="Times New Roman"/>
                <a:cs typeface="Times New Roman"/>
              </a:rPr>
              <a:t>purpose to cross  yours?’</a:t>
            </a:r>
            <a:endParaRPr sz="1450">
              <a:latin typeface="Times New Roman"/>
              <a:cs typeface="Times New Roman"/>
            </a:endParaRPr>
          </a:p>
          <a:p>
            <a:pPr algn="just" marL="12700" marR="8255">
              <a:lnSpc>
                <a:spcPts val="1730"/>
              </a:lnSpc>
              <a:spcBef>
                <a:spcPts val="860"/>
              </a:spcBef>
            </a:pPr>
            <a:r>
              <a:rPr dirty="0" sz="1450" spc="-25">
                <a:latin typeface="Times New Roman"/>
                <a:cs typeface="Times New Roman"/>
              </a:rPr>
              <a:t>Will </a:t>
            </a:r>
            <a:r>
              <a:rPr dirty="0" sz="1450" spc="-10">
                <a:latin typeface="Times New Roman"/>
                <a:cs typeface="Times New Roman"/>
              </a:rPr>
              <a:t>had it </a:t>
            </a:r>
            <a:r>
              <a:rPr dirty="0" sz="1450" spc="-5">
                <a:latin typeface="Times New Roman"/>
                <a:cs typeface="Times New Roman"/>
              </a:rPr>
              <a:t>on </a:t>
            </a:r>
            <a:r>
              <a:rPr dirty="0" sz="1450" spc="-10">
                <a:latin typeface="Times New Roman"/>
                <a:cs typeface="Times New Roman"/>
              </a:rPr>
              <a:t>his </a:t>
            </a:r>
            <a:r>
              <a:rPr dirty="0" sz="1450" spc="-5">
                <a:latin typeface="Times New Roman"/>
                <a:cs typeface="Times New Roman"/>
              </a:rPr>
              <a:t>tongue </a:t>
            </a:r>
            <a:r>
              <a:rPr dirty="0" sz="1450" spc="-10">
                <a:latin typeface="Times New Roman"/>
                <a:cs typeface="Times New Roman"/>
              </a:rPr>
              <a:t>to make </a:t>
            </a:r>
            <a:r>
              <a:rPr dirty="0" sz="1450" spc="-5">
                <a:latin typeface="Times New Roman"/>
                <a:cs typeface="Times New Roman"/>
              </a:rPr>
              <a:t>a </a:t>
            </a:r>
            <a:r>
              <a:rPr dirty="0" sz="1450" spc="-10">
                <a:latin typeface="Times New Roman"/>
                <a:cs typeface="Times New Roman"/>
              </a:rPr>
              <a:t>sharp rejoinder; </a:t>
            </a:r>
            <a:r>
              <a:rPr dirty="0" sz="1450" spc="-5">
                <a:latin typeface="Times New Roman"/>
                <a:cs typeface="Times New Roman"/>
              </a:rPr>
              <a:t>but </a:t>
            </a:r>
            <a:r>
              <a:rPr dirty="0" sz="1450" spc="-10">
                <a:latin typeface="Times New Roman"/>
                <a:cs typeface="Times New Roman"/>
              </a:rPr>
              <a:t>the politeness </a:t>
            </a:r>
            <a:r>
              <a:rPr dirty="0" sz="1450" spc="-5">
                <a:latin typeface="Times New Roman"/>
                <a:cs typeface="Times New Roman"/>
              </a:rPr>
              <a:t>of </a:t>
            </a:r>
            <a:r>
              <a:rPr dirty="0" sz="1450" spc="-10">
                <a:latin typeface="Times New Roman"/>
                <a:cs typeface="Times New Roman"/>
              </a:rPr>
              <a:t>an  old innkeeper prevailed; and </a:t>
            </a:r>
            <a:r>
              <a:rPr dirty="0" sz="1450" spc="-5">
                <a:latin typeface="Times New Roman"/>
                <a:cs typeface="Times New Roman"/>
              </a:rPr>
              <a:t>he </a:t>
            </a:r>
            <a:r>
              <a:rPr dirty="0" sz="1450" spc="-10">
                <a:latin typeface="Times New Roman"/>
                <a:cs typeface="Times New Roman"/>
              </a:rPr>
              <a:t>held his peace and made answer with </a:t>
            </a:r>
            <a:r>
              <a:rPr dirty="0" sz="1450" spc="-5">
                <a:latin typeface="Times New Roman"/>
                <a:cs typeface="Times New Roman"/>
              </a:rPr>
              <a:t>a </a:t>
            </a:r>
            <a:r>
              <a:rPr dirty="0" sz="1450" spc="-10">
                <a:latin typeface="Times New Roman"/>
                <a:cs typeface="Times New Roman"/>
              </a:rPr>
              <a:t>civil  gesture </a:t>
            </a:r>
            <a:r>
              <a:rPr dirty="0" sz="1450" spc="-5">
                <a:latin typeface="Times New Roman"/>
                <a:cs typeface="Times New Roman"/>
              </a:rPr>
              <a:t>of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hand.</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‘I have,’ said the </a:t>
            </a:r>
            <a:r>
              <a:rPr dirty="0" sz="1450" spc="-20">
                <a:latin typeface="Times New Roman"/>
                <a:cs typeface="Times New Roman"/>
              </a:rPr>
              <a:t>stranger.</a:t>
            </a:r>
            <a:r>
              <a:rPr dirty="0" sz="1450" spc="320">
                <a:latin typeface="Times New Roman"/>
                <a:cs typeface="Times New Roman"/>
              </a:rPr>
              <a:t> </a:t>
            </a:r>
            <a:r>
              <a:rPr dirty="0" sz="1450" spc="-10">
                <a:latin typeface="Times New Roman"/>
                <a:cs typeface="Times New Roman"/>
              </a:rPr>
              <a:t>‘And if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hold </a:t>
            </a:r>
            <a:r>
              <a:rPr dirty="0" sz="1450" spc="-5">
                <a:latin typeface="Times New Roman"/>
                <a:cs typeface="Times New Roman"/>
              </a:rPr>
              <a:t>you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particular esteem, </a:t>
            </a:r>
            <a:r>
              <a:rPr dirty="0" sz="1450" spc="-5">
                <a:latin typeface="Times New Roman"/>
                <a:cs typeface="Times New Roman"/>
              </a:rPr>
              <a:t>I  </a:t>
            </a:r>
            <a:r>
              <a:rPr dirty="0" sz="1450" spc="-10">
                <a:latin typeface="Times New Roman"/>
                <a:cs typeface="Times New Roman"/>
              </a:rPr>
              <a:t>should make </a:t>
            </a:r>
            <a:r>
              <a:rPr dirty="0" sz="1450" spc="-5">
                <a:latin typeface="Times New Roman"/>
                <a:cs typeface="Times New Roman"/>
              </a:rPr>
              <a:t>no </a:t>
            </a:r>
            <a:r>
              <a:rPr dirty="0" sz="1450" spc="-10">
                <a:latin typeface="Times New Roman"/>
                <a:cs typeface="Times New Roman"/>
              </a:rPr>
              <a:t>words about the </a:t>
            </a:r>
            <a:r>
              <a:rPr dirty="0" sz="1450" spc="-20">
                <a:latin typeface="Times New Roman"/>
                <a:cs typeface="Times New Roman"/>
              </a:rPr>
              <a:t>matter.</a:t>
            </a:r>
            <a:r>
              <a:rPr dirty="0" sz="1450" spc="320">
                <a:latin typeface="Times New Roman"/>
                <a:cs typeface="Times New Roman"/>
              </a:rPr>
              <a:t> </a:t>
            </a:r>
            <a:r>
              <a:rPr dirty="0" sz="1450" spc="-10">
                <a:latin typeface="Times New Roman"/>
                <a:cs typeface="Times New Roman"/>
              </a:rPr>
              <a:t>It appears </a:t>
            </a:r>
            <a:r>
              <a:rPr dirty="0" sz="1450" spc="-5">
                <a:latin typeface="Times New Roman"/>
                <a:cs typeface="Times New Roman"/>
              </a:rPr>
              <a:t>you </a:t>
            </a:r>
            <a:r>
              <a:rPr dirty="0" sz="1450" spc="-10">
                <a:latin typeface="Times New Roman"/>
                <a:cs typeface="Times New Roman"/>
              </a:rPr>
              <a:t>pride yourself </a:t>
            </a:r>
            <a:r>
              <a:rPr dirty="0" sz="1450" spc="-5">
                <a:latin typeface="Times New Roman"/>
                <a:cs typeface="Times New Roman"/>
              </a:rPr>
              <a:t>on  </a:t>
            </a:r>
            <a:r>
              <a:rPr dirty="0" sz="1450" spc="-10">
                <a:latin typeface="Times New Roman"/>
                <a:cs typeface="Times New Roman"/>
              </a:rPr>
              <a:t>staying where </a:t>
            </a:r>
            <a:r>
              <a:rPr dirty="0" sz="1450" spc="-5">
                <a:latin typeface="Times New Roman"/>
                <a:cs typeface="Times New Roman"/>
              </a:rPr>
              <a:t>you </a:t>
            </a:r>
            <a:r>
              <a:rPr dirty="0" sz="1450" spc="-10">
                <a:latin typeface="Times New Roman"/>
                <a:cs typeface="Times New Roman"/>
              </a:rPr>
              <a:t>are. </a:t>
            </a:r>
            <a:r>
              <a:rPr dirty="0" sz="1450" spc="-60">
                <a:latin typeface="Times New Roman"/>
                <a:cs typeface="Times New Roman"/>
              </a:rPr>
              <a:t>You </a:t>
            </a:r>
            <a:r>
              <a:rPr dirty="0" sz="1450" spc="-10">
                <a:latin typeface="Times New Roman"/>
                <a:cs typeface="Times New Roman"/>
              </a:rPr>
              <a:t>mean to stick </a:t>
            </a:r>
            <a:r>
              <a:rPr dirty="0" sz="1450" spc="-5">
                <a:latin typeface="Times New Roman"/>
                <a:cs typeface="Times New Roman"/>
              </a:rPr>
              <a:t>by your inn. </a:t>
            </a:r>
            <a:r>
              <a:rPr dirty="0" sz="1450" spc="-10">
                <a:latin typeface="Times New Roman"/>
                <a:cs typeface="Times New Roman"/>
              </a:rPr>
              <a:t>Now </a:t>
            </a:r>
            <a:r>
              <a:rPr dirty="0" sz="1450" spc="-5">
                <a:latin typeface="Times New Roman"/>
                <a:cs typeface="Times New Roman"/>
              </a:rPr>
              <a:t>I </a:t>
            </a:r>
            <a:r>
              <a:rPr dirty="0" sz="1450" spc="-10">
                <a:latin typeface="Times New Roman"/>
                <a:cs typeface="Times New Roman"/>
              </a:rPr>
              <a:t>mean </a:t>
            </a:r>
            <a:r>
              <a:rPr dirty="0" sz="1450" spc="-5">
                <a:latin typeface="Times New Roman"/>
                <a:cs typeface="Times New Roman"/>
              </a:rPr>
              <a:t>you </a:t>
            </a:r>
            <a:r>
              <a:rPr dirty="0" sz="1450" spc="-10">
                <a:latin typeface="Times New Roman"/>
                <a:cs typeface="Times New Roman"/>
              </a:rPr>
              <a:t>shall  come for </a:t>
            </a:r>
            <a:r>
              <a:rPr dirty="0" sz="1450" spc="-5">
                <a:latin typeface="Times New Roman"/>
                <a:cs typeface="Times New Roman"/>
              </a:rPr>
              <a:t>a </a:t>
            </a:r>
            <a:r>
              <a:rPr dirty="0" sz="1450" spc="-10">
                <a:latin typeface="Times New Roman"/>
                <a:cs typeface="Times New Roman"/>
              </a:rPr>
              <a:t>turn with me in my barouche; and before this </a:t>
            </a:r>
            <a:r>
              <a:rPr dirty="0" sz="1450" spc="-20">
                <a:latin typeface="Times New Roman"/>
                <a:cs typeface="Times New Roman"/>
              </a:rPr>
              <a:t>bottle’s </a:t>
            </a:r>
            <a:r>
              <a:rPr dirty="0" sz="1450" spc="-25">
                <a:latin typeface="Times New Roman"/>
                <a:cs typeface="Times New Roman"/>
              </a:rPr>
              <a:t>empty, </a:t>
            </a:r>
            <a:r>
              <a:rPr dirty="0" sz="1450" spc="-10">
                <a:latin typeface="Times New Roman"/>
                <a:cs typeface="Times New Roman"/>
              </a:rPr>
              <a:t>so </a:t>
            </a:r>
            <a:r>
              <a:rPr dirty="0" sz="1450" spc="-5">
                <a:latin typeface="Times New Roman"/>
                <a:cs typeface="Times New Roman"/>
              </a:rPr>
              <a:t>you  </a:t>
            </a:r>
            <a:r>
              <a:rPr dirty="0" sz="1450" spc="-10">
                <a:latin typeface="Times New Roman"/>
                <a:cs typeface="Times New Roman"/>
              </a:rPr>
              <a:t>shall.’</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‘That would </a:t>
            </a:r>
            <a:r>
              <a:rPr dirty="0" sz="1450" spc="-5">
                <a:latin typeface="Times New Roman"/>
                <a:cs typeface="Times New Roman"/>
              </a:rPr>
              <a:t>be </a:t>
            </a:r>
            <a:r>
              <a:rPr dirty="0" sz="1450" spc="-10">
                <a:latin typeface="Times New Roman"/>
                <a:cs typeface="Times New Roman"/>
              </a:rPr>
              <a:t>an </a:t>
            </a:r>
            <a:r>
              <a:rPr dirty="0" sz="1450" spc="-5">
                <a:latin typeface="Times New Roman"/>
                <a:cs typeface="Times New Roman"/>
              </a:rPr>
              <a:t>odd </a:t>
            </a:r>
            <a:r>
              <a:rPr dirty="0" sz="1450" spc="-10">
                <a:latin typeface="Times New Roman"/>
                <a:cs typeface="Times New Roman"/>
              </a:rPr>
              <a:t>thing, to </a:t>
            </a:r>
            <a:r>
              <a:rPr dirty="0" sz="1450" spc="-5">
                <a:latin typeface="Times New Roman"/>
                <a:cs typeface="Times New Roman"/>
              </a:rPr>
              <a:t>be </a:t>
            </a:r>
            <a:r>
              <a:rPr dirty="0" sz="1450" spc="-10">
                <a:latin typeface="Times New Roman"/>
                <a:cs typeface="Times New Roman"/>
              </a:rPr>
              <a:t>sure,’ replied </a:t>
            </a:r>
            <a:r>
              <a:rPr dirty="0" sz="1450" spc="-20">
                <a:latin typeface="Times New Roman"/>
                <a:cs typeface="Times New Roman"/>
              </a:rPr>
              <a:t>Will,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chuckle. </a:t>
            </a:r>
            <a:r>
              <a:rPr dirty="0" sz="1450" spc="-30">
                <a:latin typeface="Times New Roman"/>
                <a:cs typeface="Times New Roman"/>
              </a:rPr>
              <a:t>‘Why,  </a:t>
            </a:r>
            <a:r>
              <a:rPr dirty="0" sz="1450" spc="-25">
                <a:latin typeface="Times New Roman"/>
                <a:cs typeface="Times New Roman"/>
              </a:rPr>
              <a:t>sir, </a:t>
            </a:r>
            <a:r>
              <a:rPr dirty="0" sz="1450" spc="-5">
                <a:latin typeface="Times New Roman"/>
                <a:cs typeface="Times New Roman"/>
              </a:rPr>
              <a:t>I </a:t>
            </a:r>
            <a:r>
              <a:rPr dirty="0" sz="1450" spc="-10">
                <a:latin typeface="Times New Roman"/>
                <a:cs typeface="Times New Roman"/>
              </a:rPr>
              <a:t>have grown here like an old oak-tree; the Devil himself could hardly </a:t>
            </a:r>
            <a:r>
              <a:rPr dirty="0" sz="1450" spc="-5">
                <a:latin typeface="Times New Roman"/>
                <a:cs typeface="Times New Roman"/>
              </a:rPr>
              <a:t>root  </a:t>
            </a:r>
            <a:r>
              <a:rPr dirty="0" sz="1450" spc="-10">
                <a:latin typeface="Times New Roman"/>
                <a:cs typeface="Times New Roman"/>
              </a:rPr>
              <a:t>me </a:t>
            </a:r>
            <a:r>
              <a:rPr dirty="0" sz="1450" spc="-5">
                <a:latin typeface="Times New Roman"/>
                <a:cs typeface="Times New Roman"/>
              </a:rPr>
              <a:t>up: </a:t>
            </a:r>
            <a:r>
              <a:rPr dirty="0" sz="1450" spc="-10">
                <a:latin typeface="Times New Roman"/>
                <a:cs typeface="Times New Roman"/>
              </a:rPr>
              <a:t>and for all </a:t>
            </a:r>
            <a:r>
              <a:rPr dirty="0" sz="1450" spc="-5">
                <a:latin typeface="Times New Roman"/>
                <a:cs typeface="Times New Roman"/>
              </a:rPr>
              <a:t>I </a:t>
            </a:r>
            <a:r>
              <a:rPr dirty="0" sz="1450" spc="-10">
                <a:latin typeface="Times New Roman"/>
                <a:cs typeface="Times New Roman"/>
              </a:rPr>
              <a:t>perceive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a </a:t>
            </a:r>
            <a:r>
              <a:rPr dirty="0" sz="1450" spc="-10">
                <a:latin typeface="Times New Roman"/>
                <a:cs typeface="Times New Roman"/>
              </a:rPr>
              <a:t>very entertaining old gentleman, </a:t>
            </a:r>
            <a:r>
              <a:rPr dirty="0" sz="1450" spc="-5">
                <a:latin typeface="Times New Roman"/>
                <a:cs typeface="Times New Roman"/>
              </a:rPr>
              <a:t>I  </a:t>
            </a:r>
            <a:r>
              <a:rPr dirty="0" sz="1450" spc="-10">
                <a:latin typeface="Times New Roman"/>
                <a:cs typeface="Times New Roman"/>
              </a:rPr>
              <a:t>would wager </a:t>
            </a:r>
            <a:r>
              <a:rPr dirty="0" sz="1450" spc="-5">
                <a:latin typeface="Times New Roman"/>
                <a:cs typeface="Times New Roman"/>
              </a:rPr>
              <a:t>you </a:t>
            </a:r>
            <a:r>
              <a:rPr dirty="0" sz="1450" spc="-10">
                <a:latin typeface="Times New Roman"/>
                <a:cs typeface="Times New Roman"/>
              </a:rPr>
              <a:t>another bottle </a:t>
            </a:r>
            <a:r>
              <a:rPr dirty="0" sz="1450" spc="-5">
                <a:latin typeface="Times New Roman"/>
                <a:cs typeface="Times New Roman"/>
              </a:rPr>
              <a:t>you </a:t>
            </a:r>
            <a:r>
              <a:rPr dirty="0" sz="1450" spc="-10">
                <a:latin typeface="Times New Roman"/>
                <a:cs typeface="Times New Roman"/>
              </a:rPr>
              <a:t>lose </a:t>
            </a:r>
            <a:r>
              <a:rPr dirty="0" sz="1450" spc="-5">
                <a:latin typeface="Times New Roman"/>
                <a:cs typeface="Times New Roman"/>
              </a:rPr>
              <a:t>your </a:t>
            </a:r>
            <a:r>
              <a:rPr dirty="0" sz="1450" spc="-10">
                <a:latin typeface="Times New Roman"/>
                <a:cs typeface="Times New Roman"/>
              </a:rPr>
              <a:t>pains with</a:t>
            </a:r>
            <a:r>
              <a:rPr dirty="0" sz="1450" spc="3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12700">
              <a:lnSpc>
                <a:spcPts val="1730"/>
              </a:lnSpc>
              <a:spcBef>
                <a:spcPts val="855"/>
              </a:spcBef>
            </a:pPr>
            <a:r>
              <a:rPr dirty="0" sz="1450" spc="-10">
                <a:latin typeface="Times New Roman"/>
                <a:cs typeface="Times New Roman"/>
              </a:rPr>
              <a:t>The dimness </a:t>
            </a:r>
            <a:r>
              <a:rPr dirty="0" sz="1450" spc="-5">
                <a:latin typeface="Times New Roman"/>
                <a:cs typeface="Times New Roman"/>
              </a:rPr>
              <a:t>of </a:t>
            </a:r>
            <a:r>
              <a:rPr dirty="0" sz="1450" spc="-35">
                <a:latin typeface="Times New Roman"/>
                <a:cs typeface="Times New Roman"/>
              </a:rPr>
              <a:t>Will’s </a:t>
            </a:r>
            <a:r>
              <a:rPr dirty="0" sz="1450" spc="-10">
                <a:latin typeface="Times New Roman"/>
                <a:cs typeface="Times New Roman"/>
              </a:rPr>
              <a:t>eyesight had been increasing all this while; </a:t>
            </a:r>
            <a:r>
              <a:rPr dirty="0" sz="1450" spc="-5">
                <a:latin typeface="Times New Roman"/>
                <a:cs typeface="Times New Roman"/>
              </a:rPr>
              <a:t>but he </a:t>
            </a:r>
            <a:r>
              <a:rPr dirty="0" sz="1450" spc="-10">
                <a:latin typeface="Times New Roman"/>
                <a:cs typeface="Times New Roman"/>
              </a:rPr>
              <a:t>was  somehow conscious </a:t>
            </a:r>
            <a:r>
              <a:rPr dirty="0" sz="1450" spc="-5">
                <a:latin typeface="Times New Roman"/>
                <a:cs typeface="Times New Roman"/>
              </a:rPr>
              <a:t>of a </a:t>
            </a:r>
            <a:r>
              <a:rPr dirty="0" sz="1450" spc="-10">
                <a:latin typeface="Times New Roman"/>
                <a:cs typeface="Times New Roman"/>
              </a:rPr>
              <a:t>sharp and chilling scrutiny which irritated and yet  overmastered him.</a:t>
            </a:r>
            <a:endParaRPr sz="1450">
              <a:latin typeface="Times New Roman"/>
              <a:cs typeface="Times New Roman"/>
            </a:endParaRPr>
          </a:p>
          <a:p>
            <a:pPr algn="just" marL="12700" marR="5080">
              <a:lnSpc>
                <a:spcPts val="1730"/>
              </a:lnSpc>
              <a:spcBef>
                <a:spcPts val="860"/>
              </a:spcBef>
            </a:pPr>
            <a:r>
              <a:rPr dirty="0" sz="1450" spc="-45">
                <a:latin typeface="Times New Roman"/>
                <a:cs typeface="Times New Roman"/>
              </a:rPr>
              <a:t>‘You </a:t>
            </a:r>
            <a:r>
              <a:rPr dirty="0" sz="1450" spc="-10">
                <a:latin typeface="Times New Roman"/>
                <a:cs typeface="Times New Roman"/>
              </a:rPr>
              <a:t>need </a:t>
            </a:r>
            <a:r>
              <a:rPr dirty="0" sz="1450" spc="-5">
                <a:latin typeface="Times New Roman"/>
                <a:cs typeface="Times New Roman"/>
              </a:rPr>
              <a:t>not think,’ he </a:t>
            </a:r>
            <a:r>
              <a:rPr dirty="0" sz="1450" spc="-10">
                <a:latin typeface="Times New Roman"/>
                <a:cs typeface="Times New Roman"/>
              </a:rPr>
              <a:t>broke </a:t>
            </a:r>
            <a:r>
              <a:rPr dirty="0" sz="1450" spc="-5">
                <a:latin typeface="Times New Roman"/>
                <a:cs typeface="Times New Roman"/>
              </a:rPr>
              <a:t>out </a:t>
            </a:r>
            <a:r>
              <a:rPr dirty="0" sz="1450" spc="-20">
                <a:latin typeface="Times New Roman"/>
                <a:cs typeface="Times New Roman"/>
              </a:rPr>
              <a:t>suddenly, </a:t>
            </a:r>
            <a:r>
              <a:rPr dirty="0" sz="1450" spc="-10">
                <a:latin typeface="Times New Roman"/>
                <a:cs typeface="Times New Roman"/>
              </a:rPr>
              <a:t>in an explosive, febrile manner  that startled and alarmed himself, ‘that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a </a:t>
            </a:r>
            <a:r>
              <a:rPr dirty="0" sz="1450" spc="-10">
                <a:latin typeface="Times New Roman"/>
                <a:cs typeface="Times New Roman"/>
              </a:rPr>
              <a:t>stay-at-home, because </a:t>
            </a:r>
            <a:r>
              <a:rPr dirty="0" sz="1450" spc="-5">
                <a:latin typeface="Times New Roman"/>
                <a:cs typeface="Times New Roman"/>
              </a:rPr>
              <a:t>I </a:t>
            </a:r>
            <a:r>
              <a:rPr dirty="0" sz="1450" spc="-10">
                <a:latin typeface="Times New Roman"/>
                <a:cs typeface="Times New Roman"/>
              </a:rPr>
              <a:t>fear  anything under God. God knows </a:t>
            </a:r>
            <a:r>
              <a:rPr dirty="0" sz="1450" spc="-5">
                <a:latin typeface="Times New Roman"/>
                <a:cs typeface="Times New Roman"/>
              </a:rPr>
              <a:t>I </a:t>
            </a:r>
            <a:r>
              <a:rPr dirty="0" sz="1450" spc="-10">
                <a:latin typeface="Times New Roman"/>
                <a:cs typeface="Times New Roman"/>
              </a:rPr>
              <a:t>am tired enough </a:t>
            </a:r>
            <a:r>
              <a:rPr dirty="0" sz="1450" spc="-5">
                <a:latin typeface="Times New Roman"/>
                <a:cs typeface="Times New Roman"/>
              </a:rPr>
              <a:t>of </a:t>
            </a:r>
            <a:r>
              <a:rPr dirty="0" sz="1450" spc="-10">
                <a:latin typeface="Times New Roman"/>
                <a:cs typeface="Times New Roman"/>
              </a:rPr>
              <a:t>it all; and when the  time comes for </a:t>
            </a:r>
            <a:r>
              <a:rPr dirty="0" sz="1450" spc="-5">
                <a:latin typeface="Times New Roman"/>
                <a:cs typeface="Times New Roman"/>
              </a:rPr>
              <a:t>a </a:t>
            </a:r>
            <a:r>
              <a:rPr dirty="0" sz="1450" spc="-10">
                <a:latin typeface="Times New Roman"/>
                <a:cs typeface="Times New Roman"/>
              </a:rPr>
              <a:t>longer journey than ever </a:t>
            </a:r>
            <a:r>
              <a:rPr dirty="0" sz="1450" spc="-5">
                <a:latin typeface="Times New Roman"/>
                <a:cs typeface="Times New Roman"/>
              </a:rPr>
              <a:t>you </a:t>
            </a:r>
            <a:r>
              <a:rPr dirty="0" sz="1450" spc="-10">
                <a:latin typeface="Times New Roman"/>
                <a:cs typeface="Times New Roman"/>
              </a:rPr>
              <a:t>dream </a:t>
            </a:r>
            <a:r>
              <a:rPr dirty="0" sz="1450" spc="-5">
                <a:latin typeface="Times New Roman"/>
                <a:cs typeface="Times New Roman"/>
              </a:rPr>
              <a:t>of, I </a:t>
            </a:r>
            <a:r>
              <a:rPr dirty="0" sz="1450" spc="-10">
                <a:latin typeface="Times New Roman"/>
                <a:cs typeface="Times New Roman"/>
              </a:rPr>
              <a:t>reckon </a:t>
            </a:r>
            <a:r>
              <a:rPr dirty="0" sz="1450" spc="-5">
                <a:latin typeface="Times New Roman"/>
                <a:cs typeface="Times New Roman"/>
              </a:rPr>
              <a:t>I </a:t>
            </a:r>
            <a:r>
              <a:rPr dirty="0" sz="1450" spc="-10">
                <a:latin typeface="Times New Roman"/>
                <a:cs typeface="Times New Roman"/>
              </a:rPr>
              <a:t>shall find  myself prepared.’</a:t>
            </a:r>
            <a:endParaRPr sz="1450">
              <a:latin typeface="Times New Roman"/>
              <a:cs typeface="Times New Roman"/>
            </a:endParaRPr>
          </a:p>
          <a:p>
            <a:pPr algn="just" marL="12700" marR="10160">
              <a:lnSpc>
                <a:spcPts val="1730"/>
              </a:lnSpc>
              <a:spcBef>
                <a:spcPts val="860"/>
              </a:spcBef>
            </a:pPr>
            <a:r>
              <a:rPr dirty="0" sz="1450" spc="-10">
                <a:latin typeface="Times New Roman"/>
                <a:cs typeface="Times New Roman"/>
              </a:rPr>
              <a:t>The stranger emptied his glass and pushed it away from him. He looked down  for </a:t>
            </a:r>
            <a:r>
              <a:rPr dirty="0" sz="1450" spc="-5">
                <a:latin typeface="Times New Roman"/>
                <a:cs typeface="Times New Roman"/>
              </a:rPr>
              <a:t>a </a:t>
            </a:r>
            <a:r>
              <a:rPr dirty="0" sz="1450" spc="-10">
                <a:latin typeface="Times New Roman"/>
                <a:cs typeface="Times New Roman"/>
              </a:rPr>
              <a:t>little, and then, leaning over the table, tapped </a:t>
            </a:r>
            <a:r>
              <a:rPr dirty="0" sz="1450" spc="-25">
                <a:latin typeface="Times New Roman"/>
                <a:cs typeface="Times New Roman"/>
              </a:rPr>
              <a:t>Will </a:t>
            </a:r>
            <a:r>
              <a:rPr dirty="0" sz="1450" spc="-10">
                <a:latin typeface="Times New Roman"/>
                <a:cs typeface="Times New Roman"/>
              </a:rPr>
              <a:t>three times </a:t>
            </a:r>
            <a:r>
              <a:rPr dirty="0" sz="1450" spc="-5">
                <a:latin typeface="Times New Roman"/>
                <a:cs typeface="Times New Roman"/>
              </a:rPr>
              <a:t>upon </a:t>
            </a:r>
            <a:r>
              <a:rPr dirty="0" sz="1450" spc="-10">
                <a:latin typeface="Times New Roman"/>
                <a:cs typeface="Times New Roman"/>
              </a:rPr>
              <a:t>the  forearm with </a:t>
            </a:r>
            <a:r>
              <a:rPr dirty="0" sz="1450" spc="-5">
                <a:latin typeface="Times New Roman"/>
                <a:cs typeface="Times New Roman"/>
              </a:rPr>
              <a:t>a </a:t>
            </a:r>
            <a:r>
              <a:rPr dirty="0" sz="1450" spc="-10">
                <a:latin typeface="Times New Roman"/>
                <a:cs typeface="Times New Roman"/>
              </a:rPr>
              <a:t>single </a:t>
            </a:r>
            <a:r>
              <a:rPr dirty="0" sz="1450" spc="-20">
                <a:latin typeface="Times New Roman"/>
                <a:cs typeface="Times New Roman"/>
              </a:rPr>
              <a:t>finger. </a:t>
            </a:r>
            <a:r>
              <a:rPr dirty="0" sz="1450" spc="-10">
                <a:latin typeface="Times New Roman"/>
                <a:cs typeface="Times New Roman"/>
              </a:rPr>
              <a:t>‘The time has come!’ </a:t>
            </a:r>
            <a:r>
              <a:rPr dirty="0" sz="1450" spc="-5">
                <a:latin typeface="Times New Roman"/>
                <a:cs typeface="Times New Roman"/>
              </a:rPr>
              <a:t>he </a:t>
            </a:r>
            <a:r>
              <a:rPr dirty="0" sz="1450" spc="-10">
                <a:latin typeface="Times New Roman"/>
                <a:cs typeface="Times New Roman"/>
              </a:rPr>
              <a:t>said</a:t>
            </a:r>
            <a:r>
              <a:rPr dirty="0" sz="1450" spc="-25">
                <a:latin typeface="Times New Roman"/>
                <a:cs typeface="Times New Roman"/>
              </a:rPr>
              <a:t> </a:t>
            </a:r>
            <a:r>
              <a:rPr dirty="0" sz="1450" spc="-20">
                <a:latin typeface="Times New Roman"/>
                <a:cs typeface="Times New Roman"/>
              </a:rPr>
              <a:t>solemnly.</a:t>
            </a:r>
            <a:endParaRPr sz="1450">
              <a:latin typeface="Times New Roman"/>
              <a:cs typeface="Times New Roman"/>
            </a:endParaRPr>
          </a:p>
          <a:p>
            <a:pPr algn="just" marL="12700" marR="12065">
              <a:lnSpc>
                <a:spcPts val="1730"/>
              </a:lnSpc>
              <a:spcBef>
                <a:spcPts val="855"/>
              </a:spcBef>
            </a:pPr>
            <a:r>
              <a:rPr dirty="0" sz="1450" spc="-10">
                <a:latin typeface="Times New Roman"/>
                <a:cs typeface="Times New Roman"/>
              </a:rPr>
              <a:t>An ugly thrill spread from the spot </a:t>
            </a:r>
            <a:r>
              <a:rPr dirty="0" sz="1450" spc="-5">
                <a:latin typeface="Times New Roman"/>
                <a:cs typeface="Times New Roman"/>
              </a:rPr>
              <a:t>he </a:t>
            </a:r>
            <a:r>
              <a:rPr dirty="0" sz="1450" spc="-10">
                <a:latin typeface="Times New Roman"/>
                <a:cs typeface="Times New Roman"/>
              </a:rPr>
              <a:t>touched. The tones </a:t>
            </a:r>
            <a:r>
              <a:rPr dirty="0" sz="1450" spc="-5">
                <a:latin typeface="Times New Roman"/>
                <a:cs typeface="Times New Roman"/>
              </a:rPr>
              <a:t>of </a:t>
            </a:r>
            <a:r>
              <a:rPr dirty="0" sz="1450" spc="-10">
                <a:latin typeface="Times New Roman"/>
                <a:cs typeface="Times New Roman"/>
              </a:rPr>
              <a:t>his voice were  </a:t>
            </a:r>
            <a:r>
              <a:rPr dirty="0" sz="1450" spc="-5">
                <a:latin typeface="Times New Roman"/>
                <a:cs typeface="Times New Roman"/>
              </a:rPr>
              <a:t>dull </a:t>
            </a:r>
            <a:r>
              <a:rPr dirty="0" sz="1450" spc="-10">
                <a:latin typeface="Times New Roman"/>
                <a:cs typeface="Times New Roman"/>
              </a:rPr>
              <a:t>and startling, and echoed strangely in </a:t>
            </a:r>
            <a:r>
              <a:rPr dirty="0" sz="1450" spc="-35">
                <a:latin typeface="Times New Roman"/>
                <a:cs typeface="Times New Roman"/>
              </a:rPr>
              <a:t>Will’s</a:t>
            </a:r>
            <a:r>
              <a:rPr dirty="0" sz="1450" spc="30">
                <a:latin typeface="Times New Roman"/>
                <a:cs typeface="Times New Roman"/>
              </a:rPr>
              <a:t> </a:t>
            </a:r>
            <a:r>
              <a:rPr dirty="0" sz="1450" spc="-10">
                <a:latin typeface="Times New Roman"/>
                <a:cs typeface="Times New Roman"/>
              </a:rPr>
              <a:t>heart.</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‘I beg </a:t>
            </a:r>
            <a:r>
              <a:rPr dirty="0" sz="1450" spc="-5">
                <a:latin typeface="Times New Roman"/>
                <a:cs typeface="Times New Roman"/>
              </a:rPr>
              <a:t>your </a:t>
            </a:r>
            <a:r>
              <a:rPr dirty="0" sz="1450" spc="-10">
                <a:latin typeface="Times New Roman"/>
                <a:cs typeface="Times New Roman"/>
              </a:rPr>
              <a:t>pardon,’ </a:t>
            </a:r>
            <a:r>
              <a:rPr dirty="0" sz="1450" spc="-5">
                <a:latin typeface="Times New Roman"/>
                <a:cs typeface="Times New Roman"/>
              </a:rPr>
              <a:t>he </a:t>
            </a:r>
            <a:r>
              <a:rPr dirty="0" sz="1450" spc="-10">
                <a:latin typeface="Times New Roman"/>
                <a:cs typeface="Times New Roman"/>
              </a:rPr>
              <a:t>said, with some discomposure. ‘What </a:t>
            </a:r>
            <a:r>
              <a:rPr dirty="0" sz="1450" spc="-5">
                <a:latin typeface="Times New Roman"/>
                <a:cs typeface="Times New Roman"/>
              </a:rPr>
              <a:t>do you</a:t>
            </a:r>
            <a:r>
              <a:rPr dirty="0" sz="1450" spc="-10">
                <a:latin typeface="Times New Roman"/>
                <a:cs typeface="Times New Roman"/>
              </a:rPr>
              <a:t> mean?’</a:t>
            </a:r>
            <a:endParaRPr sz="1450">
              <a:latin typeface="Times New Roman"/>
              <a:cs typeface="Times New Roman"/>
            </a:endParaRPr>
          </a:p>
          <a:p>
            <a:pPr algn="just" marL="12700" marR="6985">
              <a:lnSpc>
                <a:spcPts val="1730"/>
              </a:lnSpc>
              <a:spcBef>
                <a:spcPts val="919"/>
              </a:spcBef>
            </a:pPr>
            <a:r>
              <a:rPr dirty="0" sz="1450" spc="-10">
                <a:latin typeface="Times New Roman"/>
                <a:cs typeface="Times New Roman"/>
              </a:rPr>
              <a:t>‘Look at me, and </a:t>
            </a:r>
            <a:r>
              <a:rPr dirty="0" sz="1450" spc="-5">
                <a:latin typeface="Times New Roman"/>
                <a:cs typeface="Times New Roman"/>
              </a:rPr>
              <a:t>you </a:t>
            </a:r>
            <a:r>
              <a:rPr dirty="0" sz="1450" spc="-10">
                <a:latin typeface="Times New Roman"/>
                <a:cs typeface="Times New Roman"/>
              </a:rPr>
              <a:t>will find </a:t>
            </a:r>
            <a:r>
              <a:rPr dirty="0" sz="1450" spc="-5">
                <a:latin typeface="Times New Roman"/>
                <a:cs typeface="Times New Roman"/>
              </a:rPr>
              <a:t>your </a:t>
            </a:r>
            <a:r>
              <a:rPr dirty="0" sz="1450" spc="-10">
                <a:latin typeface="Times New Roman"/>
                <a:cs typeface="Times New Roman"/>
              </a:rPr>
              <a:t>eyesight swim. Raise </a:t>
            </a:r>
            <a:r>
              <a:rPr dirty="0" sz="1450" spc="-5">
                <a:latin typeface="Times New Roman"/>
                <a:cs typeface="Times New Roman"/>
              </a:rPr>
              <a:t>your </a:t>
            </a:r>
            <a:r>
              <a:rPr dirty="0" sz="1450" spc="-10">
                <a:latin typeface="Times New Roman"/>
                <a:cs typeface="Times New Roman"/>
              </a:rPr>
              <a:t>hand; it is  </a:t>
            </a:r>
            <a:r>
              <a:rPr dirty="0" sz="1450" spc="-15">
                <a:latin typeface="Times New Roman"/>
                <a:cs typeface="Times New Roman"/>
              </a:rPr>
              <a:t>dead-heavy. </a:t>
            </a:r>
            <a:r>
              <a:rPr dirty="0" sz="1450" spc="-10">
                <a:latin typeface="Times New Roman"/>
                <a:cs typeface="Times New Roman"/>
              </a:rPr>
              <a:t>This is </a:t>
            </a:r>
            <a:r>
              <a:rPr dirty="0" sz="1450" spc="-5">
                <a:latin typeface="Times New Roman"/>
                <a:cs typeface="Times New Roman"/>
              </a:rPr>
              <a:t>your </a:t>
            </a:r>
            <a:r>
              <a:rPr dirty="0" sz="1450" spc="-10">
                <a:latin typeface="Times New Roman"/>
                <a:cs typeface="Times New Roman"/>
              </a:rPr>
              <a:t>last bottle </a:t>
            </a:r>
            <a:r>
              <a:rPr dirty="0" sz="1450" spc="-5">
                <a:latin typeface="Times New Roman"/>
                <a:cs typeface="Times New Roman"/>
              </a:rPr>
              <a:t>of </a:t>
            </a:r>
            <a:r>
              <a:rPr dirty="0" sz="1450" spc="-10">
                <a:latin typeface="Times New Roman"/>
                <a:cs typeface="Times New Roman"/>
              </a:rPr>
              <a:t>wine, Master </a:t>
            </a:r>
            <a:r>
              <a:rPr dirty="0" sz="1450" spc="-20">
                <a:latin typeface="Times New Roman"/>
                <a:cs typeface="Times New Roman"/>
              </a:rPr>
              <a:t>Will, </a:t>
            </a:r>
            <a:r>
              <a:rPr dirty="0" sz="1450" spc="-10">
                <a:latin typeface="Times New Roman"/>
                <a:cs typeface="Times New Roman"/>
              </a:rPr>
              <a:t>and </a:t>
            </a:r>
            <a:r>
              <a:rPr dirty="0" sz="1450" spc="-5">
                <a:latin typeface="Times New Roman"/>
                <a:cs typeface="Times New Roman"/>
              </a:rPr>
              <a:t>your </a:t>
            </a:r>
            <a:r>
              <a:rPr dirty="0" sz="1450" spc="-10">
                <a:latin typeface="Times New Roman"/>
                <a:cs typeface="Times New Roman"/>
              </a:rPr>
              <a:t>last </a:t>
            </a:r>
            <a:r>
              <a:rPr dirty="0" sz="1450" spc="-5">
                <a:latin typeface="Times New Roman"/>
                <a:cs typeface="Times New Roman"/>
              </a:rPr>
              <a:t>night  upon </a:t>
            </a:r>
            <a:r>
              <a:rPr dirty="0" sz="1450" spc="-10">
                <a:latin typeface="Times New Roman"/>
                <a:cs typeface="Times New Roman"/>
              </a:rPr>
              <a:t>the earth.’</a:t>
            </a:r>
            <a:endParaRPr sz="1450">
              <a:latin typeface="Times New Roman"/>
              <a:cs typeface="Times New Roman"/>
            </a:endParaRPr>
          </a:p>
          <a:p>
            <a:pPr algn="just" marL="12700">
              <a:lnSpc>
                <a:spcPct val="100000"/>
              </a:lnSpc>
              <a:spcBef>
                <a:spcPts val="795"/>
              </a:spcBef>
            </a:pPr>
            <a:r>
              <a:rPr dirty="0" sz="1450" spc="-45">
                <a:latin typeface="Times New Roman"/>
                <a:cs typeface="Times New Roman"/>
              </a:rPr>
              <a:t>‘You </a:t>
            </a:r>
            <a:r>
              <a:rPr dirty="0" sz="1450" spc="-10">
                <a:latin typeface="Times New Roman"/>
                <a:cs typeface="Times New Roman"/>
              </a:rPr>
              <a:t>are </a:t>
            </a:r>
            <a:r>
              <a:rPr dirty="0" sz="1450" spc="-5">
                <a:latin typeface="Times New Roman"/>
                <a:cs typeface="Times New Roman"/>
              </a:rPr>
              <a:t>a </a:t>
            </a:r>
            <a:r>
              <a:rPr dirty="0" sz="1450" spc="-10">
                <a:latin typeface="Times New Roman"/>
                <a:cs typeface="Times New Roman"/>
              </a:rPr>
              <a:t>doctor?’ quavered</a:t>
            </a:r>
            <a:r>
              <a:rPr dirty="0" sz="1450" spc="-65">
                <a:latin typeface="Times New Roman"/>
                <a:cs typeface="Times New Roman"/>
              </a:rPr>
              <a:t> </a:t>
            </a:r>
            <a:r>
              <a:rPr dirty="0" sz="1450" spc="-20">
                <a:latin typeface="Times New Roman"/>
                <a:cs typeface="Times New Roman"/>
              </a:rPr>
              <a:t>Will.</a:t>
            </a:r>
            <a:endParaRPr sz="1450">
              <a:latin typeface="Times New Roman"/>
              <a:cs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7489190"/>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‘The best that ever was,’ replied the other; ‘for </a:t>
            </a:r>
            <a:r>
              <a:rPr dirty="0" sz="1450" spc="-5">
                <a:latin typeface="Times New Roman"/>
                <a:cs typeface="Times New Roman"/>
              </a:rPr>
              <a:t>I </a:t>
            </a:r>
            <a:r>
              <a:rPr dirty="0" sz="1450" spc="-10">
                <a:latin typeface="Times New Roman"/>
                <a:cs typeface="Times New Roman"/>
              </a:rPr>
              <a:t>cure both mind and </a:t>
            </a:r>
            <a:r>
              <a:rPr dirty="0" sz="1450" spc="-5">
                <a:latin typeface="Times New Roman"/>
                <a:cs typeface="Times New Roman"/>
              </a:rPr>
              <a:t>body </a:t>
            </a:r>
            <a:r>
              <a:rPr dirty="0" sz="1450" spc="-10">
                <a:latin typeface="Times New Roman"/>
                <a:cs typeface="Times New Roman"/>
              </a:rPr>
              <a:t>with  the same prescription. </a:t>
            </a:r>
            <a:r>
              <a:rPr dirty="0" sz="1450" spc="-5">
                <a:latin typeface="Times New Roman"/>
                <a:cs typeface="Times New Roman"/>
              </a:rPr>
              <a:t>I </a:t>
            </a:r>
            <a:r>
              <a:rPr dirty="0" sz="1450" spc="-10">
                <a:latin typeface="Times New Roman"/>
                <a:cs typeface="Times New Roman"/>
              </a:rPr>
              <a:t>take away all pain and </a:t>
            </a:r>
            <a:r>
              <a:rPr dirty="0" sz="1450" spc="-5">
                <a:latin typeface="Times New Roman"/>
                <a:cs typeface="Times New Roman"/>
              </a:rPr>
              <a:t>I </a:t>
            </a:r>
            <a:r>
              <a:rPr dirty="0" sz="1450" spc="-10">
                <a:latin typeface="Times New Roman"/>
                <a:cs typeface="Times New Roman"/>
              </a:rPr>
              <a:t>forgive all sins; and where  my patients have </a:t>
            </a:r>
            <a:r>
              <a:rPr dirty="0" sz="1450" spc="-5">
                <a:latin typeface="Times New Roman"/>
                <a:cs typeface="Times New Roman"/>
              </a:rPr>
              <a:t>gone </a:t>
            </a:r>
            <a:r>
              <a:rPr dirty="0" sz="1450" spc="-10">
                <a:latin typeface="Times New Roman"/>
                <a:cs typeface="Times New Roman"/>
              </a:rPr>
              <a:t>wrong in life, </a:t>
            </a:r>
            <a:r>
              <a:rPr dirty="0" sz="1450" spc="-5">
                <a:latin typeface="Times New Roman"/>
                <a:cs typeface="Times New Roman"/>
              </a:rPr>
              <a:t>I </a:t>
            </a:r>
            <a:r>
              <a:rPr dirty="0" sz="1450" spc="-10">
                <a:latin typeface="Times New Roman"/>
                <a:cs typeface="Times New Roman"/>
              </a:rPr>
              <a:t>smooth </a:t>
            </a:r>
            <a:r>
              <a:rPr dirty="0" sz="1450" spc="-5">
                <a:latin typeface="Times New Roman"/>
                <a:cs typeface="Times New Roman"/>
              </a:rPr>
              <a:t>out </a:t>
            </a:r>
            <a:r>
              <a:rPr dirty="0" sz="1450" spc="-10">
                <a:latin typeface="Times New Roman"/>
                <a:cs typeface="Times New Roman"/>
              </a:rPr>
              <a:t>all complications and set  them free again </a:t>
            </a:r>
            <a:r>
              <a:rPr dirty="0" sz="1450" spc="-5">
                <a:latin typeface="Times New Roman"/>
                <a:cs typeface="Times New Roman"/>
              </a:rPr>
              <a:t>upon </a:t>
            </a:r>
            <a:r>
              <a:rPr dirty="0" sz="1450" spc="-10">
                <a:latin typeface="Times New Roman"/>
                <a:cs typeface="Times New Roman"/>
              </a:rPr>
              <a:t>their</a:t>
            </a:r>
            <a:r>
              <a:rPr dirty="0" sz="1450" spc="5">
                <a:latin typeface="Times New Roman"/>
                <a:cs typeface="Times New Roman"/>
              </a:rPr>
              <a:t> </a:t>
            </a:r>
            <a:r>
              <a:rPr dirty="0" sz="1450" spc="-10">
                <a:latin typeface="Times New Roman"/>
                <a:cs typeface="Times New Roman"/>
              </a:rPr>
              <a:t>feet.’</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‘I have </a:t>
            </a:r>
            <a:r>
              <a:rPr dirty="0" sz="1450" spc="-5">
                <a:latin typeface="Times New Roman"/>
                <a:cs typeface="Times New Roman"/>
              </a:rPr>
              <a:t>no </a:t>
            </a:r>
            <a:r>
              <a:rPr dirty="0" sz="1450" spc="-10">
                <a:latin typeface="Times New Roman"/>
                <a:cs typeface="Times New Roman"/>
              </a:rPr>
              <a:t>need </a:t>
            </a:r>
            <a:r>
              <a:rPr dirty="0" sz="1450" spc="-5">
                <a:latin typeface="Times New Roman"/>
                <a:cs typeface="Times New Roman"/>
              </a:rPr>
              <a:t>of you,’ </a:t>
            </a:r>
            <a:r>
              <a:rPr dirty="0" sz="1450" spc="-10">
                <a:latin typeface="Times New Roman"/>
                <a:cs typeface="Times New Roman"/>
              </a:rPr>
              <a:t>said</a:t>
            </a:r>
            <a:r>
              <a:rPr dirty="0" sz="1450" spc="-100">
                <a:latin typeface="Times New Roman"/>
                <a:cs typeface="Times New Roman"/>
              </a:rPr>
              <a:t> </a:t>
            </a:r>
            <a:r>
              <a:rPr dirty="0" sz="1450" spc="-20">
                <a:latin typeface="Times New Roman"/>
                <a:cs typeface="Times New Roman"/>
              </a:rPr>
              <a:t>Will.</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‘A time comes for all men, Master </a:t>
            </a:r>
            <a:r>
              <a:rPr dirty="0" sz="1450" spc="-20">
                <a:latin typeface="Times New Roman"/>
                <a:cs typeface="Times New Roman"/>
              </a:rPr>
              <a:t>Will,’ </a:t>
            </a:r>
            <a:r>
              <a:rPr dirty="0" sz="1450" spc="-10">
                <a:latin typeface="Times New Roman"/>
                <a:cs typeface="Times New Roman"/>
              </a:rPr>
              <a:t>replied the </a:t>
            </a:r>
            <a:r>
              <a:rPr dirty="0" sz="1450" spc="-15">
                <a:latin typeface="Times New Roman"/>
                <a:cs typeface="Times New Roman"/>
              </a:rPr>
              <a:t>doctor, </a:t>
            </a:r>
            <a:r>
              <a:rPr dirty="0" sz="1450" spc="-10">
                <a:latin typeface="Times New Roman"/>
                <a:cs typeface="Times New Roman"/>
              </a:rPr>
              <a:t>‘when the helm is  taken </a:t>
            </a:r>
            <a:r>
              <a:rPr dirty="0" sz="1450" spc="-5">
                <a:latin typeface="Times New Roman"/>
                <a:cs typeface="Times New Roman"/>
              </a:rPr>
              <a:t>out of </a:t>
            </a:r>
            <a:r>
              <a:rPr dirty="0" sz="1450" spc="-10">
                <a:latin typeface="Times New Roman"/>
                <a:cs typeface="Times New Roman"/>
              </a:rPr>
              <a:t>their hands. For </a:t>
            </a:r>
            <a:r>
              <a:rPr dirty="0" sz="1450" spc="-5">
                <a:latin typeface="Times New Roman"/>
                <a:cs typeface="Times New Roman"/>
              </a:rPr>
              <a:t>you, </a:t>
            </a:r>
            <a:r>
              <a:rPr dirty="0" sz="1450" spc="-10">
                <a:latin typeface="Times New Roman"/>
                <a:cs typeface="Times New Roman"/>
              </a:rPr>
              <a:t>because </a:t>
            </a:r>
            <a:r>
              <a:rPr dirty="0" sz="1450" spc="-5">
                <a:latin typeface="Times New Roman"/>
                <a:cs typeface="Times New Roman"/>
              </a:rPr>
              <a:t>you </a:t>
            </a:r>
            <a:r>
              <a:rPr dirty="0" sz="1450" spc="-10">
                <a:latin typeface="Times New Roman"/>
                <a:cs typeface="Times New Roman"/>
              </a:rPr>
              <a:t>were prudent and quiet, it has  been long </a:t>
            </a:r>
            <a:r>
              <a:rPr dirty="0" sz="1450" spc="-5">
                <a:latin typeface="Times New Roman"/>
                <a:cs typeface="Times New Roman"/>
              </a:rPr>
              <a:t>of </a:t>
            </a:r>
            <a:r>
              <a:rPr dirty="0" sz="1450" spc="-10">
                <a:latin typeface="Times New Roman"/>
                <a:cs typeface="Times New Roman"/>
              </a:rPr>
              <a:t>coming, and </a:t>
            </a:r>
            <a:r>
              <a:rPr dirty="0" sz="1450" spc="-5">
                <a:latin typeface="Times New Roman"/>
                <a:cs typeface="Times New Roman"/>
              </a:rPr>
              <a:t>you </a:t>
            </a:r>
            <a:r>
              <a:rPr dirty="0" sz="1450" spc="-10">
                <a:latin typeface="Times New Roman"/>
                <a:cs typeface="Times New Roman"/>
              </a:rPr>
              <a:t>have had long to discipline yourself for its  reception. </a:t>
            </a:r>
            <a:r>
              <a:rPr dirty="0" sz="1450" spc="-60">
                <a:latin typeface="Times New Roman"/>
                <a:cs typeface="Times New Roman"/>
              </a:rPr>
              <a:t>You </a:t>
            </a:r>
            <a:r>
              <a:rPr dirty="0" sz="1450" spc="-10">
                <a:latin typeface="Times New Roman"/>
                <a:cs typeface="Times New Roman"/>
              </a:rPr>
              <a:t>have seen what is to </a:t>
            </a:r>
            <a:r>
              <a:rPr dirty="0" sz="1450" spc="-5">
                <a:latin typeface="Times New Roman"/>
                <a:cs typeface="Times New Roman"/>
              </a:rPr>
              <a:t>be </a:t>
            </a:r>
            <a:r>
              <a:rPr dirty="0" sz="1450" spc="-10">
                <a:latin typeface="Times New Roman"/>
                <a:cs typeface="Times New Roman"/>
              </a:rPr>
              <a:t>seen about </a:t>
            </a:r>
            <a:r>
              <a:rPr dirty="0" sz="1450" spc="-5">
                <a:latin typeface="Times New Roman"/>
                <a:cs typeface="Times New Roman"/>
              </a:rPr>
              <a:t>your </a:t>
            </a:r>
            <a:r>
              <a:rPr dirty="0" sz="1450" spc="-10">
                <a:latin typeface="Times New Roman"/>
                <a:cs typeface="Times New Roman"/>
              </a:rPr>
              <a:t>mill; </a:t>
            </a:r>
            <a:r>
              <a:rPr dirty="0" sz="1450" spc="-5">
                <a:latin typeface="Times New Roman"/>
                <a:cs typeface="Times New Roman"/>
              </a:rPr>
              <a:t>you </a:t>
            </a:r>
            <a:r>
              <a:rPr dirty="0" sz="1450" spc="-10">
                <a:latin typeface="Times New Roman"/>
                <a:cs typeface="Times New Roman"/>
              </a:rPr>
              <a:t>have sat  close all </a:t>
            </a:r>
            <a:r>
              <a:rPr dirty="0" sz="1450" spc="-5">
                <a:latin typeface="Times New Roman"/>
                <a:cs typeface="Times New Roman"/>
              </a:rPr>
              <a:t>your </a:t>
            </a:r>
            <a:r>
              <a:rPr dirty="0" sz="1450" spc="-10">
                <a:latin typeface="Times New Roman"/>
                <a:cs typeface="Times New Roman"/>
              </a:rPr>
              <a:t>days like </a:t>
            </a:r>
            <a:r>
              <a:rPr dirty="0" sz="1450" spc="-5">
                <a:latin typeface="Times New Roman"/>
                <a:cs typeface="Times New Roman"/>
              </a:rPr>
              <a:t>a </a:t>
            </a:r>
            <a:r>
              <a:rPr dirty="0" sz="1450" spc="-10">
                <a:latin typeface="Times New Roman"/>
                <a:cs typeface="Times New Roman"/>
              </a:rPr>
              <a:t>hare in its form; </a:t>
            </a:r>
            <a:r>
              <a:rPr dirty="0" sz="1450" spc="-5">
                <a:latin typeface="Times New Roman"/>
                <a:cs typeface="Times New Roman"/>
              </a:rPr>
              <a:t>but </a:t>
            </a:r>
            <a:r>
              <a:rPr dirty="0" sz="1450" spc="-10">
                <a:latin typeface="Times New Roman"/>
                <a:cs typeface="Times New Roman"/>
              </a:rPr>
              <a:t>now that is at an end; </a:t>
            </a:r>
            <a:r>
              <a:rPr dirty="0" sz="1450" spc="-5">
                <a:latin typeface="Times New Roman"/>
                <a:cs typeface="Times New Roman"/>
              </a:rPr>
              <a:t>and,’  </a:t>
            </a:r>
            <a:r>
              <a:rPr dirty="0" sz="1450" spc="-10">
                <a:latin typeface="Times New Roman"/>
                <a:cs typeface="Times New Roman"/>
              </a:rPr>
              <a:t>added the </a:t>
            </a:r>
            <a:r>
              <a:rPr dirty="0" sz="1450" spc="-15">
                <a:latin typeface="Times New Roman"/>
                <a:cs typeface="Times New Roman"/>
              </a:rPr>
              <a:t>doctor, </a:t>
            </a:r>
            <a:r>
              <a:rPr dirty="0" sz="1450" spc="-10">
                <a:latin typeface="Times New Roman"/>
                <a:cs typeface="Times New Roman"/>
              </a:rPr>
              <a:t>getting </a:t>
            </a:r>
            <a:r>
              <a:rPr dirty="0" sz="1450" spc="-5">
                <a:latin typeface="Times New Roman"/>
                <a:cs typeface="Times New Roman"/>
              </a:rPr>
              <a:t>on </a:t>
            </a:r>
            <a:r>
              <a:rPr dirty="0" sz="1450" spc="-10">
                <a:latin typeface="Times New Roman"/>
                <a:cs typeface="Times New Roman"/>
              </a:rPr>
              <a:t>his feet, ‘you must arise and come with</a:t>
            </a:r>
            <a:r>
              <a:rPr dirty="0" sz="1450" spc="9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288925">
              <a:lnSpc>
                <a:spcPts val="2590"/>
              </a:lnSpc>
              <a:spcBef>
                <a:spcPts val="165"/>
              </a:spcBef>
            </a:pPr>
            <a:r>
              <a:rPr dirty="0" sz="1450" spc="-45">
                <a:latin typeface="Times New Roman"/>
                <a:cs typeface="Times New Roman"/>
              </a:rPr>
              <a:t>‘You </a:t>
            </a:r>
            <a:r>
              <a:rPr dirty="0" sz="1450" spc="-10">
                <a:latin typeface="Times New Roman"/>
                <a:cs typeface="Times New Roman"/>
              </a:rPr>
              <a:t>are </a:t>
            </a:r>
            <a:r>
              <a:rPr dirty="0" sz="1450" spc="-5">
                <a:latin typeface="Times New Roman"/>
                <a:cs typeface="Times New Roman"/>
              </a:rPr>
              <a:t>a </a:t>
            </a:r>
            <a:r>
              <a:rPr dirty="0" sz="1450" spc="-10">
                <a:latin typeface="Times New Roman"/>
                <a:cs typeface="Times New Roman"/>
              </a:rPr>
              <a:t>strange physician,’ said </a:t>
            </a:r>
            <a:r>
              <a:rPr dirty="0" sz="1450" spc="-20">
                <a:latin typeface="Times New Roman"/>
                <a:cs typeface="Times New Roman"/>
              </a:rPr>
              <a:t>Will, </a:t>
            </a:r>
            <a:r>
              <a:rPr dirty="0" sz="1450" spc="-10">
                <a:latin typeface="Times New Roman"/>
                <a:cs typeface="Times New Roman"/>
              </a:rPr>
              <a:t>looking steadfastly </a:t>
            </a:r>
            <a:r>
              <a:rPr dirty="0" sz="1450" spc="-5">
                <a:latin typeface="Times New Roman"/>
                <a:cs typeface="Times New Roman"/>
              </a:rPr>
              <a:t>upon </a:t>
            </a:r>
            <a:r>
              <a:rPr dirty="0" sz="1450" spc="-10">
                <a:latin typeface="Times New Roman"/>
                <a:cs typeface="Times New Roman"/>
              </a:rPr>
              <a:t>his guest.  ‘I am </a:t>
            </a:r>
            <a:r>
              <a:rPr dirty="0" sz="1450" spc="-5">
                <a:latin typeface="Times New Roman"/>
                <a:cs typeface="Times New Roman"/>
              </a:rPr>
              <a:t>a </a:t>
            </a:r>
            <a:r>
              <a:rPr dirty="0" sz="1450" spc="-10">
                <a:latin typeface="Times New Roman"/>
                <a:cs typeface="Times New Roman"/>
              </a:rPr>
              <a:t>natural </a:t>
            </a:r>
            <a:r>
              <a:rPr dirty="0" sz="1450" spc="-25">
                <a:latin typeface="Times New Roman"/>
                <a:cs typeface="Times New Roman"/>
              </a:rPr>
              <a:t>law,’ </a:t>
            </a:r>
            <a:r>
              <a:rPr dirty="0" sz="1450" spc="-5">
                <a:latin typeface="Times New Roman"/>
                <a:cs typeface="Times New Roman"/>
              </a:rPr>
              <a:t>he </a:t>
            </a:r>
            <a:r>
              <a:rPr dirty="0" sz="1450" spc="-10">
                <a:latin typeface="Times New Roman"/>
                <a:cs typeface="Times New Roman"/>
              </a:rPr>
              <a:t>replied, ‘and people call me</a:t>
            </a:r>
            <a:r>
              <a:rPr dirty="0" sz="1450" spc="-45">
                <a:latin typeface="Times New Roman"/>
                <a:cs typeface="Times New Roman"/>
              </a:rPr>
              <a:t> </a:t>
            </a:r>
            <a:r>
              <a:rPr dirty="0" sz="1450" spc="-10">
                <a:latin typeface="Times New Roman"/>
                <a:cs typeface="Times New Roman"/>
              </a:rPr>
              <a:t>Death.’</a:t>
            </a:r>
            <a:endParaRPr sz="1450">
              <a:latin typeface="Times New Roman"/>
              <a:cs typeface="Times New Roman"/>
            </a:endParaRPr>
          </a:p>
          <a:p>
            <a:pPr algn="just" marL="12700" marR="6985">
              <a:lnSpc>
                <a:spcPts val="1730"/>
              </a:lnSpc>
              <a:spcBef>
                <a:spcPts val="695"/>
              </a:spcBef>
            </a:pPr>
            <a:r>
              <a:rPr dirty="0" sz="1450" spc="-10">
                <a:latin typeface="Times New Roman"/>
                <a:cs typeface="Times New Roman"/>
              </a:rPr>
              <a:t>‘Why did </a:t>
            </a:r>
            <a:r>
              <a:rPr dirty="0" sz="1450" spc="-5">
                <a:latin typeface="Times New Roman"/>
                <a:cs typeface="Times New Roman"/>
              </a:rPr>
              <a:t>you not </a:t>
            </a:r>
            <a:r>
              <a:rPr dirty="0" sz="1450" spc="-10">
                <a:latin typeface="Times New Roman"/>
                <a:cs typeface="Times New Roman"/>
              </a:rPr>
              <a:t>tell me so at first?’ cried </a:t>
            </a:r>
            <a:r>
              <a:rPr dirty="0" sz="1450" spc="-20">
                <a:latin typeface="Times New Roman"/>
                <a:cs typeface="Times New Roman"/>
              </a:rPr>
              <a:t>Will.</a:t>
            </a:r>
            <a:r>
              <a:rPr dirty="0" sz="1450" spc="320">
                <a:latin typeface="Times New Roman"/>
                <a:cs typeface="Times New Roman"/>
              </a:rPr>
              <a:t> </a:t>
            </a:r>
            <a:r>
              <a:rPr dirty="0" sz="1450" spc="-10">
                <a:latin typeface="Times New Roman"/>
                <a:cs typeface="Times New Roman"/>
              </a:rPr>
              <a:t>‘I have been waiting for </a:t>
            </a:r>
            <a:r>
              <a:rPr dirty="0" sz="1450" spc="-5">
                <a:latin typeface="Times New Roman"/>
                <a:cs typeface="Times New Roman"/>
              </a:rPr>
              <a:t>you  </a:t>
            </a:r>
            <a:r>
              <a:rPr dirty="0" sz="1450" spc="-10">
                <a:latin typeface="Times New Roman"/>
                <a:cs typeface="Times New Roman"/>
              </a:rPr>
              <a:t>these many years. Give me </a:t>
            </a:r>
            <a:r>
              <a:rPr dirty="0" sz="1450" spc="-5">
                <a:latin typeface="Times New Roman"/>
                <a:cs typeface="Times New Roman"/>
              </a:rPr>
              <a:t>your </a:t>
            </a:r>
            <a:r>
              <a:rPr dirty="0" sz="1450" spc="-10">
                <a:latin typeface="Times New Roman"/>
                <a:cs typeface="Times New Roman"/>
              </a:rPr>
              <a:t>hand, and</a:t>
            </a:r>
            <a:r>
              <a:rPr dirty="0" sz="1450" spc="35">
                <a:latin typeface="Times New Roman"/>
                <a:cs typeface="Times New Roman"/>
              </a:rPr>
              <a:t> </a:t>
            </a:r>
            <a:r>
              <a:rPr dirty="0" sz="1450" spc="-10">
                <a:latin typeface="Times New Roman"/>
                <a:cs typeface="Times New Roman"/>
              </a:rPr>
              <a:t>welcome.’</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‘Lean </a:t>
            </a:r>
            <a:r>
              <a:rPr dirty="0" sz="1450" spc="-5">
                <a:latin typeface="Times New Roman"/>
                <a:cs typeface="Times New Roman"/>
              </a:rPr>
              <a:t>upon </a:t>
            </a:r>
            <a:r>
              <a:rPr dirty="0" sz="1450" spc="-10">
                <a:latin typeface="Times New Roman"/>
                <a:cs typeface="Times New Roman"/>
              </a:rPr>
              <a:t>my arm,’ said the </a:t>
            </a:r>
            <a:r>
              <a:rPr dirty="0" sz="1450" spc="-15">
                <a:latin typeface="Times New Roman"/>
                <a:cs typeface="Times New Roman"/>
              </a:rPr>
              <a:t>stranger, </a:t>
            </a:r>
            <a:r>
              <a:rPr dirty="0" sz="1450" spc="-10">
                <a:latin typeface="Times New Roman"/>
                <a:cs typeface="Times New Roman"/>
              </a:rPr>
              <a:t>‘for already </a:t>
            </a:r>
            <a:r>
              <a:rPr dirty="0" sz="1450" spc="-5">
                <a:latin typeface="Times New Roman"/>
                <a:cs typeface="Times New Roman"/>
              </a:rPr>
              <a:t>your </a:t>
            </a:r>
            <a:r>
              <a:rPr dirty="0" sz="1450" spc="-10">
                <a:latin typeface="Times New Roman"/>
                <a:cs typeface="Times New Roman"/>
              </a:rPr>
              <a:t>strength abates. Lean  </a:t>
            </a:r>
            <a:r>
              <a:rPr dirty="0" sz="1450" spc="-5">
                <a:latin typeface="Times New Roman"/>
                <a:cs typeface="Times New Roman"/>
              </a:rPr>
              <a:t>on </a:t>
            </a:r>
            <a:r>
              <a:rPr dirty="0" sz="1450" spc="-10">
                <a:latin typeface="Times New Roman"/>
                <a:cs typeface="Times New Roman"/>
              </a:rPr>
              <a:t>me as heavily as </a:t>
            </a:r>
            <a:r>
              <a:rPr dirty="0" sz="1450" spc="-5">
                <a:latin typeface="Times New Roman"/>
                <a:cs typeface="Times New Roman"/>
              </a:rPr>
              <a:t>you </a:t>
            </a:r>
            <a:r>
              <a:rPr dirty="0" sz="1450" spc="-10">
                <a:latin typeface="Times New Roman"/>
                <a:cs typeface="Times New Roman"/>
              </a:rPr>
              <a:t>need; for though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old, I </a:t>
            </a:r>
            <a:r>
              <a:rPr dirty="0" sz="1450" spc="-10">
                <a:latin typeface="Times New Roman"/>
                <a:cs typeface="Times New Roman"/>
              </a:rPr>
              <a:t>am very strong. It is </a:t>
            </a:r>
            <a:r>
              <a:rPr dirty="0" sz="1450" spc="-5">
                <a:latin typeface="Times New Roman"/>
                <a:cs typeface="Times New Roman"/>
              </a:rPr>
              <a:t>but  </a:t>
            </a:r>
            <a:r>
              <a:rPr dirty="0" sz="1450" spc="-10">
                <a:latin typeface="Times New Roman"/>
                <a:cs typeface="Times New Roman"/>
              </a:rPr>
              <a:t>three steps to my carriage, and there all </a:t>
            </a:r>
            <a:r>
              <a:rPr dirty="0" sz="1450" spc="-5">
                <a:latin typeface="Times New Roman"/>
                <a:cs typeface="Times New Roman"/>
              </a:rPr>
              <a:t>your </a:t>
            </a:r>
            <a:r>
              <a:rPr dirty="0" sz="1450" spc="-10">
                <a:latin typeface="Times New Roman"/>
                <a:cs typeface="Times New Roman"/>
              </a:rPr>
              <a:t>trouble ends. </a:t>
            </a:r>
            <a:r>
              <a:rPr dirty="0" sz="1450" spc="-35">
                <a:latin typeface="Times New Roman"/>
                <a:cs typeface="Times New Roman"/>
              </a:rPr>
              <a:t>Why, </a:t>
            </a:r>
            <a:r>
              <a:rPr dirty="0" sz="1450" spc="-20">
                <a:latin typeface="Times New Roman"/>
                <a:cs typeface="Times New Roman"/>
              </a:rPr>
              <a:t>Will,’ </a:t>
            </a:r>
            <a:r>
              <a:rPr dirty="0" sz="1450" spc="-5">
                <a:latin typeface="Times New Roman"/>
                <a:cs typeface="Times New Roman"/>
              </a:rPr>
              <a:t>he  </a:t>
            </a:r>
            <a:r>
              <a:rPr dirty="0" sz="1450" spc="-10">
                <a:latin typeface="Times New Roman"/>
                <a:cs typeface="Times New Roman"/>
              </a:rPr>
              <a:t>added, ‘I have been yearning for </a:t>
            </a:r>
            <a:r>
              <a:rPr dirty="0" sz="1450" spc="-5">
                <a:latin typeface="Times New Roman"/>
                <a:cs typeface="Times New Roman"/>
              </a:rPr>
              <a:t>you </a:t>
            </a:r>
            <a:r>
              <a:rPr dirty="0" sz="1450" spc="-10">
                <a:latin typeface="Times New Roman"/>
                <a:cs typeface="Times New Roman"/>
              </a:rPr>
              <a:t>as if </a:t>
            </a:r>
            <a:r>
              <a:rPr dirty="0" sz="1450" spc="-5">
                <a:latin typeface="Times New Roman"/>
                <a:cs typeface="Times New Roman"/>
              </a:rPr>
              <a:t>you </a:t>
            </a:r>
            <a:r>
              <a:rPr dirty="0" sz="1450" spc="-10">
                <a:latin typeface="Times New Roman"/>
                <a:cs typeface="Times New Roman"/>
              </a:rPr>
              <a:t>were my own son; and </a:t>
            </a:r>
            <a:r>
              <a:rPr dirty="0" sz="1450" spc="-5">
                <a:latin typeface="Times New Roman"/>
                <a:cs typeface="Times New Roman"/>
              </a:rPr>
              <a:t>of </a:t>
            </a:r>
            <a:r>
              <a:rPr dirty="0" sz="1450" spc="-10">
                <a:latin typeface="Times New Roman"/>
                <a:cs typeface="Times New Roman"/>
              </a:rPr>
              <a:t>all the  men that ever </a:t>
            </a:r>
            <a:r>
              <a:rPr dirty="0" sz="1450" spc="-5">
                <a:latin typeface="Times New Roman"/>
                <a:cs typeface="Times New Roman"/>
              </a:rPr>
              <a:t>I </a:t>
            </a:r>
            <a:r>
              <a:rPr dirty="0" sz="1450" spc="-10">
                <a:latin typeface="Times New Roman"/>
                <a:cs typeface="Times New Roman"/>
              </a:rPr>
              <a:t>came for in my long days, </a:t>
            </a:r>
            <a:r>
              <a:rPr dirty="0" sz="1450" spc="-5">
                <a:latin typeface="Times New Roman"/>
                <a:cs typeface="Times New Roman"/>
              </a:rPr>
              <a:t>I </a:t>
            </a:r>
            <a:r>
              <a:rPr dirty="0" sz="1450" spc="-10">
                <a:latin typeface="Times New Roman"/>
                <a:cs typeface="Times New Roman"/>
              </a:rPr>
              <a:t>have come for </a:t>
            </a:r>
            <a:r>
              <a:rPr dirty="0" sz="1450" spc="-5">
                <a:latin typeface="Times New Roman"/>
                <a:cs typeface="Times New Roman"/>
              </a:rPr>
              <a:t>you </a:t>
            </a:r>
            <a:r>
              <a:rPr dirty="0" sz="1450" spc="-10">
                <a:latin typeface="Times New Roman"/>
                <a:cs typeface="Times New Roman"/>
              </a:rPr>
              <a:t>most </a:t>
            </a:r>
            <a:r>
              <a:rPr dirty="0" sz="1450" spc="-20">
                <a:latin typeface="Times New Roman"/>
                <a:cs typeface="Times New Roman"/>
              </a:rPr>
              <a:t>gladly.</a:t>
            </a:r>
            <a:r>
              <a:rPr dirty="0" sz="1450" spc="320">
                <a:latin typeface="Times New Roman"/>
                <a:cs typeface="Times New Roman"/>
              </a:rPr>
              <a:t> </a:t>
            </a:r>
            <a:r>
              <a:rPr dirty="0" sz="1450" spc="-5">
                <a:latin typeface="Times New Roman"/>
                <a:cs typeface="Times New Roman"/>
              </a:rPr>
              <a:t>I  </a:t>
            </a:r>
            <a:r>
              <a:rPr dirty="0" sz="1450" spc="-10">
                <a:latin typeface="Times New Roman"/>
                <a:cs typeface="Times New Roman"/>
              </a:rPr>
              <a:t>am caustic, and sometimes </a:t>
            </a:r>
            <a:r>
              <a:rPr dirty="0" sz="1450" spc="-15">
                <a:latin typeface="Times New Roman"/>
                <a:cs typeface="Times New Roman"/>
              </a:rPr>
              <a:t>offend </a:t>
            </a:r>
            <a:r>
              <a:rPr dirty="0" sz="1450" spc="-10">
                <a:latin typeface="Times New Roman"/>
                <a:cs typeface="Times New Roman"/>
              </a:rPr>
              <a:t>people at first sight; </a:t>
            </a:r>
            <a:r>
              <a:rPr dirty="0" sz="1450" spc="-5">
                <a:latin typeface="Times New Roman"/>
                <a:cs typeface="Times New Roman"/>
              </a:rPr>
              <a:t>but I </a:t>
            </a:r>
            <a:r>
              <a:rPr dirty="0" sz="1450" spc="-10">
                <a:latin typeface="Times New Roman"/>
                <a:cs typeface="Times New Roman"/>
              </a:rPr>
              <a:t>am </a:t>
            </a:r>
            <a:r>
              <a:rPr dirty="0" sz="1450" spc="-5">
                <a:latin typeface="Times New Roman"/>
                <a:cs typeface="Times New Roman"/>
              </a:rPr>
              <a:t>a good </a:t>
            </a:r>
            <a:r>
              <a:rPr dirty="0" sz="1450" spc="-10">
                <a:latin typeface="Times New Roman"/>
                <a:cs typeface="Times New Roman"/>
              </a:rPr>
              <a:t>friend  at heart to such as</a:t>
            </a:r>
            <a:r>
              <a:rPr dirty="0" sz="1450" spc="10">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8255">
              <a:lnSpc>
                <a:spcPts val="1730"/>
              </a:lnSpc>
              <a:spcBef>
                <a:spcPts val="855"/>
              </a:spcBef>
            </a:pPr>
            <a:r>
              <a:rPr dirty="0" sz="1450" spc="-10">
                <a:latin typeface="Times New Roman"/>
                <a:cs typeface="Times New Roman"/>
              </a:rPr>
              <a:t>‘Since Marjory was taken,’ returned </a:t>
            </a:r>
            <a:r>
              <a:rPr dirty="0" sz="1450" spc="-20">
                <a:latin typeface="Times New Roman"/>
                <a:cs typeface="Times New Roman"/>
              </a:rPr>
              <a:t>Will, </a:t>
            </a:r>
            <a:r>
              <a:rPr dirty="0" sz="1450" spc="-10">
                <a:latin typeface="Times New Roman"/>
                <a:cs typeface="Times New Roman"/>
              </a:rPr>
              <a:t>‘I declare before God </a:t>
            </a:r>
            <a:r>
              <a:rPr dirty="0" sz="1450" spc="-5">
                <a:latin typeface="Times New Roman"/>
                <a:cs typeface="Times New Roman"/>
              </a:rPr>
              <a:t>you </a:t>
            </a:r>
            <a:r>
              <a:rPr dirty="0" sz="1450" spc="-10">
                <a:latin typeface="Times New Roman"/>
                <a:cs typeface="Times New Roman"/>
              </a:rPr>
              <a:t>were the  only friend </a:t>
            </a:r>
            <a:r>
              <a:rPr dirty="0" sz="1450" spc="-5">
                <a:latin typeface="Times New Roman"/>
                <a:cs typeface="Times New Roman"/>
              </a:rPr>
              <a:t>I </a:t>
            </a:r>
            <a:r>
              <a:rPr dirty="0" sz="1450" spc="-10">
                <a:latin typeface="Times New Roman"/>
                <a:cs typeface="Times New Roman"/>
              </a:rPr>
              <a:t>had to look </a:t>
            </a:r>
            <a:r>
              <a:rPr dirty="0" sz="1450" spc="-25">
                <a:latin typeface="Times New Roman"/>
                <a:cs typeface="Times New Roman"/>
              </a:rPr>
              <a:t>for.’ </a:t>
            </a:r>
            <a:r>
              <a:rPr dirty="0" sz="1450" spc="-10">
                <a:latin typeface="Times New Roman"/>
                <a:cs typeface="Times New Roman"/>
              </a:rPr>
              <a:t>So the pair went arm-in-arm across the  courtyard.</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One </a:t>
            </a:r>
            <a:r>
              <a:rPr dirty="0" sz="1450" spc="-5">
                <a:latin typeface="Times New Roman"/>
                <a:cs typeface="Times New Roman"/>
              </a:rPr>
              <a:t>of </a:t>
            </a:r>
            <a:r>
              <a:rPr dirty="0" sz="1450" spc="-10">
                <a:latin typeface="Times New Roman"/>
                <a:cs typeface="Times New Roman"/>
              </a:rPr>
              <a:t>the servants awoke about this time and heard the noise </a:t>
            </a:r>
            <a:r>
              <a:rPr dirty="0" sz="1450" spc="-5">
                <a:latin typeface="Times New Roman"/>
                <a:cs typeface="Times New Roman"/>
              </a:rPr>
              <a:t>of </a:t>
            </a:r>
            <a:r>
              <a:rPr dirty="0" sz="1450" spc="-10">
                <a:latin typeface="Times New Roman"/>
                <a:cs typeface="Times New Roman"/>
              </a:rPr>
              <a:t>horses  pawing before </a:t>
            </a:r>
            <a:r>
              <a:rPr dirty="0" sz="1450" spc="-5">
                <a:latin typeface="Times New Roman"/>
                <a:cs typeface="Times New Roman"/>
              </a:rPr>
              <a:t>he </a:t>
            </a:r>
            <a:r>
              <a:rPr dirty="0" sz="1450" spc="-10">
                <a:latin typeface="Times New Roman"/>
                <a:cs typeface="Times New Roman"/>
              </a:rPr>
              <a:t>dropped asleep again; all down the valley that </a:t>
            </a:r>
            <a:r>
              <a:rPr dirty="0" sz="1450" spc="-5">
                <a:latin typeface="Times New Roman"/>
                <a:cs typeface="Times New Roman"/>
              </a:rPr>
              <a:t>night </a:t>
            </a: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rushing as </a:t>
            </a:r>
            <a:r>
              <a:rPr dirty="0" sz="1450" spc="-5">
                <a:latin typeface="Times New Roman"/>
                <a:cs typeface="Times New Roman"/>
              </a:rPr>
              <a:t>of a </a:t>
            </a:r>
            <a:r>
              <a:rPr dirty="0" sz="1450" spc="-10">
                <a:latin typeface="Times New Roman"/>
                <a:cs typeface="Times New Roman"/>
              </a:rPr>
              <a:t>smooth and steady wind descending towards the plain;  and when the world rose next morning, sure enough </a:t>
            </a:r>
            <a:r>
              <a:rPr dirty="0" sz="1450" spc="-25">
                <a:latin typeface="Times New Roman"/>
                <a:cs typeface="Times New Roman"/>
              </a:rPr>
              <a:t>Will </a:t>
            </a:r>
            <a:r>
              <a:rPr dirty="0" sz="1450" spc="-5">
                <a:latin typeface="Times New Roman"/>
                <a:cs typeface="Times New Roman"/>
              </a:rPr>
              <a:t>o’ </a:t>
            </a:r>
            <a:r>
              <a:rPr dirty="0" sz="1450" spc="-10">
                <a:latin typeface="Times New Roman"/>
                <a:cs typeface="Times New Roman"/>
              </a:rPr>
              <a:t>the Mill had </a:t>
            </a:r>
            <a:r>
              <a:rPr dirty="0" sz="1450" spc="-5">
                <a:latin typeface="Times New Roman"/>
                <a:cs typeface="Times New Roman"/>
              </a:rPr>
              <a:t>gone  </a:t>
            </a:r>
            <a:r>
              <a:rPr dirty="0" sz="1450" spc="-10">
                <a:latin typeface="Times New Roman"/>
                <a:cs typeface="Times New Roman"/>
              </a:rPr>
              <a:t>at last </a:t>
            </a:r>
            <a:r>
              <a:rPr dirty="0" sz="1450" spc="-5">
                <a:latin typeface="Times New Roman"/>
                <a:cs typeface="Times New Roman"/>
              </a:rPr>
              <a:t>upon </a:t>
            </a:r>
            <a:r>
              <a:rPr dirty="0" sz="1450" spc="-10">
                <a:latin typeface="Times New Roman"/>
                <a:cs typeface="Times New Roman"/>
              </a:rPr>
              <a:t>his</a:t>
            </a:r>
            <a:r>
              <a:rPr dirty="0" sz="1450">
                <a:latin typeface="Times New Roman"/>
                <a:cs typeface="Times New Roman"/>
              </a:rPr>
              <a:t> </a:t>
            </a:r>
            <a:r>
              <a:rPr dirty="0" sz="1450" spc="-10">
                <a:latin typeface="Times New Roman"/>
                <a:cs typeface="Times New Roman"/>
              </a:rPr>
              <a:t>travels.</a:t>
            </a:r>
            <a:endParaRPr sz="1450">
              <a:latin typeface="Times New Roman"/>
              <a:cs typeface="Times New Roman"/>
            </a:endParaRPr>
          </a:p>
        </p:txBody>
      </p:sp>
      <p:sp>
        <p:nvSpPr>
          <p:cNvPr id="3" name="object 3"/>
          <p:cNvSpPr txBox="1"/>
          <p:nvPr/>
        </p:nvSpPr>
        <p:spPr>
          <a:xfrm>
            <a:off x="3223682" y="8904916"/>
            <a:ext cx="1113155" cy="245110"/>
          </a:xfrm>
          <a:prstGeom prst="rect">
            <a:avLst/>
          </a:prstGeom>
        </p:spPr>
        <p:txBody>
          <a:bodyPr wrap="square" lIns="0" tIns="11430" rIns="0" bIns="0" rtlCol="0" vert="horz">
            <a:spAutoFit/>
          </a:bodyPr>
          <a:lstStyle/>
          <a:p>
            <a:pPr marL="12700">
              <a:lnSpc>
                <a:spcPct val="100000"/>
              </a:lnSpc>
              <a:spcBef>
                <a:spcPts val="90"/>
              </a:spcBef>
            </a:pPr>
            <a:r>
              <a:rPr dirty="0" sz="1450" spc="-15" b="1">
                <a:latin typeface="Times New Roman"/>
                <a:cs typeface="Times New Roman"/>
              </a:rPr>
              <a:t>MARKHEIM</a:t>
            </a:r>
            <a:endParaRPr sz="1450">
              <a:latin typeface="Times New Roman"/>
              <a:cs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8890">
              <a:lnSpc>
                <a:spcPts val="1730"/>
              </a:lnSpc>
              <a:spcBef>
                <a:spcPts val="155"/>
              </a:spcBef>
            </a:pPr>
            <a:r>
              <a:rPr dirty="0" sz="1450" spc="-35">
                <a:latin typeface="Times New Roman"/>
                <a:cs typeface="Times New Roman"/>
              </a:rPr>
              <a:t>‘Yes,’ </a:t>
            </a:r>
            <a:r>
              <a:rPr dirty="0" sz="1450" spc="-10">
                <a:latin typeface="Times New Roman"/>
                <a:cs typeface="Times New Roman"/>
              </a:rPr>
              <a:t>said the </a:t>
            </a:r>
            <a:r>
              <a:rPr dirty="0" sz="1450" spc="-15">
                <a:latin typeface="Times New Roman"/>
                <a:cs typeface="Times New Roman"/>
              </a:rPr>
              <a:t>dealer, </a:t>
            </a:r>
            <a:r>
              <a:rPr dirty="0" sz="1450" spc="-10">
                <a:latin typeface="Times New Roman"/>
                <a:cs typeface="Times New Roman"/>
              </a:rPr>
              <a:t>‘our windfalls are </a:t>
            </a:r>
            <a:r>
              <a:rPr dirty="0" sz="1450" spc="-5">
                <a:latin typeface="Times New Roman"/>
                <a:cs typeface="Times New Roman"/>
              </a:rPr>
              <a:t>of </a:t>
            </a:r>
            <a:r>
              <a:rPr dirty="0" sz="1450" spc="-10">
                <a:latin typeface="Times New Roman"/>
                <a:cs typeface="Times New Roman"/>
              </a:rPr>
              <a:t>various kinds. Some customers are  ignorant, and then </a:t>
            </a:r>
            <a:r>
              <a:rPr dirty="0" sz="1450" spc="-5">
                <a:latin typeface="Times New Roman"/>
                <a:cs typeface="Times New Roman"/>
              </a:rPr>
              <a:t>I </a:t>
            </a:r>
            <a:r>
              <a:rPr dirty="0" sz="1450" spc="-10">
                <a:latin typeface="Times New Roman"/>
                <a:cs typeface="Times New Roman"/>
              </a:rPr>
              <a:t>touch </a:t>
            </a:r>
            <a:r>
              <a:rPr dirty="0" sz="1450" spc="-5">
                <a:latin typeface="Times New Roman"/>
                <a:cs typeface="Times New Roman"/>
              </a:rPr>
              <a:t>a </a:t>
            </a:r>
            <a:r>
              <a:rPr dirty="0" sz="1450" spc="-10">
                <a:latin typeface="Times New Roman"/>
                <a:cs typeface="Times New Roman"/>
              </a:rPr>
              <a:t>dividend </a:t>
            </a:r>
            <a:r>
              <a:rPr dirty="0" sz="1450" spc="-5">
                <a:latin typeface="Times New Roman"/>
                <a:cs typeface="Times New Roman"/>
              </a:rPr>
              <a:t>on </a:t>
            </a:r>
            <a:r>
              <a:rPr dirty="0" sz="1450" spc="-10">
                <a:latin typeface="Times New Roman"/>
                <a:cs typeface="Times New Roman"/>
              </a:rPr>
              <a:t>my superior knowledge. Some are  dishonest,’ and here </a:t>
            </a:r>
            <a:r>
              <a:rPr dirty="0" sz="1450" spc="-5">
                <a:latin typeface="Times New Roman"/>
                <a:cs typeface="Times New Roman"/>
              </a:rPr>
              <a:t>he </a:t>
            </a:r>
            <a:r>
              <a:rPr dirty="0" sz="1450" spc="-10">
                <a:latin typeface="Times New Roman"/>
                <a:cs typeface="Times New Roman"/>
              </a:rPr>
              <a:t>held </a:t>
            </a:r>
            <a:r>
              <a:rPr dirty="0" sz="1450" spc="-5">
                <a:latin typeface="Times New Roman"/>
                <a:cs typeface="Times New Roman"/>
              </a:rPr>
              <a:t>up </a:t>
            </a:r>
            <a:r>
              <a:rPr dirty="0" sz="1450" spc="-10">
                <a:latin typeface="Times New Roman"/>
                <a:cs typeface="Times New Roman"/>
              </a:rPr>
              <a:t>the candle, so that the light fell strongly </a:t>
            </a:r>
            <a:r>
              <a:rPr dirty="0" sz="1450" spc="-5">
                <a:latin typeface="Times New Roman"/>
                <a:cs typeface="Times New Roman"/>
              </a:rPr>
              <a:t>on </a:t>
            </a:r>
            <a:r>
              <a:rPr dirty="0" sz="1450" spc="-10">
                <a:latin typeface="Times New Roman"/>
                <a:cs typeface="Times New Roman"/>
              </a:rPr>
              <a:t>his  </a:t>
            </a:r>
            <a:r>
              <a:rPr dirty="0" sz="1450" spc="-15">
                <a:latin typeface="Times New Roman"/>
                <a:cs typeface="Times New Roman"/>
              </a:rPr>
              <a:t>visitor, </a:t>
            </a:r>
            <a:r>
              <a:rPr dirty="0" sz="1450" spc="-10">
                <a:latin typeface="Times New Roman"/>
                <a:cs typeface="Times New Roman"/>
              </a:rPr>
              <a:t>‘and in that case,’ </a:t>
            </a:r>
            <a:r>
              <a:rPr dirty="0" sz="1450" spc="-5">
                <a:latin typeface="Times New Roman"/>
                <a:cs typeface="Times New Roman"/>
              </a:rPr>
              <a:t>he </a:t>
            </a:r>
            <a:r>
              <a:rPr dirty="0" sz="1450" spc="-10">
                <a:latin typeface="Times New Roman"/>
                <a:cs typeface="Times New Roman"/>
              </a:rPr>
              <a:t>continued, ‘I profit </a:t>
            </a:r>
            <a:r>
              <a:rPr dirty="0" sz="1450" spc="-5">
                <a:latin typeface="Times New Roman"/>
                <a:cs typeface="Times New Roman"/>
              </a:rPr>
              <a:t>by </a:t>
            </a:r>
            <a:r>
              <a:rPr dirty="0" sz="1450" spc="-10">
                <a:latin typeface="Times New Roman"/>
                <a:cs typeface="Times New Roman"/>
              </a:rPr>
              <a:t>my</a:t>
            </a:r>
            <a:r>
              <a:rPr dirty="0" sz="1450" spc="-45">
                <a:latin typeface="Times New Roman"/>
                <a:cs typeface="Times New Roman"/>
              </a:rPr>
              <a:t> </a:t>
            </a:r>
            <a:r>
              <a:rPr dirty="0" sz="1450" spc="-10">
                <a:latin typeface="Times New Roman"/>
                <a:cs typeface="Times New Roman"/>
              </a:rPr>
              <a:t>virtue.’</a:t>
            </a:r>
            <a:endParaRPr sz="1450">
              <a:latin typeface="Times New Roman"/>
              <a:cs typeface="Times New Roman"/>
            </a:endParaRPr>
          </a:p>
          <a:p>
            <a:pPr algn="just" marL="12700" marR="10160">
              <a:lnSpc>
                <a:spcPts val="1730"/>
              </a:lnSpc>
              <a:spcBef>
                <a:spcPts val="860"/>
              </a:spcBef>
            </a:pPr>
            <a:r>
              <a:rPr dirty="0" sz="1450" spc="-10">
                <a:latin typeface="Times New Roman"/>
                <a:cs typeface="Times New Roman"/>
              </a:rPr>
              <a:t>Markheim had </a:t>
            </a:r>
            <a:r>
              <a:rPr dirty="0" sz="1450" spc="-5">
                <a:latin typeface="Times New Roman"/>
                <a:cs typeface="Times New Roman"/>
              </a:rPr>
              <a:t>but </a:t>
            </a:r>
            <a:r>
              <a:rPr dirty="0" sz="1450" spc="-10">
                <a:latin typeface="Times New Roman"/>
                <a:cs typeface="Times New Roman"/>
              </a:rPr>
              <a:t>just entered from the daylight streets, and his eyes had </a:t>
            </a:r>
            <a:r>
              <a:rPr dirty="0" sz="1450" spc="-5">
                <a:latin typeface="Times New Roman"/>
                <a:cs typeface="Times New Roman"/>
              </a:rPr>
              <a:t>not  </a:t>
            </a:r>
            <a:r>
              <a:rPr dirty="0" sz="1450" spc="-10">
                <a:latin typeface="Times New Roman"/>
                <a:cs typeface="Times New Roman"/>
              </a:rPr>
              <a:t>yet grown familiar with the mingled shine and darkness in the </a:t>
            </a:r>
            <a:r>
              <a:rPr dirty="0" sz="1450" spc="-5">
                <a:latin typeface="Times New Roman"/>
                <a:cs typeface="Times New Roman"/>
              </a:rPr>
              <a:t>shop. </a:t>
            </a:r>
            <a:r>
              <a:rPr dirty="0" sz="1450" spc="-10">
                <a:latin typeface="Times New Roman"/>
                <a:cs typeface="Times New Roman"/>
              </a:rPr>
              <a:t>At these  pointed words, and before the near presence </a:t>
            </a:r>
            <a:r>
              <a:rPr dirty="0" sz="1450" spc="-5">
                <a:latin typeface="Times New Roman"/>
                <a:cs typeface="Times New Roman"/>
              </a:rPr>
              <a:t>of </a:t>
            </a:r>
            <a:r>
              <a:rPr dirty="0" sz="1450" spc="-10">
                <a:latin typeface="Times New Roman"/>
                <a:cs typeface="Times New Roman"/>
              </a:rPr>
              <a:t>the flame, </a:t>
            </a:r>
            <a:r>
              <a:rPr dirty="0" sz="1450" spc="-5">
                <a:latin typeface="Times New Roman"/>
                <a:cs typeface="Times New Roman"/>
              </a:rPr>
              <a:t>he </a:t>
            </a:r>
            <a:r>
              <a:rPr dirty="0" sz="1450" spc="-10">
                <a:latin typeface="Times New Roman"/>
                <a:cs typeface="Times New Roman"/>
              </a:rPr>
              <a:t>blinked painfully  and looked</a:t>
            </a:r>
            <a:r>
              <a:rPr dirty="0" sz="1450" spc="-5">
                <a:latin typeface="Times New Roman"/>
                <a:cs typeface="Times New Roman"/>
              </a:rPr>
              <a:t> </a:t>
            </a:r>
            <a:r>
              <a:rPr dirty="0" sz="1450" spc="-10">
                <a:latin typeface="Times New Roman"/>
                <a:cs typeface="Times New Roman"/>
              </a:rPr>
              <a:t>aside.</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The dealer chuckled. </a:t>
            </a:r>
            <a:r>
              <a:rPr dirty="0" sz="1450" spc="-45">
                <a:latin typeface="Times New Roman"/>
                <a:cs typeface="Times New Roman"/>
              </a:rPr>
              <a:t>‘You </a:t>
            </a:r>
            <a:r>
              <a:rPr dirty="0" sz="1450" spc="-10">
                <a:latin typeface="Times New Roman"/>
                <a:cs typeface="Times New Roman"/>
              </a:rPr>
              <a:t>come to me </a:t>
            </a:r>
            <a:r>
              <a:rPr dirty="0" sz="1450" spc="-5">
                <a:latin typeface="Times New Roman"/>
                <a:cs typeface="Times New Roman"/>
              </a:rPr>
              <a:t>on </a:t>
            </a:r>
            <a:r>
              <a:rPr dirty="0" sz="1450" spc="-10">
                <a:latin typeface="Times New Roman"/>
                <a:cs typeface="Times New Roman"/>
              </a:rPr>
              <a:t>Christmas </a:t>
            </a:r>
            <a:r>
              <a:rPr dirty="0" sz="1450" spc="-30">
                <a:latin typeface="Times New Roman"/>
                <a:cs typeface="Times New Roman"/>
              </a:rPr>
              <a:t>Day,’ </a:t>
            </a:r>
            <a:r>
              <a:rPr dirty="0" sz="1450" spc="-5">
                <a:latin typeface="Times New Roman"/>
                <a:cs typeface="Times New Roman"/>
              </a:rPr>
              <a:t>he </a:t>
            </a:r>
            <a:r>
              <a:rPr dirty="0" sz="1450" spc="-10">
                <a:latin typeface="Times New Roman"/>
                <a:cs typeface="Times New Roman"/>
              </a:rPr>
              <a:t>resumed, ‘when  </a:t>
            </a:r>
            <a:r>
              <a:rPr dirty="0" sz="1450" spc="-5">
                <a:latin typeface="Times New Roman"/>
                <a:cs typeface="Times New Roman"/>
              </a:rPr>
              <a:t>you </a:t>
            </a:r>
            <a:r>
              <a:rPr dirty="0" sz="1450" spc="-10">
                <a:latin typeface="Times New Roman"/>
                <a:cs typeface="Times New Roman"/>
              </a:rPr>
              <a:t>know that </a:t>
            </a:r>
            <a:r>
              <a:rPr dirty="0" sz="1450" spc="-5">
                <a:latin typeface="Times New Roman"/>
                <a:cs typeface="Times New Roman"/>
              </a:rPr>
              <a:t>I </a:t>
            </a:r>
            <a:r>
              <a:rPr dirty="0" sz="1450" spc="-10">
                <a:latin typeface="Times New Roman"/>
                <a:cs typeface="Times New Roman"/>
              </a:rPr>
              <a:t>am alone in my house, </a:t>
            </a:r>
            <a:r>
              <a:rPr dirty="0" sz="1450" spc="-5">
                <a:latin typeface="Times New Roman"/>
                <a:cs typeface="Times New Roman"/>
              </a:rPr>
              <a:t>put up </a:t>
            </a:r>
            <a:r>
              <a:rPr dirty="0" sz="1450" spc="-10">
                <a:latin typeface="Times New Roman"/>
                <a:cs typeface="Times New Roman"/>
              </a:rPr>
              <a:t>my shutters, and make </a:t>
            </a:r>
            <a:r>
              <a:rPr dirty="0" sz="1450" spc="-5">
                <a:latin typeface="Times New Roman"/>
                <a:cs typeface="Times New Roman"/>
              </a:rPr>
              <a:t>a point  of </a:t>
            </a:r>
            <a:r>
              <a:rPr dirty="0" sz="1450" spc="-10">
                <a:latin typeface="Times New Roman"/>
                <a:cs typeface="Times New Roman"/>
              </a:rPr>
              <a:t>refusing business. </a:t>
            </a:r>
            <a:r>
              <a:rPr dirty="0" sz="1450" spc="-35">
                <a:latin typeface="Times New Roman"/>
                <a:cs typeface="Times New Roman"/>
              </a:rPr>
              <a:t>Well, </a:t>
            </a:r>
            <a:r>
              <a:rPr dirty="0" sz="1450" spc="-5">
                <a:latin typeface="Times New Roman"/>
                <a:cs typeface="Times New Roman"/>
              </a:rPr>
              <a:t>you </a:t>
            </a:r>
            <a:r>
              <a:rPr dirty="0" sz="1450" spc="-10">
                <a:latin typeface="Times New Roman"/>
                <a:cs typeface="Times New Roman"/>
              </a:rPr>
              <a:t>will have to pay for that; </a:t>
            </a:r>
            <a:r>
              <a:rPr dirty="0" sz="1450" spc="-5">
                <a:latin typeface="Times New Roman"/>
                <a:cs typeface="Times New Roman"/>
              </a:rPr>
              <a:t>you </a:t>
            </a:r>
            <a:r>
              <a:rPr dirty="0" sz="1450" spc="-10">
                <a:latin typeface="Times New Roman"/>
                <a:cs typeface="Times New Roman"/>
              </a:rPr>
              <a:t>will have to pay  for my loss </a:t>
            </a:r>
            <a:r>
              <a:rPr dirty="0" sz="1450" spc="-5">
                <a:latin typeface="Times New Roman"/>
                <a:cs typeface="Times New Roman"/>
              </a:rPr>
              <a:t>of </a:t>
            </a:r>
            <a:r>
              <a:rPr dirty="0" sz="1450" spc="-10">
                <a:latin typeface="Times New Roman"/>
                <a:cs typeface="Times New Roman"/>
              </a:rPr>
              <a:t>time, when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balancing my </a:t>
            </a:r>
            <a:r>
              <a:rPr dirty="0" sz="1450" spc="-5">
                <a:latin typeface="Times New Roman"/>
                <a:cs typeface="Times New Roman"/>
              </a:rPr>
              <a:t>books; you </a:t>
            </a:r>
            <a:r>
              <a:rPr dirty="0" sz="1450" spc="-10">
                <a:latin typeface="Times New Roman"/>
                <a:cs typeface="Times New Roman"/>
              </a:rPr>
              <a:t>will have to  </a:t>
            </a:r>
            <a:r>
              <a:rPr dirty="0" sz="1450" spc="-30">
                <a:latin typeface="Times New Roman"/>
                <a:cs typeface="Times New Roman"/>
              </a:rPr>
              <a:t>pay, </a:t>
            </a:r>
            <a:r>
              <a:rPr dirty="0" sz="1450" spc="-10">
                <a:latin typeface="Times New Roman"/>
                <a:cs typeface="Times New Roman"/>
              </a:rPr>
              <a:t>besides, for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manner that </a:t>
            </a:r>
            <a:r>
              <a:rPr dirty="0" sz="1450" spc="-5">
                <a:latin typeface="Times New Roman"/>
                <a:cs typeface="Times New Roman"/>
              </a:rPr>
              <a:t>I </a:t>
            </a:r>
            <a:r>
              <a:rPr dirty="0" sz="1450" spc="-10">
                <a:latin typeface="Times New Roman"/>
                <a:cs typeface="Times New Roman"/>
              </a:rPr>
              <a:t>remark in </a:t>
            </a:r>
            <a:r>
              <a:rPr dirty="0" sz="1450" spc="-5">
                <a:latin typeface="Times New Roman"/>
                <a:cs typeface="Times New Roman"/>
              </a:rPr>
              <a:t>you </a:t>
            </a:r>
            <a:r>
              <a:rPr dirty="0" sz="1450" spc="-10">
                <a:latin typeface="Times New Roman"/>
                <a:cs typeface="Times New Roman"/>
              </a:rPr>
              <a:t>to-day very </a:t>
            </a:r>
            <a:r>
              <a:rPr dirty="0" sz="1450" spc="-20">
                <a:latin typeface="Times New Roman"/>
                <a:cs typeface="Times New Roman"/>
              </a:rPr>
              <a:t>strongly.</a:t>
            </a:r>
            <a:r>
              <a:rPr dirty="0" sz="1450" spc="320">
                <a:latin typeface="Times New Roman"/>
                <a:cs typeface="Times New Roman"/>
              </a:rPr>
              <a:t> </a:t>
            </a:r>
            <a:r>
              <a:rPr dirty="0" sz="1450" spc="-5">
                <a:latin typeface="Times New Roman"/>
                <a:cs typeface="Times New Roman"/>
              </a:rPr>
              <a:t>I  </a:t>
            </a:r>
            <a:r>
              <a:rPr dirty="0" sz="1450" spc="-10">
                <a:latin typeface="Times New Roman"/>
                <a:cs typeface="Times New Roman"/>
              </a:rPr>
              <a:t>am the essence </a:t>
            </a:r>
            <a:r>
              <a:rPr dirty="0" sz="1450" spc="-5">
                <a:latin typeface="Times New Roman"/>
                <a:cs typeface="Times New Roman"/>
              </a:rPr>
              <a:t>of </a:t>
            </a:r>
            <a:r>
              <a:rPr dirty="0" sz="1450" spc="-10">
                <a:latin typeface="Times New Roman"/>
                <a:cs typeface="Times New Roman"/>
              </a:rPr>
              <a:t>discretion, and ask </a:t>
            </a:r>
            <a:r>
              <a:rPr dirty="0" sz="1450" spc="-5">
                <a:latin typeface="Times New Roman"/>
                <a:cs typeface="Times New Roman"/>
              </a:rPr>
              <a:t>no </a:t>
            </a:r>
            <a:r>
              <a:rPr dirty="0" sz="1450" spc="-10">
                <a:latin typeface="Times New Roman"/>
                <a:cs typeface="Times New Roman"/>
              </a:rPr>
              <a:t>awkward questions; </a:t>
            </a:r>
            <a:r>
              <a:rPr dirty="0" sz="1450" spc="-5">
                <a:latin typeface="Times New Roman"/>
                <a:cs typeface="Times New Roman"/>
              </a:rPr>
              <a:t>but </a:t>
            </a:r>
            <a:r>
              <a:rPr dirty="0" sz="1450" spc="-10">
                <a:latin typeface="Times New Roman"/>
                <a:cs typeface="Times New Roman"/>
              </a:rPr>
              <a:t>when </a:t>
            </a:r>
            <a:r>
              <a:rPr dirty="0" sz="1450" spc="-5">
                <a:latin typeface="Times New Roman"/>
                <a:cs typeface="Times New Roman"/>
              </a:rPr>
              <a:t>a  </a:t>
            </a:r>
            <a:r>
              <a:rPr dirty="0" sz="1450" spc="-10">
                <a:latin typeface="Times New Roman"/>
                <a:cs typeface="Times New Roman"/>
              </a:rPr>
              <a:t>customer cannot look me in the eye, </a:t>
            </a:r>
            <a:r>
              <a:rPr dirty="0" sz="1450" spc="-5">
                <a:latin typeface="Times New Roman"/>
                <a:cs typeface="Times New Roman"/>
              </a:rPr>
              <a:t>he </a:t>
            </a:r>
            <a:r>
              <a:rPr dirty="0" sz="1450" spc="-10">
                <a:latin typeface="Times New Roman"/>
                <a:cs typeface="Times New Roman"/>
              </a:rPr>
              <a:t>has to pay for it.’ The dealer once  more chuckled; and then, changing to his usual business voice, though still  with </a:t>
            </a:r>
            <a:r>
              <a:rPr dirty="0" sz="1450" spc="-5">
                <a:latin typeface="Times New Roman"/>
                <a:cs typeface="Times New Roman"/>
              </a:rPr>
              <a:t>a </a:t>
            </a:r>
            <a:r>
              <a:rPr dirty="0" sz="1450" spc="-10">
                <a:latin typeface="Times New Roman"/>
                <a:cs typeface="Times New Roman"/>
              </a:rPr>
              <a:t>note </a:t>
            </a:r>
            <a:r>
              <a:rPr dirty="0" sz="1450" spc="-5">
                <a:latin typeface="Times New Roman"/>
                <a:cs typeface="Times New Roman"/>
              </a:rPr>
              <a:t>of </a:t>
            </a:r>
            <a:r>
              <a:rPr dirty="0" sz="1450" spc="-25">
                <a:latin typeface="Times New Roman"/>
                <a:cs typeface="Times New Roman"/>
              </a:rPr>
              <a:t>irony, </a:t>
            </a:r>
            <a:r>
              <a:rPr dirty="0" sz="1450" spc="-45">
                <a:latin typeface="Times New Roman"/>
                <a:cs typeface="Times New Roman"/>
              </a:rPr>
              <a:t>‘You </a:t>
            </a:r>
            <a:r>
              <a:rPr dirty="0" sz="1450" spc="-10">
                <a:latin typeface="Times New Roman"/>
                <a:cs typeface="Times New Roman"/>
              </a:rPr>
              <a:t>can give, as usual, </a:t>
            </a:r>
            <a:r>
              <a:rPr dirty="0" sz="1450" spc="-5">
                <a:latin typeface="Times New Roman"/>
                <a:cs typeface="Times New Roman"/>
              </a:rPr>
              <a:t>a </a:t>
            </a:r>
            <a:r>
              <a:rPr dirty="0" sz="1450" spc="-10">
                <a:latin typeface="Times New Roman"/>
                <a:cs typeface="Times New Roman"/>
              </a:rPr>
              <a:t>clear account </a:t>
            </a:r>
            <a:r>
              <a:rPr dirty="0" sz="1450" spc="-5">
                <a:latin typeface="Times New Roman"/>
                <a:cs typeface="Times New Roman"/>
              </a:rPr>
              <a:t>of </a:t>
            </a:r>
            <a:r>
              <a:rPr dirty="0" sz="1450" spc="-10">
                <a:latin typeface="Times New Roman"/>
                <a:cs typeface="Times New Roman"/>
              </a:rPr>
              <a:t>how </a:t>
            </a:r>
            <a:r>
              <a:rPr dirty="0" sz="1450" spc="-5">
                <a:latin typeface="Times New Roman"/>
                <a:cs typeface="Times New Roman"/>
              </a:rPr>
              <a:t>you </a:t>
            </a:r>
            <a:r>
              <a:rPr dirty="0" sz="1450" spc="-10">
                <a:latin typeface="Times New Roman"/>
                <a:cs typeface="Times New Roman"/>
              </a:rPr>
              <a:t>came  into the possession </a:t>
            </a:r>
            <a:r>
              <a:rPr dirty="0" sz="1450" spc="-5">
                <a:latin typeface="Times New Roman"/>
                <a:cs typeface="Times New Roman"/>
              </a:rPr>
              <a:t>of </a:t>
            </a:r>
            <a:r>
              <a:rPr dirty="0" sz="1450" spc="-10">
                <a:latin typeface="Times New Roman"/>
                <a:cs typeface="Times New Roman"/>
              </a:rPr>
              <a:t>the object?’ </a:t>
            </a:r>
            <a:r>
              <a:rPr dirty="0" sz="1450" spc="-5">
                <a:latin typeface="Times New Roman"/>
                <a:cs typeface="Times New Roman"/>
              </a:rPr>
              <a:t>he </a:t>
            </a:r>
            <a:r>
              <a:rPr dirty="0" sz="1450" spc="-10">
                <a:latin typeface="Times New Roman"/>
                <a:cs typeface="Times New Roman"/>
              </a:rPr>
              <a:t>continued. ‘Still </a:t>
            </a:r>
            <a:r>
              <a:rPr dirty="0" sz="1450" spc="-5">
                <a:latin typeface="Times New Roman"/>
                <a:cs typeface="Times New Roman"/>
              </a:rPr>
              <a:t>your </a:t>
            </a:r>
            <a:r>
              <a:rPr dirty="0" sz="1450" spc="-20">
                <a:latin typeface="Times New Roman"/>
                <a:cs typeface="Times New Roman"/>
              </a:rPr>
              <a:t>uncle’s </a:t>
            </a:r>
            <a:r>
              <a:rPr dirty="0" sz="1450" spc="-10">
                <a:latin typeface="Times New Roman"/>
                <a:cs typeface="Times New Roman"/>
              </a:rPr>
              <a:t>cabinet? A  remarkable </a:t>
            </a:r>
            <a:r>
              <a:rPr dirty="0" sz="1450" spc="-15">
                <a:latin typeface="Times New Roman"/>
                <a:cs typeface="Times New Roman"/>
              </a:rPr>
              <a:t>collector,</a:t>
            </a:r>
            <a:r>
              <a:rPr dirty="0" sz="1450" spc="-5">
                <a:latin typeface="Times New Roman"/>
                <a:cs typeface="Times New Roman"/>
              </a:rPr>
              <a:t> </a:t>
            </a:r>
            <a:r>
              <a:rPr dirty="0" sz="1450" spc="-10">
                <a:latin typeface="Times New Roman"/>
                <a:cs typeface="Times New Roman"/>
              </a:rPr>
              <a:t>sir!’</a:t>
            </a:r>
            <a:endParaRPr sz="1450">
              <a:latin typeface="Times New Roman"/>
              <a:cs typeface="Times New Roman"/>
            </a:endParaRPr>
          </a:p>
          <a:p>
            <a:pPr algn="just" marL="12700" marR="9525">
              <a:lnSpc>
                <a:spcPts val="1730"/>
              </a:lnSpc>
              <a:spcBef>
                <a:spcPts val="850"/>
              </a:spcBef>
            </a:pPr>
            <a:r>
              <a:rPr dirty="0" sz="1450" spc="-10">
                <a:latin typeface="Times New Roman"/>
                <a:cs typeface="Times New Roman"/>
              </a:rPr>
              <a:t>And the little pale, round-shouldered dealer stood almost </a:t>
            </a:r>
            <a:r>
              <a:rPr dirty="0" sz="1450" spc="-5">
                <a:latin typeface="Times New Roman"/>
                <a:cs typeface="Times New Roman"/>
              </a:rPr>
              <a:t>on </a:t>
            </a:r>
            <a:r>
              <a:rPr dirty="0" sz="1450" spc="-10">
                <a:latin typeface="Times New Roman"/>
                <a:cs typeface="Times New Roman"/>
              </a:rPr>
              <a:t>tip-toe, looking  over the top </a:t>
            </a:r>
            <a:r>
              <a:rPr dirty="0" sz="1450" spc="-5">
                <a:latin typeface="Times New Roman"/>
                <a:cs typeface="Times New Roman"/>
              </a:rPr>
              <a:t>of </a:t>
            </a:r>
            <a:r>
              <a:rPr dirty="0" sz="1450" spc="-10">
                <a:latin typeface="Times New Roman"/>
                <a:cs typeface="Times New Roman"/>
              </a:rPr>
              <a:t>his gold spectacles, and </a:t>
            </a:r>
            <a:r>
              <a:rPr dirty="0" sz="1450" spc="-5">
                <a:latin typeface="Times New Roman"/>
                <a:cs typeface="Times New Roman"/>
              </a:rPr>
              <a:t>nodding </a:t>
            </a:r>
            <a:r>
              <a:rPr dirty="0" sz="1450" spc="-10">
                <a:latin typeface="Times New Roman"/>
                <a:cs typeface="Times New Roman"/>
              </a:rPr>
              <a:t>his head with every mark </a:t>
            </a:r>
            <a:r>
              <a:rPr dirty="0" sz="1450" spc="-5">
                <a:latin typeface="Times New Roman"/>
                <a:cs typeface="Times New Roman"/>
              </a:rPr>
              <a:t>of  </a:t>
            </a:r>
            <a:r>
              <a:rPr dirty="0" sz="1450" spc="-10">
                <a:latin typeface="Times New Roman"/>
                <a:cs typeface="Times New Roman"/>
              </a:rPr>
              <a:t>disbelief. Markheim returned his gaze with </a:t>
            </a:r>
            <a:r>
              <a:rPr dirty="0" sz="1450" spc="-5">
                <a:latin typeface="Times New Roman"/>
                <a:cs typeface="Times New Roman"/>
              </a:rPr>
              <a:t>one of </a:t>
            </a:r>
            <a:r>
              <a:rPr dirty="0" sz="1450" spc="-10">
                <a:latin typeface="Times New Roman"/>
                <a:cs typeface="Times New Roman"/>
              </a:rPr>
              <a:t>infinite </a:t>
            </a:r>
            <a:r>
              <a:rPr dirty="0" sz="1450" spc="-25">
                <a:latin typeface="Times New Roman"/>
                <a:cs typeface="Times New Roman"/>
              </a:rPr>
              <a:t>pity,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touch </a:t>
            </a:r>
            <a:r>
              <a:rPr dirty="0" sz="1450" spc="-5">
                <a:latin typeface="Times New Roman"/>
                <a:cs typeface="Times New Roman"/>
              </a:rPr>
              <a:t>of  </a:t>
            </a:r>
            <a:r>
              <a:rPr dirty="0" sz="1450" spc="-20">
                <a:latin typeface="Times New Roman"/>
                <a:cs typeface="Times New Roman"/>
              </a:rPr>
              <a:t>horror.</a:t>
            </a:r>
            <a:endParaRPr sz="1450">
              <a:latin typeface="Times New Roman"/>
              <a:cs typeface="Times New Roman"/>
            </a:endParaRPr>
          </a:p>
          <a:p>
            <a:pPr algn="just" marL="12700" marR="6350">
              <a:lnSpc>
                <a:spcPts val="1730"/>
              </a:lnSpc>
              <a:spcBef>
                <a:spcPts val="855"/>
              </a:spcBef>
            </a:pPr>
            <a:r>
              <a:rPr dirty="0" sz="1450" spc="-10">
                <a:latin typeface="Times New Roman"/>
                <a:cs typeface="Times New Roman"/>
              </a:rPr>
              <a:t>‘This time,’ said he, ‘you are in </a:t>
            </a:r>
            <a:r>
              <a:rPr dirty="0" sz="1450" spc="-20">
                <a:latin typeface="Times New Roman"/>
                <a:cs typeface="Times New Roman"/>
              </a:rPr>
              <a:t>error.</a:t>
            </a:r>
            <a:r>
              <a:rPr dirty="0" sz="1450" spc="320">
                <a:latin typeface="Times New Roman"/>
                <a:cs typeface="Times New Roman"/>
              </a:rPr>
              <a:t>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come to sell, </a:t>
            </a:r>
            <a:r>
              <a:rPr dirty="0" sz="1450" spc="-5">
                <a:latin typeface="Times New Roman"/>
                <a:cs typeface="Times New Roman"/>
              </a:rPr>
              <a:t>but </a:t>
            </a:r>
            <a:r>
              <a:rPr dirty="0" sz="1450" spc="-10">
                <a:latin typeface="Times New Roman"/>
                <a:cs typeface="Times New Roman"/>
              </a:rPr>
              <a:t>to </a:t>
            </a:r>
            <a:r>
              <a:rPr dirty="0" sz="1450" spc="-30">
                <a:latin typeface="Times New Roman"/>
                <a:cs typeface="Times New Roman"/>
              </a:rPr>
              <a:t>buy.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curios to dispose of; my </a:t>
            </a:r>
            <a:r>
              <a:rPr dirty="0" sz="1450" spc="-20">
                <a:latin typeface="Times New Roman"/>
                <a:cs typeface="Times New Roman"/>
              </a:rPr>
              <a:t>uncle’s </a:t>
            </a:r>
            <a:r>
              <a:rPr dirty="0" sz="1450" spc="-10">
                <a:latin typeface="Times New Roman"/>
                <a:cs typeface="Times New Roman"/>
              </a:rPr>
              <a:t>cabinet is bare to the wainscot; even  were it still intact,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done </a:t>
            </a:r>
            <a:r>
              <a:rPr dirty="0" sz="1450" spc="-10">
                <a:latin typeface="Times New Roman"/>
                <a:cs typeface="Times New Roman"/>
              </a:rPr>
              <a:t>well </a:t>
            </a:r>
            <a:r>
              <a:rPr dirty="0" sz="1450" spc="-5">
                <a:latin typeface="Times New Roman"/>
                <a:cs typeface="Times New Roman"/>
              </a:rPr>
              <a:t>on </a:t>
            </a:r>
            <a:r>
              <a:rPr dirty="0" sz="1450" spc="-10">
                <a:latin typeface="Times New Roman"/>
                <a:cs typeface="Times New Roman"/>
              </a:rPr>
              <a:t>the Stock Exchange, and should more  likely add to it than otherwise, and my errand to-day is simplicity itself. </a:t>
            </a:r>
            <a:r>
              <a:rPr dirty="0" sz="1450" spc="-5">
                <a:latin typeface="Times New Roman"/>
                <a:cs typeface="Times New Roman"/>
              </a:rPr>
              <a:t>I </a:t>
            </a:r>
            <a:r>
              <a:rPr dirty="0" sz="1450" spc="-10">
                <a:latin typeface="Times New Roman"/>
                <a:cs typeface="Times New Roman"/>
              </a:rPr>
              <a:t>seek  </a:t>
            </a:r>
            <a:r>
              <a:rPr dirty="0" sz="1450" spc="-5">
                <a:latin typeface="Times New Roman"/>
                <a:cs typeface="Times New Roman"/>
              </a:rPr>
              <a:t>a </a:t>
            </a:r>
            <a:r>
              <a:rPr dirty="0" sz="1450" spc="-10">
                <a:latin typeface="Times New Roman"/>
                <a:cs typeface="Times New Roman"/>
              </a:rPr>
              <a:t>Christmas present for </a:t>
            </a:r>
            <a:r>
              <a:rPr dirty="0" sz="1450" spc="-5">
                <a:latin typeface="Times New Roman"/>
                <a:cs typeface="Times New Roman"/>
              </a:rPr>
              <a:t>a </a:t>
            </a:r>
            <a:r>
              <a:rPr dirty="0" sz="1450" spc="-25">
                <a:latin typeface="Times New Roman"/>
                <a:cs typeface="Times New Roman"/>
              </a:rPr>
              <a:t>lady,’ </a:t>
            </a:r>
            <a:r>
              <a:rPr dirty="0" sz="1450" spc="-5">
                <a:latin typeface="Times New Roman"/>
                <a:cs typeface="Times New Roman"/>
              </a:rPr>
              <a:t>he </a:t>
            </a:r>
            <a:r>
              <a:rPr dirty="0" sz="1450" spc="-10">
                <a:latin typeface="Times New Roman"/>
                <a:cs typeface="Times New Roman"/>
              </a:rPr>
              <a:t>continued, waxing more fluent as </a:t>
            </a:r>
            <a:r>
              <a:rPr dirty="0" sz="1450" spc="-5">
                <a:latin typeface="Times New Roman"/>
                <a:cs typeface="Times New Roman"/>
              </a:rPr>
              <a:t>he </a:t>
            </a:r>
            <a:r>
              <a:rPr dirty="0" sz="1450" spc="-10">
                <a:latin typeface="Times New Roman"/>
                <a:cs typeface="Times New Roman"/>
              </a:rPr>
              <a:t>struck  into the speech </a:t>
            </a:r>
            <a:r>
              <a:rPr dirty="0" sz="1450" spc="-5">
                <a:latin typeface="Times New Roman"/>
                <a:cs typeface="Times New Roman"/>
              </a:rPr>
              <a:t>he </a:t>
            </a:r>
            <a:r>
              <a:rPr dirty="0" sz="1450" spc="-10">
                <a:latin typeface="Times New Roman"/>
                <a:cs typeface="Times New Roman"/>
              </a:rPr>
              <a:t>had prepared; ‘and certainly </a:t>
            </a:r>
            <a:r>
              <a:rPr dirty="0" sz="1450" spc="-5">
                <a:latin typeface="Times New Roman"/>
                <a:cs typeface="Times New Roman"/>
              </a:rPr>
              <a:t>I </a:t>
            </a:r>
            <a:r>
              <a:rPr dirty="0" sz="1450" spc="-10">
                <a:latin typeface="Times New Roman"/>
                <a:cs typeface="Times New Roman"/>
              </a:rPr>
              <a:t>owe </a:t>
            </a:r>
            <a:r>
              <a:rPr dirty="0" sz="1450" spc="-5">
                <a:latin typeface="Times New Roman"/>
                <a:cs typeface="Times New Roman"/>
              </a:rPr>
              <a:t>you </a:t>
            </a:r>
            <a:r>
              <a:rPr dirty="0" sz="1450" spc="-10">
                <a:latin typeface="Times New Roman"/>
                <a:cs typeface="Times New Roman"/>
              </a:rPr>
              <a:t>every excuse for  thus disturbing </a:t>
            </a:r>
            <a:r>
              <a:rPr dirty="0" sz="1450" spc="-5">
                <a:latin typeface="Times New Roman"/>
                <a:cs typeface="Times New Roman"/>
              </a:rPr>
              <a:t>you upon </a:t>
            </a:r>
            <a:r>
              <a:rPr dirty="0" sz="1450" spc="-10">
                <a:latin typeface="Times New Roman"/>
                <a:cs typeface="Times New Roman"/>
              </a:rPr>
              <a:t>so small </a:t>
            </a:r>
            <a:r>
              <a:rPr dirty="0" sz="1450" spc="-5">
                <a:latin typeface="Times New Roman"/>
                <a:cs typeface="Times New Roman"/>
              </a:rPr>
              <a:t>a </a:t>
            </a:r>
            <a:r>
              <a:rPr dirty="0" sz="1450" spc="-20">
                <a:latin typeface="Times New Roman"/>
                <a:cs typeface="Times New Roman"/>
              </a:rPr>
              <a:t>matter.</a:t>
            </a:r>
            <a:r>
              <a:rPr dirty="0" sz="1450" spc="320">
                <a:latin typeface="Times New Roman"/>
                <a:cs typeface="Times New Roman"/>
              </a:rPr>
              <a:t> </a:t>
            </a:r>
            <a:r>
              <a:rPr dirty="0" sz="1450" spc="-10">
                <a:latin typeface="Times New Roman"/>
                <a:cs typeface="Times New Roman"/>
              </a:rPr>
              <a:t>But the thing was neglected  yesterday; </a:t>
            </a:r>
            <a:r>
              <a:rPr dirty="0" sz="1450" spc="-5">
                <a:latin typeface="Times New Roman"/>
                <a:cs typeface="Times New Roman"/>
              </a:rPr>
              <a:t>I </a:t>
            </a:r>
            <a:r>
              <a:rPr dirty="0" sz="1450" spc="-10">
                <a:latin typeface="Times New Roman"/>
                <a:cs typeface="Times New Roman"/>
              </a:rPr>
              <a:t>must produce my little compliment at dinner; and, as </a:t>
            </a:r>
            <a:r>
              <a:rPr dirty="0" sz="1450" spc="-5">
                <a:latin typeface="Times New Roman"/>
                <a:cs typeface="Times New Roman"/>
              </a:rPr>
              <a:t>you </a:t>
            </a:r>
            <a:r>
              <a:rPr dirty="0" sz="1450" spc="-10">
                <a:latin typeface="Times New Roman"/>
                <a:cs typeface="Times New Roman"/>
              </a:rPr>
              <a:t>very  well </a:t>
            </a:r>
            <a:r>
              <a:rPr dirty="0" sz="1450" spc="-25">
                <a:latin typeface="Times New Roman"/>
                <a:cs typeface="Times New Roman"/>
              </a:rPr>
              <a:t>know, </a:t>
            </a:r>
            <a:r>
              <a:rPr dirty="0" sz="1450" spc="-5">
                <a:latin typeface="Times New Roman"/>
                <a:cs typeface="Times New Roman"/>
              </a:rPr>
              <a:t>a </a:t>
            </a:r>
            <a:r>
              <a:rPr dirty="0" sz="1450" spc="-10">
                <a:latin typeface="Times New Roman"/>
                <a:cs typeface="Times New Roman"/>
              </a:rPr>
              <a:t>rich marriage is </a:t>
            </a:r>
            <a:r>
              <a:rPr dirty="0" sz="1450" spc="-5">
                <a:latin typeface="Times New Roman"/>
                <a:cs typeface="Times New Roman"/>
              </a:rPr>
              <a:t>not a </a:t>
            </a:r>
            <a:r>
              <a:rPr dirty="0" sz="1450" spc="-10">
                <a:latin typeface="Times New Roman"/>
                <a:cs typeface="Times New Roman"/>
              </a:rPr>
              <a:t>thing to </a:t>
            </a:r>
            <a:r>
              <a:rPr dirty="0" sz="1450" spc="-5">
                <a:latin typeface="Times New Roman"/>
                <a:cs typeface="Times New Roman"/>
              </a:rPr>
              <a:t>be</a:t>
            </a:r>
            <a:r>
              <a:rPr dirty="0" sz="1450" spc="50">
                <a:latin typeface="Times New Roman"/>
                <a:cs typeface="Times New Roman"/>
              </a:rPr>
              <a:t> </a:t>
            </a:r>
            <a:r>
              <a:rPr dirty="0" sz="1450" spc="-10">
                <a:latin typeface="Times New Roman"/>
                <a:cs typeface="Times New Roman"/>
              </a:rPr>
              <a:t>neglected.’</a:t>
            </a:r>
            <a:endParaRPr sz="1450">
              <a:latin typeface="Times New Roman"/>
              <a:cs typeface="Times New Roman"/>
            </a:endParaRPr>
          </a:p>
          <a:p>
            <a:pPr algn="just" marL="12700" marR="8255">
              <a:lnSpc>
                <a:spcPts val="1730"/>
              </a:lnSpc>
              <a:spcBef>
                <a:spcPts val="850"/>
              </a:spcBef>
            </a:pPr>
            <a:r>
              <a:rPr dirty="0" sz="1450" spc="-10">
                <a:latin typeface="Times New Roman"/>
                <a:cs typeface="Times New Roman"/>
              </a:rPr>
              <a:t>There followed </a:t>
            </a:r>
            <a:r>
              <a:rPr dirty="0" sz="1450" spc="-5">
                <a:latin typeface="Times New Roman"/>
                <a:cs typeface="Times New Roman"/>
              </a:rPr>
              <a:t>a </a:t>
            </a:r>
            <a:r>
              <a:rPr dirty="0" sz="1450" spc="-10">
                <a:latin typeface="Times New Roman"/>
                <a:cs typeface="Times New Roman"/>
              </a:rPr>
              <a:t>pause, during which the dealer seemed to weigh this  statement </a:t>
            </a:r>
            <a:r>
              <a:rPr dirty="0" sz="1450" spc="-15">
                <a:latin typeface="Times New Roman"/>
                <a:cs typeface="Times New Roman"/>
              </a:rPr>
              <a:t>incredulously. </a:t>
            </a:r>
            <a:r>
              <a:rPr dirty="0" sz="1450" spc="-10">
                <a:latin typeface="Times New Roman"/>
                <a:cs typeface="Times New Roman"/>
              </a:rPr>
              <a:t>The ticking </a:t>
            </a:r>
            <a:r>
              <a:rPr dirty="0" sz="1450" spc="-5">
                <a:latin typeface="Times New Roman"/>
                <a:cs typeface="Times New Roman"/>
              </a:rPr>
              <a:t>of </a:t>
            </a:r>
            <a:r>
              <a:rPr dirty="0" sz="1450" spc="-10">
                <a:latin typeface="Times New Roman"/>
                <a:cs typeface="Times New Roman"/>
              </a:rPr>
              <a:t>many clocks among the curious  lumber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shop, </a:t>
            </a:r>
            <a:r>
              <a:rPr dirty="0" sz="1450" spc="-10">
                <a:latin typeface="Times New Roman"/>
                <a:cs typeface="Times New Roman"/>
              </a:rPr>
              <a:t>and the faint rushing </a:t>
            </a:r>
            <a:r>
              <a:rPr dirty="0" sz="1450" spc="-5">
                <a:latin typeface="Times New Roman"/>
                <a:cs typeface="Times New Roman"/>
              </a:rPr>
              <a:t>of </a:t>
            </a:r>
            <a:r>
              <a:rPr dirty="0" sz="1450" spc="-10">
                <a:latin typeface="Times New Roman"/>
                <a:cs typeface="Times New Roman"/>
              </a:rPr>
              <a:t>the cabs in </a:t>
            </a:r>
            <a:r>
              <a:rPr dirty="0" sz="1450" spc="-5">
                <a:latin typeface="Times New Roman"/>
                <a:cs typeface="Times New Roman"/>
              </a:rPr>
              <a:t>a </a:t>
            </a:r>
            <a:r>
              <a:rPr dirty="0" sz="1450" spc="-10">
                <a:latin typeface="Times New Roman"/>
                <a:cs typeface="Times New Roman"/>
              </a:rPr>
              <a:t>near thoroughfare,  filled </a:t>
            </a:r>
            <a:r>
              <a:rPr dirty="0" sz="1450" spc="-5">
                <a:latin typeface="Times New Roman"/>
                <a:cs typeface="Times New Roman"/>
              </a:rPr>
              <a:t>up </a:t>
            </a:r>
            <a:r>
              <a:rPr dirty="0" sz="1450" spc="-10">
                <a:latin typeface="Times New Roman"/>
                <a:cs typeface="Times New Roman"/>
              </a:rPr>
              <a:t>the interval </a:t>
            </a:r>
            <a:r>
              <a:rPr dirty="0" sz="1450" spc="-5">
                <a:latin typeface="Times New Roman"/>
                <a:cs typeface="Times New Roman"/>
              </a:rPr>
              <a:t>of</a:t>
            </a:r>
            <a:r>
              <a:rPr dirty="0" sz="1450" spc="5">
                <a:latin typeface="Times New Roman"/>
                <a:cs typeface="Times New Roman"/>
              </a:rPr>
              <a:t> </a:t>
            </a:r>
            <a:r>
              <a:rPr dirty="0" sz="1450" spc="-10">
                <a:latin typeface="Times New Roman"/>
                <a:cs typeface="Times New Roman"/>
              </a:rPr>
              <a:t>silence.</a:t>
            </a:r>
            <a:endParaRPr sz="1450">
              <a:latin typeface="Times New Roman"/>
              <a:cs typeface="Times New Roman"/>
            </a:endParaRPr>
          </a:p>
          <a:p>
            <a:pPr algn="just" marL="12700" marR="5080">
              <a:lnSpc>
                <a:spcPts val="1730"/>
              </a:lnSpc>
              <a:spcBef>
                <a:spcPts val="860"/>
              </a:spcBef>
            </a:pPr>
            <a:r>
              <a:rPr dirty="0" sz="1450" spc="-30">
                <a:latin typeface="Times New Roman"/>
                <a:cs typeface="Times New Roman"/>
              </a:rPr>
              <a:t>‘Well, </a:t>
            </a:r>
            <a:r>
              <a:rPr dirty="0" sz="1450" spc="-20">
                <a:latin typeface="Times New Roman"/>
                <a:cs typeface="Times New Roman"/>
              </a:rPr>
              <a:t>sir,’ </a:t>
            </a:r>
            <a:r>
              <a:rPr dirty="0" sz="1450" spc="-10">
                <a:latin typeface="Times New Roman"/>
                <a:cs typeface="Times New Roman"/>
              </a:rPr>
              <a:t>said the </a:t>
            </a:r>
            <a:r>
              <a:rPr dirty="0" sz="1450" spc="-15">
                <a:latin typeface="Times New Roman"/>
                <a:cs typeface="Times New Roman"/>
              </a:rPr>
              <a:t>dealer, </a:t>
            </a:r>
            <a:r>
              <a:rPr dirty="0" sz="1450" spc="-10">
                <a:latin typeface="Times New Roman"/>
                <a:cs typeface="Times New Roman"/>
              </a:rPr>
              <a:t>‘be it so. </a:t>
            </a:r>
            <a:r>
              <a:rPr dirty="0" sz="1450" spc="-60">
                <a:latin typeface="Times New Roman"/>
                <a:cs typeface="Times New Roman"/>
              </a:rPr>
              <a:t>You </a:t>
            </a:r>
            <a:r>
              <a:rPr dirty="0" sz="1450" spc="-10">
                <a:latin typeface="Times New Roman"/>
                <a:cs typeface="Times New Roman"/>
              </a:rPr>
              <a:t>are an old customer after all; and if,  as </a:t>
            </a:r>
            <a:r>
              <a:rPr dirty="0" sz="1450" spc="-5">
                <a:latin typeface="Times New Roman"/>
                <a:cs typeface="Times New Roman"/>
              </a:rPr>
              <a:t>you </a:t>
            </a:r>
            <a:r>
              <a:rPr dirty="0" sz="1450" spc="-30">
                <a:latin typeface="Times New Roman"/>
                <a:cs typeface="Times New Roman"/>
              </a:rPr>
              <a:t>say, </a:t>
            </a:r>
            <a:r>
              <a:rPr dirty="0" sz="1450" spc="-5">
                <a:latin typeface="Times New Roman"/>
                <a:cs typeface="Times New Roman"/>
              </a:rPr>
              <a:t>you </a:t>
            </a:r>
            <a:r>
              <a:rPr dirty="0" sz="1450" spc="-10">
                <a:latin typeface="Times New Roman"/>
                <a:cs typeface="Times New Roman"/>
              </a:rPr>
              <a:t>have the chance </a:t>
            </a:r>
            <a:r>
              <a:rPr dirty="0" sz="1450" spc="-5">
                <a:latin typeface="Times New Roman"/>
                <a:cs typeface="Times New Roman"/>
              </a:rPr>
              <a:t>of a good </a:t>
            </a:r>
            <a:r>
              <a:rPr dirty="0" sz="1450" spc="-10">
                <a:latin typeface="Times New Roman"/>
                <a:cs typeface="Times New Roman"/>
              </a:rPr>
              <a:t>marriage, far </a:t>
            </a:r>
            <a:r>
              <a:rPr dirty="0" sz="1450" spc="-5">
                <a:latin typeface="Times New Roman"/>
                <a:cs typeface="Times New Roman"/>
              </a:rPr>
              <a:t>be </a:t>
            </a:r>
            <a:r>
              <a:rPr dirty="0" sz="1450" spc="-10">
                <a:latin typeface="Times New Roman"/>
                <a:cs typeface="Times New Roman"/>
              </a:rPr>
              <a:t>it from me to </a:t>
            </a:r>
            <a:r>
              <a:rPr dirty="0" sz="1450" spc="-5">
                <a:latin typeface="Times New Roman"/>
                <a:cs typeface="Times New Roman"/>
              </a:rPr>
              <a:t>be </a:t>
            </a:r>
            <a:r>
              <a:rPr dirty="0" sz="1450" spc="-10">
                <a:latin typeface="Times New Roman"/>
                <a:cs typeface="Times New Roman"/>
              </a:rPr>
              <a:t>an  obstacle.</a:t>
            </a:r>
            <a:r>
              <a:rPr dirty="0" sz="1450" spc="185">
                <a:latin typeface="Times New Roman"/>
                <a:cs typeface="Times New Roman"/>
              </a:rPr>
              <a:t> </a:t>
            </a:r>
            <a:r>
              <a:rPr dirty="0" sz="1450" spc="-10">
                <a:latin typeface="Times New Roman"/>
                <a:cs typeface="Times New Roman"/>
              </a:rPr>
              <a:t>Here</a:t>
            </a:r>
            <a:r>
              <a:rPr dirty="0" sz="1450" spc="85">
                <a:latin typeface="Times New Roman"/>
                <a:cs typeface="Times New Roman"/>
              </a:rPr>
              <a:t> </a:t>
            </a:r>
            <a:r>
              <a:rPr dirty="0" sz="1450" spc="-10">
                <a:latin typeface="Times New Roman"/>
                <a:cs typeface="Times New Roman"/>
              </a:rPr>
              <a:t>is</a:t>
            </a:r>
            <a:r>
              <a:rPr dirty="0" sz="1450" spc="85">
                <a:latin typeface="Times New Roman"/>
                <a:cs typeface="Times New Roman"/>
              </a:rPr>
              <a:t> </a:t>
            </a:r>
            <a:r>
              <a:rPr dirty="0" sz="1450" spc="-5">
                <a:latin typeface="Times New Roman"/>
                <a:cs typeface="Times New Roman"/>
              </a:rPr>
              <a:t>a</a:t>
            </a:r>
            <a:r>
              <a:rPr dirty="0" sz="1450" spc="85">
                <a:latin typeface="Times New Roman"/>
                <a:cs typeface="Times New Roman"/>
              </a:rPr>
              <a:t> </a:t>
            </a:r>
            <a:r>
              <a:rPr dirty="0" sz="1450" spc="-10">
                <a:latin typeface="Times New Roman"/>
                <a:cs typeface="Times New Roman"/>
              </a:rPr>
              <a:t>nice</a:t>
            </a:r>
            <a:r>
              <a:rPr dirty="0" sz="1450" spc="85">
                <a:latin typeface="Times New Roman"/>
                <a:cs typeface="Times New Roman"/>
              </a:rPr>
              <a:t> </a:t>
            </a:r>
            <a:r>
              <a:rPr dirty="0" sz="1450" spc="-10">
                <a:latin typeface="Times New Roman"/>
                <a:cs typeface="Times New Roman"/>
              </a:rPr>
              <a:t>thing</a:t>
            </a:r>
            <a:r>
              <a:rPr dirty="0" sz="1450" spc="85">
                <a:latin typeface="Times New Roman"/>
                <a:cs typeface="Times New Roman"/>
              </a:rPr>
              <a:t> </a:t>
            </a:r>
            <a:r>
              <a:rPr dirty="0" sz="1450" spc="-10">
                <a:latin typeface="Times New Roman"/>
                <a:cs typeface="Times New Roman"/>
              </a:rPr>
              <a:t>for</a:t>
            </a:r>
            <a:r>
              <a:rPr dirty="0" sz="1450" spc="85">
                <a:latin typeface="Times New Roman"/>
                <a:cs typeface="Times New Roman"/>
              </a:rPr>
              <a:t> </a:t>
            </a:r>
            <a:r>
              <a:rPr dirty="0" sz="1450" spc="-5">
                <a:latin typeface="Times New Roman"/>
                <a:cs typeface="Times New Roman"/>
              </a:rPr>
              <a:t>a</a:t>
            </a:r>
            <a:r>
              <a:rPr dirty="0" sz="1450" spc="85">
                <a:latin typeface="Times New Roman"/>
                <a:cs typeface="Times New Roman"/>
              </a:rPr>
              <a:t> </a:t>
            </a:r>
            <a:r>
              <a:rPr dirty="0" sz="1450" spc="-10">
                <a:latin typeface="Times New Roman"/>
                <a:cs typeface="Times New Roman"/>
              </a:rPr>
              <a:t>lady</a:t>
            </a:r>
            <a:r>
              <a:rPr dirty="0" sz="1450" spc="85">
                <a:latin typeface="Times New Roman"/>
                <a:cs typeface="Times New Roman"/>
              </a:rPr>
              <a:t> </a:t>
            </a:r>
            <a:r>
              <a:rPr dirty="0" sz="1450" spc="-25">
                <a:latin typeface="Times New Roman"/>
                <a:cs typeface="Times New Roman"/>
              </a:rPr>
              <a:t>now,’ </a:t>
            </a:r>
            <a:r>
              <a:rPr dirty="0" sz="1450" spc="-5">
                <a:latin typeface="Times New Roman"/>
                <a:cs typeface="Times New Roman"/>
              </a:rPr>
              <a:t>he</a:t>
            </a:r>
            <a:r>
              <a:rPr dirty="0" sz="1450" spc="85">
                <a:latin typeface="Times New Roman"/>
                <a:cs typeface="Times New Roman"/>
              </a:rPr>
              <a:t> </a:t>
            </a:r>
            <a:r>
              <a:rPr dirty="0" sz="1450" spc="-10">
                <a:latin typeface="Times New Roman"/>
                <a:cs typeface="Times New Roman"/>
              </a:rPr>
              <a:t>went</a:t>
            </a:r>
            <a:r>
              <a:rPr dirty="0" sz="1450" spc="85">
                <a:latin typeface="Times New Roman"/>
                <a:cs typeface="Times New Roman"/>
              </a:rPr>
              <a:t> </a:t>
            </a:r>
            <a:r>
              <a:rPr dirty="0" sz="1450" spc="-5">
                <a:latin typeface="Times New Roman"/>
                <a:cs typeface="Times New Roman"/>
              </a:rPr>
              <a:t>on,</a:t>
            </a:r>
            <a:r>
              <a:rPr dirty="0" sz="1450" spc="85">
                <a:latin typeface="Times New Roman"/>
                <a:cs typeface="Times New Roman"/>
              </a:rPr>
              <a:t> </a:t>
            </a:r>
            <a:r>
              <a:rPr dirty="0" sz="1450" spc="-10">
                <a:latin typeface="Times New Roman"/>
                <a:cs typeface="Times New Roman"/>
              </a:rPr>
              <a:t>‘this</a:t>
            </a:r>
            <a:r>
              <a:rPr dirty="0" sz="1450" spc="85">
                <a:latin typeface="Times New Roman"/>
                <a:cs typeface="Times New Roman"/>
              </a:rPr>
              <a:t> </a:t>
            </a:r>
            <a:r>
              <a:rPr dirty="0" sz="1450" spc="-10">
                <a:latin typeface="Times New Roman"/>
                <a:cs typeface="Times New Roman"/>
              </a:rPr>
              <a:t>hand</a:t>
            </a:r>
            <a:r>
              <a:rPr dirty="0" sz="1450" spc="90">
                <a:latin typeface="Times New Roman"/>
                <a:cs typeface="Times New Roman"/>
              </a:rPr>
              <a:t> </a:t>
            </a:r>
            <a:r>
              <a:rPr dirty="0" sz="1450" spc="-10">
                <a:latin typeface="Times New Roman"/>
                <a:cs typeface="Times New Roman"/>
              </a:rPr>
              <a:t>glass—</a:t>
            </a:r>
            <a:endParaRPr sz="145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6440" cy="90360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necessary bread. If it was sometimes weariful to me, who was there </a:t>
            </a:r>
            <a:r>
              <a:rPr dirty="0" sz="1450" spc="-5">
                <a:latin typeface="Times New Roman"/>
                <a:cs typeface="Times New Roman"/>
              </a:rPr>
              <a:t>but a  </a:t>
            </a:r>
            <a:r>
              <a:rPr dirty="0" sz="1450" spc="-10">
                <a:latin typeface="Times New Roman"/>
                <a:cs typeface="Times New Roman"/>
              </a:rPr>
              <a:t>month </a:t>
            </a:r>
            <a:r>
              <a:rPr dirty="0" sz="1450" spc="-5">
                <a:latin typeface="Times New Roman"/>
                <a:cs typeface="Times New Roman"/>
              </a:rPr>
              <a:t>or </a:t>
            </a:r>
            <a:r>
              <a:rPr dirty="0" sz="1450" spc="-10">
                <a:latin typeface="Times New Roman"/>
                <a:cs typeface="Times New Roman"/>
              </a:rPr>
              <a:t>two, </a:t>
            </a:r>
            <a:r>
              <a:rPr dirty="0" sz="1450" spc="-5">
                <a:latin typeface="Times New Roman"/>
                <a:cs typeface="Times New Roman"/>
              </a:rPr>
              <a:t>you </a:t>
            </a:r>
            <a:r>
              <a:rPr dirty="0" sz="1450" spc="-10">
                <a:latin typeface="Times New Roman"/>
                <a:cs typeface="Times New Roman"/>
              </a:rPr>
              <a:t>may fancy what it was to her who dwelt in that same desert  all the year </a:t>
            </a:r>
            <a:r>
              <a:rPr dirty="0" sz="1450" spc="-5">
                <a:latin typeface="Times New Roman"/>
                <a:cs typeface="Times New Roman"/>
              </a:rPr>
              <a:t>round, </a:t>
            </a:r>
            <a:r>
              <a:rPr dirty="0" sz="1450" spc="-10">
                <a:latin typeface="Times New Roman"/>
                <a:cs typeface="Times New Roman"/>
              </a:rPr>
              <a:t>with the sheep and flying sea-gulls, and the Merry Men  singing and dancing in the</a:t>
            </a:r>
            <a:r>
              <a:rPr dirty="0" sz="1450" spc="15">
                <a:latin typeface="Times New Roman"/>
                <a:cs typeface="Times New Roman"/>
              </a:rPr>
              <a:t> </a:t>
            </a:r>
            <a:r>
              <a:rPr dirty="0" sz="1450" spc="-10">
                <a:latin typeface="Times New Roman"/>
                <a:cs typeface="Times New Roman"/>
              </a:rPr>
              <a:t>Roost!</a:t>
            </a:r>
            <a:endParaRPr sz="1450">
              <a:latin typeface="Times New Roman"/>
              <a:cs typeface="Times New Roman"/>
            </a:endParaRPr>
          </a:p>
        </p:txBody>
      </p:sp>
      <p:sp>
        <p:nvSpPr>
          <p:cNvPr id="3" name="object 3"/>
          <p:cNvSpPr txBox="1"/>
          <p:nvPr/>
        </p:nvSpPr>
        <p:spPr>
          <a:xfrm>
            <a:off x="876300" y="2173258"/>
            <a:ext cx="5807075" cy="7616825"/>
          </a:xfrm>
          <a:prstGeom prst="rect">
            <a:avLst/>
          </a:prstGeom>
        </p:spPr>
        <p:txBody>
          <a:bodyPr wrap="square" lIns="0" tIns="11430" rIns="0" bIns="0" rtlCol="0" vert="horz">
            <a:spAutoFit/>
          </a:bodyPr>
          <a:lstStyle/>
          <a:p>
            <a:pPr marL="250190">
              <a:lnSpc>
                <a:spcPct val="100000"/>
              </a:lnSpc>
              <a:spcBef>
                <a:spcPts val="90"/>
              </a:spcBef>
            </a:pPr>
            <a:r>
              <a:rPr dirty="0" sz="1450" spc="-15" b="1">
                <a:latin typeface="Times New Roman"/>
                <a:cs typeface="Times New Roman"/>
              </a:rPr>
              <a:t>CHAPTER </a:t>
            </a:r>
            <a:r>
              <a:rPr dirty="0" sz="1450" spc="-10" b="1">
                <a:latin typeface="Times New Roman"/>
                <a:cs typeface="Times New Roman"/>
              </a:rPr>
              <a:t>II. </a:t>
            </a:r>
            <a:r>
              <a:rPr dirty="0" sz="1450" spc="-40" b="1">
                <a:latin typeface="Times New Roman"/>
                <a:cs typeface="Times New Roman"/>
              </a:rPr>
              <a:t>WHAT </a:t>
            </a:r>
            <a:r>
              <a:rPr dirty="0" sz="1450" spc="-10" b="1">
                <a:latin typeface="Times New Roman"/>
                <a:cs typeface="Times New Roman"/>
              </a:rPr>
              <a:t>THE </a:t>
            </a:r>
            <a:r>
              <a:rPr dirty="0" sz="1450" spc="-15" b="1">
                <a:latin typeface="Times New Roman"/>
                <a:cs typeface="Times New Roman"/>
              </a:rPr>
              <a:t>WRECK HAD BROUGHT </a:t>
            </a:r>
            <a:r>
              <a:rPr dirty="0" sz="1450" spc="-25" b="1">
                <a:latin typeface="Times New Roman"/>
                <a:cs typeface="Times New Roman"/>
              </a:rPr>
              <a:t>TO</a:t>
            </a:r>
            <a:r>
              <a:rPr dirty="0" sz="1450" spc="55" b="1">
                <a:latin typeface="Times New Roman"/>
                <a:cs typeface="Times New Roman"/>
              </a:rPr>
              <a:t> </a:t>
            </a:r>
            <a:r>
              <a:rPr dirty="0" sz="1450" spc="-10" b="1">
                <a:latin typeface="Times New Roman"/>
                <a:cs typeface="Times New Roman"/>
              </a:rPr>
              <a:t>AROS.</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30"/>
              </a:spcBef>
            </a:pPr>
            <a:endParaRPr sz="1550">
              <a:latin typeface="Times New Roman"/>
              <a:cs typeface="Times New Roman"/>
            </a:endParaRPr>
          </a:p>
          <a:p>
            <a:pPr algn="just" marL="12700" marR="6350">
              <a:lnSpc>
                <a:spcPts val="1730"/>
              </a:lnSpc>
            </a:pPr>
            <a:r>
              <a:rPr dirty="0" sz="1450" spc="-10">
                <a:latin typeface="Times New Roman"/>
                <a:cs typeface="Times New Roman"/>
              </a:rPr>
              <a:t>It was half-flood when </a:t>
            </a:r>
            <a:r>
              <a:rPr dirty="0" sz="1450" spc="-5">
                <a:latin typeface="Times New Roman"/>
                <a:cs typeface="Times New Roman"/>
              </a:rPr>
              <a:t>I got </a:t>
            </a:r>
            <a:r>
              <a:rPr dirty="0" sz="1450" spc="-10">
                <a:latin typeface="Times New Roman"/>
                <a:cs typeface="Times New Roman"/>
              </a:rPr>
              <a:t>the length </a:t>
            </a:r>
            <a:r>
              <a:rPr dirty="0" sz="1450" spc="-5">
                <a:latin typeface="Times New Roman"/>
                <a:cs typeface="Times New Roman"/>
              </a:rPr>
              <a:t>of </a:t>
            </a:r>
            <a:r>
              <a:rPr dirty="0" sz="1450" spc="-10">
                <a:latin typeface="Times New Roman"/>
                <a:cs typeface="Times New Roman"/>
              </a:rPr>
              <a:t>Aros; and there was nothing for it  </a:t>
            </a:r>
            <a:r>
              <a:rPr dirty="0" sz="1450" spc="-5">
                <a:latin typeface="Times New Roman"/>
                <a:cs typeface="Times New Roman"/>
              </a:rPr>
              <a:t>but </a:t>
            </a:r>
            <a:r>
              <a:rPr dirty="0" sz="1450" spc="-10">
                <a:latin typeface="Times New Roman"/>
                <a:cs typeface="Times New Roman"/>
              </a:rPr>
              <a:t>to stand </a:t>
            </a:r>
            <a:r>
              <a:rPr dirty="0" sz="1450" spc="-5">
                <a:latin typeface="Times New Roman"/>
                <a:cs typeface="Times New Roman"/>
              </a:rPr>
              <a:t>on </a:t>
            </a:r>
            <a:r>
              <a:rPr dirty="0" sz="1450" spc="-10">
                <a:latin typeface="Times New Roman"/>
                <a:cs typeface="Times New Roman"/>
              </a:rPr>
              <a:t>the far shore and whistle for Rorie with the boat.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need  to repeat the signal. At the first </a:t>
            </a:r>
            <a:r>
              <a:rPr dirty="0" sz="1450" spc="-5">
                <a:latin typeface="Times New Roman"/>
                <a:cs typeface="Times New Roman"/>
              </a:rPr>
              <a:t>sound, </a:t>
            </a:r>
            <a:r>
              <a:rPr dirty="0" sz="1450" spc="-10">
                <a:latin typeface="Times New Roman"/>
                <a:cs typeface="Times New Roman"/>
              </a:rPr>
              <a:t>Mary was at the </a:t>
            </a:r>
            <a:r>
              <a:rPr dirty="0" sz="1450" spc="-5">
                <a:latin typeface="Times New Roman"/>
                <a:cs typeface="Times New Roman"/>
              </a:rPr>
              <a:t>door </a:t>
            </a:r>
            <a:r>
              <a:rPr dirty="0" sz="1450" spc="-10">
                <a:latin typeface="Times New Roman"/>
                <a:cs typeface="Times New Roman"/>
              </a:rPr>
              <a:t>flying </a:t>
            </a:r>
            <a:r>
              <a:rPr dirty="0" sz="1450" spc="-5">
                <a:latin typeface="Times New Roman"/>
                <a:cs typeface="Times New Roman"/>
              </a:rPr>
              <a:t>a  </a:t>
            </a:r>
            <a:r>
              <a:rPr dirty="0" sz="1450" spc="-10">
                <a:latin typeface="Times New Roman"/>
                <a:cs typeface="Times New Roman"/>
              </a:rPr>
              <a:t>handkerchief </a:t>
            </a:r>
            <a:r>
              <a:rPr dirty="0" sz="1450" spc="-5">
                <a:latin typeface="Times New Roman"/>
                <a:cs typeface="Times New Roman"/>
              </a:rPr>
              <a:t>by </a:t>
            </a:r>
            <a:r>
              <a:rPr dirty="0" sz="1450" spc="-10">
                <a:latin typeface="Times New Roman"/>
                <a:cs typeface="Times New Roman"/>
              </a:rPr>
              <a:t>way </a:t>
            </a:r>
            <a:r>
              <a:rPr dirty="0" sz="1450" spc="-5">
                <a:latin typeface="Times New Roman"/>
                <a:cs typeface="Times New Roman"/>
              </a:rPr>
              <a:t>of </a:t>
            </a:r>
            <a:r>
              <a:rPr dirty="0" sz="1450" spc="-20">
                <a:latin typeface="Times New Roman"/>
                <a:cs typeface="Times New Roman"/>
              </a:rPr>
              <a:t>answer, </a:t>
            </a:r>
            <a:r>
              <a:rPr dirty="0" sz="1450" spc="-10">
                <a:latin typeface="Times New Roman"/>
                <a:cs typeface="Times New Roman"/>
              </a:rPr>
              <a:t>and the old long-legged serving-man was  shambling down the gravel to the </a:t>
            </a:r>
            <a:r>
              <a:rPr dirty="0" sz="1450" spc="-25">
                <a:latin typeface="Times New Roman"/>
                <a:cs typeface="Times New Roman"/>
              </a:rPr>
              <a:t>pier. </a:t>
            </a:r>
            <a:r>
              <a:rPr dirty="0" sz="1450" spc="-10">
                <a:latin typeface="Times New Roman"/>
                <a:cs typeface="Times New Roman"/>
              </a:rPr>
              <a:t>For all his </a:t>
            </a:r>
            <a:r>
              <a:rPr dirty="0" sz="1450" spc="-25">
                <a:latin typeface="Times New Roman"/>
                <a:cs typeface="Times New Roman"/>
              </a:rPr>
              <a:t>hurry, </a:t>
            </a:r>
            <a:r>
              <a:rPr dirty="0" sz="1450" spc="-10">
                <a:latin typeface="Times New Roman"/>
                <a:cs typeface="Times New Roman"/>
              </a:rPr>
              <a:t>it took him </a:t>
            </a:r>
            <a:r>
              <a:rPr dirty="0" sz="1450" spc="-5">
                <a:latin typeface="Times New Roman"/>
                <a:cs typeface="Times New Roman"/>
              </a:rPr>
              <a:t>a </a:t>
            </a:r>
            <a:r>
              <a:rPr dirty="0" sz="1450" spc="-10">
                <a:latin typeface="Times New Roman"/>
                <a:cs typeface="Times New Roman"/>
              </a:rPr>
              <a:t>long  while to </a:t>
            </a:r>
            <a:r>
              <a:rPr dirty="0" sz="1450" spc="-5">
                <a:latin typeface="Times New Roman"/>
                <a:cs typeface="Times New Roman"/>
              </a:rPr>
              <a:t>pull </a:t>
            </a:r>
            <a:r>
              <a:rPr dirty="0" sz="1450" spc="-10">
                <a:latin typeface="Times New Roman"/>
                <a:cs typeface="Times New Roman"/>
              </a:rPr>
              <a:t>across the bay; and </a:t>
            </a:r>
            <a:r>
              <a:rPr dirty="0" sz="1450" spc="-5">
                <a:latin typeface="Times New Roman"/>
                <a:cs typeface="Times New Roman"/>
              </a:rPr>
              <a:t>I </a:t>
            </a:r>
            <a:r>
              <a:rPr dirty="0" sz="1450" spc="-10">
                <a:latin typeface="Times New Roman"/>
                <a:cs typeface="Times New Roman"/>
              </a:rPr>
              <a:t>observed him several times to pause, </a:t>
            </a:r>
            <a:r>
              <a:rPr dirty="0" sz="1450" spc="-5">
                <a:latin typeface="Times New Roman"/>
                <a:cs typeface="Times New Roman"/>
              </a:rPr>
              <a:t>go </a:t>
            </a:r>
            <a:r>
              <a:rPr dirty="0" sz="1450" spc="-10">
                <a:latin typeface="Times New Roman"/>
                <a:cs typeface="Times New Roman"/>
              </a:rPr>
              <a:t>into  the stern, and look over curiously into the wake. As </a:t>
            </a:r>
            <a:r>
              <a:rPr dirty="0" sz="1450" spc="-5">
                <a:latin typeface="Times New Roman"/>
                <a:cs typeface="Times New Roman"/>
              </a:rPr>
              <a:t>he </a:t>
            </a:r>
            <a:r>
              <a:rPr dirty="0" sz="1450" spc="-10">
                <a:latin typeface="Times New Roman"/>
                <a:cs typeface="Times New Roman"/>
              </a:rPr>
              <a:t>came </a:t>
            </a:r>
            <a:r>
              <a:rPr dirty="0" sz="1450" spc="-20">
                <a:latin typeface="Times New Roman"/>
                <a:cs typeface="Times New Roman"/>
              </a:rPr>
              <a:t>nearer, </a:t>
            </a:r>
            <a:r>
              <a:rPr dirty="0" sz="1450" spc="-5">
                <a:latin typeface="Times New Roman"/>
                <a:cs typeface="Times New Roman"/>
              </a:rPr>
              <a:t>he  </a:t>
            </a:r>
            <a:r>
              <a:rPr dirty="0" sz="1450" spc="-10">
                <a:latin typeface="Times New Roman"/>
                <a:cs typeface="Times New Roman"/>
              </a:rPr>
              <a:t>seemed to me aged and haggard, and </a:t>
            </a:r>
            <a:r>
              <a:rPr dirty="0" sz="1450" spc="-5">
                <a:latin typeface="Times New Roman"/>
                <a:cs typeface="Times New Roman"/>
              </a:rPr>
              <a:t>I thought he </a:t>
            </a:r>
            <a:r>
              <a:rPr dirty="0" sz="1450" spc="-10">
                <a:latin typeface="Times New Roman"/>
                <a:cs typeface="Times New Roman"/>
              </a:rPr>
              <a:t>avoided my eye. The coble  had been repaired, with two new thwarts and several patches </a:t>
            </a:r>
            <a:r>
              <a:rPr dirty="0" sz="1450" spc="-5">
                <a:latin typeface="Times New Roman"/>
                <a:cs typeface="Times New Roman"/>
              </a:rPr>
              <a:t>of </a:t>
            </a:r>
            <a:r>
              <a:rPr dirty="0" sz="1450" spc="-10">
                <a:latin typeface="Times New Roman"/>
                <a:cs typeface="Times New Roman"/>
              </a:rPr>
              <a:t>some rare and  beautiful foreign wood, the name </a:t>
            </a:r>
            <a:r>
              <a:rPr dirty="0" sz="1450" spc="-5">
                <a:latin typeface="Times New Roman"/>
                <a:cs typeface="Times New Roman"/>
              </a:rPr>
              <a:t>of </a:t>
            </a:r>
            <a:r>
              <a:rPr dirty="0" sz="1450" spc="-10">
                <a:latin typeface="Times New Roman"/>
                <a:cs typeface="Times New Roman"/>
              </a:rPr>
              <a:t>it unknown to</a:t>
            </a:r>
            <a:r>
              <a:rPr dirty="0" sz="1450" spc="4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8255">
              <a:lnSpc>
                <a:spcPts val="1730"/>
              </a:lnSpc>
              <a:spcBef>
                <a:spcPts val="850"/>
              </a:spcBef>
            </a:pPr>
            <a:r>
              <a:rPr dirty="0" sz="1450" spc="-30">
                <a:latin typeface="Times New Roman"/>
                <a:cs typeface="Times New Roman"/>
              </a:rPr>
              <a:t>‘Why, </a:t>
            </a:r>
            <a:r>
              <a:rPr dirty="0" sz="1450" spc="-10">
                <a:latin typeface="Times New Roman"/>
                <a:cs typeface="Times New Roman"/>
              </a:rPr>
              <a:t>Rorie,’ said I, as we began the return voyage, ‘this is fine wood. How  came </a:t>
            </a:r>
            <a:r>
              <a:rPr dirty="0" sz="1450" spc="-5">
                <a:latin typeface="Times New Roman"/>
                <a:cs typeface="Times New Roman"/>
              </a:rPr>
              <a:t>you by </a:t>
            </a:r>
            <a:r>
              <a:rPr dirty="0" sz="1450" spc="-10">
                <a:latin typeface="Times New Roman"/>
                <a:cs typeface="Times New Roman"/>
              </a:rPr>
              <a:t>that?’</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‘It will </a:t>
            </a:r>
            <a:r>
              <a:rPr dirty="0" sz="1450" spc="-5">
                <a:latin typeface="Times New Roman"/>
                <a:cs typeface="Times New Roman"/>
              </a:rPr>
              <a:t>be </a:t>
            </a:r>
            <a:r>
              <a:rPr dirty="0" sz="1450" spc="-10">
                <a:latin typeface="Times New Roman"/>
                <a:cs typeface="Times New Roman"/>
              </a:rPr>
              <a:t>hard to cheesel,’ Rorie opined reluctantly; and just then, dropping  the oars, </a:t>
            </a:r>
            <a:r>
              <a:rPr dirty="0" sz="1450" spc="-5">
                <a:latin typeface="Times New Roman"/>
                <a:cs typeface="Times New Roman"/>
              </a:rPr>
              <a:t>he </a:t>
            </a:r>
            <a:r>
              <a:rPr dirty="0" sz="1450" spc="-10">
                <a:latin typeface="Times New Roman"/>
                <a:cs typeface="Times New Roman"/>
              </a:rPr>
              <a:t>made another </a:t>
            </a:r>
            <a:r>
              <a:rPr dirty="0" sz="1450" spc="-5">
                <a:latin typeface="Times New Roman"/>
                <a:cs typeface="Times New Roman"/>
              </a:rPr>
              <a:t>of </a:t>
            </a:r>
            <a:r>
              <a:rPr dirty="0" sz="1450" spc="-10">
                <a:latin typeface="Times New Roman"/>
                <a:cs typeface="Times New Roman"/>
              </a:rPr>
              <a:t>those dives into the stern which </a:t>
            </a:r>
            <a:r>
              <a:rPr dirty="0" sz="1450" spc="-5">
                <a:latin typeface="Times New Roman"/>
                <a:cs typeface="Times New Roman"/>
              </a:rPr>
              <a:t>I </a:t>
            </a:r>
            <a:r>
              <a:rPr dirty="0" sz="1450" spc="-10">
                <a:latin typeface="Times New Roman"/>
                <a:cs typeface="Times New Roman"/>
              </a:rPr>
              <a:t>had remarked as  </a:t>
            </a:r>
            <a:r>
              <a:rPr dirty="0" sz="1450" spc="-5">
                <a:latin typeface="Times New Roman"/>
                <a:cs typeface="Times New Roman"/>
              </a:rPr>
              <a:t>he </a:t>
            </a:r>
            <a:r>
              <a:rPr dirty="0" sz="1450" spc="-10">
                <a:latin typeface="Times New Roman"/>
                <a:cs typeface="Times New Roman"/>
              </a:rPr>
              <a:t>came across to fetch me, and, leaning his hand </a:t>
            </a:r>
            <a:r>
              <a:rPr dirty="0" sz="1450" spc="-5">
                <a:latin typeface="Times New Roman"/>
                <a:cs typeface="Times New Roman"/>
              </a:rPr>
              <a:t>on </a:t>
            </a:r>
            <a:r>
              <a:rPr dirty="0" sz="1450" spc="-10">
                <a:latin typeface="Times New Roman"/>
                <a:cs typeface="Times New Roman"/>
              </a:rPr>
              <a:t>my </a:t>
            </a:r>
            <a:r>
              <a:rPr dirty="0" sz="1450" spc="-15">
                <a:latin typeface="Times New Roman"/>
                <a:cs typeface="Times New Roman"/>
              </a:rPr>
              <a:t>shoulder, </a:t>
            </a:r>
            <a:r>
              <a:rPr dirty="0" sz="1450" spc="-10">
                <a:latin typeface="Times New Roman"/>
                <a:cs typeface="Times New Roman"/>
              </a:rPr>
              <a:t>stared with  an awful look into the waters </a:t>
            </a:r>
            <a:r>
              <a:rPr dirty="0" sz="1450" spc="-5">
                <a:latin typeface="Times New Roman"/>
                <a:cs typeface="Times New Roman"/>
              </a:rPr>
              <a:t>of </a:t>
            </a:r>
            <a:r>
              <a:rPr dirty="0" sz="1450" spc="-10">
                <a:latin typeface="Times New Roman"/>
                <a:cs typeface="Times New Roman"/>
              </a:rPr>
              <a:t>the</a:t>
            </a:r>
            <a:r>
              <a:rPr dirty="0" sz="1450" spc="20">
                <a:latin typeface="Times New Roman"/>
                <a:cs typeface="Times New Roman"/>
              </a:rPr>
              <a:t> </a:t>
            </a:r>
            <a:r>
              <a:rPr dirty="0" sz="1450" spc="-30">
                <a:latin typeface="Times New Roman"/>
                <a:cs typeface="Times New Roman"/>
              </a:rPr>
              <a:t>bay.</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‘What is wrong?’ </a:t>
            </a:r>
            <a:r>
              <a:rPr dirty="0" sz="1450" spc="-5">
                <a:latin typeface="Times New Roman"/>
                <a:cs typeface="Times New Roman"/>
              </a:rPr>
              <a:t>I </a:t>
            </a:r>
            <a:r>
              <a:rPr dirty="0" sz="1450" spc="-10">
                <a:latin typeface="Times New Roman"/>
                <a:cs typeface="Times New Roman"/>
              </a:rPr>
              <a:t>asked, </a:t>
            </a:r>
            <a:r>
              <a:rPr dirty="0" sz="1450" spc="-5">
                <a:latin typeface="Times New Roman"/>
                <a:cs typeface="Times New Roman"/>
              </a:rPr>
              <a:t>a good </a:t>
            </a:r>
            <a:r>
              <a:rPr dirty="0" sz="1450" spc="-10">
                <a:latin typeface="Times New Roman"/>
                <a:cs typeface="Times New Roman"/>
              </a:rPr>
              <a:t>deal</a:t>
            </a:r>
            <a:r>
              <a:rPr dirty="0" sz="1450" spc="-80">
                <a:latin typeface="Times New Roman"/>
                <a:cs typeface="Times New Roman"/>
              </a:rPr>
              <a:t> </a:t>
            </a:r>
            <a:r>
              <a:rPr dirty="0" sz="1450" spc="-10">
                <a:latin typeface="Times New Roman"/>
                <a:cs typeface="Times New Roman"/>
              </a:rPr>
              <a:t>startled.</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‘It will </a:t>
            </a:r>
            <a:r>
              <a:rPr dirty="0" sz="1450" spc="-5">
                <a:latin typeface="Times New Roman"/>
                <a:cs typeface="Times New Roman"/>
              </a:rPr>
              <a:t>be a </a:t>
            </a:r>
            <a:r>
              <a:rPr dirty="0" sz="1450" spc="-10">
                <a:latin typeface="Times New Roman"/>
                <a:cs typeface="Times New Roman"/>
              </a:rPr>
              <a:t>great feesh,’ said the old man, returning to his oars; and nothing  more could </a:t>
            </a:r>
            <a:r>
              <a:rPr dirty="0" sz="1450" spc="-5">
                <a:latin typeface="Times New Roman"/>
                <a:cs typeface="Times New Roman"/>
              </a:rPr>
              <a:t>I </a:t>
            </a:r>
            <a:r>
              <a:rPr dirty="0" sz="1450" spc="-10">
                <a:latin typeface="Times New Roman"/>
                <a:cs typeface="Times New Roman"/>
              </a:rPr>
              <a:t>get </a:t>
            </a:r>
            <a:r>
              <a:rPr dirty="0" sz="1450" spc="-5">
                <a:latin typeface="Times New Roman"/>
                <a:cs typeface="Times New Roman"/>
              </a:rPr>
              <a:t>out of </a:t>
            </a:r>
            <a:r>
              <a:rPr dirty="0" sz="1450" spc="-10">
                <a:latin typeface="Times New Roman"/>
                <a:cs typeface="Times New Roman"/>
              </a:rPr>
              <a:t>him, </a:t>
            </a:r>
            <a:r>
              <a:rPr dirty="0" sz="1450" spc="-5">
                <a:latin typeface="Times New Roman"/>
                <a:cs typeface="Times New Roman"/>
              </a:rPr>
              <a:t>but </a:t>
            </a:r>
            <a:r>
              <a:rPr dirty="0" sz="1450" spc="-10">
                <a:latin typeface="Times New Roman"/>
                <a:cs typeface="Times New Roman"/>
              </a:rPr>
              <a:t>strange glances and an ominous </a:t>
            </a:r>
            <a:r>
              <a:rPr dirty="0" sz="1450" spc="-5">
                <a:latin typeface="Times New Roman"/>
                <a:cs typeface="Times New Roman"/>
              </a:rPr>
              <a:t>nodding of  </a:t>
            </a:r>
            <a:r>
              <a:rPr dirty="0" sz="1450" spc="-10">
                <a:latin typeface="Times New Roman"/>
                <a:cs typeface="Times New Roman"/>
              </a:rPr>
              <a:t>the head. In spite </a:t>
            </a:r>
            <a:r>
              <a:rPr dirty="0" sz="1450" spc="-5">
                <a:latin typeface="Times New Roman"/>
                <a:cs typeface="Times New Roman"/>
              </a:rPr>
              <a:t>of </a:t>
            </a:r>
            <a:r>
              <a:rPr dirty="0" sz="1450" spc="-10">
                <a:latin typeface="Times New Roman"/>
                <a:cs typeface="Times New Roman"/>
              </a:rPr>
              <a:t>myself, </a:t>
            </a:r>
            <a:r>
              <a:rPr dirty="0" sz="1450" spc="-5">
                <a:latin typeface="Times New Roman"/>
                <a:cs typeface="Times New Roman"/>
              </a:rPr>
              <a:t>I </a:t>
            </a:r>
            <a:r>
              <a:rPr dirty="0" sz="1450" spc="-10">
                <a:latin typeface="Times New Roman"/>
                <a:cs typeface="Times New Roman"/>
              </a:rPr>
              <a:t>was infected with </a:t>
            </a:r>
            <a:r>
              <a:rPr dirty="0" sz="1450" spc="-5">
                <a:latin typeface="Times New Roman"/>
                <a:cs typeface="Times New Roman"/>
              </a:rPr>
              <a:t>a </a:t>
            </a:r>
            <a:r>
              <a:rPr dirty="0" sz="1450" spc="-10">
                <a:latin typeface="Times New Roman"/>
                <a:cs typeface="Times New Roman"/>
              </a:rPr>
              <a:t>measure </a:t>
            </a:r>
            <a:r>
              <a:rPr dirty="0" sz="1450" spc="-5">
                <a:latin typeface="Times New Roman"/>
                <a:cs typeface="Times New Roman"/>
              </a:rPr>
              <a:t>of </a:t>
            </a:r>
            <a:r>
              <a:rPr dirty="0" sz="1450" spc="-10">
                <a:latin typeface="Times New Roman"/>
                <a:cs typeface="Times New Roman"/>
              </a:rPr>
              <a:t>uneasiness; </a:t>
            </a:r>
            <a:r>
              <a:rPr dirty="0" sz="1450" spc="-5">
                <a:latin typeface="Times New Roman"/>
                <a:cs typeface="Times New Roman"/>
              </a:rPr>
              <a:t>I  </a:t>
            </a:r>
            <a:r>
              <a:rPr dirty="0" sz="1450" spc="-10">
                <a:latin typeface="Times New Roman"/>
                <a:cs typeface="Times New Roman"/>
              </a:rPr>
              <a:t>turned also, and studied the wake. The water was still and transparent, </a:t>
            </a:r>
            <a:r>
              <a:rPr dirty="0" sz="1450" spc="-5">
                <a:latin typeface="Times New Roman"/>
                <a:cs typeface="Times New Roman"/>
              </a:rPr>
              <a:t>but, out  </a:t>
            </a:r>
            <a:r>
              <a:rPr dirty="0" sz="1450" spc="-10">
                <a:latin typeface="Times New Roman"/>
                <a:cs typeface="Times New Roman"/>
              </a:rPr>
              <a:t>here in the middle </a:t>
            </a:r>
            <a:r>
              <a:rPr dirty="0" sz="1450" spc="-5">
                <a:latin typeface="Times New Roman"/>
                <a:cs typeface="Times New Roman"/>
              </a:rPr>
              <a:t>of </a:t>
            </a:r>
            <a:r>
              <a:rPr dirty="0" sz="1450" spc="-10">
                <a:latin typeface="Times New Roman"/>
                <a:cs typeface="Times New Roman"/>
              </a:rPr>
              <a:t>the </a:t>
            </a:r>
            <a:r>
              <a:rPr dirty="0" sz="1450" spc="-30">
                <a:latin typeface="Times New Roman"/>
                <a:cs typeface="Times New Roman"/>
              </a:rPr>
              <a:t>bay, </a:t>
            </a:r>
            <a:r>
              <a:rPr dirty="0" sz="1450" spc="-10">
                <a:latin typeface="Times New Roman"/>
                <a:cs typeface="Times New Roman"/>
              </a:rPr>
              <a:t>exceeding deep. For some time </a:t>
            </a:r>
            <a:r>
              <a:rPr dirty="0" sz="1450" spc="-5">
                <a:latin typeface="Times New Roman"/>
                <a:cs typeface="Times New Roman"/>
              </a:rPr>
              <a:t>I </a:t>
            </a:r>
            <a:r>
              <a:rPr dirty="0" sz="1450" spc="-10">
                <a:latin typeface="Times New Roman"/>
                <a:cs typeface="Times New Roman"/>
              </a:rPr>
              <a:t>could see  naught; </a:t>
            </a:r>
            <a:r>
              <a:rPr dirty="0" sz="1450" spc="-5">
                <a:latin typeface="Times New Roman"/>
                <a:cs typeface="Times New Roman"/>
              </a:rPr>
              <a:t>but </a:t>
            </a:r>
            <a:r>
              <a:rPr dirty="0" sz="1450" spc="-10">
                <a:latin typeface="Times New Roman"/>
                <a:cs typeface="Times New Roman"/>
              </a:rPr>
              <a:t>at last it did seem to me as if something dark—a great fish, </a:t>
            </a:r>
            <a:r>
              <a:rPr dirty="0" sz="1450" spc="-5">
                <a:latin typeface="Times New Roman"/>
                <a:cs typeface="Times New Roman"/>
              </a:rPr>
              <a:t>or  </a:t>
            </a:r>
            <a:r>
              <a:rPr dirty="0" sz="1450" spc="-10">
                <a:latin typeface="Times New Roman"/>
                <a:cs typeface="Times New Roman"/>
              </a:rPr>
              <a:t>perhaps only </a:t>
            </a:r>
            <a:r>
              <a:rPr dirty="0" sz="1450" spc="-5">
                <a:latin typeface="Times New Roman"/>
                <a:cs typeface="Times New Roman"/>
              </a:rPr>
              <a:t>a </a:t>
            </a:r>
            <a:r>
              <a:rPr dirty="0" sz="1450" spc="-10">
                <a:latin typeface="Times New Roman"/>
                <a:cs typeface="Times New Roman"/>
              </a:rPr>
              <a:t>shadow—followed studiously in the track </a:t>
            </a:r>
            <a:r>
              <a:rPr dirty="0" sz="1450" spc="-5">
                <a:latin typeface="Times New Roman"/>
                <a:cs typeface="Times New Roman"/>
              </a:rPr>
              <a:t>of </a:t>
            </a:r>
            <a:r>
              <a:rPr dirty="0" sz="1450" spc="-10">
                <a:latin typeface="Times New Roman"/>
                <a:cs typeface="Times New Roman"/>
              </a:rPr>
              <a:t>the moving coble.  And then </a:t>
            </a:r>
            <a:r>
              <a:rPr dirty="0" sz="1450" spc="-5">
                <a:latin typeface="Times New Roman"/>
                <a:cs typeface="Times New Roman"/>
              </a:rPr>
              <a:t>I </a:t>
            </a:r>
            <a:r>
              <a:rPr dirty="0" sz="1450" spc="-10">
                <a:latin typeface="Times New Roman"/>
                <a:cs typeface="Times New Roman"/>
              </a:rPr>
              <a:t>remembered </a:t>
            </a:r>
            <a:r>
              <a:rPr dirty="0" sz="1450" spc="-5">
                <a:latin typeface="Times New Roman"/>
                <a:cs typeface="Times New Roman"/>
              </a:rPr>
              <a:t>one of </a:t>
            </a:r>
            <a:r>
              <a:rPr dirty="0" sz="1450" spc="-20">
                <a:latin typeface="Times New Roman"/>
                <a:cs typeface="Times New Roman"/>
              </a:rPr>
              <a:t>Rorie’s </a:t>
            </a:r>
            <a:r>
              <a:rPr dirty="0" sz="1450" spc="-10">
                <a:latin typeface="Times New Roman"/>
                <a:cs typeface="Times New Roman"/>
              </a:rPr>
              <a:t>superstitions: how in </a:t>
            </a:r>
            <a:r>
              <a:rPr dirty="0" sz="1450" spc="-5">
                <a:latin typeface="Times New Roman"/>
                <a:cs typeface="Times New Roman"/>
              </a:rPr>
              <a:t>a </a:t>
            </a:r>
            <a:r>
              <a:rPr dirty="0" sz="1450" spc="-10">
                <a:latin typeface="Times New Roman"/>
                <a:cs typeface="Times New Roman"/>
              </a:rPr>
              <a:t>ferry in Morven,  in some great, exterminating feud among the clans; </a:t>
            </a:r>
            <a:r>
              <a:rPr dirty="0" sz="1450" spc="-5">
                <a:latin typeface="Times New Roman"/>
                <a:cs typeface="Times New Roman"/>
              </a:rPr>
              <a:t>a </a:t>
            </a:r>
            <a:r>
              <a:rPr dirty="0" sz="1450" spc="-10">
                <a:latin typeface="Times New Roman"/>
                <a:cs typeface="Times New Roman"/>
              </a:rPr>
              <a:t>fish, the like </a:t>
            </a:r>
            <a:r>
              <a:rPr dirty="0" sz="1450" spc="-5">
                <a:latin typeface="Times New Roman"/>
                <a:cs typeface="Times New Roman"/>
              </a:rPr>
              <a:t>of </a:t>
            </a:r>
            <a:r>
              <a:rPr dirty="0" sz="1450" spc="-10">
                <a:latin typeface="Times New Roman"/>
                <a:cs typeface="Times New Roman"/>
              </a:rPr>
              <a:t>it  unknown in all </a:t>
            </a:r>
            <a:r>
              <a:rPr dirty="0" sz="1450" spc="-5">
                <a:latin typeface="Times New Roman"/>
                <a:cs typeface="Times New Roman"/>
              </a:rPr>
              <a:t>our </a:t>
            </a:r>
            <a:r>
              <a:rPr dirty="0" sz="1450" spc="-10">
                <a:latin typeface="Times New Roman"/>
                <a:cs typeface="Times New Roman"/>
              </a:rPr>
              <a:t>waters, followed for some years the passage </a:t>
            </a:r>
            <a:r>
              <a:rPr dirty="0" sz="1450" spc="-5">
                <a:latin typeface="Times New Roman"/>
                <a:cs typeface="Times New Roman"/>
              </a:rPr>
              <a:t>of </a:t>
            </a:r>
            <a:r>
              <a:rPr dirty="0" sz="1450" spc="-10">
                <a:latin typeface="Times New Roman"/>
                <a:cs typeface="Times New Roman"/>
              </a:rPr>
              <a:t>the ferry-  boat, until </a:t>
            </a:r>
            <a:r>
              <a:rPr dirty="0" sz="1450" spc="-5">
                <a:latin typeface="Times New Roman"/>
                <a:cs typeface="Times New Roman"/>
              </a:rPr>
              <a:t>no </a:t>
            </a:r>
            <a:r>
              <a:rPr dirty="0" sz="1450" spc="-10">
                <a:latin typeface="Times New Roman"/>
                <a:cs typeface="Times New Roman"/>
              </a:rPr>
              <a:t>man dared to make the</a:t>
            </a:r>
            <a:r>
              <a:rPr dirty="0" sz="1450" spc="25">
                <a:latin typeface="Times New Roman"/>
                <a:cs typeface="Times New Roman"/>
              </a:rPr>
              <a:t> </a:t>
            </a:r>
            <a:r>
              <a:rPr dirty="0" sz="1450" spc="-10">
                <a:latin typeface="Times New Roman"/>
                <a:cs typeface="Times New Roman"/>
              </a:rPr>
              <a:t>crossing.</a:t>
            </a:r>
            <a:endParaRPr sz="1450">
              <a:latin typeface="Times New Roman"/>
              <a:cs typeface="Times New Roman"/>
            </a:endParaRPr>
          </a:p>
          <a:p>
            <a:pPr algn="just" marL="12700">
              <a:lnSpc>
                <a:spcPct val="100000"/>
              </a:lnSpc>
              <a:spcBef>
                <a:spcPts val="785"/>
              </a:spcBef>
            </a:pPr>
            <a:r>
              <a:rPr dirty="0" sz="1450" spc="-10">
                <a:latin typeface="Times New Roman"/>
                <a:cs typeface="Times New Roman"/>
              </a:rPr>
              <a:t>‘He will </a:t>
            </a:r>
            <a:r>
              <a:rPr dirty="0" sz="1450" spc="-5">
                <a:latin typeface="Times New Roman"/>
                <a:cs typeface="Times New Roman"/>
              </a:rPr>
              <a:t>be </a:t>
            </a:r>
            <a:r>
              <a:rPr dirty="0" sz="1450" spc="-10">
                <a:latin typeface="Times New Roman"/>
                <a:cs typeface="Times New Roman"/>
              </a:rPr>
              <a:t>waiting for the right man,’ said</a:t>
            </a:r>
            <a:r>
              <a:rPr dirty="0" sz="1450" spc="-75">
                <a:latin typeface="Times New Roman"/>
                <a:cs typeface="Times New Roman"/>
              </a:rPr>
              <a:t> </a:t>
            </a:r>
            <a:r>
              <a:rPr dirty="0" sz="1450" spc="-10">
                <a:latin typeface="Times New Roman"/>
                <a:cs typeface="Times New Roman"/>
              </a:rPr>
              <a:t>Rorie.</a:t>
            </a:r>
            <a:endParaRPr sz="1450">
              <a:latin typeface="Times New Roman"/>
              <a:cs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fifteenth </a:t>
            </a:r>
            <a:r>
              <a:rPr dirty="0" sz="1450" spc="-20">
                <a:latin typeface="Times New Roman"/>
                <a:cs typeface="Times New Roman"/>
              </a:rPr>
              <a:t>century, </a:t>
            </a:r>
            <a:r>
              <a:rPr dirty="0" sz="1450" spc="-10">
                <a:latin typeface="Times New Roman"/>
                <a:cs typeface="Times New Roman"/>
              </a:rPr>
              <a:t>warranted; comes from </a:t>
            </a:r>
            <a:r>
              <a:rPr dirty="0" sz="1450" spc="-5">
                <a:latin typeface="Times New Roman"/>
                <a:cs typeface="Times New Roman"/>
              </a:rPr>
              <a:t>a good </a:t>
            </a:r>
            <a:r>
              <a:rPr dirty="0" sz="1450" spc="-10">
                <a:latin typeface="Times New Roman"/>
                <a:cs typeface="Times New Roman"/>
              </a:rPr>
              <a:t>collection, </a:t>
            </a:r>
            <a:r>
              <a:rPr dirty="0" sz="1450" spc="-5">
                <a:latin typeface="Times New Roman"/>
                <a:cs typeface="Times New Roman"/>
              </a:rPr>
              <a:t>too; but I </a:t>
            </a:r>
            <a:r>
              <a:rPr dirty="0" sz="1450" spc="-10">
                <a:latin typeface="Times New Roman"/>
                <a:cs typeface="Times New Roman"/>
              </a:rPr>
              <a:t>reserve  the name, in the interests </a:t>
            </a:r>
            <a:r>
              <a:rPr dirty="0" sz="1450" spc="-5">
                <a:latin typeface="Times New Roman"/>
                <a:cs typeface="Times New Roman"/>
              </a:rPr>
              <a:t>of </a:t>
            </a:r>
            <a:r>
              <a:rPr dirty="0" sz="1450" spc="-10">
                <a:latin typeface="Times New Roman"/>
                <a:cs typeface="Times New Roman"/>
              </a:rPr>
              <a:t>my </a:t>
            </a:r>
            <a:r>
              <a:rPr dirty="0" sz="1450" spc="-15">
                <a:latin typeface="Times New Roman"/>
                <a:cs typeface="Times New Roman"/>
              </a:rPr>
              <a:t>customer, </a:t>
            </a:r>
            <a:r>
              <a:rPr dirty="0" sz="1450" spc="-10">
                <a:latin typeface="Times New Roman"/>
                <a:cs typeface="Times New Roman"/>
              </a:rPr>
              <a:t>who was just like yourself, my dear  </a:t>
            </a:r>
            <a:r>
              <a:rPr dirty="0" sz="1450" spc="-25">
                <a:latin typeface="Times New Roman"/>
                <a:cs typeface="Times New Roman"/>
              </a:rPr>
              <a:t>sir, </a:t>
            </a:r>
            <a:r>
              <a:rPr dirty="0" sz="1450" spc="-10">
                <a:latin typeface="Times New Roman"/>
                <a:cs typeface="Times New Roman"/>
              </a:rPr>
              <a:t>the nephew and sole heir </a:t>
            </a:r>
            <a:r>
              <a:rPr dirty="0" sz="1450" spc="-5">
                <a:latin typeface="Times New Roman"/>
                <a:cs typeface="Times New Roman"/>
              </a:rPr>
              <a:t>of a </a:t>
            </a:r>
            <a:r>
              <a:rPr dirty="0" sz="1450" spc="-10">
                <a:latin typeface="Times New Roman"/>
                <a:cs typeface="Times New Roman"/>
              </a:rPr>
              <a:t>remarkable</a:t>
            </a:r>
            <a:r>
              <a:rPr dirty="0" sz="1450" spc="45">
                <a:latin typeface="Times New Roman"/>
                <a:cs typeface="Times New Roman"/>
              </a:rPr>
              <a:t> </a:t>
            </a:r>
            <a:r>
              <a:rPr dirty="0" sz="1450" spc="-15">
                <a:latin typeface="Times New Roman"/>
                <a:cs typeface="Times New Roman"/>
              </a:rPr>
              <a:t>collector.’</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The </a:t>
            </a:r>
            <a:r>
              <a:rPr dirty="0" sz="1450" spc="-15">
                <a:latin typeface="Times New Roman"/>
                <a:cs typeface="Times New Roman"/>
              </a:rPr>
              <a:t>dealer, </a:t>
            </a:r>
            <a:r>
              <a:rPr dirty="0" sz="1450" spc="-10">
                <a:latin typeface="Times New Roman"/>
                <a:cs typeface="Times New Roman"/>
              </a:rPr>
              <a:t>while </a:t>
            </a:r>
            <a:r>
              <a:rPr dirty="0" sz="1450" spc="-5">
                <a:latin typeface="Times New Roman"/>
                <a:cs typeface="Times New Roman"/>
              </a:rPr>
              <a:t>he </a:t>
            </a:r>
            <a:r>
              <a:rPr dirty="0" sz="1450" spc="-10">
                <a:latin typeface="Times New Roman"/>
                <a:cs typeface="Times New Roman"/>
              </a:rPr>
              <a:t>thus ran </a:t>
            </a:r>
            <a:r>
              <a:rPr dirty="0" sz="1450" spc="-5">
                <a:latin typeface="Times New Roman"/>
                <a:cs typeface="Times New Roman"/>
              </a:rPr>
              <a:t>on </a:t>
            </a:r>
            <a:r>
              <a:rPr dirty="0" sz="1450" spc="-10">
                <a:latin typeface="Times New Roman"/>
                <a:cs typeface="Times New Roman"/>
              </a:rPr>
              <a:t>in his dry and biting voice, had stooped to  take the object from its place; and, as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done </a:t>
            </a:r>
            <a:r>
              <a:rPr dirty="0" sz="1450" spc="-10">
                <a:latin typeface="Times New Roman"/>
                <a:cs typeface="Times New Roman"/>
              </a:rPr>
              <a:t>so, </a:t>
            </a:r>
            <a:r>
              <a:rPr dirty="0" sz="1450" spc="-5">
                <a:latin typeface="Times New Roman"/>
                <a:cs typeface="Times New Roman"/>
              </a:rPr>
              <a:t>a </a:t>
            </a:r>
            <a:r>
              <a:rPr dirty="0" sz="1450" spc="-10">
                <a:latin typeface="Times New Roman"/>
                <a:cs typeface="Times New Roman"/>
              </a:rPr>
              <a:t>shock had passed  through Markheim, </a:t>
            </a:r>
            <a:r>
              <a:rPr dirty="0" sz="1450" spc="-5">
                <a:latin typeface="Times New Roman"/>
                <a:cs typeface="Times New Roman"/>
              </a:rPr>
              <a:t>a </a:t>
            </a:r>
            <a:r>
              <a:rPr dirty="0" sz="1450" spc="-10">
                <a:latin typeface="Times New Roman"/>
                <a:cs typeface="Times New Roman"/>
              </a:rPr>
              <a:t>start both </a:t>
            </a:r>
            <a:r>
              <a:rPr dirty="0" sz="1450" spc="-5">
                <a:latin typeface="Times New Roman"/>
                <a:cs typeface="Times New Roman"/>
              </a:rPr>
              <a:t>of </a:t>
            </a:r>
            <a:r>
              <a:rPr dirty="0" sz="1450" spc="-10">
                <a:latin typeface="Times New Roman"/>
                <a:cs typeface="Times New Roman"/>
              </a:rPr>
              <a:t>hand and foot, </a:t>
            </a:r>
            <a:r>
              <a:rPr dirty="0" sz="1450" spc="-5">
                <a:latin typeface="Times New Roman"/>
                <a:cs typeface="Times New Roman"/>
              </a:rPr>
              <a:t>a </a:t>
            </a:r>
            <a:r>
              <a:rPr dirty="0" sz="1450" spc="-10">
                <a:latin typeface="Times New Roman"/>
                <a:cs typeface="Times New Roman"/>
              </a:rPr>
              <a:t>sudden leap </a:t>
            </a:r>
            <a:r>
              <a:rPr dirty="0" sz="1450" spc="-5">
                <a:latin typeface="Times New Roman"/>
                <a:cs typeface="Times New Roman"/>
              </a:rPr>
              <a:t>of </a:t>
            </a:r>
            <a:r>
              <a:rPr dirty="0" sz="1450" spc="-10">
                <a:latin typeface="Times New Roman"/>
                <a:cs typeface="Times New Roman"/>
              </a:rPr>
              <a:t>many  tumultuous passions to the face. It passed as swiftly as it came, and left </a:t>
            </a:r>
            <a:r>
              <a:rPr dirty="0" sz="1450" spc="-5">
                <a:latin typeface="Times New Roman"/>
                <a:cs typeface="Times New Roman"/>
              </a:rPr>
              <a:t>no  </a:t>
            </a:r>
            <a:r>
              <a:rPr dirty="0" sz="1450" spc="-10">
                <a:latin typeface="Times New Roman"/>
                <a:cs typeface="Times New Roman"/>
              </a:rPr>
              <a:t>trace beyond </a:t>
            </a:r>
            <a:r>
              <a:rPr dirty="0" sz="1450" spc="-5">
                <a:latin typeface="Times New Roman"/>
                <a:cs typeface="Times New Roman"/>
              </a:rPr>
              <a:t>a </a:t>
            </a:r>
            <a:r>
              <a:rPr dirty="0" sz="1450" spc="-10">
                <a:latin typeface="Times New Roman"/>
                <a:cs typeface="Times New Roman"/>
              </a:rPr>
              <a:t>certain trembling </a:t>
            </a:r>
            <a:r>
              <a:rPr dirty="0" sz="1450" spc="-5">
                <a:latin typeface="Times New Roman"/>
                <a:cs typeface="Times New Roman"/>
              </a:rPr>
              <a:t>of </a:t>
            </a:r>
            <a:r>
              <a:rPr dirty="0" sz="1450" spc="-10">
                <a:latin typeface="Times New Roman"/>
                <a:cs typeface="Times New Roman"/>
              </a:rPr>
              <a:t>the hand that now received the</a:t>
            </a:r>
            <a:r>
              <a:rPr dirty="0" sz="1450" spc="85">
                <a:latin typeface="Times New Roman"/>
                <a:cs typeface="Times New Roman"/>
              </a:rPr>
              <a:t> </a:t>
            </a:r>
            <a:r>
              <a:rPr dirty="0" sz="1450" spc="-10">
                <a:latin typeface="Times New Roman"/>
                <a:cs typeface="Times New Roman"/>
              </a:rPr>
              <a:t>glass.</a:t>
            </a:r>
            <a:endParaRPr sz="1450">
              <a:latin typeface="Times New Roman"/>
              <a:cs typeface="Times New Roman"/>
            </a:endParaRPr>
          </a:p>
          <a:p>
            <a:pPr algn="just" marL="12700" marR="10160">
              <a:lnSpc>
                <a:spcPts val="1730"/>
              </a:lnSpc>
              <a:spcBef>
                <a:spcPts val="855"/>
              </a:spcBef>
            </a:pPr>
            <a:r>
              <a:rPr dirty="0" sz="1450" spc="-10">
                <a:latin typeface="Times New Roman"/>
                <a:cs typeface="Times New Roman"/>
              </a:rPr>
              <a:t>‘A glass,’ </a:t>
            </a:r>
            <a:r>
              <a:rPr dirty="0" sz="1450" spc="-5">
                <a:latin typeface="Times New Roman"/>
                <a:cs typeface="Times New Roman"/>
              </a:rPr>
              <a:t>he </a:t>
            </a:r>
            <a:r>
              <a:rPr dirty="0" sz="1450" spc="-10">
                <a:latin typeface="Times New Roman"/>
                <a:cs typeface="Times New Roman"/>
              </a:rPr>
              <a:t>said </a:t>
            </a:r>
            <a:r>
              <a:rPr dirty="0" sz="1450" spc="-20">
                <a:latin typeface="Times New Roman"/>
                <a:cs typeface="Times New Roman"/>
              </a:rPr>
              <a:t>hoarsely, </a:t>
            </a:r>
            <a:r>
              <a:rPr dirty="0" sz="1450" spc="-10">
                <a:latin typeface="Times New Roman"/>
                <a:cs typeface="Times New Roman"/>
              </a:rPr>
              <a:t>and then paused, and repeated it more </a:t>
            </a:r>
            <a:r>
              <a:rPr dirty="0" sz="1450" spc="-20">
                <a:latin typeface="Times New Roman"/>
                <a:cs typeface="Times New Roman"/>
              </a:rPr>
              <a:t>clearly.</a:t>
            </a:r>
            <a:r>
              <a:rPr dirty="0" sz="1450" spc="320">
                <a:latin typeface="Times New Roman"/>
                <a:cs typeface="Times New Roman"/>
              </a:rPr>
              <a:t> </a:t>
            </a:r>
            <a:r>
              <a:rPr dirty="0" sz="1450" spc="-10">
                <a:latin typeface="Times New Roman"/>
                <a:cs typeface="Times New Roman"/>
              </a:rPr>
              <a:t>‘A  glass? For Christmas? Surely</a:t>
            </a:r>
            <a:r>
              <a:rPr dirty="0" sz="1450" spc="25">
                <a:latin typeface="Times New Roman"/>
                <a:cs typeface="Times New Roman"/>
              </a:rPr>
              <a:t> </a:t>
            </a:r>
            <a:r>
              <a:rPr dirty="0" sz="1450" spc="-10">
                <a:latin typeface="Times New Roman"/>
                <a:cs typeface="Times New Roman"/>
              </a:rPr>
              <a:t>not?’</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‘And why not?’ cried the </a:t>
            </a:r>
            <a:r>
              <a:rPr dirty="0" sz="1450" spc="-20">
                <a:latin typeface="Times New Roman"/>
                <a:cs typeface="Times New Roman"/>
              </a:rPr>
              <a:t>dealer. </a:t>
            </a:r>
            <a:r>
              <a:rPr dirty="0" sz="1450" spc="-10">
                <a:latin typeface="Times New Roman"/>
                <a:cs typeface="Times New Roman"/>
              </a:rPr>
              <a:t>‘Why </a:t>
            </a:r>
            <a:r>
              <a:rPr dirty="0" sz="1450" spc="-5">
                <a:latin typeface="Times New Roman"/>
                <a:cs typeface="Times New Roman"/>
              </a:rPr>
              <a:t>not a</a:t>
            </a:r>
            <a:r>
              <a:rPr dirty="0" sz="1450" spc="-45">
                <a:latin typeface="Times New Roman"/>
                <a:cs typeface="Times New Roman"/>
              </a:rPr>
              <a:t> </a:t>
            </a:r>
            <a:r>
              <a:rPr dirty="0" sz="1450" spc="-10">
                <a:latin typeface="Times New Roman"/>
                <a:cs typeface="Times New Roman"/>
              </a:rPr>
              <a:t>glass?’</a:t>
            </a:r>
            <a:endParaRPr sz="1450">
              <a:latin typeface="Times New Roman"/>
              <a:cs typeface="Times New Roman"/>
            </a:endParaRPr>
          </a:p>
          <a:p>
            <a:pPr algn="just" marL="12700" marR="8890">
              <a:lnSpc>
                <a:spcPts val="1730"/>
              </a:lnSpc>
              <a:spcBef>
                <a:spcPts val="919"/>
              </a:spcBef>
            </a:pPr>
            <a:r>
              <a:rPr dirty="0" sz="1450" spc="-10">
                <a:latin typeface="Times New Roman"/>
                <a:cs typeface="Times New Roman"/>
              </a:rPr>
              <a:t>Markheim was looking </a:t>
            </a:r>
            <a:r>
              <a:rPr dirty="0" sz="1450" spc="-5">
                <a:latin typeface="Times New Roman"/>
                <a:cs typeface="Times New Roman"/>
              </a:rPr>
              <a:t>upon </a:t>
            </a:r>
            <a:r>
              <a:rPr dirty="0" sz="1450" spc="-10">
                <a:latin typeface="Times New Roman"/>
                <a:cs typeface="Times New Roman"/>
              </a:rPr>
              <a:t>him with an indefinable expression. </a:t>
            </a:r>
            <a:r>
              <a:rPr dirty="0" sz="1450" spc="-45">
                <a:latin typeface="Times New Roman"/>
                <a:cs typeface="Times New Roman"/>
              </a:rPr>
              <a:t>‘You </a:t>
            </a:r>
            <a:r>
              <a:rPr dirty="0" sz="1450" spc="-10">
                <a:latin typeface="Times New Roman"/>
                <a:cs typeface="Times New Roman"/>
              </a:rPr>
              <a:t>ask me  why not?’ </a:t>
            </a:r>
            <a:r>
              <a:rPr dirty="0" sz="1450" spc="-5">
                <a:latin typeface="Times New Roman"/>
                <a:cs typeface="Times New Roman"/>
              </a:rPr>
              <a:t>he </a:t>
            </a:r>
            <a:r>
              <a:rPr dirty="0" sz="1450" spc="-10">
                <a:latin typeface="Times New Roman"/>
                <a:cs typeface="Times New Roman"/>
              </a:rPr>
              <a:t>said. </a:t>
            </a:r>
            <a:r>
              <a:rPr dirty="0" sz="1450" spc="-30">
                <a:latin typeface="Times New Roman"/>
                <a:cs typeface="Times New Roman"/>
              </a:rPr>
              <a:t>‘Why, </a:t>
            </a:r>
            <a:r>
              <a:rPr dirty="0" sz="1450" spc="-10">
                <a:latin typeface="Times New Roman"/>
                <a:cs typeface="Times New Roman"/>
              </a:rPr>
              <a:t>look here—look in it—look at yourself! Do </a:t>
            </a:r>
            <a:r>
              <a:rPr dirty="0" sz="1450" spc="-5">
                <a:latin typeface="Times New Roman"/>
                <a:cs typeface="Times New Roman"/>
              </a:rPr>
              <a:t>you  </a:t>
            </a:r>
            <a:r>
              <a:rPr dirty="0" sz="1450" spc="-10">
                <a:latin typeface="Times New Roman"/>
                <a:cs typeface="Times New Roman"/>
              </a:rPr>
              <a:t>like to see it? No! </a:t>
            </a:r>
            <a:r>
              <a:rPr dirty="0" sz="1450" spc="-5">
                <a:latin typeface="Times New Roman"/>
                <a:cs typeface="Times New Roman"/>
              </a:rPr>
              <a:t>nor </a:t>
            </a:r>
            <a:r>
              <a:rPr dirty="0" sz="1450" spc="-10">
                <a:latin typeface="Times New Roman"/>
                <a:cs typeface="Times New Roman"/>
              </a:rPr>
              <a:t>I—nor any</a:t>
            </a:r>
            <a:r>
              <a:rPr dirty="0" sz="1450" spc="35">
                <a:latin typeface="Times New Roman"/>
                <a:cs typeface="Times New Roman"/>
              </a:rPr>
              <a:t> </a:t>
            </a:r>
            <a:r>
              <a:rPr dirty="0" sz="1450" spc="-10">
                <a:latin typeface="Times New Roman"/>
                <a:cs typeface="Times New Roman"/>
              </a:rPr>
              <a:t>man.’</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The little man had jumped back when Markheim had so suddenly confronted  him with the mirror; </a:t>
            </a:r>
            <a:r>
              <a:rPr dirty="0" sz="1450" spc="-5">
                <a:latin typeface="Times New Roman"/>
                <a:cs typeface="Times New Roman"/>
              </a:rPr>
              <a:t>but </a:t>
            </a:r>
            <a:r>
              <a:rPr dirty="0" sz="1450" spc="-30">
                <a:latin typeface="Times New Roman"/>
                <a:cs typeface="Times New Roman"/>
              </a:rPr>
              <a:t>now, </a:t>
            </a:r>
            <a:r>
              <a:rPr dirty="0" sz="1450" spc="-10">
                <a:latin typeface="Times New Roman"/>
                <a:cs typeface="Times New Roman"/>
              </a:rPr>
              <a:t>perceiving there was nothing worse </a:t>
            </a:r>
            <a:r>
              <a:rPr dirty="0" sz="1450" spc="-5">
                <a:latin typeface="Times New Roman"/>
                <a:cs typeface="Times New Roman"/>
              </a:rPr>
              <a:t>on </a:t>
            </a:r>
            <a:r>
              <a:rPr dirty="0" sz="1450" spc="-10">
                <a:latin typeface="Times New Roman"/>
                <a:cs typeface="Times New Roman"/>
              </a:rPr>
              <a:t>hand, </a:t>
            </a:r>
            <a:r>
              <a:rPr dirty="0" sz="1450" spc="-5">
                <a:latin typeface="Times New Roman"/>
                <a:cs typeface="Times New Roman"/>
              </a:rPr>
              <a:t>he  </a:t>
            </a:r>
            <a:r>
              <a:rPr dirty="0" sz="1450" spc="-10">
                <a:latin typeface="Times New Roman"/>
                <a:cs typeface="Times New Roman"/>
              </a:rPr>
              <a:t>chuckled. </a:t>
            </a:r>
            <a:r>
              <a:rPr dirty="0" sz="1450" spc="-40">
                <a:latin typeface="Times New Roman"/>
                <a:cs typeface="Times New Roman"/>
              </a:rPr>
              <a:t>‘Your </a:t>
            </a:r>
            <a:r>
              <a:rPr dirty="0" sz="1450" spc="-10">
                <a:latin typeface="Times New Roman"/>
                <a:cs typeface="Times New Roman"/>
              </a:rPr>
              <a:t>future </a:t>
            </a:r>
            <a:r>
              <a:rPr dirty="0" sz="1450" spc="-25">
                <a:latin typeface="Times New Roman"/>
                <a:cs typeface="Times New Roman"/>
              </a:rPr>
              <a:t>lady, sir,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pretty hard favoured,’ said</a:t>
            </a:r>
            <a:r>
              <a:rPr dirty="0" sz="1450" spc="55">
                <a:latin typeface="Times New Roman"/>
                <a:cs typeface="Times New Roman"/>
              </a:rPr>
              <a:t> </a:t>
            </a:r>
            <a:r>
              <a:rPr dirty="0" sz="1450" spc="-10">
                <a:latin typeface="Times New Roman"/>
                <a:cs typeface="Times New Roman"/>
              </a:rPr>
              <a:t>he.</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‘I ask </a:t>
            </a:r>
            <a:r>
              <a:rPr dirty="0" sz="1450" spc="-5">
                <a:latin typeface="Times New Roman"/>
                <a:cs typeface="Times New Roman"/>
              </a:rPr>
              <a:t>you,’ </a:t>
            </a:r>
            <a:r>
              <a:rPr dirty="0" sz="1450" spc="-10">
                <a:latin typeface="Times New Roman"/>
                <a:cs typeface="Times New Roman"/>
              </a:rPr>
              <a:t>said Markheim, ‘for </a:t>
            </a:r>
            <a:r>
              <a:rPr dirty="0" sz="1450" spc="-5">
                <a:latin typeface="Times New Roman"/>
                <a:cs typeface="Times New Roman"/>
              </a:rPr>
              <a:t>a </a:t>
            </a:r>
            <a:r>
              <a:rPr dirty="0" sz="1450" spc="-10">
                <a:latin typeface="Times New Roman"/>
                <a:cs typeface="Times New Roman"/>
              </a:rPr>
              <a:t>Christmas present, and </a:t>
            </a:r>
            <a:r>
              <a:rPr dirty="0" sz="1450" spc="-5">
                <a:latin typeface="Times New Roman"/>
                <a:cs typeface="Times New Roman"/>
              </a:rPr>
              <a:t>you </a:t>
            </a:r>
            <a:r>
              <a:rPr dirty="0" sz="1450" spc="-10">
                <a:latin typeface="Times New Roman"/>
                <a:cs typeface="Times New Roman"/>
              </a:rPr>
              <a:t>give me this—  this damned reminder </a:t>
            </a:r>
            <a:r>
              <a:rPr dirty="0" sz="1450" spc="-5">
                <a:latin typeface="Times New Roman"/>
                <a:cs typeface="Times New Roman"/>
              </a:rPr>
              <a:t>of </a:t>
            </a:r>
            <a:r>
              <a:rPr dirty="0" sz="1450" spc="-10">
                <a:latin typeface="Times New Roman"/>
                <a:cs typeface="Times New Roman"/>
              </a:rPr>
              <a:t>years, and sins and follies—this hand-conscience!  Did </a:t>
            </a:r>
            <a:r>
              <a:rPr dirty="0" sz="1450" spc="-5">
                <a:latin typeface="Times New Roman"/>
                <a:cs typeface="Times New Roman"/>
              </a:rPr>
              <a:t>you </a:t>
            </a:r>
            <a:r>
              <a:rPr dirty="0" sz="1450" spc="-10">
                <a:latin typeface="Times New Roman"/>
                <a:cs typeface="Times New Roman"/>
              </a:rPr>
              <a:t>mean it? Had </a:t>
            </a:r>
            <a:r>
              <a:rPr dirty="0" sz="1450" spc="-5">
                <a:latin typeface="Times New Roman"/>
                <a:cs typeface="Times New Roman"/>
              </a:rPr>
              <a:t>you a thought </a:t>
            </a:r>
            <a:r>
              <a:rPr dirty="0" sz="1450" spc="-10">
                <a:latin typeface="Times New Roman"/>
                <a:cs typeface="Times New Roman"/>
              </a:rPr>
              <a:t>in </a:t>
            </a:r>
            <a:r>
              <a:rPr dirty="0" sz="1450" spc="-5">
                <a:latin typeface="Times New Roman"/>
                <a:cs typeface="Times New Roman"/>
              </a:rPr>
              <a:t>your </a:t>
            </a:r>
            <a:r>
              <a:rPr dirty="0" sz="1450" spc="-10">
                <a:latin typeface="Times New Roman"/>
                <a:cs typeface="Times New Roman"/>
              </a:rPr>
              <a:t>mind? </a:t>
            </a:r>
            <a:r>
              <a:rPr dirty="0" sz="1450" spc="-35">
                <a:latin typeface="Times New Roman"/>
                <a:cs typeface="Times New Roman"/>
              </a:rPr>
              <a:t>Tell </a:t>
            </a:r>
            <a:r>
              <a:rPr dirty="0" sz="1450" spc="-10">
                <a:latin typeface="Times New Roman"/>
                <a:cs typeface="Times New Roman"/>
              </a:rPr>
              <a:t>me. It will </a:t>
            </a:r>
            <a:r>
              <a:rPr dirty="0" sz="1450" spc="-5">
                <a:latin typeface="Times New Roman"/>
                <a:cs typeface="Times New Roman"/>
              </a:rPr>
              <a:t>be </a:t>
            </a:r>
            <a:r>
              <a:rPr dirty="0" sz="1450" spc="-10">
                <a:latin typeface="Times New Roman"/>
                <a:cs typeface="Times New Roman"/>
              </a:rPr>
              <a:t>better  for </a:t>
            </a:r>
            <a:r>
              <a:rPr dirty="0" sz="1450" spc="-5">
                <a:latin typeface="Times New Roman"/>
                <a:cs typeface="Times New Roman"/>
              </a:rPr>
              <a:t>you </a:t>
            </a:r>
            <a:r>
              <a:rPr dirty="0" sz="1450" spc="-10">
                <a:latin typeface="Times New Roman"/>
                <a:cs typeface="Times New Roman"/>
              </a:rPr>
              <a:t>if </a:t>
            </a:r>
            <a:r>
              <a:rPr dirty="0" sz="1450" spc="-5">
                <a:latin typeface="Times New Roman"/>
                <a:cs typeface="Times New Roman"/>
              </a:rPr>
              <a:t>you do. </a:t>
            </a:r>
            <a:r>
              <a:rPr dirty="0" sz="1450" spc="-10">
                <a:latin typeface="Times New Roman"/>
                <a:cs typeface="Times New Roman"/>
              </a:rPr>
              <a:t>Come, tell me about yourself. </a:t>
            </a:r>
            <a:r>
              <a:rPr dirty="0" sz="1450" spc="-5">
                <a:latin typeface="Times New Roman"/>
                <a:cs typeface="Times New Roman"/>
              </a:rPr>
              <a:t>I </a:t>
            </a:r>
            <a:r>
              <a:rPr dirty="0" sz="1450" spc="-10">
                <a:latin typeface="Times New Roman"/>
                <a:cs typeface="Times New Roman"/>
              </a:rPr>
              <a:t>hazard </a:t>
            </a:r>
            <a:r>
              <a:rPr dirty="0" sz="1450" spc="-5">
                <a:latin typeface="Times New Roman"/>
                <a:cs typeface="Times New Roman"/>
              </a:rPr>
              <a:t>a </a:t>
            </a:r>
            <a:r>
              <a:rPr dirty="0" sz="1450" spc="-10">
                <a:latin typeface="Times New Roman"/>
                <a:cs typeface="Times New Roman"/>
              </a:rPr>
              <a:t>guess </a:t>
            </a:r>
            <a:r>
              <a:rPr dirty="0" sz="1450" spc="-30">
                <a:latin typeface="Times New Roman"/>
                <a:cs typeface="Times New Roman"/>
              </a:rPr>
              <a:t>now, </a:t>
            </a:r>
            <a:r>
              <a:rPr dirty="0" sz="1450" spc="-10">
                <a:latin typeface="Times New Roman"/>
                <a:cs typeface="Times New Roman"/>
              </a:rPr>
              <a:t>that  </a:t>
            </a:r>
            <a:r>
              <a:rPr dirty="0" sz="1450" spc="-5">
                <a:latin typeface="Times New Roman"/>
                <a:cs typeface="Times New Roman"/>
              </a:rPr>
              <a:t>you </a:t>
            </a:r>
            <a:r>
              <a:rPr dirty="0" sz="1450" spc="-10">
                <a:latin typeface="Times New Roman"/>
                <a:cs typeface="Times New Roman"/>
              </a:rPr>
              <a:t>are in secret </a:t>
            </a:r>
            <a:r>
              <a:rPr dirty="0" sz="1450" spc="-5">
                <a:latin typeface="Times New Roman"/>
                <a:cs typeface="Times New Roman"/>
              </a:rPr>
              <a:t>a </a:t>
            </a:r>
            <a:r>
              <a:rPr dirty="0" sz="1450" spc="-10">
                <a:latin typeface="Times New Roman"/>
                <a:cs typeface="Times New Roman"/>
              </a:rPr>
              <a:t>very charitable</a:t>
            </a:r>
            <a:r>
              <a:rPr dirty="0" sz="1450" spc="10">
                <a:latin typeface="Times New Roman"/>
                <a:cs typeface="Times New Roman"/>
              </a:rPr>
              <a:t> </a:t>
            </a:r>
            <a:r>
              <a:rPr dirty="0" sz="1450" spc="-10">
                <a:latin typeface="Times New Roman"/>
                <a:cs typeface="Times New Roman"/>
              </a:rPr>
              <a:t>man?’</a:t>
            </a:r>
            <a:endParaRPr sz="1450">
              <a:latin typeface="Times New Roman"/>
              <a:cs typeface="Times New Roman"/>
            </a:endParaRPr>
          </a:p>
          <a:p>
            <a:pPr algn="just" marL="12700" marR="10160">
              <a:lnSpc>
                <a:spcPts val="1730"/>
              </a:lnSpc>
              <a:spcBef>
                <a:spcPts val="855"/>
              </a:spcBef>
            </a:pPr>
            <a:r>
              <a:rPr dirty="0" sz="1450" spc="-10">
                <a:latin typeface="Times New Roman"/>
                <a:cs typeface="Times New Roman"/>
              </a:rPr>
              <a:t>The dealer looked closely at his companion. It was very </a:t>
            </a:r>
            <a:r>
              <a:rPr dirty="0" sz="1450" spc="-5">
                <a:latin typeface="Times New Roman"/>
                <a:cs typeface="Times New Roman"/>
              </a:rPr>
              <a:t>odd, </a:t>
            </a:r>
            <a:r>
              <a:rPr dirty="0" sz="1450" spc="-10">
                <a:latin typeface="Times New Roman"/>
                <a:cs typeface="Times New Roman"/>
              </a:rPr>
              <a:t>Markheim did  </a:t>
            </a:r>
            <a:r>
              <a:rPr dirty="0" sz="1450" spc="-5">
                <a:latin typeface="Times New Roman"/>
                <a:cs typeface="Times New Roman"/>
              </a:rPr>
              <a:t>not </a:t>
            </a:r>
            <a:r>
              <a:rPr dirty="0" sz="1450" spc="-10">
                <a:latin typeface="Times New Roman"/>
                <a:cs typeface="Times New Roman"/>
              </a:rPr>
              <a:t>appear to </a:t>
            </a:r>
            <a:r>
              <a:rPr dirty="0" sz="1450" spc="-5">
                <a:latin typeface="Times New Roman"/>
                <a:cs typeface="Times New Roman"/>
              </a:rPr>
              <a:t>be </a:t>
            </a:r>
            <a:r>
              <a:rPr dirty="0" sz="1450" spc="-10">
                <a:latin typeface="Times New Roman"/>
                <a:cs typeface="Times New Roman"/>
              </a:rPr>
              <a:t>laughing; there was something in his face like an</a:t>
            </a:r>
            <a:r>
              <a:rPr dirty="0" sz="1450" spc="150">
                <a:latin typeface="Times New Roman"/>
                <a:cs typeface="Times New Roman"/>
              </a:rPr>
              <a:t> </a:t>
            </a:r>
            <a:r>
              <a:rPr dirty="0" sz="1450" spc="-10">
                <a:latin typeface="Times New Roman"/>
                <a:cs typeface="Times New Roman"/>
              </a:rPr>
              <a:t>eager  sparkle </a:t>
            </a:r>
            <a:r>
              <a:rPr dirty="0" sz="1450" spc="-5">
                <a:latin typeface="Times New Roman"/>
                <a:cs typeface="Times New Roman"/>
              </a:rPr>
              <a:t>of </a:t>
            </a:r>
            <a:r>
              <a:rPr dirty="0" sz="1450" spc="-10">
                <a:latin typeface="Times New Roman"/>
                <a:cs typeface="Times New Roman"/>
              </a:rPr>
              <a:t>hope, </a:t>
            </a:r>
            <a:r>
              <a:rPr dirty="0" sz="1450" spc="-5">
                <a:latin typeface="Times New Roman"/>
                <a:cs typeface="Times New Roman"/>
              </a:rPr>
              <a:t>but </a:t>
            </a:r>
            <a:r>
              <a:rPr dirty="0" sz="1450" spc="-10">
                <a:latin typeface="Times New Roman"/>
                <a:cs typeface="Times New Roman"/>
              </a:rPr>
              <a:t>nothing </a:t>
            </a:r>
            <a:r>
              <a:rPr dirty="0" sz="1450" spc="-5">
                <a:latin typeface="Times New Roman"/>
                <a:cs typeface="Times New Roman"/>
              </a:rPr>
              <a:t>of</a:t>
            </a:r>
            <a:r>
              <a:rPr dirty="0" sz="1450" spc="10">
                <a:latin typeface="Times New Roman"/>
                <a:cs typeface="Times New Roman"/>
              </a:rPr>
              <a:t> </a:t>
            </a:r>
            <a:r>
              <a:rPr dirty="0" sz="1450" spc="-10">
                <a:latin typeface="Times New Roman"/>
                <a:cs typeface="Times New Roman"/>
              </a:rPr>
              <a:t>mirth.</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‘What are </a:t>
            </a:r>
            <a:r>
              <a:rPr dirty="0" sz="1450" spc="-5">
                <a:latin typeface="Times New Roman"/>
                <a:cs typeface="Times New Roman"/>
              </a:rPr>
              <a:t>you </a:t>
            </a:r>
            <a:r>
              <a:rPr dirty="0" sz="1450" spc="-10">
                <a:latin typeface="Times New Roman"/>
                <a:cs typeface="Times New Roman"/>
              </a:rPr>
              <a:t>driving at?’ the dealer</a:t>
            </a:r>
            <a:r>
              <a:rPr dirty="0" sz="1450" spc="-85">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‘Not charitable?’ returned the </a:t>
            </a:r>
            <a:r>
              <a:rPr dirty="0" sz="1450" spc="-20">
                <a:latin typeface="Times New Roman"/>
                <a:cs typeface="Times New Roman"/>
              </a:rPr>
              <a:t>other, gloomily.</a:t>
            </a:r>
            <a:r>
              <a:rPr dirty="0" sz="1450" spc="320">
                <a:latin typeface="Times New Roman"/>
                <a:cs typeface="Times New Roman"/>
              </a:rPr>
              <a:t> </a:t>
            </a:r>
            <a:r>
              <a:rPr dirty="0" sz="1450" spc="-10">
                <a:latin typeface="Times New Roman"/>
                <a:cs typeface="Times New Roman"/>
              </a:rPr>
              <a:t>Not charitable; </a:t>
            </a:r>
            <a:r>
              <a:rPr dirty="0" sz="1450" spc="-5">
                <a:latin typeface="Times New Roman"/>
                <a:cs typeface="Times New Roman"/>
              </a:rPr>
              <a:t>not </a:t>
            </a:r>
            <a:r>
              <a:rPr dirty="0" sz="1450" spc="-10">
                <a:latin typeface="Times New Roman"/>
                <a:cs typeface="Times New Roman"/>
              </a:rPr>
              <a:t>pious; </a:t>
            </a:r>
            <a:r>
              <a:rPr dirty="0" sz="1450" spc="-5">
                <a:latin typeface="Times New Roman"/>
                <a:cs typeface="Times New Roman"/>
              </a:rPr>
              <a:t>not  </a:t>
            </a:r>
            <a:r>
              <a:rPr dirty="0" sz="1450" spc="-10">
                <a:latin typeface="Times New Roman"/>
                <a:cs typeface="Times New Roman"/>
              </a:rPr>
              <a:t>scrupulous; </a:t>
            </a:r>
            <a:r>
              <a:rPr dirty="0" sz="1450" spc="-5">
                <a:latin typeface="Times New Roman"/>
                <a:cs typeface="Times New Roman"/>
              </a:rPr>
              <a:t>unloving, </a:t>
            </a:r>
            <a:r>
              <a:rPr dirty="0" sz="1450" spc="-10">
                <a:latin typeface="Times New Roman"/>
                <a:cs typeface="Times New Roman"/>
              </a:rPr>
              <a:t>unbeloved; </a:t>
            </a:r>
            <a:r>
              <a:rPr dirty="0" sz="1450" spc="-5">
                <a:latin typeface="Times New Roman"/>
                <a:cs typeface="Times New Roman"/>
              </a:rPr>
              <a:t>a </a:t>
            </a:r>
            <a:r>
              <a:rPr dirty="0" sz="1450" spc="-10">
                <a:latin typeface="Times New Roman"/>
                <a:cs typeface="Times New Roman"/>
              </a:rPr>
              <a:t>hand to get </a:t>
            </a:r>
            <a:r>
              <a:rPr dirty="0" sz="1450" spc="-25">
                <a:latin typeface="Times New Roman"/>
                <a:cs typeface="Times New Roman"/>
              </a:rPr>
              <a:t>money, </a:t>
            </a:r>
            <a:r>
              <a:rPr dirty="0" sz="1450" spc="-5">
                <a:latin typeface="Times New Roman"/>
                <a:cs typeface="Times New Roman"/>
              </a:rPr>
              <a:t>a </a:t>
            </a:r>
            <a:r>
              <a:rPr dirty="0" sz="1450" spc="-10">
                <a:latin typeface="Times New Roman"/>
                <a:cs typeface="Times New Roman"/>
              </a:rPr>
              <a:t>safe to keep it. Is  that all? Dear God, man, is that</a:t>
            </a:r>
            <a:r>
              <a:rPr dirty="0" sz="1450" spc="35">
                <a:latin typeface="Times New Roman"/>
                <a:cs typeface="Times New Roman"/>
              </a:rPr>
              <a:t> </a:t>
            </a:r>
            <a:r>
              <a:rPr dirty="0" sz="1450" spc="-10">
                <a:latin typeface="Times New Roman"/>
                <a:cs typeface="Times New Roman"/>
              </a:rPr>
              <a:t>all?’</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‘I will tell </a:t>
            </a:r>
            <a:r>
              <a:rPr dirty="0" sz="1450" spc="-5">
                <a:latin typeface="Times New Roman"/>
                <a:cs typeface="Times New Roman"/>
              </a:rPr>
              <a:t>you </a:t>
            </a:r>
            <a:r>
              <a:rPr dirty="0" sz="1450" spc="-10">
                <a:latin typeface="Times New Roman"/>
                <a:cs typeface="Times New Roman"/>
              </a:rPr>
              <a:t>what it is,’ began the </a:t>
            </a:r>
            <a:r>
              <a:rPr dirty="0" sz="1450" spc="-15">
                <a:latin typeface="Times New Roman"/>
                <a:cs typeface="Times New Roman"/>
              </a:rPr>
              <a:t>dealer, </a:t>
            </a:r>
            <a:r>
              <a:rPr dirty="0" sz="1450" spc="-10">
                <a:latin typeface="Times New Roman"/>
                <a:cs typeface="Times New Roman"/>
              </a:rPr>
              <a:t>with some sharpness, and then  broke </a:t>
            </a:r>
            <a:r>
              <a:rPr dirty="0" sz="1450" spc="-15">
                <a:latin typeface="Times New Roman"/>
                <a:cs typeface="Times New Roman"/>
              </a:rPr>
              <a:t>off </a:t>
            </a:r>
            <a:r>
              <a:rPr dirty="0" sz="1450" spc="-10">
                <a:latin typeface="Times New Roman"/>
                <a:cs typeface="Times New Roman"/>
              </a:rPr>
              <a:t>again into </a:t>
            </a:r>
            <a:r>
              <a:rPr dirty="0" sz="1450" spc="-5">
                <a:latin typeface="Times New Roman"/>
                <a:cs typeface="Times New Roman"/>
              </a:rPr>
              <a:t>a </a:t>
            </a:r>
            <a:r>
              <a:rPr dirty="0" sz="1450" spc="-10">
                <a:latin typeface="Times New Roman"/>
                <a:cs typeface="Times New Roman"/>
              </a:rPr>
              <a:t>chuckle. ‘But </a:t>
            </a:r>
            <a:r>
              <a:rPr dirty="0" sz="1450" spc="-5">
                <a:latin typeface="Times New Roman"/>
                <a:cs typeface="Times New Roman"/>
              </a:rPr>
              <a:t>I </a:t>
            </a:r>
            <a:r>
              <a:rPr dirty="0" sz="1450" spc="-10">
                <a:latin typeface="Times New Roman"/>
                <a:cs typeface="Times New Roman"/>
              </a:rPr>
              <a:t>see this is </a:t>
            </a:r>
            <a:r>
              <a:rPr dirty="0" sz="1450" spc="-5">
                <a:latin typeface="Times New Roman"/>
                <a:cs typeface="Times New Roman"/>
              </a:rPr>
              <a:t>a </a:t>
            </a:r>
            <a:r>
              <a:rPr dirty="0" sz="1450" spc="-10">
                <a:latin typeface="Times New Roman"/>
                <a:cs typeface="Times New Roman"/>
              </a:rPr>
              <a:t>love match </a:t>
            </a:r>
            <a:r>
              <a:rPr dirty="0" sz="1450" spc="-5">
                <a:latin typeface="Times New Roman"/>
                <a:cs typeface="Times New Roman"/>
              </a:rPr>
              <a:t>of </a:t>
            </a:r>
            <a:r>
              <a:rPr dirty="0" sz="1450" spc="-10">
                <a:latin typeface="Times New Roman"/>
                <a:cs typeface="Times New Roman"/>
              </a:rPr>
              <a:t>yours, and  </a:t>
            </a:r>
            <a:r>
              <a:rPr dirty="0" sz="1450" spc="-5">
                <a:latin typeface="Times New Roman"/>
                <a:cs typeface="Times New Roman"/>
              </a:rPr>
              <a:t>you </a:t>
            </a:r>
            <a:r>
              <a:rPr dirty="0" sz="1450" spc="-10">
                <a:latin typeface="Times New Roman"/>
                <a:cs typeface="Times New Roman"/>
              </a:rPr>
              <a:t>have been drinking the </a:t>
            </a:r>
            <a:r>
              <a:rPr dirty="0" sz="1450" spc="-20">
                <a:latin typeface="Times New Roman"/>
                <a:cs typeface="Times New Roman"/>
              </a:rPr>
              <a:t>lady’s</a:t>
            </a:r>
            <a:r>
              <a:rPr dirty="0" sz="1450" spc="15">
                <a:latin typeface="Times New Roman"/>
                <a:cs typeface="Times New Roman"/>
              </a:rPr>
              <a:t> </a:t>
            </a:r>
            <a:r>
              <a:rPr dirty="0" sz="1450" spc="-10">
                <a:latin typeface="Times New Roman"/>
                <a:cs typeface="Times New Roman"/>
              </a:rPr>
              <a:t>health.’</a:t>
            </a:r>
            <a:endParaRPr sz="1450">
              <a:latin typeface="Times New Roman"/>
              <a:cs typeface="Times New Roman"/>
            </a:endParaRPr>
          </a:p>
          <a:p>
            <a:pPr algn="just" marL="12700" marR="55880">
              <a:lnSpc>
                <a:spcPts val="1730"/>
              </a:lnSpc>
              <a:spcBef>
                <a:spcPts val="860"/>
              </a:spcBef>
            </a:pPr>
            <a:r>
              <a:rPr dirty="0" sz="1450" spc="-10">
                <a:latin typeface="Times New Roman"/>
                <a:cs typeface="Times New Roman"/>
              </a:rPr>
              <a:t>‘Ah!’ cried Markheim, with </a:t>
            </a:r>
            <a:r>
              <a:rPr dirty="0" sz="1450" spc="-5">
                <a:latin typeface="Times New Roman"/>
                <a:cs typeface="Times New Roman"/>
              </a:rPr>
              <a:t>a </a:t>
            </a:r>
            <a:r>
              <a:rPr dirty="0" sz="1450" spc="-10">
                <a:latin typeface="Times New Roman"/>
                <a:cs typeface="Times New Roman"/>
              </a:rPr>
              <a:t>strange </a:t>
            </a:r>
            <a:r>
              <a:rPr dirty="0" sz="1450" spc="-20">
                <a:latin typeface="Times New Roman"/>
                <a:cs typeface="Times New Roman"/>
              </a:rPr>
              <a:t>curiosity.</a:t>
            </a:r>
            <a:r>
              <a:rPr dirty="0" sz="1450" spc="320">
                <a:latin typeface="Times New Roman"/>
                <a:cs typeface="Times New Roman"/>
              </a:rPr>
              <a:t> </a:t>
            </a:r>
            <a:r>
              <a:rPr dirty="0" sz="1450" spc="-10">
                <a:latin typeface="Times New Roman"/>
                <a:cs typeface="Times New Roman"/>
              </a:rPr>
              <a:t>‘Ah, have </a:t>
            </a:r>
            <a:r>
              <a:rPr dirty="0" sz="1450" spc="-5">
                <a:latin typeface="Times New Roman"/>
                <a:cs typeface="Times New Roman"/>
              </a:rPr>
              <a:t>you </a:t>
            </a:r>
            <a:r>
              <a:rPr dirty="0" sz="1450" spc="-10">
                <a:latin typeface="Times New Roman"/>
                <a:cs typeface="Times New Roman"/>
              </a:rPr>
              <a:t>been in love?  </a:t>
            </a:r>
            <a:r>
              <a:rPr dirty="0" sz="1450" spc="-35">
                <a:latin typeface="Times New Roman"/>
                <a:cs typeface="Times New Roman"/>
              </a:rPr>
              <a:t>Tell </a:t>
            </a:r>
            <a:r>
              <a:rPr dirty="0" sz="1450" spc="-10">
                <a:latin typeface="Times New Roman"/>
                <a:cs typeface="Times New Roman"/>
              </a:rPr>
              <a:t>me about</a:t>
            </a:r>
            <a:r>
              <a:rPr dirty="0" sz="1450" spc="25">
                <a:latin typeface="Times New Roman"/>
                <a:cs typeface="Times New Roman"/>
              </a:rPr>
              <a:t> </a:t>
            </a:r>
            <a:r>
              <a:rPr dirty="0" sz="1450" spc="-10">
                <a:latin typeface="Times New Roman"/>
                <a:cs typeface="Times New Roman"/>
              </a:rPr>
              <a:t>that.’</a:t>
            </a:r>
            <a:endParaRPr sz="1450">
              <a:latin typeface="Times New Roman"/>
              <a:cs typeface="Times New Roman"/>
            </a:endParaRPr>
          </a:p>
          <a:p>
            <a:pPr algn="just" marL="12700" marR="8255">
              <a:lnSpc>
                <a:spcPts val="1730"/>
              </a:lnSpc>
              <a:spcBef>
                <a:spcPts val="860"/>
              </a:spcBef>
            </a:pPr>
            <a:r>
              <a:rPr dirty="0" sz="1450" spc="-10">
                <a:latin typeface="Times New Roman"/>
                <a:cs typeface="Times New Roman"/>
              </a:rPr>
              <a:t>‘I,’ cried the </a:t>
            </a:r>
            <a:r>
              <a:rPr dirty="0" sz="1450" spc="-20">
                <a:latin typeface="Times New Roman"/>
                <a:cs typeface="Times New Roman"/>
              </a:rPr>
              <a:t>dealer.</a:t>
            </a:r>
            <a:r>
              <a:rPr dirty="0" sz="1450" spc="320">
                <a:latin typeface="Times New Roman"/>
                <a:cs typeface="Times New Roman"/>
              </a:rPr>
              <a:t> </a:t>
            </a:r>
            <a:r>
              <a:rPr dirty="0" sz="1450" spc="-10">
                <a:latin typeface="Times New Roman"/>
                <a:cs typeface="Times New Roman"/>
              </a:rPr>
              <a:t>‘I in love! </a:t>
            </a:r>
            <a:r>
              <a:rPr dirty="0" sz="1450" spc="-5">
                <a:latin typeface="Times New Roman"/>
                <a:cs typeface="Times New Roman"/>
              </a:rPr>
              <a:t>I </a:t>
            </a:r>
            <a:r>
              <a:rPr dirty="0" sz="1450" spc="-10">
                <a:latin typeface="Times New Roman"/>
                <a:cs typeface="Times New Roman"/>
              </a:rPr>
              <a:t>never had the time, </a:t>
            </a:r>
            <a:r>
              <a:rPr dirty="0" sz="1450" spc="-5">
                <a:latin typeface="Times New Roman"/>
                <a:cs typeface="Times New Roman"/>
              </a:rPr>
              <a:t>nor </a:t>
            </a:r>
            <a:r>
              <a:rPr dirty="0" sz="1450" spc="-10">
                <a:latin typeface="Times New Roman"/>
                <a:cs typeface="Times New Roman"/>
              </a:rPr>
              <a:t>have </a:t>
            </a:r>
            <a:r>
              <a:rPr dirty="0" sz="1450" spc="-5">
                <a:latin typeface="Times New Roman"/>
                <a:cs typeface="Times New Roman"/>
              </a:rPr>
              <a:t>I </a:t>
            </a:r>
            <a:r>
              <a:rPr dirty="0" sz="1450" spc="-10">
                <a:latin typeface="Times New Roman"/>
                <a:cs typeface="Times New Roman"/>
              </a:rPr>
              <a:t>the time to-  day for all this nonsense. </a:t>
            </a:r>
            <a:r>
              <a:rPr dirty="0" sz="1450" spc="-25">
                <a:latin typeface="Times New Roman"/>
                <a:cs typeface="Times New Roman"/>
              </a:rPr>
              <a:t>Will </a:t>
            </a:r>
            <a:r>
              <a:rPr dirty="0" sz="1450" spc="-5">
                <a:latin typeface="Times New Roman"/>
                <a:cs typeface="Times New Roman"/>
              </a:rPr>
              <a:t>you </a:t>
            </a:r>
            <a:r>
              <a:rPr dirty="0" sz="1450" spc="-10">
                <a:latin typeface="Times New Roman"/>
                <a:cs typeface="Times New Roman"/>
              </a:rPr>
              <a:t>take the</a:t>
            </a:r>
            <a:r>
              <a:rPr dirty="0" sz="1450" spc="60">
                <a:latin typeface="Times New Roman"/>
                <a:cs typeface="Times New Roman"/>
              </a:rPr>
              <a:t> </a:t>
            </a:r>
            <a:r>
              <a:rPr dirty="0" sz="1450" spc="-10">
                <a:latin typeface="Times New Roman"/>
                <a:cs typeface="Times New Roman"/>
              </a:rPr>
              <a:t>glass?’</a:t>
            </a:r>
            <a:endParaRPr sz="1450">
              <a:latin typeface="Times New Roman"/>
              <a:cs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5805"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‘Where is the hurry?’ returned Markheim. ‘It is very pleasant to stand here  talking; and life is so short and insecure that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hurry away from any  pleasure—no, </a:t>
            </a:r>
            <a:r>
              <a:rPr dirty="0" sz="1450" spc="-5">
                <a:latin typeface="Times New Roman"/>
                <a:cs typeface="Times New Roman"/>
              </a:rPr>
              <a:t>not </a:t>
            </a:r>
            <a:r>
              <a:rPr dirty="0" sz="1450" spc="-10">
                <a:latin typeface="Times New Roman"/>
                <a:cs typeface="Times New Roman"/>
              </a:rPr>
              <a:t>even from so mild </a:t>
            </a:r>
            <a:r>
              <a:rPr dirty="0" sz="1450" spc="-5">
                <a:latin typeface="Times New Roman"/>
                <a:cs typeface="Times New Roman"/>
              </a:rPr>
              <a:t>a one </a:t>
            </a:r>
            <a:r>
              <a:rPr dirty="0" sz="1450" spc="-10">
                <a:latin typeface="Times New Roman"/>
                <a:cs typeface="Times New Roman"/>
              </a:rPr>
              <a:t>as this. </a:t>
            </a:r>
            <a:r>
              <a:rPr dirty="0" sz="1450" spc="-70">
                <a:latin typeface="Times New Roman"/>
                <a:cs typeface="Times New Roman"/>
              </a:rPr>
              <a:t>We </a:t>
            </a:r>
            <a:r>
              <a:rPr dirty="0" sz="1450" spc="-10">
                <a:latin typeface="Times New Roman"/>
                <a:cs typeface="Times New Roman"/>
              </a:rPr>
              <a:t>should rather cling,  cling to what little we can get, like </a:t>
            </a:r>
            <a:r>
              <a:rPr dirty="0" sz="1450" spc="-5">
                <a:latin typeface="Times New Roman"/>
                <a:cs typeface="Times New Roman"/>
              </a:rPr>
              <a:t>a </a:t>
            </a:r>
            <a:r>
              <a:rPr dirty="0" sz="1450" spc="-10">
                <a:latin typeface="Times New Roman"/>
                <a:cs typeface="Times New Roman"/>
              </a:rPr>
              <a:t>man at </a:t>
            </a:r>
            <a:r>
              <a:rPr dirty="0" sz="1450" spc="-5">
                <a:latin typeface="Times New Roman"/>
                <a:cs typeface="Times New Roman"/>
              </a:rPr>
              <a:t>a </a:t>
            </a:r>
            <a:r>
              <a:rPr dirty="0" sz="1450" spc="-15">
                <a:latin typeface="Times New Roman"/>
                <a:cs typeface="Times New Roman"/>
              </a:rPr>
              <a:t>cliff’s </a:t>
            </a:r>
            <a:r>
              <a:rPr dirty="0" sz="1450" spc="-10">
                <a:latin typeface="Times New Roman"/>
                <a:cs typeface="Times New Roman"/>
              </a:rPr>
              <a:t>edge. Every second is </a:t>
            </a:r>
            <a:r>
              <a:rPr dirty="0" sz="1450" spc="-5">
                <a:latin typeface="Times New Roman"/>
                <a:cs typeface="Times New Roman"/>
              </a:rPr>
              <a:t>a  </a:t>
            </a:r>
            <a:r>
              <a:rPr dirty="0" sz="1450" spc="-15">
                <a:latin typeface="Times New Roman"/>
                <a:cs typeface="Times New Roman"/>
              </a:rPr>
              <a:t>cliff,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think </a:t>
            </a:r>
            <a:r>
              <a:rPr dirty="0" sz="1450" spc="-5">
                <a:latin typeface="Times New Roman"/>
                <a:cs typeface="Times New Roman"/>
              </a:rPr>
              <a:t>upon </a:t>
            </a:r>
            <a:r>
              <a:rPr dirty="0" sz="1450" spc="-10">
                <a:latin typeface="Times New Roman"/>
                <a:cs typeface="Times New Roman"/>
              </a:rPr>
              <a:t>it—a </a:t>
            </a:r>
            <a:r>
              <a:rPr dirty="0" sz="1450" spc="-15">
                <a:latin typeface="Times New Roman"/>
                <a:cs typeface="Times New Roman"/>
              </a:rPr>
              <a:t>cliff </a:t>
            </a:r>
            <a:r>
              <a:rPr dirty="0" sz="1450" spc="-5">
                <a:latin typeface="Times New Roman"/>
                <a:cs typeface="Times New Roman"/>
              </a:rPr>
              <a:t>a </a:t>
            </a:r>
            <a:r>
              <a:rPr dirty="0" sz="1450" spc="-10">
                <a:latin typeface="Times New Roman"/>
                <a:cs typeface="Times New Roman"/>
              </a:rPr>
              <a:t>mile high—high </a:t>
            </a:r>
            <a:r>
              <a:rPr dirty="0" sz="1450" spc="-5">
                <a:latin typeface="Times New Roman"/>
                <a:cs typeface="Times New Roman"/>
              </a:rPr>
              <a:t>enough, </a:t>
            </a:r>
            <a:r>
              <a:rPr dirty="0" sz="1450" spc="-10">
                <a:latin typeface="Times New Roman"/>
                <a:cs typeface="Times New Roman"/>
              </a:rPr>
              <a:t>if we fall, to dash  </a:t>
            </a:r>
            <a:r>
              <a:rPr dirty="0" sz="1450" spc="-5">
                <a:latin typeface="Times New Roman"/>
                <a:cs typeface="Times New Roman"/>
              </a:rPr>
              <a:t>us out of </a:t>
            </a:r>
            <a:r>
              <a:rPr dirty="0" sz="1450" spc="-10">
                <a:latin typeface="Times New Roman"/>
                <a:cs typeface="Times New Roman"/>
              </a:rPr>
              <a:t>every feature </a:t>
            </a:r>
            <a:r>
              <a:rPr dirty="0" sz="1450" spc="-5">
                <a:latin typeface="Times New Roman"/>
                <a:cs typeface="Times New Roman"/>
              </a:rPr>
              <a:t>of </a:t>
            </a:r>
            <a:r>
              <a:rPr dirty="0" sz="1450" spc="-20">
                <a:latin typeface="Times New Roman"/>
                <a:cs typeface="Times New Roman"/>
              </a:rPr>
              <a:t>humanity.</a:t>
            </a:r>
            <a:r>
              <a:rPr dirty="0" sz="1450" spc="320">
                <a:latin typeface="Times New Roman"/>
                <a:cs typeface="Times New Roman"/>
              </a:rPr>
              <a:t> </a:t>
            </a:r>
            <a:r>
              <a:rPr dirty="0" sz="1450" spc="-10">
                <a:latin typeface="Times New Roman"/>
                <a:cs typeface="Times New Roman"/>
              </a:rPr>
              <a:t>Hence it is best to talk </a:t>
            </a:r>
            <a:r>
              <a:rPr dirty="0" sz="1450" spc="-20">
                <a:latin typeface="Times New Roman"/>
                <a:cs typeface="Times New Roman"/>
              </a:rPr>
              <a:t>pleasantly.  </a:t>
            </a:r>
            <a:r>
              <a:rPr dirty="0" sz="1450" spc="-10">
                <a:latin typeface="Times New Roman"/>
                <a:cs typeface="Times New Roman"/>
              </a:rPr>
              <a:t>Let </a:t>
            </a:r>
            <a:r>
              <a:rPr dirty="0" sz="1450" spc="-5">
                <a:latin typeface="Times New Roman"/>
                <a:cs typeface="Times New Roman"/>
              </a:rPr>
              <a:t>us  </a:t>
            </a:r>
            <a:r>
              <a:rPr dirty="0" sz="1450" spc="-10">
                <a:latin typeface="Times New Roman"/>
                <a:cs typeface="Times New Roman"/>
              </a:rPr>
              <a:t>talk </a:t>
            </a:r>
            <a:r>
              <a:rPr dirty="0" sz="1450" spc="-5">
                <a:latin typeface="Times New Roman"/>
                <a:cs typeface="Times New Roman"/>
              </a:rPr>
              <a:t>of </a:t>
            </a:r>
            <a:r>
              <a:rPr dirty="0" sz="1450" spc="-10">
                <a:latin typeface="Times New Roman"/>
                <a:cs typeface="Times New Roman"/>
              </a:rPr>
              <a:t>each other: why should we wear this mask? Let </a:t>
            </a:r>
            <a:r>
              <a:rPr dirty="0" sz="1450" spc="-5">
                <a:latin typeface="Times New Roman"/>
                <a:cs typeface="Times New Roman"/>
              </a:rPr>
              <a:t>us be </a:t>
            </a:r>
            <a:r>
              <a:rPr dirty="0" sz="1450" spc="-10">
                <a:latin typeface="Times New Roman"/>
                <a:cs typeface="Times New Roman"/>
              </a:rPr>
              <a:t>confidential.  Who knows, we might become</a:t>
            </a:r>
            <a:r>
              <a:rPr dirty="0" sz="1450" spc="10">
                <a:latin typeface="Times New Roman"/>
                <a:cs typeface="Times New Roman"/>
              </a:rPr>
              <a:t> </a:t>
            </a:r>
            <a:r>
              <a:rPr dirty="0" sz="1450" spc="-10">
                <a:latin typeface="Times New Roman"/>
                <a:cs typeface="Times New Roman"/>
              </a:rPr>
              <a:t>friends?’</a:t>
            </a:r>
            <a:endParaRPr sz="1450">
              <a:latin typeface="Times New Roman"/>
              <a:cs typeface="Times New Roman"/>
            </a:endParaRPr>
          </a:p>
          <a:p>
            <a:pPr algn="just" marL="12700" marR="6985">
              <a:lnSpc>
                <a:spcPts val="1730"/>
              </a:lnSpc>
              <a:spcBef>
                <a:spcPts val="850"/>
              </a:spcBef>
            </a:pPr>
            <a:r>
              <a:rPr dirty="0" sz="1450" spc="-10">
                <a:latin typeface="Times New Roman"/>
                <a:cs typeface="Times New Roman"/>
              </a:rPr>
              <a:t>‘I have just </a:t>
            </a:r>
            <a:r>
              <a:rPr dirty="0" sz="1450" spc="-5">
                <a:latin typeface="Times New Roman"/>
                <a:cs typeface="Times New Roman"/>
              </a:rPr>
              <a:t>one </a:t>
            </a:r>
            <a:r>
              <a:rPr dirty="0" sz="1450" spc="-10">
                <a:latin typeface="Times New Roman"/>
                <a:cs typeface="Times New Roman"/>
              </a:rPr>
              <a:t>word to say to </a:t>
            </a:r>
            <a:r>
              <a:rPr dirty="0" sz="1450" spc="-5">
                <a:latin typeface="Times New Roman"/>
                <a:cs typeface="Times New Roman"/>
              </a:rPr>
              <a:t>you,’ </a:t>
            </a:r>
            <a:r>
              <a:rPr dirty="0" sz="1450" spc="-10">
                <a:latin typeface="Times New Roman"/>
                <a:cs typeface="Times New Roman"/>
              </a:rPr>
              <a:t>said the </a:t>
            </a:r>
            <a:r>
              <a:rPr dirty="0" sz="1450" spc="-20">
                <a:latin typeface="Times New Roman"/>
                <a:cs typeface="Times New Roman"/>
              </a:rPr>
              <a:t>dealer.</a:t>
            </a:r>
            <a:r>
              <a:rPr dirty="0" sz="1450" spc="320">
                <a:latin typeface="Times New Roman"/>
                <a:cs typeface="Times New Roman"/>
              </a:rPr>
              <a:t> </a:t>
            </a:r>
            <a:r>
              <a:rPr dirty="0" sz="1450" spc="-10">
                <a:latin typeface="Times New Roman"/>
                <a:cs typeface="Times New Roman"/>
              </a:rPr>
              <a:t>‘Either make </a:t>
            </a:r>
            <a:r>
              <a:rPr dirty="0" sz="1450" spc="-5">
                <a:latin typeface="Times New Roman"/>
                <a:cs typeface="Times New Roman"/>
              </a:rPr>
              <a:t>your  </a:t>
            </a:r>
            <a:r>
              <a:rPr dirty="0" sz="1450" spc="-10">
                <a:latin typeface="Times New Roman"/>
                <a:cs typeface="Times New Roman"/>
              </a:rPr>
              <a:t>purchase, </a:t>
            </a:r>
            <a:r>
              <a:rPr dirty="0" sz="1450" spc="-5">
                <a:latin typeface="Times New Roman"/>
                <a:cs typeface="Times New Roman"/>
              </a:rPr>
              <a:t>or </a:t>
            </a:r>
            <a:r>
              <a:rPr dirty="0" sz="1450" spc="-10">
                <a:latin typeface="Times New Roman"/>
                <a:cs typeface="Times New Roman"/>
              </a:rPr>
              <a:t>walk </a:t>
            </a:r>
            <a:r>
              <a:rPr dirty="0" sz="1450" spc="-5">
                <a:latin typeface="Times New Roman"/>
                <a:cs typeface="Times New Roman"/>
              </a:rPr>
              <a:t>out of </a:t>
            </a:r>
            <a:r>
              <a:rPr dirty="0" sz="1450" spc="-10">
                <a:latin typeface="Times New Roman"/>
                <a:cs typeface="Times New Roman"/>
              </a:rPr>
              <a:t>my</a:t>
            </a:r>
            <a:r>
              <a:rPr dirty="0" sz="1450">
                <a:latin typeface="Times New Roman"/>
                <a:cs typeface="Times New Roman"/>
              </a:rPr>
              <a:t> </a:t>
            </a:r>
            <a:r>
              <a:rPr dirty="0" sz="1450" spc="-10">
                <a:latin typeface="Times New Roman"/>
                <a:cs typeface="Times New Roman"/>
              </a:rPr>
              <a:t>shop!’</a:t>
            </a:r>
            <a:endParaRPr sz="1450">
              <a:latin typeface="Times New Roman"/>
              <a:cs typeface="Times New Roman"/>
            </a:endParaRPr>
          </a:p>
          <a:p>
            <a:pPr algn="just" marL="12700" marR="6985">
              <a:lnSpc>
                <a:spcPts val="1730"/>
              </a:lnSpc>
              <a:spcBef>
                <a:spcPts val="865"/>
              </a:spcBef>
            </a:pPr>
            <a:r>
              <a:rPr dirty="0" sz="1450" spc="-20">
                <a:latin typeface="Times New Roman"/>
                <a:cs typeface="Times New Roman"/>
              </a:rPr>
              <a:t>‘True </a:t>
            </a:r>
            <a:r>
              <a:rPr dirty="0" sz="1450" spc="-10">
                <a:latin typeface="Times New Roman"/>
                <a:cs typeface="Times New Roman"/>
              </a:rPr>
              <a:t>true,’ said Markheim. ‘Enough, fooling. </a:t>
            </a:r>
            <a:r>
              <a:rPr dirty="0" sz="1450" spc="-60">
                <a:latin typeface="Times New Roman"/>
                <a:cs typeface="Times New Roman"/>
              </a:rPr>
              <a:t>To </a:t>
            </a:r>
            <a:r>
              <a:rPr dirty="0" sz="1450" spc="-10">
                <a:latin typeface="Times New Roman"/>
                <a:cs typeface="Times New Roman"/>
              </a:rPr>
              <a:t>business. Show me  something else.’</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The dealer stooped once more, this time to replace the glass </a:t>
            </a:r>
            <a:r>
              <a:rPr dirty="0" sz="1450" spc="-5">
                <a:latin typeface="Times New Roman"/>
                <a:cs typeface="Times New Roman"/>
              </a:rPr>
              <a:t>upon </a:t>
            </a:r>
            <a:r>
              <a:rPr dirty="0" sz="1450" spc="-10">
                <a:latin typeface="Times New Roman"/>
                <a:cs typeface="Times New Roman"/>
              </a:rPr>
              <a:t>the shelf, his  thin blond hair falling over his eyes as </a:t>
            </a:r>
            <a:r>
              <a:rPr dirty="0" sz="1450" spc="-5">
                <a:latin typeface="Times New Roman"/>
                <a:cs typeface="Times New Roman"/>
              </a:rPr>
              <a:t>he </a:t>
            </a:r>
            <a:r>
              <a:rPr dirty="0" sz="1450" spc="-10">
                <a:latin typeface="Times New Roman"/>
                <a:cs typeface="Times New Roman"/>
              </a:rPr>
              <a:t>did so. Markheim moved </a:t>
            </a:r>
            <a:r>
              <a:rPr dirty="0" sz="1450" spc="-5">
                <a:latin typeface="Times New Roman"/>
                <a:cs typeface="Times New Roman"/>
              </a:rPr>
              <a:t>a </a:t>
            </a:r>
            <a:r>
              <a:rPr dirty="0" sz="1450" spc="-10">
                <a:latin typeface="Times New Roman"/>
                <a:cs typeface="Times New Roman"/>
              </a:rPr>
              <a:t>little  </a:t>
            </a:r>
            <a:r>
              <a:rPr dirty="0" sz="1450" spc="-20">
                <a:latin typeface="Times New Roman"/>
                <a:cs typeface="Times New Roman"/>
              </a:rPr>
              <a:t>nearer, </a:t>
            </a:r>
            <a:r>
              <a:rPr dirty="0" sz="1450" spc="-10">
                <a:latin typeface="Times New Roman"/>
                <a:cs typeface="Times New Roman"/>
              </a:rPr>
              <a:t>with </a:t>
            </a:r>
            <a:r>
              <a:rPr dirty="0" sz="1450" spc="-5">
                <a:latin typeface="Times New Roman"/>
                <a:cs typeface="Times New Roman"/>
              </a:rPr>
              <a:t>one </a:t>
            </a:r>
            <a:r>
              <a:rPr dirty="0" sz="1450" spc="-10">
                <a:latin typeface="Times New Roman"/>
                <a:cs typeface="Times New Roman"/>
              </a:rPr>
              <a:t>hand in the pocket </a:t>
            </a:r>
            <a:r>
              <a:rPr dirty="0" sz="1450" spc="-5">
                <a:latin typeface="Times New Roman"/>
                <a:cs typeface="Times New Roman"/>
              </a:rPr>
              <a:t>of </a:t>
            </a:r>
            <a:r>
              <a:rPr dirty="0" sz="1450" spc="-10">
                <a:latin typeface="Times New Roman"/>
                <a:cs typeface="Times New Roman"/>
              </a:rPr>
              <a:t>his greatcoat; </a:t>
            </a:r>
            <a:r>
              <a:rPr dirty="0" sz="1450" spc="-5">
                <a:latin typeface="Times New Roman"/>
                <a:cs typeface="Times New Roman"/>
              </a:rPr>
              <a:t>he </a:t>
            </a:r>
            <a:r>
              <a:rPr dirty="0" sz="1450" spc="-10">
                <a:latin typeface="Times New Roman"/>
                <a:cs typeface="Times New Roman"/>
              </a:rPr>
              <a:t>drew himself </a:t>
            </a:r>
            <a:r>
              <a:rPr dirty="0" sz="1450" spc="-5">
                <a:latin typeface="Times New Roman"/>
                <a:cs typeface="Times New Roman"/>
              </a:rPr>
              <a:t>up </a:t>
            </a:r>
            <a:r>
              <a:rPr dirty="0" sz="1450" spc="-10">
                <a:latin typeface="Times New Roman"/>
                <a:cs typeface="Times New Roman"/>
              </a:rPr>
              <a:t>and  filled his lungs; at the same time many different emotions were depicted  together </a:t>
            </a:r>
            <a:r>
              <a:rPr dirty="0" sz="1450" spc="-5">
                <a:latin typeface="Times New Roman"/>
                <a:cs typeface="Times New Roman"/>
              </a:rPr>
              <a:t>on </a:t>
            </a:r>
            <a:r>
              <a:rPr dirty="0" sz="1450" spc="-10">
                <a:latin typeface="Times New Roman"/>
                <a:cs typeface="Times New Roman"/>
              </a:rPr>
              <a:t>his </a:t>
            </a:r>
            <a:r>
              <a:rPr dirty="0" sz="1450" spc="-15">
                <a:latin typeface="Times New Roman"/>
                <a:cs typeface="Times New Roman"/>
              </a:rPr>
              <a:t>face—terror, horror, </a:t>
            </a:r>
            <a:r>
              <a:rPr dirty="0" sz="1450" spc="-10">
                <a:latin typeface="Times New Roman"/>
                <a:cs typeface="Times New Roman"/>
              </a:rPr>
              <a:t>and resolve, fascination and </a:t>
            </a:r>
            <a:r>
              <a:rPr dirty="0" sz="1450" spc="-5">
                <a:latin typeface="Times New Roman"/>
                <a:cs typeface="Times New Roman"/>
              </a:rPr>
              <a:t>a </a:t>
            </a:r>
            <a:r>
              <a:rPr dirty="0" sz="1450" spc="-10">
                <a:latin typeface="Times New Roman"/>
                <a:cs typeface="Times New Roman"/>
              </a:rPr>
              <a:t>physical  repulsion; and through </a:t>
            </a:r>
            <a:r>
              <a:rPr dirty="0" sz="1450" spc="-5">
                <a:latin typeface="Times New Roman"/>
                <a:cs typeface="Times New Roman"/>
              </a:rPr>
              <a:t>a </a:t>
            </a:r>
            <a:r>
              <a:rPr dirty="0" sz="1450" spc="-10">
                <a:latin typeface="Times New Roman"/>
                <a:cs typeface="Times New Roman"/>
              </a:rPr>
              <a:t>haggard lift </a:t>
            </a:r>
            <a:r>
              <a:rPr dirty="0" sz="1450" spc="-5">
                <a:latin typeface="Times New Roman"/>
                <a:cs typeface="Times New Roman"/>
              </a:rPr>
              <a:t>of </a:t>
            </a:r>
            <a:r>
              <a:rPr dirty="0" sz="1450" spc="-10">
                <a:latin typeface="Times New Roman"/>
                <a:cs typeface="Times New Roman"/>
              </a:rPr>
              <a:t>his upper lip, his teeth looked</a:t>
            </a:r>
            <a:r>
              <a:rPr dirty="0" sz="1450" spc="120">
                <a:latin typeface="Times New Roman"/>
                <a:cs typeface="Times New Roman"/>
              </a:rPr>
              <a:t> </a:t>
            </a:r>
            <a:r>
              <a:rPr dirty="0" sz="1450" spc="-5">
                <a:latin typeface="Times New Roman"/>
                <a:cs typeface="Times New Roman"/>
              </a:rPr>
              <a:t>out.</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‘This, perhaps, may suit,’ observed the dealer: and then, as </a:t>
            </a:r>
            <a:r>
              <a:rPr dirty="0" sz="1450" spc="-5">
                <a:latin typeface="Times New Roman"/>
                <a:cs typeface="Times New Roman"/>
              </a:rPr>
              <a:t>he </a:t>
            </a:r>
            <a:r>
              <a:rPr dirty="0" sz="1450" spc="-10">
                <a:latin typeface="Times New Roman"/>
                <a:cs typeface="Times New Roman"/>
              </a:rPr>
              <a:t>began to re-  arise, Markheim bounded from behind </a:t>
            </a:r>
            <a:r>
              <a:rPr dirty="0" sz="1450" spc="-5">
                <a:latin typeface="Times New Roman"/>
                <a:cs typeface="Times New Roman"/>
              </a:rPr>
              <a:t>upon </a:t>
            </a:r>
            <a:r>
              <a:rPr dirty="0" sz="1450" spc="-10">
                <a:latin typeface="Times New Roman"/>
                <a:cs typeface="Times New Roman"/>
              </a:rPr>
              <a:t>his victim. The </a:t>
            </a:r>
            <a:r>
              <a:rPr dirty="0" sz="1450" spc="-5">
                <a:latin typeface="Times New Roman"/>
                <a:cs typeface="Times New Roman"/>
              </a:rPr>
              <a:t>long, </a:t>
            </a:r>
            <a:r>
              <a:rPr dirty="0" sz="1450" spc="-10">
                <a:latin typeface="Times New Roman"/>
                <a:cs typeface="Times New Roman"/>
              </a:rPr>
              <a:t>skewerlike  dagger flashed and fell. The dealer struggled like </a:t>
            </a:r>
            <a:r>
              <a:rPr dirty="0" sz="1450" spc="-5">
                <a:latin typeface="Times New Roman"/>
                <a:cs typeface="Times New Roman"/>
              </a:rPr>
              <a:t>a </a:t>
            </a:r>
            <a:r>
              <a:rPr dirty="0" sz="1450" spc="-10">
                <a:latin typeface="Times New Roman"/>
                <a:cs typeface="Times New Roman"/>
              </a:rPr>
              <a:t>hen, striking his temple </a:t>
            </a:r>
            <a:r>
              <a:rPr dirty="0" sz="1450" spc="-5">
                <a:latin typeface="Times New Roman"/>
                <a:cs typeface="Times New Roman"/>
              </a:rPr>
              <a:t>on  </a:t>
            </a:r>
            <a:r>
              <a:rPr dirty="0" sz="1450" spc="-10">
                <a:latin typeface="Times New Roman"/>
                <a:cs typeface="Times New Roman"/>
              </a:rPr>
              <a:t>the shelf, and then tumbled </a:t>
            </a:r>
            <a:r>
              <a:rPr dirty="0" sz="1450" spc="-5">
                <a:latin typeface="Times New Roman"/>
                <a:cs typeface="Times New Roman"/>
              </a:rPr>
              <a:t>on </a:t>
            </a:r>
            <a:r>
              <a:rPr dirty="0" sz="1450" spc="-10">
                <a:latin typeface="Times New Roman"/>
                <a:cs typeface="Times New Roman"/>
              </a:rPr>
              <a:t>the floor in </a:t>
            </a:r>
            <a:r>
              <a:rPr dirty="0" sz="1450" spc="-5">
                <a:latin typeface="Times New Roman"/>
                <a:cs typeface="Times New Roman"/>
              </a:rPr>
              <a:t>a</a:t>
            </a:r>
            <a:r>
              <a:rPr dirty="0" sz="1450" spc="40">
                <a:latin typeface="Times New Roman"/>
                <a:cs typeface="Times New Roman"/>
              </a:rPr>
              <a:t> </a:t>
            </a:r>
            <a:r>
              <a:rPr dirty="0" sz="1450" spc="-10">
                <a:latin typeface="Times New Roman"/>
                <a:cs typeface="Times New Roman"/>
              </a:rPr>
              <a:t>heap.</a:t>
            </a:r>
            <a:endParaRPr sz="1450">
              <a:latin typeface="Times New Roman"/>
              <a:cs typeface="Times New Roman"/>
            </a:endParaRPr>
          </a:p>
          <a:p>
            <a:pPr algn="just" marL="12700" marR="5715">
              <a:lnSpc>
                <a:spcPts val="1730"/>
              </a:lnSpc>
              <a:spcBef>
                <a:spcPts val="855"/>
              </a:spcBef>
            </a:pPr>
            <a:r>
              <a:rPr dirty="0" sz="1450" spc="-25">
                <a:latin typeface="Times New Roman"/>
                <a:cs typeface="Times New Roman"/>
              </a:rPr>
              <a:t>Time </a:t>
            </a:r>
            <a:r>
              <a:rPr dirty="0" sz="1450" spc="-10">
                <a:latin typeface="Times New Roman"/>
                <a:cs typeface="Times New Roman"/>
              </a:rPr>
              <a:t>had some score </a:t>
            </a:r>
            <a:r>
              <a:rPr dirty="0" sz="1450" spc="-5">
                <a:latin typeface="Times New Roman"/>
                <a:cs typeface="Times New Roman"/>
              </a:rPr>
              <a:t>of </a:t>
            </a:r>
            <a:r>
              <a:rPr dirty="0" sz="1450" spc="-10">
                <a:latin typeface="Times New Roman"/>
                <a:cs typeface="Times New Roman"/>
              </a:rPr>
              <a:t>small voices in that </a:t>
            </a:r>
            <a:r>
              <a:rPr dirty="0" sz="1450" spc="-5">
                <a:latin typeface="Times New Roman"/>
                <a:cs typeface="Times New Roman"/>
              </a:rPr>
              <a:t>shop, </a:t>
            </a:r>
            <a:r>
              <a:rPr dirty="0" sz="1450" spc="-10">
                <a:latin typeface="Times New Roman"/>
                <a:cs typeface="Times New Roman"/>
              </a:rPr>
              <a:t>some stately and slow as  was becoming to their great age; others garrulous and hurried. All these told  </a:t>
            </a:r>
            <a:r>
              <a:rPr dirty="0" sz="1450" spc="-5">
                <a:latin typeface="Times New Roman"/>
                <a:cs typeface="Times New Roman"/>
              </a:rPr>
              <a:t>out </a:t>
            </a:r>
            <a:r>
              <a:rPr dirty="0" sz="1450" spc="-10">
                <a:latin typeface="Times New Roman"/>
                <a:cs typeface="Times New Roman"/>
              </a:rPr>
              <a:t>the seconds in an intricate, chorus </a:t>
            </a:r>
            <a:r>
              <a:rPr dirty="0" sz="1450" spc="-5">
                <a:latin typeface="Times New Roman"/>
                <a:cs typeface="Times New Roman"/>
              </a:rPr>
              <a:t>of </a:t>
            </a:r>
            <a:r>
              <a:rPr dirty="0" sz="1450" spc="-10">
                <a:latin typeface="Times New Roman"/>
                <a:cs typeface="Times New Roman"/>
              </a:rPr>
              <a:t>tickings. Then the passage </a:t>
            </a:r>
            <a:r>
              <a:rPr dirty="0" sz="1450" spc="-5">
                <a:latin typeface="Times New Roman"/>
                <a:cs typeface="Times New Roman"/>
              </a:rPr>
              <a:t>of a </a:t>
            </a:r>
            <a:r>
              <a:rPr dirty="0" sz="1450" spc="-25">
                <a:latin typeface="Times New Roman"/>
                <a:cs typeface="Times New Roman"/>
              </a:rPr>
              <a:t>lad’s  </a:t>
            </a:r>
            <a:r>
              <a:rPr dirty="0" sz="1450" spc="-10">
                <a:latin typeface="Times New Roman"/>
                <a:cs typeface="Times New Roman"/>
              </a:rPr>
              <a:t>feet, heavily running </a:t>
            </a:r>
            <a:r>
              <a:rPr dirty="0" sz="1450" spc="-5">
                <a:latin typeface="Times New Roman"/>
                <a:cs typeface="Times New Roman"/>
              </a:rPr>
              <a:t>on </a:t>
            </a:r>
            <a:r>
              <a:rPr dirty="0" sz="1450" spc="-10">
                <a:latin typeface="Times New Roman"/>
                <a:cs typeface="Times New Roman"/>
              </a:rPr>
              <a:t>the pavement, broke in </a:t>
            </a:r>
            <a:r>
              <a:rPr dirty="0" sz="1450" spc="-5">
                <a:latin typeface="Times New Roman"/>
                <a:cs typeface="Times New Roman"/>
              </a:rPr>
              <a:t>upon </a:t>
            </a:r>
            <a:r>
              <a:rPr dirty="0" sz="1450" spc="-10">
                <a:latin typeface="Times New Roman"/>
                <a:cs typeface="Times New Roman"/>
              </a:rPr>
              <a:t>these smaller voices and  startled Markheim into the consciousness </a:t>
            </a:r>
            <a:r>
              <a:rPr dirty="0" sz="1450" spc="-5">
                <a:latin typeface="Times New Roman"/>
                <a:cs typeface="Times New Roman"/>
              </a:rPr>
              <a:t>of </a:t>
            </a:r>
            <a:r>
              <a:rPr dirty="0" sz="1450" spc="-10">
                <a:latin typeface="Times New Roman"/>
                <a:cs typeface="Times New Roman"/>
              </a:rPr>
              <a:t>his surroundings. He looked  about him </a:t>
            </a:r>
            <a:r>
              <a:rPr dirty="0" sz="1450" spc="-20">
                <a:latin typeface="Times New Roman"/>
                <a:cs typeface="Times New Roman"/>
              </a:rPr>
              <a:t>awfully. </a:t>
            </a:r>
            <a:r>
              <a:rPr dirty="0" sz="1450" spc="-10">
                <a:latin typeface="Times New Roman"/>
                <a:cs typeface="Times New Roman"/>
              </a:rPr>
              <a:t>The candle stood </a:t>
            </a:r>
            <a:r>
              <a:rPr dirty="0" sz="1450" spc="-5">
                <a:latin typeface="Times New Roman"/>
                <a:cs typeface="Times New Roman"/>
              </a:rPr>
              <a:t>on </a:t>
            </a:r>
            <a:r>
              <a:rPr dirty="0" sz="1450" spc="-10">
                <a:latin typeface="Times New Roman"/>
                <a:cs typeface="Times New Roman"/>
              </a:rPr>
              <a:t>the </a:t>
            </a:r>
            <a:r>
              <a:rPr dirty="0" sz="1450" spc="-15">
                <a:latin typeface="Times New Roman"/>
                <a:cs typeface="Times New Roman"/>
              </a:rPr>
              <a:t>counter, </a:t>
            </a:r>
            <a:r>
              <a:rPr dirty="0" sz="1450" spc="-10">
                <a:latin typeface="Times New Roman"/>
                <a:cs typeface="Times New Roman"/>
              </a:rPr>
              <a:t>its flame solemnly  wagging in </a:t>
            </a:r>
            <a:r>
              <a:rPr dirty="0" sz="1450" spc="-5">
                <a:latin typeface="Times New Roman"/>
                <a:cs typeface="Times New Roman"/>
              </a:rPr>
              <a:t>a </a:t>
            </a:r>
            <a:r>
              <a:rPr dirty="0" sz="1450" spc="-10">
                <a:latin typeface="Times New Roman"/>
                <a:cs typeface="Times New Roman"/>
              </a:rPr>
              <a:t>draught; and </a:t>
            </a:r>
            <a:r>
              <a:rPr dirty="0" sz="1450" spc="-5">
                <a:latin typeface="Times New Roman"/>
                <a:cs typeface="Times New Roman"/>
              </a:rPr>
              <a:t>by </a:t>
            </a:r>
            <a:r>
              <a:rPr dirty="0" sz="1450" spc="-10">
                <a:latin typeface="Times New Roman"/>
                <a:cs typeface="Times New Roman"/>
              </a:rPr>
              <a:t>that inconsiderable movement, the whole room  was filled with noiseless bustle and kept heaving like </a:t>
            </a:r>
            <a:r>
              <a:rPr dirty="0" sz="1450" spc="-5">
                <a:latin typeface="Times New Roman"/>
                <a:cs typeface="Times New Roman"/>
              </a:rPr>
              <a:t>a </a:t>
            </a:r>
            <a:r>
              <a:rPr dirty="0" sz="1450" spc="-10">
                <a:latin typeface="Times New Roman"/>
                <a:cs typeface="Times New Roman"/>
              </a:rPr>
              <a:t>sea: the tall shadows  </a:t>
            </a:r>
            <a:r>
              <a:rPr dirty="0" sz="1450" spc="-5">
                <a:latin typeface="Times New Roman"/>
                <a:cs typeface="Times New Roman"/>
              </a:rPr>
              <a:t>nodding, </a:t>
            </a:r>
            <a:r>
              <a:rPr dirty="0" sz="1450" spc="-10">
                <a:latin typeface="Times New Roman"/>
                <a:cs typeface="Times New Roman"/>
              </a:rPr>
              <a:t>the gross blots </a:t>
            </a:r>
            <a:r>
              <a:rPr dirty="0" sz="1450" spc="-5">
                <a:latin typeface="Times New Roman"/>
                <a:cs typeface="Times New Roman"/>
              </a:rPr>
              <a:t>of </a:t>
            </a:r>
            <a:r>
              <a:rPr dirty="0" sz="1450" spc="-10">
                <a:latin typeface="Times New Roman"/>
                <a:cs typeface="Times New Roman"/>
              </a:rPr>
              <a:t>darkness swelling and dwindling as with  respiration, the faces </a:t>
            </a:r>
            <a:r>
              <a:rPr dirty="0" sz="1450" spc="-5">
                <a:latin typeface="Times New Roman"/>
                <a:cs typeface="Times New Roman"/>
              </a:rPr>
              <a:t>of </a:t>
            </a:r>
            <a:r>
              <a:rPr dirty="0" sz="1450" spc="-10">
                <a:latin typeface="Times New Roman"/>
                <a:cs typeface="Times New Roman"/>
              </a:rPr>
              <a:t>the portraits and the china </a:t>
            </a:r>
            <a:r>
              <a:rPr dirty="0" sz="1450" spc="-5">
                <a:latin typeface="Times New Roman"/>
                <a:cs typeface="Times New Roman"/>
              </a:rPr>
              <a:t>gods </a:t>
            </a:r>
            <a:r>
              <a:rPr dirty="0" sz="1450" spc="-10">
                <a:latin typeface="Times New Roman"/>
                <a:cs typeface="Times New Roman"/>
              </a:rPr>
              <a:t>changing and  wavering like images in </a:t>
            </a:r>
            <a:r>
              <a:rPr dirty="0" sz="1450" spc="-25">
                <a:latin typeface="Times New Roman"/>
                <a:cs typeface="Times New Roman"/>
              </a:rPr>
              <a:t>water. </a:t>
            </a:r>
            <a:r>
              <a:rPr dirty="0" sz="1450" spc="-10">
                <a:latin typeface="Times New Roman"/>
                <a:cs typeface="Times New Roman"/>
              </a:rPr>
              <a:t>The inner </a:t>
            </a:r>
            <a:r>
              <a:rPr dirty="0" sz="1450" spc="-5">
                <a:latin typeface="Times New Roman"/>
                <a:cs typeface="Times New Roman"/>
              </a:rPr>
              <a:t>door </a:t>
            </a:r>
            <a:r>
              <a:rPr dirty="0" sz="1450" spc="-10">
                <a:latin typeface="Times New Roman"/>
                <a:cs typeface="Times New Roman"/>
              </a:rPr>
              <a:t>stood </a:t>
            </a:r>
            <a:r>
              <a:rPr dirty="0" sz="1450" spc="-20">
                <a:latin typeface="Times New Roman"/>
                <a:cs typeface="Times New Roman"/>
              </a:rPr>
              <a:t>ajar, </a:t>
            </a:r>
            <a:r>
              <a:rPr dirty="0" sz="1450" spc="-10">
                <a:latin typeface="Times New Roman"/>
                <a:cs typeface="Times New Roman"/>
              </a:rPr>
              <a:t>and peered into that  leaguer </a:t>
            </a:r>
            <a:r>
              <a:rPr dirty="0" sz="1450" spc="-5">
                <a:latin typeface="Times New Roman"/>
                <a:cs typeface="Times New Roman"/>
              </a:rPr>
              <a:t>of </a:t>
            </a:r>
            <a:r>
              <a:rPr dirty="0" sz="1450" spc="-10">
                <a:latin typeface="Times New Roman"/>
                <a:cs typeface="Times New Roman"/>
              </a:rPr>
              <a:t>shadows with </a:t>
            </a:r>
            <a:r>
              <a:rPr dirty="0" sz="1450" spc="-5">
                <a:latin typeface="Times New Roman"/>
                <a:cs typeface="Times New Roman"/>
              </a:rPr>
              <a:t>a </a:t>
            </a:r>
            <a:r>
              <a:rPr dirty="0" sz="1450" spc="-10">
                <a:latin typeface="Times New Roman"/>
                <a:cs typeface="Times New Roman"/>
              </a:rPr>
              <a:t>long slit </a:t>
            </a:r>
            <a:r>
              <a:rPr dirty="0" sz="1450" spc="-5">
                <a:latin typeface="Times New Roman"/>
                <a:cs typeface="Times New Roman"/>
              </a:rPr>
              <a:t>of </a:t>
            </a:r>
            <a:r>
              <a:rPr dirty="0" sz="1450" spc="-10">
                <a:latin typeface="Times New Roman"/>
                <a:cs typeface="Times New Roman"/>
              </a:rPr>
              <a:t>daylight like </a:t>
            </a:r>
            <a:r>
              <a:rPr dirty="0" sz="1450" spc="-5">
                <a:latin typeface="Times New Roman"/>
                <a:cs typeface="Times New Roman"/>
              </a:rPr>
              <a:t>a </a:t>
            </a:r>
            <a:r>
              <a:rPr dirty="0" sz="1450" spc="-10">
                <a:latin typeface="Times New Roman"/>
                <a:cs typeface="Times New Roman"/>
              </a:rPr>
              <a:t>pointing</a:t>
            </a:r>
            <a:r>
              <a:rPr dirty="0" sz="1450" spc="65">
                <a:latin typeface="Times New Roman"/>
                <a:cs typeface="Times New Roman"/>
              </a:rPr>
              <a:t> </a:t>
            </a:r>
            <a:r>
              <a:rPr dirty="0" sz="1450" spc="-20">
                <a:latin typeface="Times New Roman"/>
                <a:cs typeface="Times New Roman"/>
              </a:rPr>
              <a:t>finger.</a:t>
            </a:r>
            <a:endParaRPr sz="1450">
              <a:latin typeface="Times New Roman"/>
              <a:cs typeface="Times New Roman"/>
            </a:endParaRPr>
          </a:p>
          <a:p>
            <a:pPr algn="just" marL="12700" marR="6985">
              <a:lnSpc>
                <a:spcPts val="1730"/>
              </a:lnSpc>
              <a:spcBef>
                <a:spcPts val="844"/>
              </a:spcBef>
            </a:pPr>
            <a:r>
              <a:rPr dirty="0" sz="1450" spc="-10">
                <a:latin typeface="Times New Roman"/>
                <a:cs typeface="Times New Roman"/>
              </a:rPr>
              <a:t>From these fear-stricken rovings, </a:t>
            </a:r>
            <a:r>
              <a:rPr dirty="0" sz="1450" spc="-20">
                <a:latin typeface="Times New Roman"/>
                <a:cs typeface="Times New Roman"/>
              </a:rPr>
              <a:t>Markheim’s </a:t>
            </a:r>
            <a:r>
              <a:rPr dirty="0" sz="1450" spc="-10">
                <a:latin typeface="Times New Roman"/>
                <a:cs typeface="Times New Roman"/>
              </a:rPr>
              <a:t>eyes returned to the </a:t>
            </a:r>
            <a:r>
              <a:rPr dirty="0" sz="1450" spc="-5">
                <a:latin typeface="Times New Roman"/>
                <a:cs typeface="Times New Roman"/>
              </a:rPr>
              <a:t>body of </a:t>
            </a:r>
            <a:r>
              <a:rPr dirty="0" sz="1450" spc="-10">
                <a:latin typeface="Times New Roman"/>
                <a:cs typeface="Times New Roman"/>
              </a:rPr>
              <a:t>his  victim, where it lay both humped and sprawling, incredibly small and  strangely meaner than in life. In these </a:t>
            </a:r>
            <a:r>
              <a:rPr dirty="0" sz="1450" spc="-20">
                <a:latin typeface="Times New Roman"/>
                <a:cs typeface="Times New Roman"/>
              </a:rPr>
              <a:t>poor, </a:t>
            </a:r>
            <a:r>
              <a:rPr dirty="0" sz="1450" spc="-10">
                <a:latin typeface="Times New Roman"/>
                <a:cs typeface="Times New Roman"/>
              </a:rPr>
              <a:t>miserly clothes, in that ungainly  attitude, the dealer lay like so much sawdust. Markheim had feared to see it,  and,</a:t>
            </a:r>
            <a:r>
              <a:rPr dirty="0" sz="1450" spc="114">
                <a:latin typeface="Times New Roman"/>
                <a:cs typeface="Times New Roman"/>
              </a:rPr>
              <a:t> </a:t>
            </a:r>
            <a:r>
              <a:rPr dirty="0" sz="1450" spc="-10">
                <a:latin typeface="Times New Roman"/>
                <a:cs typeface="Times New Roman"/>
              </a:rPr>
              <a:t>lo!</a:t>
            </a:r>
            <a:r>
              <a:rPr dirty="0" sz="1450" spc="114">
                <a:latin typeface="Times New Roman"/>
                <a:cs typeface="Times New Roman"/>
              </a:rPr>
              <a:t> </a:t>
            </a:r>
            <a:r>
              <a:rPr dirty="0" sz="1450" spc="-10">
                <a:latin typeface="Times New Roman"/>
                <a:cs typeface="Times New Roman"/>
              </a:rPr>
              <a:t>it</a:t>
            </a:r>
            <a:r>
              <a:rPr dirty="0" sz="1450" spc="114">
                <a:latin typeface="Times New Roman"/>
                <a:cs typeface="Times New Roman"/>
              </a:rPr>
              <a:t> </a:t>
            </a:r>
            <a:r>
              <a:rPr dirty="0" sz="1450" spc="-10">
                <a:latin typeface="Times New Roman"/>
                <a:cs typeface="Times New Roman"/>
              </a:rPr>
              <a:t>was</a:t>
            </a:r>
            <a:r>
              <a:rPr dirty="0" sz="1450" spc="114">
                <a:latin typeface="Times New Roman"/>
                <a:cs typeface="Times New Roman"/>
              </a:rPr>
              <a:t> </a:t>
            </a:r>
            <a:r>
              <a:rPr dirty="0" sz="1450" spc="-10">
                <a:latin typeface="Times New Roman"/>
                <a:cs typeface="Times New Roman"/>
              </a:rPr>
              <a:t>nothing.</a:t>
            </a:r>
            <a:r>
              <a:rPr dirty="0" sz="1450" spc="240">
                <a:latin typeface="Times New Roman"/>
                <a:cs typeface="Times New Roman"/>
              </a:rPr>
              <a:t> </a:t>
            </a:r>
            <a:r>
              <a:rPr dirty="0" sz="1450" spc="-10">
                <a:latin typeface="Times New Roman"/>
                <a:cs typeface="Times New Roman"/>
              </a:rPr>
              <a:t>And</a:t>
            </a:r>
            <a:r>
              <a:rPr dirty="0" sz="1450" spc="120">
                <a:latin typeface="Times New Roman"/>
                <a:cs typeface="Times New Roman"/>
              </a:rPr>
              <a:t> </a:t>
            </a:r>
            <a:r>
              <a:rPr dirty="0" sz="1450" spc="-10">
                <a:latin typeface="Times New Roman"/>
                <a:cs typeface="Times New Roman"/>
              </a:rPr>
              <a:t>yet,</a:t>
            </a:r>
            <a:r>
              <a:rPr dirty="0" sz="1450" spc="114">
                <a:latin typeface="Times New Roman"/>
                <a:cs typeface="Times New Roman"/>
              </a:rPr>
              <a:t> </a:t>
            </a:r>
            <a:r>
              <a:rPr dirty="0" sz="1450" spc="-10">
                <a:latin typeface="Times New Roman"/>
                <a:cs typeface="Times New Roman"/>
              </a:rPr>
              <a:t>as</a:t>
            </a:r>
            <a:r>
              <a:rPr dirty="0" sz="1450" spc="114">
                <a:latin typeface="Times New Roman"/>
                <a:cs typeface="Times New Roman"/>
              </a:rPr>
              <a:t> </a:t>
            </a:r>
            <a:r>
              <a:rPr dirty="0" sz="1450" spc="-5">
                <a:latin typeface="Times New Roman"/>
                <a:cs typeface="Times New Roman"/>
              </a:rPr>
              <a:t>he</a:t>
            </a:r>
            <a:r>
              <a:rPr dirty="0" sz="1450" spc="120">
                <a:latin typeface="Times New Roman"/>
                <a:cs typeface="Times New Roman"/>
              </a:rPr>
              <a:t> </a:t>
            </a:r>
            <a:r>
              <a:rPr dirty="0" sz="1450" spc="-10">
                <a:latin typeface="Times New Roman"/>
                <a:cs typeface="Times New Roman"/>
              </a:rPr>
              <a:t>gazed,</a:t>
            </a:r>
            <a:r>
              <a:rPr dirty="0" sz="1450" spc="114">
                <a:latin typeface="Times New Roman"/>
                <a:cs typeface="Times New Roman"/>
              </a:rPr>
              <a:t> </a:t>
            </a:r>
            <a:r>
              <a:rPr dirty="0" sz="1450" spc="-10">
                <a:latin typeface="Times New Roman"/>
                <a:cs typeface="Times New Roman"/>
              </a:rPr>
              <a:t>this</a:t>
            </a:r>
            <a:r>
              <a:rPr dirty="0" sz="1450" spc="114">
                <a:latin typeface="Times New Roman"/>
                <a:cs typeface="Times New Roman"/>
              </a:rPr>
              <a:t> </a:t>
            </a:r>
            <a:r>
              <a:rPr dirty="0" sz="1450" spc="-5">
                <a:latin typeface="Times New Roman"/>
                <a:cs typeface="Times New Roman"/>
              </a:rPr>
              <a:t>bundle</a:t>
            </a:r>
            <a:r>
              <a:rPr dirty="0" sz="1450" spc="120">
                <a:latin typeface="Times New Roman"/>
                <a:cs typeface="Times New Roman"/>
              </a:rPr>
              <a:t> </a:t>
            </a:r>
            <a:r>
              <a:rPr dirty="0" sz="1450" spc="-5">
                <a:latin typeface="Times New Roman"/>
                <a:cs typeface="Times New Roman"/>
              </a:rPr>
              <a:t>of</a:t>
            </a:r>
            <a:r>
              <a:rPr dirty="0" sz="1450" spc="114">
                <a:latin typeface="Times New Roman"/>
                <a:cs typeface="Times New Roman"/>
              </a:rPr>
              <a:t> </a:t>
            </a:r>
            <a:r>
              <a:rPr dirty="0" sz="1450" spc="-10">
                <a:latin typeface="Times New Roman"/>
                <a:cs typeface="Times New Roman"/>
              </a:rPr>
              <a:t>old</a:t>
            </a:r>
            <a:r>
              <a:rPr dirty="0" sz="1450" spc="120">
                <a:latin typeface="Times New Roman"/>
                <a:cs typeface="Times New Roman"/>
              </a:rPr>
              <a:t> </a:t>
            </a:r>
            <a:r>
              <a:rPr dirty="0" sz="1450" spc="-10">
                <a:latin typeface="Times New Roman"/>
                <a:cs typeface="Times New Roman"/>
              </a:rPr>
              <a:t>clothes</a:t>
            </a:r>
            <a:r>
              <a:rPr dirty="0" sz="1450" spc="114">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715">
              <a:lnSpc>
                <a:spcPts val="1730"/>
              </a:lnSpc>
              <a:spcBef>
                <a:spcPts val="155"/>
              </a:spcBef>
            </a:pPr>
            <a:r>
              <a:rPr dirty="0" sz="1450" spc="-5">
                <a:latin typeface="Times New Roman"/>
                <a:cs typeface="Times New Roman"/>
              </a:rPr>
              <a:t>pool of </a:t>
            </a:r>
            <a:r>
              <a:rPr dirty="0" sz="1450" spc="-10">
                <a:latin typeface="Times New Roman"/>
                <a:cs typeface="Times New Roman"/>
              </a:rPr>
              <a:t>blood began to find eloquent voices. There it must lie; there was </a:t>
            </a:r>
            <a:r>
              <a:rPr dirty="0" sz="1450" spc="-5">
                <a:latin typeface="Times New Roman"/>
                <a:cs typeface="Times New Roman"/>
              </a:rPr>
              <a:t>none  </a:t>
            </a:r>
            <a:r>
              <a:rPr dirty="0" sz="1450" spc="-10">
                <a:latin typeface="Times New Roman"/>
                <a:cs typeface="Times New Roman"/>
              </a:rPr>
              <a:t>to work the cunning hinges </a:t>
            </a:r>
            <a:r>
              <a:rPr dirty="0" sz="1450" spc="-5">
                <a:latin typeface="Times New Roman"/>
                <a:cs typeface="Times New Roman"/>
              </a:rPr>
              <a:t>or </a:t>
            </a:r>
            <a:r>
              <a:rPr dirty="0" sz="1450" spc="-10">
                <a:latin typeface="Times New Roman"/>
                <a:cs typeface="Times New Roman"/>
              </a:rPr>
              <a:t>direct the miracle </a:t>
            </a:r>
            <a:r>
              <a:rPr dirty="0" sz="1450" spc="-5">
                <a:latin typeface="Times New Roman"/>
                <a:cs typeface="Times New Roman"/>
              </a:rPr>
              <a:t>of </a:t>
            </a:r>
            <a:r>
              <a:rPr dirty="0" sz="1450" spc="-10">
                <a:latin typeface="Times New Roman"/>
                <a:cs typeface="Times New Roman"/>
              </a:rPr>
              <a:t>locomotion—there it must  lie till it was </a:t>
            </a:r>
            <a:r>
              <a:rPr dirty="0" sz="1450" spc="-5">
                <a:latin typeface="Times New Roman"/>
                <a:cs typeface="Times New Roman"/>
              </a:rPr>
              <a:t>found. </a:t>
            </a:r>
            <a:r>
              <a:rPr dirty="0" sz="1450" spc="-10">
                <a:latin typeface="Times New Roman"/>
                <a:cs typeface="Times New Roman"/>
              </a:rPr>
              <a:t>Found! </a:t>
            </a:r>
            <a:r>
              <a:rPr dirty="0" sz="1450" spc="-40">
                <a:latin typeface="Times New Roman"/>
                <a:cs typeface="Times New Roman"/>
              </a:rPr>
              <a:t>ay, </a:t>
            </a:r>
            <a:r>
              <a:rPr dirty="0" sz="1450" spc="-10">
                <a:latin typeface="Times New Roman"/>
                <a:cs typeface="Times New Roman"/>
              </a:rPr>
              <a:t>and then? Then would this dead flesh lift </a:t>
            </a:r>
            <a:r>
              <a:rPr dirty="0" sz="1450" spc="-5">
                <a:latin typeface="Times New Roman"/>
                <a:cs typeface="Times New Roman"/>
              </a:rPr>
              <a:t>up a  </a:t>
            </a:r>
            <a:r>
              <a:rPr dirty="0" sz="1450" spc="-10">
                <a:latin typeface="Times New Roman"/>
                <a:cs typeface="Times New Roman"/>
              </a:rPr>
              <a:t>cry that would ring over England, and fill the world with the echoes </a:t>
            </a:r>
            <a:r>
              <a:rPr dirty="0" sz="1450" spc="-5">
                <a:latin typeface="Times New Roman"/>
                <a:cs typeface="Times New Roman"/>
              </a:rPr>
              <a:t>of  </a:t>
            </a:r>
            <a:r>
              <a:rPr dirty="0" sz="1450" spc="-10">
                <a:latin typeface="Times New Roman"/>
                <a:cs typeface="Times New Roman"/>
              </a:rPr>
              <a:t>pursuit. </a:t>
            </a:r>
            <a:r>
              <a:rPr dirty="0" sz="1450" spc="-85">
                <a:latin typeface="Times New Roman"/>
                <a:cs typeface="Times New Roman"/>
              </a:rPr>
              <a:t>Ay, </a:t>
            </a:r>
            <a:r>
              <a:rPr dirty="0" sz="1450" spc="-10">
                <a:latin typeface="Times New Roman"/>
                <a:cs typeface="Times New Roman"/>
              </a:rPr>
              <a:t>dead </a:t>
            </a:r>
            <a:r>
              <a:rPr dirty="0" sz="1450" spc="-5">
                <a:latin typeface="Times New Roman"/>
                <a:cs typeface="Times New Roman"/>
              </a:rPr>
              <a:t>or not, </a:t>
            </a:r>
            <a:r>
              <a:rPr dirty="0" sz="1450" spc="-10">
                <a:latin typeface="Times New Roman"/>
                <a:cs typeface="Times New Roman"/>
              </a:rPr>
              <a:t>this was still the </a:t>
            </a:r>
            <a:r>
              <a:rPr dirty="0" sz="1450" spc="-25">
                <a:latin typeface="Times New Roman"/>
                <a:cs typeface="Times New Roman"/>
              </a:rPr>
              <a:t>enemy. </a:t>
            </a:r>
            <a:r>
              <a:rPr dirty="0" sz="1450" spc="-20">
                <a:latin typeface="Times New Roman"/>
                <a:cs typeface="Times New Roman"/>
              </a:rPr>
              <a:t>‘Time </a:t>
            </a:r>
            <a:r>
              <a:rPr dirty="0" sz="1450" spc="-10">
                <a:latin typeface="Times New Roman"/>
                <a:cs typeface="Times New Roman"/>
              </a:rPr>
              <a:t>was that when the  brains were </a:t>
            </a:r>
            <a:r>
              <a:rPr dirty="0" sz="1450" spc="-5">
                <a:latin typeface="Times New Roman"/>
                <a:cs typeface="Times New Roman"/>
              </a:rPr>
              <a:t>out,’ he </a:t>
            </a:r>
            <a:r>
              <a:rPr dirty="0" sz="1450" spc="-10">
                <a:latin typeface="Times New Roman"/>
                <a:cs typeface="Times New Roman"/>
              </a:rPr>
              <a:t>thought; and the first word struck into his mind. </a:t>
            </a:r>
            <a:r>
              <a:rPr dirty="0" sz="1450" spc="-20">
                <a:latin typeface="Times New Roman"/>
                <a:cs typeface="Times New Roman"/>
              </a:rPr>
              <a:t>Time, </a:t>
            </a:r>
            <a:r>
              <a:rPr dirty="0" sz="1450" spc="320">
                <a:latin typeface="Times New Roman"/>
                <a:cs typeface="Times New Roman"/>
              </a:rPr>
              <a:t> </a:t>
            </a:r>
            <a:r>
              <a:rPr dirty="0" sz="1450" spc="-10">
                <a:latin typeface="Times New Roman"/>
                <a:cs typeface="Times New Roman"/>
              </a:rPr>
              <a:t>now that the deed was accomplished—time, which had closed for the victim,  had become instant and momentous for the</a:t>
            </a:r>
            <a:r>
              <a:rPr dirty="0" sz="1450" spc="25">
                <a:latin typeface="Times New Roman"/>
                <a:cs typeface="Times New Roman"/>
              </a:rPr>
              <a:t> </a:t>
            </a:r>
            <a:r>
              <a:rPr dirty="0" sz="1450" spc="-20">
                <a:latin typeface="Times New Roman"/>
                <a:cs typeface="Times New Roman"/>
              </a:rPr>
              <a:t>slayer.</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The </a:t>
            </a:r>
            <a:r>
              <a:rPr dirty="0" sz="1450" spc="-5">
                <a:latin typeface="Times New Roman"/>
                <a:cs typeface="Times New Roman"/>
              </a:rPr>
              <a:t>thought </a:t>
            </a:r>
            <a:r>
              <a:rPr dirty="0" sz="1450" spc="-10">
                <a:latin typeface="Times New Roman"/>
                <a:cs typeface="Times New Roman"/>
              </a:rPr>
              <a:t>was yet in his mind, when, first </a:t>
            </a:r>
            <a:r>
              <a:rPr dirty="0" sz="1450" spc="-5">
                <a:latin typeface="Times New Roman"/>
                <a:cs typeface="Times New Roman"/>
              </a:rPr>
              <a:t>one </a:t>
            </a:r>
            <a:r>
              <a:rPr dirty="0" sz="1450" spc="-10">
                <a:latin typeface="Times New Roman"/>
                <a:cs typeface="Times New Roman"/>
              </a:rPr>
              <a:t>and then </a:t>
            </a:r>
            <a:r>
              <a:rPr dirty="0" sz="1450" spc="-15">
                <a:latin typeface="Times New Roman"/>
                <a:cs typeface="Times New Roman"/>
              </a:rPr>
              <a:t>another, </a:t>
            </a:r>
            <a:r>
              <a:rPr dirty="0" sz="1450" spc="-10">
                <a:latin typeface="Times New Roman"/>
                <a:cs typeface="Times New Roman"/>
              </a:rPr>
              <a:t>with every  variety </a:t>
            </a:r>
            <a:r>
              <a:rPr dirty="0" sz="1450" spc="-5">
                <a:latin typeface="Times New Roman"/>
                <a:cs typeface="Times New Roman"/>
              </a:rPr>
              <a:t>of </a:t>
            </a:r>
            <a:r>
              <a:rPr dirty="0" sz="1450" spc="-10">
                <a:latin typeface="Times New Roman"/>
                <a:cs typeface="Times New Roman"/>
              </a:rPr>
              <a:t>pace and voice—one deep as the bell from </a:t>
            </a:r>
            <a:r>
              <a:rPr dirty="0" sz="1450" spc="-5">
                <a:latin typeface="Times New Roman"/>
                <a:cs typeface="Times New Roman"/>
              </a:rPr>
              <a:t>a </a:t>
            </a:r>
            <a:r>
              <a:rPr dirty="0" sz="1450" spc="-10">
                <a:latin typeface="Times New Roman"/>
                <a:cs typeface="Times New Roman"/>
              </a:rPr>
              <a:t>cathedral turret,  another ringing </a:t>
            </a:r>
            <a:r>
              <a:rPr dirty="0" sz="1450" spc="-5">
                <a:latin typeface="Times New Roman"/>
                <a:cs typeface="Times New Roman"/>
              </a:rPr>
              <a:t>on </a:t>
            </a:r>
            <a:r>
              <a:rPr dirty="0" sz="1450" spc="-10">
                <a:latin typeface="Times New Roman"/>
                <a:cs typeface="Times New Roman"/>
              </a:rPr>
              <a:t>its treble notes the prelude </a:t>
            </a:r>
            <a:r>
              <a:rPr dirty="0" sz="1450" spc="-5">
                <a:latin typeface="Times New Roman"/>
                <a:cs typeface="Times New Roman"/>
              </a:rPr>
              <a:t>of a </a:t>
            </a:r>
            <a:r>
              <a:rPr dirty="0" sz="1450" spc="-10">
                <a:latin typeface="Times New Roman"/>
                <a:cs typeface="Times New Roman"/>
              </a:rPr>
              <a:t>waltz-the clocks began to  strike the </a:t>
            </a:r>
            <a:r>
              <a:rPr dirty="0" sz="1450" spc="-5">
                <a:latin typeface="Times New Roman"/>
                <a:cs typeface="Times New Roman"/>
              </a:rPr>
              <a:t>hour of </a:t>
            </a:r>
            <a:r>
              <a:rPr dirty="0" sz="1450" spc="-10">
                <a:latin typeface="Times New Roman"/>
                <a:cs typeface="Times New Roman"/>
              </a:rPr>
              <a:t>three in the</a:t>
            </a:r>
            <a:r>
              <a:rPr dirty="0" sz="1450" spc="15">
                <a:latin typeface="Times New Roman"/>
                <a:cs typeface="Times New Roman"/>
              </a:rPr>
              <a:t> </a:t>
            </a:r>
            <a:r>
              <a:rPr dirty="0" sz="1450" spc="-10">
                <a:latin typeface="Times New Roman"/>
                <a:cs typeface="Times New Roman"/>
              </a:rPr>
              <a:t>afternoon.</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The sudden outbreak </a:t>
            </a:r>
            <a:r>
              <a:rPr dirty="0" sz="1450" spc="-5">
                <a:latin typeface="Times New Roman"/>
                <a:cs typeface="Times New Roman"/>
              </a:rPr>
              <a:t>of </a:t>
            </a:r>
            <a:r>
              <a:rPr dirty="0" sz="1450" spc="-10">
                <a:latin typeface="Times New Roman"/>
                <a:cs typeface="Times New Roman"/>
              </a:rPr>
              <a:t>so many tongues in that dumb chamber staggered  him. He began to bestir himself, going to and fro with the candle, beleaguered  </a:t>
            </a:r>
            <a:r>
              <a:rPr dirty="0" sz="1450" spc="-5">
                <a:latin typeface="Times New Roman"/>
                <a:cs typeface="Times New Roman"/>
              </a:rPr>
              <a:t>by </a:t>
            </a:r>
            <a:r>
              <a:rPr dirty="0" sz="1450" spc="-10">
                <a:latin typeface="Times New Roman"/>
                <a:cs typeface="Times New Roman"/>
              </a:rPr>
              <a:t>moving shadows, and startled to the soul </a:t>
            </a:r>
            <a:r>
              <a:rPr dirty="0" sz="1450" spc="-5">
                <a:latin typeface="Times New Roman"/>
                <a:cs typeface="Times New Roman"/>
              </a:rPr>
              <a:t>by </a:t>
            </a:r>
            <a:r>
              <a:rPr dirty="0" sz="1450" spc="-10">
                <a:latin typeface="Times New Roman"/>
                <a:cs typeface="Times New Roman"/>
              </a:rPr>
              <a:t>chance reflections. In many  rich mirrors, some </a:t>
            </a:r>
            <a:r>
              <a:rPr dirty="0" sz="1450" spc="-5">
                <a:latin typeface="Times New Roman"/>
                <a:cs typeface="Times New Roman"/>
              </a:rPr>
              <a:t>of </a:t>
            </a:r>
            <a:r>
              <a:rPr dirty="0" sz="1450" spc="-10">
                <a:latin typeface="Times New Roman"/>
                <a:cs typeface="Times New Roman"/>
              </a:rPr>
              <a:t>home design, some from </a:t>
            </a:r>
            <a:r>
              <a:rPr dirty="0" sz="1450" spc="-35">
                <a:latin typeface="Times New Roman"/>
                <a:cs typeface="Times New Roman"/>
              </a:rPr>
              <a:t>Venice </a:t>
            </a:r>
            <a:r>
              <a:rPr dirty="0" sz="1450" spc="-5">
                <a:latin typeface="Times New Roman"/>
                <a:cs typeface="Times New Roman"/>
              </a:rPr>
              <a:t>or </a:t>
            </a:r>
            <a:r>
              <a:rPr dirty="0" sz="1450" spc="-10">
                <a:latin typeface="Times New Roman"/>
                <a:cs typeface="Times New Roman"/>
              </a:rPr>
              <a:t>Amsterdam, </a:t>
            </a:r>
            <a:r>
              <a:rPr dirty="0" sz="1450" spc="-5">
                <a:latin typeface="Times New Roman"/>
                <a:cs typeface="Times New Roman"/>
              </a:rPr>
              <a:t>he </a:t>
            </a:r>
            <a:r>
              <a:rPr dirty="0" sz="1450" spc="-10">
                <a:latin typeface="Times New Roman"/>
                <a:cs typeface="Times New Roman"/>
              </a:rPr>
              <a:t>saw  his face repeated and repeated, as it were an army </a:t>
            </a:r>
            <a:r>
              <a:rPr dirty="0" sz="1450" spc="-5">
                <a:latin typeface="Times New Roman"/>
                <a:cs typeface="Times New Roman"/>
              </a:rPr>
              <a:t>of </a:t>
            </a:r>
            <a:r>
              <a:rPr dirty="0" sz="1450" spc="-10">
                <a:latin typeface="Times New Roman"/>
                <a:cs typeface="Times New Roman"/>
              </a:rPr>
              <a:t>spies; his own eyes met  and detected him; and the sound </a:t>
            </a:r>
            <a:r>
              <a:rPr dirty="0" sz="1450" spc="-5">
                <a:latin typeface="Times New Roman"/>
                <a:cs typeface="Times New Roman"/>
              </a:rPr>
              <a:t>of </a:t>
            </a:r>
            <a:r>
              <a:rPr dirty="0" sz="1450" spc="-10">
                <a:latin typeface="Times New Roman"/>
                <a:cs typeface="Times New Roman"/>
              </a:rPr>
              <a:t>his own steps, lightly as they fell, vexed  the surrounding quiet. And still, as </a:t>
            </a:r>
            <a:r>
              <a:rPr dirty="0" sz="1450" spc="-5">
                <a:latin typeface="Times New Roman"/>
                <a:cs typeface="Times New Roman"/>
              </a:rPr>
              <a:t>he </a:t>
            </a:r>
            <a:r>
              <a:rPr dirty="0" sz="1450" spc="-10">
                <a:latin typeface="Times New Roman"/>
                <a:cs typeface="Times New Roman"/>
              </a:rPr>
              <a:t>continued to fill his pockets, his mind  accused him with </a:t>
            </a:r>
            <a:r>
              <a:rPr dirty="0" sz="1450" spc="-5">
                <a:latin typeface="Times New Roman"/>
                <a:cs typeface="Times New Roman"/>
              </a:rPr>
              <a:t>a </a:t>
            </a:r>
            <a:r>
              <a:rPr dirty="0" sz="1450" spc="-10">
                <a:latin typeface="Times New Roman"/>
                <a:cs typeface="Times New Roman"/>
              </a:rPr>
              <a:t>sickening iteration, </a:t>
            </a:r>
            <a:r>
              <a:rPr dirty="0" sz="1450" spc="-5">
                <a:latin typeface="Times New Roman"/>
                <a:cs typeface="Times New Roman"/>
              </a:rPr>
              <a:t>of </a:t>
            </a:r>
            <a:r>
              <a:rPr dirty="0" sz="1450" spc="-10">
                <a:latin typeface="Times New Roman"/>
                <a:cs typeface="Times New Roman"/>
              </a:rPr>
              <a:t>the thousand faults </a:t>
            </a:r>
            <a:r>
              <a:rPr dirty="0" sz="1450" spc="-5">
                <a:latin typeface="Times New Roman"/>
                <a:cs typeface="Times New Roman"/>
              </a:rPr>
              <a:t>of </a:t>
            </a:r>
            <a:r>
              <a:rPr dirty="0" sz="1450" spc="-10">
                <a:latin typeface="Times New Roman"/>
                <a:cs typeface="Times New Roman"/>
              </a:rPr>
              <a:t>his design.  He should have chosen </a:t>
            </a:r>
            <a:r>
              <a:rPr dirty="0" sz="1450" spc="-5">
                <a:latin typeface="Times New Roman"/>
                <a:cs typeface="Times New Roman"/>
              </a:rPr>
              <a:t>a </a:t>
            </a:r>
            <a:r>
              <a:rPr dirty="0" sz="1450" spc="-10">
                <a:latin typeface="Times New Roman"/>
                <a:cs typeface="Times New Roman"/>
              </a:rPr>
              <a:t>more quiet </a:t>
            </a:r>
            <a:r>
              <a:rPr dirty="0" sz="1450" spc="-5">
                <a:latin typeface="Times New Roman"/>
                <a:cs typeface="Times New Roman"/>
              </a:rPr>
              <a:t>hour; he </a:t>
            </a:r>
            <a:r>
              <a:rPr dirty="0" sz="1450" spc="-10">
                <a:latin typeface="Times New Roman"/>
                <a:cs typeface="Times New Roman"/>
              </a:rPr>
              <a:t>should have prepared an alibi; </a:t>
            </a:r>
            <a:r>
              <a:rPr dirty="0" sz="1450" spc="-5">
                <a:latin typeface="Times New Roman"/>
                <a:cs typeface="Times New Roman"/>
              </a:rPr>
              <a:t>he  </a:t>
            </a:r>
            <a:r>
              <a:rPr dirty="0" sz="1450" spc="-10">
                <a:latin typeface="Times New Roman"/>
                <a:cs typeface="Times New Roman"/>
              </a:rPr>
              <a:t>should </a:t>
            </a:r>
            <a:r>
              <a:rPr dirty="0" sz="1450" spc="-5">
                <a:latin typeface="Times New Roman"/>
                <a:cs typeface="Times New Roman"/>
              </a:rPr>
              <a:t>not </a:t>
            </a:r>
            <a:r>
              <a:rPr dirty="0" sz="1450" spc="-10">
                <a:latin typeface="Times New Roman"/>
                <a:cs typeface="Times New Roman"/>
              </a:rPr>
              <a:t>have used </a:t>
            </a:r>
            <a:r>
              <a:rPr dirty="0" sz="1450" spc="-5">
                <a:latin typeface="Times New Roman"/>
                <a:cs typeface="Times New Roman"/>
              </a:rPr>
              <a:t>a </a:t>
            </a:r>
            <a:r>
              <a:rPr dirty="0" sz="1450" spc="-10">
                <a:latin typeface="Times New Roman"/>
                <a:cs typeface="Times New Roman"/>
              </a:rPr>
              <a:t>knife; </a:t>
            </a:r>
            <a:r>
              <a:rPr dirty="0" sz="1450" spc="-5">
                <a:latin typeface="Times New Roman"/>
                <a:cs typeface="Times New Roman"/>
              </a:rPr>
              <a:t>he </a:t>
            </a:r>
            <a:r>
              <a:rPr dirty="0" sz="1450" spc="-10">
                <a:latin typeface="Times New Roman"/>
                <a:cs typeface="Times New Roman"/>
              </a:rPr>
              <a:t>should have been more cautious, and only  </a:t>
            </a:r>
            <a:r>
              <a:rPr dirty="0" sz="1450" spc="-5">
                <a:latin typeface="Times New Roman"/>
                <a:cs typeface="Times New Roman"/>
              </a:rPr>
              <a:t>bound </a:t>
            </a:r>
            <a:r>
              <a:rPr dirty="0" sz="1450" spc="-10">
                <a:latin typeface="Times New Roman"/>
                <a:cs typeface="Times New Roman"/>
              </a:rPr>
              <a:t>and gagged the </a:t>
            </a:r>
            <a:r>
              <a:rPr dirty="0" sz="1450" spc="-15">
                <a:latin typeface="Times New Roman"/>
                <a:cs typeface="Times New Roman"/>
              </a:rPr>
              <a:t>dealer, </a:t>
            </a:r>
            <a:r>
              <a:rPr dirty="0" sz="1450" spc="-10">
                <a:latin typeface="Times New Roman"/>
                <a:cs typeface="Times New Roman"/>
              </a:rPr>
              <a:t>and </a:t>
            </a:r>
            <a:r>
              <a:rPr dirty="0" sz="1450" spc="-5">
                <a:latin typeface="Times New Roman"/>
                <a:cs typeface="Times New Roman"/>
              </a:rPr>
              <a:t>not </a:t>
            </a:r>
            <a:r>
              <a:rPr dirty="0" sz="1450" spc="-10">
                <a:latin typeface="Times New Roman"/>
                <a:cs typeface="Times New Roman"/>
              </a:rPr>
              <a:t>killed him; </a:t>
            </a:r>
            <a:r>
              <a:rPr dirty="0" sz="1450" spc="-5">
                <a:latin typeface="Times New Roman"/>
                <a:cs typeface="Times New Roman"/>
              </a:rPr>
              <a:t>he </a:t>
            </a:r>
            <a:r>
              <a:rPr dirty="0" sz="1450" spc="-10">
                <a:latin typeface="Times New Roman"/>
                <a:cs typeface="Times New Roman"/>
              </a:rPr>
              <a:t>should have been more  </a:t>
            </a:r>
            <a:r>
              <a:rPr dirty="0" sz="1450" spc="-5">
                <a:latin typeface="Times New Roman"/>
                <a:cs typeface="Times New Roman"/>
              </a:rPr>
              <a:t>bold, </a:t>
            </a:r>
            <a:r>
              <a:rPr dirty="0" sz="1450" spc="-10">
                <a:latin typeface="Times New Roman"/>
                <a:cs typeface="Times New Roman"/>
              </a:rPr>
              <a:t>and killed the servant also; </a:t>
            </a:r>
            <a:r>
              <a:rPr dirty="0" sz="1450" spc="-5">
                <a:latin typeface="Times New Roman"/>
                <a:cs typeface="Times New Roman"/>
              </a:rPr>
              <a:t>he </a:t>
            </a:r>
            <a:r>
              <a:rPr dirty="0" sz="1450" spc="-10">
                <a:latin typeface="Times New Roman"/>
                <a:cs typeface="Times New Roman"/>
              </a:rPr>
              <a:t>should have </a:t>
            </a:r>
            <a:r>
              <a:rPr dirty="0" sz="1450" spc="-5">
                <a:latin typeface="Times New Roman"/>
                <a:cs typeface="Times New Roman"/>
              </a:rPr>
              <a:t>done </a:t>
            </a:r>
            <a:r>
              <a:rPr dirty="0" sz="1450" spc="-10">
                <a:latin typeface="Times New Roman"/>
                <a:cs typeface="Times New Roman"/>
              </a:rPr>
              <a:t>all things otherwise:  poignant regrets, </a:t>
            </a:r>
            <a:r>
              <a:rPr dirty="0" sz="1450" spc="-25">
                <a:latin typeface="Times New Roman"/>
                <a:cs typeface="Times New Roman"/>
              </a:rPr>
              <a:t>weary, </a:t>
            </a:r>
            <a:r>
              <a:rPr dirty="0" sz="1450" spc="-10">
                <a:latin typeface="Times New Roman"/>
                <a:cs typeface="Times New Roman"/>
              </a:rPr>
              <a:t>incessant toiling </a:t>
            </a:r>
            <a:r>
              <a:rPr dirty="0" sz="1450" spc="-5">
                <a:latin typeface="Times New Roman"/>
                <a:cs typeface="Times New Roman"/>
              </a:rPr>
              <a:t>of </a:t>
            </a:r>
            <a:r>
              <a:rPr dirty="0" sz="1450" spc="-10">
                <a:latin typeface="Times New Roman"/>
                <a:cs typeface="Times New Roman"/>
              </a:rPr>
              <a:t>the mind to change what was  unchangeable, to plan what was now useless, to </a:t>
            </a:r>
            <a:r>
              <a:rPr dirty="0" sz="1450" spc="-5">
                <a:latin typeface="Times New Roman"/>
                <a:cs typeface="Times New Roman"/>
              </a:rPr>
              <a:t>be </a:t>
            </a:r>
            <a:r>
              <a:rPr dirty="0" sz="1450" spc="-10">
                <a:latin typeface="Times New Roman"/>
                <a:cs typeface="Times New Roman"/>
              </a:rPr>
              <a:t>the architect </a:t>
            </a:r>
            <a:r>
              <a:rPr dirty="0" sz="1450" spc="-5">
                <a:latin typeface="Times New Roman"/>
                <a:cs typeface="Times New Roman"/>
              </a:rPr>
              <a:t>of </a:t>
            </a:r>
            <a:r>
              <a:rPr dirty="0" sz="1450" spc="-10">
                <a:latin typeface="Times New Roman"/>
                <a:cs typeface="Times New Roman"/>
              </a:rPr>
              <a:t>the  irrevocable past. Meanwhile, and behind all this </a:t>
            </a:r>
            <a:r>
              <a:rPr dirty="0" sz="1450" spc="-20">
                <a:latin typeface="Times New Roman"/>
                <a:cs typeface="Times New Roman"/>
              </a:rPr>
              <a:t>activity, </a:t>
            </a:r>
            <a:r>
              <a:rPr dirty="0" sz="1450" spc="-10">
                <a:latin typeface="Times New Roman"/>
                <a:cs typeface="Times New Roman"/>
              </a:rPr>
              <a:t>brute terrors, like the  scurrying </a:t>
            </a:r>
            <a:r>
              <a:rPr dirty="0" sz="1450" spc="-5">
                <a:latin typeface="Times New Roman"/>
                <a:cs typeface="Times New Roman"/>
              </a:rPr>
              <a:t>of </a:t>
            </a:r>
            <a:r>
              <a:rPr dirty="0" sz="1450" spc="-10">
                <a:latin typeface="Times New Roman"/>
                <a:cs typeface="Times New Roman"/>
              </a:rPr>
              <a:t>rats in </a:t>
            </a:r>
            <a:r>
              <a:rPr dirty="0" sz="1450" spc="-5">
                <a:latin typeface="Times New Roman"/>
                <a:cs typeface="Times New Roman"/>
              </a:rPr>
              <a:t>a </a:t>
            </a:r>
            <a:r>
              <a:rPr dirty="0" sz="1450" spc="-10">
                <a:latin typeface="Times New Roman"/>
                <a:cs typeface="Times New Roman"/>
              </a:rPr>
              <a:t>deserted attic, filled the more remote chambers </a:t>
            </a:r>
            <a:r>
              <a:rPr dirty="0" sz="1450" spc="-5">
                <a:latin typeface="Times New Roman"/>
                <a:cs typeface="Times New Roman"/>
              </a:rPr>
              <a:t>of </a:t>
            </a:r>
            <a:r>
              <a:rPr dirty="0" sz="1450" spc="-10">
                <a:latin typeface="Times New Roman"/>
                <a:cs typeface="Times New Roman"/>
              </a:rPr>
              <a:t>his  brain with riot; the hand </a:t>
            </a:r>
            <a:r>
              <a:rPr dirty="0" sz="1450" spc="-5">
                <a:latin typeface="Times New Roman"/>
                <a:cs typeface="Times New Roman"/>
              </a:rPr>
              <a:t>of </a:t>
            </a:r>
            <a:r>
              <a:rPr dirty="0" sz="1450" spc="-10">
                <a:latin typeface="Times New Roman"/>
                <a:cs typeface="Times New Roman"/>
              </a:rPr>
              <a:t>the constable would fall heavy </a:t>
            </a:r>
            <a:r>
              <a:rPr dirty="0" sz="1450" spc="-5">
                <a:latin typeface="Times New Roman"/>
                <a:cs typeface="Times New Roman"/>
              </a:rPr>
              <a:t>on </a:t>
            </a:r>
            <a:r>
              <a:rPr dirty="0" sz="1450" spc="-10">
                <a:latin typeface="Times New Roman"/>
                <a:cs typeface="Times New Roman"/>
              </a:rPr>
              <a:t>his </a:t>
            </a:r>
            <a:r>
              <a:rPr dirty="0" sz="1450" spc="-15">
                <a:latin typeface="Times New Roman"/>
                <a:cs typeface="Times New Roman"/>
              </a:rPr>
              <a:t>shoulder, </a:t>
            </a:r>
            <a:r>
              <a:rPr dirty="0" sz="1450" spc="-10">
                <a:latin typeface="Times New Roman"/>
                <a:cs typeface="Times New Roman"/>
              </a:rPr>
              <a:t>and  his nerves would jerk like </a:t>
            </a:r>
            <a:r>
              <a:rPr dirty="0" sz="1450" spc="-5">
                <a:latin typeface="Times New Roman"/>
                <a:cs typeface="Times New Roman"/>
              </a:rPr>
              <a:t>a </a:t>
            </a:r>
            <a:r>
              <a:rPr dirty="0" sz="1450" spc="-10">
                <a:latin typeface="Times New Roman"/>
                <a:cs typeface="Times New Roman"/>
              </a:rPr>
              <a:t>hooked fish; </a:t>
            </a:r>
            <a:r>
              <a:rPr dirty="0" sz="1450" spc="-5">
                <a:latin typeface="Times New Roman"/>
                <a:cs typeface="Times New Roman"/>
              </a:rPr>
              <a:t>or he </a:t>
            </a:r>
            <a:r>
              <a:rPr dirty="0" sz="1450" spc="-10">
                <a:latin typeface="Times New Roman"/>
                <a:cs typeface="Times New Roman"/>
              </a:rPr>
              <a:t>beheld, in galloping defile, the  dock, the prison, the gallows, and the black</a:t>
            </a:r>
            <a:r>
              <a:rPr dirty="0" sz="1450" spc="35">
                <a:latin typeface="Times New Roman"/>
                <a:cs typeface="Times New Roman"/>
              </a:rPr>
              <a:t> </a:t>
            </a:r>
            <a:r>
              <a:rPr dirty="0" sz="1450" spc="-10">
                <a:latin typeface="Times New Roman"/>
                <a:cs typeface="Times New Roman"/>
              </a:rPr>
              <a:t>coffin.</a:t>
            </a:r>
            <a:endParaRPr sz="1450">
              <a:latin typeface="Times New Roman"/>
              <a:cs typeface="Times New Roman"/>
            </a:endParaRPr>
          </a:p>
          <a:p>
            <a:pPr algn="just" marL="12700" marR="5715">
              <a:lnSpc>
                <a:spcPts val="1730"/>
              </a:lnSpc>
              <a:spcBef>
                <a:spcPts val="835"/>
              </a:spcBef>
            </a:pPr>
            <a:r>
              <a:rPr dirty="0" sz="1450" spc="-25">
                <a:latin typeface="Times New Roman"/>
                <a:cs typeface="Times New Roman"/>
              </a:rPr>
              <a:t>Terror </a:t>
            </a:r>
            <a:r>
              <a:rPr dirty="0" sz="1450" spc="-5">
                <a:latin typeface="Times New Roman"/>
                <a:cs typeface="Times New Roman"/>
              </a:rPr>
              <a:t>of </a:t>
            </a:r>
            <a:r>
              <a:rPr dirty="0" sz="1450" spc="-10">
                <a:latin typeface="Times New Roman"/>
                <a:cs typeface="Times New Roman"/>
              </a:rPr>
              <a:t>the people in the street sat down before his mind like </a:t>
            </a:r>
            <a:r>
              <a:rPr dirty="0" sz="1450" spc="-5">
                <a:latin typeface="Times New Roman"/>
                <a:cs typeface="Times New Roman"/>
              </a:rPr>
              <a:t>a </a:t>
            </a:r>
            <a:r>
              <a:rPr dirty="0" sz="1450" spc="-10">
                <a:latin typeface="Times New Roman"/>
                <a:cs typeface="Times New Roman"/>
              </a:rPr>
              <a:t>besieging  </a:t>
            </a:r>
            <a:r>
              <a:rPr dirty="0" sz="1450" spc="-30">
                <a:latin typeface="Times New Roman"/>
                <a:cs typeface="Times New Roman"/>
              </a:rPr>
              <a:t>army. </a:t>
            </a:r>
            <a:r>
              <a:rPr dirty="0" sz="1450" spc="-10">
                <a:latin typeface="Times New Roman"/>
                <a:cs typeface="Times New Roman"/>
              </a:rPr>
              <a:t>It was impossible, </a:t>
            </a:r>
            <a:r>
              <a:rPr dirty="0" sz="1450" spc="-5">
                <a:latin typeface="Times New Roman"/>
                <a:cs typeface="Times New Roman"/>
              </a:rPr>
              <a:t>he </a:t>
            </a:r>
            <a:r>
              <a:rPr dirty="0" sz="1450" spc="-10">
                <a:latin typeface="Times New Roman"/>
                <a:cs typeface="Times New Roman"/>
              </a:rPr>
              <a:t>thought, </a:t>
            </a:r>
            <a:r>
              <a:rPr dirty="0" sz="1450" spc="-5">
                <a:latin typeface="Times New Roman"/>
                <a:cs typeface="Times New Roman"/>
              </a:rPr>
              <a:t>but </a:t>
            </a:r>
            <a:r>
              <a:rPr dirty="0" sz="1450" spc="-10">
                <a:latin typeface="Times New Roman"/>
                <a:cs typeface="Times New Roman"/>
              </a:rPr>
              <a:t>that some rumour </a:t>
            </a:r>
            <a:r>
              <a:rPr dirty="0" sz="1450" spc="-5">
                <a:latin typeface="Times New Roman"/>
                <a:cs typeface="Times New Roman"/>
              </a:rPr>
              <a:t>of </a:t>
            </a:r>
            <a:r>
              <a:rPr dirty="0" sz="1450" spc="-10">
                <a:latin typeface="Times New Roman"/>
                <a:cs typeface="Times New Roman"/>
              </a:rPr>
              <a:t>the struggle  must have reached their ears and set </a:t>
            </a:r>
            <a:r>
              <a:rPr dirty="0" sz="1450" spc="-5">
                <a:latin typeface="Times New Roman"/>
                <a:cs typeface="Times New Roman"/>
              </a:rPr>
              <a:t>on </a:t>
            </a:r>
            <a:r>
              <a:rPr dirty="0" sz="1450" spc="-10">
                <a:latin typeface="Times New Roman"/>
                <a:cs typeface="Times New Roman"/>
              </a:rPr>
              <a:t>edge their curiosity; and </a:t>
            </a:r>
            <a:r>
              <a:rPr dirty="0" sz="1450" spc="-30">
                <a:latin typeface="Times New Roman"/>
                <a:cs typeface="Times New Roman"/>
              </a:rPr>
              <a:t>now, </a:t>
            </a:r>
            <a:r>
              <a:rPr dirty="0" sz="1450" spc="-10">
                <a:latin typeface="Times New Roman"/>
                <a:cs typeface="Times New Roman"/>
              </a:rPr>
              <a:t>in all the  neighbouring</a:t>
            </a:r>
            <a:r>
              <a:rPr dirty="0" sz="1450" spc="70">
                <a:latin typeface="Times New Roman"/>
                <a:cs typeface="Times New Roman"/>
              </a:rPr>
              <a:t> </a:t>
            </a:r>
            <a:r>
              <a:rPr dirty="0" sz="1450" spc="-10">
                <a:latin typeface="Times New Roman"/>
                <a:cs typeface="Times New Roman"/>
              </a:rPr>
              <a:t>houses,</a:t>
            </a:r>
            <a:r>
              <a:rPr dirty="0" sz="1450" spc="75">
                <a:latin typeface="Times New Roman"/>
                <a:cs typeface="Times New Roman"/>
              </a:rPr>
              <a:t> </a:t>
            </a:r>
            <a:r>
              <a:rPr dirty="0" sz="1450" spc="-5">
                <a:latin typeface="Times New Roman"/>
                <a:cs typeface="Times New Roman"/>
              </a:rPr>
              <a:t>he</a:t>
            </a:r>
            <a:r>
              <a:rPr dirty="0" sz="1450" spc="70">
                <a:latin typeface="Times New Roman"/>
                <a:cs typeface="Times New Roman"/>
              </a:rPr>
              <a:t> </a:t>
            </a:r>
            <a:r>
              <a:rPr dirty="0" sz="1450" spc="-10">
                <a:latin typeface="Times New Roman"/>
                <a:cs typeface="Times New Roman"/>
              </a:rPr>
              <a:t>divined</a:t>
            </a:r>
            <a:r>
              <a:rPr dirty="0" sz="1450" spc="75">
                <a:latin typeface="Times New Roman"/>
                <a:cs typeface="Times New Roman"/>
              </a:rPr>
              <a:t> </a:t>
            </a:r>
            <a:r>
              <a:rPr dirty="0" sz="1450" spc="-10">
                <a:latin typeface="Times New Roman"/>
                <a:cs typeface="Times New Roman"/>
              </a:rPr>
              <a:t>them</a:t>
            </a:r>
            <a:r>
              <a:rPr dirty="0" sz="1450" spc="70">
                <a:latin typeface="Times New Roman"/>
                <a:cs typeface="Times New Roman"/>
              </a:rPr>
              <a:t> </a:t>
            </a:r>
            <a:r>
              <a:rPr dirty="0" sz="1450" spc="-10">
                <a:latin typeface="Times New Roman"/>
                <a:cs typeface="Times New Roman"/>
              </a:rPr>
              <a:t>sitting</a:t>
            </a:r>
            <a:r>
              <a:rPr dirty="0" sz="1450" spc="75">
                <a:latin typeface="Times New Roman"/>
                <a:cs typeface="Times New Roman"/>
              </a:rPr>
              <a:t> </a:t>
            </a:r>
            <a:r>
              <a:rPr dirty="0" sz="1450" spc="-10">
                <a:latin typeface="Times New Roman"/>
                <a:cs typeface="Times New Roman"/>
              </a:rPr>
              <a:t>motionless</a:t>
            </a:r>
            <a:r>
              <a:rPr dirty="0" sz="1450" spc="70">
                <a:latin typeface="Times New Roman"/>
                <a:cs typeface="Times New Roman"/>
              </a:rPr>
              <a:t> </a:t>
            </a:r>
            <a:r>
              <a:rPr dirty="0" sz="1450" spc="-10">
                <a:latin typeface="Times New Roman"/>
                <a:cs typeface="Times New Roman"/>
              </a:rPr>
              <a:t>and</a:t>
            </a:r>
            <a:r>
              <a:rPr dirty="0" sz="1450" spc="75">
                <a:latin typeface="Times New Roman"/>
                <a:cs typeface="Times New Roman"/>
              </a:rPr>
              <a:t> </a:t>
            </a:r>
            <a:r>
              <a:rPr dirty="0" sz="1450" spc="-10">
                <a:latin typeface="Times New Roman"/>
                <a:cs typeface="Times New Roman"/>
              </a:rPr>
              <a:t>with</a:t>
            </a:r>
            <a:r>
              <a:rPr dirty="0" sz="1450" spc="70">
                <a:latin typeface="Times New Roman"/>
                <a:cs typeface="Times New Roman"/>
              </a:rPr>
              <a:t> </a:t>
            </a:r>
            <a:r>
              <a:rPr dirty="0" sz="1450" spc="-10">
                <a:latin typeface="Times New Roman"/>
                <a:cs typeface="Times New Roman"/>
              </a:rPr>
              <a:t>uplifted</a:t>
            </a:r>
            <a:r>
              <a:rPr dirty="0" sz="1450" spc="75">
                <a:latin typeface="Times New Roman"/>
                <a:cs typeface="Times New Roman"/>
              </a:rPr>
              <a:t> </a:t>
            </a:r>
            <a:r>
              <a:rPr dirty="0" sz="1450" spc="-10">
                <a:latin typeface="Times New Roman"/>
                <a:cs typeface="Times New Roman"/>
              </a:rPr>
              <a:t>ear</a:t>
            </a:r>
            <a:endParaRPr sz="1450">
              <a:latin typeface="Times New Roman"/>
              <a:cs typeface="Times New Roman"/>
            </a:endParaRPr>
          </a:p>
          <a:p>
            <a:pPr algn="just" marL="12700">
              <a:lnSpc>
                <a:spcPts val="1660"/>
              </a:lnSpc>
            </a:pPr>
            <a:r>
              <a:rPr dirty="0" sz="1450" spc="-10">
                <a:latin typeface="Times New Roman"/>
                <a:cs typeface="Times New Roman"/>
              </a:rPr>
              <a:t>—solitary people, condemned to spend Christmas dwelling alone </a:t>
            </a:r>
            <a:r>
              <a:rPr dirty="0" sz="1450" spc="-5">
                <a:latin typeface="Times New Roman"/>
                <a:cs typeface="Times New Roman"/>
              </a:rPr>
              <a:t>on</a:t>
            </a:r>
            <a:r>
              <a:rPr dirty="0" sz="1450" spc="200">
                <a:latin typeface="Times New Roman"/>
                <a:cs typeface="Times New Roman"/>
              </a:rPr>
              <a:t> </a:t>
            </a:r>
            <a:r>
              <a:rPr dirty="0" sz="1450" spc="-10">
                <a:latin typeface="Times New Roman"/>
                <a:cs typeface="Times New Roman"/>
              </a:rPr>
              <a:t>memories</a:t>
            </a:r>
            <a:endParaRPr sz="1450">
              <a:latin typeface="Times New Roman"/>
              <a:cs typeface="Times New Roman"/>
            </a:endParaRPr>
          </a:p>
          <a:p>
            <a:pPr algn="just" marL="12700" marR="5080">
              <a:lnSpc>
                <a:spcPts val="1730"/>
              </a:lnSpc>
              <a:spcBef>
                <a:spcPts val="60"/>
              </a:spcBef>
            </a:pPr>
            <a:r>
              <a:rPr dirty="0" sz="1450" spc="-5">
                <a:latin typeface="Times New Roman"/>
                <a:cs typeface="Times New Roman"/>
              </a:rPr>
              <a:t>of </a:t>
            </a:r>
            <a:r>
              <a:rPr dirty="0" sz="1450" spc="-10">
                <a:latin typeface="Times New Roman"/>
                <a:cs typeface="Times New Roman"/>
              </a:rPr>
              <a:t>the past, and now startingly recalled from that tender exercise; happy family  parties struck into silence round the table, the mother still with raised finger:  every degree and age and </a:t>
            </a:r>
            <a:r>
              <a:rPr dirty="0" sz="1450" spc="-15">
                <a:latin typeface="Times New Roman"/>
                <a:cs typeface="Times New Roman"/>
              </a:rPr>
              <a:t>humour, </a:t>
            </a:r>
            <a:r>
              <a:rPr dirty="0" sz="1450" spc="-5">
                <a:latin typeface="Times New Roman"/>
                <a:cs typeface="Times New Roman"/>
              </a:rPr>
              <a:t>but </a:t>
            </a:r>
            <a:r>
              <a:rPr dirty="0" sz="1450" spc="-10">
                <a:latin typeface="Times New Roman"/>
                <a:cs typeface="Times New Roman"/>
              </a:rPr>
              <a:t>all, </a:t>
            </a:r>
            <a:r>
              <a:rPr dirty="0" sz="1450" spc="-5">
                <a:latin typeface="Times New Roman"/>
                <a:cs typeface="Times New Roman"/>
              </a:rPr>
              <a:t>by </a:t>
            </a:r>
            <a:r>
              <a:rPr dirty="0" sz="1450" spc="-10">
                <a:latin typeface="Times New Roman"/>
                <a:cs typeface="Times New Roman"/>
              </a:rPr>
              <a:t>their own hearths, prying and  hearkening and weaving the rope that was to hang him. Sometimes it seemed  to</a:t>
            </a:r>
            <a:r>
              <a:rPr dirty="0" sz="1450" spc="175">
                <a:latin typeface="Times New Roman"/>
                <a:cs typeface="Times New Roman"/>
              </a:rPr>
              <a:t> </a:t>
            </a:r>
            <a:r>
              <a:rPr dirty="0" sz="1450" spc="-10">
                <a:latin typeface="Times New Roman"/>
                <a:cs typeface="Times New Roman"/>
              </a:rPr>
              <a:t>him</a:t>
            </a:r>
            <a:r>
              <a:rPr dirty="0" sz="1450" spc="175">
                <a:latin typeface="Times New Roman"/>
                <a:cs typeface="Times New Roman"/>
              </a:rPr>
              <a:t> </a:t>
            </a:r>
            <a:r>
              <a:rPr dirty="0" sz="1450" spc="-5">
                <a:latin typeface="Times New Roman"/>
                <a:cs typeface="Times New Roman"/>
              </a:rPr>
              <a:t>he</a:t>
            </a:r>
            <a:r>
              <a:rPr dirty="0" sz="1450" spc="180">
                <a:latin typeface="Times New Roman"/>
                <a:cs typeface="Times New Roman"/>
              </a:rPr>
              <a:t> </a:t>
            </a:r>
            <a:r>
              <a:rPr dirty="0" sz="1450" spc="-10">
                <a:latin typeface="Times New Roman"/>
                <a:cs typeface="Times New Roman"/>
              </a:rPr>
              <a:t>could</a:t>
            </a:r>
            <a:r>
              <a:rPr dirty="0" sz="1450" spc="175">
                <a:latin typeface="Times New Roman"/>
                <a:cs typeface="Times New Roman"/>
              </a:rPr>
              <a:t> </a:t>
            </a:r>
            <a:r>
              <a:rPr dirty="0" sz="1450" spc="-5">
                <a:latin typeface="Times New Roman"/>
                <a:cs typeface="Times New Roman"/>
              </a:rPr>
              <a:t>not</a:t>
            </a:r>
            <a:r>
              <a:rPr dirty="0" sz="1450" spc="180">
                <a:latin typeface="Times New Roman"/>
                <a:cs typeface="Times New Roman"/>
              </a:rPr>
              <a:t> </a:t>
            </a:r>
            <a:r>
              <a:rPr dirty="0" sz="1450" spc="-10">
                <a:latin typeface="Times New Roman"/>
                <a:cs typeface="Times New Roman"/>
              </a:rPr>
              <a:t>move</a:t>
            </a:r>
            <a:r>
              <a:rPr dirty="0" sz="1450" spc="175">
                <a:latin typeface="Times New Roman"/>
                <a:cs typeface="Times New Roman"/>
              </a:rPr>
              <a:t> </a:t>
            </a:r>
            <a:r>
              <a:rPr dirty="0" sz="1450" spc="-10">
                <a:latin typeface="Times New Roman"/>
                <a:cs typeface="Times New Roman"/>
              </a:rPr>
              <a:t>too</a:t>
            </a:r>
            <a:r>
              <a:rPr dirty="0" sz="1450" spc="180">
                <a:latin typeface="Times New Roman"/>
                <a:cs typeface="Times New Roman"/>
              </a:rPr>
              <a:t> </a:t>
            </a:r>
            <a:r>
              <a:rPr dirty="0" sz="1450" spc="-10">
                <a:latin typeface="Times New Roman"/>
                <a:cs typeface="Times New Roman"/>
              </a:rPr>
              <a:t>softly;</a:t>
            </a:r>
            <a:r>
              <a:rPr dirty="0" sz="1450" spc="175">
                <a:latin typeface="Times New Roman"/>
                <a:cs typeface="Times New Roman"/>
              </a:rPr>
              <a:t> </a:t>
            </a:r>
            <a:r>
              <a:rPr dirty="0" sz="1450" spc="-10">
                <a:latin typeface="Times New Roman"/>
                <a:cs typeface="Times New Roman"/>
              </a:rPr>
              <a:t>the</a:t>
            </a:r>
            <a:r>
              <a:rPr dirty="0" sz="1450" spc="175">
                <a:latin typeface="Times New Roman"/>
                <a:cs typeface="Times New Roman"/>
              </a:rPr>
              <a:t> </a:t>
            </a:r>
            <a:r>
              <a:rPr dirty="0" sz="1450" spc="-10">
                <a:latin typeface="Times New Roman"/>
                <a:cs typeface="Times New Roman"/>
              </a:rPr>
              <a:t>clink</a:t>
            </a:r>
            <a:r>
              <a:rPr dirty="0" sz="1450" spc="180">
                <a:latin typeface="Times New Roman"/>
                <a:cs typeface="Times New Roman"/>
              </a:rPr>
              <a:t> </a:t>
            </a:r>
            <a:r>
              <a:rPr dirty="0" sz="1450" spc="-5">
                <a:latin typeface="Times New Roman"/>
                <a:cs typeface="Times New Roman"/>
              </a:rPr>
              <a:t>of</a:t>
            </a:r>
            <a:r>
              <a:rPr dirty="0" sz="1450" spc="175">
                <a:latin typeface="Times New Roman"/>
                <a:cs typeface="Times New Roman"/>
              </a:rPr>
              <a:t> </a:t>
            </a:r>
            <a:r>
              <a:rPr dirty="0" sz="1450" spc="-10">
                <a:latin typeface="Times New Roman"/>
                <a:cs typeface="Times New Roman"/>
              </a:rPr>
              <a:t>the</a:t>
            </a:r>
            <a:r>
              <a:rPr dirty="0" sz="1450" spc="180">
                <a:latin typeface="Times New Roman"/>
                <a:cs typeface="Times New Roman"/>
              </a:rPr>
              <a:t> </a:t>
            </a:r>
            <a:r>
              <a:rPr dirty="0" sz="1450" spc="-10">
                <a:latin typeface="Times New Roman"/>
                <a:cs typeface="Times New Roman"/>
              </a:rPr>
              <a:t>tall</a:t>
            </a:r>
            <a:r>
              <a:rPr dirty="0" sz="1450" spc="175">
                <a:latin typeface="Times New Roman"/>
                <a:cs typeface="Times New Roman"/>
              </a:rPr>
              <a:t> </a:t>
            </a:r>
            <a:r>
              <a:rPr dirty="0" sz="1450" spc="-10">
                <a:latin typeface="Times New Roman"/>
                <a:cs typeface="Times New Roman"/>
              </a:rPr>
              <a:t>Bohemian</a:t>
            </a:r>
            <a:r>
              <a:rPr dirty="0" sz="1450" spc="180">
                <a:latin typeface="Times New Roman"/>
                <a:cs typeface="Times New Roman"/>
              </a:rPr>
              <a:t> </a:t>
            </a:r>
            <a:r>
              <a:rPr dirty="0" sz="1450" spc="-10">
                <a:latin typeface="Times New Roman"/>
                <a:cs typeface="Times New Roman"/>
              </a:rPr>
              <a:t>goblets</a:t>
            </a:r>
            <a:endParaRPr sz="1450">
              <a:latin typeface="Times New Roman"/>
              <a:cs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6985">
              <a:lnSpc>
                <a:spcPts val="1730"/>
              </a:lnSpc>
              <a:spcBef>
                <a:spcPts val="155"/>
              </a:spcBef>
            </a:pPr>
            <a:r>
              <a:rPr dirty="0" sz="1450" spc="-10">
                <a:latin typeface="Times New Roman"/>
                <a:cs typeface="Times New Roman"/>
              </a:rPr>
              <a:t>rang </a:t>
            </a:r>
            <a:r>
              <a:rPr dirty="0" sz="1450" spc="-5">
                <a:latin typeface="Times New Roman"/>
                <a:cs typeface="Times New Roman"/>
              </a:rPr>
              <a:t>out </a:t>
            </a:r>
            <a:r>
              <a:rPr dirty="0" sz="1450" spc="-10">
                <a:latin typeface="Times New Roman"/>
                <a:cs typeface="Times New Roman"/>
              </a:rPr>
              <a:t>loudly like </a:t>
            </a:r>
            <a:r>
              <a:rPr dirty="0" sz="1450" spc="-5">
                <a:latin typeface="Times New Roman"/>
                <a:cs typeface="Times New Roman"/>
              </a:rPr>
              <a:t>a </a:t>
            </a:r>
            <a:r>
              <a:rPr dirty="0" sz="1450" spc="-10">
                <a:latin typeface="Times New Roman"/>
                <a:cs typeface="Times New Roman"/>
              </a:rPr>
              <a:t>bell; and alarmed </a:t>
            </a:r>
            <a:r>
              <a:rPr dirty="0" sz="1450" spc="-5">
                <a:latin typeface="Times New Roman"/>
                <a:cs typeface="Times New Roman"/>
              </a:rPr>
              <a:t>by </a:t>
            </a:r>
            <a:r>
              <a:rPr dirty="0" sz="1450" spc="-10">
                <a:latin typeface="Times New Roman"/>
                <a:cs typeface="Times New Roman"/>
              </a:rPr>
              <a:t>the bigness </a:t>
            </a:r>
            <a:r>
              <a:rPr dirty="0" sz="1450" spc="-5">
                <a:latin typeface="Times New Roman"/>
                <a:cs typeface="Times New Roman"/>
              </a:rPr>
              <a:t>of </a:t>
            </a:r>
            <a:r>
              <a:rPr dirty="0" sz="1450" spc="-10">
                <a:latin typeface="Times New Roman"/>
                <a:cs typeface="Times New Roman"/>
              </a:rPr>
              <a:t>the ticking, </a:t>
            </a:r>
            <a:r>
              <a:rPr dirty="0" sz="1450" spc="-5">
                <a:latin typeface="Times New Roman"/>
                <a:cs typeface="Times New Roman"/>
              </a:rPr>
              <a:t>he </a:t>
            </a:r>
            <a:r>
              <a:rPr dirty="0" sz="1450" spc="-10">
                <a:latin typeface="Times New Roman"/>
                <a:cs typeface="Times New Roman"/>
              </a:rPr>
              <a:t>was  tempted to stop the clocks. And then, again, with </a:t>
            </a:r>
            <a:r>
              <a:rPr dirty="0" sz="1450" spc="-5">
                <a:latin typeface="Times New Roman"/>
                <a:cs typeface="Times New Roman"/>
              </a:rPr>
              <a:t>a </a:t>
            </a:r>
            <a:r>
              <a:rPr dirty="0" sz="1450" spc="-10">
                <a:latin typeface="Times New Roman"/>
                <a:cs typeface="Times New Roman"/>
              </a:rPr>
              <a:t>swift transition </a:t>
            </a:r>
            <a:r>
              <a:rPr dirty="0" sz="1450" spc="-5">
                <a:latin typeface="Times New Roman"/>
                <a:cs typeface="Times New Roman"/>
              </a:rPr>
              <a:t>of </a:t>
            </a:r>
            <a:r>
              <a:rPr dirty="0" sz="1450" spc="-10">
                <a:latin typeface="Times New Roman"/>
                <a:cs typeface="Times New Roman"/>
              </a:rPr>
              <a:t>his  terrors, the very silence </a:t>
            </a:r>
            <a:r>
              <a:rPr dirty="0" sz="1450" spc="-5">
                <a:latin typeface="Times New Roman"/>
                <a:cs typeface="Times New Roman"/>
              </a:rPr>
              <a:t>of </a:t>
            </a:r>
            <a:r>
              <a:rPr dirty="0" sz="1450" spc="-10">
                <a:latin typeface="Times New Roman"/>
                <a:cs typeface="Times New Roman"/>
              </a:rPr>
              <a:t>the place appeared </a:t>
            </a:r>
            <a:r>
              <a:rPr dirty="0" sz="1450" spc="-5">
                <a:latin typeface="Times New Roman"/>
                <a:cs typeface="Times New Roman"/>
              </a:rPr>
              <a:t>a </a:t>
            </a:r>
            <a:r>
              <a:rPr dirty="0" sz="1450" spc="-10">
                <a:latin typeface="Times New Roman"/>
                <a:cs typeface="Times New Roman"/>
              </a:rPr>
              <a:t>source </a:t>
            </a:r>
            <a:r>
              <a:rPr dirty="0" sz="1450" spc="-5">
                <a:latin typeface="Times New Roman"/>
                <a:cs typeface="Times New Roman"/>
              </a:rPr>
              <a:t>of </a:t>
            </a:r>
            <a:r>
              <a:rPr dirty="0" sz="1450" spc="-10">
                <a:latin typeface="Times New Roman"/>
                <a:cs typeface="Times New Roman"/>
              </a:rPr>
              <a:t>peril, and </a:t>
            </a:r>
            <a:r>
              <a:rPr dirty="0" sz="1450" spc="-5">
                <a:latin typeface="Times New Roman"/>
                <a:cs typeface="Times New Roman"/>
              </a:rPr>
              <a:t>a </a:t>
            </a:r>
            <a:r>
              <a:rPr dirty="0" sz="1450" spc="-10">
                <a:latin typeface="Times New Roman"/>
                <a:cs typeface="Times New Roman"/>
              </a:rPr>
              <a:t>thing to  strike and freeze the passer-by; and </a:t>
            </a:r>
            <a:r>
              <a:rPr dirty="0" sz="1450" spc="-5">
                <a:latin typeface="Times New Roman"/>
                <a:cs typeface="Times New Roman"/>
              </a:rPr>
              <a:t>he </a:t>
            </a:r>
            <a:r>
              <a:rPr dirty="0" sz="1450" spc="-10">
                <a:latin typeface="Times New Roman"/>
                <a:cs typeface="Times New Roman"/>
              </a:rPr>
              <a:t>would step more </a:t>
            </a:r>
            <a:r>
              <a:rPr dirty="0" sz="1450" spc="-20">
                <a:latin typeface="Times New Roman"/>
                <a:cs typeface="Times New Roman"/>
              </a:rPr>
              <a:t>boldly, </a:t>
            </a:r>
            <a:r>
              <a:rPr dirty="0" sz="1450" spc="-10">
                <a:latin typeface="Times New Roman"/>
                <a:cs typeface="Times New Roman"/>
              </a:rPr>
              <a:t>and bustle  aloud among the contents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shop, </a:t>
            </a:r>
            <a:r>
              <a:rPr dirty="0" sz="1450" spc="-10">
                <a:latin typeface="Times New Roman"/>
                <a:cs typeface="Times New Roman"/>
              </a:rPr>
              <a:t>and imitate, with elaborate bravado, the  movements </a:t>
            </a:r>
            <a:r>
              <a:rPr dirty="0" sz="1450" spc="-5">
                <a:latin typeface="Times New Roman"/>
                <a:cs typeface="Times New Roman"/>
              </a:rPr>
              <a:t>of a </a:t>
            </a:r>
            <a:r>
              <a:rPr dirty="0" sz="1450" spc="-10">
                <a:latin typeface="Times New Roman"/>
                <a:cs typeface="Times New Roman"/>
              </a:rPr>
              <a:t>busy man at ease in his own</a:t>
            </a:r>
            <a:r>
              <a:rPr dirty="0" sz="1450" spc="30">
                <a:latin typeface="Times New Roman"/>
                <a:cs typeface="Times New Roman"/>
              </a:rPr>
              <a:t> </a:t>
            </a:r>
            <a:r>
              <a:rPr dirty="0" sz="1450" spc="-10">
                <a:latin typeface="Times New Roman"/>
                <a:cs typeface="Times New Roman"/>
              </a:rPr>
              <a:t>house.</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But </a:t>
            </a:r>
            <a:r>
              <a:rPr dirty="0" sz="1450" spc="-5">
                <a:latin typeface="Times New Roman"/>
                <a:cs typeface="Times New Roman"/>
              </a:rPr>
              <a:t>he </a:t>
            </a:r>
            <a:r>
              <a:rPr dirty="0" sz="1450" spc="-10">
                <a:latin typeface="Times New Roman"/>
                <a:cs typeface="Times New Roman"/>
              </a:rPr>
              <a:t>was now so pulled about </a:t>
            </a:r>
            <a:r>
              <a:rPr dirty="0" sz="1450" spc="-5">
                <a:latin typeface="Times New Roman"/>
                <a:cs typeface="Times New Roman"/>
              </a:rPr>
              <a:t>by </a:t>
            </a:r>
            <a:r>
              <a:rPr dirty="0" sz="1450" spc="-10">
                <a:latin typeface="Times New Roman"/>
                <a:cs typeface="Times New Roman"/>
              </a:rPr>
              <a:t>different alarms that, while </a:t>
            </a:r>
            <a:r>
              <a:rPr dirty="0" sz="1450" spc="-5">
                <a:latin typeface="Times New Roman"/>
                <a:cs typeface="Times New Roman"/>
              </a:rPr>
              <a:t>one </a:t>
            </a:r>
            <a:r>
              <a:rPr dirty="0" sz="1450" spc="-10">
                <a:latin typeface="Times New Roman"/>
                <a:cs typeface="Times New Roman"/>
              </a:rPr>
              <a:t>portion </a:t>
            </a:r>
            <a:r>
              <a:rPr dirty="0" sz="1450" spc="-5">
                <a:latin typeface="Times New Roman"/>
                <a:cs typeface="Times New Roman"/>
              </a:rPr>
              <a:t>of  </a:t>
            </a:r>
            <a:r>
              <a:rPr dirty="0" sz="1450" spc="-10">
                <a:latin typeface="Times New Roman"/>
                <a:cs typeface="Times New Roman"/>
              </a:rPr>
              <a:t>his mind was still alert and cunning, another trembled </a:t>
            </a:r>
            <a:r>
              <a:rPr dirty="0" sz="1450" spc="-5">
                <a:latin typeface="Times New Roman"/>
                <a:cs typeface="Times New Roman"/>
              </a:rPr>
              <a:t>on </a:t>
            </a:r>
            <a:r>
              <a:rPr dirty="0" sz="1450" spc="-10">
                <a:latin typeface="Times New Roman"/>
                <a:cs typeface="Times New Roman"/>
              </a:rPr>
              <a:t>the brink </a:t>
            </a:r>
            <a:r>
              <a:rPr dirty="0" sz="1450" spc="-5">
                <a:latin typeface="Times New Roman"/>
                <a:cs typeface="Times New Roman"/>
              </a:rPr>
              <a:t>of </a:t>
            </a:r>
            <a:r>
              <a:rPr dirty="0" sz="1450" spc="-20">
                <a:latin typeface="Times New Roman"/>
                <a:cs typeface="Times New Roman"/>
              </a:rPr>
              <a:t>lunacy. </a:t>
            </a:r>
            <a:r>
              <a:rPr dirty="0" sz="1450" spc="320">
                <a:latin typeface="Times New Roman"/>
                <a:cs typeface="Times New Roman"/>
              </a:rPr>
              <a:t> </a:t>
            </a:r>
            <a:r>
              <a:rPr dirty="0" sz="1450" spc="-10">
                <a:latin typeface="Times New Roman"/>
                <a:cs typeface="Times New Roman"/>
              </a:rPr>
              <a:t>One hallucination in particular took </a:t>
            </a:r>
            <a:r>
              <a:rPr dirty="0" sz="1450" spc="-5">
                <a:latin typeface="Times New Roman"/>
                <a:cs typeface="Times New Roman"/>
              </a:rPr>
              <a:t>a </a:t>
            </a:r>
            <a:r>
              <a:rPr dirty="0" sz="1450" spc="-10">
                <a:latin typeface="Times New Roman"/>
                <a:cs typeface="Times New Roman"/>
              </a:rPr>
              <a:t>strong hold </a:t>
            </a:r>
            <a:r>
              <a:rPr dirty="0" sz="1450" spc="-5">
                <a:latin typeface="Times New Roman"/>
                <a:cs typeface="Times New Roman"/>
              </a:rPr>
              <a:t>on </a:t>
            </a:r>
            <a:r>
              <a:rPr dirty="0" sz="1450" spc="-10">
                <a:latin typeface="Times New Roman"/>
                <a:cs typeface="Times New Roman"/>
              </a:rPr>
              <a:t>his </a:t>
            </a:r>
            <a:r>
              <a:rPr dirty="0" sz="1450" spc="-20">
                <a:latin typeface="Times New Roman"/>
                <a:cs typeface="Times New Roman"/>
              </a:rPr>
              <a:t>credulity. </a:t>
            </a:r>
            <a:r>
              <a:rPr dirty="0" sz="1450" spc="-10">
                <a:latin typeface="Times New Roman"/>
                <a:cs typeface="Times New Roman"/>
              </a:rPr>
              <a:t>The  neighbour hearkening with white face beside his </a:t>
            </a:r>
            <a:r>
              <a:rPr dirty="0" sz="1450" spc="-20">
                <a:latin typeface="Times New Roman"/>
                <a:cs typeface="Times New Roman"/>
              </a:rPr>
              <a:t>window,</a:t>
            </a:r>
            <a:r>
              <a:rPr dirty="0" sz="1450" spc="320">
                <a:latin typeface="Times New Roman"/>
                <a:cs typeface="Times New Roman"/>
              </a:rPr>
              <a:t> </a:t>
            </a:r>
            <a:r>
              <a:rPr dirty="0" sz="1450" spc="-10">
                <a:latin typeface="Times New Roman"/>
                <a:cs typeface="Times New Roman"/>
              </a:rPr>
              <a:t>the </a:t>
            </a:r>
            <a:r>
              <a:rPr dirty="0" sz="1450" spc="-15">
                <a:latin typeface="Times New Roman"/>
                <a:cs typeface="Times New Roman"/>
              </a:rPr>
              <a:t>passer-by  </a:t>
            </a:r>
            <a:r>
              <a:rPr dirty="0" sz="1450" spc="-10">
                <a:latin typeface="Times New Roman"/>
                <a:cs typeface="Times New Roman"/>
              </a:rPr>
              <a:t>arrested </a:t>
            </a:r>
            <a:r>
              <a:rPr dirty="0" sz="1450" spc="-5">
                <a:latin typeface="Times New Roman"/>
                <a:cs typeface="Times New Roman"/>
              </a:rPr>
              <a:t>by a </a:t>
            </a:r>
            <a:r>
              <a:rPr dirty="0" sz="1450" spc="-10">
                <a:latin typeface="Times New Roman"/>
                <a:cs typeface="Times New Roman"/>
              </a:rPr>
              <a:t>horrible surmise </a:t>
            </a:r>
            <a:r>
              <a:rPr dirty="0" sz="1450" spc="-5">
                <a:latin typeface="Times New Roman"/>
                <a:cs typeface="Times New Roman"/>
              </a:rPr>
              <a:t>on </a:t>
            </a:r>
            <a:r>
              <a:rPr dirty="0" sz="1450" spc="-10">
                <a:latin typeface="Times New Roman"/>
                <a:cs typeface="Times New Roman"/>
              </a:rPr>
              <a:t>the pavement—these could at worst suspect,  they could </a:t>
            </a:r>
            <a:r>
              <a:rPr dirty="0" sz="1450" spc="-5">
                <a:latin typeface="Times New Roman"/>
                <a:cs typeface="Times New Roman"/>
              </a:rPr>
              <a:t>not </a:t>
            </a:r>
            <a:r>
              <a:rPr dirty="0" sz="1450" spc="-10">
                <a:latin typeface="Times New Roman"/>
                <a:cs typeface="Times New Roman"/>
              </a:rPr>
              <a:t>know; through the brick walls and shuttered windows only  sounds could penetrate. But here, within the house, was </a:t>
            </a:r>
            <a:r>
              <a:rPr dirty="0" sz="1450" spc="-5">
                <a:latin typeface="Times New Roman"/>
                <a:cs typeface="Times New Roman"/>
              </a:rPr>
              <a:t>he </a:t>
            </a:r>
            <a:r>
              <a:rPr dirty="0" sz="1450" spc="-10">
                <a:latin typeface="Times New Roman"/>
                <a:cs typeface="Times New Roman"/>
              </a:rPr>
              <a:t>alone? He knew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he </a:t>
            </a:r>
            <a:r>
              <a:rPr dirty="0" sz="1450" spc="-10">
                <a:latin typeface="Times New Roman"/>
                <a:cs typeface="Times New Roman"/>
              </a:rPr>
              <a:t>had watched the servant set forth sweet-hearting, in her </a:t>
            </a:r>
            <a:r>
              <a:rPr dirty="0" sz="1450" spc="-5">
                <a:latin typeface="Times New Roman"/>
                <a:cs typeface="Times New Roman"/>
              </a:rPr>
              <a:t>poor </a:t>
            </a:r>
            <a:r>
              <a:rPr dirty="0" sz="1450" spc="-10">
                <a:latin typeface="Times New Roman"/>
                <a:cs typeface="Times New Roman"/>
              </a:rPr>
              <a:t>best,  </a:t>
            </a:r>
            <a:r>
              <a:rPr dirty="0" sz="1450" spc="-5">
                <a:latin typeface="Times New Roman"/>
                <a:cs typeface="Times New Roman"/>
              </a:rPr>
              <a:t>‘out </a:t>
            </a:r>
            <a:r>
              <a:rPr dirty="0" sz="1450" spc="-10">
                <a:latin typeface="Times New Roman"/>
                <a:cs typeface="Times New Roman"/>
              </a:rPr>
              <a:t>for the day’ written in every ribbon and smile. </a:t>
            </a:r>
            <a:r>
              <a:rPr dirty="0" sz="1450" spc="-45">
                <a:latin typeface="Times New Roman"/>
                <a:cs typeface="Times New Roman"/>
              </a:rPr>
              <a:t>Yes, </a:t>
            </a:r>
            <a:r>
              <a:rPr dirty="0" sz="1450" spc="-5">
                <a:latin typeface="Times New Roman"/>
                <a:cs typeface="Times New Roman"/>
              </a:rPr>
              <a:t>he </a:t>
            </a:r>
            <a:r>
              <a:rPr dirty="0" sz="1450" spc="-10">
                <a:latin typeface="Times New Roman"/>
                <a:cs typeface="Times New Roman"/>
              </a:rPr>
              <a:t>was alone, </a:t>
            </a:r>
            <a:r>
              <a:rPr dirty="0" sz="1450" spc="-5">
                <a:latin typeface="Times New Roman"/>
                <a:cs typeface="Times New Roman"/>
              </a:rPr>
              <a:t>of  </a:t>
            </a:r>
            <a:r>
              <a:rPr dirty="0" sz="1450" spc="-10">
                <a:latin typeface="Times New Roman"/>
                <a:cs typeface="Times New Roman"/>
              </a:rPr>
              <a:t>course; and yet, in the bulk </a:t>
            </a:r>
            <a:r>
              <a:rPr dirty="0" sz="1450" spc="-5">
                <a:latin typeface="Times New Roman"/>
                <a:cs typeface="Times New Roman"/>
              </a:rPr>
              <a:t>of </a:t>
            </a:r>
            <a:r>
              <a:rPr dirty="0" sz="1450" spc="-10">
                <a:latin typeface="Times New Roman"/>
                <a:cs typeface="Times New Roman"/>
              </a:rPr>
              <a:t>empty house above him, </a:t>
            </a:r>
            <a:r>
              <a:rPr dirty="0" sz="1450" spc="-5">
                <a:latin typeface="Times New Roman"/>
                <a:cs typeface="Times New Roman"/>
              </a:rPr>
              <a:t>he </a:t>
            </a:r>
            <a:r>
              <a:rPr dirty="0" sz="1450" spc="-10">
                <a:latin typeface="Times New Roman"/>
                <a:cs typeface="Times New Roman"/>
              </a:rPr>
              <a:t>could surely hear </a:t>
            </a:r>
            <a:r>
              <a:rPr dirty="0" sz="1450" spc="-5">
                <a:latin typeface="Times New Roman"/>
                <a:cs typeface="Times New Roman"/>
              </a:rPr>
              <a:t>a  </a:t>
            </a:r>
            <a:r>
              <a:rPr dirty="0" sz="1450" spc="-10">
                <a:latin typeface="Times New Roman"/>
                <a:cs typeface="Times New Roman"/>
              </a:rPr>
              <a:t>stir </a:t>
            </a:r>
            <a:r>
              <a:rPr dirty="0" sz="1450" spc="-5">
                <a:latin typeface="Times New Roman"/>
                <a:cs typeface="Times New Roman"/>
              </a:rPr>
              <a:t>of </a:t>
            </a:r>
            <a:r>
              <a:rPr dirty="0" sz="1450" spc="-10">
                <a:latin typeface="Times New Roman"/>
                <a:cs typeface="Times New Roman"/>
              </a:rPr>
              <a:t>delicate footing—he was surely conscious, inexplicably conscious </a:t>
            </a:r>
            <a:r>
              <a:rPr dirty="0" sz="1450" spc="-5">
                <a:latin typeface="Times New Roman"/>
                <a:cs typeface="Times New Roman"/>
              </a:rPr>
              <a:t>of  </a:t>
            </a:r>
            <a:r>
              <a:rPr dirty="0" sz="1450" spc="-10">
                <a:latin typeface="Times New Roman"/>
                <a:cs typeface="Times New Roman"/>
              </a:rPr>
              <a:t>some presence. </a:t>
            </a:r>
            <a:r>
              <a:rPr dirty="0" sz="1450" spc="-85">
                <a:latin typeface="Times New Roman"/>
                <a:cs typeface="Times New Roman"/>
              </a:rPr>
              <a:t>Ay, </a:t>
            </a:r>
            <a:r>
              <a:rPr dirty="0" sz="1450" spc="-10">
                <a:latin typeface="Times New Roman"/>
                <a:cs typeface="Times New Roman"/>
              </a:rPr>
              <a:t>surely; to every room and corner </a:t>
            </a:r>
            <a:r>
              <a:rPr dirty="0" sz="1450" spc="-5">
                <a:latin typeface="Times New Roman"/>
                <a:cs typeface="Times New Roman"/>
              </a:rPr>
              <a:t>of </a:t>
            </a:r>
            <a:r>
              <a:rPr dirty="0" sz="1450" spc="-10">
                <a:latin typeface="Times New Roman"/>
                <a:cs typeface="Times New Roman"/>
              </a:rPr>
              <a:t>the house his  imagination followed it; and now it was </a:t>
            </a:r>
            <a:r>
              <a:rPr dirty="0" sz="1450" spc="-5">
                <a:latin typeface="Times New Roman"/>
                <a:cs typeface="Times New Roman"/>
              </a:rPr>
              <a:t>a </a:t>
            </a:r>
            <a:r>
              <a:rPr dirty="0" sz="1450" spc="-10">
                <a:latin typeface="Times New Roman"/>
                <a:cs typeface="Times New Roman"/>
              </a:rPr>
              <a:t>faceless thing, and yet had eyes to  see with; and again it was </a:t>
            </a:r>
            <a:r>
              <a:rPr dirty="0" sz="1450" spc="-5">
                <a:latin typeface="Times New Roman"/>
                <a:cs typeface="Times New Roman"/>
              </a:rPr>
              <a:t>a </a:t>
            </a:r>
            <a:r>
              <a:rPr dirty="0" sz="1450" spc="-10">
                <a:latin typeface="Times New Roman"/>
                <a:cs typeface="Times New Roman"/>
              </a:rPr>
              <a:t>shadow </a:t>
            </a:r>
            <a:r>
              <a:rPr dirty="0" sz="1450" spc="-5">
                <a:latin typeface="Times New Roman"/>
                <a:cs typeface="Times New Roman"/>
              </a:rPr>
              <a:t>of </a:t>
            </a:r>
            <a:r>
              <a:rPr dirty="0" sz="1450" spc="-10">
                <a:latin typeface="Times New Roman"/>
                <a:cs typeface="Times New Roman"/>
              </a:rPr>
              <a:t>himself; and yet again behold the  image </a:t>
            </a:r>
            <a:r>
              <a:rPr dirty="0" sz="1450" spc="-5">
                <a:latin typeface="Times New Roman"/>
                <a:cs typeface="Times New Roman"/>
              </a:rPr>
              <a:t>of </a:t>
            </a:r>
            <a:r>
              <a:rPr dirty="0" sz="1450" spc="-10">
                <a:latin typeface="Times New Roman"/>
                <a:cs typeface="Times New Roman"/>
              </a:rPr>
              <a:t>the dead </a:t>
            </a:r>
            <a:r>
              <a:rPr dirty="0" sz="1450" spc="-15">
                <a:latin typeface="Times New Roman"/>
                <a:cs typeface="Times New Roman"/>
              </a:rPr>
              <a:t>dealer, </a:t>
            </a:r>
            <a:r>
              <a:rPr dirty="0" sz="1450" spc="-10">
                <a:latin typeface="Times New Roman"/>
                <a:cs typeface="Times New Roman"/>
              </a:rPr>
              <a:t>reinspired with cunning and</a:t>
            </a:r>
            <a:r>
              <a:rPr dirty="0" sz="1450" spc="45">
                <a:latin typeface="Times New Roman"/>
                <a:cs typeface="Times New Roman"/>
              </a:rPr>
              <a:t> </a:t>
            </a:r>
            <a:r>
              <a:rPr dirty="0" sz="1450" spc="-10">
                <a:latin typeface="Times New Roman"/>
                <a:cs typeface="Times New Roman"/>
              </a:rPr>
              <a:t>hatred.</a:t>
            </a:r>
            <a:endParaRPr sz="1450">
              <a:latin typeface="Times New Roman"/>
              <a:cs typeface="Times New Roman"/>
            </a:endParaRPr>
          </a:p>
          <a:p>
            <a:pPr algn="just" marL="12700" marR="5080">
              <a:lnSpc>
                <a:spcPts val="1730"/>
              </a:lnSpc>
              <a:spcBef>
                <a:spcPts val="840"/>
              </a:spcBef>
            </a:pPr>
            <a:r>
              <a:rPr dirty="0" sz="1450" spc="-10">
                <a:latin typeface="Times New Roman"/>
                <a:cs typeface="Times New Roman"/>
              </a:rPr>
              <a:t>At times, with </a:t>
            </a:r>
            <a:r>
              <a:rPr dirty="0" sz="1450" spc="-5">
                <a:latin typeface="Times New Roman"/>
                <a:cs typeface="Times New Roman"/>
              </a:rPr>
              <a:t>a </a:t>
            </a:r>
            <a:r>
              <a:rPr dirty="0" sz="1450" spc="-10">
                <a:latin typeface="Times New Roman"/>
                <a:cs typeface="Times New Roman"/>
              </a:rPr>
              <a:t>strong </a:t>
            </a:r>
            <a:r>
              <a:rPr dirty="0" sz="1450" spc="-15">
                <a:latin typeface="Times New Roman"/>
                <a:cs typeface="Times New Roman"/>
              </a:rPr>
              <a:t>effort, </a:t>
            </a:r>
            <a:r>
              <a:rPr dirty="0" sz="1450" spc="-5">
                <a:latin typeface="Times New Roman"/>
                <a:cs typeface="Times New Roman"/>
              </a:rPr>
              <a:t>he </a:t>
            </a:r>
            <a:r>
              <a:rPr dirty="0" sz="1450" spc="-10">
                <a:latin typeface="Times New Roman"/>
                <a:cs typeface="Times New Roman"/>
              </a:rPr>
              <a:t>would glance at the open </a:t>
            </a:r>
            <a:r>
              <a:rPr dirty="0" sz="1450" spc="-5">
                <a:latin typeface="Times New Roman"/>
                <a:cs typeface="Times New Roman"/>
              </a:rPr>
              <a:t>door </a:t>
            </a:r>
            <a:r>
              <a:rPr dirty="0" sz="1450" spc="-10">
                <a:latin typeface="Times New Roman"/>
                <a:cs typeface="Times New Roman"/>
              </a:rPr>
              <a:t>which still  seemed to repel his eyes. The house was tall, the skylight small and </a:t>
            </a:r>
            <a:r>
              <a:rPr dirty="0" sz="1450" spc="-25">
                <a:latin typeface="Times New Roman"/>
                <a:cs typeface="Times New Roman"/>
              </a:rPr>
              <a:t>dirty, </a:t>
            </a:r>
            <a:r>
              <a:rPr dirty="0" sz="1450" spc="-10">
                <a:latin typeface="Times New Roman"/>
                <a:cs typeface="Times New Roman"/>
              </a:rPr>
              <a:t>the  day blind with </a:t>
            </a:r>
            <a:r>
              <a:rPr dirty="0" sz="1450" spc="-5">
                <a:latin typeface="Times New Roman"/>
                <a:cs typeface="Times New Roman"/>
              </a:rPr>
              <a:t>fog; </a:t>
            </a:r>
            <a:r>
              <a:rPr dirty="0" sz="1450" spc="-10">
                <a:latin typeface="Times New Roman"/>
                <a:cs typeface="Times New Roman"/>
              </a:rPr>
              <a:t>and the light that filtered down to the ground story was  exceedingly faint, and showed dimly </a:t>
            </a:r>
            <a:r>
              <a:rPr dirty="0" sz="1450" spc="-5">
                <a:latin typeface="Times New Roman"/>
                <a:cs typeface="Times New Roman"/>
              </a:rPr>
              <a:t>on </a:t>
            </a:r>
            <a:r>
              <a:rPr dirty="0" sz="1450" spc="-10">
                <a:latin typeface="Times New Roman"/>
                <a:cs typeface="Times New Roman"/>
              </a:rPr>
              <a:t>the threshold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shop. </a:t>
            </a:r>
            <a:r>
              <a:rPr dirty="0" sz="1450" spc="-10">
                <a:latin typeface="Times New Roman"/>
                <a:cs typeface="Times New Roman"/>
              </a:rPr>
              <a:t>And yet, in  that strip </a:t>
            </a:r>
            <a:r>
              <a:rPr dirty="0" sz="1450" spc="-5">
                <a:latin typeface="Times New Roman"/>
                <a:cs typeface="Times New Roman"/>
              </a:rPr>
              <a:t>of </a:t>
            </a:r>
            <a:r>
              <a:rPr dirty="0" sz="1450" spc="-10">
                <a:latin typeface="Times New Roman"/>
                <a:cs typeface="Times New Roman"/>
              </a:rPr>
              <a:t>doubtful brightness, did there </a:t>
            </a:r>
            <a:r>
              <a:rPr dirty="0" sz="1450" spc="-5">
                <a:latin typeface="Times New Roman"/>
                <a:cs typeface="Times New Roman"/>
              </a:rPr>
              <a:t>not </a:t>
            </a:r>
            <a:r>
              <a:rPr dirty="0" sz="1450" spc="-10">
                <a:latin typeface="Times New Roman"/>
                <a:cs typeface="Times New Roman"/>
              </a:rPr>
              <a:t>hang wavering </a:t>
            </a:r>
            <a:r>
              <a:rPr dirty="0" sz="1450" spc="-5">
                <a:latin typeface="Times New Roman"/>
                <a:cs typeface="Times New Roman"/>
              </a:rPr>
              <a:t>a</a:t>
            </a:r>
            <a:r>
              <a:rPr dirty="0" sz="1450" spc="85">
                <a:latin typeface="Times New Roman"/>
                <a:cs typeface="Times New Roman"/>
              </a:rPr>
              <a:t> </a:t>
            </a:r>
            <a:r>
              <a:rPr dirty="0" sz="1450" spc="-10">
                <a:latin typeface="Times New Roman"/>
                <a:cs typeface="Times New Roman"/>
              </a:rPr>
              <a:t>shadow?</a:t>
            </a:r>
            <a:endParaRPr sz="1450">
              <a:latin typeface="Times New Roman"/>
              <a:cs typeface="Times New Roman"/>
            </a:endParaRPr>
          </a:p>
          <a:p>
            <a:pPr algn="just" marL="12700" marR="5715">
              <a:lnSpc>
                <a:spcPts val="1730"/>
              </a:lnSpc>
              <a:spcBef>
                <a:spcPts val="855"/>
              </a:spcBef>
            </a:pPr>
            <a:r>
              <a:rPr dirty="0" sz="1450" spc="-20">
                <a:latin typeface="Times New Roman"/>
                <a:cs typeface="Times New Roman"/>
              </a:rPr>
              <a:t>Suddenly, </a:t>
            </a:r>
            <a:r>
              <a:rPr dirty="0" sz="1450" spc="-10">
                <a:latin typeface="Times New Roman"/>
                <a:cs typeface="Times New Roman"/>
              </a:rPr>
              <a:t>from the street outside, </a:t>
            </a:r>
            <a:r>
              <a:rPr dirty="0" sz="1450" spc="-5">
                <a:latin typeface="Times New Roman"/>
                <a:cs typeface="Times New Roman"/>
              </a:rPr>
              <a:t>a </a:t>
            </a:r>
            <a:r>
              <a:rPr dirty="0" sz="1450" spc="-10">
                <a:latin typeface="Times New Roman"/>
                <a:cs typeface="Times New Roman"/>
              </a:rPr>
              <a:t>very jovial gentleman began to beat with </a:t>
            </a:r>
            <a:r>
              <a:rPr dirty="0" sz="1450" spc="-5">
                <a:latin typeface="Times New Roman"/>
                <a:cs typeface="Times New Roman"/>
              </a:rPr>
              <a:t>a  </a:t>
            </a:r>
            <a:r>
              <a:rPr dirty="0" sz="1450" spc="-15">
                <a:latin typeface="Times New Roman"/>
                <a:cs typeface="Times New Roman"/>
              </a:rPr>
              <a:t>staff </a:t>
            </a:r>
            <a:r>
              <a:rPr dirty="0" sz="1450" spc="-5">
                <a:latin typeface="Times New Roman"/>
                <a:cs typeface="Times New Roman"/>
              </a:rPr>
              <a:t>on </a:t>
            </a:r>
            <a:r>
              <a:rPr dirty="0" sz="1450" spc="-10">
                <a:latin typeface="Times New Roman"/>
                <a:cs typeface="Times New Roman"/>
              </a:rPr>
              <a:t>the </a:t>
            </a:r>
            <a:r>
              <a:rPr dirty="0" sz="1450" spc="-15">
                <a:latin typeface="Times New Roman"/>
                <a:cs typeface="Times New Roman"/>
              </a:rPr>
              <a:t>shop-door, </a:t>
            </a:r>
            <a:r>
              <a:rPr dirty="0" sz="1450" spc="-10">
                <a:latin typeface="Times New Roman"/>
                <a:cs typeface="Times New Roman"/>
              </a:rPr>
              <a:t>accompanying his blows with shouts and railleries in  which the dealer was continually called </a:t>
            </a:r>
            <a:r>
              <a:rPr dirty="0" sz="1450" spc="-5">
                <a:latin typeface="Times New Roman"/>
                <a:cs typeface="Times New Roman"/>
              </a:rPr>
              <a:t>upon by </a:t>
            </a:r>
            <a:r>
              <a:rPr dirty="0" sz="1450" spc="-10">
                <a:latin typeface="Times New Roman"/>
                <a:cs typeface="Times New Roman"/>
              </a:rPr>
              <a:t>name. Markheim, smitten  into ice, glanced at the dead man. But </a:t>
            </a:r>
            <a:r>
              <a:rPr dirty="0" sz="1450" spc="-5">
                <a:latin typeface="Times New Roman"/>
                <a:cs typeface="Times New Roman"/>
              </a:rPr>
              <a:t>no! he </a:t>
            </a:r>
            <a:r>
              <a:rPr dirty="0" sz="1450" spc="-10">
                <a:latin typeface="Times New Roman"/>
                <a:cs typeface="Times New Roman"/>
              </a:rPr>
              <a:t>lay quite still; </a:t>
            </a:r>
            <a:r>
              <a:rPr dirty="0" sz="1450" spc="-5">
                <a:latin typeface="Times New Roman"/>
                <a:cs typeface="Times New Roman"/>
              </a:rPr>
              <a:t>he </a:t>
            </a:r>
            <a:r>
              <a:rPr dirty="0" sz="1450" spc="-10">
                <a:latin typeface="Times New Roman"/>
                <a:cs typeface="Times New Roman"/>
              </a:rPr>
              <a:t>was fled away  far beyond earshot </a:t>
            </a:r>
            <a:r>
              <a:rPr dirty="0" sz="1450" spc="-5">
                <a:latin typeface="Times New Roman"/>
                <a:cs typeface="Times New Roman"/>
              </a:rPr>
              <a:t>of </a:t>
            </a:r>
            <a:r>
              <a:rPr dirty="0" sz="1450" spc="-10">
                <a:latin typeface="Times New Roman"/>
                <a:cs typeface="Times New Roman"/>
              </a:rPr>
              <a:t>these blows and shoutings; </a:t>
            </a:r>
            <a:r>
              <a:rPr dirty="0" sz="1450" spc="-5">
                <a:latin typeface="Times New Roman"/>
                <a:cs typeface="Times New Roman"/>
              </a:rPr>
              <a:t>he </a:t>
            </a:r>
            <a:r>
              <a:rPr dirty="0" sz="1450" spc="-10">
                <a:latin typeface="Times New Roman"/>
                <a:cs typeface="Times New Roman"/>
              </a:rPr>
              <a:t>was sunk beneath seas </a:t>
            </a:r>
            <a:r>
              <a:rPr dirty="0" sz="1450" spc="-5">
                <a:latin typeface="Times New Roman"/>
                <a:cs typeface="Times New Roman"/>
              </a:rPr>
              <a:t>of  </a:t>
            </a:r>
            <a:r>
              <a:rPr dirty="0" sz="1450" spc="-10">
                <a:latin typeface="Times New Roman"/>
                <a:cs typeface="Times New Roman"/>
              </a:rPr>
              <a:t>silence; and his name, which would once have caught his notice above the  howling </a:t>
            </a:r>
            <a:r>
              <a:rPr dirty="0" sz="1450" spc="-5">
                <a:latin typeface="Times New Roman"/>
                <a:cs typeface="Times New Roman"/>
              </a:rPr>
              <a:t>of a </a:t>
            </a:r>
            <a:r>
              <a:rPr dirty="0" sz="1450" spc="-10">
                <a:latin typeface="Times New Roman"/>
                <a:cs typeface="Times New Roman"/>
              </a:rPr>
              <a:t>storm, had become an empty </a:t>
            </a:r>
            <a:r>
              <a:rPr dirty="0" sz="1450" spc="-5">
                <a:latin typeface="Times New Roman"/>
                <a:cs typeface="Times New Roman"/>
              </a:rPr>
              <a:t>sound. </a:t>
            </a:r>
            <a:r>
              <a:rPr dirty="0" sz="1450" spc="-10">
                <a:latin typeface="Times New Roman"/>
                <a:cs typeface="Times New Roman"/>
              </a:rPr>
              <a:t>And presently the jovial  gentleman desisted from his knocking, and</a:t>
            </a:r>
            <a:r>
              <a:rPr dirty="0" sz="1450" spc="25">
                <a:latin typeface="Times New Roman"/>
                <a:cs typeface="Times New Roman"/>
              </a:rPr>
              <a:t> </a:t>
            </a:r>
            <a:r>
              <a:rPr dirty="0" sz="1450" spc="-10">
                <a:latin typeface="Times New Roman"/>
                <a:cs typeface="Times New Roman"/>
              </a:rPr>
              <a:t>departed.</a:t>
            </a:r>
            <a:endParaRPr sz="1450">
              <a:latin typeface="Times New Roman"/>
              <a:cs typeface="Times New Roman"/>
            </a:endParaRPr>
          </a:p>
          <a:p>
            <a:pPr algn="just" marL="12700" marR="8255">
              <a:lnSpc>
                <a:spcPts val="1730"/>
              </a:lnSpc>
              <a:spcBef>
                <a:spcPts val="855"/>
              </a:spcBef>
            </a:pPr>
            <a:r>
              <a:rPr dirty="0" sz="1450" spc="-10">
                <a:latin typeface="Times New Roman"/>
                <a:cs typeface="Times New Roman"/>
              </a:rPr>
              <a:t>Here was </a:t>
            </a:r>
            <a:r>
              <a:rPr dirty="0" sz="1450" spc="-5">
                <a:latin typeface="Times New Roman"/>
                <a:cs typeface="Times New Roman"/>
              </a:rPr>
              <a:t>a </a:t>
            </a:r>
            <a:r>
              <a:rPr dirty="0" sz="1450" spc="-10">
                <a:latin typeface="Times New Roman"/>
                <a:cs typeface="Times New Roman"/>
              </a:rPr>
              <a:t>broad </a:t>
            </a:r>
            <a:r>
              <a:rPr dirty="0" sz="1450" spc="-5">
                <a:latin typeface="Times New Roman"/>
                <a:cs typeface="Times New Roman"/>
              </a:rPr>
              <a:t>hint </a:t>
            </a:r>
            <a:r>
              <a:rPr dirty="0" sz="1450" spc="-10">
                <a:latin typeface="Times New Roman"/>
                <a:cs typeface="Times New Roman"/>
              </a:rPr>
              <a:t>to hurry what remained to </a:t>
            </a:r>
            <a:r>
              <a:rPr dirty="0" sz="1450" spc="-5">
                <a:latin typeface="Times New Roman"/>
                <a:cs typeface="Times New Roman"/>
              </a:rPr>
              <a:t>be </a:t>
            </a:r>
            <a:r>
              <a:rPr dirty="0" sz="1450" spc="-10">
                <a:latin typeface="Times New Roman"/>
                <a:cs typeface="Times New Roman"/>
              </a:rPr>
              <a:t>done, to get forth from  this accusing neighbourhood, to </a:t>
            </a:r>
            <a:r>
              <a:rPr dirty="0" sz="1450" spc="-5">
                <a:latin typeface="Times New Roman"/>
                <a:cs typeface="Times New Roman"/>
              </a:rPr>
              <a:t>plunge </a:t>
            </a:r>
            <a:r>
              <a:rPr dirty="0" sz="1450" spc="-10">
                <a:latin typeface="Times New Roman"/>
                <a:cs typeface="Times New Roman"/>
              </a:rPr>
              <a:t>into </a:t>
            </a:r>
            <a:r>
              <a:rPr dirty="0" sz="1450" spc="-5">
                <a:latin typeface="Times New Roman"/>
                <a:cs typeface="Times New Roman"/>
              </a:rPr>
              <a:t>a </a:t>
            </a:r>
            <a:r>
              <a:rPr dirty="0" sz="1450" spc="-10">
                <a:latin typeface="Times New Roman"/>
                <a:cs typeface="Times New Roman"/>
              </a:rPr>
              <a:t>bath </a:t>
            </a:r>
            <a:r>
              <a:rPr dirty="0" sz="1450" spc="-5">
                <a:latin typeface="Times New Roman"/>
                <a:cs typeface="Times New Roman"/>
              </a:rPr>
              <a:t>of </a:t>
            </a:r>
            <a:r>
              <a:rPr dirty="0" sz="1450" spc="-10">
                <a:latin typeface="Times New Roman"/>
                <a:cs typeface="Times New Roman"/>
              </a:rPr>
              <a:t>London multitudes, and  to</a:t>
            </a:r>
            <a:r>
              <a:rPr dirty="0" sz="1450" spc="50">
                <a:latin typeface="Times New Roman"/>
                <a:cs typeface="Times New Roman"/>
              </a:rPr>
              <a:t> </a:t>
            </a:r>
            <a:r>
              <a:rPr dirty="0" sz="1450" spc="-10">
                <a:latin typeface="Times New Roman"/>
                <a:cs typeface="Times New Roman"/>
              </a:rPr>
              <a:t>reach,</a:t>
            </a:r>
            <a:r>
              <a:rPr dirty="0" sz="1450" spc="50">
                <a:latin typeface="Times New Roman"/>
                <a:cs typeface="Times New Roman"/>
              </a:rPr>
              <a:t> </a:t>
            </a:r>
            <a:r>
              <a:rPr dirty="0" sz="1450" spc="-5">
                <a:latin typeface="Times New Roman"/>
                <a:cs typeface="Times New Roman"/>
              </a:rPr>
              <a:t>on</a:t>
            </a:r>
            <a:r>
              <a:rPr dirty="0" sz="1450" spc="55">
                <a:latin typeface="Times New Roman"/>
                <a:cs typeface="Times New Roman"/>
              </a:rPr>
              <a:t> </a:t>
            </a:r>
            <a:r>
              <a:rPr dirty="0" sz="1450" spc="-10">
                <a:latin typeface="Times New Roman"/>
                <a:cs typeface="Times New Roman"/>
              </a:rPr>
              <a:t>the</a:t>
            </a:r>
            <a:r>
              <a:rPr dirty="0" sz="1450" spc="50">
                <a:latin typeface="Times New Roman"/>
                <a:cs typeface="Times New Roman"/>
              </a:rPr>
              <a:t> </a:t>
            </a:r>
            <a:r>
              <a:rPr dirty="0" sz="1450" spc="-10">
                <a:latin typeface="Times New Roman"/>
                <a:cs typeface="Times New Roman"/>
              </a:rPr>
              <a:t>other</a:t>
            </a:r>
            <a:r>
              <a:rPr dirty="0" sz="1450" spc="55">
                <a:latin typeface="Times New Roman"/>
                <a:cs typeface="Times New Roman"/>
              </a:rPr>
              <a:t> </a:t>
            </a:r>
            <a:r>
              <a:rPr dirty="0" sz="1450" spc="-10">
                <a:latin typeface="Times New Roman"/>
                <a:cs typeface="Times New Roman"/>
              </a:rPr>
              <a:t>side</a:t>
            </a:r>
            <a:r>
              <a:rPr dirty="0" sz="1450" spc="50">
                <a:latin typeface="Times New Roman"/>
                <a:cs typeface="Times New Roman"/>
              </a:rPr>
              <a:t> </a:t>
            </a:r>
            <a:r>
              <a:rPr dirty="0" sz="1450" spc="-5">
                <a:latin typeface="Times New Roman"/>
                <a:cs typeface="Times New Roman"/>
              </a:rPr>
              <a:t>of</a:t>
            </a:r>
            <a:r>
              <a:rPr dirty="0" sz="1450" spc="55">
                <a:latin typeface="Times New Roman"/>
                <a:cs typeface="Times New Roman"/>
              </a:rPr>
              <a:t> </a:t>
            </a:r>
            <a:r>
              <a:rPr dirty="0" sz="1450" spc="-30">
                <a:latin typeface="Times New Roman"/>
                <a:cs typeface="Times New Roman"/>
              </a:rPr>
              <a:t>day,</a:t>
            </a:r>
            <a:r>
              <a:rPr dirty="0" sz="1450" spc="50">
                <a:latin typeface="Times New Roman"/>
                <a:cs typeface="Times New Roman"/>
              </a:rPr>
              <a:t> </a:t>
            </a:r>
            <a:r>
              <a:rPr dirty="0" sz="1450" spc="-10">
                <a:latin typeface="Times New Roman"/>
                <a:cs typeface="Times New Roman"/>
              </a:rPr>
              <a:t>that</a:t>
            </a:r>
            <a:r>
              <a:rPr dirty="0" sz="1450" spc="55">
                <a:latin typeface="Times New Roman"/>
                <a:cs typeface="Times New Roman"/>
              </a:rPr>
              <a:t> </a:t>
            </a:r>
            <a:r>
              <a:rPr dirty="0" sz="1450" spc="-10">
                <a:latin typeface="Times New Roman"/>
                <a:cs typeface="Times New Roman"/>
              </a:rPr>
              <a:t>haven</a:t>
            </a:r>
            <a:r>
              <a:rPr dirty="0" sz="1450" spc="50">
                <a:latin typeface="Times New Roman"/>
                <a:cs typeface="Times New Roman"/>
              </a:rPr>
              <a:t> </a:t>
            </a:r>
            <a:r>
              <a:rPr dirty="0" sz="1450" spc="-5">
                <a:latin typeface="Times New Roman"/>
                <a:cs typeface="Times New Roman"/>
              </a:rPr>
              <a:t>of</a:t>
            </a:r>
            <a:r>
              <a:rPr dirty="0" sz="1450" spc="55">
                <a:latin typeface="Times New Roman"/>
                <a:cs typeface="Times New Roman"/>
              </a:rPr>
              <a:t> </a:t>
            </a:r>
            <a:r>
              <a:rPr dirty="0" sz="1450" spc="-10">
                <a:latin typeface="Times New Roman"/>
                <a:cs typeface="Times New Roman"/>
              </a:rPr>
              <a:t>safety</a:t>
            </a:r>
            <a:r>
              <a:rPr dirty="0" sz="1450" spc="50">
                <a:latin typeface="Times New Roman"/>
                <a:cs typeface="Times New Roman"/>
              </a:rPr>
              <a:t> </a:t>
            </a:r>
            <a:r>
              <a:rPr dirty="0" sz="1450" spc="-10">
                <a:latin typeface="Times New Roman"/>
                <a:cs typeface="Times New Roman"/>
              </a:rPr>
              <a:t>and</a:t>
            </a:r>
            <a:r>
              <a:rPr dirty="0" sz="1450" spc="55">
                <a:latin typeface="Times New Roman"/>
                <a:cs typeface="Times New Roman"/>
              </a:rPr>
              <a:t> </a:t>
            </a:r>
            <a:r>
              <a:rPr dirty="0" sz="1450" spc="-10">
                <a:latin typeface="Times New Roman"/>
                <a:cs typeface="Times New Roman"/>
              </a:rPr>
              <a:t>apparent</a:t>
            </a:r>
            <a:r>
              <a:rPr dirty="0" sz="1450" spc="50">
                <a:latin typeface="Times New Roman"/>
                <a:cs typeface="Times New Roman"/>
              </a:rPr>
              <a:t> </a:t>
            </a:r>
            <a:r>
              <a:rPr dirty="0" sz="1450" spc="-10">
                <a:latin typeface="Times New Roman"/>
                <a:cs typeface="Times New Roman"/>
              </a:rPr>
              <a:t>innocence</a:t>
            </a:r>
            <a:endParaRPr sz="1450">
              <a:latin typeface="Times New Roman"/>
              <a:cs typeface="Times New Roman"/>
            </a:endParaRPr>
          </a:p>
          <a:p>
            <a:pPr algn="just" marL="12700">
              <a:lnSpc>
                <a:spcPts val="1664"/>
              </a:lnSpc>
            </a:pPr>
            <a:r>
              <a:rPr dirty="0" sz="1450" spc="-10">
                <a:latin typeface="Times New Roman"/>
                <a:cs typeface="Times New Roman"/>
              </a:rPr>
              <a:t>—his</a:t>
            </a:r>
            <a:r>
              <a:rPr dirty="0" sz="1450" spc="35">
                <a:latin typeface="Times New Roman"/>
                <a:cs typeface="Times New Roman"/>
              </a:rPr>
              <a:t> </a:t>
            </a:r>
            <a:r>
              <a:rPr dirty="0" sz="1450" spc="-10">
                <a:latin typeface="Times New Roman"/>
                <a:cs typeface="Times New Roman"/>
              </a:rPr>
              <a:t>bed. </a:t>
            </a:r>
            <a:r>
              <a:rPr dirty="0" sz="1450" spc="90">
                <a:latin typeface="Times New Roman"/>
                <a:cs typeface="Times New Roman"/>
              </a:rPr>
              <a:t> </a:t>
            </a:r>
            <a:r>
              <a:rPr dirty="0" sz="1450" spc="-10">
                <a:latin typeface="Times New Roman"/>
                <a:cs typeface="Times New Roman"/>
              </a:rPr>
              <a:t>One</a:t>
            </a:r>
            <a:r>
              <a:rPr dirty="0" sz="1450" spc="40">
                <a:latin typeface="Times New Roman"/>
                <a:cs typeface="Times New Roman"/>
              </a:rPr>
              <a:t> </a:t>
            </a:r>
            <a:r>
              <a:rPr dirty="0" sz="1450" spc="-10">
                <a:latin typeface="Times New Roman"/>
                <a:cs typeface="Times New Roman"/>
              </a:rPr>
              <a:t>visitor</a:t>
            </a:r>
            <a:r>
              <a:rPr dirty="0" sz="1450" spc="35">
                <a:latin typeface="Times New Roman"/>
                <a:cs typeface="Times New Roman"/>
              </a:rPr>
              <a:t> </a:t>
            </a:r>
            <a:r>
              <a:rPr dirty="0" sz="1450" spc="-10">
                <a:latin typeface="Times New Roman"/>
                <a:cs typeface="Times New Roman"/>
              </a:rPr>
              <a:t>had</a:t>
            </a:r>
            <a:r>
              <a:rPr dirty="0" sz="1450" spc="40">
                <a:latin typeface="Times New Roman"/>
                <a:cs typeface="Times New Roman"/>
              </a:rPr>
              <a:t> </a:t>
            </a:r>
            <a:r>
              <a:rPr dirty="0" sz="1450" spc="-10">
                <a:latin typeface="Times New Roman"/>
                <a:cs typeface="Times New Roman"/>
              </a:rPr>
              <a:t>come:</a:t>
            </a:r>
            <a:r>
              <a:rPr dirty="0" sz="1450" spc="35">
                <a:latin typeface="Times New Roman"/>
                <a:cs typeface="Times New Roman"/>
              </a:rPr>
              <a:t> </a:t>
            </a:r>
            <a:r>
              <a:rPr dirty="0" sz="1450" spc="-10">
                <a:latin typeface="Times New Roman"/>
                <a:cs typeface="Times New Roman"/>
              </a:rPr>
              <a:t>at</a:t>
            </a:r>
            <a:r>
              <a:rPr dirty="0" sz="1450" spc="40">
                <a:latin typeface="Times New Roman"/>
                <a:cs typeface="Times New Roman"/>
              </a:rPr>
              <a:t> </a:t>
            </a:r>
            <a:r>
              <a:rPr dirty="0" sz="1450" spc="-10">
                <a:latin typeface="Times New Roman"/>
                <a:cs typeface="Times New Roman"/>
              </a:rPr>
              <a:t>any</a:t>
            </a:r>
            <a:r>
              <a:rPr dirty="0" sz="1450" spc="35">
                <a:latin typeface="Times New Roman"/>
                <a:cs typeface="Times New Roman"/>
              </a:rPr>
              <a:t> </a:t>
            </a:r>
            <a:r>
              <a:rPr dirty="0" sz="1450" spc="-10">
                <a:latin typeface="Times New Roman"/>
                <a:cs typeface="Times New Roman"/>
              </a:rPr>
              <a:t>moment</a:t>
            </a:r>
            <a:r>
              <a:rPr dirty="0" sz="1450" spc="40">
                <a:latin typeface="Times New Roman"/>
                <a:cs typeface="Times New Roman"/>
              </a:rPr>
              <a:t> </a:t>
            </a:r>
            <a:r>
              <a:rPr dirty="0" sz="1450" spc="-10">
                <a:latin typeface="Times New Roman"/>
                <a:cs typeface="Times New Roman"/>
              </a:rPr>
              <a:t>another</a:t>
            </a:r>
            <a:r>
              <a:rPr dirty="0" sz="1450" spc="40">
                <a:latin typeface="Times New Roman"/>
                <a:cs typeface="Times New Roman"/>
              </a:rPr>
              <a:t> </a:t>
            </a:r>
            <a:r>
              <a:rPr dirty="0" sz="1450" spc="-10">
                <a:latin typeface="Times New Roman"/>
                <a:cs typeface="Times New Roman"/>
              </a:rPr>
              <a:t>might</a:t>
            </a:r>
            <a:r>
              <a:rPr dirty="0" sz="1450" spc="35">
                <a:latin typeface="Times New Roman"/>
                <a:cs typeface="Times New Roman"/>
              </a:rPr>
              <a:t> </a:t>
            </a:r>
            <a:r>
              <a:rPr dirty="0" sz="1450" spc="-10">
                <a:latin typeface="Times New Roman"/>
                <a:cs typeface="Times New Roman"/>
              </a:rPr>
              <a:t>follow</a:t>
            </a:r>
            <a:r>
              <a:rPr dirty="0" sz="1450" spc="40">
                <a:latin typeface="Times New Roman"/>
                <a:cs typeface="Times New Roman"/>
              </a:rPr>
              <a:t> </a:t>
            </a:r>
            <a:r>
              <a:rPr dirty="0" sz="1450" spc="-10">
                <a:latin typeface="Times New Roman"/>
                <a:cs typeface="Times New Roman"/>
              </a:rPr>
              <a:t>and</a:t>
            </a:r>
            <a:r>
              <a:rPr dirty="0" sz="1450" spc="35">
                <a:latin typeface="Times New Roman"/>
                <a:cs typeface="Times New Roman"/>
              </a:rPr>
              <a:t> </a:t>
            </a:r>
            <a:r>
              <a:rPr dirty="0" sz="1450" spc="-5">
                <a:latin typeface="Times New Roman"/>
                <a:cs typeface="Times New Roman"/>
              </a:rPr>
              <a:t>be</a:t>
            </a:r>
            <a:endParaRPr sz="1450">
              <a:latin typeface="Times New Roman"/>
              <a:cs typeface="Times New Roman"/>
            </a:endParaRPr>
          </a:p>
          <a:p>
            <a:pPr algn="just" marL="12700" marR="9525">
              <a:lnSpc>
                <a:spcPts val="1730"/>
              </a:lnSpc>
              <a:spcBef>
                <a:spcPts val="60"/>
              </a:spcBef>
            </a:pPr>
            <a:r>
              <a:rPr dirty="0" sz="1450" spc="-10">
                <a:latin typeface="Times New Roman"/>
                <a:cs typeface="Times New Roman"/>
              </a:rPr>
              <a:t>more obstinate. </a:t>
            </a:r>
            <a:r>
              <a:rPr dirty="0" sz="1450" spc="-60">
                <a:latin typeface="Times New Roman"/>
                <a:cs typeface="Times New Roman"/>
              </a:rPr>
              <a:t>To </a:t>
            </a:r>
            <a:r>
              <a:rPr dirty="0" sz="1450" spc="-10">
                <a:latin typeface="Times New Roman"/>
                <a:cs typeface="Times New Roman"/>
              </a:rPr>
              <a:t>have </a:t>
            </a:r>
            <a:r>
              <a:rPr dirty="0" sz="1450" spc="-5">
                <a:latin typeface="Times New Roman"/>
                <a:cs typeface="Times New Roman"/>
              </a:rPr>
              <a:t>done </a:t>
            </a:r>
            <a:r>
              <a:rPr dirty="0" sz="1450" spc="-10">
                <a:latin typeface="Times New Roman"/>
                <a:cs typeface="Times New Roman"/>
              </a:rPr>
              <a:t>the deed, and yet </a:t>
            </a:r>
            <a:r>
              <a:rPr dirty="0" sz="1450" spc="-5">
                <a:latin typeface="Times New Roman"/>
                <a:cs typeface="Times New Roman"/>
              </a:rPr>
              <a:t>not </a:t>
            </a:r>
            <a:r>
              <a:rPr dirty="0" sz="1450" spc="-10">
                <a:latin typeface="Times New Roman"/>
                <a:cs typeface="Times New Roman"/>
              </a:rPr>
              <a:t>to reap the profit, would  </a:t>
            </a:r>
            <a:r>
              <a:rPr dirty="0" sz="1450" spc="-5">
                <a:latin typeface="Times New Roman"/>
                <a:cs typeface="Times New Roman"/>
              </a:rPr>
              <a:t>be </a:t>
            </a:r>
            <a:r>
              <a:rPr dirty="0" sz="1450" spc="-10">
                <a:latin typeface="Times New Roman"/>
                <a:cs typeface="Times New Roman"/>
              </a:rPr>
              <a:t>too abhorrent </a:t>
            </a:r>
            <a:r>
              <a:rPr dirty="0" sz="1450" spc="-5">
                <a:latin typeface="Times New Roman"/>
                <a:cs typeface="Times New Roman"/>
              </a:rPr>
              <a:t>a </a:t>
            </a:r>
            <a:r>
              <a:rPr dirty="0" sz="1450" spc="-10">
                <a:latin typeface="Times New Roman"/>
                <a:cs typeface="Times New Roman"/>
              </a:rPr>
              <a:t>failure.  The </a:t>
            </a:r>
            <a:r>
              <a:rPr dirty="0" sz="1450" spc="-25">
                <a:latin typeface="Times New Roman"/>
                <a:cs typeface="Times New Roman"/>
              </a:rPr>
              <a:t>money, </a:t>
            </a:r>
            <a:r>
              <a:rPr dirty="0" sz="1450" spc="-10">
                <a:latin typeface="Times New Roman"/>
                <a:cs typeface="Times New Roman"/>
              </a:rPr>
              <a:t>that was now </a:t>
            </a:r>
            <a:r>
              <a:rPr dirty="0" sz="1450" spc="-20">
                <a:latin typeface="Times New Roman"/>
                <a:cs typeface="Times New Roman"/>
              </a:rPr>
              <a:t>Markheim’s </a:t>
            </a:r>
            <a:r>
              <a:rPr dirty="0" sz="1450" spc="-10">
                <a:latin typeface="Times New Roman"/>
                <a:cs typeface="Times New Roman"/>
              </a:rPr>
              <a:t>concern;</a:t>
            </a:r>
            <a:r>
              <a:rPr dirty="0" sz="1450" spc="190">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464675"/>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means to that, the</a:t>
            </a:r>
            <a:r>
              <a:rPr dirty="0" sz="1450" spc="10">
                <a:latin typeface="Times New Roman"/>
                <a:cs typeface="Times New Roman"/>
              </a:rPr>
              <a:t> </a:t>
            </a:r>
            <a:r>
              <a:rPr dirty="0" sz="1450" spc="-10">
                <a:latin typeface="Times New Roman"/>
                <a:cs typeface="Times New Roman"/>
              </a:rPr>
              <a:t>keys.</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He glanced over his shoulder at the open </a:t>
            </a:r>
            <a:r>
              <a:rPr dirty="0" sz="1450" spc="-20">
                <a:latin typeface="Times New Roman"/>
                <a:cs typeface="Times New Roman"/>
              </a:rPr>
              <a:t>door, </a:t>
            </a:r>
            <a:r>
              <a:rPr dirty="0" sz="1450" spc="-10">
                <a:latin typeface="Times New Roman"/>
                <a:cs typeface="Times New Roman"/>
              </a:rPr>
              <a:t>where the shadow was still  lingering and shivering; and with </a:t>
            </a:r>
            <a:r>
              <a:rPr dirty="0" sz="1450" spc="-5">
                <a:latin typeface="Times New Roman"/>
                <a:cs typeface="Times New Roman"/>
              </a:rPr>
              <a:t>no </a:t>
            </a:r>
            <a:r>
              <a:rPr dirty="0" sz="1450" spc="-10">
                <a:latin typeface="Times New Roman"/>
                <a:cs typeface="Times New Roman"/>
              </a:rPr>
              <a:t>conscious repugnance </a:t>
            </a:r>
            <a:r>
              <a:rPr dirty="0" sz="1450" spc="-5">
                <a:latin typeface="Times New Roman"/>
                <a:cs typeface="Times New Roman"/>
              </a:rPr>
              <a:t>of </a:t>
            </a:r>
            <a:r>
              <a:rPr dirty="0" sz="1450" spc="-10">
                <a:latin typeface="Times New Roman"/>
                <a:cs typeface="Times New Roman"/>
              </a:rPr>
              <a:t>the mind, yet  with </a:t>
            </a:r>
            <a:r>
              <a:rPr dirty="0" sz="1450" spc="-5">
                <a:latin typeface="Times New Roman"/>
                <a:cs typeface="Times New Roman"/>
              </a:rPr>
              <a:t>a </a:t>
            </a:r>
            <a:r>
              <a:rPr dirty="0" sz="1450" spc="-10">
                <a:latin typeface="Times New Roman"/>
                <a:cs typeface="Times New Roman"/>
              </a:rPr>
              <a:t>tremor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belly, </a:t>
            </a:r>
            <a:r>
              <a:rPr dirty="0" sz="1450" spc="-5">
                <a:latin typeface="Times New Roman"/>
                <a:cs typeface="Times New Roman"/>
              </a:rPr>
              <a:t>he </a:t>
            </a:r>
            <a:r>
              <a:rPr dirty="0" sz="1450" spc="-10">
                <a:latin typeface="Times New Roman"/>
                <a:cs typeface="Times New Roman"/>
              </a:rPr>
              <a:t>drew near the </a:t>
            </a:r>
            <a:r>
              <a:rPr dirty="0" sz="1450" spc="-5">
                <a:latin typeface="Times New Roman"/>
                <a:cs typeface="Times New Roman"/>
              </a:rPr>
              <a:t>body of </a:t>
            </a:r>
            <a:r>
              <a:rPr dirty="0" sz="1450" spc="-10">
                <a:latin typeface="Times New Roman"/>
                <a:cs typeface="Times New Roman"/>
              </a:rPr>
              <a:t>his victim. The human  character had quite departed. Like </a:t>
            </a:r>
            <a:r>
              <a:rPr dirty="0" sz="1450" spc="-5">
                <a:latin typeface="Times New Roman"/>
                <a:cs typeface="Times New Roman"/>
              </a:rPr>
              <a:t>a </a:t>
            </a:r>
            <a:r>
              <a:rPr dirty="0" sz="1450" spc="-10">
                <a:latin typeface="Times New Roman"/>
                <a:cs typeface="Times New Roman"/>
              </a:rPr>
              <a:t>suit half-stuffed with bran, the limbs lay  scattered, the trunk doubled, </a:t>
            </a:r>
            <a:r>
              <a:rPr dirty="0" sz="1450" spc="-5">
                <a:latin typeface="Times New Roman"/>
                <a:cs typeface="Times New Roman"/>
              </a:rPr>
              <a:t>on </a:t>
            </a:r>
            <a:r>
              <a:rPr dirty="0" sz="1450" spc="-10">
                <a:latin typeface="Times New Roman"/>
                <a:cs typeface="Times New Roman"/>
              </a:rPr>
              <a:t>the floor; and yet the thing repelled him.  Although so dingy and inconsiderable to the eye, </a:t>
            </a:r>
            <a:r>
              <a:rPr dirty="0" sz="1450" spc="-5">
                <a:latin typeface="Times New Roman"/>
                <a:cs typeface="Times New Roman"/>
              </a:rPr>
              <a:t>he </a:t>
            </a:r>
            <a:r>
              <a:rPr dirty="0" sz="1450" spc="-10">
                <a:latin typeface="Times New Roman"/>
                <a:cs typeface="Times New Roman"/>
              </a:rPr>
              <a:t>feared it might have more  significance to the touch. He took the </a:t>
            </a:r>
            <a:r>
              <a:rPr dirty="0" sz="1450" spc="-5">
                <a:latin typeface="Times New Roman"/>
                <a:cs typeface="Times New Roman"/>
              </a:rPr>
              <a:t>body by </a:t>
            </a:r>
            <a:r>
              <a:rPr dirty="0" sz="1450" spc="-10">
                <a:latin typeface="Times New Roman"/>
                <a:cs typeface="Times New Roman"/>
              </a:rPr>
              <a:t>the shoulders, and turned it </a:t>
            </a:r>
            <a:r>
              <a:rPr dirty="0" sz="1450" spc="-5">
                <a:latin typeface="Times New Roman"/>
                <a:cs typeface="Times New Roman"/>
              </a:rPr>
              <a:t>on  </a:t>
            </a:r>
            <a:r>
              <a:rPr dirty="0" sz="1450" spc="-10">
                <a:latin typeface="Times New Roman"/>
                <a:cs typeface="Times New Roman"/>
              </a:rPr>
              <a:t>its back. It was strangely light and supple, and the limbs, as if they had been  broken, fell into the oddest postures. The face was robbed </a:t>
            </a:r>
            <a:r>
              <a:rPr dirty="0" sz="1450" spc="-5">
                <a:latin typeface="Times New Roman"/>
                <a:cs typeface="Times New Roman"/>
              </a:rPr>
              <a:t>of </a:t>
            </a:r>
            <a:r>
              <a:rPr dirty="0" sz="1450" spc="-10">
                <a:latin typeface="Times New Roman"/>
                <a:cs typeface="Times New Roman"/>
              </a:rPr>
              <a:t>all expression;  </a:t>
            </a:r>
            <a:r>
              <a:rPr dirty="0" sz="1450" spc="-5">
                <a:latin typeface="Times New Roman"/>
                <a:cs typeface="Times New Roman"/>
              </a:rPr>
              <a:t>but </a:t>
            </a:r>
            <a:r>
              <a:rPr dirty="0" sz="1450" spc="-10">
                <a:latin typeface="Times New Roman"/>
                <a:cs typeface="Times New Roman"/>
              </a:rPr>
              <a:t>it was as pale as wax, and shockingly smeared with blood about </a:t>
            </a:r>
            <a:r>
              <a:rPr dirty="0" sz="1450" spc="-5">
                <a:latin typeface="Times New Roman"/>
                <a:cs typeface="Times New Roman"/>
              </a:rPr>
              <a:t>one  </a:t>
            </a:r>
            <a:r>
              <a:rPr dirty="0" sz="1450" spc="-10">
                <a:latin typeface="Times New Roman"/>
                <a:cs typeface="Times New Roman"/>
              </a:rPr>
              <a:t>temple. That was, for Markheim, the </a:t>
            </a:r>
            <a:r>
              <a:rPr dirty="0" sz="1450" spc="-5">
                <a:latin typeface="Times New Roman"/>
                <a:cs typeface="Times New Roman"/>
              </a:rPr>
              <a:t>one </a:t>
            </a:r>
            <a:r>
              <a:rPr dirty="0" sz="1450" spc="-10">
                <a:latin typeface="Times New Roman"/>
                <a:cs typeface="Times New Roman"/>
              </a:rPr>
              <a:t>displeasing circumstance. It carried  him back, </a:t>
            </a:r>
            <a:r>
              <a:rPr dirty="0" sz="1450" spc="-5">
                <a:latin typeface="Times New Roman"/>
                <a:cs typeface="Times New Roman"/>
              </a:rPr>
              <a:t>upon </a:t>
            </a:r>
            <a:r>
              <a:rPr dirty="0" sz="1450" spc="-10">
                <a:latin typeface="Times New Roman"/>
                <a:cs typeface="Times New Roman"/>
              </a:rPr>
              <a:t>the instant, to </a:t>
            </a:r>
            <a:r>
              <a:rPr dirty="0" sz="1450" spc="-5">
                <a:latin typeface="Times New Roman"/>
                <a:cs typeface="Times New Roman"/>
              </a:rPr>
              <a:t>a </a:t>
            </a:r>
            <a:r>
              <a:rPr dirty="0" sz="1450" spc="-10">
                <a:latin typeface="Times New Roman"/>
                <a:cs typeface="Times New Roman"/>
              </a:rPr>
              <a:t>certain </a:t>
            </a:r>
            <a:r>
              <a:rPr dirty="0" sz="1450" spc="-15">
                <a:latin typeface="Times New Roman"/>
                <a:cs typeface="Times New Roman"/>
              </a:rPr>
              <a:t>fair-day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fishers’ village: </a:t>
            </a:r>
            <a:r>
              <a:rPr dirty="0" sz="1450" spc="-5">
                <a:latin typeface="Times New Roman"/>
                <a:cs typeface="Times New Roman"/>
              </a:rPr>
              <a:t>a </a:t>
            </a:r>
            <a:r>
              <a:rPr dirty="0" sz="1450" spc="-10">
                <a:latin typeface="Times New Roman"/>
                <a:cs typeface="Times New Roman"/>
              </a:rPr>
              <a:t>gray  </a:t>
            </a:r>
            <a:r>
              <a:rPr dirty="0" sz="1450" spc="-30">
                <a:latin typeface="Times New Roman"/>
                <a:cs typeface="Times New Roman"/>
              </a:rPr>
              <a:t>day, </a:t>
            </a:r>
            <a:r>
              <a:rPr dirty="0" sz="1450" spc="-5">
                <a:latin typeface="Times New Roman"/>
                <a:cs typeface="Times New Roman"/>
              </a:rPr>
              <a:t>a </a:t>
            </a:r>
            <a:r>
              <a:rPr dirty="0" sz="1450" spc="-10">
                <a:latin typeface="Times New Roman"/>
                <a:cs typeface="Times New Roman"/>
              </a:rPr>
              <a:t>piping wind, </a:t>
            </a:r>
            <a:r>
              <a:rPr dirty="0" sz="1450" spc="-5">
                <a:latin typeface="Times New Roman"/>
                <a:cs typeface="Times New Roman"/>
              </a:rPr>
              <a:t>a </a:t>
            </a:r>
            <a:r>
              <a:rPr dirty="0" sz="1450" spc="-10">
                <a:latin typeface="Times New Roman"/>
                <a:cs typeface="Times New Roman"/>
              </a:rPr>
              <a:t>crowd </a:t>
            </a:r>
            <a:r>
              <a:rPr dirty="0" sz="1450" spc="-5">
                <a:latin typeface="Times New Roman"/>
                <a:cs typeface="Times New Roman"/>
              </a:rPr>
              <a:t>upon </a:t>
            </a:r>
            <a:r>
              <a:rPr dirty="0" sz="1450" spc="-10">
                <a:latin typeface="Times New Roman"/>
                <a:cs typeface="Times New Roman"/>
              </a:rPr>
              <a:t>the street, the blare </a:t>
            </a:r>
            <a:r>
              <a:rPr dirty="0" sz="1450" spc="-5">
                <a:latin typeface="Times New Roman"/>
                <a:cs typeface="Times New Roman"/>
              </a:rPr>
              <a:t>of </a:t>
            </a:r>
            <a:r>
              <a:rPr dirty="0" sz="1450" spc="-10">
                <a:latin typeface="Times New Roman"/>
                <a:cs typeface="Times New Roman"/>
              </a:rPr>
              <a:t>brasses, the booming  </a:t>
            </a:r>
            <a:r>
              <a:rPr dirty="0" sz="1450" spc="-5">
                <a:latin typeface="Times New Roman"/>
                <a:cs typeface="Times New Roman"/>
              </a:rPr>
              <a:t>of </a:t>
            </a:r>
            <a:r>
              <a:rPr dirty="0" sz="1450" spc="-10">
                <a:latin typeface="Times New Roman"/>
                <a:cs typeface="Times New Roman"/>
              </a:rPr>
              <a:t>drums, the nasal voice </a:t>
            </a:r>
            <a:r>
              <a:rPr dirty="0" sz="1450" spc="-5">
                <a:latin typeface="Times New Roman"/>
                <a:cs typeface="Times New Roman"/>
              </a:rPr>
              <a:t>of a </a:t>
            </a:r>
            <a:r>
              <a:rPr dirty="0" sz="1450" spc="-10">
                <a:latin typeface="Times New Roman"/>
                <a:cs typeface="Times New Roman"/>
              </a:rPr>
              <a:t>ballad singer; and </a:t>
            </a:r>
            <a:r>
              <a:rPr dirty="0" sz="1450" spc="-5">
                <a:latin typeface="Times New Roman"/>
                <a:cs typeface="Times New Roman"/>
              </a:rPr>
              <a:t>a boy </a:t>
            </a:r>
            <a:r>
              <a:rPr dirty="0" sz="1450" spc="-10">
                <a:latin typeface="Times New Roman"/>
                <a:cs typeface="Times New Roman"/>
              </a:rPr>
              <a:t>going to and fro, buried  over head in the crowd and divided between interest and </a:t>
            </a:r>
            <a:r>
              <a:rPr dirty="0" sz="1450" spc="-20">
                <a:latin typeface="Times New Roman"/>
                <a:cs typeface="Times New Roman"/>
              </a:rPr>
              <a:t>fear, </a:t>
            </a:r>
            <a:r>
              <a:rPr dirty="0" sz="1450" spc="-10">
                <a:latin typeface="Times New Roman"/>
                <a:cs typeface="Times New Roman"/>
              </a:rPr>
              <a:t>until, coming  </a:t>
            </a:r>
            <a:r>
              <a:rPr dirty="0" sz="1450" spc="-5">
                <a:latin typeface="Times New Roman"/>
                <a:cs typeface="Times New Roman"/>
              </a:rPr>
              <a:t>out upon </a:t>
            </a:r>
            <a:r>
              <a:rPr dirty="0" sz="1450" spc="-10">
                <a:latin typeface="Times New Roman"/>
                <a:cs typeface="Times New Roman"/>
              </a:rPr>
              <a:t>the chief place </a:t>
            </a:r>
            <a:r>
              <a:rPr dirty="0" sz="1450" spc="-5">
                <a:latin typeface="Times New Roman"/>
                <a:cs typeface="Times New Roman"/>
              </a:rPr>
              <a:t>of </a:t>
            </a:r>
            <a:r>
              <a:rPr dirty="0" sz="1450" spc="-10">
                <a:latin typeface="Times New Roman"/>
                <a:cs typeface="Times New Roman"/>
              </a:rPr>
              <a:t>concourse, </a:t>
            </a:r>
            <a:r>
              <a:rPr dirty="0" sz="1450" spc="-5">
                <a:latin typeface="Times New Roman"/>
                <a:cs typeface="Times New Roman"/>
              </a:rPr>
              <a:t>he </a:t>
            </a:r>
            <a:r>
              <a:rPr dirty="0" sz="1450" spc="-10">
                <a:latin typeface="Times New Roman"/>
                <a:cs typeface="Times New Roman"/>
              </a:rPr>
              <a:t>beheld </a:t>
            </a:r>
            <a:r>
              <a:rPr dirty="0" sz="1450" spc="-5">
                <a:latin typeface="Times New Roman"/>
                <a:cs typeface="Times New Roman"/>
              </a:rPr>
              <a:t>a </a:t>
            </a:r>
            <a:r>
              <a:rPr dirty="0" sz="1450" spc="-10">
                <a:latin typeface="Times New Roman"/>
                <a:cs typeface="Times New Roman"/>
              </a:rPr>
              <a:t>booth and </a:t>
            </a:r>
            <a:r>
              <a:rPr dirty="0" sz="1450" spc="-5">
                <a:latin typeface="Times New Roman"/>
                <a:cs typeface="Times New Roman"/>
              </a:rPr>
              <a:t>a </a:t>
            </a:r>
            <a:r>
              <a:rPr dirty="0" sz="1450" spc="-10">
                <a:latin typeface="Times New Roman"/>
                <a:cs typeface="Times New Roman"/>
              </a:rPr>
              <a:t>great screen  with pictures, dismally designed, garishly coloured: Brown-rigg with her  apprentice; the Mannings with their murdered guest; </a:t>
            </a:r>
            <a:r>
              <a:rPr dirty="0" sz="1450" spc="-35">
                <a:latin typeface="Times New Roman"/>
                <a:cs typeface="Times New Roman"/>
              </a:rPr>
              <a:t>Weare </a:t>
            </a:r>
            <a:r>
              <a:rPr dirty="0" sz="1450" spc="-10">
                <a:latin typeface="Times New Roman"/>
                <a:cs typeface="Times New Roman"/>
              </a:rPr>
              <a:t>in the death-grip  </a:t>
            </a:r>
            <a:r>
              <a:rPr dirty="0" sz="1450" spc="-5">
                <a:latin typeface="Times New Roman"/>
                <a:cs typeface="Times New Roman"/>
              </a:rPr>
              <a:t>of </a:t>
            </a:r>
            <a:r>
              <a:rPr dirty="0" sz="1450" spc="-10">
                <a:latin typeface="Times New Roman"/>
                <a:cs typeface="Times New Roman"/>
              </a:rPr>
              <a:t>Thurtell; and </a:t>
            </a:r>
            <a:r>
              <a:rPr dirty="0" sz="1450" spc="-5">
                <a:latin typeface="Times New Roman"/>
                <a:cs typeface="Times New Roman"/>
              </a:rPr>
              <a:t>a </a:t>
            </a:r>
            <a:r>
              <a:rPr dirty="0" sz="1450" spc="-10">
                <a:latin typeface="Times New Roman"/>
                <a:cs typeface="Times New Roman"/>
              </a:rPr>
              <a:t>score besides </a:t>
            </a:r>
            <a:r>
              <a:rPr dirty="0" sz="1450" spc="-5">
                <a:latin typeface="Times New Roman"/>
                <a:cs typeface="Times New Roman"/>
              </a:rPr>
              <a:t>of </a:t>
            </a:r>
            <a:r>
              <a:rPr dirty="0" sz="1450" spc="-10">
                <a:latin typeface="Times New Roman"/>
                <a:cs typeface="Times New Roman"/>
              </a:rPr>
              <a:t>famous crimes. The thing was as clear as  an illusion; </a:t>
            </a:r>
            <a:r>
              <a:rPr dirty="0" sz="1450" spc="-5">
                <a:latin typeface="Times New Roman"/>
                <a:cs typeface="Times New Roman"/>
              </a:rPr>
              <a:t>he </a:t>
            </a:r>
            <a:r>
              <a:rPr dirty="0" sz="1450" spc="-10">
                <a:latin typeface="Times New Roman"/>
                <a:cs typeface="Times New Roman"/>
              </a:rPr>
              <a:t>was once again that little </a:t>
            </a:r>
            <a:r>
              <a:rPr dirty="0" sz="1450" spc="-5">
                <a:latin typeface="Times New Roman"/>
                <a:cs typeface="Times New Roman"/>
              </a:rPr>
              <a:t>boy; he </a:t>
            </a:r>
            <a:r>
              <a:rPr dirty="0" sz="1450" spc="-10">
                <a:latin typeface="Times New Roman"/>
                <a:cs typeface="Times New Roman"/>
              </a:rPr>
              <a:t>was looking once again, and  with the same sense </a:t>
            </a:r>
            <a:r>
              <a:rPr dirty="0" sz="1450" spc="-5">
                <a:latin typeface="Times New Roman"/>
                <a:cs typeface="Times New Roman"/>
              </a:rPr>
              <a:t>of </a:t>
            </a:r>
            <a:r>
              <a:rPr dirty="0" sz="1450" spc="-10">
                <a:latin typeface="Times New Roman"/>
                <a:cs typeface="Times New Roman"/>
              </a:rPr>
              <a:t>physical revolt, at these vile pictures; </a:t>
            </a:r>
            <a:r>
              <a:rPr dirty="0" sz="1450" spc="-5">
                <a:latin typeface="Times New Roman"/>
                <a:cs typeface="Times New Roman"/>
              </a:rPr>
              <a:t>he </a:t>
            </a:r>
            <a:r>
              <a:rPr dirty="0" sz="1450" spc="-10">
                <a:latin typeface="Times New Roman"/>
                <a:cs typeface="Times New Roman"/>
              </a:rPr>
              <a:t>was still  stunned </a:t>
            </a:r>
            <a:r>
              <a:rPr dirty="0" sz="1450" spc="-5">
                <a:latin typeface="Times New Roman"/>
                <a:cs typeface="Times New Roman"/>
              </a:rPr>
              <a:t>by </a:t>
            </a:r>
            <a:r>
              <a:rPr dirty="0" sz="1450" spc="-10">
                <a:latin typeface="Times New Roman"/>
                <a:cs typeface="Times New Roman"/>
              </a:rPr>
              <a:t>the thumping </a:t>
            </a:r>
            <a:r>
              <a:rPr dirty="0" sz="1450" spc="-5">
                <a:latin typeface="Times New Roman"/>
                <a:cs typeface="Times New Roman"/>
              </a:rPr>
              <a:t>of </a:t>
            </a:r>
            <a:r>
              <a:rPr dirty="0" sz="1450" spc="-10">
                <a:latin typeface="Times New Roman"/>
                <a:cs typeface="Times New Roman"/>
              </a:rPr>
              <a:t>the drums. A bar </a:t>
            </a:r>
            <a:r>
              <a:rPr dirty="0" sz="1450" spc="-5">
                <a:latin typeface="Times New Roman"/>
                <a:cs typeface="Times New Roman"/>
              </a:rPr>
              <a:t>of </a:t>
            </a:r>
            <a:r>
              <a:rPr dirty="0" sz="1450" spc="-10">
                <a:latin typeface="Times New Roman"/>
                <a:cs typeface="Times New Roman"/>
              </a:rPr>
              <a:t>that </a:t>
            </a:r>
            <a:r>
              <a:rPr dirty="0" sz="1450" spc="-25">
                <a:latin typeface="Times New Roman"/>
                <a:cs typeface="Times New Roman"/>
              </a:rPr>
              <a:t>day’s </a:t>
            </a:r>
            <a:r>
              <a:rPr dirty="0" sz="1450" spc="-10">
                <a:latin typeface="Times New Roman"/>
                <a:cs typeface="Times New Roman"/>
              </a:rPr>
              <a:t>music returned  </a:t>
            </a:r>
            <a:r>
              <a:rPr dirty="0" sz="1450" spc="-5">
                <a:latin typeface="Times New Roman"/>
                <a:cs typeface="Times New Roman"/>
              </a:rPr>
              <a:t>upon </a:t>
            </a:r>
            <a:r>
              <a:rPr dirty="0" sz="1450" spc="-10">
                <a:latin typeface="Times New Roman"/>
                <a:cs typeface="Times New Roman"/>
              </a:rPr>
              <a:t>his memory; and at that, for the first time, </a:t>
            </a:r>
            <a:r>
              <a:rPr dirty="0" sz="1450" spc="-5">
                <a:latin typeface="Times New Roman"/>
                <a:cs typeface="Times New Roman"/>
              </a:rPr>
              <a:t>a </a:t>
            </a:r>
            <a:r>
              <a:rPr dirty="0" sz="1450" spc="-10">
                <a:latin typeface="Times New Roman"/>
                <a:cs typeface="Times New Roman"/>
              </a:rPr>
              <a:t>qualm came over him, </a:t>
            </a:r>
            <a:r>
              <a:rPr dirty="0" sz="1450" spc="-5">
                <a:latin typeface="Times New Roman"/>
                <a:cs typeface="Times New Roman"/>
              </a:rPr>
              <a:t>a  </a:t>
            </a:r>
            <a:r>
              <a:rPr dirty="0" sz="1450" spc="-10">
                <a:latin typeface="Times New Roman"/>
                <a:cs typeface="Times New Roman"/>
              </a:rPr>
              <a:t>breath </a:t>
            </a:r>
            <a:r>
              <a:rPr dirty="0" sz="1450" spc="-5">
                <a:latin typeface="Times New Roman"/>
                <a:cs typeface="Times New Roman"/>
              </a:rPr>
              <a:t>of </a:t>
            </a:r>
            <a:r>
              <a:rPr dirty="0" sz="1450" spc="-10">
                <a:latin typeface="Times New Roman"/>
                <a:cs typeface="Times New Roman"/>
              </a:rPr>
              <a:t>nausea, </a:t>
            </a:r>
            <a:r>
              <a:rPr dirty="0" sz="1450" spc="-5">
                <a:latin typeface="Times New Roman"/>
                <a:cs typeface="Times New Roman"/>
              </a:rPr>
              <a:t>a </a:t>
            </a:r>
            <a:r>
              <a:rPr dirty="0" sz="1450" spc="-10">
                <a:latin typeface="Times New Roman"/>
                <a:cs typeface="Times New Roman"/>
              </a:rPr>
              <a:t>sudden weakness </a:t>
            </a:r>
            <a:r>
              <a:rPr dirty="0" sz="1450" spc="-5">
                <a:latin typeface="Times New Roman"/>
                <a:cs typeface="Times New Roman"/>
              </a:rPr>
              <a:t>of </a:t>
            </a:r>
            <a:r>
              <a:rPr dirty="0" sz="1450" spc="-10">
                <a:latin typeface="Times New Roman"/>
                <a:cs typeface="Times New Roman"/>
              </a:rPr>
              <a:t>the joints, which </a:t>
            </a:r>
            <a:r>
              <a:rPr dirty="0" sz="1450" spc="-5">
                <a:latin typeface="Times New Roman"/>
                <a:cs typeface="Times New Roman"/>
              </a:rPr>
              <a:t>he </a:t>
            </a:r>
            <a:r>
              <a:rPr dirty="0" sz="1450" spc="-10">
                <a:latin typeface="Times New Roman"/>
                <a:cs typeface="Times New Roman"/>
              </a:rPr>
              <a:t>must instantly  resist and</a:t>
            </a:r>
            <a:r>
              <a:rPr dirty="0" sz="1450" spc="-5">
                <a:latin typeface="Times New Roman"/>
                <a:cs typeface="Times New Roman"/>
              </a:rPr>
              <a:t> </a:t>
            </a:r>
            <a:r>
              <a:rPr dirty="0" sz="1450" spc="-20">
                <a:latin typeface="Times New Roman"/>
                <a:cs typeface="Times New Roman"/>
              </a:rPr>
              <a:t>conquer.</a:t>
            </a:r>
            <a:endParaRPr sz="1450">
              <a:latin typeface="Times New Roman"/>
              <a:cs typeface="Times New Roman"/>
            </a:endParaRPr>
          </a:p>
          <a:p>
            <a:pPr algn="just" marL="12700" marR="5715">
              <a:lnSpc>
                <a:spcPts val="1730"/>
              </a:lnSpc>
              <a:spcBef>
                <a:spcPts val="825"/>
              </a:spcBef>
            </a:pPr>
            <a:r>
              <a:rPr dirty="0" sz="1450" spc="-10">
                <a:latin typeface="Times New Roman"/>
                <a:cs typeface="Times New Roman"/>
              </a:rPr>
              <a:t>He judged it more prudent to confront than to flee from these considerations;  looking the more hardily in the dead face, bending his mind to realise the  nature and greatness </a:t>
            </a:r>
            <a:r>
              <a:rPr dirty="0" sz="1450" spc="-5">
                <a:latin typeface="Times New Roman"/>
                <a:cs typeface="Times New Roman"/>
              </a:rPr>
              <a:t>of </a:t>
            </a:r>
            <a:r>
              <a:rPr dirty="0" sz="1450" spc="-10">
                <a:latin typeface="Times New Roman"/>
                <a:cs typeface="Times New Roman"/>
              </a:rPr>
              <a:t>his crime. So little </a:t>
            </a:r>
            <a:r>
              <a:rPr dirty="0" sz="1450" spc="-5">
                <a:latin typeface="Times New Roman"/>
                <a:cs typeface="Times New Roman"/>
              </a:rPr>
              <a:t>a </a:t>
            </a:r>
            <a:r>
              <a:rPr dirty="0" sz="1450" spc="-10">
                <a:latin typeface="Times New Roman"/>
                <a:cs typeface="Times New Roman"/>
              </a:rPr>
              <a:t>while ago that face had moved  with every change </a:t>
            </a:r>
            <a:r>
              <a:rPr dirty="0" sz="1450" spc="-5">
                <a:latin typeface="Times New Roman"/>
                <a:cs typeface="Times New Roman"/>
              </a:rPr>
              <a:t>of </a:t>
            </a:r>
            <a:r>
              <a:rPr dirty="0" sz="1450" spc="-10">
                <a:latin typeface="Times New Roman"/>
                <a:cs typeface="Times New Roman"/>
              </a:rPr>
              <a:t>sentiment, that pale mouth had spoken, that </a:t>
            </a:r>
            <a:r>
              <a:rPr dirty="0" sz="1450" spc="-5">
                <a:latin typeface="Times New Roman"/>
                <a:cs typeface="Times New Roman"/>
              </a:rPr>
              <a:t>body </a:t>
            </a:r>
            <a:r>
              <a:rPr dirty="0" sz="1450" spc="-10">
                <a:latin typeface="Times New Roman"/>
                <a:cs typeface="Times New Roman"/>
              </a:rPr>
              <a:t>had  been all </a:t>
            </a:r>
            <a:r>
              <a:rPr dirty="0" sz="1450" spc="-5">
                <a:latin typeface="Times New Roman"/>
                <a:cs typeface="Times New Roman"/>
              </a:rPr>
              <a:t>on </a:t>
            </a:r>
            <a:r>
              <a:rPr dirty="0" sz="1450" spc="-10">
                <a:latin typeface="Times New Roman"/>
                <a:cs typeface="Times New Roman"/>
              </a:rPr>
              <a:t>fire with governable energies; and </a:t>
            </a:r>
            <a:r>
              <a:rPr dirty="0" sz="1450" spc="-30">
                <a:latin typeface="Times New Roman"/>
                <a:cs typeface="Times New Roman"/>
              </a:rPr>
              <a:t>now, </a:t>
            </a:r>
            <a:r>
              <a:rPr dirty="0" sz="1450" spc="-10">
                <a:latin typeface="Times New Roman"/>
                <a:cs typeface="Times New Roman"/>
              </a:rPr>
              <a:t>and </a:t>
            </a:r>
            <a:r>
              <a:rPr dirty="0" sz="1450" spc="-5">
                <a:latin typeface="Times New Roman"/>
                <a:cs typeface="Times New Roman"/>
              </a:rPr>
              <a:t>by </a:t>
            </a:r>
            <a:r>
              <a:rPr dirty="0" sz="1450" spc="-10">
                <a:latin typeface="Times New Roman"/>
                <a:cs typeface="Times New Roman"/>
              </a:rPr>
              <a:t>his act, that piece  </a:t>
            </a:r>
            <a:r>
              <a:rPr dirty="0" sz="1450" spc="-5">
                <a:latin typeface="Times New Roman"/>
                <a:cs typeface="Times New Roman"/>
              </a:rPr>
              <a:t>of </a:t>
            </a:r>
            <a:r>
              <a:rPr dirty="0" sz="1450" spc="-10">
                <a:latin typeface="Times New Roman"/>
                <a:cs typeface="Times New Roman"/>
              </a:rPr>
              <a:t>life had been arrested, as the horologist, with interjected </a:t>
            </a:r>
            <a:r>
              <a:rPr dirty="0" sz="1450" spc="-15">
                <a:latin typeface="Times New Roman"/>
                <a:cs typeface="Times New Roman"/>
              </a:rPr>
              <a:t>finger, </a:t>
            </a:r>
            <a:r>
              <a:rPr dirty="0" sz="1450" spc="-10">
                <a:latin typeface="Times New Roman"/>
                <a:cs typeface="Times New Roman"/>
              </a:rPr>
              <a:t>arrests the  beating </a:t>
            </a:r>
            <a:r>
              <a:rPr dirty="0" sz="1450" spc="-5">
                <a:latin typeface="Times New Roman"/>
                <a:cs typeface="Times New Roman"/>
              </a:rPr>
              <a:t>of </a:t>
            </a:r>
            <a:r>
              <a:rPr dirty="0" sz="1450" spc="-10">
                <a:latin typeface="Times New Roman"/>
                <a:cs typeface="Times New Roman"/>
              </a:rPr>
              <a:t>the clock. So </a:t>
            </a:r>
            <a:r>
              <a:rPr dirty="0" sz="1450" spc="-5">
                <a:latin typeface="Times New Roman"/>
                <a:cs typeface="Times New Roman"/>
              </a:rPr>
              <a:t>he </a:t>
            </a:r>
            <a:r>
              <a:rPr dirty="0" sz="1450" spc="-10">
                <a:latin typeface="Times New Roman"/>
                <a:cs typeface="Times New Roman"/>
              </a:rPr>
              <a:t>reasoned in vain; </a:t>
            </a:r>
            <a:r>
              <a:rPr dirty="0" sz="1450" spc="-5">
                <a:latin typeface="Times New Roman"/>
                <a:cs typeface="Times New Roman"/>
              </a:rPr>
              <a:t>he </a:t>
            </a:r>
            <a:r>
              <a:rPr dirty="0" sz="1450" spc="-10">
                <a:latin typeface="Times New Roman"/>
                <a:cs typeface="Times New Roman"/>
              </a:rPr>
              <a:t>could rise to </a:t>
            </a:r>
            <a:r>
              <a:rPr dirty="0" sz="1450" spc="-5">
                <a:latin typeface="Times New Roman"/>
                <a:cs typeface="Times New Roman"/>
              </a:rPr>
              <a:t>no </a:t>
            </a:r>
            <a:r>
              <a:rPr dirty="0" sz="1450" spc="-10">
                <a:latin typeface="Times New Roman"/>
                <a:cs typeface="Times New Roman"/>
              </a:rPr>
              <a:t>more  remorseful consciousness; the same heart which had shuddered before the  painted </a:t>
            </a:r>
            <a:r>
              <a:rPr dirty="0" sz="1450" spc="-15">
                <a:latin typeface="Times New Roman"/>
                <a:cs typeface="Times New Roman"/>
              </a:rPr>
              <a:t>effigies </a:t>
            </a:r>
            <a:r>
              <a:rPr dirty="0" sz="1450" spc="-5">
                <a:latin typeface="Times New Roman"/>
                <a:cs typeface="Times New Roman"/>
              </a:rPr>
              <a:t>of </a:t>
            </a:r>
            <a:r>
              <a:rPr dirty="0" sz="1450" spc="-10">
                <a:latin typeface="Times New Roman"/>
                <a:cs typeface="Times New Roman"/>
              </a:rPr>
              <a:t>crime, looked </a:t>
            </a:r>
            <a:r>
              <a:rPr dirty="0" sz="1450" spc="-5">
                <a:latin typeface="Times New Roman"/>
                <a:cs typeface="Times New Roman"/>
              </a:rPr>
              <a:t>on </a:t>
            </a:r>
            <a:r>
              <a:rPr dirty="0" sz="1450" spc="-10">
                <a:latin typeface="Times New Roman"/>
                <a:cs typeface="Times New Roman"/>
              </a:rPr>
              <a:t>its reality unmoved. At best, </a:t>
            </a:r>
            <a:r>
              <a:rPr dirty="0" sz="1450" spc="-5">
                <a:latin typeface="Times New Roman"/>
                <a:cs typeface="Times New Roman"/>
              </a:rPr>
              <a:t>he </a:t>
            </a:r>
            <a:r>
              <a:rPr dirty="0" sz="1450" spc="-10">
                <a:latin typeface="Times New Roman"/>
                <a:cs typeface="Times New Roman"/>
              </a:rPr>
              <a:t>felt </a:t>
            </a:r>
            <a:r>
              <a:rPr dirty="0" sz="1450" spc="-5">
                <a:latin typeface="Times New Roman"/>
                <a:cs typeface="Times New Roman"/>
              </a:rPr>
              <a:t>a  </a:t>
            </a:r>
            <a:r>
              <a:rPr dirty="0" sz="1450" spc="-10">
                <a:latin typeface="Times New Roman"/>
                <a:cs typeface="Times New Roman"/>
              </a:rPr>
              <a:t>gleam </a:t>
            </a:r>
            <a:r>
              <a:rPr dirty="0" sz="1450" spc="-5">
                <a:latin typeface="Times New Roman"/>
                <a:cs typeface="Times New Roman"/>
              </a:rPr>
              <a:t>of </a:t>
            </a:r>
            <a:r>
              <a:rPr dirty="0" sz="1450" spc="-10">
                <a:latin typeface="Times New Roman"/>
                <a:cs typeface="Times New Roman"/>
              </a:rPr>
              <a:t>pity for </a:t>
            </a:r>
            <a:r>
              <a:rPr dirty="0" sz="1450" spc="-5">
                <a:latin typeface="Times New Roman"/>
                <a:cs typeface="Times New Roman"/>
              </a:rPr>
              <a:t>one </a:t>
            </a:r>
            <a:r>
              <a:rPr dirty="0" sz="1450" spc="-10">
                <a:latin typeface="Times New Roman"/>
                <a:cs typeface="Times New Roman"/>
              </a:rPr>
              <a:t>who had been endowed in vain with all those faculties  that can make the world </a:t>
            </a:r>
            <a:r>
              <a:rPr dirty="0" sz="1450" spc="-5">
                <a:latin typeface="Times New Roman"/>
                <a:cs typeface="Times New Roman"/>
              </a:rPr>
              <a:t>a </a:t>
            </a:r>
            <a:r>
              <a:rPr dirty="0" sz="1450" spc="-10">
                <a:latin typeface="Times New Roman"/>
                <a:cs typeface="Times New Roman"/>
              </a:rPr>
              <a:t>garden </a:t>
            </a:r>
            <a:r>
              <a:rPr dirty="0" sz="1450" spc="-5">
                <a:latin typeface="Times New Roman"/>
                <a:cs typeface="Times New Roman"/>
              </a:rPr>
              <a:t>of </a:t>
            </a:r>
            <a:r>
              <a:rPr dirty="0" sz="1450" spc="-10">
                <a:latin typeface="Times New Roman"/>
                <a:cs typeface="Times New Roman"/>
              </a:rPr>
              <a:t>enchantment, </a:t>
            </a:r>
            <a:r>
              <a:rPr dirty="0" sz="1450" spc="-5">
                <a:latin typeface="Times New Roman"/>
                <a:cs typeface="Times New Roman"/>
              </a:rPr>
              <a:t>one </a:t>
            </a:r>
            <a:r>
              <a:rPr dirty="0" sz="1450" spc="-10">
                <a:latin typeface="Times New Roman"/>
                <a:cs typeface="Times New Roman"/>
              </a:rPr>
              <a:t>who had never lived  and who was now dead. But </a:t>
            </a:r>
            <a:r>
              <a:rPr dirty="0" sz="1450" spc="-5">
                <a:latin typeface="Times New Roman"/>
                <a:cs typeface="Times New Roman"/>
              </a:rPr>
              <a:t>of </a:t>
            </a:r>
            <a:r>
              <a:rPr dirty="0" sz="1450" spc="-10">
                <a:latin typeface="Times New Roman"/>
                <a:cs typeface="Times New Roman"/>
              </a:rPr>
              <a:t>penitence, </a:t>
            </a:r>
            <a:r>
              <a:rPr dirty="0" sz="1450" spc="-5">
                <a:latin typeface="Times New Roman"/>
                <a:cs typeface="Times New Roman"/>
              </a:rPr>
              <a:t>no, not a</a:t>
            </a:r>
            <a:r>
              <a:rPr dirty="0" sz="1450" spc="45">
                <a:latin typeface="Times New Roman"/>
                <a:cs typeface="Times New Roman"/>
              </a:rPr>
              <a:t> </a:t>
            </a:r>
            <a:r>
              <a:rPr dirty="0" sz="1450" spc="-20">
                <a:latin typeface="Times New Roman"/>
                <a:cs typeface="Times New Roman"/>
              </a:rPr>
              <a:t>tremor.</a:t>
            </a:r>
            <a:endParaRPr sz="1450">
              <a:latin typeface="Times New Roman"/>
              <a:cs typeface="Times New Roman"/>
            </a:endParaRPr>
          </a:p>
          <a:p>
            <a:pPr algn="just" marL="12700" marR="6350">
              <a:lnSpc>
                <a:spcPts val="1730"/>
              </a:lnSpc>
              <a:spcBef>
                <a:spcPts val="844"/>
              </a:spcBef>
            </a:pPr>
            <a:r>
              <a:rPr dirty="0" sz="1450" spc="-25">
                <a:latin typeface="Times New Roman"/>
                <a:cs typeface="Times New Roman"/>
              </a:rPr>
              <a:t>With </a:t>
            </a:r>
            <a:r>
              <a:rPr dirty="0" sz="1450" spc="-10">
                <a:latin typeface="Times New Roman"/>
                <a:cs typeface="Times New Roman"/>
              </a:rPr>
              <a:t>that, shaking himself clear </a:t>
            </a:r>
            <a:r>
              <a:rPr dirty="0" sz="1450" spc="-5">
                <a:latin typeface="Times New Roman"/>
                <a:cs typeface="Times New Roman"/>
              </a:rPr>
              <a:t>of </a:t>
            </a:r>
            <a:r>
              <a:rPr dirty="0" sz="1450" spc="-10">
                <a:latin typeface="Times New Roman"/>
                <a:cs typeface="Times New Roman"/>
              </a:rPr>
              <a:t>these considerations, </a:t>
            </a:r>
            <a:r>
              <a:rPr dirty="0" sz="1450" spc="-5">
                <a:latin typeface="Times New Roman"/>
                <a:cs typeface="Times New Roman"/>
              </a:rPr>
              <a:t>he </a:t>
            </a:r>
            <a:r>
              <a:rPr dirty="0" sz="1450" spc="-10">
                <a:latin typeface="Times New Roman"/>
                <a:cs typeface="Times New Roman"/>
              </a:rPr>
              <a:t>found the keys and  advanced towards the open </a:t>
            </a:r>
            <a:r>
              <a:rPr dirty="0" sz="1450" spc="-5">
                <a:latin typeface="Times New Roman"/>
                <a:cs typeface="Times New Roman"/>
              </a:rPr>
              <a:t>door of </a:t>
            </a:r>
            <a:r>
              <a:rPr dirty="0" sz="1450" spc="-10">
                <a:latin typeface="Times New Roman"/>
                <a:cs typeface="Times New Roman"/>
              </a:rPr>
              <a:t>the </a:t>
            </a:r>
            <a:r>
              <a:rPr dirty="0" sz="1450" spc="-5">
                <a:latin typeface="Times New Roman"/>
                <a:cs typeface="Times New Roman"/>
              </a:rPr>
              <a:t>shop. </a:t>
            </a:r>
            <a:r>
              <a:rPr dirty="0" sz="1450" spc="-10">
                <a:latin typeface="Times New Roman"/>
                <a:cs typeface="Times New Roman"/>
              </a:rPr>
              <a:t>Outside, it had begun to rain  smartly; and the sound </a:t>
            </a:r>
            <a:r>
              <a:rPr dirty="0" sz="1450" spc="-5">
                <a:latin typeface="Times New Roman"/>
                <a:cs typeface="Times New Roman"/>
              </a:rPr>
              <a:t>of </a:t>
            </a:r>
            <a:r>
              <a:rPr dirty="0" sz="1450" spc="-10">
                <a:latin typeface="Times New Roman"/>
                <a:cs typeface="Times New Roman"/>
              </a:rPr>
              <a:t>the shower </a:t>
            </a:r>
            <a:r>
              <a:rPr dirty="0" sz="1450" spc="-5">
                <a:latin typeface="Times New Roman"/>
                <a:cs typeface="Times New Roman"/>
              </a:rPr>
              <a:t>upon </a:t>
            </a:r>
            <a:r>
              <a:rPr dirty="0" sz="1450" spc="-10">
                <a:latin typeface="Times New Roman"/>
                <a:cs typeface="Times New Roman"/>
              </a:rPr>
              <a:t>the roof had banished silence.</a:t>
            </a:r>
            <a:r>
              <a:rPr dirty="0" sz="1450" spc="229">
                <a:latin typeface="Times New Roman"/>
                <a:cs typeface="Times New Roman"/>
              </a:rPr>
              <a:t> </a:t>
            </a:r>
            <a:r>
              <a:rPr dirty="0" sz="1450" spc="-10">
                <a:latin typeface="Times New Roman"/>
                <a:cs typeface="Times New Roman"/>
              </a:rPr>
              <a:t>Like</a:t>
            </a:r>
            <a:endParaRPr sz="1450">
              <a:latin typeface="Times New Roman"/>
              <a:cs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some dripping cavern, the chambers </a:t>
            </a:r>
            <a:r>
              <a:rPr dirty="0" sz="1450" spc="-5">
                <a:latin typeface="Times New Roman"/>
                <a:cs typeface="Times New Roman"/>
              </a:rPr>
              <a:t>of </a:t>
            </a:r>
            <a:r>
              <a:rPr dirty="0" sz="1450" spc="-10">
                <a:latin typeface="Times New Roman"/>
                <a:cs typeface="Times New Roman"/>
              </a:rPr>
              <a:t>the house were haunted </a:t>
            </a:r>
            <a:r>
              <a:rPr dirty="0" sz="1450" spc="-5">
                <a:latin typeface="Times New Roman"/>
                <a:cs typeface="Times New Roman"/>
              </a:rPr>
              <a:t>by </a:t>
            </a:r>
            <a:r>
              <a:rPr dirty="0" sz="1450" spc="-10">
                <a:latin typeface="Times New Roman"/>
                <a:cs typeface="Times New Roman"/>
              </a:rPr>
              <a:t>an incessant  echoing, which filled the ear and mingled with the ticking </a:t>
            </a:r>
            <a:r>
              <a:rPr dirty="0" sz="1450" spc="-5">
                <a:latin typeface="Times New Roman"/>
                <a:cs typeface="Times New Roman"/>
              </a:rPr>
              <a:t>of </a:t>
            </a:r>
            <a:r>
              <a:rPr dirty="0" sz="1450" spc="-10">
                <a:latin typeface="Times New Roman"/>
                <a:cs typeface="Times New Roman"/>
              </a:rPr>
              <a:t>the clocks. And,  as Markheim approached the </a:t>
            </a:r>
            <a:r>
              <a:rPr dirty="0" sz="1450" spc="-20">
                <a:latin typeface="Times New Roman"/>
                <a:cs typeface="Times New Roman"/>
              </a:rPr>
              <a:t>door, </a:t>
            </a:r>
            <a:r>
              <a:rPr dirty="0" sz="1450" spc="-5">
                <a:latin typeface="Times New Roman"/>
                <a:cs typeface="Times New Roman"/>
              </a:rPr>
              <a:t>he </a:t>
            </a:r>
            <a:r>
              <a:rPr dirty="0" sz="1450" spc="-10">
                <a:latin typeface="Times New Roman"/>
                <a:cs typeface="Times New Roman"/>
              </a:rPr>
              <a:t>seemed to </a:t>
            </a:r>
            <a:r>
              <a:rPr dirty="0" sz="1450" spc="-20">
                <a:latin typeface="Times New Roman"/>
                <a:cs typeface="Times New Roman"/>
              </a:rPr>
              <a:t>hear, </a:t>
            </a:r>
            <a:r>
              <a:rPr dirty="0" sz="1450" spc="-10">
                <a:latin typeface="Times New Roman"/>
                <a:cs typeface="Times New Roman"/>
              </a:rPr>
              <a:t>in answer to his own  cautious tread, the steps </a:t>
            </a:r>
            <a:r>
              <a:rPr dirty="0" sz="1450" spc="-5">
                <a:latin typeface="Times New Roman"/>
                <a:cs typeface="Times New Roman"/>
              </a:rPr>
              <a:t>of </a:t>
            </a:r>
            <a:r>
              <a:rPr dirty="0" sz="1450" spc="-10">
                <a:latin typeface="Times New Roman"/>
                <a:cs typeface="Times New Roman"/>
              </a:rPr>
              <a:t>another </a:t>
            </a:r>
            <a:r>
              <a:rPr dirty="0" sz="1450" spc="-5">
                <a:latin typeface="Times New Roman"/>
                <a:cs typeface="Times New Roman"/>
              </a:rPr>
              <a:t>foot </a:t>
            </a:r>
            <a:r>
              <a:rPr dirty="0" sz="1450" spc="-10">
                <a:latin typeface="Times New Roman"/>
                <a:cs typeface="Times New Roman"/>
              </a:rPr>
              <a:t>withdrawing </a:t>
            </a:r>
            <a:r>
              <a:rPr dirty="0" sz="1450" spc="-5">
                <a:latin typeface="Times New Roman"/>
                <a:cs typeface="Times New Roman"/>
              </a:rPr>
              <a:t>up </a:t>
            </a:r>
            <a:r>
              <a:rPr dirty="0" sz="1450" spc="-10">
                <a:latin typeface="Times New Roman"/>
                <a:cs typeface="Times New Roman"/>
              </a:rPr>
              <a:t>the </a:t>
            </a:r>
            <a:r>
              <a:rPr dirty="0" sz="1450" spc="-25">
                <a:latin typeface="Times New Roman"/>
                <a:cs typeface="Times New Roman"/>
              </a:rPr>
              <a:t>stair. </a:t>
            </a:r>
            <a:r>
              <a:rPr dirty="0" sz="1450" spc="-10">
                <a:latin typeface="Times New Roman"/>
                <a:cs typeface="Times New Roman"/>
              </a:rPr>
              <a:t>The shadow  still palpitated loosely </a:t>
            </a:r>
            <a:r>
              <a:rPr dirty="0" sz="1450" spc="-5">
                <a:latin typeface="Times New Roman"/>
                <a:cs typeface="Times New Roman"/>
              </a:rPr>
              <a:t>on </a:t>
            </a:r>
            <a:r>
              <a:rPr dirty="0" sz="1450" spc="-10">
                <a:latin typeface="Times New Roman"/>
                <a:cs typeface="Times New Roman"/>
              </a:rPr>
              <a:t>the threshold. He threw </a:t>
            </a:r>
            <a:r>
              <a:rPr dirty="0" sz="1450" spc="-5">
                <a:latin typeface="Times New Roman"/>
                <a:cs typeface="Times New Roman"/>
              </a:rPr>
              <a:t>a </a:t>
            </a:r>
            <a:r>
              <a:rPr dirty="0" sz="1450" spc="-25">
                <a:latin typeface="Times New Roman"/>
                <a:cs typeface="Times New Roman"/>
              </a:rPr>
              <a:t>ton’s </a:t>
            </a:r>
            <a:r>
              <a:rPr dirty="0" sz="1450" spc="-10">
                <a:latin typeface="Times New Roman"/>
                <a:cs typeface="Times New Roman"/>
              </a:rPr>
              <a:t>weight </a:t>
            </a:r>
            <a:r>
              <a:rPr dirty="0" sz="1450" spc="-5">
                <a:latin typeface="Times New Roman"/>
                <a:cs typeface="Times New Roman"/>
              </a:rPr>
              <a:t>of </a:t>
            </a:r>
            <a:r>
              <a:rPr dirty="0" sz="1450" spc="-10">
                <a:latin typeface="Times New Roman"/>
                <a:cs typeface="Times New Roman"/>
              </a:rPr>
              <a:t>resolve  </a:t>
            </a:r>
            <a:r>
              <a:rPr dirty="0" sz="1450" spc="-5">
                <a:latin typeface="Times New Roman"/>
                <a:cs typeface="Times New Roman"/>
              </a:rPr>
              <a:t>upon </a:t>
            </a:r>
            <a:r>
              <a:rPr dirty="0" sz="1450" spc="-10">
                <a:latin typeface="Times New Roman"/>
                <a:cs typeface="Times New Roman"/>
              </a:rPr>
              <a:t>his muscles, and drew back the</a:t>
            </a:r>
            <a:r>
              <a:rPr dirty="0" sz="1450" spc="20">
                <a:latin typeface="Times New Roman"/>
                <a:cs typeface="Times New Roman"/>
              </a:rPr>
              <a:t> </a:t>
            </a:r>
            <a:r>
              <a:rPr dirty="0" sz="1450" spc="-25">
                <a:latin typeface="Times New Roman"/>
                <a:cs typeface="Times New Roman"/>
              </a:rPr>
              <a:t>door.</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The faint, foggy daylight glimmered dimly </a:t>
            </a:r>
            <a:r>
              <a:rPr dirty="0" sz="1450" spc="-5">
                <a:latin typeface="Times New Roman"/>
                <a:cs typeface="Times New Roman"/>
              </a:rPr>
              <a:t>on </a:t>
            </a:r>
            <a:r>
              <a:rPr dirty="0" sz="1450" spc="-10">
                <a:latin typeface="Times New Roman"/>
                <a:cs typeface="Times New Roman"/>
              </a:rPr>
              <a:t>the bare floor and stairs; </a:t>
            </a:r>
            <a:r>
              <a:rPr dirty="0" sz="1450" spc="-5">
                <a:latin typeface="Times New Roman"/>
                <a:cs typeface="Times New Roman"/>
              </a:rPr>
              <a:t>on </a:t>
            </a:r>
            <a:r>
              <a:rPr dirty="0" sz="1450" spc="-10">
                <a:latin typeface="Times New Roman"/>
                <a:cs typeface="Times New Roman"/>
              </a:rPr>
              <a:t>the  bright suit </a:t>
            </a:r>
            <a:r>
              <a:rPr dirty="0" sz="1450" spc="-5">
                <a:latin typeface="Times New Roman"/>
                <a:cs typeface="Times New Roman"/>
              </a:rPr>
              <a:t>of </a:t>
            </a:r>
            <a:r>
              <a:rPr dirty="0" sz="1450" spc="-10">
                <a:latin typeface="Times New Roman"/>
                <a:cs typeface="Times New Roman"/>
              </a:rPr>
              <a:t>armour posted, halbert in hand, </a:t>
            </a:r>
            <a:r>
              <a:rPr dirty="0" sz="1450" spc="-5">
                <a:latin typeface="Times New Roman"/>
                <a:cs typeface="Times New Roman"/>
              </a:rPr>
              <a:t>upon </a:t>
            </a:r>
            <a:r>
              <a:rPr dirty="0" sz="1450" spc="-10">
                <a:latin typeface="Times New Roman"/>
                <a:cs typeface="Times New Roman"/>
              </a:rPr>
              <a:t>the landing; and </a:t>
            </a:r>
            <a:r>
              <a:rPr dirty="0" sz="1450" spc="-5">
                <a:latin typeface="Times New Roman"/>
                <a:cs typeface="Times New Roman"/>
              </a:rPr>
              <a:t>on </a:t>
            </a:r>
            <a:r>
              <a:rPr dirty="0" sz="1450" spc="-10">
                <a:latin typeface="Times New Roman"/>
                <a:cs typeface="Times New Roman"/>
              </a:rPr>
              <a:t>the dark  wood-carvings, and framed pictures that </a:t>
            </a:r>
            <a:r>
              <a:rPr dirty="0" sz="1450" spc="-5">
                <a:latin typeface="Times New Roman"/>
                <a:cs typeface="Times New Roman"/>
              </a:rPr>
              <a:t>hung </a:t>
            </a:r>
            <a:r>
              <a:rPr dirty="0" sz="1450" spc="-10">
                <a:latin typeface="Times New Roman"/>
                <a:cs typeface="Times New Roman"/>
              </a:rPr>
              <a:t>against the yellow panels </a:t>
            </a:r>
            <a:r>
              <a:rPr dirty="0" sz="1450" spc="-5">
                <a:latin typeface="Times New Roman"/>
                <a:cs typeface="Times New Roman"/>
              </a:rPr>
              <a:t>of </a:t>
            </a:r>
            <a:r>
              <a:rPr dirty="0" sz="1450" spc="-10">
                <a:latin typeface="Times New Roman"/>
                <a:cs typeface="Times New Roman"/>
              </a:rPr>
              <a:t>the  wainscot. So loud was the beating </a:t>
            </a:r>
            <a:r>
              <a:rPr dirty="0" sz="1450" spc="-5">
                <a:latin typeface="Times New Roman"/>
                <a:cs typeface="Times New Roman"/>
              </a:rPr>
              <a:t>of </a:t>
            </a:r>
            <a:r>
              <a:rPr dirty="0" sz="1450" spc="-10">
                <a:latin typeface="Times New Roman"/>
                <a:cs typeface="Times New Roman"/>
              </a:rPr>
              <a:t>the rain through all the house that, in  </a:t>
            </a:r>
            <a:r>
              <a:rPr dirty="0" sz="1450" spc="-20">
                <a:latin typeface="Times New Roman"/>
                <a:cs typeface="Times New Roman"/>
              </a:rPr>
              <a:t>Markheim’s </a:t>
            </a:r>
            <a:r>
              <a:rPr dirty="0" sz="1450" spc="-10">
                <a:latin typeface="Times New Roman"/>
                <a:cs typeface="Times New Roman"/>
              </a:rPr>
              <a:t>ears, it began to </a:t>
            </a:r>
            <a:r>
              <a:rPr dirty="0" sz="1450" spc="-5">
                <a:latin typeface="Times New Roman"/>
                <a:cs typeface="Times New Roman"/>
              </a:rPr>
              <a:t>be </a:t>
            </a:r>
            <a:r>
              <a:rPr dirty="0" sz="1450" spc="-10">
                <a:latin typeface="Times New Roman"/>
                <a:cs typeface="Times New Roman"/>
              </a:rPr>
              <a:t>distinguished into many different sounds.  Footsteps and sighs, the tread </a:t>
            </a:r>
            <a:r>
              <a:rPr dirty="0" sz="1450" spc="-5">
                <a:latin typeface="Times New Roman"/>
                <a:cs typeface="Times New Roman"/>
              </a:rPr>
              <a:t>of </a:t>
            </a:r>
            <a:r>
              <a:rPr dirty="0" sz="1450" spc="-10">
                <a:latin typeface="Times New Roman"/>
                <a:cs typeface="Times New Roman"/>
              </a:rPr>
              <a:t>regiments marching in the distance, the chink  </a:t>
            </a:r>
            <a:r>
              <a:rPr dirty="0" sz="1450" spc="-5">
                <a:latin typeface="Times New Roman"/>
                <a:cs typeface="Times New Roman"/>
              </a:rPr>
              <a:t>of </a:t>
            </a:r>
            <a:r>
              <a:rPr dirty="0" sz="1450" spc="-10">
                <a:latin typeface="Times New Roman"/>
                <a:cs typeface="Times New Roman"/>
              </a:rPr>
              <a:t>money in the counting, and the creaking </a:t>
            </a:r>
            <a:r>
              <a:rPr dirty="0" sz="1450" spc="-5">
                <a:latin typeface="Times New Roman"/>
                <a:cs typeface="Times New Roman"/>
              </a:rPr>
              <a:t>of </a:t>
            </a:r>
            <a:r>
              <a:rPr dirty="0" sz="1450" spc="-10">
                <a:latin typeface="Times New Roman"/>
                <a:cs typeface="Times New Roman"/>
              </a:rPr>
              <a:t>doors held stealthily </a:t>
            </a:r>
            <a:r>
              <a:rPr dirty="0" sz="1450" spc="-20">
                <a:latin typeface="Times New Roman"/>
                <a:cs typeface="Times New Roman"/>
              </a:rPr>
              <a:t>ajar,  </a:t>
            </a:r>
            <a:r>
              <a:rPr dirty="0" sz="1450" spc="-10">
                <a:latin typeface="Times New Roman"/>
                <a:cs typeface="Times New Roman"/>
              </a:rPr>
              <a:t>appeared to mingle with the patter </a:t>
            </a:r>
            <a:r>
              <a:rPr dirty="0" sz="1450" spc="-5">
                <a:latin typeface="Times New Roman"/>
                <a:cs typeface="Times New Roman"/>
              </a:rPr>
              <a:t>of </a:t>
            </a:r>
            <a:r>
              <a:rPr dirty="0" sz="1450" spc="-10">
                <a:latin typeface="Times New Roman"/>
                <a:cs typeface="Times New Roman"/>
              </a:rPr>
              <a:t>the drops </a:t>
            </a:r>
            <a:r>
              <a:rPr dirty="0" sz="1450" spc="-5">
                <a:latin typeface="Times New Roman"/>
                <a:cs typeface="Times New Roman"/>
              </a:rPr>
              <a:t>upon </a:t>
            </a:r>
            <a:r>
              <a:rPr dirty="0" sz="1450" spc="-10">
                <a:latin typeface="Times New Roman"/>
                <a:cs typeface="Times New Roman"/>
              </a:rPr>
              <a:t>the cupola and the  gushing </a:t>
            </a:r>
            <a:r>
              <a:rPr dirty="0" sz="1450" spc="-5">
                <a:latin typeface="Times New Roman"/>
                <a:cs typeface="Times New Roman"/>
              </a:rPr>
              <a:t>of </a:t>
            </a:r>
            <a:r>
              <a:rPr dirty="0" sz="1450" spc="-10">
                <a:latin typeface="Times New Roman"/>
                <a:cs typeface="Times New Roman"/>
              </a:rPr>
              <a:t>the water in the pipes. The sense that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alone grew </a:t>
            </a:r>
            <a:r>
              <a:rPr dirty="0" sz="1450" spc="-5">
                <a:latin typeface="Times New Roman"/>
                <a:cs typeface="Times New Roman"/>
              </a:rPr>
              <a:t>upon  </a:t>
            </a:r>
            <a:r>
              <a:rPr dirty="0" sz="1450" spc="-10">
                <a:latin typeface="Times New Roman"/>
                <a:cs typeface="Times New Roman"/>
              </a:rPr>
              <a:t>him to the </a:t>
            </a:r>
            <a:r>
              <a:rPr dirty="0" sz="1450" spc="-15">
                <a:latin typeface="Times New Roman"/>
                <a:cs typeface="Times New Roman"/>
              </a:rPr>
              <a:t>verge </a:t>
            </a:r>
            <a:r>
              <a:rPr dirty="0" sz="1450" spc="-5">
                <a:latin typeface="Times New Roman"/>
                <a:cs typeface="Times New Roman"/>
              </a:rPr>
              <a:t>of </a:t>
            </a:r>
            <a:r>
              <a:rPr dirty="0" sz="1450" spc="-10">
                <a:latin typeface="Times New Roman"/>
                <a:cs typeface="Times New Roman"/>
              </a:rPr>
              <a:t>madness. On every side </a:t>
            </a:r>
            <a:r>
              <a:rPr dirty="0" sz="1450" spc="-5">
                <a:latin typeface="Times New Roman"/>
                <a:cs typeface="Times New Roman"/>
              </a:rPr>
              <a:t>he </a:t>
            </a:r>
            <a:r>
              <a:rPr dirty="0" sz="1450" spc="-10">
                <a:latin typeface="Times New Roman"/>
                <a:cs typeface="Times New Roman"/>
              </a:rPr>
              <a:t>was haunted and begirt </a:t>
            </a:r>
            <a:r>
              <a:rPr dirty="0" sz="1450" spc="-5">
                <a:latin typeface="Times New Roman"/>
                <a:cs typeface="Times New Roman"/>
              </a:rPr>
              <a:t>by  </a:t>
            </a:r>
            <a:r>
              <a:rPr dirty="0" sz="1450" spc="-10">
                <a:latin typeface="Times New Roman"/>
                <a:cs typeface="Times New Roman"/>
              </a:rPr>
              <a:t>presences. He heard them moving in the upper chambers; from the </a:t>
            </a:r>
            <a:r>
              <a:rPr dirty="0" sz="1450" spc="-5">
                <a:latin typeface="Times New Roman"/>
                <a:cs typeface="Times New Roman"/>
              </a:rPr>
              <a:t>shop, he  </a:t>
            </a:r>
            <a:r>
              <a:rPr dirty="0" sz="1450" spc="-10">
                <a:latin typeface="Times New Roman"/>
                <a:cs typeface="Times New Roman"/>
              </a:rPr>
              <a:t>heard the dead man getting to his legs; and as </a:t>
            </a:r>
            <a:r>
              <a:rPr dirty="0" sz="1450" spc="-5">
                <a:latin typeface="Times New Roman"/>
                <a:cs typeface="Times New Roman"/>
              </a:rPr>
              <a:t>he </a:t>
            </a:r>
            <a:r>
              <a:rPr dirty="0" sz="1450" spc="-10">
                <a:latin typeface="Times New Roman"/>
                <a:cs typeface="Times New Roman"/>
              </a:rPr>
              <a:t>began with </a:t>
            </a:r>
            <a:r>
              <a:rPr dirty="0" sz="1450" spc="-5">
                <a:latin typeface="Times New Roman"/>
                <a:cs typeface="Times New Roman"/>
              </a:rPr>
              <a:t>a </a:t>
            </a:r>
            <a:r>
              <a:rPr dirty="0" sz="1450" spc="-10">
                <a:latin typeface="Times New Roman"/>
                <a:cs typeface="Times New Roman"/>
              </a:rPr>
              <a:t>great </a:t>
            </a:r>
            <a:r>
              <a:rPr dirty="0" sz="1450" spc="-15">
                <a:latin typeface="Times New Roman"/>
                <a:cs typeface="Times New Roman"/>
              </a:rPr>
              <a:t>effort </a:t>
            </a:r>
            <a:r>
              <a:rPr dirty="0" sz="1450" spc="-10">
                <a:latin typeface="Times New Roman"/>
                <a:cs typeface="Times New Roman"/>
              </a:rPr>
              <a:t>to  mount the stairs, feet fled quietly before him and followed stealthily behind.  If </a:t>
            </a:r>
            <a:r>
              <a:rPr dirty="0" sz="1450" spc="-5">
                <a:latin typeface="Times New Roman"/>
                <a:cs typeface="Times New Roman"/>
              </a:rPr>
              <a:t>he </a:t>
            </a:r>
            <a:r>
              <a:rPr dirty="0" sz="1450" spc="-10">
                <a:latin typeface="Times New Roman"/>
                <a:cs typeface="Times New Roman"/>
              </a:rPr>
              <a:t>were </a:t>
            </a:r>
            <a:r>
              <a:rPr dirty="0" sz="1450" spc="-5">
                <a:latin typeface="Times New Roman"/>
                <a:cs typeface="Times New Roman"/>
              </a:rPr>
              <a:t>but </a:t>
            </a:r>
            <a:r>
              <a:rPr dirty="0" sz="1450" spc="-10">
                <a:latin typeface="Times New Roman"/>
                <a:cs typeface="Times New Roman"/>
              </a:rPr>
              <a:t>deaf, </a:t>
            </a:r>
            <a:r>
              <a:rPr dirty="0" sz="1450" spc="-5">
                <a:latin typeface="Times New Roman"/>
                <a:cs typeface="Times New Roman"/>
              </a:rPr>
              <a:t>he </a:t>
            </a:r>
            <a:r>
              <a:rPr dirty="0" sz="1450" spc="-10">
                <a:latin typeface="Times New Roman"/>
                <a:cs typeface="Times New Roman"/>
              </a:rPr>
              <a:t>thought, how tranquilly </a:t>
            </a:r>
            <a:r>
              <a:rPr dirty="0" sz="1450" spc="-5">
                <a:latin typeface="Times New Roman"/>
                <a:cs typeface="Times New Roman"/>
              </a:rPr>
              <a:t>he </a:t>
            </a:r>
            <a:r>
              <a:rPr dirty="0" sz="1450" spc="-10">
                <a:latin typeface="Times New Roman"/>
                <a:cs typeface="Times New Roman"/>
              </a:rPr>
              <a:t>would possess his soul!  And then again, and hearkening with ever fresh attention, </a:t>
            </a:r>
            <a:r>
              <a:rPr dirty="0" sz="1450" spc="-5">
                <a:latin typeface="Times New Roman"/>
                <a:cs typeface="Times New Roman"/>
              </a:rPr>
              <a:t>he </a:t>
            </a:r>
            <a:r>
              <a:rPr dirty="0" sz="1450" spc="-10">
                <a:latin typeface="Times New Roman"/>
                <a:cs typeface="Times New Roman"/>
              </a:rPr>
              <a:t>blessed himself  for that unresting sense which held the outposts and stood </a:t>
            </a:r>
            <a:r>
              <a:rPr dirty="0" sz="1450" spc="-5">
                <a:latin typeface="Times New Roman"/>
                <a:cs typeface="Times New Roman"/>
              </a:rPr>
              <a:t>a </a:t>
            </a:r>
            <a:r>
              <a:rPr dirty="0" sz="1450" spc="-10">
                <a:latin typeface="Times New Roman"/>
                <a:cs typeface="Times New Roman"/>
              </a:rPr>
              <a:t>trusty sentinel  </a:t>
            </a:r>
            <a:r>
              <a:rPr dirty="0" sz="1450" spc="-5">
                <a:latin typeface="Times New Roman"/>
                <a:cs typeface="Times New Roman"/>
              </a:rPr>
              <a:t>upon </a:t>
            </a:r>
            <a:r>
              <a:rPr dirty="0" sz="1450" spc="-10">
                <a:latin typeface="Times New Roman"/>
                <a:cs typeface="Times New Roman"/>
              </a:rPr>
              <a:t>his life. His head turned continually </a:t>
            </a:r>
            <a:r>
              <a:rPr dirty="0" sz="1450" spc="-5">
                <a:latin typeface="Times New Roman"/>
                <a:cs typeface="Times New Roman"/>
              </a:rPr>
              <a:t>on </a:t>
            </a:r>
            <a:r>
              <a:rPr dirty="0" sz="1450" spc="-10">
                <a:latin typeface="Times New Roman"/>
                <a:cs typeface="Times New Roman"/>
              </a:rPr>
              <a:t>his neck; his eyes, which seemed  starting from their orbits, scouted </a:t>
            </a:r>
            <a:r>
              <a:rPr dirty="0" sz="1450" spc="-5">
                <a:latin typeface="Times New Roman"/>
                <a:cs typeface="Times New Roman"/>
              </a:rPr>
              <a:t>on </a:t>
            </a:r>
            <a:r>
              <a:rPr dirty="0" sz="1450" spc="-10">
                <a:latin typeface="Times New Roman"/>
                <a:cs typeface="Times New Roman"/>
              </a:rPr>
              <a:t>every side, and </a:t>
            </a:r>
            <a:r>
              <a:rPr dirty="0" sz="1450" spc="-5">
                <a:latin typeface="Times New Roman"/>
                <a:cs typeface="Times New Roman"/>
              </a:rPr>
              <a:t>on </a:t>
            </a:r>
            <a:r>
              <a:rPr dirty="0" sz="1450" spc="-10">
                <a:latin typeface="Times New Roman"/>
                <a:cs typeface="Times New Roman"/>
              </a:rPr>
              <a:t>every side were half-  rewarded as with the tail </a:t>
            </a:r>
            <a:r>
              <a:rPr dirty="0" sz="1450" spc="-5">
                <a:latin typeface="Times New Roman"/>
                <a:cs typeface="Times New Roman"/>
              </a:rPr>
              <a:t>of </a:t>
            </a:r>
            <a:r>
              <a:rPr dirty="0" sz="1450" spc="-10">
                <a:latin typeface="Times New Roman"/>
                <a:cs typeface="Times New Roman"/>
              </a:rPr>
              <a:t>something nameless vanishing. The four-and-  twenty steps to the first floor were four-and-twenty</a:t>
            </a:r>
            <a:r>
              <a:rPr dirty="0" sz="1450" spc="35">
                <a:latin typeface="Times New Roman"/>
                <a:cs typeface="Times New Roman"/>
              </a:rPr>
              <a:t> </a:t>
            </a:r>
            <a:r>
              <a:rPr dirty="0" sz="1450" spc="-10">
                <a:latin typeface="Times New Roman"/>
                <a:cs typeface="Times New Roman"/>
              </a:rPr>
              <a:t>agonies.</a:t>
            </a:r>
            <a:endParaRPr sz="1450">
              <a:latin typeface="Times New Roman"/>
              <a:cs typeface="Times New Roman"/>
            </a:endParaRPr>
          </a:p>
          <a:p>
            <a:pPr algn="just" marL="12700" marR="5080">
              <a:lnSpc>
                <a:spcPts val="1730"/>
              </a:lnSpc>
              <a:spcBef>
                <a:spcPts val="830"/>
              </a:spcBef>
            </a:pPr>
            <a:r>
              <a:rPr dirty="0" sz="1450" spc="-10">
                <a:latin typeface="Times New Roman"/>
                <a:cs typeface="Times New Roman"/>
              </a:rPr>
              <a:t>On that first </a:t>
            </a:r>
            <a:r>
              <a:rPr dirty="0" sz="1450" spc="-20">
                <a:latin typeface="Times New Roman"/>
                <a:cs typeface="Times New Roman"/>
              </a:rPr>
              <a:t>storey, </a:t>
            </a:r>
            <a:r>
              <a:rPr dirty="0" sz="1450" spc="-10">
                <a:latin typeface="Times New Roman"/>
                <a:cs typeface="Times New Roman"/>
              </a:rPr>
              <a:t>the doors stood </a:t>
            </a:r>
            <a:r>
              <a:rPr dirty="0" sz="1450" spc="-20">
                <a:latin typeface="Times New Roman"/>
                <a:cs typeface="Times New Roman"/>
              </a:rPr>
              <a:t>ajar, </a:t>
            </a:r>
            <a:r>
              <a:rPr dirty="0" sz="1450" spc="-10">
                <a:latin typeface="Times New Roman"/>
                <a:cs typeface="Times New Roman"/>
              </a:rPr>
              <a:t>three </a:t>
            </a:r>
            <a:r>
              <a:rPr dirty="0" sz="1450" spc="-5">
                <a:latin typeface="Times New Roman"/>
                <a:cs typeface="Times New Roman"/>
              </a:rPr>
              <a:t>of </a:t>
            </a:r>
            <a:r>
              <a:rPr dirty="0" sz="1450" spc="-10">
                <a:latin typeface="Times New Roman"/>
                <a:cs typeface="Times New Roman"/>
              </a:rPr>
              <a:t>them like three ambushes,  shaking his nerves like the throats </a:t>
            </a:r>
            <a:r>
              <a:rPr dirty="0" sz="1450" spc="-5">
                <a:latin typeface="Times New Roman"/>
                <a:cs typeface="Times New Roman"/>
              </a:rPr>
              <a:t>of </a:t>
            </a:r>
            <a:r>
              <a:rPr dirty="0" sz="1450" spc="-10">
                <a:latin typeface="Times New Roman"/>
                <a:cs typeface="Times New Roman"/>
              </a:rPr>
              <a:t>cannon. He could never again, </a:t>
            </a:r>
            <a:r>
              <a:rPr dirty="0" sz="1450" spc="-5">
                <a:latin typeface="Times New Roman"/>
                <a:cs typeface="Times New Roman"/>
              </a:rPr>
              <a:t>he </a:t>
            </a:r>
            <a:r>
              <a:rPr dirty="0" sz="1450" spc="-10">
                <a:latin typeface="Times New Roman"/>
                <a:cs typeface="Times New Roman"/>
              </a:rPr>
              <a:t>felt, </a:t>
            </a:r>
            <a:r>
              <a:rPr dirty="0" sz="1450" spc="-5">
                <a:latin typeface="Times New Roman"/>
                <a:cs typeface="Times New Roman"/>
              </a:rPr>
              <a:t>be  </a:t>
            </a:r>
            <a:r>
              <a:rPr dirty="0" sz="1450" spc="-10">
                <a:latin typeface="Times New Roman"/>
                <a:cs typeface="Times New Roman"/>
              </a:rPr>
              <a:t>sufficiently immured and fortified from </a:t>
            </a:r>
            <a:r>
              <a:rPr dirty="0" sz="1450" spc="-25">
                <a:latin typeface="Times New Roman"/>
                <a:cs typeface="Times New Roman"/>
              </a:rPr>
              <a:t>men’s </a:t>
            </a:r>
            <a:r>
              <a:rPr dirty="0" sz="1450" spc="-10">
                <a:latin typeface="Times New Roman"/>
                <a:cs typeface="Times New Roman"/>
              </a:rPr>
              <a:t>observing eyes, </a:t>
            </a:r>
            <a:r>
              <a:rPr dirty="0" sz="1450" spc="-5">
                <a:latin typeface="Times New Roman"/>
                <a:cs typeface="Times New Roman"/>
              </a:rPr>
              <a:t>he </a:t>
            </a:r>
            <a:r>
              <a:rPr dirty="0" sz="1450" spc="-10">
                <a:latin typeface="Times New Roman"/>
                <a:cs typeface="Times New Roman"/>
              </a:rPr>
              <a:t>longed to </a:t>
            </a:r>
            <a:r>
              <a:rPr dirty="0" sz="1450" spc="-5">
                <a:latin typeface="Times New Roman"/>
                <a:cs typeface="Times New Roman"/>
              </a:rPr>
              <a:t>be  </a:t>
            </a:r>
            <a:r>
              <a:rPr dirty="0" sz="1450" spc="-10">
                <a:latin typeface="Times New Roman"/>
                <a:cs typeface="Times New Roman"/>
              </a:rPr>
              <a:t>home, girt in </a:t>
            </a:r>
            <a:r>
              <a:rPr dirty="0" sz="1450" spc="-5">
                <a:latin typeface="Times New Roman"/>
                <a:cs typeface="Times New Roman"/>
              </a:rPr>
              <a:t>by </a:t>
            </a:r>
            <a:r>
              <a:rPr dirty="0" sz="1450" spc="-10">
                <a:latin typeface="Times New Roman"/>
                <a:cs typeface="Times New Roman"/>
              </a:rPr>
              <a:t>walls, buried among bedclothes, and invisible to all </a:t>
            </a:r>
            <a:r>
              <a:rPr dirty="0" sz="1450" spc="-5">
                <a:latin typeface="Times New Roman"/>
                <a:cs typeface="Times New Roman"/>
              </a:rPr>
              <a:t>but </a:t>
            </a:r>
            <a:r>
              <a:rPr dirty="0" sz="1450" spc="-10">
                <a:latin typeface="Times New Roman"/>
                <a:cs typeface="Times New Roman"/>
              </a:rPr>
              <a:t>God.  And at that </a:t>
            </a:r>
            <a:r>
              <a:rPr dirty="0" sz="1450" spc="-5">
                <a:latin typeface="Times New Roman"/>
                <a:cs typeface="Times New Roman"/>
              </a:rPr>
              <a:t>thought he </a:t>
            </a:r>
            <a:r>
              <a:rPr dirty="0" sz="1450" spc="-10">
                <a:latin typeface="Times New Roman"/>
                <a:cs typeface="Times New Roman"/>
              </a:rPr>
              <a:t>wondered </a:t>
            </a:r>
            <a:r>
              <a:rPr dirty="0" sz="1450" spc="-5">
                <a:latin typeface="Times New Roman"/>
                <a:cs typeface="Times New Roman"/>
              </a:rPr>
              <a:t>a </a:t>
            </a:r>
            <a:r>
              <a:rPr dirty="0" sz="1450" spc="-10">
                <a:latin typeface="Times New Roman"/>
                <a:cs typeface="Times New Roman"/>
              </a:rPr>
              <a:t>little, recollecting tales </a:t>
            </a:r>
            <a:r>
              <a:rPr dirty="0" sz="1450" spc="-5">
                <a:latin typeface="Times New Roman"/>
                <a:cs typeface="Times New Roman"/>
              </a:rPr>
              <a:t>of </a:t>
            </a:r>
            <a:r>
              <a:rPr dirty="0" sz="1450" spc="-10">
                <a:latin typeface="Times New Roman"/>
                <a:cs typeface="Times New Roman"/>
              </a:rPr>
              <a:t>other murderers  and the fear they were said to entertain </a:t>
            </a:r>
            <a:r>
              <a:rPr dirty="0" sz="1450" spc="-5">
                <a:latin typeface="Times New Roman"/>
                <a:cs typeface="Times New Roman"/>
              </a:rPr>
              <a:t>of </a:t>
            </a:r>
            <a:r>
              <a:rPr dirty="0" sz="1450" spc="-10">
                <a:latin typeface="Times New Roman"/>
                <a:cs typeface="Times New Roman"/>
              </a:rPr>
              <a:t>heavenly avengers. It was </a:t>
            </a:r>
            <a:r>
              <a:rPr dirty="0" sz="1450" spc="-5">
                <a:latin typeface="Times New Roman"/>
                <a:cs typeface="Times New Roman"/>
              </a:rPr>
              <a:t>not </a:t>
            </a:r>
            <a:r>
              <a:rPr dirty="0" sz="1450" spc="-10">
                <a:latin typeface="Times New Roman"/>
                <a:cs typeface="Times New Roman"/>
              </a:rPr>
              <a:t>so, at  least, with him. He feared the laws </a:t>
            </a:r>
            <a:r>
              <a:rPr dirty="0" sz="1450" spc="-5">
                <a:latin typeface="Times New Roman"/>
                <a:cs typeface="Times New Roman"/>
              </a:rPr>
              <a:t>of </a:t>
            </a:r>
            <a:r>
              <a:rPr dirty="0" sz="1450" spc="-10">
                <a:latin typeface="Times New Roman"/>
                <a:cs typeface="Times New Roman"/>
              </a:rPr>
              <a:t>nature, lest, in their callous and  immutable procedure, they should preserve some damning evidence </a:t>
            </a:r>
            <a:r>
              <a:rPr dirty="0" sz="1450" spc="-5">
                <a:latin typeface="Times New Roman"/>
                <a:cs typeface="Times New Roman"/>
              </a:rPr>
              <a:t>of </a:t>
            </a:r>
            <a:r>
              <a:rPr dirty="0" sz="1450" spc="-10">
                <a:latin typeface="Times New Roman"/>
                <a:cs typeface="Times New Roman"/>
              </a:rPr>
              <a:t>his  crime. He feared tenfold more, with </a:t>
            </a:r>
            <a:r>
              <a:rPr dirty="0" sz="1450" spc="-5">
                <a:latin typeface="Times New Roman"/>
                <a:cs typeface="Times New Roman"/>
              </a:rPr>
              <a:t>a </a:t>
            </a:r>
            <a:r>
              <a:rPr dirty="0" sz="1450" spc="-10">
                <a:latin typeface="Times New Roman"/>
                <a:cs typeface="Times New Roman"/>
              </a:rPr>
              <a:t>slavish, superstitions </a:t>
            </a:r>
            <a:r>
              <a:rPr dirty="0" sz="1450" spc="-15">
                <a:latin typeface="Times New Roman"/>
                <a:cs typeface="Times New Roman"/>
              </a:rPr>
              <a:t>terror, </a:t>
            </a:r>
            <a:r>
              <a:rPr dirty="0" sz="1450" spc="-10">
                <a:latin typeface="Times New Roman"/>
                <a:cs typeface="Times New Roman"/>
              </a:rPr>
              <a:t>some  scission in the continuity </a:t>
            </a:r>
            <a:r>
              <a:rPr dirty="0" sz="1450" spc="-5">
                <a:latin typeface="Times New Roman"/>
                <a:cs typeface="Times New Roman"/>
              </a:rPr>
              <a:t>of </a:t>
            </a:r>
            <a:r>
              <a:rPr dirty="0" sz="1450" spc="-25">
                <a:latin typeface="Times New Roman"/>
                <a:cs typeface="Times New Roman"/>
              </a:rPr>
              <a:t>man’s </a:t>
            </a:r>
            <a:r>
              <a:rPr dirty="0" sz="1450" spc="-10">
                <a:latin typeface="Times New Roman"/>
                <a:cs typeface="Times New Roman"/>
              </a:rPr>
              <a:t>experience, some wilful illegality </a:t>
            </a:r>
            <a:r>
              <a:rPr dirty="0" sz="1450" spc="-5">
                <a:latin typeface="Times New Roman"/>
                <a:cs typeface="Times New Roman"/>
              </a:rPr>
              <a:t>of  </a:t>
            </a:r>
            <a:r>
              <a:rPr dirty="0" sz="1450" spc="-10">
                <a:latin typeface="Times New Roman"/>
                <a:cs typeface="Times New Roman"/>
              </a:rPr>
              <a:t>nature. He played </a:t>
            </a:r>
            <a:r>
              <a:rPr dirty="0" sz="1450" spc="-5">
                <a:latin typeface="Times New Roman"/>
                <a:cs typeface="Times New Roman"/>
              </a:rPr>
              <a:t>a </a:t>
            </a:r>
            <a:r>
              <a:rPr dirty="0" sz="1450" spc="-10">
                <a:latin typeface="Times New Roman"/>
                <a:cs typeface="Times New Roman"/>
              </a:rPr>
              <a:t>game </a:t>
            </a:r>
            <a:r>
              <a:rPr dirty="0" sz="1450" spc="-5">
                <a:latin typeface="Times New Roman"/>
                <a:cs typeface="Times New Roman"/>
              </a:rPr>
              <a:t>of </a:t>
            </a:r>
            <a:r>
              <a:rPr dirty="0" sz="1450" spc="-10">
                <a:latin typeface="Times New Roman"/>
                <a:cs typeface="Times New Roman"/>
              </a:rPr>
              <a:t>skill, depending </a:t>
            </a:r>
            <a:r>
              <a:rPr dirty="0" sz="1450" spc="-5">
                <a:latin typeface="Times New Roman"/>
                <a:cs typeface="Times New Roman"/>
              </a:rPr>
              <a:t>on </a:t>
            </a:r>
            <a:r>
              <a:rPr dirty="0" sz="1450" spc="-10">
                <a:latin typeface="Times New Roman"/>
                <a:cs typeface="Times New Roman"/>
              </a:rPr>
              <a:t>the rules, calculating  consequence from cause; and what if nature, as the defeated tyrant overthrew  the chess-board, should break the mould </a:t>
            </a:r>
            <a:r>
              <a:rPr dirty="0" sz="1450" spc="-5">
                <a:latin typeface="Times New Roman"/>
                <a:cs typeface="Times New Roman"/>
              </a:rPr>
              <a:t>of </a:t>
            </a:r>
            <a:r>
              <a:rPr dirty="0" sz="1450" spc="-10">
                <a:latin typeface="Times New Roman"/>
                <a:cs typeface="Times New Roman"/>
              </a:rPr>
              <a:t>their succession? The like had  befallen Napoleon (so writers said) when the winter changed the time </a:t>
            </a:r>
            <a:r>
              <a:rPr dirty="0" sz="1450" spc="-5">
                <a:latin typeface="Times New Roman"/>
                <a:cs typeface="Times New Roman"/>
              </a:rPr>
              <a:t>of </a:t>
            </a:r>
            <a:r>
              <a:rPr dirty="0" sz="1450" spc="-10">
                <a:latin typeface="Times New Roman"/>
                <a:cs typeface="Times New Roman"/>
              </a:rPr>
              <a:t>its  appearance. The</a:t>
            </a:r>
            <a:r>
              <a:rPr dirty="0" sz="1450" spc="165">
                <a:latin typeface="Times New Roman"/>
                <a:cs typeface="Times New Roman"/>
              </a:rPr>
              <a:t> </a:t>
            </a:r>
            <a:r>
              <a:rPr dirty="0" sz="1450" spc="-10">
                <a:latin typeface="Times New Roman"/>
                <a:cs typeface="Times New Roman"/>
              </a:rPr>
              <a:t>like</a:t>
            </a:r>
            <a:r>
              <a:rPr dirty="0" sz="1450" spc="170">
                <a:latin typeface="Times New Roman"/>
                <a:cs typeface="Times New Roman"/>
              </a:rPr>
              <a:t> </a:t>
            </a:r>
            <a:r>
              <a:rPr dirty="0" sz="1450" spc="-10">
                <a:latin typeface="Times New Roman"/>
                <a:cs typeface="Times New Roman"/>
              </a:rPr>
              <a:t>might</a:t>
            </a:r>
            <a:r>
              <a:rPr dirty="0" sz="1450" spc="165">
                <a:latin typeface="Times New Roman"/>
                <a:cs typeface="Times New Roman"/>
              </a:rPr>
              <a:t> </a:t>
            </a:r>
            <a:r>
              <a:rPr dirty="0" sz="1450" spc="-10">
                <a:latin typeface="Times New Roman"/>
                <a:cs typeface="Times New Roman"/>
              </a:rPr>
              <a:t>befall</a:t>
            </a:r>
            <a:r>
              <a:rPr dirty="0" sz="1450" spc="170">
                <a:latin typeface="Times New Roman"/>
                <a:cs typeface="Times New Roman"/>
              </a:rPr>
              <a:t> </a:t>
            </a:r>
            <a:r>
              <a:rPr dirty="0" sz="1450" spc="-10">
                <a:latin typeface="Times New Roman"/>
                <a:cs typeface="Times New Roman"/>
              </a:rPr>
              <a:t>Markheim:</a:t>
            </a:r>
            <a:r>
              <a:rPr dirty="0" sz="1450" spc="165">
                <a:latin typeface="Times New Roman"/>
                <a:cs typeface="Times New Roman"/>
              </a:rPr>
              <a:t> </a:t>
            </a:r>
            <a:r>
              <a:rPr dirty="0" sz="1450" spc="-10">
                <a:latin typeface="Times New Roman"/>
                <a:cs typeface="Times New Roman"/>
              </a:rPr>
              <a:t>the</a:t>
            </a:r>
            <a:r>
              <a:rPr dirty="0" sz="1450" spc="170">
                <a:latin typeface="Times New Roman"/>
                <a:cs typeface="Times New Roman"/>
              </a:rPr>
              <a:t> </a:t>
            </a:r>
            <a:r>
              <a:rPr dirty="0" sz="1450" spc="-10">
                <a:latin typeface="Times New Roman"/>
                <a:cs typeface="Times New Roman"/>
              </a:rPr>
              <a:t>solid</a:t>
            </a:r>
            <a:r>
              <a:rPr dirty="0" sz="1450" spc="170">
                <a:latin typeface="Times New Roman"/>
                <a:cs typeface="Times New Roman"/>
              </a:rPr>
              <a:t> </a:t>
            </a:r>
            <a:r>
              <a:rPr dirty="0" sz="1450" spc="-10">
                <a:latin typeface="Times New Roman"/>
                <a:cs typeface="Times New Roman"/>
              </a:rPr>
              <a:t>walls</a:t>
            </a:r>
            <a:r>
              <a:rPr dirty="0" sz="1450" spc="165">
                <a:latin typeface="Times New Roman"/>
                <a:cs typeface="Times New Roman"/>
              </a:rPr>
              <a:t> </a:t>
            </a:r>
            <a:r>
              <a:rPr dirty="0" sz="1450" spc="-10">
                <a:latin typeface="Times New Roman"/>
                <a:cs typeface="Times New Roman"/>
              </a:rPr>
              <a:t>might</a:t>
            </a:r>
            <a:r>
              <a:rPr dirty="0" sz="1450" spc="170">
                <a:latin typeface="Times New Roman"/>
                <a:cs typeface="Times New Roman"/>
              </a:rPr>
              <a:t> </a:t>
            </a:r>
            <a:r>
              <a:rPr dirty="0" sz="1450" spc="-10">
                <a:latin typeface="Times New Roman"/>
                <a:cs typeface="Times New Roman"/>
              </a:rPr>
              <a:t>become</a:t>
            </a:r>
            <a:endParaRPr sz="1450">
              <a:latin typeface="Times New Roman"/>
              <a:cs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6985">
              <a:lnSpc>
                <a:spcPts val="1730"/>
              </a:lnSpc>
              <a:spcBef>
                <a:spcPts val="155"/>
              </a:spcBef>
            </a:pPr>
            <a:r>
              <a:rPr dirty="0" sz="1450" spc="-10">
                <a:latin typeface="Times New Roman"/>
                <a:cs typeface="Times New Roman"/>
              </a:rPr>
              <a:t>transparent and reveal his </a:t>
            </a:r>
            <a:r>
              <a:rPr dirty="0" sz="1450" spc="-5">
                <a:latin typeface="Times New Roman"/>
                <a:cs typeface="Times New Roman"/>
              </a:rPr>
              <a:t>doings </a:t>
            </a:r>
            <a:r>
              <a:rPr dirty="0" sz="1450" spc="-10">
                <a:latin typeface="Times New Roman"/>
                <a:cs typeface="Times New Roman"/>
              </a:rPr>
              <a:t>like those </a:t>
            </a:r>
            <a:r>
              <a:rPr dirty="0" sz="1450" spc="-5">
                <a:latin typeface="Times New Roman"/>
                <a:cs typeface="Times New Roman"/>
              </a:rPr>
              <a:t>of </a:t>
            </a:r>
            <a:r>
              <a:rPr dirty="0" sz="1450" spc="-10">
                <a:latin typeface="Times New Roman"/>
                <a:cs typeface="Times New Roman"/>
              </a:rPr>
              <a:t>bees in </a:t>
            </a:r>
            <a:r>
              <a:rPr dirty="0" sz="1450" spc="-5">
                <a:latin typeface="Times New Roman"/>
                <a:cs typeface="Times New Roman"/>
              </a:rPr>
              <a:t>a </a:t>
            </a:r>
            <a:r>
              <a:rPr dirty="0" sz="1450" spc="-10">
                <a:latin typeface="Times New Roman"/>
                <a:cs typeface="Times New Roman"/>
              </a:rPr>
              <a:t>glass hive; the stout  planks might yield under his </a:t>
            </a:r>
            <a:r>
              <a:rPr dirty="0" sz="1450" spc="-5">
                <a:latin typeface="Times New Roman"/>
                <a:cs typeface="Times New Roman"/>
              </a:rPr>
              <a:t>foot </a:t>
            </a:r>
            <a:r>
              <a:rPr dirty="0" sz="1450" spc="-10">
                <a:latin typeface="Times New Roman"/>
                <a:cs typeface="Times New Roman"/>
              </a:rPr>
              <a:t>like quicksands and detain him in their  clutch; </a:t>
            </a:r>
            <a:r>
              <a:rPr dirty="0" sz="1450" spc="-40">
                <a:latin typeface="Times New Roman"/>
                <a:cs typeface="Times New Roman"/>
              </a:rPr>
              <a:t>ay, </a:t>
            </a:r>
            <a:r>
              <a:rPr dirty="0" sz="1450" spc="-10">
                <a:latin typeface="Times New Roman"/>
                <a:cs typeface="Times New Roman"/>
              </a:rPr>
              <a:t>and there were soberer accidents that might destroy him: if, for  instance, the house should fall and imprison him beside the </a:t>
            </a:r>
            <a:r>
              <a:rPr dirty="0" sz="1450" spc="-5">
                <a:latin typeface="Times New Roman"/>
                <a:cs typeface="Times New Roman"/>
              </a:rPr>
              <a:t>body of </a:t>
            </a:r>
            <a:r>
              <a:rPr dirty="0" sz="1450" spc="-10">
                <a:latin typeface="Times New Roman"/>
                <a:cs typeface="Times New Roman"/>
              </a:rPr>
              <a:t>his victim;  </a:t>
            </a:r>
            <a:r>
              <a:rPr dirty="0" sz="1450" spc="-5">
                <a:latin typeface="Times New Roman"/>
                <a:cs typeface="Times New Roman"/>
              </a:rPr>
              <a:t>or </a:t>
            </a:r>
            <a:r>
              <a:rPr dirty="0" sz="1450" spc="-10">
                <a:latin typeface="Times New Roman"/>
                <a:cs typeface="Times New Roman"/>
              </a:rPr>
              <a:t>the house next </a:t>
            </a:r>
            <a:r>
              <a:rPr dirty="0" sz="1450" spc="-5">
                <a:latin typeface="Times New Roman"/>
                <a:cs typeface="Times New Roman"/>
              </a:rPr>
              <a:t>door </a:t>
            </a:r>
            <a:r>
              <a:rPr dirty="0" sz="1450" spc="-10">
                <a:latin typeface="Times New Roman"/>
                <a:cs typeface="Times New Roman"/>
              </a:rPr>
              <a:t>should fly </a:t>
            </a:r>
            <a:r>
              <a:rPr dirty="0" sz="1450" spc="-5">
                <a:latin typeface="Times New Roman"/>
                <a:cs typeface="Times New Roman"/>
              </a:rPr>
              <a:t>on </a:t>
            </a:r>
            <a:r>
              <a:rPr dirty="0" sz="1450" spc="-10">
                <a:latin typeface="Times New Roman"/>
                <a:cs typeface="Times New Roman"/>
              </a:rPr>
              <a:t>fire, and the firemen invade him from all  sides. These things </a:t>
            </a:r>
            <a:r>
              <a:rPr dirty="0" sz="1450" spc="-5">
                <a:latin typeface="Times New Roman"/>
                <a:cs typeface="Times New Roman"/>
              </a:rPr>
              <a:t>he </a:t>
            </a:r>
            <a:r>
              <a:rPr dirty="0" sz="1450" spc="-10">
                <a:latin typeface="Times New Roman"/>
                <a:cs typeface="Times New Roman"/>
              </a:rPr>
              <a:t>feared; and, in </a:t>
            </a:r>
            <a:r>
              <a:rPr dirty="0" sz="1450" spc="-5">
                <a:latin typeface="Times New Roman"/>
                <a:cs typeface="Times New Roman"/>
              </a:rPr>
              <a:t>a </a:t>
            </a:r>
            <a:r>
              <a:rPr dirty="0" sz="1450" spc="-10">
                <a:latin typeface="Times New Roman"/>
                <a:cs typeface="Times New Roman"/>
              </a:rPr>
              <a:t>sense, these things might </a:t>
            </a:r>
            <a:r>
              <a:rPr dirty="0" sz="1450" spc="-5">
                <a:latin typeface="Times New Roman"/>
                <a:cs typeface="Times New Roman"/>
              </a:rPr>
              <a:t>be </a:t>
            </a:r>
            <a:r>
              <a:rPr dirty="0" sz="1450" spc="-10">
                <a:latin typeface="Times New Roman"/>
                <a:cs typeface="Times New Roman"/>
              </a:rPr>
              <a:t>called the  hands </a:t>
            </a:r>
            <a:r>
              <a:rPr dirty="0" sz="1450" spc="-5">
                <a:latin typeface="Times New Roman"/>
                <a:cs typeface="Times New Roman"/>
              </a:rPr>
              <a:t>of </a:t>
            </a:r>
            <a:r>
              <a:rPr dirty="0" sz="1450" spc="-10">
                <a:latin typeface="Times New Roman"/>
                <a:cs typeface="Times New Roman"/>
              </a:rPr>
              <a:t>God reached forth against sin. But about God himself </a:t>
            </a:r>
            <a:r>
              <a:rPr dirty="0" sz="1450" spc="-5">
                <a:latin typeface="Times New Roman"/>
                <a:cs typeface="Times New Roman"/>
              </a:rPr>
              <a:t>he </a:t>
            </a:r>
            <a:r>
              <a:rPr dirty="0" sz="1450" spc="-10">
                <a:latin typeface="Times New Roman"/>
                <a:cs typeface="Times New Roman"/>
              </a:rPr>
              <a:t>was at ease;  his act was doubtless exceptional, </a:t>
            </a:r>
            <a:r>
              <a:rPr dirty="0" sz="1450" spc="-5">
                <a:latin typeface="Times New Roman"/>
                <a:cs typeface="Times New Roman"/>
              </a:rPr>
              <a:t>but </a:t>
            </a:r>
            <a:r>
              <a:rPr dirty="0" sz="1450" spc="-10">
                <a:latin typeface="Times New Roman"/>
                <a:cs typeface="Times New Roman"/>
              </a:rPr>
              <a:t>so were his excuses, which God knew; it  was there, and </a:t>
            </a:r>
            <a:r>
              <a:rPr dirty="0" sz="1450" spc="-5">
                <a:latin typeface="Times New Roman"/>
                <a:cs typeface="Times New Roman"/>
              </a:rPr>
              <a:t>not </a:t>
            </a:r>
            <a:r>
              <a:rPr dirty="0" sz="1450" spc="-10">
                <a:latin typeface="Times New Roman"/>
                <a:cs typeface="Times New Roman"/>
              </a:rPr>
              <a:t>among men, that </a:t>
            </a:r>
            <a:r>
              <a:rPr dirty="0" sz="1450" spc="-5">
                <a:latin typeface="Times New Roman"/>
                <a:cs typeface="Times New Roman"/>
              </a:rPr>
              <a:t>he </a:t>
            </a:r>
            <a:r>
              <a:rPr dirty="0" sz="1450" spc="-10">
                <a:latin typeface="Times New Roman"/>
                <a:cs typeface="Times New Roman"/>
              </a:rPr>
              <a:t>felt sure </a:t>
            </a:r>
            <a:r>
              <a:rPr dirty="0" sz="1450" spc="-5">
                <a:latin typeface="Times New Roman"/>
                <a:cs typeface="Times New Roman"/>
              </a:rPr>
              <a:t>of</a:t>
            </a:r>
            <a:r>
              <a:rPr dirty="0" sz="1450" spc="40">
                <a:latin typeface="Times New Roman"/>
                <a:cs typeface="Times New Roman"/>
              </a:rPr>
              <a:t> </a:t>
            </a:r>
            <a:r>
              <a:rPr dirty="0" sz="1450" spc="-10">
                <a:latin typeface="Times New Roman"/>
                <a:cs typeface="Times New Roman"/>
              </a:rPr>
              <a:t>justice.</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got </a:t>
            </a:r>
            <a:r>
              <a:rPr dirty="0" sz="1450" spc="-10">
                <a:latin typeface="Times New Roman"/>
                <a:cs typeface="Times New Roman"/>
              </a:rPr>
              <a:t>safe into the drawing-room, and shut the </a:t>
            </a:r>
            <a:r>
              <a:rPr dirty="0" sz="1450" spc="-5">
                <a:latin typeface="Times New Roman"/>
                <a:cs typeface="Times New Roman"/>
              </a:rPr>
              <a:t>door </a:t>
            </a:r>
            <a:r>
              <a:rPr dirty="0" sz="1450" spc="-10">
                <a:latin typeface="Times New Roman"/>
                <a:cs typeface="Times New Roman"/>
              </a:rPr>
              <a:t>behind him, </a:t>
            </a:r>
            <a:r>
              <a:rPr dirty="0" sz="1450" spc="-5">
                <a:latin typeface="Times New Roman"/>
                <a:cs typeface="Times New Roman"/>
              </a:rPr>
              <a:t>he  </a:t>
            </a:r>
            <a:r>
              <a:rPr dirty="0" sz="1450" spc="-10">
                <a:latin typeface="Times New Roman"/>
                <a:cs typeface="Times New Roman"/>
              </a:rPr>
              <a:t>was aware </a:t>
            </a:r>
            <a:r>
              <a:rPr dirty="0" sz="1450" spc="-5">
                <a:latin typeface="Times New Roman"/>
                <a:cs typeface="Times New Roman"/>
              </a:rPr>
              <a:t>of a </a:t>
            </a:r>
            <a:r>
              <a:rPr dirty="0" sz="1450" spc="-10">
                <a:latin typeface="Times New Roman"/>
                <a:cs typeface="Times New Roman"/>
              </a:rPr>
              <a:t>respite from alarms. The room was quite dismantled,  uncarpeted besides, and strewn with packing cases and incongruous furniture;  several great pier-glasses, in which </a:t>
            </a:r>
            <a:r>
              <a:rPr dirty="0" sz="1450" spc="-5">
                <a:latin typeface="Times New Roman"/>
                <a:cs typeface="Times New Roman"/>
              </a:rPr>
              <a:t>he </a:t>
            </a:r>
            <a:r>
              <a:rPr dirty="0" sz="1450" spc="-10">
                <a:latin typeface="Times New Roman"/>
                <a:cs typeface="Times New Roman"/>
              </a:rPr>
              <a:t>beheld himself at various angles, like an  actor </a:t>
            </a:r>
            <a:r>
              <a:rPr dirty="0" sz="1450" spc="-5">
                <a:latin typeface="Times New Roman"/>
                <a:cs typeface="Times New Roman"/>
              </a:rPr>
              <a:t>on a </a:t>
            </a:r>
            <a:r>
              <a:rPr dirty="0" sz="1450" spc="-10">
                <a:latin typeface="Times New Roman"/>
                <a:cs typeface="Times New Roman"/>
              </a:rPr>
              <a:t>stage; many pictures, framed and unframed, standing, with their  faces to the wall; </a:t>
            </a:r>
            <a:r>
              <a:rPr dirty="0" sz="1450" spc="-5">
                <a:latin typeface="Times New Roman"/>
                <a:cs typeface="Times New Roman"/>
              </a:rPr>
              <a:t>a </a:t>
            </a:r>
            <a:r>
              <a:rPr dirty="0" sz="1450" spc="-10">
                <a:latin typeface="Times New Roman"/>
                <a:cs typeface="Times New Roman"/>
              </a:rPr>
              <a:t>fine Sheraton sideboard, </a:t>
            </a:r>
            <a:r>
              <a:rPr dirty="0" sz="1450" spc="-5">
                <a:latin typeface="Times New Roman"/>
                <a:cs typeface="Times New Roman"/>
              </a:rPr>
              <a:t>a </a:t>
            </a:r>
            <a:r>
              <a:rPr dirty="0" sz="1450" spc="-10">
                <a:latin typeface="Times New Roman"/>
                <a:cs typeface="Times New Roman"/>
              </a:rPr>
              <a:t>cabinet </a:t>
            </a:r>
            <a:r>
              <a:rPr dirty="0" sz="1450" spc="-5">
                <a:latin typeface="Times New Roman"/>
                <a:cs typeface="Times New Roman"/>
              </a:rPr>
              <a:t>of </a:t>
            </a:r>
            <a:r>
              <a:rPr dirty="0" sz="1450" spc="-20">
                <a:latin typeface="Times New Roman"/>
                <a:cs typeface="Times New Roman"/>
              </a:rPr>
              <a:t>marquetry,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great  old bed, with tapestry hangings. The windows opened to the floor; </a:t>
            </a:r>
            <a:r>
              <a:rPr dirty="0" sz="1450" spc="-5">
                <a:latin typeface="Times New Roman"/>
                <a:cs typeface="Times New Roman"/>
              </a:rPr>
              <a:t>but by  </a:t>
            </a:r>
            <a:r>
              <a:rPr dirty="0" sz="1450" spc="-10">
                <a:latin typeface="Times New Roman"/>
                <a:cs typeface="Times New Roman"/>
              </a:rPr>
              <a:t>great </a:t>
            </a:r>
            <a:r>
              <a:rPr dirty="0" sz="1450" spc="-5">
                <a:latin typeface="Times New Roman"/>
                <a:cs typeface="Times New Roman"/>
              </a:rPr>
              <a:t>good </a:t>
            </a:r>
            <a:r>
              <a:rPr dirty="0" sz="1450" spc="-10">
                <a:latin typeface="Times New Roman"/>
                <a:cs typeface="Times New Roman"/>
              </a:rPr>
              <a:t>fortune the lower part </a:t>
            </a:r>
            <a:r>
              <a:rPr dirty="0" sz="1450" spc="-5">
                <a:latin typeface="Times New Roman"/>
                <a:cs typeface="Times New Roman"/>
              </a:rPr>
              <a:t>of </a:t>
            </a:r>
            <a:r>
              <a:rPr dirty="0" sz="1450" spc="-10">
                <a:latin typeface="Times New Roman"/>
                <a:cs typeface="Times New Roman"/>
              </a:rPr>
              <a:t>the shutters had been closed, and this  concealed him from the neighbours. Here, then, Markheim drew in </a:t>
            </a:r>
            <a:r>
              <a:rPr dirty="0" sz="1450" spc="-5">
                <a:latin typeface="Times New Roman"/>
                <a:cs typeface="Times New Roman"/>
              </a:rPr>
              <a:t>a </a:t>
            </a:r>
            <a:r>
              <a:rPr dirty="0" sz="1450" spc="-10">
                <a:latin typeface="Times New Roman"/>
                <a:cs typeface="Times New Roman"/>
              </a:rPr>
              <a:t>packing  case before the cabinet, and began to search among the keys. It was </a:t>
            </a:r>
            <a:r>
              <a:rPr dirty="0" sz="1450" spc="-5">
                <a:latin typeface="Times New Roman"/>
                <a:cs typeface="Times New Roman"/>
              </a:rPr>
              <a:t>a </a:t>
            </a:r>
            <a:r>
              <a:rPr dirty="0" sz="1450" spc="-10">
                <a:latin typeface="Times New Roman"/>
                <a:cs typeface="Times New Roman"/>
              </a:rPr>
              <a:t>long  business, for there were many; and it was irksome, besides; </a:t>
            </a:r>
            <a:r>
              <a:rPr dirty="0" sz="1450" spc="-20">
                <a:latin typeface="Times New Roman"/>
                <a:cs typeface="Times New Roman"/>
              </a:rPr>
              <a:t>for, </a:t>
            </a:r>
            <a:r>
              <a:rPr dirty="0" sz="1450" spc="-10">
                <a:latin typeface="Times New Roman"/>
                <a:cs typeface="Times New Roman"/>
              </a:rPr>
              <a:t>after all, there  might </a:t>
            </a:r>
            <a:r>
              <a:rPr dirty="0" sz="1450" spc="-5">
                <a:latin typeface="Times New Roman"/>
                <a:cs typeface="Times New Roman"/>
              </a:rPr>
              <a:t>be </a:t>
            </a:r>
            <a:r>
              <a:rPr dirty="0" sz="1450" spc="-10">
                <a:latin typeface="Times New Roman"/>
                <a:cs typeface="Times New Roman"/>
              </a:rPr>
              <a:t>nothing in the cabinet, and time was </a:t>
            </a:r>
            <a:r>
              <a:rPr dirty="0" sz="1450" spc="-5">
                <a:latin typeface="Times New Roman"/>
                <a:cs typeface="Times New Roman"/>
              </a:rPr>
              <a:t>on </a:t>
            </a:r>
            <a:r>
              <a:rPr dirty="0" sz="1450" spc="-10">
                <a:latin typeface="Times New Roman"/>
                <a:cs typeface="Times New Roman"/>
              </a:rPr>
              <a:t>the wing. But the closeness  </a:t>
            </a:r>
            <a:r>
              <a:rPr dirty="0" sz="1450" spc="-5">
                <a:latin typeface="Times New Roman"/>
                <a:cs typeface="Times New Roman"/>
              </a:rPr>
              <a:t>of </a:t>
            </a:r>
            <a:r>
              <a:rPr dirty="0" sz="1450" spc="-10">
                <a:latin typeface="Times New Roman"/>
                <a:cs typeface="Times New Roman"/>
              </a:rPr>
              <a:t>the occupation sobered him. </a:t>
            </a:r>
            <a:r>
              <a:rPr dirty="0" sz="1450" spc="-25">
                <a:latin typeface="Times New Roman"/>
                <a:cs typeface="Times New Roman"/>
              </a:rPr>
              <a:t>With </a:t>
            </a:r>
            <a:r>
              <a:rPr dirty="0" sz="1450" spc="-10">
                <a:latin typeface="Times New Roman"/>
                <a:cs typeface="Times New Roman"/>
              </a:rPr>
              <a:t>the tail </a:t>
            </a:r>
            <a:r>
              <a:rPr dirty="0" sz="1450" spc="-5">
                <a:latin typeface="Times New Roman"/>
                <a:cs typeface="Times New Roman"/>
              </a:rPr>
              <a:t>of </a:t>
            </a:r>
            <a:r>
              <a:rPr dirty="0" sz="1450" spc="-10">
                <a:latin typeface="Times New Roman"/>
                <a:cs typeface="Times New Roman"/>
              </a:rPr>
              <a:t>his eye </a:t>
            </a:r>
            <a:r>
              <a:rPr dirty="0" sz="1450" spc="-5">
                <a:latin typeface="Times New Roman"/>
                <a:cs typeface="Times New Roman"/>
              </a:rPr>
              <a:t>he </a:t>
            </a:r>
            <a:r>
              <a:rPr dirty="0" sz="1450" spc="-10">
                <a:latin typeface="Times New Roman"/>
                <a:cs typeface="Times New Roman"/>
              </a:rPr>
              <a:t>saw the door—even  glanced at it from time to time </a:t>
            </a:r>
            <a:r>
              <a:rPr dirty="0" sz="1450" spc="-20">
                <a:latin typeface="Times New Roman"/>
                <a:cs typeface="Times New Roman"/>
              </a:rPr>
              <a:t>directly,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besieged commander pleased to  verify the </a:t>
            </a:r>
            <a:r>
              <a:rPr dirty="0" sz="1450" spc="-5">
                <a:latin typeface="Times New Roman"/>
                <a:cs typeface="Times New Roman"/>
              </a:rPr>
              <a:t>good </a:t>
            </a:r>
            <a:r>
              <a:rPr dirty="0" sz="1450" spc="-10">
                <a:latin typeface="Times New Roman"/>
                <a:cs typeface="Times New Roman"/>
              </a:rPr>
              <a:t>estate </a:t>
            </a:r>
            <a:r>
              <a:rPr dirty="0" sz="1450" spc="-5">
                <a:latin typeface="Times New Roman"/>
                <a:cs typeface="Times New Roman"/>
              </a:rPr>
              <a:t>of </a:t>
            </a:r>
            <a:r>
              <a:rPr dirty="0" sz="1450" spc="-10">
                <a:latin typeface="Times New Roman"/>
                <a:cs typeface="Times New Roman"/>
              </a:rPr>
              <a:t>his defences. But in truth </a:t>
            </a:r>
            <a:r>
              <a:rPr dirty="0" sz="1450" spc="-5">
                <a:latin typeface="Times New Roman"/>
                <a:cs typeface="Times New Roman"/>
              </a:rPr>
              <a:t>he </a:t>
            </a:r>
            <a:r>
              <a:rPr dirty="0" sz="1450" spc="-10">
                <a:latin typeface="Times New Roman"/>
                <a:cs typeface="Times New Roman"/>
              </a:rPr>
              <a:t>was at peace. The rain  falling in the street sounded natural and pleasant. </a:t>
            </a:r>
            <a:r>
              <a:rPr dirty="0" sz="1450" spc="-20">
                <a:latin typeface="Times New Roman"/>
                <a:cs typeface="Times New Roman"/>
              </a:rPr>
              <a:t>Presently, </a:t>
            </a:r>
            <a:r>
              <a:rPr dirty="0" sz="1450" spc="-5">
                <a:latin typeface="Times New Roman"/>
                <a:cs typeface="Times New Roman"/>
              </a:rPr>
              <a:t>on </a:t>
            </a:r>
            <a:r>
              <a:rPr dirty="0" sz="1450" spc="-10">
                <a:latin typeface="Times New Roman"/>
                <a:cs typeface="Times New Roman"/>
              </a:rPr>
              <a:t>the other side,  the notes </a:t>
            </a:r>
            <a:r>
              <a:rPr dirty="0" sz="1450" spc="-5">
                <a:latin typeface="Times New Roman"/>
                <a:cs typeface="Times New Roman"/>
              </a:rPr>
              <a:t>of a </a:t>
            </a:r>
            <a:r>
              <a:rPr dirty="0" sz="1450" spc="-10">
                <a:latin typeface="Times New Roman"/>
                <a:cs typeface="Times New Roman"/>
              </a:rPr>
              <a:t>piano were wakened to the music </a:t>
            </a:r>
            <a:r>
              <a:rPr dirty="0" sz="1450" spc="-5">
                <a:latin typeface="Times New Roman"/>
                <a:cs typeface="Times New Roman"/>
              </a:rPr>
              <a:t>of a </a:t>
            </a:r>
            <a:r>
              <a:rPr dirty="0" sz="1450" spc="-10">
                <a:latin typeface="Times New Roman"/>
                <a:cs typeface="Times New Roman"/>
              </a:rPr>
              <a:t>hymn, and the voices </a:t>
            </a:r>
            <a:r>
              <a:rPr dirty="0" sz="1450" spc="-5">
                <a:latin typeface="Times New Roman"/>
                <a:cs typeface="Times New Roman"/>
              </a:rPr>
              <a:t>of  </a:t>
            </a:r>
            <a:r>
              <a:rPr dirty="0" sz="1450" spc="-10">
                <a:latin typeface="Times New Roman"/>
                <a:cs typeface="Times New Roman"/>
              </a:rPr>
              <a:t>many children took </a:t>
            </a:r>
            <a:r>
              <a:rPr dirty="0" sz="1450" spc="-5">
                <a:latin typeface="Times New Roman"/>
                <a:cs typeface="Times New Roman"/>
              </a:rPr>
              <a:t>up </a:t>
            </a:r>
            <a:r>
              <a:rPr dirty="0" sz="1450" spc="-10">
                <a:latin typeface="Times New Roman"/>
                <a:cs typeface="Times New Roman"/>
              </a:rPr>
              <a:t>the air and words. How </a:t>
            </a:r>
            <a:r>
              <a:rPr dirty="0" sz="1450" spc="-20">
                <a:latin typeface="Times New Roman"/>
                <a:cs typeface="Times New Roman"/>
              </a:rPr>
              <a:t>stately, </a:t>
            </a:r>
            <a:r>
              <a:rPr dirty="0" sz="1450" spc="-10">
                <a:latin typeface="Times New Roman"/>
                <a:cs typeface="Times New Roman"/>
              </a:rPr>
              <a:t>how comfortable was  the melody! How fresh the youthful voices! Markheim gave ear to it  </a:t>
            </a:r>
            <a:r>
              <a:rPr dirty="0" sz="1450" spc="-20">
                <a:latin typeface="Times New Roman"/>
                <a:cs typeface="Times New Roman"/>
              </a:rPr>
              <a:t>smilingly,</a:t>
            </a:r>
            <a:r>
              <a:rPr dirty="0" sz="1450" spc="320">
                <a:latin typeface="Times New Roman"/>
                <a:cs typeface="Times New Roman"/>
              </a:rPr>
              <a:t>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sorted </a:t>
            </a:r>
            <a:r>
              <a:rPr dirty="0" sz="1450" spc="-5">
                <a:latin typeface="Times New Roman"/>
                <a:cs typeface="Times New Roman"/>
              </a:rPr>
              <a:t>out </a:t>
            </a:r>
            <a:r>
              <a:rPr dirty="0" sz="1450" spc="-10">
                <a:latin typeface="Times New Roman"/>
                <a:cs typeface="Times New Roman"/>
              </a:rPr>
              <a:t>the keys; and his mind was thronged with  answerable ideas and images; church-going children and the pealing </a:t>
            </a:r>
            <a:r>
              <a:rPr dirty="0" sz="1450" spc="-5">
                <a:latin typeface="Times New Roman"/>
                <a:cs typeface="Times New Roman"/>
              </a:rPr>
              <a:t>of </a:t>
            </a:r>
            <a:r>
              <a:rPr dirty="0" sz="1450" spc="-10">
                <a:latin typeface="Times New Roman"/>
                <a:cs typeface="Times New Roman"/>
              </a:rPr>
              <a:t>the  high organ; children afield, bathers </a:t>
            </a:r>
            <a:r>
              <a:rPr dirty="0" sz="1450" spc="-5">
                <a:latin typeface="Times New Roman"/>
                <a:cs typeface="Times New Roman"/>
              </a:rPr>
              <a:t>by </a:t>
            </a:r>
            <a:r>
              <a:rPr dirty="0" sz="1450" spc="-10">
                <a:latin typeface="Times New Roman"/>
                <a:cs typeface="Times New Roman"/>
              </a:rPr>
              <a:t>the brookside, ramblers </a:t>
            </a:r>
            <a:r>
              <a:rPr dirty="0" sz="1450" spc="-5">
                <a:latin typeface="Times New Roman"/>
                <a:cs typeface="Times New Roman"/>
              </a:rPr>
              <a:t>on </a:t>
            </a:r>
            <a:r>
              <a:rPr dirty="0" sz="1450" spc="-10">
                <a:latin typeface="Times New Roman"/>
                <a:cs typeface="Times New Roman"/>
              </a:rPr>
              <a:t>the brambly  common, kite-flyers in the windy and cloud-navigated sky; and then, at  another cadence </a:t>
            </a:r>
            <a:r>
              <a:rPr dirty="0" sz="1450" spc="-5">
                <a:latin typeface="Times New Roman"/>
                <a:cs typeface="Times New Roman"/>
              </a:rPr>
              <a:t>of </a:t>
            </a:r>
            <a:r>
              <a:rPr dirty="0" sz="1450" spc="-10">
                <a:latin typeface="Times New Roman"/>
                <a:cs typeface="Times New Roman"/>
              </a:rPr>
              <a:t>the hymn, back again to church, and the somnolence </a:t>
            </a:r>
            <a:r>
              <a:rPr dirty="0" sz="1450" spc="-5">
                <a:latin typeface="Times New Roman"/>
                <a:cs typeface="Times New Roman"/>
              </a:rPr>
              <a:t>of  </a:t>
            </a:r>
            <a:r>
              <a:rPr dirty="0" sz="1450" spc="-10">
                <a:latin typeface="Times New Roman"/>
                <a:cs typeface="Times New Roman"/>
              </a:rPr>
              <a:t>summer Sundays, and the high genteel voice </a:t>
            </a:r>
            <a:r>
              <a:rPr dirty="0" sz="1450" spc="-5">
                <a:latin typeface="Times New Roman"/>
                <a:cs typeface="Times New Roman"/>
              </a:rPr>
              <a:t>of </a:t>
            </a:r>
            <a:r>
              <a:rPr dirty="0" sz="1450" spc="-10">
                <a:latin typeface="Times New Roman"/>
                <a:cs typeface="Times New Roman"/>
              </a:rPr>
              <a:t>the parson (which </a:t>
            </a:r>
            <a:r>
              <a:rPr dirty="0" sz="1450" spc="-5">
                <a:latin typeface="Times New Roman"/>
                <a:cs typeface="Times New Roman"/>
              </a:rPr>
              <a:t>he </a:t>
            </a:r>
            <a:r>
              <a:rPr dirty="0" sz="1450" spc="-10">
                <a:latin typeface="Times New Roman"/>
                <a:cs typeface="Times New Roman"/>
              </a:rPr>
              <a:t>smiled </a:t>
            </a:r>
            <a:r>
              <a:rPr dirty="0" sz="1450" spc="-5">
                <a:latin typeface="Times New Roman"/>
                <a:cs typeface="Times New Roman"/>
              </a:rPr>
              <a:t>a  </a:t>
            </a:r>
            <a:r>
              <a:rPr dirty="0" sz="1450" spc="-10">
                <a:latin typeface="Times New Roman"/>
                <a:cs typeface="Times New Roman"/>
              </a:rPr>
              <a:t>little to recall) and the painted Jacobean tombs, and the dim lettering </a:t>
            </a:r>
            <a:r>
              <a:rPr dirty="0" sz="1450" spc="-5">
                <a:latin typeface="Times New Roman"/>
                <a:cs typeface="Times New Roman"/>
              </a:rPr>
              <a:t>of </a:t>
            </a:r>
            <a:r>
              <a:rPr dirty="0" sz="1450" spc="-10">
                <a:latin typeface="Times New Roman"/>
                <a:cs typeface="Times New Roman"/>
              </a:rPr>
              <a:t>the  </a:t>
            </a:r>
            <a:r>
              <a:rPr dirty="0" sz="1450" spc="-45">
                <a:latin typeface="Times New Roman"/>
                <a:cs typeface="Times New Roman"/>
              </a:rPr>
              <a:t>Ten </a:t>
            </a:r>
            <a:r>
              <a:rPr dirty="0" sz="1450" spc="-10">
                <a:latin typeface="Times New Roman"/>
                <a:cs typeface="Times New Roman"/>
              </a:rPr>
              <a:t>Commandments in the</a:t>
            </a:r>
            <a:r>
              <a:rPr dirty="0" sz="1450" spc="40">
                <a:latin typeface="Times New Roman"/>
                <a:cs typeface="Times New Roman"/>
              </a:rPr>
              <a:t> </a:t>
            </a:r>
            <a:r>
              <a:rPr dirty="0" sz="1450" spc="-10">
                <a:latin typeface="Times New Roman"/>
                <a:cs typeface="Times New Roman"/>
              </a:rPr>
              <a:t>chancel.</a:t>
            </a:r>
            <a:endParaRPr sz="1450">
              <a:latin typeface="Times New Roman"/>
              <a:cs typeface="Times New Roman"/>
            </a:endParaRPr>
          </a:p>
          <a:p>
            <a:pPr algn="just" marL="12700" marR="5715">
              <a:lnSpc>
                <a:spcPts val="1730"/>
              </a:lnSpc>
              <a:spcBef>
                <a:spcPts val="819"/>
              </a:spcBef>
            </a:pPr>
            <a:r>
              <a:rPr dirty="0" sz="1450" spc="-10">
                <a:latin typeface="Times New Roman"/>
                <a:cs typeface="Times New Roman"/>
              </a:rPr>
              <a:t>And as </a:t>
            </a:r>
            <a:r>
              <a:rPr dirty="0" sz="1450" spc="-5">
                <a:latin typeface="Times New Roman"/>
                <a:cs typeface="Times New Roman"/>
              </a:rPr>
              <a:t>he </a:t>
            </a:r>
            <a:r>
              <a:rPr dirty="0" sz="1450" spc="-10">
                <a:latin typeface="Times New Roman"/>
                <a:cs typeface="Times New Roman"/>
              </a:rPr>
              <a:t>sat thus, at once busy and absent, </a:t>
            </a:r>
            <a:r>
              <a:rPr dirty="0" sz="1450" spc="-5">
                <a:latin typeface="Times New Roman"/>
                <a:cs typeface="Times New Roman"/>
              </a:rPr>
              <a:t>he </a:t>
            </a:r>
            <a:r>
              <a:rPr dirty="0" sz="1450" spc="-10">
                <a:latin typeface="Times New Roman"/>
                <a:cs typeface="Times New Roman"/>
              </a:rPr>
              <a:t>was startled to his feet. A flash  </a:t>
            </a:r>
            <a:r>
              <a:rPr dirty="0" sz="1450" spc="-5">
                <a:latin typeface="Times New Roman"/>
                <a:cs typeface="Times New Roman"/>
              </a:rPr>
              <a:t>of </a:t>
            </a:r>
            <a:r>
              <a:rPr dirty="0" sz="1450" spc="-10">
                <a:latin typeface="Times New Roman"/>
                <a:cs typeface="Times New Roman"/>
              </a:rPr>
              <a:t>ice, </a:t>
            </a:r>
            <a:r>
              <a:rPr dirty="0" sz="1450" spc="-5">
                <a:latin typeface="Times New Roman"/>
                <a:cs typeface="Times New Roman"/>
              </a:rPr>
              <a:t>a </a:t>
            </a:r>
            <a:r>
              <a:rPr dirty="0" sz="1450" spc="-10">
                <a:latin typeface="Times New Roman"/>
                <a:cs typeface="Times New Roman"/>
              </a:rPr>
              <a:t>flash </a:t>
            </a:r>
            <a:r>
              <a:rPr dirty="0" sz="1450" spc="-5">
                <a:latin typeface="Times New Roman"/>
                <a:cs typeface="Times New Roman"/>
              </a:rPr>
              <a:t>of </a:t>
            </a:r>
            <a:r>
              <a:rPr dirty="0" sz="1450" spc="-10">
                <a:latin typeface="Times New Roman"/>
                <a:cs typeface="Times New Roman"/>
              </a:rPr>
              <a:t>fire, </a:t>
            </a:r>
            <a:r>
              <a:rPr dirty="0" sz="1450" spc="-5">
                <a:latin typeface="Times New Roman"/>
                <a:cs typeface="Times New Roman"/>
              </a:rPr>
              <a:t>a </a:t>
            </a:r>
            <a:r>
              <a:rPr dirty="0" sz="1450" spc="-10">
                <a:latin typeface="Times New Roman"/>
                <a:cs typeface="Times New Roman"/>
              </a:rPr>
              <a:t>bursting gush </a:t>
            </a:r>
            <a:r>
              <a:rPr dirty="0" sz="1450" spc="-5">
                <a:latin typeface="Times New Roman"/>
                <a:cs typeface="Times New Roman"/>
              </a:rPr>
              <a:t>of blood, </a:t>
            </a:r>
            <a:r>
              <a:rPr dirty="0" sz="1450" spc="-10">
                <a:latin typeface="Times New Roman"/>
                <a:cs typeface="Times New Roman"/>
              </a:rPr>
              <a:t>went over him, and then </a:t>
            </a:r>
            <a:r>
              <a:rPr dirty="0" sz="1450" spc="-5">
                <a:latin typeface="Times New Roman"/>
                <a:cs typeface="Times New Roman"/>
              </a:rPr>
              <a:t>he  </a:t>
            </a:r>
            <a:r>
              <a:rPr dirty="0" sz="1450" spc="-10">
                <a:latin typeface="Times New Roman"/>
                <a:cs typeface="Times New Roman"/>
              </a:rPr>
              <a:t>stood transfixed and thrilling. A step mounted the stair slowly and </a:t>
            </a:r>
            <a:r>
              <a:rPr dirty="0" sz="1450" spc="-20">
                <a:latin typeface="Times New Roman"/>
                <a:cs typeface="Times New Roman"/>
              </a:rPr>
              <a:t>steadily, </a:t>
            </a:r>
            <a:r>
              <a:rPr dirty="0" sz="1450" spc="320">
                <a:latin typeface="Times New Roman"/>
                <a:cs typeface="Times New Roman"/>
              </a:rPr>
              <a:t> </a:t>
            </a:r>
            <a:r>
              <a:rPr dirty="0" sz="1450" spc="-10">
                <a:latin typeface="Times New Roman"/>
                <a:cs typeface="Times New Roman"/>
              </a:rPr>
              <a:t>and presently </a:t>
            </a:r>
            <a:r>
              <a:rPr dirty="0" sz="1450" spc="-5">
                <a:latin typeface="Times New Roman"/>
                <a:cs typeface="Times New Roman"/>
              </a:rPr>
              <a:t>a </a:t>
            </a:r>
            <a:r>
              <a:rPr dirty="0" sz="1450" spc="-10">
                <a:latin typeface="Times New Roman"/>
                <a:cs typeface="Times New Roman"/>
              </a:rPr>
              <a:t>hand was laid </a:t>
            </a:r>
            <a:r>
              <a:rPr dirty="0" sz="1450" spc="-5">
                <a:latin typeface="Times New Roman"/>
                <a:cs typeface="Times New Roman"/>
              </a:rPr>
              <a:t>upon </a:t>
            </a:r>
            <a:r>
              <a:rPr dirty="0" sz="1450" spc="-10">
                <a:latin typeface="Times New Roman"/>
                <a:cs typeface="Times New Roman"/>
              </a:rPr>
              <a:t>the </a:t>
            </a:r>
            <a:r>
              <a:rPr dirty="0" sz="1450" spc="-5">
                <a:latin typeface="Times New Roman"/>
                <a:cs typeface="Times New Roman"/>
              </a:rPr>
              <a:t>knob, </a:t>
            </a:r>
            <a:r>
              <a:rPr dirty="0" sz="1450" spc="-10">
                <a:latin typeface="Times New Roman"/>
                <a:cs typeface="Times New Roman"/>
              </a:rPr>
              <a:t>and the lock clicked, and the  </a:t>
            </a:r>
            <a:r>
              <a:rPr dirty="0" sz="1450" spc="-5">
                <a:latin typeface="Times New Roman"/>
                <a:cs typeface="Times New Roman"/>
              </a:rPr>
              <a:t>door</a:t>
            </a:r>
            <a:r>
              <a:rPr dirty="0" sz="1450" spc="-10">
                <a:latin typeface="Times New Roman"/>
                <a:cs typeface="Times New Roman"/>
              </a:rPr>
              <a:t> opened.</a:t>
            </a:r>
            <a:endParaRPr sz="1450">
              <a:latin typeface="Times New Roman"/>
              <a:cs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Fear held Markheim in </a:t>
            </a:r>
            <a:r>
              <a:rPr dirty="0" sz="1450" spc="-5">
                <a:latin typeface="Times New Roman"/>
                <a:cs typeface="Times New Roman"/>
              </a:rPr>
              <a:t>a </a:t>
            </a:r>
            <a:r>
              <a:rPr dirty="0" sz="1450" spc="-10">
                <a:latin typeface="Times New Roman"/>
                <a:cs typeface="Times New Roman"/>
              </a:rPr>
              <a:t>vice. What to expect </a:t>
            </a:r>
            <a:r>
              <a:rPr dirty="0" sz="1450" spc="-5">
                <a:latin typeface="Times New Roman"/>
                <a:cs typeface="Times New Roman"/>
              </a:rPr>
              <a:t>he </a:t>
            </a:r>
            <a:r>
              <a:rPr dirty="0" sz="1450" spc="-10">
                <a:latin typeface="Times New Roman"/>
                <a:cs typeface="Times New Roman"/>
              </a:rPr>
              <a:t>knew </a:t>
            </a:r>
            <a:r>
              <a:rPr dirty="0" sz="1450" spc="-5">
                <a:latin typeface="Times New Roman"/>
                <a:cs typeface="Times New Roman"/>
              </a:rPr>
              <a:t>not, </a:t>
            </a:r>
            <a:r>
              <a:rPr dirty="0" sz="1450" spc="-10">
                <a:latin typeface="Times New Roman"/>
                <a:cs typeface="Times New Roman"/>
              </a:rPr>
              <a:t>whether the dead  man walking, </a:t>
            </a:r>
            <a:r>
              <a:rPr dirty="0" sz="1450" spc="-5">
                <a:latin typeface="Times New Roman"/>
                <a:cs typeface="Times New Roman"/>
              </a:rPr>
              <a:t>or </a:t>
            </a:r>
            <a:r>
              <a:rPr dirty="0" sz="1450" spc="-10">
                <a:latin typeface="Times New Roman"/>
                <a:cs typeface="Times New Roman"/>
              </a:rPr>
              <a:t>the </a:t>
            </a:r>
            <a:r>
              <a:rPr dirty="0" sz="1450" spc="-15">
                <a:latin typeface="Times New Roman"/>
                <a:cs typeface="Times New Roman"/>
              </a:rPr>
              <a:t>official </a:t>
            </a:r>
            <a:r>
              <a:rPr dirty="0" sz="1450" spc="-10">
                <a:latin typeface="Times New Roman"/>
                <a:cs typeface="Times New Roman"/>
              </a:rPr>
              <a:t>ministers </a:t>
            </a:r>
            <a:r>
              <a:rPr dirty="0" sz="1450" spc="-5">
                <a:latin typeface="Times New Roman"/>
                <a:cs typeface="Times New Roman"/>
              </a:rPr>
              <a:t>of </a:t>
            </a:r>
            <a:r>
              <a:rPr dirty="0" sz="1450" spc="-10">
                <a:latin typeface="Times New Roman"/>
                <a:cs typeface="Times New Roman"/>
              </a:rPr>
              <a:t>human justice, </a:t>
            </a:r>
            <a:r>
              <a:rPr dirty="0" sz="1450" spc="-5">
                <a:latin typeface="Times New Roman"/>
                <a:cs typeface="Times New Roman"/>
              </a:rPr>
              <a:t>or </a:t>
            </a:r>
            <a:r>
              <a:rPr dirty="0" sz="1450" spc="-10">
                <a:latin typeface="Times New Roman"/>
                <a:cs typeface="Times New Roman"/>
              </a:rPr>
              <a:t>some chance  witness blindly stumbling in to consign him to the gallows. But when </a:t>
            </a:r>
            <a:r>
              <a:rPr dirty="0" sz="1450" spc="-5">
                <a:latin typeface="Times New Roman"/>
                <a:cs typeface="Times New Roman"/>
              </a:rPr>
              <a:t>a </a:t>
            </a:r>
            <a:r>
              <a:rPr dirty="0" sz="1450" spc="-10">
                <a:latin typeface="Times New Roman"/>
                <a:cs typeface="Times New Roman"/>
              </a:rPr>
              <a:t>face  was thrust into the aperture, glanced round the room, looked at him, nodded  and smiled as if in friendly recognition, and then withdrew again, and the </a:t>
            </a:r>
            <a:r>
              <a:rPr dirty="0" sz="1450" spc="-5">
                <a:latin typeface="Times New Roman"/>
                <a:cs typeface="Times New Roman"/>
              </a:rPr>
              <a:t>door  </a:t>
            </a:r>
            <a:r>
              <a:rPr dirty="0" sz="1450" spc="-10">
                <a:latin typeface="Times New Roman"/>
                <a:cs typeface="Times New Roman"/>
              </a:rPr>
              <a:t>closed behind it, his fear broke loose from his control in </a:t>
            </a:r>
            <a:r>
              <a:rPr dirty="0" sz="1450" spc="-5">
                <a:latin typeface="Times New Roman"/>
                <a:cs typeface="Times New Roman"/>
              </a:rPr>
              <a:t>a </a:t>
            </a:r>
            <a:r>
              <a:rPr dirty="0" sz="1450" spc="-10">
                <a:latin typeface="Times New Roman"/>
                <a:cs typeface="Times New Roman"/>
              </a:rPr>
              <a:t>hoarse </a:t>
            </a:r>
            <a:r>
              <a:rPr dirty="0" sz="1450" spc="-30">
                <a:latin typeface="Times New Roman"/>
                <a:cs typeface="Times New Roman"/>
              </a:rPr>
              <a:t>cry. </a:t>
            </a:r>
            <a:r>
              <a:rPr dirty="0" sz="1450" spc="-10">
                <a:latin typeface="Times New Roman"/>
                <a:cs typeface="Times New Roman"/>
              </a:rPr>
              <a:t>At the  sound </a:t>
            </a:r>
            <a:r>
              <a:rPr dirty="0" sz="1450" spc="-5">
                <a:latin typeface="Times New Roman"/>
                <a:cs typeface="Times New Roman"/>
              </a:rPr>
              <a:t>of </a:t>
            </a:r>
            <a:r>
              <a:rPr dirty="0" sz="1450" spc="-10">
                <a:latin typeface="Times New Roman"/>
                <a:cs typeface="Times New Roman"/>
              </a:rPr>
              <a:t>this the visitant</a:t>
            </a:r>
            <a:r>
              <a:rPr dirty="0" sz="1450" spc="10">
                <a:latin typeface="Times New Roman"/>
                <a:cs typeface="Times New Roman"/>
              </a:rPr>
              <a:t> </a:t>
            </a:r>
            <a:r>
              <a:rPr dirty="0" sz="1450" spc="-10">
                <a:latin typeface="Times New Roman"/>
                <a:cs typeface="Times New Roman"/>
              </a:rPr>
              <a:t>returned.</a:t>
            </a:r>
            <a:endParaRPr sz="1450">
              <a:latin typeface="Times New Roman"/>
              <a:cs typeface="Times New Roman"/>
            </a:endParaRPr>
          </a:p>
          <a:p>
            <a:pPr algn="just" marL="12700" marR="7620">
              <a:lnSpc>
                <a:spcPts val="1730"/>
              </a:lnSpc>
              <a:spcBef>
                <a:spcPts val="855"/>
              </a:spcBef>
            </a:pPr>
            <a:r>
              <a:rPr dirty="0" sz="1450" spc="-10">
                <a:latin typeface="Times New Roman"/>
                <a:cs typeface="Times New Roman"/>
              </a:rPr>
              <a:t>‘Did </a:t>
            </a:r>
            <a:r>
              <a:rPr dirty="0" sz="1450" spc="-5">
                <a:latin typeface="Times New Roman"/>
                <a:cs typeface="Times New Roman"/>
              </a:rPr>
              <a:t>you </a:t>
            </a:r>
            <a:r>
              <a:rPr dirty="0" sz="1450" spc="-10">
                <a:latin typeface="Times New Roman"/>
                <a:cs typeface="Times New Roman"/>
              </a:rPr>
              <a:t>call me?’ </a:t>
            </a:r>
            <a:r>
              <a:rPr dirty="0" sz="1450" spc="-5">
                <a:latin typeface="Times New Roman"/>
                <a:cs typeface="Times New Roman"/>
              </a:rPr>
              <a:t>he </a:t>
            </a:r>
            <a:r>
              <a:rPr dirty="0" sz="1450" spc="-10">
                <a:latin typeface="Times New Roman"/>
                <a:cs typeface="Times New Roman"/>
              </a:rPr>
              <a:t>asked, </a:t>
            </a:r>
            <a:r>
              <a:rPr dirty="0" sz="1450" spc="-20">
                <a:latin typeface="Times New Roman"/>
                <a:cs typeface="Times New Roman"/>
              </a:rPr>
              <a:t>pleasantly, </a:t>
            </a:r>
            <a:r>
              <a:rPr dirty="0" sz="1450" spc="-10">
                <a:latin typeface="Times New Roman"/>
                <a:cs typeface="Times New Roman"/>
              </a:rPr>
              <a:t>and with that </a:t>
            </a:r>
            <a:r>
              <a:rPr dirty="0" sz="1450" spc="-5">
                <a:latin typeface="Times New Roman"/>
                <a:cs typeface="Times New Roman"/>
              </a:rPr>
              <a:t>he </a:t>
            </a:r>
            <a:r>
              <a:rPr dirty="0" sz="1450" spc="-10">
                <a:latin typeface="Times New Roman"/>
                <a:cs typeface="Times New Roman"/>
              </a:rPr>
              <a:t>entered the room and  closed the </a:t>
            </a:r>
            <a:r>
              <a:rPr dirty="0" sz="1450" spc="-5">
                <a:latin typeface="Times New Roman"/>
                <a:cs typeface="Times New Roman"/>
              </a:rPr>
              <a:t>door </a:t>
            </a:r>
            <a:r>
              <a:rPr dirty="0" sz="1450" spc="-10">
                <a:latin typeface="Times New Roman"/>
                <a:cs typeface="Times New Roman"/>
              </a:rPr>
              <a:t>behind</a:t>
            </a:r>
            <a:r>
              <a:rPr dirty="0" sz="145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Markheim stood and gazed at him with all his eyes. Perhaps there was </a:t>
            </a:r>
            <a:r>
              <a:rPr dirty="0" sz="1450" spc="-5">
                <a:latin typeface="Times New Roman"/>
                <a:cs typeface="Times New Roman"/>
              </a:rPr>
              <a:t>a </a:t>
            </a:r>
            <a:r>
              <a:rPr dirty="0" sz="1450" spc="-10">
                <a:latin typeface="Times New Roman"/>
                <a:cs typeface="Times New Roman"/>
              </a:rPr>
              <a:t>film  </a:t>
            </a:r>
            <a:r>
              <a:rPr dirty="0" sz="1450" spc="-5">
                <a:latin typeface="Times New Roman"/>
                <a:cs typeface="Times New Roman"/>
              </a:rPr>
              <a:t>upon </a:t>
            </a:r>
            <a:r>
              <a:rPr dirty="0" sz="1450" spc="-10">
                <a:latin typeface="Times New Roman"/>
                <a:cs typeface="Times New Roman"/>
              </a:rPr>
              <a:t>his sight, </a:t>
            </a:r>
            <a:r>
              <a:rPr dirty="0" sz="1450" spc="-5">
                <a:latin typeface="Times New Roman"/>
                <a:cs typeface="Times New Roman"/>
              </a:rPr>
              <a:t>but </a:t>
            </a:r>
            <a:r>
              <a:rPr dirty="0" sz="1450" spc="-10">
                <a:latin typeface="Times New Roman"/>
                <a:cs typeface="Times New Roman"/>
              </a:rPr>
              <a:t>the outlines </a:t>
            </a:r>
            <a:r>
              <a:rPr dirty="0" sz="1450" spc="-5">
                <a:latin typeface="Times New Roman"/>
                <a:cs typeface="Times New Roman"/>
              </a:rPr>
              <a:t>of </a:t>
            </a:r>
            <a:r>
              <a:rPr dirty="0" sz="1450" spc="-10">
                <a:latin typeface="Times New Roman"/>
                <a:cs typeface="Times New Roman"/>
              </a:rPr>
              <a:t>the new comer seemed to change and waver  like those </a:t>
            </a:r>
            <a:r>
              <a:rPr dirty="0" sz="1450" spc="-5">
                <a:latin typeface="Times New Roman"/>
                <a:cs typeface="Times New Roman"/>
              </a:rPr>
              <a:t>of </a:t>
            </a:r>
            <a:r>
              <a:rPr dirty="0" sz="1450" spc="-10">
                <a:latin typeface="Times New Roman"/>
                <a:cs typeface="Times New Roman"/>
              </a:rPr>
              <a:t>the idols in the wavering candle-light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shop; </a:t>
            </a:r>
            <a:r>
              <a:rPr dirty="0" sz="1450" spc="-10">
                <a:latin typeface="Times New Roman"/>
                <a:cs typeface="Times New Roman"/>
              </a:rPr>
              <a:t>and at times </a:t>
            </a:r>
            <a:r>
              <a:rPr dirty="0" sz="1450" spc="-5">
                <a:latin typeface="Times New Roman"/>
                <a:cs typeface="Times New Roman"/>
              </a:rPr>
              <a:t>he  thought he </a:t>
            </a:r>
            <a:r>
              <a:rPr dirty="0" sz="1450" spc="-10">
                <a:latin typeface="Times New Roman"/>
                <a:cs typeface="Times New Roman"/>
              </a:rPr>
              <a:t>knew him; and at times </a:t>
            </a:r>
            <a:r>
              <a:rPr dirty="0" sz="1450" spc="-5">
                <a:latin typeface="Times New Roman"/>
                <a:cs typeface="Times New Roman"/>
              </a:rPr>
              <a:t>he thought he </a:t>
            </a:r>
            <a:r>
              <a:rPr dirty="0" sz="1450" spc="-10">
                <a:latin typeface="Times New Roman"/>
                <a:cs typeface="Times New Roman"/>
              </a:rPr>
              <a:t>bore </a:t>
            </a:r>
            <a:r>
              <a:rPr dirty="0" sz="1450" spc="-5">
                <a:latin typeface="Times New Roman"/>
                <a:cs typeface="Times New Roman"/>
              </a:rPr>
              <a:t>a </a:t>
            </a:r>
            <a:r>
              <a:rPr dirty="0" sz="1450" spc="-10">
                <a:latin typeface="Times New Roman"/>
                <a:cs typeface="Times New Roman"/>
              </a:rPr>
              <a:t>likeness to himself;  and always, like </a:t>
            </a:r>
            <a:r>
              <a:rPr dirty="0" sz="1450" spc="-5">
                <a:latin typeface="Times New Roman"/>
                <a:cs typeface="Times New Roman"/>
              </a:rPr>
              <a:t>a </a:t>
            </a:r>
            <a:r>
              <a:rPr dirty="0" sz="1450" spc="-10">
                <a:latin typeface="Times New Roman"/>
                <a:cs typeface="Times New Roman"/>
              </a:rPr>
              <a:t>lump </a:t>
            </a:r>
            <a:r>
              <a:rPr dirty="0" sz="1450" spc="-5">
                <a:latin typeface="Times New Roman"/>
                <a:cs typeface="Times New Roman"/>
              </a:rPr>
              <a:t>of </a:t>
            </a:r>
            <a:r>
              <a:rPr dirty="0" sz="1450" spc="-10">
                <a:latin typeface="Times New Roman"/>
                <a:cs typeface="Times New Roman"/>
              </a:rPr>
              <a:t>living </a:t>
            </a:r>
            <a:r>
              <a:rPr dirty="0" sz="1450" spc="-15">
                <a:latin typeface="Times New Roman"/>
                <a:cs typeface="Times New Roman"/>
              </a:rPr>
              <a:t>terror, </a:t>
            </a:r>
            <a:r>
              <a:rPr dirty="0" sz="1450" spc="-10">
                <a:latin typeface="Times New Roman"/>
                <a:cs typeface="Times New Roman"/>
              </a:rPr>
              <a:t>there lay in his bosom the conviction  that this thing was </a:t>
            </a:r>
            <a:r>
              <a:rPr dirty="0" sz="1450" spc="-5">
                <a:latin typeface="Times New Roman"/>
                <a:cs typeface="Times New Roman"/>
              </a:rPr>
              <a:t>not of </a:t>
            </a:r>
            <a:r>
              <a:rPr dirty="0" sz="1450" spc="-10">
                <a:latin typeface="Times New Roman"/>
                <a:cs typeface="Times New Roman"/>
              </a:rPr>
              <a:t>the earth and </a:t>
            </a:r>
            <a:r>
              <a:rPr dirty="0" sz="1450" spc="-5">
                <a:latin typeface="Times New Roman"/>
                <a:cs typeface="Times New Roman"/>
              </a:rPr>
              <a:t>not of</a:t>
            </a:r>
            <a:r>
              <a:rPr dirty="0" sz="1450" spc="30">
                <a:latin typeface="Times New Roman"/>
                <a:cs typeface="Times New Roman"/>
              </a:rPr>
              <a:t> </a:t>
            </a:r>
            <a:r>
              <a:rPr dirty="0" sz="1450" spc="-10">
                <a:latin typeface="Times New Roman"/>
                <a:cs typeface="Times New Roman"/>
              </a:rPr>
              <a:t>God.</a:t>
            </a:r>
            <a:endParaRPr sz="1450">
              <a:latin typeface="Times New Roman"/>
              <a:cs typeface="Times New Roman"/>
            </a:endParaRPr>
          </a:p>
          <a:p>
            <a:pPr algn="just" marL="12700" marR="5715">
              <a:lnSpc>
                <a:spcPts val="1730"/>
              </a:lnSpc>
              <a:spcBef>
                <a:spcPts val="855"/>
              </a:spcBef>
            </a:pPr>
            <a:r>
              <a:rPr dirty="0" sz="1450" spc="-10">
                <a:latin typeface="Times New Roman"/>
                <a:cs typeface="Times New Roman"/>
              </a:rPr>
              <a:t>And yet the creature had </a:t>
            </a:r>
            <a:r>
              <a:rPr dirty="0" sz="1450" spc="-5">
                <a:latin typeface="Times New Roman"/>
                <a:cs typeface="Times New Roman"/>
              </a:rPr>
              <a:t>a </a:t>
            </a:r>
            <a:r>
              <a:rPr dirty="0" sz="1450" spc="-10">
                <a:latin typeface="Times New Roman"/>
                <a:cs typeface="Times New Roman"/>
              </a:rPr>
              <a:t>strange air </a:t>
            </a:r>
            <a:r>
              <a:rPr dirty="0" sz="1450" spc="-5">
                <a:latin typeface="Times New Roman"/>
                <a:cs typeface="Times New Roman"/>
              </a:rPr>
              <a:t>of </a:t>
            </a:r>
            <a:r>
              <a:rPr dirty="0" sz="1450" spc="-10">
                <a:latin typeface="Times New Roman"/>
                <a:cs typeface="Times New Roman"/>
              </a:rPr>
              <a:t>the commonplace, as </a:t>
            </a:r>
            <a:r>
              <a:rPr dirty="0" sz="1450" spc="-5">
                <a:latin typeface="Times New Roman"/>
                <a:cs typeface="Times New Roman"/>
              </a:rPr>
              <a:t>he </a:t>
            </a:r>
            <a:r>
              <a:rPr dirty="0" sz="1450" spc="-10">
                <a:latin typeface="Times New Roman"/>
                <a:cs typeface="Times New Roman"/>
              </a:rPr>
              <a:t>stood  looking </a:t>
            </a:r>
            <a:r>
              <a:rPr dirty="0" sz="1450" spc="-5">
                <a:latin typeface="Times New Roman"/>
                <a:cs typeface="Times New Roman"/>
              </a:rPr>
              <a:t>on </a:t>
            </a:r>
            <a:r>
              <a:rPr dirty="0" sz="1450" spc="-10">
                <a:latin typeface="Times New Roman"/>
                <a:cs typeface="Times New Roman"/>
              </a:rPr>
              <a:t>Markheim with </a:t>
            </a:r>
            <a:r>
              <a:rPr dirty="0" sz="1450" spc="-5">
                <a:latin typeface="Times New Roman"/>
                <a:cs typeface="Times New Roman"/>
              </a:rPr>
              <a:t>a </a:t>
            </a:r>
            <a:r>
              <a:rPr dirty="0" sz="1450" spc="-10">
                <a:latin typeface="Times New Roman"/>
                <a:cs typeface="Times New Roman"/>
              </a:rPr>
              <a:t>smile; and when </a:t>
            </a:r>
            <a:r>
              <a:rPr dirty="0" sz="1450" spc="-5">
                <a:latin typeface="Times New Roman"/>
                <a:cs typeface="Times New Roman"/>
              </a:rPr>
              <a:t>he </a:t>
            </a:r>
            <a:r>
              <a:rPr dirty="0" sz="1450" spc="-10">
                <a:latin typeface="Times New Roman"/>
                <a:cs typeface="Times New Roman"/>
              </a:rPr>
              <a:t>added: </a:t>
            </a:r>
            <a:r>
              <a:rPr dirty="0" sz="1450" spc="-45">
                <a:latin typeface="Times New Roman"/>
                <a:cs typeface="Times New Roman"/>
              </a:rPr>
              <a:t>‘You </a:t>
            </a:r>
            <a:r>
              <a:rPr dirty="0" sz="1450" spc="-10">
                <a:latin typeface="Times New Roman"/>
                <a:cs typeface="Times New Roman"/>
              </a:rPr>
              <a:t>are looking for  the </a:t>
            </a:r>
            <a:r>
              <a:rPr dirty="0" sz="1450" spc="-25">
                <a:latin typeface="Times New Roman"/>
                <a:cs typeface="Times New Roman"/>
              </a:rPr>
              <a:t>money, </a:t>
            </a:r>
            <a:r>
              <a:rPr dirty="0" sz="1450" spc="-5">
                <a:latin typeface="Times New Roman"/>
                <a:cs typeface="Times New Roman"/>
              </a:rPr>
              <a:t>I </a:t>
            </a:r>
            <a:r>
              <a:rPr dirty="0" sz="1450" spc="-10">
                <a:latin typeface="Times New Roman"/>
                <a:cs typeface="Times New Roman"/>
              </a:rPr>
              <a:t>believe?’ it was in the tones </a:t>
            </a:r>
            <a:r>
              <a:rPr dirty="0" sz="1450" spc="-5">
                <a:latin typeface="Times New Roman"/>
                <a:cs typeface="Times New Roman"/>
              </a:rPr>
              <a:t>of </a:t>
            </a:r>
            <a:r>
              <a:rPr dirty="0" sz="1450" spc="-10">
                <a:latin typeface="Times New Roman"/>
                <a:cs typeface="Times New Roman"/>
              </a:rPr>
              <a:t>everyday</a:t>
            </a:r>
            <a:r>
              <a:rPr dirty="0" sz="1450" spc="-35">
                <a:latin typeface="Times New Roman"/>
                <a:cs typeface="Times New Roman"/>
              </a:rPr>
              <a:t> </a:t>
            </a:r>
            <a:r>
              <a:rPr dirty="0" sz="1450" spc="-10">
                <a:latin typeface="Times New Roman"/>
                <a:cs typeface="Times New Roman"/>
              </a:rPr>
              <a:t>politeness.</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Markheim made </a:t>
            </a:r>
            <a:r>
              <a:rPr dirty="0" sz="1450" spc="-5">
                <a:latin typeface="Times New Roman"/>
                <a:cs typeface="Times New Roman"/>
              </a:rPr>
              <a:t>no</a:t>
            </a:r>
            <a:r>
              <a:rPr dirty="0" sz="1450">
                <a:latin typeface="Times New Roman"/>
                <a:cs typeface="Times New Roman"/>
              </a:rPr>
              <a:t> </a:t>
            </a:r>
            <a:r>
              <a:rPr dirty="0" sz="1450" spc="-20">
                <a:latin typeface="Times New Roman"/>
                <a:cs typeface="Times New Roman"/>
              </a:rPr>
              <a:t>answer.</a:t>
            </a:r>
            <a:endParaRPr sz="1450">
              <a:latin typeface="Times New Roman"/>
              <a:cs typeface="Times New Roman"/>
            </a:endParaRPr>
          </a:p>
          <a:p>
            <a:pPr algn="just" marL="12700" marR="8890">
              <a:lnSpc>
                <a:spcPts val="1730"/>
              </a:lnSpc>
              <a:spcBef>
                <a:spcPts val="919"/>
              </a:spcBef>
            </a:pPr>
            <a:r>
              <a:rPr dirty="0" sz="1450" spc="-10">
                <a:latin typeface="Times New Roman"/>
                <a:cs typeface="Times New Roman"/>
              </a:rPr>
              <a:t>‘I should warn </a:t>
            </a:r>
            <a:r>
              <a:rPr dirty="0" sz="1450" spc="-5">
                <a:latin typeface="Times New Roman"/>
                <a:cs typeface="Times New Roman"/>
              </a:rPr>
              <a:t>you,’ </a:t>
            </a:r>
            <a:r>
              <a:rPr dirty="0" sz="1450" spc="-10">
                <a:latin typeface="Times New Roman"/>
                <a:cs typeface="Times New Roman"/>
              </a:rPr>
              <a:t>resumed the </a:t>
            </a:r>
            <a:r>
              <a:rPr dirty="0" sz="1450" spc="-20">
                <a:latin typeface="Times New Roman"/>
                <a:cs typeface="Times New Roman"/>
              </a:rPr>
              <a:t>other, </a:t>
            </a:r>
            <a:r>
              <a:rPr dirty="0" sz="1450" spc="-10">
                <a:latin typeface="Times New Roman"/>
                <a:cs typeface="Times New Roman"/>
              </a:rPr>
              <a:t>‘that the maid has left her sweetheart  earlier than usual and will soon </a:t>
            </a:r>
            <a:r>
              <a:rPr dirty="0" sz="1450" spc="-5">
                <a:latin typeface="Times New Roman"/>
                <a:cs typeface="Times New Roman"/>
              </a:rPr>
              <a:t>be </a:t>
            </a:r>
            <a:r>
              <a:rPr dirty="0" sz="1450" spc="-10">
                <a:latin typeface="Times New Roman"/>
                <a:cs typeface="Times New Roman"/>
              </a:rPr>
              <a:t>here. If </a:t>
            </a:r>
            <a:r>
              <a:rPr dirty="0" sz="1450" spc="-35">
                <a:latin typeface="Times New Roman"/>
                <a:cs typeface="Times New Roman"/>
              </a:rPr>
              <a:t>Mr. </a:t>
            </a:r>
            <a:r>
              <a:rPr dirty="0" sz="1450" spc="-10">
                <a:latin typeface="Times New Roman"/>
                <a:cs typeface="Times New Roman"/>
              </a:rPr>
              <a:t>Markheim </a:t>
            </a:r>
            <a:r>
              <a:rPr dirty="0" sz="1450" spc="-5">
                <a:latin typeface="Times New Roman"/>
                <a:cs typeface="Times New Roman"/>
              </a:rPr>
              <a:t>be </a:t>
            </a:r>
            <a:r>
              <a:rPr dirty="0" sz="1450" spc="-10">
                <a:latin typeface="Times New Roman"/>
                <a:cs typeface="Times New Roman"/>
              </a:rPr>
              <a:t>found in this  house, </a:t>
            </a:r>
            <a:r>
              <a:rPr dirty="0" sz="1450" spc="-5">
                <a:latin typeface="Times New Roman"/>
                <a:cs typeface="Times New Roman"/>
              </a:rPr>
              <a:t>I </a:t>
            </a:r>
            <a:r>
              <a:rPr dirty="0" sz="1450" spc="-10">
                <a:latin typeface="Times New Roman"/>
                <a:cs typeface="Times New Roman"/>
              </a:rPr>
              <a:t>need </a:t>
            </a:r>
            <a:r>
              <a:rPr dirty="0" sz="1450" spc="-5">
                <a:latin typeface="Times New Roman"/>
                <a:cs typeface="Times New Roman"/>
              </a:rPr>
              <a:t>not </a:t>
            </a:r>
            <a:r>
              <a:rPr dirty="0" sz="1450" spc="-10">
                <a:latin typeface="Times New Roman"/>
                <a:cs typeface="Times New Roman"/>
              </a:rPr>
              <a:t>describe to him the</a:t>
            </a:r>
            <a:r>
              <a:rPr dirty="0" sz="1450" spc="25">
                <a:latin typeface="Times New Roman"/>
                <a:cs typeface="Times New Roman"/>
              </a:rPr>
              <a:t> </a:t>
            </a:r>
            <a:r>
              <a:rPr dirty="0" sz="1450" spc="-10">
                <a:latin typeface="Times New Roman"/>
                <a:cs typeface="Times New Roman"/>
              </a:rPr>
              <a:t>consequences.’</a:t>
            </a:r>
            <a:endParaRPr sz="1450">
              <a:latin typeface="Times New Roman"/>
              <a:cs typeface="Times New Roman"/>
            </a:endParaRPr>
          </a:p>
          <a:p>
            <a:pPr algn="just" marL="12700">
              <a:lnSpc>
                <a:spcPct val="100000"/>
              </a:lnSpc>
              <a:spcBef>
                <a:spcPts val="795"/>
              </a:spcBef>
            </a:pPr>
            <a:r>
              <a:rPr dirty="0" sz="1450" spc="-45">
                <a:latin typeface="Times New Roman"/>
                <a:cs typeface="Times New Roman"/>
              </a:rPr>
              <a:t>‘You </a:t>
            </a:r>
            <a:r>
              <a:rPr dirty="0" sz="1450" spc="-10">
                <a:latin typeface="Times New Roman"/>
                <a:cs typeface="Times New Roman"/>
              </a:rPr>
              <a:t>know me?’ cried the</a:t>
            </a:r>
            <a:r>
              <a:rPr dirty="0" sz="1450" spc="-60">
                <a:latin typeface="Times New Roman"/>
                <a:cs typeface="Times New Roman"/>
              </a:rPr>
              <a:t> </a:t>
            </a:r>
            <a:r>
              <a:rPr dirty="0" sz="1450" spc="-20">
                <a:latin typeface="Times New Roman"/>
                <a:cs typeface="Times New Roman"/>
              </a:rPr>
              <a:t>murderer.</a:t>
            </a:r>
            <a:endParaRPr sz="1450">
              <a:latin typeface="Times New Roman"/>
              <a:cs typeface="Times New Roman"/>
            </a:endParaRPr>
          </a:p>
          <a:p>
            <a:pPr algn="just" marL="12700" marR="11430">
              <a:lnSpc>
                <a:spcPts val="1730"/>
              </a:lnSpc>
              <a:spcBef>
                <a:spcPts val="920"/>
              </a:spcBef>
            </a:pPr>
            <a:r>
              <a:rPr dirty="0" sz="1450" spc="-10">
                <a:latin typeface="Times New Roman"/>
                <a:cs typeface="Times New Roman"/>
              </a:rPr>
              <a:t>The visitor smiled. </a:t>
            </a:r>
            <a:r>
              <a:rPr dirty="0" sz="1450" spc="-45">
                <a:latin typeface="Times New Roman"/>
                <a:cs typeface="Times New Roman"/>
              </a:rPr>
              <a:t>‘You </a:t>
            </a:r>
            <a:r>
              <a:rPr dirty="0" sz="1450" spc="-10">
                <a:latin typeface="Times New Roman"/>
                <a:cs typeface="Times New Roman"/>
              </a:rPr>
              <a:t>have long been </a:t>
            </a:r>
            <a:r>
              <a:rPr dirty="0" sz="1450" spc="-5">
                <a:latin typeface="Times New Roman"/>
                <a:cs typeface="Times New Roman"/>
              </a:rPr>
              <a:t>a </a:t>
            </a:r>
            <a:r>
              <a:rPr dirty="0" sz="1450" spc="-10">
                <a:latin typeface="Times New Roman"/>
                <a:cs typeface="Times New Roman"/>
              </a:rPr>
              <a:t>favourite </a:t>
            </a:r>
            <a:r>
              <a:rPr dirty="0" sz="1450" spc="-5">
                <a:latin typeface="Times New Roman"/>
                <a:cs typeface="Times New Roman"/>
              </a:rPr>
              <a:t>of </a:t>
            </a:r>
            <a:r>
              <a:rPr dirty="0" sz="1450" spc="-10">
                <a:latin typeface="Times New Roman"/>
                <a:cs typeface="Times New Roman"/>
              </a:rPr>
              <a:t>mine,’ </a:t>
            </a:r>
            <a:r>
              <a:rPr dirty="0" sz="1450" spc="-5">
                <a:latin typeface="Times New Roman"/>
                <a:cs typeface="Times New Roman"/>
              </a:rPr>
              <a:t>he </a:t>
            </a:r>
            <a:r>
              <a:rPr dirty="0" sz="1450" spc="-10">
                <a:latin typeface="Times New Roman"/>
                <a:cs typeface="Times New Roman"/>
              </a:rPr>
              <a:t>said; ‘and </a:t>
            </a:r>
            <a:r>
              <a:rPr dirty="0" sz="1450" spc="-5">
                <a:latin typeface="Times New Roman"/>
                <a:cs typeface="Times New Roman"/>
              </a:rPr>
              <a:t>I  </a:t>
            </a:r>
            <a:r>
              <a:rPr dirty="0" sz="1450" spc="-10">
                <a:latin typeface="Times New Roman"/>
                <a:cs typeface="Times New Roman"/>
              </a:rPr>
              <a:t>have long observed and often </a:t>
            </a:r>
            <a:r>
              <a:rPr dirty="0" sz="1450" spc="-5">
                <a:latin typeface="Times New Roman"/>
                <a:cs typeface="Times New Roman"/>
              </a:rPr>
              <a:t>sought </a:t>
            </a:r>
            <a:r>
              <a:rPr dirty="0" sz="1450" spc="-10">
                <a:latin typeface="Times New Roman"/>
                <a:cs typeface="Times New Roman"/>
              </a:rPr>
              <a:t>to help</a:t>
            </a:r>
            <a:r>
              <a:rPr dirty="0" sz="1450" spc="2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‘What are you?’ cried Markheim: ‘the</a:t>
            </a:r>
            <a:r>
              <a:rPr dirty="0" sz="1450" spc="-85">
                <a:latin typeface="Times New Roman"/>
                <a:cs typeface="Times New Roman"/>
              </a:rPr>
              <a:t> </a:t>
            </a:r>
            <a:r>
              <a:rPr dirty="0" sz="1450" spc="-10">
                <a:latin typeface="Times New Roman"/>
                <a:cs typeface="Times New Roman"/>
              </a:rPr>
              <a:t>devil?’</a:t>
            </a:r>
            <a:endParaRPr sz="1450">
              <a:latin typeface="Times New Roman"/>
              <a:cs typeface="Times New Roman"/>
            </a:endParaRPr>
          </a:p>
          <a:p>
            <a:pPr algn="just" marL="12700" marR="13335">
              <a:lnSpc>
                <a:spcPts val="1730"/>
              </a:lnSpc>
              <a:spcBef>
                <a:spcPts val="915"/>
              </a:spcBef>
            </a:pP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returned the </a:t>
            </a:r>
            <a:r>
              <a:rPr dirty="0" sz="1450" spc="-20">
                <a:latin typeface="Times New Roman"/>
                <a:cs typeface="Times New Roman"/>
              </a:rPr>
              <a:t>other, </a:t>
            </a:r>
            <a:r>
              <a:rPr dirty="0" sz="1450" spc="-10">
                <a:latin typeface="Times New Roman"/>
                <a:cs typeface="Times New Roman"/>
              </a:rPr>
              <a:t>‘cannot </a:t>
            </a:r>
            <a:r>
              <a:rPr dirty="0" sz="1450" spc="-15">
                <a:latin typeface="Times New Roman"/>
                <a:cs typeface="Times New Roman"/>
              </a:rPr>
              <a:t>affect </a:t>
            </a:r>
            <a:r>
              <a:rPr dirty="0" sz="1450" spc="-10">
                <a:latin typeface="Times New Roman"/>
                <a:cs typeface="Times New Roman"/>
              </a:rPr>
              <a:t>the service </a:t>
            </a:r>
            <a:r>
              <a:rPr dirty="0" sz="1450" spc="-5">
                <a:latin typeface="Times New Roman"/>
                <a:cs typeface="Times New Roman"/>
              </a:rPr>
              <a:t>I </a:t>
            </a:r>
            <a:r>
              <a:rPr dirty="0" sz="1450" spc="-10">
                <a:latin typeface="Times New Roman"/>
                <a:cs typeface="Times New Roman"/>
              </a:rPr>
              <a:t>propose to  render </a:t>
            </a:r>
            <a:r>
              <a:rPr dirty="0" sz="1450" spc="-5">
                <a:latin typeface="Times New Roman"/>
                <a:cs typeface="Times New Roman"/>
              </a:rPr>
              <a:t>you.’</a:t>
            </a:r>
            <a:endParaRPr sz="1450">
              <a:latin typeface="Times New Roman"/>
              <a:cs typeface="Times New Roman"/>
            </a:endParaRPr>
          </a:p>
          <a:p>
            <a:pPr algn="just" marL="12700" marR="53975">
              <a:lnSpc>
                <a:spcPts val="1730"/>
              </a:lnSpc>
              <a:spcBef>
                <a:spcPts val="865"/>
              </a:spcBef>
            </a:pPr>
            <a:r>
              <a:rPr dirty="0" sz="1450" spc="-10">
                <a:latin typeface="Times New Roman"/>
                <a:cs typeface="Times New Roman"/>
              </a:rPr>
              <a:t>‘It can,’ cried Markheim; ‘it does! Be helped </a:t>
            </a:r>
            <a:r>
              <a:rPr dirty="0" sz="1450" spc="-5">
                <a:latin typeface="Times New Roman"/>
                <a:cs typeface="Times New Roman"/>
              </a:rPr>
              <a:t>by you? </a:t>
            </a:r>
            <a:r>
              <a:rPr dirty="0" sz="1450" spc="-10">
                <a:latin typeface="Times New Roman"/>
                <a:cs typeface="Times New Roman"/>
              </a:rPr>
              <a:t>No, never; </a:t>
            </a:r>
            <a:r>
              <a:rPr dirty="0" sz="1450" spc="-5">
                <a:latin typeface="Times New Roman"/>
                <a:cs typeface="Times New Roman"/>
              </a:rPr>
              <a:t>not by you!  </a:t>
            </a:r>
            <a:r>
              <a:rPr dirty="0" sz="1450" spc="-60">
                <a:latin typeface="Times New Roman"/>
                <a:cs typeface="Times New Roman"/>
              </a:rPr>
              <a:t>You </a:t>
            </a:r>
            <a:r>
              <a:rPr dirty="0" sz="1450" spc="-5">
                <a:latin typeface="Times New Roman"/>
                <a:cs typeface="Times New Roman"/>
              </a:rPr>
              <a:t>do not </a:t>
            </a:r>
            <a:r>
              <a:rPr dirty="0" sz="1450" spc="-10">
                <a:latin typeface="Times New Roman"/>
                <a:cs typeface="Times New Roman"/>
              </a:rPr>
              <a:t>know me yet; thank God, </a:t>
            </a:r>
            <a:r>
              <a:rPr dirty="0" sz="1450" spc="-5">
                <a:latin typeface="Times New Roman"/>
                <a:cs typeface="Times New Roman"/>
              </a:rPr>
              <a:t>you do not </a:t>
            </a:r>
            <a:r>
              <a:rPr dirty="0" sz="1450" spc="-10">
                <a:latin typeface="Times New Roman"/>
                <a:cs typeface="Times New Roman"/>
              </a:rPr>
              <a:t>know</a:t>
            </a:r>
            <a:r>
              <a:rPr dirty="0" sz="1450" spc="8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‘I know </a:t>
            </a:r>
            <a:r>
              <a:rPr dirty="0" sz="1450" spc="-5">
                <a:latin typeface="Times New Roman"/>
                <a:cs typeface="Times New Roman"/>
              </a:rPr>
              <a:t>you,’ </a:t>
            </a:r>
            <a:r>
              <a:rPr dirty="0" sz="1450" spc="-10">
                <a:latin typeface="Times New Roman"/>
                <a:cs typeface="Times New Roman"/>
              </a:rPr>
              <a:t>replied the visitant, with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kind severity </a:t>
            </a:r>
            <a:r>
              <a:rPr dirty="0" sz="1450" spc="-5">
                <a:latin typeface="Times New Roman"/>
                <a:cs typeface="Times New Roman"/>
              </a:rPr>
              <a:t>or </a:t>
            </a:r>
            <a:r>
              <a:rPr dirty="0" sz="1450" spc="-10">
                <a:latin typeface="Times New Roman"/>
                <a:cs typeface="Times New Roman"/>
              </a:rPr>
              <a:t>rather  firmness. ‘I know </a:t>
            </a:r>
            <a:r>
              <a:rPr dirty="0" sz="1450" spc="-5">
                <a:latin typeface="Times New Roman"/>
                <a:cs typeface="Times New Roman"/>
              </a:rPr>
              <a:t>you </a:t>
            </a:r>
            <a:r>
              <a:rPr dirty="0" sz="1450" spc="-10">
                <a:latin typeface="Times New Roman"/>
                <a:cs typeface="Times New Roman"/>
              </a:rPr>
              <a:t>to the</a:t>
            </a:r>
            <a:r>
              <a:rPr dirty="0" sz="1450" spc="25">
                <a:latin typeface="Times New Roman"/>
                <a:cs typeface="Times New Roman"/>
              </a:rPr>
              <a:t> </a:t>
            </a:r>
            <a:r>
              <a:rPr dirty="0" sz="1450" spc="-10">
                <a:latin typeface="Times New Roman"/>
                <a:cs typeface="Times New Roman"/>
              </a:rPr>
              <a:t>soul.’</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‘Know me!’ cried Markheim. ‘Who can </a:t>
            </a:r>
            <a:r>
              <a:rPr dirty="0" sz="1450" spc="-5">
                <a:latin typeface="Times New Roman"/>
                <a:cs typeface="Times New Roman"/>
              </a:rPr>
              <a:t>do </a:t>
            </a:r>
            <a:r>
              <a:rPr dirty="0" sz="1450" spc="-10">
                <a:latin typeface="Times New Roman"/>
                <a:cs typeface="Times New Roman"/>
              </a:rPr>
              <a:t>so? My life is </a:t>
            </a:r>
            <a:r>
              <a:rPr dirty="0" sz="1450" spc="-5">
                <a:latin typeface="Times New Roman"/>
                <a:cs typeface="Times New Roman"/>
              </a:rPr>
              <a:t>but a </a:t>
            </a:r>
            <a:r>
              <a:rPr dirty="0" sz="1450" spc="-10">
                <a:latin typeface="Times New Roman"/>
                <a:cs typeface="Times New Roman"/>
              </a:rPr>
              <a:t>travesty and  slander </a:t>
            </a:r>
            <a:r>
              <a:rPr dirty="0" sz="1450" spc="-5">
                <a:latin typeface="Times New Roman"/>
                <a:cs typeface="Times New Roman"/>
              </a:rPr>
              <a:t>on </a:t>
            </a:r>
            <a:r>
              <a:rPr dirty="0" sz="1450" spc="-10">
                <a:latin typeface="Times New Roman"/>
                <a:cs typeface="Times New Roman"/>
              </a:rPr>
              <a:t>myself. </a:t>
            </a:r>
            <a:r>
              <a:rPr dirty="0" sz="1450" spc="-5">
                <a:latin typeface="Times New Roman"/>
                <a:cs typeface="Times New Roman"/>
              </a:rPr>
              <a:t>I </a:t>
            </a:r>
            <a:r>
              <a:rPr dirty="0" sz="1450" spc="-10">
                <a:latin typeface="Times New Roman"/>
                <a:cs typeface="Times New Roman"/>
              </a:rPr>
              <a:t>have lived to belie my nature. All men </a:t>
            </a:r>
            <a:r>
              <a:rPr dirty="0" sz="1450" spc="-5">
                <a:latin typeface="Times New Roman"/>
                <a:cs typeface="Times New Roman"/>
              </a:rPr>
              <a:t>do; </a:t>
            </a:r>
            <a:r>
              <a:rPr dirty="0" sz="1450" spc="-10">
                <a:latin typeface="Times New Roman"/>
                <a:cs typeface="Times New Roman"/>
              </a:rPr>
              <a:t>all men are  better than this disguise that grows about and stifles them. </a:t>
            </a:r>
            <a:r>
              <a:rPr dirty="0" sz="1450" spc="-60">
                <a:latin typeface="Times New Roman"/>
                <a:cs typeface="Times New Roman"/>
              </a:rPr>
              <a:t>You </a:t>
            </a:r>
            <a:r>
              <a:rPr dirty="0" sz="1450" spc="-10">
                <a:latin typeface="Times New Roman"/>
                <a:cs typeface="Times New Roman"/>
              </a:rPr>
              <a:t>see each  dragged</a:t>
            </a:r>
            <a:r>
              <a:rPr dirty="0" sz="1450" spc="229">
                <a:latin typeface="Times New Roman"/>
                <a:cs typeface="Times New Roman"/>
              </a:rPr>
              <a:t> </a:t>
            </a:r>
            <a:r>
              <a:rPr dirty="0" sz="1450" spc="-10">
                <a:latin typeface="Times New Roman"/>
                <a:cs typeface="Times New Roman"/>
              </a:rPr>
              <a:t>away</a:t>
            </a:r>
            <a:r>
              <a:rPr dirty="0" sz="1450" spc="235">
                <a:latin typeface="Times New Roman"/>
                <a:cs typeface="Times New Roman"/>
              </a:rPr>
              <a:t> </a:t>
            </a:r>
            <a:r>
              <a:rPr dirty="0" sz="1450" spc="-5">
                <a:latin typeface="Times New Roman"/>
                <a:cs typeface="Times New Roman"/>
              </a:rPr>
              <a:t>by</a:t>
            </a:r>
            <a:r>
              <a:rPr dirty="0" sz="1450" spc="229">
                <a:latin typeface="Times New Roman"/>
                <a:cs typeface="Times New Roman"/>
              </a:rPr>
              <a:t> </a:t>
            </a:r>
            <a:r>
              <a:rPr dirty="0" sz="1450" spc="-10">
                <a:latin typeface="Times New Roman"/>
                <a:cs typeface="Times New Roman"/>
              </a:rPr>
              <a:t>life,</a:t>
            </a:r>
            <a:r>
              <a:rPr dirty="0" sz="1450" spc="235">
                <a:latin typeface="Times New Roman"/>
                <a:cs typeface="Times New Roman"/>
              </a:rPr>
              <a:t> </a:t>
            </a:r>
            <a:r>
              <a:rPr dirty="0" sz="1450" spc="-10">
                <a:latin typeface="Times New Roman"/>
                <a:cs typeface="Times New Roman"/>
              </a:rPr>
              <a:t>like</a:t>
            </a:r>
            <a:r>
              <a:rPr dirty="0" sz="1450" spc="235">
                <a:latin typeface="Times New Roman"/>
                <a:cs typeface="Times New Roman"/>
              </a:rPr>
              <a:t> </a:t>
            </a:r>
            <a:r>
              <a:rPr dirty="0" sz="1450" spc="-5">
                <a:latin typeface="Times New Roman"/>
                <a:cs typeface="Times New Roman"/>
              </a:rPr>
              <a:t>one</a:t>
            </a:r>
            <a:r>
              <a:rPr dirty="0" sz="1450" spc="229">
                <a:latin typeface="Times New Roman"/>
                <a:cs typeface="Times New Roman"/>
              </a:rPr>
              <a:t> </a:t>
            </a:r>
            <a:r>
              <a:rPr dirty="0" sz="1450" spc="-10">
                <a:latin typeface="Times New Roman"/>
                <a:cs typeface="Times New Roman"/>
              </a:rPr>
              <a:t>whom</a:t>
            </a:r>
            <a:r>
              <a:rPr dirty="0" sz="1450" spc="235">
                <a:latin typeface="Times New Roman"/>
                <a:cs typeface="Times New Roman"/>
              </a:rPr>
              <a:t> </a:t>
            </a:r>
            <a:r>
              <a:rPr dirty="0" sz="1450" spc="-10">
                <a:latin typeface="Times New Roman"/>
                <a:cs typeface="Times New Roman"/>
              </a:rPr>
              <a:t>bravos</a:t>
            </a:r>
            <a:r>
              <a:rPr dirty="0" sz="1450" spc="235">
                <a:latin typeface="Times New Roman"/>
                <a:cs typeface="Times New Roman"/>
              </a:rPr>
              <a:t> </a:t>
            </a:r>
            <a:r>
              <a:rPr dirty="0" sz="1450" spc="-10">
                <a:latin typeface="Times New Roman"/>
                <a:cs typeface="Times New Roman"/>
              </a:rPr>
              <a:t>have</a:t>
            </a:r>
            <a:r>
              <a:rPr dirty="0" sz="1450" spc="229">
                <a:latin typeface="Times New Roman"/>
                <a:cs typeface="Times New Roman"/>
              </a:rPr>
              <a:t> </a:t>
            </a:r>
            <a:r>
              <a:rPr dirty="0" sz="1450" spc="-10">
                <a:latin typeface="Times New Roman"/>
                <a:cs typeface="Times New Roman"/>
              </a:rPr>
              <a:t>seized</a:t>
            </a:r>
            <a:r>
              <a:rPr dirty="0" sz="1450" spc="235">
                <a:latin typeface="Times New Roman"/>
                <a:cs typeface="Times New Roman"/>
              </a:rPr>
              <a:t> </a:t>
            </a:r>
            <a:r>
              <a:rPr dirty="0" sz="1450" spc="-10">
                <a:latin typeface="Times New Roman"/>
                <a:cs typeface="Times New Roman"/>
              </a:rPr>
              <a:t>and</a:t>
            </a:r>
            <a:r>
              <a:rPr dirty="0" sz="1450" spc="235">
                <a:latin typeface="Times New Roman"/>
                <a:cs typeface="Times New Roman"/>
              </a:rPr>
              <a:t> </a:t>
            </a:r>
            <a:r>
              <a:rPr dirty="0" sz="1450" spc="-15">
                <a:latin typeface="Times New Roman"/>
                <a:cs typeface="Times New Roman"/>
              </a:rPr>
              <a:t>muffled</a:t>
            </a:r>
            <a:r>
              <a:rPr dirty="0" sz="1450" spc="229">
                <a:latin typeface="Times New Roman"/>
                <a:cs typeface="Times New Roman"/>
              </a:rPr>
              <a:t> </a:t>
            </a:r>
            <a:r>
              <a:rPr dirty="0" sz="1450" spc="-10">
                <a:latin typeface="Times New Roman"/>
                <a:cs typeface="Times New Roman"/>
              </a:rPr>
              <a:t>in</a:t>
            </a:r>
            <a:r>
              <a:rPr dirty="0" sz="1450" spc="235">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cloak. If they had their own control—if </a:t>
            </a:r>
            <a:r>
              <a:rPr dirty="0" sz="1450" spc="-5">
                <a:latin typeface="Times New Roman"/>
                <a:cs typeface="Times New Roman"/>
              </a:rPr>
              <a:t>you </a:t>
            </a:r>
            <a:r>
              <a:rPr dirty="0" sz="1450" spc="-10">
                <a:latin typeface="Times New Roman"/>
                <a:cs typeface="Times New Roman"/>
              </a:rPr>
              <a:t>could see their faces, they would  </a:t>
            </a:r>
            <a:r>
              <a:rPr dirty="0" sz="1450" spc="-5">
                <a:latin typeface="Times New Roman"/>
                <a:cs typeface="Times New Roman"/>
              </a:rPr>
              <a:t>be </a:t>
            </a:r>
            <a:r>
              <a:rPr dirty="0" sz="1450" spc="-10">
                <a:latin typeface="Times New Roman"/>
                <a:cs typeface="Times New Roman"/>
              </a:rPr>
              <a:t>altogether different, they would shine </a:t>
            </a:r>
            <a:r>
              <a:rPr dirty="0" sz="1450" spc="-5">
                <a:latin typeface="Times New Roman"/>
                <a:cs typeface="Times New Roman"/>
              </a:rPr>
              <a:t>out </a:t>
            </a:r>
            <a:r>
              <a:rPr dirty="0" sz="1450" spc="-10">
                <a:latin typeface="Times New Roman"/>
                <a:cs typeface="Times New Roman"/>
              </a:rPr>
              <a:t>for heroes and saints! </a:t>
            </a:r>
            <a:r>
              <a:rPr dirty="0" sz="1450" spc="-5">
                <a:latin typeface="Times New Roman"/>
                <a:cs typeface="Times New Roman"/>
              </a:rPr>
              <a:t>I </a:t>
            </a:r>
            <a:r>
              <a:rPr dirty="0" sz="1450" spc="-10">
                <a:latin typeface="Times New Roman"/>
                <a:cs typeface="Times New Roman"/>
              </a:rPr>
              <a:t>am worse  than most; myself is more overlaid; my excuse is known to me and God. But,  had </a:t>
            </a:r>
            <a:r>
              <a:rPr dirty="0" sz="1450" spc="-5">
                <a:latin typeface="Times New Roman"/>
                <a:cs typeface="Times New Roman"/>
              </a:rPr>
              <a:t>I </a:t>
            </a:r>
            <a:r>
              <a:rPr dirty="0" sz="1450" spc="-10">
                <a:latin typeface="Times New Roman"/>
                <a:cs typeface="Times New Roman"/>
              </a:rPr>
              <a:t>the time, </a:t>
            </a:r>
            <a:r>
              <a:rPr dirty="0" sz="1450" spc="-5">
                <a:latin typeface="Times New Roman"/>
                <a:cs typeface="Times New Roman"/>
              </a:rPr>
              <a:t>I </a:t>
            </a:r>
            <a:r>
              <a:rPr dirty="0" sz="1450" spc="-10">
                <a:latin typeface="Times New Roman"/>
                <a:cs typeface="Times New Roman"/>
              </a:rPr>
              <a:t>could disclose</a:t>
            </a:r>
            <a:r>
              <a:rPr dirty="0" sz="1450" spc="15">
                <a:latin typeface="Times New Roman"/>
                <a:cs typeface="Times New Roman"/>
              </a:rPr>
              <a:t> </a:t>
            </a:r>
            <a:r>
              <a:rPr dirty="0" sz="1450" spc="-10">
                <a:latin typeface="Times New Roman"/>
                <a:cs typeface="Times New Roman"/>
              </a:rPr>
              <a:t>myself.’</a:t>
            </a:r>
            <a:endParaRPr sz="1450">
              <a:latin typeface="Times New Roman"/>
              <a:cs typeface="Times New Roman"/>
            </a:endParaRPr>
          </a:p>
          <a:p>
            <a:pPr algn="just" marL="12700">
              <a:lnSpc>
                <a:spcPct val="100000"/>
              </a:lnSpc>
              <a:spcBef>
                <a:spcPts val="790"/>
              </a:spcBef>
            </a:pPr>
            <a:r>
              <a:rPr dirty="0" sz="1450" spc="-45">
                <a:latin typeface="Times New Roman"/>
                <a:cs typeface="Times New Roman"/>
              </a:rPr>
              <a:t>‘To </a:t>
            </a:r>
            <a:r>
              <a:rPr dirty="0" sz="1450" spc="-10">
                <a:latin typeface="Times New Roman"/>
                <a:cs typeface="Times New Roman"/>
              </a:rPr>
              <a:t>me?’ inquired the</a:t>
            </a:r>
            <a:r>
              <a:rPr dirty="0" sz="1450" spc="-65">
                <a:latin typeface="Times New Roman"/>
                <a:cs typeface="Times New Roman"/>
              </a:rPr>
              <a:t> </a:t>
            </a:r>
            <a:r>
              <a:rPr dirty="0" sz="1450" spc="-10">
                <a:latin typeface="Times New Roman"/>
                <a:cs typeface="Times New Roman"/>
              </a:rPr>
              <a:t>visitant.</a:t>
            </a:r>
            <a:endParaRPr sz="1450">
              <a:latin typeface="Times New Roman"/>
              <a:cs typeface="Times New Roman"/>
            </a:endParaRPr>
          </a:p>
          <a:p>
            <a:pPr algn="just" marL="12700" marR="7620">
              <a:lnSpc>
                <a:spcPts val="1730"/>
              </a:lnSpc>
              <a:spcBef>
                <a:spcPts val="919"/>
              </a:spcBef>
            </a:pPr>
            <a:r>
              <a:rPr dirty="0" sz="1450" spc="-45">
                <a:latin typeface="Times New Roman"/>
                <a:cs typeface="Times New Roman"/>
              </a:rPr>
              <a:t>‘To </a:t>
            </a:r>
            <a:r>
              <a:rPr dirty="0" sz="1450" spc="-5">
                <a:latin typeface="Times New Roman"/>
                <a:cs typeface="Times New Roman"/>
              </a:rPr>
              <a:t>you </a:t>
            </a:r>
            <a:r>
              <a:rPr dirty="0" sz="1450" spc="-10">
                <a:latin typeface="Times New Roman"/>
                <a:cs typeface="Times New Roman"/>
              </a:rPr>
              <a:t>before all,’ returned the </a:t>
            </a:r>
            <a:r>
              <a:rPr dirty="0" sz="1450" spc="-20">
                <a:latin typeface="Times New Roman"/>
                <a:cs typeface="Times New Roman"/>
              </a:rPr>
              <a:t>murderer. </a:t>
            </a:r>
            <a:r>
              <a:rPr dirty="0" sz="1450" spc="-10">
                <a:latin typeface="Times New Roman"/>
                <a:cs typeface="Times New Roman"/>
              </a:rPr>
              <a:t>‘I supposed </a:t>
            </a:r>
            <a:r>
              <a:rPr dirty="0" sz="1450" spc="-5">
                <a:latin typeface="Times New Roman"/>
                <a:cs typeface="Times New Roman"/>
              </a:rPr>
              <a:t>you </a:t>
            </a:r>
            <a:r>
              <a:rPr dirty="0" sz="1450" spc="-10">
                <a:latin typeface="Times New Roman"/>
                <a:cs typeface="Times New Roman"/>
              </a:rPr>
              <a:t>were intelligent. </a:t>
            </a:r>
            <a:r>
              <a:rPr dirty="0" sz="1450" spc="-5">
                <a:latin typeface="Times New Roman"/>
                <a:cs typeface="Times New Roman"/>
              </a:rPr>
              <a:t>I  </a:t>
            </a:r>
            <a:r>
              <a:rPr dirty="0" sz="1450" spc="-10">
                <a:latin typeface="Times New Roman"/>
                <a:cs typeface="Times New Roman"/>
              </a:rPr>
              <a:t>thought—since </a:t>
            </a:r>
            <a:r>
              <a:rPr dirty="0" sz="1450" spc="-5">
                <a:latin typeface="Times New Roman"/>
                <a:cs typeface="Times New Roman"/>
              </a:rPr>
              <a:t>you </a:t>
            </a:r>
            <a:r>
              <a:rPr dirty="0" sz="1450" spc="-10">
                <a:latin typeface="Times New Roman"/>
                <a:cs typeface="Times New Roman"/>
              </a:rPr>
              <a:t>exist—you would prove </a:t>
            </a:r>
            <a:r>
              <a:rPr dirty="0" sz="1450" spc="-5">
                <a:latin typeface="Times New Roman"/>
                <a:cs typeface="Times New Roman"/>
              </a:rPr>
              <a:t>a </a:t>
            </a:r>
            <a:r>
              <a:rPr dirty="0" sz="1450" spc="-10">
                <a:latin typeface="Times New Roman"/>
                <a:cs typeface="Times New Roman"/>
              </a:rPr>
              <a:t>reader </a:t>
            </a:r>
            <a:r>
              <a:rPr dirty="0" sz="1450" spc="-5">
                <a:latin typeface="Times New Roman"/>
                <a:cs typeface="Times New Roman"/>
              </a:rPr>
              <a:t>of </a:t>
            </a:r>
            <a:r>
              <a:rPr dirty="0" sz="1450" spc="-10">
                <a:latin typeface="Times New Roman"/>
                <a:cs typeface="Times New Roman"/>
              </a:rPr>
              <a:t>the heart. And yet  </a:t>
            </a:r>
            <a:r>
              <a:rPr dirty="0" sz="1450" spc="-5">
                <a:latin typeface="Times New Roman"/>
                <a:cs typeface="Times New Roman"/>
              </a:rPr>
              <a:t>you </a:t>
            </a:r>
            <a:r>
              <a:rPr dirty="0" sz="1450" spc="-10">
                <a:latin typeface="Times New Roman"/>
                <a:cs typeface="Times New Roman"/>
              </a:rPr>
              <a:t>would propose to judge me </a:t>
            </a:r>
            <a:r>
              <a:rPr dirty="0" sz="1450" spc="-5">
                <a:latin typeface="Times New Roman"/>
                <a:cs typeface="Times New Roman"/>
              </a:rPr>
              <a:t>by </a:t>
            </a:r>
            <a:r>
              <a:rPr dirty="0" sz="1450" spc="-10">
                <a:latin typeface="Times New Roman"/>
                <a:cs typeface="Times New Roman"/>
              </a:rPr>
              <a:t>my acts! Think </a:t>
            </a:r>
            <a:r>
              <a:rPr dirty="0" sz="1450" spc="-5">
                <a:latin typeface="Times New Roman"/>
                <a:cs typeface="Times New Roman"/>
              </a:rPr>
              <a:t>of </a:t>
            </a:r>
            <a:r>
              <a:rPr dirty="0" sz="1450" spc="-10">
                <a:latin typeface="Times New Roman"/>
                <a:cs typeface="Times New Roman"/>
              </a:rPr>
              <a:t>it; my acts! </a:t>
            </a:r>
            <a:r>
              <a:rPr dirty="0" sz="1450" spc="-5">
                <a:latin typeface="Times New Roman"/>
                <a:cs typeface="Times New Roman"/>
              </a:rPr>
              <a:t>I </a:t>
            </a:r>
            <a:r>
              <a:rPr dirty="0" sz="1450" spc="-10">
                <a:latin typeface="Times New Roman"/>
                <a:cs typeface="Times New Roman"/>
              </a:rPr>
              <a:t>was born  and </a:t>
            </a:r>
            <a:r>
              <a:rPr dirty="0" sz="1450" spc="-5">
                <a:latin typeface="Times New Roman"/>
                <a:cs typeface="Times New Roman"/>
              </a:rPr>
              <a:t>I </a:t>
            </a:r>
            <a:r>
              <a:rPr dirty="0" sz="1450" spc="-10">
                <a:latin typeface="Times New Roman"/>
                <a:cs typeface="Times New Roman"/>
              </a:rPr>
              <a:t>have lived in </a:t>
            </a:r>
            <a:r>
              <a:rPr dirty="0" sz="1450" spc="-5">
                <a:latin typeface="Times New Roman"/>
                <a:cs typeface="Times New Roman"/>
              </a:rPr>
              <a:t>a </a:t>
            </a:r>
            <a:r>
              <a:rPr dirty="0" sz="1450" spc="-10">
                <a:latin typeface="Times New Roman"/>
                <a:cs typeface="Times New Roman"/>
              </a:rPr>
              <a:t>land </a:t>
            </a:r>
            <a:r>
              <a:rPr dirty="0" sz="1450" spc="-5">
                <a:latin typeface="Times New Roman"/>
                <a:cs typeface="Times New Roman"/>
              </a:rPr>
              <a:t>of </a:t>
            </a:r>
            <a:r>
              <a:rPr dirty="0" sz="1450" spc="-10">
                <a:latin typeface="Times New Roman"/>
                <a:cs typeface="Times New Roman"/>
              </a:rPr>
              <a:t>giants; giants have dragged me </a:t>
            </a:r>
            <a:r>
              <a:rPr dirty="0" sz="1450" spc="-5">
                <a:latin typeface="Times New Roman"/>
                <a:cs typeface="Times New Roman"/>
              </a:rPr>
              <a:t>by </a:t>
            </a:r>
            <a:r>
              <a:rPr dirty="0" sz="1450" spc="-10">
                <a:latin typeface="Times New Roman"/>
                <a:cs typeface="Times New Roman"/>
              </a:rPr>
              <a:t>the wrists since  </a:t>
            </a:r>
            <a:r>
              <a:rPr dirty="0" sz="1450" spc="-5">
                <a:latin typeface="Times New Roman"/>
                <a:cs typeface="Times New Roman"/>
              </a:rPr>
              <a:t>I </a:t>
            </a:r>
            <a:r>
              <a:rPr dirty="0" sz="1450" spc="-10">
                <a:latin typeface="Times New Roman"/>
                <a:cs typeface="Times New Roman"/>
              </a:rPr>
              <a:t>was born </a:t>
            </a:r>
            <a:r>
              <a:rPr dirty="0" sz="1450" spc="-5">
                <a:latin typeface="Times New Roman"/>
                <a:cs typeface="Times New Roman"/>
              </a:rPr>
              <a:t>out of </a:t>
            </a:r>
            <a:r>
              <a:rPr dirty="0" sz="1450" spc="-10">
                <a:latin typeface="Times New Roman"/>
                <a:cs typeface="Times New Roman"/>
              </a:rPr>
              <a:t>my mother—the giants </a:t>
            </a:r>
            <a:r>
              <a:rPr dirty="0" sz="1450" spc="-5">
                <a:latin typeface="Times New Roman"/>
                <a:cs typeface="Times New Roman"/>
              </a:rPr>
              <a:t>of </a:t>
            </a:r>
            <a:r>
              <a:rPr dirty="0" sz="1450" spc="-10">
                <a:latin typeface="Times New Roman"/>
                <a:cs typeface="Times New Roman"/>
              </a:rPr>
              <a:t>circumstance. And </a:t>
            </a:r>
            <a:r>
              <a:rPr dirty="0" sz="1450" spc="-5">
                <a:latin typeface="Times New Roman"/>
                <a:cs typeface="Times New Roman"/>
              </a:rPr>
              <a:t>you </a:t>
            </a:r>
            <a:r>
              <a:rPr dirty="0" sz="1450" spc="-10">
                <a:latin typeface="Times New Roman"/>
                <a:cs typeface="Times New Roman"/>
              </a:rPr>
              <a:t>would  judge me </a:t>
            </a:r>
            <a:r>
              <a:rPr dirty="0" sz="1450" spc="-5">
                <a:latin typeface="Times New Roman"/>
                <a:cs typeface="Times New Roman"/>
              </a:rPr>
              <a:t>by </a:t>
            </a:r>
            <a:r>
              <a:rPr dirty="0" sz="1450" spc="-10">
                <a:latin typeface="Times New Roman"/>
                <a:cs typeface="Times New Roman"/>
              </a:rPr>
              <a:t>my acts! But can </a:t>
            </a:r>
            <a:r>
              <a:rPr dirty="0" sz="1450" spc="-5">
                <a:latin typeface="Times New Roman"/>
                <a:cs typeface="Times New Roman"/>
              </a:rPr>
              <a:t>you not </a:t>
            </a:r>
            <a:r>
              <a:rPr dirty="0" sz="1450" spc="-10">
                <a:latin typeface="Times New Roman"/>
                <a:cs typeface="Times New Roman"/>
              </a:rPr>
              <a:t>look within? Can </a:t>
            </a:r>
            <a:r>
              <a:rPr dirty="0" sz="1450" spc="-5">
                <a:latin typeface="Times New Roman"/>
                <a:cs typeface="Times New Roman"/>
              </a:rPr>
              <a:t>you not </a:t>
            </a:r>
            <a:r>
              <a:rPr dirty="0" sz="1450" spc="-10">
                <a:latin typeface="Times New Roman"/>
                <a:cs typeface="Times New Roman"/>
              </a:rPr>
              <a:t>understand  that evil is hateful to me? Can </a:t>
            </a:r>
            <a:r>
              <a:rPr dirty="0" sz="1450" spc="-5">
                <a:latin typeface="Times New Roman"/>
                <a:cs typeface="Times New Roman"/>
              </a:rPr>
              <a:t>you not </a:t>
            </a:r>
            <a:r>
              <a:rPr dirty="0" sz="1450" spc="-10">
                <a:latin typeface="Times New Roman"/>
                <a:cs typeface="Times New Roman"/>
              </a:rPr>
              <a:t>see within me the clear writing </a:t>
            </a:r>
            <a:r>
              <a:rPr dirty="0" sz="1450" spc="-5">
                <a:latin typeface="Times New Roman"/>
                <a:cs typeface="Times New Roman"/>
              </a:rPr>
              <a:t>of  </a:t>
            </a:r>
            <a:r>
              <a:rPr dirty="0" sz="1450" spc="-10">
                <a:latin typeface="Times New Roman"/>
                <a:cs typeface="Times New Roman"/>
              </a:rPr>
              <a:t>conscience, never blurred </a:t>
            </a:r>
            <a:r>
              <a:rPr dirty="0" sz="1450" spc="-5">
                <a:latin typeface="Times New Roman"/>
                <a:cs typeface="Times New Roman"/>
              </a:rPr>
              <a:t>by </a:t>
            </a:r>
            <a:r>
              <a:rPr dirty="0" sz="1450" spc="-10">
                <a:latin typeface="Times New Roman"/>
                <a:cs typeface="Times New Roman"/>
              </a:rPr>
              <a:t>any wilful </a:t>
            </a:r>
            <a:r>
              <a:rPr dirty="0" sz="1450" spc="-20">
                <a:latin typeface="Times New Roman"/>
                <a:cs typeface="Times New Roman"/>
              </a:rPr>
              <a:t>sophistry,</a:t>
            </a:r>
            <a:r>
              <a:rPr dirty="0" sz="1450" spc="320">
                <a:latin typeface="Times New Roman"/>
                <a:cs typeface="Times New Roman"/>
              </a:rPr>
              <a:t> </a:t>
            </a:r>
            <a:r>
              <a:rPr dirty="0" sz="1450" spc="-10">
                <a:latin typeface="Times New Roman"/>
                <a:cs typeface="Times New Roman"/>
              </a:rPr>
              <a:t>although too often  disregarded? Can </a:t>
            </a:r>
            <a:r>
              <a:rPr dirty="0" sz="1450" spc="-5">
                <a:latin typeface="Times New Roman"/>
                <a:cs typeface="Times New Roman"/>
              </a:rPr>
              <a:t>you not </a:t>
            </a:r>
            <a:r>
              <a:rPr dirty="0" sz="1450" spc="-10">
                <a:latin typeface="Times New Roman"/>
                <a:cs typeface="Times New Roman"/>
              </a:rPr>
              <a:t>read me for </a:t>
            </a:r>
            <a:r>
              <a:rPr dirty="0" sz="1450" spc="-5">
                <a:latin typeface="Times New Roman"/>
                <a:cs typeface="Times New Roman"/>
              </a:rPr>
              <a:t>a </a:t>
            </a:r>
            <a:r>
              <a:rPr dirty="0" sz="1450" spc="-10">
                <a:latin typeface="Times New Roman"/>
                <a:cs typeface="Times New Roman"/>
              </a:rPr>
              <a:t>thing that surely must </a:t>
            </a:r>
            <a:r>
              <a:rPr dirty="0" sz="1450" spc="-5">
                <a:latin typeface="Times New Roman"/>
                <a:cs typeface="Times New Roman"/>
              </a:rPr>
              <a:t>be </a:t>
            </a:r>
            <a:r>
              <a:rPr dirty="0" sz="1450" spc="-10">
                <a:latin typeface="Times New Roman"/>
                <a:cs typeface="Times New Roman"/>
              </a:rPr>
              <a:t>common as  humanity—the unwilling</a:t>
            </a:r>
            <a:r>
              <a:rPr dirty="0" sz="1450" spc="-5">
                <a:latin typeface="Times New Roman"/>
                <a:cs typeface="Times New Roman"/>
              </a:rPr>
              <a:t> </a:t>
            </a:r>
            <a:r>
              <a:rPr dirty="0" sz="1450" spc="-10">
                <a:latin typeface="Times New Roman"/>
                <a:cs typeface="Times New Roman"/>
              </a:rPr>
              <a:t>sinner?’</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‘All this is very feelingly expressed,’ was the </a:t>
            </a:r>
            <a:r>
              <a:rPr dirty="0" sz="1450" spc="-25">
                <a:latin typeface="Times New Roman"/>
                <a:cs typeface="Times New Roman"/>
              </a:rPr>
              <a:t>reply, </a:t>
            </a:r>
            <a:r>
              <a:rPr dirty="0" sz="1450" spc="-5">
                <a:latin typeface="Times New Roman"/>
                <a:cs typeface="Times New Roman"/>
              </a:rPr>
              <a:t>‘but </a:t>
            </a:r>
            <a:r>
              <a:rPr dirty="0" sz="1450" spc="-10">
                <a:latin typeface="Times New Roman"/>
                <a:cs typeface="Times New Roman"/>
              </a:rPr>
              <a:t>it regards me </a:t>
            </a:r>
            <a:r>
              <a:rPr dirty="0" sz="1450" spc="-5">
                <a:latin typeface="Times New Roman"/>
                <a:cs typeface="Times New Roman"/>
              </a:rPr>
              <a:t>not.  </a:t>
            </a:r>
            <a:r>
              <a:rPr dirty="0" sz="1450" spc="-10">
                <a:latin typeface="Times New Roman"/>
                <a:cs typeface="Times New Roman"/>
              </a:rPr>
              <a:t>These points </a:t>
            </a:r>
            <a:r>
              <a:rPr dirty="0" sz="1450" spc="-5">
                <a:latin typeface="Times New Roman"/>
                <a:cs typeface="Times New Roman"/>
              </a:rPr>
              <a:t>of </a:t>
            </a:r>
            <a:r>
              <a:rPr dirty="0" sz="1450" spc="-10">
                <a:latin typeface="Times New Roman"/>
                <a:cs typeface="Times New Roman"/>
              </a:rPr>
              <a:t>consistency are beyond my province, and </a:t>
            </a:r>
            <a:r>
              <a:rPr dirty="0" sz="1450" spc="-5">
                <a:latin typeface="Times New Roman"/>
                <a:cs typeface="Times New Roman"/>
              </a:rPr>
              <a:t>I </a:t>
            </a:r>
            <a:r>
              <a:rPr dirty="0" sz="1450" spc="-10">
                <a:latin typeface="Times New Roman"/>
                <a:cs typeface="Times New Roman"/>
              </a:rPr>
              <a:t>care </a:t>
            </a:r>
            <a:r>
              <a:rPr dirty="0" sz="1450" spc="-5">
                <a:latin typeface="Times New Roman"/>
                <a:cs typeface="Times New Roman"/>
              </a:rPr>
              <a:t>not </a:t>
            </a:r>
            <a:r>
              <a:rPr dirty="0" sz="1450" spc="-10">
                <a:latin typeface="Times New Roman"/>
                <a:cs typeface="Times New Roman"/>
              </a:rPr>
              <a:t>in the least  </a:t>
            </a:r>
            <a:r>
              <a:rPr dirty="0" sz="1450" spc="-5">
                <a:latin typeface="Times New Roman"/>
                <a:cs typeface="Times New Roman"/>
              </a:rPr>
              <a:t>by </a:t>
            </a:r>
            <a:r>
              <a:rPr dirty="0" sz="1450" spc="-10">
                <a:latin typeface="Times New Roman"/>
                <a:cs typeface="Times New Roman"/>
              </a:rPr>
              <a:t>what compulsion </a:t>
            </a:r>
            <a:r>
              <a:rPr dirty="0" sz="1450" spc="-5">
                <a:latin typeface="Times New Roman"/>
                <a:cs typeface="Times New Roman"/>
              </a:rPr>
              <a:t>you </a:t>
            </a:r>
            <a:r>
              <a:rPr dirty="0" sz="1450" spc="-10">
                <a:latin typeface="Times New Roman"/>
                <a:cs typeface="Times New Roman"/>
              </a:rPr>
              <a:t>may have been dragged </a:t>
            </a:r>
            <a:r>
              <a:rPr dirty="0" sz="1450" spc="-30">
                <a:latin typeface="Times New Roman"/>
                <a:cs typeface="Times New Roman"/>
              </a:rPr>
              <a:t>away, </a:t>
            </a:r>
            <a:r>
              <a:rPr dirty="0" sz="1450" spc="-10">
                <a:latin typeface="Times New Roman"/>
                <a:cs typeface="Times New Roman"/>
              </a:rPr>
              <a:t>so as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but  </a:t>
            </a:r>
            <a:r>
              <a:rPr dirty="0" sz="1450" spc="-10">
                <a:latin typeface="Times New Roman"/>
                <a:cs typeface="Times New Roman"/>
              </a:rPr>
              <a:t>carried in the right direction. But time flies; the servant delays, looking in the  faces </a:t>
            </a:r>
            <a:r>
              <a:rPr dirty="0" sz="1450" spc="-5">
                <a:latin typeface="Times New Roman"/>
                <a:cs typeface="Times New Roman"/>
              </a:rPr>
              <a:t>of </a:t>
            </a:r>
            <a:r>
              <a:rPr dirty="0" sz="1450" spc="-10">
                <a:latin typeface="Times New Roman"/>
                <a:cs typeface="Times New Roman"/>
              </a:rPr>
              <a:t>the crowd and at the pictures </a:t>
            </a:r>
            <a:r>
              <a:rPr dirty="0" sz="1450" spc="-5">
                <a:latin typeface="Times New Roman"/>
                <a:cs typeface="Times New Roman"/>
              </a:rPr>
              <a:t>on </a:t>
            </a:r>
            <a:r>
              <a:rPr dirty="0" sz="1450" spc="-10">
                <a:latin typeface="Times New Roman"/>
                <a:cs typeface="Times New Roman"/>
              </a:rPr>
              <a:t>the hoardings, </a:t>
            </a:r>
            <a:r>
              <a:rPr dirty="0" sz="1450" spc="-5">
                <a:latin typeface="Times New Roman"/>
                <a:cs typeface="Times New Roman"/>
              </a:rPr>
              <a:t>but </a:t>
            </a:r>
            <a:r>
              <a:rPr dirty="0" sz="1450" spc="-10">
                <a:latin typeface="Times New Roman"/>
                <a:cs typeface="Times New Roman"/>
              </a:rPr>
              <a:t>still she keeps  moving nearer; and </a:t>
            </a:r>
            <a:r>
              <a:rPr dirty="0" sz="1450" spc="-15">
                <a:latin typeface="Times New Roman"/>
                <a:cs typeface="Times New Roman"/>
              </a:rPr>
              <a:t>remember, </a:t>
            </a:r>
            <a:r>
              <a:rPr dirty="0" sz="1450" spc="-10">
                <a:latin typeface="Times New Roman"/>
                <a:cs typeface="Times New Roman"/>
              </a:rPr>
              <a:t>it is as if the gallows itself was striding towards  </a:t>
            </a:r>
            <a:r>
              <a:rPr dirty="0" sz="1450" spc="-5">
                <a:latin typeface="Times New Roman"/>
                <a:cs typeface="Times New Roman"/>
              </a:rPr>
              <a:t>you </a:t>
            </a:r>
            <a:r>
              <a:rPr dirty="0" sz="1450" spc="-10">
                <a:latin typeface="Times New Roman"/>
                <a:cs typeface="Times New Roman"/>
              </a:rPr>
              <a:t>through the Christmas streets! Shall </a:t>
            </a:r>
            <a:r>
              <a:rPr dirty="0" sz="1450" spc="-5">
                <a:latin typeface="Times New Roman"/>
                <a:cs typeface="Times New Roman"/>
              </a:rPr>
              <a:t>I </a:t>
            </a:r>
            <a:r>
              <a:rPr dirty="0" sz="1450" spc="-10">
                <a:latin typeface="Times New Roman"/>
                <a:cs typeface="Times New Roman"/>
              </a:rPr>
              <a:t>help </a:t>
            </a:r>
            <a:r>
              <a:rPr dirty="0" sz="1450" spc="-5">
                <a:latin typeface="Times New Roman"/>
                <a:cs typeface="Times New Roman"/>
              </a:rPr>
              <a:t>you; </a:t>
            </a:r>
            <a:r>
              <a:rPr dirty="0" sz="1450" spc="-10">
                <a:latin typeface="Times New Roman"/>
                <a:cs typeface="Times New Roman"/>
              </a:rPr>
              <a:t>I, who know all? Shall </a:t>
            </a:r>
            <a:r>
              <a:rPr dirty="0" sz="1450" spc="-5">
                <a:latin typeface="Times New Roman"/>
                <a:cs typeface="Times New Roman"/>
              </a:rPr>
              <a:t>I  </a:t>
            </a:r>
            <a:r>
              <a:rPr dirty="0" sz="1450" spc="-10">
                <a:latin typeface="Times New Roman"/>
                <a:cs typeface="Times New Roman"/>
              </a:rPr>
              <a:t>tell </a:t>
            </a:r>
            <a:r>
              <a:rPr dirty="0" sz="1450" spc="-5">
                <a:latin typeface="Times New Roman"/>
                <a:cs typeface="Times New Roman"/>
              </a:rPr>
              <a:t>you </a:t>
            </a:r>
            <a:r>
              <a:rPr dirty="0" sz="1450" spc="-10">
                <a:latin typeface="Times New Roman"/>
                <a:cs typeface="Times New Roman"/>
              </a:rPr>
              <a:t>where to find the</a:t>
            </a:r>
            <a:r>
              <a:rPr dirty="0" sz="1450" spc="10">
                <a:latin typeface="Times New Roman"/>
                <a:cs typeface="Times New Roman"/>
              </a:rPr>
              <a:t> </a:t>
            </a:r>
            <a:r>
              <a:rPr dirty="0" sz="1450" spc="-10">
                <a:latin typeface="Times New Roman"/>
                <a:cs typeface="Times New Roman"/>
              </a:rPr>
              <a:t>money?’</a:t>
            </a:r>
            <a:endParaRPr sz="1450">
              <a:latin typeface="Times New Roman"/>
              <a:cs typeface="Times New Roman"/>
            </a:endParaRPr>
          </a:p>
          <a:p>
            <a:pPr algn="just" marL="12700">
              <a:lnSpc>
                <a:spcPct val="100000"/>
              </a:lnSpc>
              <a:spcBef>
                <a:spcPts val="785"/>
              </a:spcBef>
            </a:pPr>
            <a:r>
              <a:rPr dirty="0" sz="1450" spc="-10">
                <a:latin typeface="Times New Roman"/>
                <a:cs typeface="Times New Roman"/>
              </a:rPr>
              <a:t>‘For what price?’ asked</a:t>
            </a:r>
            <a:r>
              <a:rPr dirty="0" sz="1450" spc="-100">
                <a:latin typeface="Times New Roman"/>
                <a:cs typeface="Times New Roman"/>
              </a:rPr>
              <a:t> </a:t>
            </a:r>
            <a:r>
              <a:rPr dirty="0" sz="1450" spc="-10">
                <a:latin typeface="Times New Roman"/>
                <a:cs typeface="Times New Roman"/>
              </a:rPr>
              <a:t>Markheim.</a:t>
            </a:r>
            <a:endParaRPr sz="1450">
              <a:latin typeface="Times New Roman"/>
              <a:cs typeface="Times New Roman"/>
            </a:endParaRPr>
          </a:p>
          <a:p>
            <a:pPr algn="just" marL="12700">
              <a:lnSpc>
                <a:spcPct val="100000"/>
              </a:lnSpc>
              <a:spcBef>
                <a:spcPts val="850"/>
              </a:spcBef>
            </a:pPr>
            <a:r>
              <a:rPr dirty="0" sz="1450" spc="-10">
                <a:latin typeface="Times New Roman"/>
                <a:cs typeface="Times New Roman"/>
              </a:rPr>
              <a:t>‘I </a:t>
            </a:r>
            <a:r>
              <a:rPr dirty="0" sz="1450" spc="-15">
                <a:latin typeface="Times New Roman"/>
                <a:cs typeface="Times New Roman"/>
              </a:rPr>
              <a:t>offer </a:t>
            </a:r>
            <a:r>
              <a:rPr dirty="0" sz="1450" spc="-5">
                <a:latin typeface="Times New Roman"/>
                <a:cs typeface="Times New Roman"/>
              </a:rPr>
              <a:t>you </a:t>
            </a:r>
            <a:r>
              <a:rPr dirty="0" sz="1450" spc="-10">
                <a:latin typeface="Times New Roman"/>
                <a:cs typeface="Times New Roman"/>
              </a:rPr>
              <a:t>the service for </a:t>
            </a:r>
            <a:r>
              <a:rPr dirty="0" sz="1450" spc="-5">
                <a:latin typeface="Times New Roman"/>
                <a:cs typeface="Times New Roman"/>
              </a:rPr>
              <a:t>a </a:t>
            </a:r>
            <a:r>
              <a:rPr dirty="0" sz="1450" spc="-10">
                <a:latin typeface="Times New Roman"/>
                <a:cs typeface="Times New Roman"/>
              </a:rPr>
              <a:t>Christmas gift,’ returned the</a:t>
            </a:r>
            <a:r>
              <a:rPr dirty="0" sz="1450" spc="-50">
                <a:latin typeface="Times New Roman"/>
                <a:cs typeface="Times New Roman"/>
              </a:rPr>
              <a:t> </a:t>
            </a:r>
            <a:r>
              <a:rPr dirty="0" sz="1450" spc="-20">
                <a:latin typeface="Times New Roman"/>
                <a:cs typeface="Times New Roman"/>
              </a:rPr>
              <a:t>other.</a:t>
            </a:r>
            <a:endParaRPr sz="1450">
              <a:latin typeface="Times New Roman"/>
              <a:cs typeface="Times New Roman"/>
            </a:endParaRPr>
          </a:p>
          <a:p>
            <a:pPr algn="just" marL="12700" marR="12065">
              <a:lnSpc>
                <a:spcPts val="1730"/>
              </a:lnSpc>
              <a:spcBef>
                <a:spcPts val="919"/>
              </a:spcBef>
            </a:pPr>
            <a:r>
              <a:rPr dirty="0" sz="1450" spc="-10">
                <a:latin typeface="Times New Roman"/>
                <a:cs typeface="Times New Roman"/>
              </a:rPr>
              <a:t>Markheim could </a:t>
            </a:r>
            <a:r>
              <a:rPr dirty="0" sz="1450" spc="-5">
                <a:latin typeface="Times New Roman"/>
                <a:cs typeface="Times New Roman"/>
              </a:rPr>
              <a:t>not </a:t>
            </a:r>
            <a:r>
              <a:rPr dirty="0" sz="1450" spc="-10">
                <a:latin typeface="Times New Roman"/>
                <a:cs typeface="Times New Roman"/>
              </a:rPr>
              <a:t>refrain from smiling with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bitter triumph. ‘No,’  said he, ‘I will take nothing at </a:t>
            </a:r>
            <a:r>
              <a:rPr dirty="0" sz="1450" spc="-5">
                <a:latin typeface="Times New Roman"/>
                <a:cs typeface="Times New Roman"/>
              </a:rPr>
              <a:t>your </a:t>
            </a:r>
            <a:r>
              <a:rPr dirty="0" sz="1450" spc="-10">
                <a:latin typeface="Times New Roman"/>
                <a:cs typeface="Times New Roman"/>
              </a:rPr>
              <a:t>hands; if </a:t>
            </a:r>
            <a:r>
              <a:rPr dirty="0" sz="1450" spc="-5">
                <a:latin typeface="Times New Roman"/>
                <a:cs typeface="Times New Roman"/>
              </a:rPr>
              <a:t>I </a:t>
            </a:r>
            <a:r>
              <a:rPr dirty="0" sz="1450" spc="-10">
                <a:latin typeface="Times New Roman"/>
                <a:cs typeface="Times New Roman"/>
              </a:rPr>
              <a:t>were dying </a:t>
            </a:r>
            <a:r>
              <a:rPr dirty="0" sz="1450" spc="-5">
                <a:latin typeface="Times New Roman"/>
                <a:cs typeface="Times New Roman"/>
              </a:rPr>
              <a:t>of </a:t>
            </a:r>
            <a:r>
              <a:rPr dirty="0" sz="1450" spc="-10">
                <a:latin typeface="Times New Roman"/>
                <a:cs typeface="Times New Roman"/>
              </a:rPr>
              <a:t>thirst, and it was  </a:t>
            </a:r>
            <a:r>
              <a:rPr dirty="0" sz="1450" spc="-5">
                <a:latin typeface="Times New Roman"/>
                <a:cs typeface="Times New Roman"/>
              </a:rPr>
              <a:t>your </a:t>
            </a:r>
            <a:r>
              <a:rPr dirty="0" sz="1450" spc="-10">
                <a:latin typeface="Times New Roman"/>
                <a:cs typeface="Times New Roman"/>
              </a:rPr>
              <a:t>hand that </a:t>
            </a:r>
            <a:r>
              <a:rPr dirty="0" sz="1450" spc="-5">
                <a:latin typeface="Times New Roman"/>
                <a:cs typeface="Times New Roman"/>
              </a:rPr>
              <a:t>put </a:t>
            </a:r>
            <a:r>
              <a:rPr dirty="0" sz="1450" spc="-10">
                <a:latin typeface="Times New Roman"/>
                <a:cs typeface="Times New Roman"/>
              </a:rPr>
              <a:t>the pitcher to my lips, </a:t>
            </a:r>
            <a:r>
              <a:rPr dirty="0" sz="1450" spc="-5">
                <a:latin typeface="Times New Roman"/>
                <a:cs typeface="Times New Roman"/>
              </a:rPr>
              <a:t>I </a:t>
            </a:r>
            <a:r>
              <a:rPr dirty="0" sz="1450" spc="-10">
                <a:latin typeface="Times New Roman"/>
                <a:cs typeface="Times New Roman"/>
              </a:rPr>
              <a:t>should find the courage to refuse.  It may </a:t>
            </a:r>
            <a:r>
              <a:rPr dirty="0" sz="1450" spc="-5">
                <a:latin typeface="Times New Roman"/>
                <a:cs typeface="Times New Roman"/>
              </a:rPr>
              <a:t>be </a:t>
            </a:r>
            <a:r>
              <a:rPr dirty="0" sz="1450" spc="-10">
                <a:latin typeface="Times New Roman"/>
                <a:cs typeface="Times New Roman"/>
              </a:rPr>
              <a:t>credulous, </a:t>
            </a:r>
            <a:r>
              <a:rPr dirty="0" sz="1450" spc="-5">
                <a:latin typeface="Times New Roman"/>
                <a:cs typeface="Times New Roman"/>
              </a:rPr>
              <a:t>but I </a:t>
            </a:r>
            <a:r>
              <a:rPr dirty="0" sz="1450" spc="-10">
                <a:latin typeface="Times New Roman"/>
                <a:cs typeface="Times New Roman"/>
              </a:rPr>
              <a:t>will </a:t>
            </a:r>
            <a:r>
              <a:rPr dirty="0" sz="1450" spc="-5">
                <a:latin typeface="Times New Roman"/>
                <a:cs typeface="Times New Roman"/>
              </a:rPr>
              <a:t>do </a:t>
            </a:r>
            <a:r>
              <a:rPr dirty="0" sz="1450" spc="-10">
                <a:latin typeface="Times New Roman"/>
                <a:cs typeface="Times New Roman"/>
              </a:rPr>
              <a:t>nothing to commit myself to</a:t>
            </a:r>
            <a:r>
              <a:rPr dirty="0" sz="1450" spc="60">
                <a:latin typeface="Times New Roman"/>
                <a:cs typeface="Times New Roman"/>
              </a:rPr>
              <a:t> </a:t>
            </a:r>
            <a:r>
              <a:rPr dirty="0" sz="1450" spc="-10">
                <a:latin typeface="Times New Roman"/>
                <a:cs typeface="Times New Roman"/>
              </a:rPr>
              <a:t>evil.’</a:t>
            </a:r>
            <a:endParaRPr sz="1450">
              <a:latin typeface="Times New Roman"/>
              <a:cs typeface="Times New Roman"/>
            </a:endParaRPr>
          </a:p>
          <a:p>
            <a:pPr algn="just" marL="12700" marR="701040">
              <a:lnSpc>
                <a:spcPts val="2590"/>
              </a:lnSpc>
              <a:spcBef>
                <a:spcPts val="170"/>
              </a:spcBef>
            </a:pPr>
            <a:r>
              <a:rPr dirty="0" sz="1450" spc="-10">
                <a:latin typeface="Times New Roman"/>
                <a:cs typeface="Times New Roman"/>
              </a:rPr>
              <a:t>‘I have </a:t>
            </a:r>
            <a:r>
              <a:rPr dirty="0" sz="1450" spc="-5">
                <a:latin typeface="Times New Roman"/>
                <a:cs typeface="Times New Roman"/>
              </a:rPr>
              <a:t>no </a:t>
            </a:r>
            <a:r>
              <a:rPr dirty="0" sz="1450" spc="-10">
                <a:latin typeface="Times New Roman"/>
                <a:cs typeface="Times New Roman"/>
              </a:rPr>
              <a:t>objection to </a:t>
            </a:r>
            <a:r>
              <a:rPr dirty="0" sz="1450" spc="-5">
                <a:latin typeface="Times New Roman"/>
                <a:cs typeface="Times New Roman"/>
              </a:rPr>
              <a:t>a </a:t>
            </a:r>
            <a:r>
              <a:rPr dirty="0" sz="1450" spc="-10">
                <a:latin typeface="Times New Roman"/>
                <a:cs typeface="Times New Roman"/>
              </a:rPr>
              <a:t>death-bed repentance,’ observed the visitant.  ‘Because </a:t>
            </a:r>
            <a:r>
              <a:rPr dirty="0" sz="1450" spc="-5">
                <a:latin typeface="Times New Roman"/>
                <a:cs typeface="Times New Roman"/>
              </a:rPr>
              <a:t>you </a:t>
            </a:r>
            <a:r>
              <a:rPr dirty="0" sz="1450" spc="-10">
                <a:latin typeface="Times New Roman"/>
                <a:cs typeface="Times New Roman"/>
              </a:rPr>
              <a:t>disbelieve their </a:t>
            </a:r>
            <a:r>
              <a:rPr dirty="0" sz="1450" spc="-15">
                <a:latin typeface="Times New Roman"/>
                <a:cs typeface="Times New Roman"/>
              </a:rPr>
              <a:t>efficacy!’ </a:t>
            </a:r>
            <a:r>
              <a:rPr dirty="0" sz="1450" spc="-10">
                <a:latin typeface="Times New Roman"/>
                <a:cs typeface="Times New Roman"/>
              </a:rPr>
              <a:t>Markheim</a:t>
            </a:r>
            <a:r>
              <a:rPr dirty="0" sz="1450" spc="-75">
                <a:latin typeface="Times New Roman"/>
                <a:cs typeface="Times New Roman"/>
              </a:rPr>
              <a:t> </a:t>
            </a:r>
            <a:r>
              <a:rPr dirty="0" sz="1450" spc="-10">
                <a:latin typeface="Times New Roman"/>
                <a:cs typeface="Times New Roman"/>
              </a:rPr>
              <a:t>cried.</a:t>
            </a:r>
            <a:endParaRPr sz="1450">
              <a:latin typeface="Times New Roman"/>
              <a:cs typeface="Times New Roman"/>
            </a:endParaRPr>
          </a:p>
          <a:p>
            <a:pPr algn="just" marL="12700" marR="6350">
              <a:lnSpc>
                <a:spcPts val="1730"/>
              </a:lnSpc>
              <a:spcBef>
                <a:spcPts val="695"/>
              </a:spcBef>
            </a:pPr>
            <a:r>
              <a:rPr dirty="0" sz="1450" spc="-10">
                <a:latin typeface="Times New Roman"/>
                <a:cs typeface="Times New Roman"/>
              </a:rPr>
              <a:t>‘I </a:t>
            </a:r>
            <a:r>
              <a:rPr dirty="0" sz="1450" spc="-5">
                <a:latin typeface="Times New Roman"/>
                <a:cs typeface="Times New Roman"/>
              </a:rPr>
              <a:t>do not </a:t>
            </a:r>
            <a:r>
              <a:rPr dirty="0" sz="1450" spc="-10">
                <a:latin typeface="Times New Roman"/>
                <a:cs typeface="Times New Roman"/>
              </a:rPr>
              <a:t>say </a:t>
            </a:r>
            <a:r>
              <a:rPr dirty="0" sz="1450" spc="-5">
                <a:latin typeface="Times New Roman"/>
                <a:cs typeface="Times New Roman"/>
              </a:rPr>
              <a:t>so,’ </a:t>
            </a:r>
            <a:r>
              <a:rPr dirty="0" sz="1450" spc="-10">
                <a:latin typeface="Times New Roman"/>
                <a:cs typeface="Times New Roman"/>
              </a:rPr>
              <a:t>returned the other; </a:t>
            </a:r>
            <a:r>
              <a:rPr dirty="0" sz="1450" spc="-5">
                <a:latin typeface="Times New Roman"/>
                <a:cs typeface="Times New Roman"/>
              </a:rPr>
              <a:t>‘but I </a:t>
            </a:r>
            <a:r>
              <a:rPr dirty="0" sz="1450" spc="-10">
                <a:latin typeface="Times New Roman"/>
                <a:cs typeface="Times New Roman"/>
              </a:rPr>
              <a:t>look </a:t>
            </a:r>
            <a:r>
              <a:rPr dirty="0" sz="1450" spc="-5">
                <a:latin typeface="Times New Roman"/>
                <a:cs typeface="Times New Roman"/>
              </a:rPr>
              <a:t>on </a:t>
            </a:r>
            <a:r>
              <a:rPr dirty="0" sz="1450" spc="-10">
                <a:latin typeface="Times New Roman"/>
                <a:cs typeface="Times New Roman"/>
              </a:rPr>
              <a:t>these things from </a:t>
            </a:r>
            <a:r>
              <a:rPr dirty="0" sz="1450" spc="-5">
                <a:latin typeface="Times New Roman"/>
                <a:cs typeface="Times New Roman"/>
              </a:rPr>
              <a:t>a </a:t>
            </a:r>
            <a:r>
              <a:rPr dirty="0" sz="1450" spc="-10">
                <a:latin typeface="Times New Roman"/>
                <a:cs typeface="Times New Roman"/>
              </a:rPr>
              <a:t>different  side, and when the life is </a:t>
            </a:r>
            <a:r>
              <a:rPr dirty="0" sz="1450" spc="-5">
                <a:latin typeface="Times New Roman"/>
                <a:cs typeface="Times New Roman"/>
              </a:rPr>
              <a:t>done </a:t>
            </a:r>
            <a:r>
              <a:rPr dirty="0" sz="1450" spc="-10">
                <a:latin typeface="Times New Roman"/>
                <a:cs typeface="Times New Roman"/>
              </a:rPr>
              <a:t>my interest falls. The man has lived to serve  me, to spread black </a:t>
            </a:r>
            <a:r>
              <a:rPr dirty="0" sz="1450" spc="-5">
                <a:latin typeface="Times New Roman"/>
                <a:cs typeface="Times New Roman"/>
              </a:rPr>
              <a:t>looks </a:t>
            </a:r>
            <a:r>
              <a:rPr dirty="0" sz="1450" spc="-10">
                <a:latin typeface="Times New Roman"/>
                <a:cs typeface="Times New Roman"/>
              </a:rPr>
              <a:t>under colour </a:t>
            </a:r>
            <a:r>
              <a:rPr dirty="0" sz="1450" spc="-5">
                <a:latin typeface="Times New Roman"/>
                <a:cs typeface="Times New Roman"/>
              </a:rPr>
              <a:t>of </a:t>
            </a:r>
            <a:r>
              <a:rPr dirty="0" sz="1450" spc="-10">
                <a:latin typeface="Times New Roman"/>
                <a:cs typeface="Times New Roman"/>
              </a:rPr>
              <a:t>religion, </a:t>
            </a:r>
            <a:r>
              <a:rPr dirty="0" sz="1450" spc="-5">
                <a:latin typeface="Times New Roman"/>
                <a:cs typeface="Times New Roman"/>
              </a:rPr>
              <a:t>or </a:t>
            </a:r>
            <a:r>
              <a:rPr dirty="0" sz="1450" spc="-10">
                <a:latin typeface="Times New Roman"/>
                <a:cs typeface="Times New Roman"/>
              </a:rPr>
              <a:t>to sow tares in the  wheat-field, as </a:t>
            </a:r>
            <a:r>
              <a:rPr dirty="0" sz="1450" spc="-5">
                <a:latin typeface="Times New Roman"/>
                <a:cs typeface="Times New Roman"/>
              </a:rPr>
              <a:t>you do,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course </a:t>
            </a:r>
            <a:r>
              <a:rPr dirty="0" sz="1450" spc="-5">
                <a:latin typeface="Times New Roman"/>
                <a:cs typeface="Times New Roman"/>
              </a:rPr>
              <a:t>of </a:t>
            </a:r>
            <a:r>
              <a:rPr dirty="0" sz="1450" spc="-10">
                <a:latin typeface="Times New Roman"/>
                <a:cs typeface="Times New Roman"/>
              </a:rPr>
              <a:t>weak compliance with desire. Now that  </a:t>
            </a:r>
            <a:r>
              <a:rPr dirty="0" sz="1450" spc="-5">
                <a:latin typeface="Times New Roman"/>
                <a:cs typeface="Times New Roman"/>
              </a:rPr>
              <a:t>he </a:t>
            </a:r>
            <a:r>
              <a:rPr dirty="0" sz="1450" spc="-10">
                <a:latin typeface="Times New Roman"/>
                <a:cs typeface="Times New Roman"/>
              </a:rPr>
              <a:t>draws so near to his deliverance, </a:t>
            </a:r>
            <a:r>
              <a:rPr dirty="0" sz="1450" spc="-5">
                <a:latin typeface="Times New Roman"/>
                <a:cs typeface="Times New Roman"/>
              </a:rPr>
              <a:t>he </a:t>
            </a:r>
            <a:r>
              <a:rPr dirty="0" sz="1450" spc="-10">
                <a:latin typeface="Times New Roman"/>
                <a:cs typeface="Times New Roman"/>
              </a:rPr>
              <a:t>can add </a:t>
            </a:r>
            <a:r>
              <a:rPr dirty="0" sz="1450" spc="-5">
                <a:latin typeface="Times New Roman"/>
                <a:cs typeface="Times New Roman"/>
              </a:rPr>
              <a:t>but one </a:t>
            </a:r>
            <a:r>
              <a:rPr dirty="0" sz="1450" spc="-10">
                <a:latin typeface="Times New Roman"/>
                <a:cs typeface="Times New Roman"/>
              </a:rPr>
              <a:t>act </a:t>
            </a:r>
            <a:r>
              <a:rPr dirty="0" sz="1450" spc="-5">
                <a:latin typeface="Times New Roman"/>
                <a:cs typeface="Times New Roman"/>
              </a:rPr>
              <a:t>of </a:t>
            </a:r>
            <a:r>
              <a:rPr dirty="0" sz="1450" spc="-10">
                <a:latin typeface="Times New Roman"/>
                <a:cs typeface="Times New Roman"/>
              </a:rPr>
              <a:t>service—to  repent, to die smiling, and thus to build </a:t>
            </a:r>
            <a:r>
              <a:rPr dirty="0" sz="1450" spc="-5">
                <a:latin typeface="Times New Roman"/>
                <a:cs typeface="Times New Roman"/>
              </a:rPr>
              <a:t>up </a:t>
            </a:r>
            <a:r>
              <a:rPr dirty="0" sz="1450" spc="-10">
                <a:latin typeface="Times New Roman"/>
                <a:cs typeface="Times New Roman"/>
              </a:rPr>
              <a:t>in confidence and </a:t>
            </a:r>
            <a:r>
              <a:rPr dirty="0" sz="1450" spc="-5">
                <a:latin typeface="Times New Roman"/>
                <a:cs typeface="Times New Roman"/>
              </a:rPr>
              <a:t>hope </a:t>
            </a:r>
            <a:r>
              <a:rPr dirty="0" sz="1450" spc="-10">
                <a:latin typeface="Times New Roman"/>
                <a:cs typeface="Times New Roman"/>
              </a:rPr>
              <a:t>the more  timorous</a:t>
            </a:r>
            <a:r>
              <a:rPr dirty="0" sz="1450" spc="229">
                <a:latin typeface="Times New Roman"/>
                <a:cs typeface="Times New Roman"/>
              </a:rPr>
              <a:t> </a:t>
            </a:r>
            <a:r>
              <a:rPr dirty="0" sz="1450" spc="-5">
                <a:latin typeface="Times New Roman"/>
                <a:cs typeface="Times New Roman"/>
              </a:rPr>
              <a:t>of</a:t>
            </a:r>
            <a:r>
              <a:rPr dirty="0" sz="1450" spc="235">
                <a:latin typeface="Times New Roman"/>
                <a:cs typeface="Times New Roman"/>
              </a:rPr>
              <a:t> </a:t>
            </a:r>
            <a:r>
              <a:rPr dirty="0" sz="1450" spc="-10">
                <a:latin typeface="Times New Roman"/>
                <a:cs typeface="Times New Roman"/>
              </a:rPr>
              <a:t>my</a:t>
            </a:r>
            <a:r>
              <a:rPr dirty="0" sz="1450" spc="235">
                <a:latin typeface="Times New Roman"/>
                <a:cs typeface="Times New Roman"/>
              </a:rPr>
              <a:t> </a:t>
            </a:r>
            <a:r>
              <a:rPr dirty="0" sz="1450" spc="-10">
                <a:latin typeface="Times New Roman"/>
                <a:cs typeface="Times New Roman"/>
              </a:rPr>
              <a:t>surviving</a:t>
            </a:r>
            <a:r>
              <a:rPr dirty="0" sz="1450" spc="235">
                <a:latin typeface="Times New Roman"/>
                <a:cs typeface="Times New Roman"/>
              </a:rPr>
              <a:t> </a:t>
            </a:r>
            <a:r>
              <a:rPr dirty="0" sz="1450" spc="-10">
                <a:latin typeface="Times New Roman"/>
                <a:cs typeface="Times New Roman"/>
              </a:rPr>
              <a:t>followers.</a:t>
            </a:r>
            <a:r>
              <a:rPr dirty="0" sz="1450" spc="125">
                <a:latin typeface="Times New Roman"/>
                <a:cs typeface="Times New Roman"/>
              </a:rPr>
              <a:t> </a:t>
            </a:r>
            <a:r>
              <a:rPr dirty="0" sz="1450" spc="-5">
                <a:latin typeface="Times New Roman"/>
                <a:cs typeface="Times New Roman"/>
              </a:rPr>
              <a:t>I</a:t>
            </a:r>
            <a:r>
              <a:rPr dirty="0" sz="1450" spc="235">
                <a:latin typeface="Times New Roman"/>
                <a:cs typeface="Times New Roman"/>
              </a:rPr>
              <a:t> </a:t>
            </a:r>
            <a:r>
              <a:rPr dirty="0" sz="1450" spc="-10">
                <a:latin typeface="Times New Roman"/>
                <a:cs typeface="Times New Roman"/>
              </a:rPr>
              <a:t>am</a:t>
            </a:r>
            <a:r>
              <a:rPr dirty="0" sz="1450" spc="229">
                <a:latin typeface="Times New Roman"/>
                <a:cs typeface="Times New Roman"/>
              </a:rPr>
              <a:t> </a:t>
            </a:r>
            <a:r>
              <a:rPr dirty="0" sz="1450" spc="-5">
                <a:latin typeface="Times New Roman"/>
                <a:cs typeface="Times New Roman"/>
              </a:rPr>
              <a:t>not</a:t>
            </a:r>
            <a:r>
              <a:rPr dirty="0" sz="1450" spc="229">
                <a:latin typeface="Times New Roman"/>
                <a:cs typeface="Times New Roman"/>
              </a:rPr>
              <a:t> </a:t>
            </a:r>
            <a:r>
              <a:rPr dirty="0" sz="1450" spc="-10">
                <a:latin typeface="Times New Roman"/>
                <a:cs typeface="Times New Roman"/>
              </a:rPr>
              <a:t>so</a:t>
            </a:r>
            <a:r>
              <a:rPr dirty="0" sz="1450" spc="235">
                <a:latin typeface="Times New Roman"/>
                <a:cs typeface="Times New Roman"/>
              </a:rPr>
              <a:t> </a:t>
            </a:r>
            <a:r>
              <a:rPr dirty="0" sz="1450" spc="-10">
                <a:latin typeface="Times New Roman"/>
                <a:cs typeface="Times New Roman"/>
              </a:rPr>
              <a:t>hard</a:t>
            </a:r>
            <a:r>
              <a:rPr dirty="0" sz="1450" spc="235">
                <a:latin typeface="Times New Roman"/>
                <a:cs typeface="Times New Roman"/>
              </a:rPr>
              <a:t> </a:t>
            </a:r>
            <a:r>
              <a:rPr dirty="0" sz="1450" spc="-5">
                <a:latin typeface="Times New Roman"/>
                <a:cs typeface="Times New Roman"/>
              </a:rPr>
              <a:t>a</a:t>
            </a:r>
            <a:r>
              <a:rPr dirty="0" sz="1450" spc="235">
                <a:latin typeface="Times New Roman"/>
                <a:cs typeface="Times New Roman"/>
              </a:rPr>
              <a:t> </a:t>
            </a:r>
            <a:r>
              <a:rPr dirty="0" sz="1450" spc="-20">
                <a:latin typeface="Times New Roman"/>
                <a:cs typeface="Times New Roman"/>
              </a:rPr>
              <a:t>master.</a:t>
            </a:r>
            <a:r>
              <a:rPr dirty="0" sz="1450" spc="145">
                <a:latin typeface="Times New Roman"/>
                <a:cs typeface="Times New Roman"/>
              </a:rPr>
              <a:t> </a:t>
            </a:r>
            <a:r>
              <a:rPr dirty="0" sz="1450" spc="-25">
                <a:latin typeface="Times New Roman"/>
                <a:cs typeface="Times New Roman"/>
              </a:rPr>
              <a:t>Try</a:t>
            </a:r>
            <a:r>
              <a:rPr dirty="0" sz="1450" spc="235">
                <a:latin typeface="Times New Roman"/>
                <a:cs typeface="Times New Roman"/>
              </a:rPr>
              <a:t> </a:t>
            </a:r>
            <a:r>
              <a:rPr dirty="0" sz="1450" spc="-10">
                <a:latin typeface="Times New Roman"/>
                <a:cs typeface="Times New Roman"/>
              </a:rPr>
              <a:t>me.</a:t>
            </a:r>
            <a:endParaRPr sz="1450">
              <a:latin typeface="Times New Roman"/>
              <a:cs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Accept my help. Please yourself in life as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done </a:t>
            </a:r>
            <a:r>
              <a:rPr dirty="0" sz="1450" spc="-10">
                <a:latin typeface="Times New Roman"/>
                <a:cs typeface="Times New Roman"/>
              </a:rPr>
              <a:t>hitherto; please  yourself more </a:t>
            </a:r>
            <a:r>
              <a:rPr dirty="0" sz="1450" spc="-25">
                <a:latin typeface="Times New Roman"/>
                <a:cs typeface="Times New Roman"/>
              </a:rPr>
              <a:t>amply, </a:t>
            </a:r>
            <a:r>
              <a:rPr dirty="0" sz="1450" spc="-10">
                <a:latin typeface="Times New Roman"/>
                <a:cs typeface="Times New Roman"/>
              </a:rPr>
              <a:t>spread </a:t>
            </a:r>
            <a:r>
              <a:rPr dirty="0" sz="1450" spc="-5">
                <a:latin typeface="Times New Roman"/>
                <a:cs typeface="Times New Roman"/>
              </a:rPr>
              <a:t>your </a:t>
            </a:r>
            <a:r>
              <a:rPr dirty="0" sz="1450" spc="-10">
                <a:latin typeface="Times New Roman"/>
                <a:cs typeface="Times New Roman"/>
              </a:rPr>
              <a:t>elbows at the board; and when the </a:t>
            </a:r>
            <a:r>
              <a:rPr dirty="0" sz="1450" spc="-5">
                <a:latin typeface="Times New Roman"/>
                <a:cs typeface="Times New Roman"/>
              </a:rPr>
              <a:t>night  </a:t>
            </a:r>
            <a:r>
              <a:rPr dirty="0" sz="1450" spc="-10">
                <a:latin typeface="Times New Roman"/>
                <a:cs typeface="Times New Roman"/>
              </a:rPr>
              <a:t>begins to fall and the curtains to </a:t>
            </a:r>
            <a:r>
              <a:rPr dirty="0" sz="1450" spc="-5">
                <a:latin typeface="Times New Roman"/>
                <a:cs typeface="Times New Roman"/>
              </a:rPr>
              <a:t>be </a:t>
            </a:r>
            <a:r>
              <a:rPr dirty="0" sz="1450" spc="-10">
                <a:latin typeface="Times New Roman"/>
                <a:cs typeface="Times New Roman"/>
              </a:rPr>
              <a:t>drawn, </a:t>
            </a:r>
            <a:r>
              <a:rPr dirty="0" sz="1450" spc="-5">
                <a:latin typeface="Times New Roman"/>
                <a:cs typeface="Times New Roman"/>
              </a:rPr>
              <a:t>I </a:t>
            </a:r>
            <a:r>
              <a:rPr dirty="0" sz="1450" spc="-10">
                <a:latin typeface="Times New Roman"/>
                <a:cs typeface="Times New Roman"/>
              </a:rPr>
              <a:t>tell </a:t>
            </a:r>
            <a:r>
              <a:rPr dirty="0" sz="1450" spc="-5">
                <a:latin typeface="Times New Roman"/>
                <a:cs typeface="Times New Roman"/>
              </a:rPr>
              <a:t>you, </a:t>
            </a:r>
            <a:r>
              <a:rPr dirty="0" sz="1450" spc="-10">
                <a:latin typeface="Times New Roman"/>
                <a:cs typeface="Times New Roman"/>
              </a:rPr>
              <a:t>for </a:t>
            </a:r>
            <a:r>
              <a:rPr dirty="0" sz="1450" spc="-5">
                <a:latin typeface="Times New Roman"/>
                <a:cs typeface="Times New Roman"/>
              </a:rPr>
              <a:t>your </a:t>
            </a:r>
            <a:r>
              <a:rPr dirty="0" sz="1450" spc="-10">
                <a:latin typeface="Times New Roman"/>
                <a:cs typeface="Times New Roman"/>
              </a:rPr>
              <a:t>greater comfort,  that </a:t>
            </a:r>
            <a:r>
              <a:rPr dirty="0" sz="1450" spc="-5">
                <a:latin typeface="Times New Roman"/>
                <a:cs typeface="Times New Roman"/>
              </a:rPr>
              <a:t>you </a:t>
            </a:r>
            <a:r>
              <a:rPr dirty="0" sz="1450" spc="-10">
                <a:latin typeface="Times New Roman"/>
                <a:cs typeface="Times New Roman"/>
              </a:rPr>
              <a:t>will find it even easy to compound </a:t>
            </a:r>
            <a:r>
              <a:rPr dirty="0" sz="1450" spc="-5">
                <a:latin typeface="Times New Roman"/>
                <a:cs typeface="Times New Roman"/>
              </a:rPr>
              <a:t>your </a:t>
            </a:r>
            <a:r>
              <a:rPr dirty="0" sz="1450" spc="-10">
                <a:latin typeface="Times New Roman"/>
                <a:cs typeface="Times New Roman"/>
              </a:rPr>
              <a:t>quarrel with </a:t>
            </a:r>
            <a:r>
              <a:rPr dirty="0" sz="1450" spc="-5">
                <a:latin typeface="Times New Roman"/>
                <a:cs typeface="Times New Roman"/>
              </a:rPr>
              <a:t>your </a:t>
            </a:r>
            <a:r>
              <a:rPr dirty="0" sz="1450" spc="-10">
                <a:latin typeface="Times New Roman"/>
                <a:cs typeface="Times New Roman"/>
              </a:rPr>
              <a:t>conscience,  and to make </a:t>
            </a:r>
            <a:r>
              <a:rPr dirty="0" sz="1450" spc="-5">
                <a:latin typeface="Times New Roman"/>
                <a:cs typeface="Times New Roman"/>
              </a:rPr>
              <a:t>a </a:t>
            </a:r>
            <a:r>
              <a:rPr dirty="0" sz="1450" spc="-10">
                <a:latin typeface="Times New Roman"/>
                <a:cs typeface="Times New Roman"/>
              </a:rPr>
              <a:t>truckling peace with God. </a:t>
            </a:r>
            <a:r>
              <a:rPr dirty="0" sz="1450" spc="-5">
                <a:latin typeface="Times New Roman"/>
                <a:cs typeface="Times New Roman"/>
              </a:rPr>
              <a:t>I </a:t>
            </a:r>
            <a:r>
              <a:rPr dirty="0" sz="1450" spc="-10">
                <a:latin typeface="Times New Roman"/>
                <a:cs typeface="Times New Roman"/>
              </a:rPr>
              <a:t>came </a:t>
            </a:r>
            <a:r>
              <a:rPr dirty="0" sz="1450" spc="-5">
                <a:latin typeface="Times New Roman"/>
                <a:cs typeface="Times New Roman"/>
              </a:rPr>
              <a:t>but </a:t>
            </a:r>
            <a:r>
              <a:rPr dirty="0" sz="1450" spc="-10">
                <a:latin typeface="Times New Roman"/>
                <a:cs typeface="Times New Roman"/>
              </a:rPr>
              <a:t>now from such </a:t>
            </a:r>
            <a:r>
              <a:rPr dirty="0" sz="1450" spc="-5">
                <a:latin typeface="Times New Roman"/>
                <a:cs typeface="Times New Roman"/>
              </a:rPr>
              <a:t>a  </a:t>
            </a:r>
            <a:r>
              <a:rPr dirty="0" sz="1450" spc="-10">
                <a:latin typeface="Times New Roman"/>
                <a:cs typeface="Times New Roman"/>
              </a:rPr>
              <a:t>deathbed, and the room was full </a:t>
            </a:r>
            <a:r>
              <a:rPr dirty="0" sz="1450" spc="-5">
                <a:latin typeface="Times New Roman"/>
                <a:cs typeface="Times New Roman"/>
              </a:rPr>
              <a:t>of </a:t>
            </a:r>
            <a:r>
              <a:rPr dirty="0" sz="1450" spc="-10">
                <a:latin typeface="Times New Roman"/>
                <a:cs typeface="Times New Roman"/>
              </a:rPr>
              <a:t>sincere mourners, listening to the </a:t>
            </a:r>
            <a:r>
              <a:rPr dirty="0" sz="1450" spc="-25">
                <a:latin typeface="Times New Roman"/>
                <a:cs typeface="Times New Roman"/>
              </a:rPr>
              <a:t>man’s  </a:t>
            </a:r>
            <a:r>
              <a:rPr dirty="0" sz="1450" spc="-10">
                <a:latin typeface="Times New Roman"/>
                <a:cs typeface="Times New Roman"/>
              </a:rPr>
              <a:t>last words: and when </a:t>
            </a:r>
            <a:r>
              <a:rPr dirty="0" sz="1450" spc="-5">
                <a:latin typeface="Times New Roman"/>
                <a:cs typeface="Times New Roman"/>
              </a:rPr>
              <a:t>I </a:t>
            </a:r>
            <a:r>
              <a:rPr dirty="0" sz="1450" spc="-10">
                <a:latin typeface="Times New Roman"/>
                <a:cs typeface="Times New Roman"/>
              </a:rPr>
              <a:t>looked into that face, which had been set as </a:t>
            </a:r>
            <a:r>
              <a:rPr dirty="0" sz="1450" spc="-5">
                <a:latin typeface="Times New Roman"/>
                <a:cs typeface="Times New Roman"/>
              </a:rPr>
              <a:t>a </a:t>
            </a:r>
            <a:r>
              <a:rPr dirty="0" sz="1450" spc="-10">
                <a:latin typeface="Times New Roman"/>
                <a:cs typeface="Times New Roman"/>
              </a:rPr>
              <a:t>flint  against </a:t>
            </a:r>
            <a:r>
              <a:rPr dirty="0" sz="1450" spc="-25">
                <a:latin typeface="Times New Roman"/>
                <a:cs typeface="Times New Roman"/>
              </a:rPr>
              <a:t>mercy, </a:t>
            </a:r>
            <a:r>
              <a:rPr dirty="0" sz="1450" spc="-5">
                <a:latin typeface="Times New Roman"/>
                <a:cs typeface="Times New Roman"/>
              </a:rPr>
              <a:t>I </a:t>
            </a:r>
            <a:r>
              <a:rPr dirty="0" sz="1450" spc="-10">
                <a:latin typeface="Times New Roman"/>
                <a:cs typeface="Times New Roman"/>
              </a:rPr>
              <a:t>found it smiling with</a:t>
            </a:r>
            <a:r>
              <a:rPr dirty="0" sz="1450" spc="30">
                <a:latin typeface="Times New Roman"/>
                <a:cs typeface="Times New Roman"/>
              </a:rPr>
              <a:t> </a:t>
            </a:r>
            <a:r>
              <a:rPr dirty="0" sz="1450" spc="-5">
                <a:latin typeface="Times New Roman"/>
                <a:cs typeface="Times New Roman"/>
              </a:rPr>
              <a:t>hope.’</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‘And </a:t>
            </a:r>
            <a:r>
              <a:rPr dirty="0" sz="1450" spc="-5">
                <a:latin typeface="Times New Roman"/>
                <a:cs typeface="Times New Roman"/>
              </a:rPr>
              <a:t>do you, </a:t>
            </a:r>
            <a:r>
              <a:rPr dirty="0" sz="1450" spc="-10">
                <a:latin typeface="Times New Roman"/>
                <a:cs typeface="Times New Roman"/>
              </a:rPr>
              <a:t>then, suppose me such </a:t>
            </a:r>
            <a:r>
              <a:rPr dirty="0" sz="1450" spc="-5">
                <a:latin typeface="Times New Roman"/>
                <a:cs typeface="Times New Roman"/>
              </a:rPr>
              <a:t>a </a:t>
            </a:r>
            <a:r>
              <a:rPr dirty="0" sz="1450" spc="-10">
                <a:latin typeface="Times New Roman"/>
                <a:cs typeface="Times New Roman"/>
              </a:rPr>
              <a:t>creature?’ asked Markheim. ‘Do </a:t>
            </a:r>
            <a:r>
              <a:rPr dirty="0" sz="1450" spc="-5">
                <a:latin typeface="Times New Roman"/>
                <a:cs typeface="Times New Roman"/>
              </a:rPr>
              <a:t>you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more generous aspirations than to sin, and sin, and sin, and, at  the last, sneak into heaven? My heart rises at the thought. Is this, then, </a:t>
            </a:r>
            <a:r>
              <a:rPr dirty="0" sz="1450" spc="-5">
                <a:latin typeface="Times New Roman"/>
                <a:cs typeface="Times New Roman"/>
              </a:rPr>
              <a:t>your  </a:t>
            </a:r>
            <a:r>
              <a:rPr dirty="0" sz="1450" spc="-10">
                <a:latin typeface="Times New Roman"/>
                <a:cs typeface="Times New Roman"/>
              </a:rPr>
              <a:t>experience </a:t>
            </a:r>
            <a:r>
              <a:rPr dirty="0" sz="1450" spc="-5">
                <a:latin typeface="Times New Roman"/>
                <a:cs typeface="Times New Roman"/>
              </a:rPr>
              <a:t>of </a:t>
            </a:r>
            <a:r>
              <a:rPr dirty="0" sz="1450" spc="-10">
                <a:latin typeface="Times New Roman"/>
                <a:cs typeface="Times New Roman"/>
              </a:rPr>
              <a:t>mankind? </a:t>
            </a:r>
            <a:r>
              <a:rPr dirty="0" sz="1450" spc="-5">
                <a:latin typeface="Times New Roman"/>
                <a:cs typeface="Times New Roman"/>
              </a:rPr>
              <a:t>or </a:t>
            </a:r>
            <a:r>
              <a:rPr dirty="0" sz="1450" spc="-10">
                <a:latin typeface="Times New Roman"/>
                <a:cs typeface="Times New Roman"/>
              </a:rPr>
              <a:t>is it because </a:t>
            </a:r>
            <a:r>
              <a:rPr dirty="0" sz="1450" spc="-5">
                <a:latin typeface="Times New Roman"/>
                <a:cs typeface="Times New Roman"/>
              </a:rPr>
              <a:t>you </a:t>
            </a:r>
            <a:r>
              <a:rPr dirty="0" sz="1450" spc="-10">
                <a:latin typeface="Times New Roman"/>
                <a:cs typeface="Times New Roman"/>
              </a:rPr>
              <a:t>find me with red hands that </a:t>
            </a:r>
            <a:r>
              <a:rPr dirty="0" sz="1450" spc="-5">
                <a:latin typeface="Times New Roman"/>
                <a:cs typeface="Times New Roman"/>
              </a:rPr>
              <a:t>you  </a:t>
            </a:r>
            <a:r>
              <a:rPr dirty="0" sz="1450" spc="-10">
                <a:latin typeface="Times New Roman"/>
                <a:cs typeface="Times New Roman"/>
              </a:rPr>
              <a:t>presume such baseness? and is this crime </a:t>
            </a:r>
            <a:r>
              <a:rPr dirty="0" sz="1450" spc="-5">
                <a:latin typeface="Times New Roman"/>
                <a:cs typeface="Times New Roman"/>
              </a:rPr>
              <a:t>of </a:t>
            </a:r>
            <a:r>
              <a:rPr dirty="0" sz="1450" spc="-10">
                <a:latin typeface="Times New Roman"/>
                <a:cs typeface="Times New Roman"/>
              </a:rPr>
              <a:t>murder indeed so impious as to  dry </a:t>
            </a:r>
            <a:r>
              <a:rPr dirty="0" sz="1450" spc="-5">
                <a:latin typeface="Times New Roman"/>
                <a:cs typeface="Times New Roman"/>
              </a:rPr>
              <a:t>up </a:t>
            </a:r>
            <a:r>
              <a:rPr dirty="0" sz="1450" spc="-10">
                <a:latin typeface="Times New Roman"/>
                <a:cs typeface="Times New Roman"/>
              </a:rPr>
              <a:t>the very springs </a:t>
            </a:r>
            <a:r>
              <a:rPr dirty="0" sz="1450" spc="-5">
                <a:latin typeface="Times New Roman"/>
                <a:cs typeface="Times New Roman"/>
              </a:rPr>
              <a:t>of</a:t>
            </a:r>
            <a:r>
              <a:rPr dirty="0" sz="1450" spc="15">
                <a:latin typeface="Times New Roman"/>
                <a:cs typeface="Times New Roman"/>
              </a:rPr>
              <a:t> </a:t>
            </a:r>
            <a:r>
              <a:rPr dirty="0" sz="1450" spc="-10">
                <a:latin typeface="Times New Roman"/>
                <a:cs typeface="Times New Roman"/>
              </a:rPr>
              <a:t>good?’</a:t>
            </a:r>
            <a:endParaRPr sz="1450">
              <a:latin typeface="Times New Roman"/>
              <a:cs typeface="Times New Roman"/>
            </a:endParaRPr>
          </a:p>
          <a:p>
            <a:pPr algn="just" marL="12700" marR="5715">
              <a:lnSpc>
                <a:spcPts val="1730"/>
              </a:lnSpc>
              <a:spcBef>
                <a:spcPts val="855"/>
              </a:spcBef>
            </a:pPr>
            <a:r>
              <a:rPr dirty="0" sz="1450" spc="-10">
                <a:latin typeface="Times New Roman"/>
                <a:cs typeface="Times New Roman"/>
              </a:rPr>
              <a:t>‘Murder is to me </a:t>
            </a:r>
            <a:r>
              <a:rPr dirty="0" sz="1450" spc="-5">
                <a:latin typeface="Times New Roman"/>
                <a:cs typeface="Times New Roman"/>
              </a:rPr>
              <a:t>no </a:t>
            </a:r>
            <a:r>
              <a:rPr dirty="0" sz="1450" spc="-10">
                <a:latin typeface="Times New Roman"/>
                <a:cs typeface="Times New Roman"/>
              </a:rPr>
              <a:t>special </a:t>
            </a:r>
            <a:r>
              <a:rPr dirty="0" sz="1450" spc="-20">
                <a:latin typeface="Times New Roman"/>
                <a:cs typeface="Times New Roman"/>
              </a:rPr>
              <a:t>category,’ </a:t>
            </a:r>
            <a:r>
              <a:rPr dirty="0" sz="1450" spc="-10">
                <a:latin typeface="Times New Roman"/>
                <a:cs typeface="Times New Roman"/>
              </a:rPr>
              <a:t>replied the </a:t>
            </a:r>
            <a:r>
              <a:rPr dirty="0" sz="1450" spc="-20">
                <a:latin typeface="Times New Roman"/>
                <a:cs typeface="Times New Roman"/>
              </a:rPr>
              <a:t>other.</a:t>
            </a:r>
            <a:r>
              <a:rPr dirty="0" sz="1450" spc="320">
                <a:latin typeface="Times New Roman"/>
                <a:cs typeface="Times New Roman"/>
              </a:rPr>
              <a:t> </a:t>
            </a:r>
            <a:r>
              <a:rPr dirty="0" sz="1450" spc="-10">
                <a:latin typeface="Times New Roman"/>
                <a:cs typeface="Times New Roman"/>
              </a:rPr>
              <a:t>‘All sins are </a:t>
            </a:r>
            <a:r>
              <a:rPr dirty="0" sz="1450" spc="-15">
                <a:latin typeface="Times New Roman"/>
                <a:cs typeface="Times New Roman"/>
              </a:rPr>
              <a:t>murder,  </a:t>
            </a:r>
            <a:r>
              <a:rPr dirty="0" sz="1450" spc="-10">
                <a:latin typeface="Times New Roman"/>
                <a:cs typeface="Times New Roman"/>
              </a:rPr>
              <a:t>even as all life is </a:t>
            </a:r>
            <a:r>
              <a:rPr dirty="0" sz="1450" spc="-30">
                <a:latin typeface="Times New Roman"/>
                <a:cs typeface="Times New Roman"/>
              </a:rPr>
              <a:t>war. </a:t>
            </a:r>
            <a:r>
              <a:rPr dirty="0" sz="1450" spc="-5">
                <a:latin typeface="Times New Roman"/>
                <a:cs typeface="Times New Roman"/>
              </a:rPr>
              <a:t>I </a:t>
            </a:r>
            <a:r>
              <a:rPr dirty="0" sz="1450" spc="-10">
                <a:latin typeface="Times New Roman"/>
                <a:cs typeface="Times New Roman"/>
              </a:rPr>
              <a:t>behold </a:t>
            </a:r>
            <a:r>
              <a:rPr dirty="0" sz="1450" spc="-5">
                <a:latin typeface="Times New Roman"/>
                <a:cs typeface="Times New Roman"/>
              </a:rPr>
              <a:t>your </a:t>
            </a:r>
            <a:r>
              <a:rPr dirty="0" sz="1450" spc="-10">
                <a:latin typeface="Times New Roman"/>
                <a:cs typeface="Times New Roman"/>
              </a:rPr>
              <a:t>race, like starving mariners </a:t>
            </a:r>
            <a:r>
              <a:rPr dirty="0" sz="1450" spc="-5">
                <a:latin typeface="Times New Roman"/>
                <a:cs typeface="Times New Roman"/>
              </a:rPr>
              <a:t>on a </a:t>
            </a:r>
            <a:r>
              <a:rPr dirty="0" sz="1450" spc="-10">
                <a:latin typeface="Times New Roman"/>
                <a:cs typeface="Times New Roman"/>
              </a:rPr>
              <a:t>raft,  plucking crusts </a:t>
            </a:r>
            <a:r>
              <a:rPr dirty="0" sz="1450" spc="-5">
                <a:latin typeface="Times New Roman"/>
                <a:cs typeface="Times New Roman"/>
              </a:rPr>
              <a:t>out of </a:t>
            </a:r>
            <a:r>
              <a:rPr dirty="0" sz="1450" spc="-10">
                <a:latin typeface="Times New Roman"/>
                <a:cs typeface="Times New Roman"/>
              </a:rPr>
              <a:t>the hands </a:t>
            </a:r>
            <a:r>
              <a:rPr dirty="0" sz="1450" spc="-5">
                <a:latin typeface="Times New Roman"/>
                <a:cs typeface="Times New Roman"/>
              </a:rPr>
              <a:t>of </a:t>
            </a:r>
            <a:r>
              <a:rPr dirty="0" sz="1450" spc="-10">
                <a:latin typeface="Times New Roman"/>
                <a:cs typeface="Times New Roman"/>
              </a:rPr>
              <a:t>famine and feeding </a:t>
            </a:r>
            <a:r>
              <a:rPr dirty="0" sz="1450" spc="-5">
                <a:latin typeface="Times New Roman"/>
                <a:cs typeface="Times New Roman"/>
              </a:rPr>
              <a:t>on </a:t>
            </a:r>
            <a:r>
              <a:rPr dirty="0" sz="1450" spc="-10">
                <a:latin typeface="Times New Roman"/>
                <a:cs typeface="Times New Roman"/>
              </a:rPr>
              <a:t>each </a:t>
            </a:r>
            <a:r>
              <a:rPr dirty="0" sz="1450" spc="-15">
                <a:latin typeface="Times New Roman"/>
                <a:cs typeface="Times New Roman"/>
              </a:rPr>
              <a:t>other’s </a:t>
            </a:r>
            <a:r>
              <a:rPr dirty="0" sz="1450" spc="-10">
                <a:latin typeface="Times New Roman"/>
                <a:cs typeface="Times New Roman"/>
              </a:rPr>
              <a:t>lives. </a:t>
            </a:r>
            <a:r>
              <a:rPr dirty="0" sz="1450" spc="-5">
                <a:latin typeface="Times New Roman"/>
                <a:cs typeface="Times New Roman"/>
              </a:rPr>
              <a:t>I  </a:t>
            </a:r>
            <a:r>
              <a:rPr dirty="0" sz="1450" spc="-10">
                <a:latin typeface="Times New Roman"/>
                <a:cs typeface="Times New Roman"/>
              </a:rPr>
              <a:t>follow sins beyond the moment </a:t>
            </a:r>
            <a:r>
              <a:rPr dirty="0" sz="1450" spc="-5">
                <a:latin typeface="Times New Roman"/>
                <a:cs typeface="Times New Roman"/>
              </a:rPr>
              <a:t>of </a:t>
            </a:r>
            <a:r>
              <a:rPr dirty="0" sz="1450" spc="-10">
                <a:latin typeface="Times New Roman"/>
                <a:cs typeface="Times New Roman"/>
              </a:rPr>
              <a:t>their acting; </a:t>
            </a:r>
            <a:r>
              <a:rPr dirty="0" sz="1450" spc="-5">
                <a:latin typeface="Times New Roman"/>
                <a:cs typeface="Times New Roman"/>
              </a:rPr>
              <a:t>I </a:t>
            </a:r>
            <a:r>
              <a:rPr dirty="0" sz="1450" spc="-10">
                <a:latin typeface="Times New Roman"/>
                <a:cs typeface="Times New Roman"/>
              </a:rPr>
              <a:t>find in all that the last  consequence is death; and to my eyes, the pretty maid who thwarts her mother  with such taking graces </a:t>
            </a:r>
            <a:r>
              <a:rPr dirty="0" sz="1450" spc="-5">
                <a:latin typeface="Times New Roman"/>
                <a:cs typeface="Times New Roman"/>
              </a:rPr>
              <a:t>on a </a:t>
            </a:r>
            <a:r>
              <a:rPr dirty="0" sz="1450" spc="-10">
                <a:latin typeface="Times New Roman"/>
                <a:cs typeface="Times New Roman"/>
              </a:rPr>
              <a:t>question </a:t>
            </a:r>
            <a:r>
              <a:rPr dirty="0" sz="1450" spc="-5">
                <a:latin typeface="Times New Roman"/>
                <a:cs typeface="Times New Roman"/>
              </a:rPr>
              <a:t>of a </a:t>
            </a:r>
            <a:r>
              <a:rPr dirty="0" sz="1450" spc="-10">
                <a:latin typeface="Times New Roman"/>
                <a:cs typeface="Times New Roman"/>
              </a:rPr>
              <a:t>ball, drips </a:t>
            </a:r>
            <a:r>
              <a:rPr dirty="0" sz="1450" spc="-5">
                <a:latin typeface="Times New Roman"/>
                <a:cs typeface="Times New Roman"/>
              </a:rPr>
              <a:t>no </a:t>
            </a:r>
            <a:r>
              <a:rPr dirty="0" sz="1450" spc="-10">
                <a:latin typeface="Times New Roman"/>
                <a:cs typeface="Times New Roman"/>
              </a:rPr>
              <a:t>less visibly with  human gore than such </a:t>
            </a:r>
            <a:r>
              <a:rPr dirty="0" sz="1450" spc="-5">
                <a:latin typeface="Times New Roman"/>
                <a:cs typeface="Times New Roman"/>
              </a:rPr>
              <a:t>a </a:t>
            </a:r>
            <a:r>
              <a:rPr dirty="0" sz="1450" spc="-10">
                <a:latin typeface="Times New Roman"/>
                <a:cs typeface="Times New Roman"/>
              </a:rPr>
              <a:t>murderer as yourself. Do </a:t>
            </a:r>
            <a:r>
              <a:rPr dirty="0" sz="1450" spc="-5">
                <a:latin typeface="Times New Roman"/>
                <a:cs typeface="Times New Roman"/>
              </a:rPr>
              <a:t>I </a:t>
            </a:r>
            <a:r>
              <a:rPr dirty="0" sz="1450" spc="-10">
                <a:latin typeface="Times New Roman"/>
                <a:cs typeface="Times New Roman"/>
              </a:rPr>
              <a:t>say that </a:t>
            </a:r>
            <a:r>
              <a:rPr dirty="0" sz="1450" spc="-5">
                <a:latin typeface="Times New Roman"/>
                <a:cs typeface="Times New Roman"/>
              </a:rPr>
              <a:t>I </a:t>
            </a:r>
            <a:r>
              <a:rPr dirty="0" sz="1450" spc="-10">
                <a:latin typeface="Times New Roman"/>
                <a:cs typeface="Times New Roman"/>
              </a:rPr>
              <a:t>follow sins? </a:t>
            </a:r>
            <a:r>
              <a:rPr dirty="0" sz="1450" spc="-5">
                <a:latin typeface="Times New Roman"/>
                <a:cs typeface="Times New Roman"/>
              </a:rPr>
              <a:t>I  </a:t>
            </a:r>
            <a:r>
              <a:rPr dirty="0" sz="1450" spc="-10">
                <a:latin typeface="Times New Roman"/>
                <a:cs typeface="Times New Roman"/>
              </a:rPr>
              <a:t>follow virtues also; they </a:t>
            </a:r>
            <a:r>
              <a:rPr dirty="0" sz="1450" spc="-15">
                <a:latin typeface="Times New Roman"/>
                <a:cs typeface="Times New Roman"/>
              </a:rPr>
              <a:t>differ </a:t>
            </a:r>
            <a:r>
              <a:rPr dirty="0" sz="1450" spc="-5">
                <a:latin typeface="Times New Roman"/>
                <a:cs typeface="Times New Roman"/>
              </a:rPr>
              <a:t>not by </a:t>
            </a:r>
            <a:r>
              <a:rPr dirty="0" sz="1450" spc="-10">
                <a:latin typeface="Times New Roman"/>
                <a:cs typeface="Times New Roman"/>
              </a:rPr>
              <a:t>the thickness </a:t>
            </a:r>
            <a:r>
              <a:rPr dirty="0" sz="1450" spc="-5">
                <a:latin typeface="Times New Roman"/>
                <a:cs typeface="Times New Roman"/>
              </a:rPr>
              <a:t>of a </a:t>
            </a:r>
            <a:r>
              <a:rPr dirty="0" sz="1450" spc="-10">
                <a:latin typeface="Times New Roman"/>
                <a:cs typeface="Times New Roman"/>
              </a:rPr>
              <a:t>nail, they are both  scythes for the reaping angel </a:t>
            </a:r>
            <a:r>
              <a:rPr dirty="0" sz="1450" spc="-5">
                <a:latin typeface="Times New Roman"/>
                <a:cs typeface="Times New Roman"/>
              </a:rPr>
              <a:t>of </a:t>
            </a:r>
            <a:r>
              <a:rPr dirty="0" sz="1450" spc="-10">
                <a:latin typeface="Times New Roman"/>
                <a:cs typeface="Times New Roman"/>
              </a:rPr>
              <a:t>Death. Evil, for which </a:t>
            </a:r>
            <a:r>
              <a:rPr dirty="0" sz="1450" spc="-5">
                <a:latin typeface="Times New Roman"/>
                <a:cs typeface="Times New Roman"/>
              </a:rPr>
              <a:t>I </a:t>
            </a:r>
            <a:r>
              <a:rPr dirty="0" sz="1450" spc="-10">
                <a:latin typeface="Times New Roman"/>
                <a:cs typeface="Times New Roman"/>
              </a:rPr>
              <a:t>live, consists </a:t>
            </a:r>
            <a:r>
              <a:rPr dirty="0" sz="1450" spc="-5">
                <a:latin typeface="Times New Roman"/>
                <a:cs typeface="Times New Roman"/>
              </a:rPr>
              <a:t>not </a:t>
            </a:r>
            <a:r>
              <a:rPr dirty="0" sz="1450" spc="-10">
                <a:latin typeface="Times New Roman"/>
                <a:cs typeface="Times New Roman"/>
              </a:rPr>
              <a:t>in  action </a:t>
            </a:r>
            <a:r>
              <a:rPr dirty="0" sz="1450" spc="-5">
                <a:latin typeface="Times New Roman"/>
                <a:cs typeface="Times New Roman"/>
              </a:rPr>
              <a:t>but </a:t>
            </a:r>
            <a:r>
              <a:rPr dirty="0" sz="1450" spc="-10">
                <a:latin typeface="Times New Roman"/>
                <a:cs typeface="Times New Roman"/>
              </a:rPr>
              <a:t>in </a:t>
            </a:r>
            <a:r>
              <a:rPr dirty="0" sz="1450" spc="-20">
                <a:latin typeface="Times New Roman"/>
                <a:cs typeface="Times New Roman"/>
              </a:rPr>
              <a:t>character.</a:t>
            </a:r>
            <a:r>
              <a:rPr dirty="0" sz="1450" spc="320">
                <a:latin typeface="Times New Roman"/>
                <a:cs typeface="Times New Roman"/>
              </a:rPr>
              <a:t> </a:t>
            </a:r>
            <a:r>
              <a:rPr dirty="0" sz="1450" spc="-10">
                <a:latin typeface="Times New Roman"/>
                <a:cs typeface="Times New Roman"/>
              </a:rPr>
              <a:t>The bad man is dear to me; </a:t>
            </a:r>
            <a:r>
              <a:rPr dirty="0" sz="1450" spc="-5">
                <a:latin typeface="Times New Roman"/>
                <a:cs typeface="Times New Roman"/>
              </a:rPr>
              <a:t>not </a:t>
            </a:r>
            <a:r>
              <a:rPr dirty="0" sz="1450" spc="-10">
                <a:latin typeface="Times New Roman"/>
                <a:cs typeface="Times New Roman"/>
              </a:rPr>
              <a:t>the bad act, whose  fruits, if we could follow them far enough down the hurtling cataract </a:t>
            </a:r>
            <a:r>
              <a:rPr dirty="0" sz="1450" spc="-5">
                <a:latin typeface="Times New Roman"/>
                <a:cs typeface="Times New Roman"/>
              </a:rPr>
              <a:t>of </a:t>
            </a:r>
            <a:r>
              <a:rPr dirty="0" sz="1450" spc="-10">
                <a:latin typeface="Times New Roman"/>
                <a:cs typeface="Times New Roman"/>
              </a:rPr>
              <a:t>the  ages, might yet </a:t>
            </a:r>
            <a:r>
              <a:rPr dirty="0" sz="1450" spc="-5">
                <a:latin typeface="Times New Roman"/>
                <a:cs typeface="Times New Roman"/>
              </a:rPr>
              <a:t>be </a:t>
            </a:r>
            <a:r>
              <a:rPr dirty="0" sz="1450" spc="-10">
                <a:latin typeface="Times New Roman"/>
                <a:cs typeface="Times New Roman"/>
              </a:rPr>
              <a:t>found more blessed than those </a:t>
            </a:r>
            <a:r>
              <a:rPr dirty="0" sz="1450" spc="-5">
                <a:latin typeface="Times New Roman"/>
                <a:cs typeface="Times New Roman"/>
              </a:rPr>
              <a:t>of </a:t>
            </a:r>
            <a:r>
              <a:rPr dirty="0" sz="1450" spc="-10">
                <a:latin typeface="Times New Roman"/>
                <a:cs typeface="Times New Roman"/>
              </a:rPr>
              <a:t>the rarest virtues. And it  is </a:t>
            </a:r>
            <a:r>
              <a:rPr dirty="0" sz="1450" spc="-5">
                <a:latin typeface="Times New Roman"/>
                <a:cs typeface="Times New Roman"/>
              </a:rPr>
              <a:t>not </a:t>
            </a:r>
            <a:r>
              <a:rPr dirty="0" sz="1450" spc="-10">
                <a:latin typeface="Times New Roman"/>
                <a:cs typeface="Times New Roman"/>
              </a:rPr>
              <a:t>because </a:t>
            </a:r>
            <a:r>
              <a:rPr dirty="0" sz="1450" spc="-5">
                <a:latin typeface="Times New Roman"/>
                <a:cs typeface="Times New Roman"/>
              </a:rPr>
              <a:t>you </a:t>
            </a:r>
            <a:r>
              <a:rPr dirty="0" sz="1450" spc="-10">
                <a:latin typeface="Times New Roman"/>
                <a:cs typeface="Times New Roman"/>
              </a:rPr>
              <a:t>have killed </a:t>
            </a:r>
            <a:r>
              <a:rPr dirty="0" sz="1450" spc="-5">
                <a:latin typeface="Times New Roman"/>
                <a:cs typeface="Times New Roman"/>
              </a:rPr>
              <a:t>a </a:t>
            </a:r>
            <a:r>
              <a:rPr dirty="0" sz="1450" spc="-15">
                <a:latin typeface="Times New Roman"/>
                <a:cs typeface="Times New Roman"/>
              </a:rPr>
              <a:t>dealer, </a:t>
            </a:r>
            <a:r>
              <a:rPr dirty="0" sz="1450" spc="-5">
                <a:latin typeface="Times New Roman"/>
                <a:cs typeface="Times New Roman"/>
              </a:rPr>
              <a:t>but </a:t>
            </a:r>
            <a:r>
              <a:rPr dirty="0" sz="1450" spc="-10">
                <a:latin typeface="Times New Roman"/>
                <a:cs typeface="Times New Roman"/>
              </a:rPr>
              <a:t>because </a:t>
            </a:r>
            <a:r>
              <a:rPr dirty="0" sz="1450" spc="-5">
                <a:latin typeface="Times New Roman"/>
                <a:cs typeface="Times New Roman"/>
              </a:rPr>
              <a:t>you </a:t>
            </a:r>
            <a:r>
              <a:rPr dirty="0" sz="1450" spc="-10">
                <a:latin typeface="Times New Roman"/>
                <a:cs typeface="Times New Roman"/>
              </a:rPr>
              <a:t>are Markheim, that </a:t>
            </a:r>
            <a:r>
              <a:rPr dirty="0" sz="1450" spc="-5">
                <a:latin typeface="Times New Roman"/>
                <a:cs typeface="Times New Roman"/>
              </a:rPr>
              <a:t>I  </a:t>
            </a:r>
            <a:r>
              <a:rPr dirty="0" sz="1450" spc="-15">
                <a:latin typeface="Times New Roman"/>
                <a:cs typeface="Times New Roman"/>
              </a:rPr>
              <a:t>offer </a:t>
            </a:r>
            <a:r>
              <a:rPr dirty="0" sz="1450" spc="-10">
                <a:latin typeface="Times New Roman"/>
                <a:cs typeface="Times New Roman"/>
              </a:rPr>
              <a:t>to forward </a:t>
            </a:r>
            <a:r>
              <a:rPr dirty="0" sz="1450" spc="-5">
                <a:latin typeface="Times New Roman"/>
                <a:cs typeface="Times New Roman"/>
              </a:rPr>
              <a:t>your</a:t>
            </a:r>
            <a:r>
              <a:rPr dirty="0" sz="1450" spc="10">
                <a:latin typeface="Times New Roman"/>
                <a:cs typeface="Times New Roman"/>
              </a:rPr>
              <a:t> </a:t>
            </a:r>
            <a:r>
              <a:rPr dirty="0" sz="1450" spc="-10">
                <a:latin typeface="Times New Roman"/>
                <a:cs typeface="Times New Roman"/>
              </a:rPr>
              <a:t>escape.’</a:t>
            </a:r>
            <a:endParaRPr sz="1450">
              <a:latin typeface="Times New Roman"/>
              <a:cs typeface="Times New Roman"/>
            </a:endParaRPr>
          </a:p>
          <a:p>
            <a:pPr algn="just" marL="12700" marR="6350">
              <a:lnSpc>
                <a:spcPts val="1730"/>
              </a:lnSpc>
              <a:spcBef>
                <a:spcPts val="844"/>
              </a:spcBef>
            </a:pPr>
            <a:r>
              <a:rPr dirty="0" sz="1450" spc="-10">
                <a:latin typeface="Times New Roman"/>
                <a:cs typeface="Times New Roman"/>
              </a:rPr>
              <a:t>‘I will lay my heart open to </a:t>
            </a:r>
            <a:r>
              <a:rPr dirty="0" sz="1450" spc="-5">
                <a:latin typeface="Times New Roman"/>
                <a:cs typeface="Times New Roman"/>
              </a:rPr>
              <a:t>you,’ </a:t>
            </a:r>
            <a:r>
              <a:rPr dirty="0" sz="1450" spc="-10">
                <a:latin typeface="Times New Roman"/>
                <a:cs typeface="Times New Roman"/>
              </a:rPr>
              <a:t>answered Markheim. ‘This crime </a:t>
            </a:r>
            <a:r>
              <a:rPr dirty="0" sz="1450" spc="-5">
                <a:latin typeface="Times New Roman"/>
                <a:cs typeface="Times New Roman"/>
              </a:rPr>
              <a:t>on </a:t>
            </a:r>
            <a:r>
              <a:rPr dirty="0" sz="1450" spc="-10">
                <a:latin typeface="Times New Roman"/>
                <a:cs typeface="Times New Roman"/>
              </a:rPr>
              <a:t>which  </a:t>
            </a:r>
            <a:r>
              <a:rPr dirty="0" sz="1450" spc="-5">
                <a:latin typeface="Times New Roman"/>
                <a:cs typeface="Times New Roman"/>
              </a:rPr>
              <a:t>you </a:t>
            </a:r>
            <a:r>
              <a:rPr dirty="0" sz="1450" spc="-10">
                <a:latin typeface="Times New Roman"/>
                <a:cs typeface="Times New Roman"/>
              </a:rPr>
              <a:t>find me is my last. On my way to it </a:t>
            </a:r>
            <a:r>
              <a:rPr dirty="0" sz="1450" spc="-5">
                <a:latin typeface="Times New Roman"/>
                <a:cs typeface="Times New Roman"/>
              </a:rPr>
              <a:t>I </a:t>
            </a:r>
            <a:r>
              <a:rPr dirty="0" sz="1450" spc="-10">
                <a:latin typeface="Times New Roman"/>
                <a:cs typeface="Times New Roman"/>
              </a:rPr>
              <a:t>have learned many lessons; itself is  </a:t>
            </a:r>
            <a:r>
              <a:rPr dirty="0" sz="1450" spc="-5">
                <a:latin typeface="Times New Roman"/>
                <a:cs typeface="Times New Roman"/>
              </a:rPr>
              <a:t>a </a:t>
            </a:r>
            <a:r>
              <a:rPr dirty="0" sz="1450" spc="-10">
                <a:latin typeface="Times New Roman"/>
                <a:cs typeface="Times New Roman"/>
              </a:rPr>
              <a:t>lesson, </a:t>
            </a:r>
            <a:r>
              <a:rPr dirty="0" sz="1450" spc="-5">
                <a:latin typeface="Times New Roman"/>
                <a:cs typeface="Times New Roman"/>
              </a:rPr>
              <a:t>a </a:t>
            </a:r>
            <a:r>
              <a:rPr dirty="0" sz="1450" spc="-10">
                <a:latin typeface="Times New Roman"/>
                <a:cs typeface="Times New Roman"/>
              </a:rPr>
              <a:t>momentous lesson. Hitherto </a:t>
            </a:r>
            <a:r>
              <a:rPr dirty="0" sz="1450" spc="-5">
                <a:latin typeface="Times New Roman"/>
                <a:cs typeface="Times New Roman"/>
              </a:rPr>
              <a:t>I </a:t>
            </a:r>
            <a:r>
              <a:rPr dirty="0" sz="1450" spc="-10">
                <a:latin typeface="Times New Roman"/>
                <a:cs typeface="Times New Roman"/>
              </a:rPr>
              <a:t>have been driven with revolt to what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not; I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bond-slave to </a:t>
            </a:r>
            <a:r>
              <a:rPr dirty="0" sz="1450" spc="-20">
                <a:latin typeface="Times New Roman"/>
                <a:cs typeface="Times New Roman"/>
              </a:rPr>
              <a:t>poverty, </a:t>
            </a:r>
            <a:r>
              <a:rPr dirty="0" sz="1450" spc="-10">
                <a:latin typeface="Times New Roman"/>
                <a:cs typeface="Times New Roman"/>
              </a:rPr>
              <a:t>driven and scourged. There are  robust virtues that can stand in these temptations; mine was </a:t>
            </a:r>
            <a:r>
              <a:rPr dirty="0" sz="1450" spc="-5">
                <a:latin typeface="Times New Roman"/>
                <a:cs typeface="Times New Roman"/>
              </a:rPr>
              <a:t>not </a:t>
            </a:r>
            <a:r>
              <a:rPr dirty="0" sz="1450" spc="-10">
                <a:latin typeface="Times New Roman"/>
                <a:cs typeface="Times New Roman"/>
              </a:rPr>
              <a:t>so: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thirst </a:t>
            </a:r>
            <a:r>
              <a:rPr dirty="0" sz="1450" spc="-5">
                <a:latin typeface="Times New Roman"/>
                <a:cs typeface="Times New Roman"/>
              </a:rPr>
              <a:t>of </a:t>
            </a:r>
            <a:r>
              <a:rPr dirty="0" sz="1450" spc="-10">
                <a:latin typeface="Times New Roman"/>
                <a:cs typeface="Times New Roman"/>
              </a:rPr>
              <a:t>pleasure. But </a:t>
            </a:r>
            <a:r>
              <a:rPr dirty="0" sz="1450" spc="-20">
                <a:latin typeface="Times New Roman"/>
                <a:cs typeface="Times New Roman"/>
              </a:rPr>
              <a:t>to-day, </a:t>
            </a:r>
            <a:r>
              <a:rPr dirty="0" sz="1450" spc="-10">
                <a:latin typeface="Times New Roman"/>
                <a:cs typeface="Times New Roman"/>
              </a:rPr>
              <a:t>and </a:t>
            </a:r>
            <a:r>
              <a:rPr dirty="0" sz="1450" spc="-5">
                <a:latin typeface="Times New Roman"/>
                <a:cs typeface="Times New Roman"/>
              </a:rPr>
              <a:t>out of </a:t>
            </a:r>
            <a:r>
              <a:rPr dirty="0" sz="1450" spc="-10">
                <a:latin typeface="Times New Roman"/>
                <a:cs typeface="Times New Roman"/>
              </a:rPr>
              <a:t>this deed, </a:t>
            </a:r>
            <a:r>
              <a:rPr dirty="0" sz="1450" spc="-5">
                <a:latin typeface="Times New Roman"/>
                <a:cs typeface="Times New Roman"/>
              </a:rPr>
              <a:t>I </a:t>
            </a:r>
            <a:r>
              <a:rPr dirty="0" sz="1450" spc="-10">
                <a:latin typeface="Times New Roman"/>
                <a:cs typeface="Times New Roman"/>
              </a:rPr>
              <a:t>pluck both warning and  riches—both the power and </a:t>
            </a:r>
            <a:r>
              <a:rPr dirty="0" sz="1450" spc="-5">
                <a:latin typeface="Times New Roman"/>
                <a:cs typeface="Times New Roman"/>
              </a:rPr>
              <a:t>a </a:t>
            </a:r>
            <a:r>
              <a:rPr dirty="0" sz="1450" spc="-10">
                <a:latin typeface="Times New Roman"/>
                <a:cs typeface="Times New Roman"/>
              </a:rPr>
              <a:t>fresh resolve to </a:t>
            </a:r>
            <a:r>
              <a:rPr dirty="0" sz="1450" spc="-5">
                <a:latin typeface="Times New Roman"/>
                <a:cs typeface="Times New Roman"/>
              </a:rPr>
              <a:t>be </a:t>
            </a:r>
            <a:r>
              <a:rPr dirty="0" sz="1450" spc="-10">
                <a:latin typeface="Times New Roman"/>
                <a:cs typeface="Times New Roman"/>
              </a:rPr>
              <a:t>myself. </a:t>
            </a:r>
            <a:r>
              <a:rPr dirty="0" sz="1450" spc="-5">
                <a:latin typeface="Times New Roman"/>
                <a:cs typeface="Times New Roman"/>
              </a:rPr>
              <a:t>I </a:t>
            </a:r>
            <a:r>
              <a:rPr dirty="0" sz="1450" spc="-10">
                <a:latin typeface="Times New Roman"/>
                <a:cs typeface="Times New Roman"/>
              </a:rPr>
              <a:t>become in all  things </a:t>
            </a:r>
            <a:r>
              <a:rPr dirty="0" sz="1450" spc="-5">
                <a:latin typeface="Times New Roman"/>
                <a:cs typeface="Times New Roman"/>
              </a:rPr>
              <a:t>a </a:t>
            </a:r>
            <a:r>
              <a:rPr dirty="0" sz="1450" spc="-10">
                <a:latin typeface="Times New Roman"/>
                <a:cs typeface="Times New Roman"/>
              </a:rPr>
              <a:t>free actor in the world; </a:t>
            </a:r>
            <a:r>
              <a:rPr dirty="0" sz="1450" spc="-5">
                <a:latin typeface="Times New Roman"/>
                <a:cs typeface="Times New Roman"/>
              </a:rPr>
              <a:t>I </a:t>
            </a:r>
            <a:r>
              <a:rPr dirty="0" sz="1450" spc="-10">
                <a:latin typeface="Times New Roman"/>
                <a:cs typeface="Times New Roman"/>
              </a:rPr>
              <a:t>begin to see myself all changed, these hands  the agents </a:t>
            </a:r>
            <a:r>
              <a:rPr dirty="0" sz="1450" spc="-5">
                <a:latin typeface="Times New Roman"/>
                <a:cs typeface="Times New Roman"/>
              </a:rPr>
              <a:t>of good, </a:t>
            </a:r>
            <a:r>
              <a:rPr dirty="0" sz="1450" spc="-10">
                <a:latin typeface="Times New Roman"/>
                <a:cs typeface="Times New Roman"/>
              </a:rPr>
              <a:t>this heart at peace. Something comes over me </a:t>
            </a:r>
            <a:r>
              <a:rPr dirty="0" sz="1450" spc="-5">
                <a:latin typeface="Times New Roman"/>
                <a:cs typeface="Times New Roman"/>
              </a:rPr>
              <a:t>out of </a:t>
            </a:r>
            <a:r>
              <a:rPr dirty="0" sz="1450" spc="-10">
                <a:latin typeface="Times New Roman"/>
                <a:cs typeface="Times New Roman"/>
              </a:rPr>
              <a:t>the  past; something </a:t>
            </a:r>
            <a:r>
              <a:rPr dirty="0" sz="1450" spc="-5">
                <a:latin typeface="Times New Roman"/>
                <a:cs typeface="Times New Roman"/>
              </a:rPr>
              <a:t>of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have dreamed </a:t>
            </a:r>
            <a:r>
              <a:rPr dirty="0" sz="1450" spc="-5">
                <a:latin typeface="Times New Roman"/>
                <a:cs typeface="Times New Roman"/>
              </a:rPr>
              <a:t>on </a:t>
            </a:r>
            <a:r>
              <a:rPr dirty="0" sz="1450" spc="-10">
                <a:latin typeface="Times New Roman"/>
                <a:cs typeface="Times New Roman"/>
              </a:rPr>
              <a:t>Sabbath evenings to the sound </a:t>
            </a:r>
            <a:r>
              <a:rPr dirty="0" sz="1450" spc="-5">
                <a:latin typeface="Times New Roman"/>
                <a:cs typeface="Times New Roman"/>
              </a:rPr>
              <a:t>of  </a:t>
            </a:r>
            <a:r>
              <a:rPr dirty="0" sz="1450" spc="-10">
                <a:latin typeface="Times New Roman"/>
                <a:cs typeface="Times New Roman"/>
              </a:rPr>
              <a:t>the church organ, </a:t>
            </a:r>
            <a:r>
              <a:rPr dirty="0" sz="1450" spc="-5">
                <a:latin typeface="Times New Roman"/>
                <a:cs typeface="Times New Roman"/>
              </a:rPr>
              <a:t>of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forecast when </a:t>
            </a:r>
            <a:r>
              <a:rPr dirty="0" sz="1450" spc="-5">
                <a:latin typeface="Times New Roman"/>
                <a:cs typeface="Times New Roman"/>
              </a:rPr>
              <a:t>I </a:t>
            </a:r>
            <a:r>
              <a:rPr dirty="0" sz="1450" spc="-10">
                <a:latin typeface="Times New Roman"/>
                <a:cs typeface="Times New Roman"/>
              </a:rPr>
              <a:t>shed tears over noble </a:t>
            </a:r>
            <a:r>
              <a:rPr dirty="0" sz="1450" spc="-5">
                <a:latin typeface="Times New Roman"/>
                <a:cs typeface="Times New Roman"/>
              </a:rPr>
              <a:t>books, or  </a:t>
            </a:r>
            <a:r>
              <a:rPr dirty="0" sz="1450" spc="-10">
                <a:latin typeface="Times New Roman"/>
                <a:cs typeface="Times New Roman"/>
              </a:rPr>
              <a:t>talked, an innocent child, with my </a:t>
            </a:r>
            <a:r>
              <a:rPr dirty="0" sz="1450" spc="-20">
                <a:latin typeface="Times New Roman"/>
                <a:cs typeface="Times New Roman"/>
              </a:rPr>
              <a:t>mother. </a:t>
            </a:r>
            <a:r>
              <a:rPr dirty="0" sz="1450" spc="-10">
                <a:latin typeface="Times New Roman"/>
                <a:cs typeface="Times New Roman"/>
              </a:rPr>
              <a:t>There lies my life; </a:t>
            </a:r>
            <a:r>
              <a:rPr dirty="0" sz="1450" spc="-5">
                <a:latin typeface="Times New Roman"/>
                <a:cs typeface="Times New Roman"/>
              </a:rPr>
              <a:t>I </a:t>
            </a:r>
            <a:r>
              <a:rPr dirty="0" sz="1450" spc="-10">
                <a:latin typeface="Times New Roman"/>
                <a:cs typeface="Times New Roman"/>
              </a:rPr>
              <a:t>have  wandered </a:t>
            </a:r>
            <a:r>
              <a:rPr dirty="0" sz="1450" spc="-5">
                <a:latin typeface="Times New Roman"/>
                <a:cs typeface="Times New Roman"/>
              </a:rPr>
              <a:t>a </a:t>
            </a:r>
            <a:r>
              <a:rPr dirty="0" sz="1450" spc="-10">
                <a:latin typeface="Times New Roman"/>
                <a:cs typeface="Times New Roman"/>
              </a:rPr>
              <a:t>few years, </a:t>
            </a:r>
            <a:r>
              <a:rPr dirty="0" sz="1450" spc="-5">
                <a:latin typeface="Times New Roman"/>
                <a:cs typeface="Times New Roman"/>
              </a:rPr>
              <a:t>but </a:t>
            </a:r>
            <a:r>
              <a:rPr dirty="0" sz="1450" spc="-10">
                <a:latin typeface="Times New Roman"/>
                <a:cs typeface="Times New Roman"/>
              </a:rPr>
              <a:t>now </a:t>
            </a:r>
            <a:r>
              <a:rPr dirty="0" sz="1450" spc="-5">
                <a:latin typeface="Times New Roman"/>
                <a:cs typeface="Times New Roman"/>
              </a:rPr>
              <a:t>I </a:t>
            </a:r>
            <a:r>
              <a:rPr dirty="0" sz="1450" spc="-10">
                <a:latin typeface="Times New Roman"/>
                <a:cs typeface="Times New Roman"/>
              </a:rPr>
              <a:t>see once more my city </a:t>
            </a:r>
            <a:r>
              <a:rPr dirty="0" sz="1450" spc="-5">
                <a:latin typeface="Times New Roman"/>
                <a:cs typeface="Times New Roman"/>
              </a:rPr>
              <a:t>of</a:t>
            </a:r>
            <a:r>
              <a:rPr dirty="0" sz="1450" spc="70">
                <a:latin typeface="Times New Roman"/>
                <a:cs typeface="Times New Roman"/>
              </a:rPr>
              <a:t> </a:t>
            </a:r>
            <a:r>
              <a:rPr dirty="0" sz="1450" spc="-10">
                <a:latin typeface="Times New Roman"/>
                <a:cs typeface="Times New Roman"/>
              </a:rPr>
              <a:t>destination.’</a:t>
            </a:r>
            <a:endParaRPr sz="145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Mary met me </a:t>
            </a:r>
            <a:r>
              <a:rPr dirty="0" sz="1450" spc="-5">
                <a:latin typeface="Times New Roman"/>
                <a:cs typeface="Times New Roman"/>
              </a:rPr>
              <a:t>on </a:t>
            </a:r>
            <a:r>
              <a:rPr dirty="0" sz="1450" spc="-10">
                <a:latin typeface="Times New Roman"/>
                <a:cs typeface="Times New Roman"/>
              </a:rPr>
              <a:t>the beach, and led me </a:t>
            </a:r>
            <a:r>
              <a:rPr dirty="0" sz="1450" spc="-5">
                <a:latin typeface="Times New Roman"/>
                <a:cs typeface="Times New Roman"/>
              </a:rPr>
              <a:t>up </a:t>
            </a:r>
            <a:r>
              <a:rPr dirty="0" sz="1450" spc="-10">
                <a:latin typeface="Times New Roman"/>
                <a:cs typeface="Times New Roman"/>
              </a:rPr>
              <a:t>the brae and into the house </a:t>
            </a:r>
            <a:r>
              <a:rPr dirty="0" sz="1450" spc="-5">
                <a:latin typeface="Times New Roman"/>
                <a:cs typeface="Times New Roman"/>
              </a:rPr>
              <a:t>of </a:t>
            </a:r>
            <a:r>
              <a:rPr dirty="0" sz="1450" spc="-10">
                <a:latin typeface="Times New Roman"/>
                <a:cs typeface="Times New Roman"/>
              </a:rPr>
              <a:t>Aros.  Outside and inside there were many changes. The garden was fenced with the  same wood that </a:t>
            </a:r>
            <a:r>
              <a:rPr dirty="0" sz="1450" spc="-5">
                <a:latin typeface="Times New Roman"/>
                <a:cs typeface="Times New Roman"/>
              </a:rPr>
              <a:t>I </a:t>
            </a:r>
            <a:r>
              <a:rPr dirty="0" sz="1450" spc="-10">
                <a:latin typeface="Times New Roman"/>
                <a:cs typeface="Times New Roman"/>
              </a:rPr>
              <a:t>had noted in the boat; there were chairs in the kitchen  covered with strange brocade; curtains </a:t>
            </a:r>
            <a:r>
              <a:rPr dirty="0" sz="1450" spc="-5">
                <a:latin typeface="Times New Roman"/>
                <a:cs typeface="Times New Roman"/>
              </a:rPr>
              <a:t>of </a:t>
            </a:r>
            <a:r>
              <a:rPr dirty="0" sz="1450" spc="-10">
                <a:latin typeface="Times New Roman"/>
                <a:cs typeface="Times New Roman"/>
              </a:rPr>
              <a:t>brocade </a:t>
            </a:r>
            <a:r>
              <a:rPr dirty="0" sz="1450" spc="-5">
                <a:latin typeface="Times New Roman"/>
                <a:cs typeface="Times New Roman"/>
              </a:rPr>
              <a:t>hung </a:t>
            </a:r>
            <a:r>
              <a:rPr dirty="0" sz="1450" spc="-10">
                <a:latin typeface="Times New Roman"/>
                <a:cs typeface="Times New Roman"/>
              </a:rPr>
              <a:t>from the window; </a:t>
            </a:r>
            <a:r>
              <a:rPr dirty="0" sz="1450" spc="-5">
                <a:latin typeface="Times New Roman"/>
                <a:cs typeface="Times New Roman"/>
              </a:rPr>
              <a:t>a  </a:t>
            </a:r>
            <a:r>
              <a:rPr dirty="0" sz="1450" spc="-10">
                <a:latin typeface="Times New Roman"/>
                <a:cs typeface="Times New Roman"/>
              </a:rPr>
              <a:t>clock stood silent </a:t>
            </a:r>
            <a:r>
              <a:rPr dirty="0" sz="1450" spc="-5">
                <a:latin typeface="Times New Roman"/>
                <a:cs typeface="Times New Roman"/>
              </a:rPr>
              <a:t>on </a:t>
            </a:r>
            <a:r>
              <a:rPr dirty="0" sz="1450" spc="-10">
                <a:latin typeface="Times New Roman"/>
                <a:cs typeface="Times New Roman"/>
              </a:rPr>
              <a:t>the dresser; </a:t>
            </a:r>
            <a:r>
              <a:rPr dirty="0" sz="1450" spc="-5">
                <a:latin typeface="Times New Roman"/>
                <a:cs typeface="Times New Roman"/>
              </a:rPr>
              <a:t>a </a:t>
            </a:r>
            <a:r>
              <a:rPr dirty="0" sz="1450" spc="-10">
                <a:latin typeface="Times New Roman"/>
                <a:cs typeface="Times New Roman"/>
              </a:rPr>
              <a:t>lamp </a:t>
            </a:r>
            <a:r>
              <a:rPr dirty="0" sz="1450" spc="-5">
                <a:latin typeface="Times New Roman"/>
                <a:cs typeface="Times New Roman"/>
              </a:rPr>
              <a:t>of </a:t>
            </a:r>
            <a:r>
              <a:rPr dirty="0" sz="1450" spc="-10">
                <a:latin typeface="Times New Roman"/>
                <a:cs typeface="Times New Roman"/>
              </a:rPr>
              <a:t>brass was swinging from the roof;  the table was set for dinner with the finest </a:t>
            </a:r>
            <a:r>
              <a:rPr dirty="0" sz="1450" spc="-5">
                <a:latin typeface="Times New Roman"/>
                <a:cs typeface="Times New Roman"/>
              </a:rPr>
              <a:t>of </a:t>
            </a:r>
            <a:r>
              <a:rPr dirty="0" sz="1450" spc="-10">
                <a:latin typeface="Times New Roman"/>
                <a:cs typeface="Times New Roman"/>
              </a:rPr>
              <a:t>linen and silver; and all these  new riches were displayed in the plain old kitchen that </a:t>
            </a:r>
            <a:r>
              <a:rPr dirty="0" sz="1450" spc="-5">
                <a:latin typeface="Times New Roman"/>
                <a:cs typeface="Times New Roman"/>
              </a:rPr>
              <a:t>I </a:t>
            </a:r>
            <a:r>
              <a:rPr dirty="0" sz="1450" spc="-10">
                <a:latin typeface="Times New Roman"/>
                <a:cs typeface="Times New Roman"/>
              </a:rPr>
              <a:t>knew so well, with  the high-backed settle, and the stools, and the closet bed for Rorie; with the  wide chimney the sun shone into, and the clear-smouldering peats; with the  pipes </a:t>
            </a:r>
            <a:r>
              <a:rPr dirty="0" sz="1450" spc="-5">
                <a:latin typeface="Times New Roman"/>
                <a:cs typeface="Times New Roman"/>
              </a:rPr>
              <a:t>on </a:t>
            </a:r>
            <a:r>
              <a:rPr dirty="0" sz="1450" spc="-10">
                <a:latin typeface="Times New Roman"/>
                <a:cs typeface="Times New Roman"/>
              </a:rPr>
              <a:t>the mantelshelf and the three-cornered spittoons, filled with sea-  shells instead </a:t>
            </a:r>
            <a:r>
              <a:rPr dirty="0" sz="1450" spc="-5">
                <a:latin typeface="Times New Roman"/>
                <a:cs typeface="Times New Roman"/>
              </a:rPr>
              <a:t>of </a:t>
            </a:r>
            <a:r>
              <a:rPr dirty="0" sz="1450" spc="-10">
                <a:latin typeface="Times New Roman"/>
                <a:cs typeface="Times New Roman"/>
              </a:rPr>
              <a:t>sand, </a:t>
            </a:r>
            <a:r>
              <a:rPr dirty="0" sz="1450" spc="-5">
                <a:latin typeface="Times New Roman"/>
                <a:cs typeface="Times New Roman"/>
              </a:rPr>
              <a:t>on </a:t>
            </a:r>
            <a:r>
              <a:rPr dirty="0" sz="1450" spc="-10">
                <a:latin typeface="Times New Roman"/>
                <a:cs typeface="Times New Roman"/>
              </a:rPr>
              <a:t>the floor; with the bare stone walls and the bare  wooden </a:t>
            </a:r>
            <a:r>
              <a:rPr dirty="0" sz="1450" spc="-15">
                <a:latin typeface="Times New Roman"/>
                <a:cs typeface="Times New Roman"/>
              </a:rPr>
              <a:t>floor, </a:t>
            </a:r>
            <a:r>
              <a:rPr dirty="0" sz="1450" spc="-10">
                <a:latin typeface="Times New Roman"/>
                <a:cs typeface="Times New Roman"/>
              </a:rPr>
              <a:t>and the three patchwork rugs that were </a:t>
            </a:r>
            <a:r>
              <a:rPr dirty="0" sz="1450" spc="-5">
                <a:latin typeface="Times New Roman"/>
                <a:cs typeface="Times New Roman"/>
              </a:rPr>
              <a:t>of </a:t>
            </a:r>
            <a:r>
              <a:rPr dirty="0" sz="1450" spc="-10">
                <a:latin typeface="Times New Roman"/>
                <a:cs typeface="Times New Roman"/>
              </a:rPr>
              <a:t>yore its sole  adornment—poor </a:t>
            </a:r>
            <a:r>
              <a:rPr dirty="0" sz="1450" spc="-25">
                <a:latin typeface="Times New Roman"/>
                <a:cs typeface="Times New Roman"/>
              </a:rPr>
              <a:t>man’s </a:t>
            </a:r>
            <a:r>
              <a:rPr dirty="0" sz="1450" spc="-10">
                <a:latin typeface="Times New Roman"/>
                <a:cs typeface="Times New Roman"/>
              </a:rPr>
              <a:t>patchwork, the like </a:t>
            </a:r>
            <a:r>
              <a:rPr dirty="0" sz="1450" spc="-5">
                <a:latin typeface="Times New Roman"/>
                <a:cs typeface="Times New Roman"/>
              </a:rPr>
              <a:t>of </a:t>
            </a:r>
            <a:r>
              <a:rPr dirty="0" sz="1450" spc="-10">
                <a:latin typeface="Times New Roman"/>
                <a:cs typeface="Times New Roman"/>
              </a:rPr>
              <a:t>it unknown in cities, woven  with homespun, and Sunday black, and sea-cloth polished </a:t>
            </a:r>
            <a:r>
              <a:rPr dirty="0" sz="1450" spc="-5">
                <a:latin typeface="Times New Roman"/>
                <a:cs typeface="Times New Roman"/>
              </a:rPr>
              <a:t>on </a:t>
            </a:r>
            <a:r>
              <a:rPr dirty="0" sz="1450" spc="-10">
                <a:latin typeface="Times New Roman"/>
                <a:cs typeface="Times New Roman"/>
              </a:rPr>
              <a:t>the bench </a:t>
            </a:r>
            <a:r>
              <a:rPr dirty="0" sz="1450" spc="-5">
                <a:latin typeface="Times New Roman"/>
                <a:cs typeface="Times New Roman"/>
              </a:rPr>
              <a:t>of  </a:t>
            </a:r>
            <a:r>
              <a:rPr dirty="0" sz="1450" spc="-10">
                <a:latin typeface="Times New Roman"/>
                <a:cs typeface="Times New Roman"/>
              </a:rPr>
              <a:t>rowing. The room, like the house, had been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wonder in that country-  side, it was so neat and habitable; and to see it </a:t>
            </a:r>
            <a:r>
              <a:rPr dirty="0" sz="1450" spc="-30">
                <a:latin typeface="Times New Roman"/>
                <a:cs typeface="Times New Roman"/>
              </a:rPr>
              <a:t>now, </a:t>
            </a:r>
            <a:r>
              <a:rPr dirty="0" sz="1450" spc="-10">
                <a:latin typeface="Times New Roman"/>
                <a:cs typeface="Times New Roman"/>
              </a:rPr>
              <a:t>shamed </a:t>
            </a:r>
            <a:r>
              <a:rPr dirty="0" sz="1450" spc="-5">
                <a:latin typeface="Times New Roman"/>
                <a:cs typeface="Times New Roman"/>
              </a:rPr>
              <a:t>by </a:t>
            </a:r>
            <a:r>
              <a:rPr dirty="0" sz="1450" spc="-10">
                <a:latin typeface="Times New Roman"/>
                <a:cs typeface="Times New Roman"/>
              </a:rPr>
              <a:t>these  incongruous additions, filled me with indignation and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20">
                <a:latin typeface="Times New Roman"/>
                <a:cs typeface="Times New Roman"/>
              </a:rPr>
              <a:t>anger. </a:t>
            </a:r>
            <a:r>
              <a:rPr dirty="0" sz="1450" spc="-10">
                <a:latin typeface="Times New Roman"/>
                <a:cs typeface="Times New Roman"/>
              </a:rPr>
              <a:t>In view  </a:t>
            </a:r>
            <a:r>
              <a:rPr dirty="0" sz="1450" spc="-5">
                <a:latin typeface="Times New Roman"/>
                <a:cs typeface="Times New Roman"/>
              </a:rPr>
              <a:t>of </a:t>
            </a:r>
            <a:r>
              <a:rPr dirty="0" sz="1450" spc="-10">
                <a:latin typeface="Times New Roman"/>
                <a:cs typeface="Times New Roman"/>
              </a:rPr>
              <a:t>the errand </a:t>
            </a:r>
            <a:r>
              <a:rPr dirty="0" sz="1450" spc="-5">
                <a:latin typeface="Times New Roman"/>
                <a:cs typeface="Times New Roman"/>
              </a:rPr>
              <a:t>I </a:t>
            </a:r>
            <a:r>
              <a:rPr dirty="0" sz="1450" spc="-10">
                <a:latin typeface="Times New Roman"/>
                <a:cs typeface="Times New Roman"/>
              </a:rPr>
              <a:t>had come </a:t>
            </a:r>
            <a:r>
              <a:rPr dirty="0" sz="1450" spc="-5">
                <a:latin typeface="Times New Roman"/>
                <a:cs typeface="Times New Roman"/>
              </a:rPr>
              <a:t>upon </a:t>
            </a:r>
            <a:r>
              <a:rPr dirty="0" sz="1450" spc="-10">
                <a:latin typeface="Times New Roman"/>
                <a:cs typeface="Times New Roman"/>
              </a:rPr>
              <a:t>to Aros, the feeling was baseless and unjust; </a:t>
            </a:r>
            <a:r>
              <a:rPr dirty="0" sz="1450" spc="-5">
                <a:latin typeface="Times New Roman"/>
                <a:cs typeface="Times New Roman"/>
              </a:rPr>
              <a:t>but  </a:t>
            </a:r>
            <a:r>
              <a:rPr dirty="0" sz="1450" spc="-10">
                <a:latin typeface="Times New Roman"/>
                <a:cs typeface="Times New Roman"/>
              </a:rPr>
              <a:t>it burned </a:t>
            </a:r>
            <a:r>
              <a:rPr dirty="0" sz="1450" spc="-5">
                <a:latin typeface="Times New Roman"/>
                <a:cs typeface="Times New Roman"/>
              </a:rPr>
              <a:t>high, </a:t>
            </a:r>
            <a:r>
              <a:rPr dirty="0" sz="1450" spc="-10">
                <a:latin typeface="Times New Roman"/>
                <a:cs typeface="Times New Roman"/>
              </a:rPr>
              <a:t>at the first moment, in my</a:t>
            </a:r>
            <a:r>
              <a:rPr dirty="0" sz="1450" spc="30">
                <a:latin typeface="Times New Roman"/>
                <a:cs typeface="Times New Roman"/>
              </a:rPr>
              <a:t> </a:t>
            </a:r>
            <a:r>
              <a:rPr dirty="0" sz="1450" spc="-10">
                <a:latin typeface="Times New Roman"/>
                <a:cs typeface="Times New Roman"/>
              </a:rPr>
              <a:t>heart.</a:t>
            </a:r>
            <a:endParaRPr sz="1450">
              <a:latin typeface="Times New Roman"/>
              <a:cs typeface="Times New Roman"/>
            </a:endParaRPr>
          </a:p>
          <a:p>
            <a:pPr algn="just" marL="12700" marR="11430">
              <a:lnSpc>
                <a:spcPts val="1730"/>
              </a:lnSpc>
              <a:spcBef>
                <a:spcPts val="835"/>
              </a:spcBef>
            </a:pPr>
            <a:r>
              <a:rPr dirty="0" sz="1450" spc="-25">
                <a:latin typeface="Times New Roman"/>
                <a:cs typeface="Times New Roman"/>
              </a:rPr>
              <a:t>‘Mary, </a:t>
            </a:r>
            <a:r>
              <a:rPr dirty="0" sz="1450" spc="-10">
                <a:latin typeface="Times New Roman"/>
                <a:cs typeface="Times New Roman"/>
              </a:rPr>
              <a:t>girl,’ said I, ‘this is the place </a:t>
            </a:r>
            <a:r>
              <a:rPr dirty="0" sz="1450" spc="-5">
                <a:latin typeface="Times New Roman"/>
                <a:cs typeface="Times New Roman"/>
              </a:rPr>
              <a:t>I </a:t>
            </a:r>
            <a:r>
              <a:rPr dirty="0" sz="1450" spc="-10">
                <a:latin typeface="Times New Roman"/>
                <a:cs typeface="Times New Roman"/>
              </a:rPr>
              <a:t>had learned to call my home, and </a:t>
            </a:r>
            <a:r>
              <a:rPr dirty="0" sz="1450" spc="-5">
                <a:latin typeface="Times New Roman"/>
                <a:cs typeface="Times New Roman"/>
              </a:rPr>
              <a:t>I do  not </a:t>
            </a:r>
            <a:r>
              <a:rPr dirty="0" sz="1450" spc="-10">
                <a:latin typeface="Times New Roman"/>
                <a:cs typeface="Times New Roman"/>
              </a:rPr>
              <a:t>know it.’</a:t>
            </a:r>
            <a:endParaRPr sz="1450">
              <a:latin typeface="Times New Roman"/>
              <a:cs typeface="Times New Roman"/>
            </a:endParaRPr>
          </a:p>
          <a:p>
            <a:pPr algn="just" marL="12700" marR="7620">
              <a:lnSpc>
                <a:spcPts val="1730"/>
              </a:lnSpc>
              <a:spcBef>
                <a:spcPts val="860"/>
              </a:spcBef>
            </a:pPr>
            <a:r>
              <a:rPr dirty="0" sz="1450" spc="-10">
                <a:latin typeface="Times New Roman"/>
                <a:cs typeface="Times New Roman"/>
              </a:rPr>
              <a:t>‘It is my home </a:t>
            </a:r>
            <a:r>
              <a:rPr dirty="0" sz="1450" spc="-5">
                <a:latin typeface="Times New Roman"/>
                <a:cs typeface="Times New Roman"/>
              </a:rPr>
              <a:t>by </a:t>
            </a:r>
            <a:r>
              <a:rPr dirty="0" sz="1450" spc="-10">
                <a:latin typeface="Times New Roman"/>
                <a:cs typeface="Times New Roman"/>
              </a:rPr>
              <a:t>nature, </a:t>
            </a:r>
            <a:r>
              <a:rPr dirty="0" sz="1450" spc="-5">
                <a:latin typeface="Times New Roman"/>
                <a:cs typeface="Times New Roman"/>
              </a:rPr>
              <a:t>not by </a:t>
            </a:r>
            <a:r>
              <a:rPr dirty="0" sz="1450" spc="-10">
                <a:latin typeface="Times New Roman"/>
                <a:cs typeface="Times New Roman"/>
              </a:rPr>
              <a:t>the learning,’ she replied; ‘the place </a:t>
            </a:r>
            <a:r>
              <a:rPr dirty="0" sz="1450" spc="-5">
                <a:latin typeface="Times New Roman"/>
                <a:cs typeface="Times New Roman"/>
              </a:rPr>
              <a:t>I </a:t>
            </a:r>
            <a:r>
              <a:rPr dirty="0" sz="1450" spc="-10">
                <a:latin typeface="Times New Roman"/>
                <a:cs typeface="Times New Roman"/>
              </a:rPr>
              <a:t>was  born and the place I’m like to die </a:t>
            </a:r>
            <a:r>
              <a:rPr dirty="0" sz="1450" spc="-5">
                <a:latin typeface="Times New Roman"/>
                <a:cs typeface="Times New Roman"/>
              </a:rPr>
              <a:t>in;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neither like these changes, </a:t>
            </a:r>
            <a:r>
              <a:rPr dirty="0" sz="1450" spc="-5">
                <a:latin typeface="Times New Roman"/>
                <a:cs typeface="Times New Roman"/>
              </a:rPr>
              <a:t>nor </a:t>
            </a:r>
            <a:r>
              <a:rPr dirty="0" sz="1450" spc="-10">
                <a:latin typeface="Times New Roman"/>
                <a:cs typeface="Times New Roman"/>
              </a:rPr>
              <a:t>the  way they came, </a:t>
            </a:r>
            <a:r>
              <a:rPr dirty="0" sz="1450" spc="-5">
                <a:latin typeface="Times New Roman"/>
                <a:cs typeface="Times New Roman"/>
              </a:rPr>
              <a:t>nor </a:t>
            </a:r>
            <a:r>
              <a:rPr dirty="0" sz="1450" spc="-10">
                <a:latin typeface="Times New Roman"/>
                <a:cs typeface="Times New Roman"/>
              </a:rPr>
              <a:t>that which came with them. </a:t>
            </a:r>
            <a:r>
              <a:rPr dirty="0" sz="1450" spc="-5">
                <a:latin typeface="Times New Roman"/>
                <a:cs typeface="Times New Roman"/>
              </a:rPr>
              <a:t>I </a:t>
            </a:r>
            <a:r>
              <a:rPr dirty="0" sz="1450" spc="-10">
                <a:latin typeface="Times New Roman"/>
                <a:cs typeface="Times New Roman"/>
              </a:rPr>
              <a:t>would have liked </a:t>
            </a:r>
            <a:r>
              <a:rPr dirty="0" sz="1450" spc="-15">
                <a:latin typeface="Times New Roman"/>
                <a:cs typeface="Times New Roman"/>
              </a:rPr>
              <a:t>better,  </a:t>
            </a:r>
            <a:r>
              <a:rPr dirty="0" sz="1450" spc="-10">
                <a:latin typeface="Times New Roman"/>
                <a:cs typeface="Times New Roman"/>
              </a:rPr>
              <a:t>under </a:t>
            </a:r>
            <a:r>
              <a:rPr dirty="0" sz="1450" spc="-25">
                <a:latin typeface="Times New Roman"/>
                <a:cs typeface="Times New Roman"/>
              </a:rPr>
              <a:t>God’s </a:t>
            </a:r>
            <a:r>
              <a:rPr dirty="0" sz="1450" spc="-10">
                <a:latin typeface="Times New Roman"/>
                <a:cs typeface="Times New Roman"/>
              </a:rPr>
              <a:t>pleasure, they had </a:t>
            </a:r>
            <a:r>
              <a:rPr dirty="0" sz="1450" spc="-5">
                <a:latin typeface="Times New Roman"/>
                <a:cs typeface="Times New Roman"/>
              </a:rPr>
              <a:t>gone </a:t>
            </a:r>
            <a:r>
              <a:rPr dirty="0" sz="1450" spc="-10">
                <a:latin typeface="Times New Roman"/>
                <a:cs typeface="Times New Roman"/>
              </a:rPr>
              <a:t>down into the sea, and the Merry Men  were dancing </a:t>
            </a:r>
            <a:r>
              <a:rPr dirty="0" sz="1450" spc="-5">
                <a:latin typeface="Times New Roman"/>
                <a:cs typeface="Times New Roman"/>
              </a:rPr>
              <a:t>on </a:t>
            </a:r>
            <a:r>
              <a:rPr dirty="0" sz="1450" spc="-10">
                <a:latin typeface="Times New Roman"/>
                <a:cs typeface="Times New Roman"/>
              </a:rPr>
              <a:t>them</a:t>
            </a:r>
            <a:r>
              <a:rPr dirty="0" sz="1450">
                <a:latin typeface="Times New Roman"/>
                <a:cs typeface="Times New Roman"/>
              </a:rPr>
              <a:t> </a:t>
            </a:r>
            <a:r>
              <a:rPr dirty="0" sz="1450" spc="-25">
                <a:latin typeface="Times New Roman"/>
                <a:cs typeface="Times New Roman"/>
              </a:rPr>
              <a:t>now.’</a:t>
            </a:r>
            <a:endParaRPr sz="1450">
              <a:latin typeface="Times New Roman"/>
              <a:cs typeface="Times New Roman"/>
            </a:endParaRPr>
          </a:p>
          <a:p>
            <a:pPr algn="just" marL="12700" marR="8255">
              <a:lnSpc>
                <a:spcPts val="1730"/>
              </a:lnSpc>
              <a:spcBef>
                <a:spcPts val="855"/>
              </a:spcBef>
            </a:pPr>
            <a:r>
              <a:rPr dirty="0" sz="1450" spc="-10">
                <a:latin typeface="Times New Roman"/>
                <a:cs typeface="Times New Roman"/>
              </a:rPr>
              <a:t>Mary was always serious; it was perhaps the only trait that she shared with her  father; </a:t>
            </a:r>
            <a:r>
              <a:rPr dirty="0" sz="1450" spc="-5">
                <a:latin typeface="Times New Roman"/>
                <a:cs typeface="Times New Roman"/>
              </a:rPr>
              <a:t>but </a:t>
            </a:r>
            <a:r>
              <a:rPr dirty="0" sz="1450" spc="-10">
                <a:latin typeface="Times New Roman"/>
                <a:cs typeface="Times New Roman"/>
              </a:rPr>
              <a:t>the tone with which she uttered these words was even graver than  </a:t>
            </a:r>
            <a:r>
              <a:rPr dirty="0" sz="1450" spc="-5">
                <a:latin typeface="Times New Roman"/>
                <a:cs typeface="Times New Roman"/>
              </a:rPr>
              <a:t>of</a:t>
            </a:r>
            <a:r>
              <a:rPr dirty="0" sz="1450" spc="-10">
                <a:latin typeface="Times New Roman"/>
                <a:cs typeface="Times New Roman"/>
              </a:rPr>
              <a:t> custom.</a:t>
            </a:r>
            <a:endParaRPr sz="1450">
              <a:latin typeface="Times New Roman"/>
              <a:cs typeface="Times New Roman"/>
            </a:endParaRPr>
          </a:p>
          <a:p>
            <a:pPr algn="just" marL="12700" marR="7620">
              <a:lnSpc>
                <a:spcPts val="1730"/>
              </a:lnSpc>
              <a:spcBef>
                <a:spcPts val="860"/>
              </a:spcBef>
            </a:pPr>
            <a:r>
              <a:rPr dirty="0" sz="1450" spc="-55">
                <a:latin typeface="Times New Roman"/>
                <a:cs typeface="Times New Roman"/>
              </a:rPr>
              <a:t>‘Ay,’ </a:t>
            </a:r>
            <a:r>
              <a:rPr dirty="0" sz="1450" spc="-10">
                <a:latin typeface="Times New Roman"/>
                <a:cs typeface="Times New Roman"/>
              </a:rPr>
              <a:t>said I, ‘I feared it came </a:t>
            </a:r>
            <a:r>
              <a:rPr dirty="0" sz="1450" spc="-5">
                <a:latin typeface="Times New Roman"/>
                <a:cs typeface="Times New Roman"/>
              </a:rPr>
              <a:t>by </a:t>
            </a:r>
            <a:r>
              <a:rPr dirty="0" sz="1450" spc="-10">
                <a:latin typeface="Times New Roman"/>
                <a:cs typeface="Times New Roman"/>
              </a:rPr>
              <a:t>wreck, and </a:t>
            </a:r>
            <a:r>
              <a:rPr dirty="0" sz="1450" spc="-25">
                <a:latin typeface="Times New Roman"/>
                <a:cs typeface="Times New Roman"/>
              </a:rPr>
              <a:t>that’s </a:t>
            </a:r>
            <a:r>
              <a:rPr dirty="0" sz="1450" spc="-5">
                <a:latin typeface="Times New Roman"/>
                <a:cs typeface="Times New Roman"/>
              </a:rPr>
              <a:t>by </a:t>
            </a:r>
            <a:r>
              <a:rPr dirty="0" sz="1450" spc="-10">
                <a:latin typeface="Times New Roman"/>
                <a:cs typeface="Times New Roman"/>
              </a:rPr>
              <a:t>death; yet when my  father died, </a:t>
            </a:r>
            <a:r>
              <a:rPr dirty="0" sz="1450" spc="-5">
                <a:latin typeface="Times New Roman"/>
                <a:cs typeface="Times New Roman"/>
              </a:rPr>
              <a:t>I </a:t>
            </a:r>
            <a:r>
              <a:rPr dirty="0" sz="1450" spc="-10">
                <a:latin typeface="Times New Roman"/>
                <a:cs typeface="Times New Roman"/>
              </a:rPr>
              <a:t>took his </a:t>
            </a:r>
            <a:r>
              <a:rPr dirty="0" sz="1450" spc="-5">
                <a:latin typeface="Times New Roman"/>
                <a:cs typeface="Times New Roman"/>
              </a:rPr>
              <a:t>goods </a:t>
            </a:r>
            <a:r>
              <a:rPr dirty="0" sz="1450" spc="-10">
                <a:latin typeface="Times New Roman"/>
                <a:cs typeface="Times New Roman"/>
              </a:rPr>
              <a:t>without</a:t>
            </a:r>
            <a:r>
              <a:rPr dirty="0" sz="1450" spc="15">
                <a:latin typeface="Times New Roman"/>
                <a:cs typeface="Times New Roman"/>
              </a:rPr>
              <a:t> </a:t>
            </a:r>
            <a:r>
              <a:rPr dirty="0" sz="1450" spc="-10">
                <a:latin typeface="Times New Roman"/>
                <a:cs typeface="Times New Roman"/>
              </a:rPr>
              <a:t>remorse.’</a:t>
            </a:r>
            <a:endParaRPr sz="1450">
              <a:latin typeface="Times New Roman"/>
              <a:cs typeface="Times New Roman"/>
            </a:endParaRPr>
          </a:p>
          <a:p>
            <a:pPr algn="just" marL="12700">
              <a:lnSpc>
                <a:spcPct val="100000"/>
              </a:lnSpc>
              <a:spcBef>
                <a:spcPts val="795"/>
              </a:spcBef>
            </a:pPr>
            <a:r>
              <a:rPr dirty="0" sz="1450" spc="-40">
                <a:latin typeface="Times New Roman"/>
                <a:cs typeface="Times New Roman"/>
              </a:rPr>
              <a:t>‘Your </a:t>
            </a:r>
            <a:r>
              <a:rPr dirty="0" sz="1450" spc="-10">
                <a:latin typeface="Times New Roman"/>
                <a:cs typeface="Times New Roman"/>
              </a:rPr>
              <a:t>father died </a:t>
            </a:r>
            <a:r>
              <a:rPr dirty="0" sz="1450" spc="-5">
                <a:latin typeface="Times New Roman"/>
                <a:cs typeface="Times New Roman"/>
              </a:rPr>
              <a:t>a </a:t>
            </a:r>
            <a:r>
              <a:rPr dirty="0" sz="1450" spc="-10">
                <a:latin typeface="Times New Roman"/>
                <a:cs typeface="Times New Roman"/>
              </a:rPr>
              <a:t>clean strae death, as the folk </a:t>
            </a:r>
            <a:r>
              <a:rPr dirty="0" sz="1450" spc="-25">
                <a:latin typeface="Times New Roman"/>
                <a:cs typeface="Times New Roman"/>
              </a:rPr>
              <a:t>say,’ </a:t>
            </a:r>
            <a:r>
              <a:rPr dirty="0" sz="1450" spc="-10">
                <a:latin typeface="Times New Roman"/>
                <a:cs typeface="Times New Roman"/>
              </a:rPr>
              <a:t>said</a:t>
            </a:r>
            <a:r>
              <a:rPr dirty="0" sz="1450" spc="5">
                <a:latin typeface="Times New Roman"/>
                <a:cs typeface="Times New Roman"/>
              </a:rPr>
              <a:t> </a:t>
            </a:r>
            <a:r>
              <a:rPr dirty="0" sz="1450" spc="-30">
                <a:latin typeface="Times New Roman"/>
                <a:cs typeface="Times New Roman"/>
              </a:rPr>
              <a:t>Mary.</a:t>
            </a:r>
            <a:endParaRPr sz="1450">
              <a:latin typeface="Times New Roman"/>
              <a:cs typeface="Times New Roman"/>
            </a:endParaRPr>
          </a:p>
          <a:p>
            <a:pPr algn="just" marL="12700">
              <a:lnSpc>
                <a:spcPct val="100000"/>
              </a:lnSpc>
              <a:spcBef>
                <a:spcPts val="855"/>
              </a:spcBef>
            </a:pPr>
            <a:r>
              <a:rPr dirty="0" sz="1450" spc="-15">
                <a:latin typeface="Times New Roman"/>
                <a:cs typeface="Times New Roman"/>
              </a:rPr>
              <a:t>‘True,’ </a:t>
            </a:r>
            <a:r>
              <a:rPr dirty="0" sz="1450" spc="-5">
                <a:latin typeface="Times New Roman"/>
                <a:cs typeface="Times New Roman"/>
              </a:rPr>
              <a:t>I </a:t>
            </a:r>
            <a:r>
              <a:rPr dirty="0" sz="1450" spc="-10">
                <a:latin typeface="Times New Roman"/>
                <a:cs typeface="Times New Roman"/>
              </a:rPr>
              <a:t>returned; ‘and </a:t>
            </a:r>
            <a:r>
              <a:rPr dirty="0" sz="1450" spc="-5">
                <a:latin typeface="Times New Roman"/>
                <a:cs typeface="Times New Roman"/>
              </a:rPr>
              <a:t>a </a:t>
            </a:r>
            <a:r>
              <a:rPr dirty="0" sz="1450" spc="-10">
                <a:latin typeface="Times New Roman"/>
                <a:cs typeface="Times New Roman"/>
              </a:rPr>
              <a:t>wreck is like </a:t>
            </a:r>
            <a:r>
              <a:rPr dirty="0" sz="1450" spc="-5">
                <a:latin typeface="Times New Roman"/>
                <a:cs typeface="Times New Roman"/>
              </a:rPr>
              <a:t>a </a:t>
            </a:r>
            <a:r>
              <a:rPr dirty="0" sz="1450" spc="-10">
                <a:latin typeface="Times New Roman"/>
                <a:cs typeface="Times New Roman"/>
              </a:rPr>
              <a:t>judgment. What was she called?’</a:t>
            </a:r>
            <a:endParaRPr sz="1450">
              <a:latin typeface="Times New Roman"/>
              <a:cs typeface="Times New Roman"/>
            </a:endParaRPr>
          </a:p>
          <a:p>
            <a:pPr algn="just" marL="12700" marR="5715">
              <a:lnSpc>
                <a:spcPts val="1730"/>
              </a:lnSpc>
              <a:spcBef>
                <a:spcPts val="920"/>
              </a:spcBef>
            </a:pPr>
            <a:r>
              <a:rPr dirty="0" sz="1450" spc="-10">
                <a:latin typeface="Times New Roman"/>
                <a:cs typeface="Times New Roman"/>
              </a:rPr>
              <a:t>‘They ca’d her the </a:t>
            </a:r>
            <a:r>
              <a:rPr dirty="0" sz="1450" spc="-10" i="1">
                <a:latin typeface="Times New Roman"/>
                <a:cs typeface="Times New Roman"/>
              </a:rPr>
              <a:t>Christ-Anna</a:t>
            </a:r>
            <a:r>
              <a:rPr dirty="0" sz="1450" spc="-10">
                <a:latin typeface="Times New Roman"/>
                <a:cs typeface="Times New Roman"/>
              </a:rPr>
              <a:t>,’ said </a:t>
            </a:r>
            <a:r>
              <a:rPr dirty="0" sz="1450" spc="-5">
                <a:latin typeface="Times New Roman"/>
                <a:cs typeface="Times New Roman"/>
              </a:rPr>
              <a:t>a </a:t>
            </a:r>
            <a:r>
              <a:rPr dirty="0" sz="1450" spc="-10">
                <a:latin typeface="Times New Roman"/>
                <a:cs typeface="Times New Roman"/>
              </a:rPr>
              <a:t>voice behind me; and, turning </a:t>
            </a:r>
            <a:r>
              <a:rPr dirty="0" sz="1450" spc="-5">
                <a:latin typeface="Times New Roman"/>
                <a:cs typeface="Times New Roman"/>
              </a:rPr>
              <a:t>round, I  </a:t>
            </a:r>
            <a:r>
              <a:rPr dirty="0" sz="1450" spc="-10">
                <a:latin typeface="Times New Roman"/>
                <a:cs typeface="Times New Roman"/>
              </a:rPr>
              <a:t>saw my uncle standing in the</a:t>
            </a:r>
            <a:r>
              <a:rPr dirty="0" sz="1450" spc="15">
                <a:latin typeface="Times New Roman"/>
                <a:cs typeface="Times New Roman"/>
              </a:rPr>
              <a:t> </a:t>
            </a:r>
            <a:r>
              <a:rPr dirty="0" sz="1450" spc="-20">
                <a:latin typeface="Times New Roman"/>
                <a:cs typeface="Times New Roman"/>
              </a:rPr>
              <a:t>doorway.</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He was </a:t>
            </a:r>
            <a:r>
              <a:rPr dirty="0" sz="1450" spc="-5">
                <a:latin typeface="Times New Roman"/>
                <a:cs typeface="Times New Roman"/>
              </a:rPr>
              <a:t>a </a:t>
            </a:r>
            <a:r>
              <a:rPr dirty="0" sz="1450" spc="-20">
                <a:latin typeface="Times New Roman"/>
                <a:cs typeface="Times New Roman"/>
              </a:rPr>
              <a:t>sour, </a:t>
            </a:r>
            <a:r>
              <a:rPr dirty="0" sz="1450" spc="-10">
                <a:latin typeface="Times New Roman"/>
                <a:cs typeface="Times New Roman"/>
              </a:rPr>
              <a:t>small, bilious man, with </a:t>
            </a:r>
            <a:r>
              <a:rPr dirty="0" sz="1450" spc="-5">
                <a:latin typeface="Times New Roman"/>
                <a:cs typeface="Times New Roman"/>
              </a:rPr>
              <a:t>a </a:t>
            </a:r>
            <a:r>
              <a:rPr dirty="0" sz="1450" spc="-10">
                <a:latin typeface="Times New Roman"/>
                <a:cs typeface="Times New Roman"/>
              </a:rPr>
              <a:t>long face and very dark eyes; fifty-  six years </a:t>
            </a:r>
            <a:r>
              <a:rPr dirty="0" sz="1450" spc="-5">
                <a:latin typeface="Times New Roman"/>
                <a:cs typeface="Times New Roman"/>
              </a:rPr>
              <a:t>old, </a:t>
            </a:r>
            <a:r>
              <a:rPr dirty="0" sz="1450" spc="-10">
                <a:latin typeface="Times New Roman"/>
                <a:cs typeface="Times New Roman"/>
              </a:rPr>
              <a:t>sound and active in </a:t>
            </a:r>
            <a:r>
              <a:rPr dirty="0" sz="1450" spc="-25">
                <a:latin typeface="Times New Roman"/>
                <a:cs typeface="Times New Roman"/>
              </a:rPr>
              <a:t>body, </a:t>
            </a:r>
            <a:r>
              <a:rPr dirty="0" sz="1450" spc="-10">
                <a:latin typeface="Times New Roman"/>
                <a:cs typeface="Times New Roman"/>
              </a:rPr>
              <a:t>and with an air somewhat between that  </a:t>
            </a:r>
            <a:r>
              <a:rPr dirty="0" sz="1450" spc="-5">
                <a:latin typeface="Times New Roman"/>
                <a:cs typeface="Times New Roman"/>
              </a:rPr>
              <a:t>of</a:t>
            </a:r>
            <a:r>
              <a:rPr dirty="0" sz="1450" spc="135">
                <a:latin typeface="Times New Roman"/>
                <a:cs typeface="Times New Roman"/>
              </a:rPr>
              <a:t> </a:t>
            </a:r>
            <a:r>
              <a:rPr dirty="0" sz="1450" spc="-5">
                <a:latin typeface="Times New Roman"/>
                <a:cs typeface="Times New Roman"/>
              </a:rPr>
              <a:t>a</a:t>
            </a:r>
            <a:r>
              <a:rPr dirty="0" sz="1450" spc="135">
                <a:latin typeface="Times New Roman"/>
                <a:cs typeface="Times New Roman"/>
              </a:rPr>
              <a:t> </a:t>
            </a:r>
            <a:r>
              <a:rPr dirty="0" sz="1450" spc="-10">
                <a:latin typeface="Times New Roman"/>
                <a:cs typeface="Times New Roman"/>
              </a:rPr>
              <a:t>shepherd</a:t>
            </a:r>
            <a:r>
              <a:rPr dirty="0" sz="1450" spc="135">
                <a:latin typeface="Times New Roman"/>
                <a:cs typeface="Times New Roman"/>
              </a:rPr>
              <a:t> </a:t>
            </a:r>
            <a:r>
              <a:rPr dirty="0" sz="1450" spc="-10">
                <a:latin typeface="Times New Roman"/>
                <a:cs typeface="Times New Roman"/>
              </a:rPr>
              <a:t>and</a:t>
            </a:r>
            <a:r>
              <a:rPr dirty="0" sz="1450" spc="135">
                <a:latin typeface="Times New Roman"/>
                <a:cs typeface="Times New Roman"/>
              </a:rPr>
              <a:t> </a:t>
            </a:r>
            <a:r>
              <a:rPr dirty="0" sz="1450" spc="-10">
                <a:latin typeface="Times New Roman"/>
                <a:cs typeface="Times New Roman"/>
              </a:rPr>
              <a:t>that</a:t>
            </a:r>
            <a:r>
              <a:rPr dirty="0" sz="1450" spc="135">
                <a:latin typeface="Times New Roman"/>
                <a:cs typeface="Times New Roman"/>
              </a:rPr>
              <a:t> </a:t>
            </a:r>
            <a:r>
              <a:rPr dirty="0" sz="1450" spc="-5">
                <a:latin typeface="Times New Roman"/>
                <a:cs typeface="Times New Roman"/>
              </a:rPr>
              <a:t>of</a:t>
            </a:r>
            <a:r>
              <a:rPr dirty="0" sz="1450" spc="135">
                <a:latin typeface="Times New Roman"/>
                <a:cs typeface="Times New Roman"/>
              </a:rPr>
              <a:t> </a:t>
            </a:r>
            <a:r>
              <a:rPr dirty="0" sz="1450" spc="-5">
                <a:latin typeface="Times New Roman"/>
                <a:cs typeface="Times New Roman"/>
              </a:rPr>
              <a:t>a</a:t>
            </a:r>
            <a:r>
              <a:rPr dirty="0" sz="1450" spc="140">
                <a:latin typeface="Times New Roman"/>
                <a:cs typeface="Times New Roman"/>
              </a:rPr>
              <a:t> </a:t>
            </a:r>
            <a:r>
              <a:rPr dirty="0" sz="1450" spc="-10">
                <a:latin typeface="Times New Roman"/>
                <a:cs typeface="Times New Roman"/>
              </a:rPr>
              <a:t>man</a:t>
            </a:r>
            <a:r>
              <a:rPr dirty="0" sz="1450" spc="135">
                <a:latin typeface="Times New Roman"/>
                <a:cs typeface="Times New Roman"/>
              </a:rPr>
              <a:t> </a:t>
            </a:r>
            <a:r>
              <a:rPr dirty="0" sz="1450" spc="-10">
                <a:latin typeface="Times New Roman"/>
                <a:cs typeface="Times New Roman"/>
              </a:rPr>
              <a:t>following</a:t>
            </a:r>
            <a:r>
              <a:rPr dirty="0" sz="1450" spc="135">
                <a:latin typeface="Times New Roman"/>
                <a:cs typeface="Times New Roman"/>
              </a:rPr>
              <a:t> </a:t>
            </a:r>
            <a:r>
              <a:rPr dirty="0" sz="1450" spc="-10">
                <a:latin typeface="Times New Roman"/>
                <a:cs typeface="Times New Roman"/>
              </a:rPr>
              <a:t>the</a:t>
            </a:r>
            <a:r>
              <a:rPr dirty="0" sz="1450" spc="135">
                <a:latin typeface="Times New Roman"/>
                <a:cs typeface="Times New Roman"/>
              </a:rPr>
              <a:t> </a:t>
            </a:r>
            <a:r>
              <a:rPr dirty="0" sz="1450" spc="-10">
                <a:latin typeface="Times New Roman"/>
                <a:cs typeface="Times New Roman"/>
              </a:rPr>
              <a:t>sea.</a:t>
            </a:r>
            <a:r>
              <a:rPr dirty="0" sz="1450" spc="285">
                <a:latin typeface="Times New Roman"/>
                <a:cs typeface="Times New Roman"/>
              </a:rPr>
              <a:t> </a:t>
            </a:r>
            <a:r>
              <a:rPr dirty="0" sz="1450" spc="-10">
                <a:latin typeface="Times New Roman"/>
                <a:cs typeface="Times New Roman"/>
              </a:rPr>
              <a:t>He</a:t>
            </a:r>
            <a:r>
              <a:rPr dirty="0" sz="1450" spc="135">
                <a:latin typeface="Times New Roman"/>
                <a:cs typeface="Times New Roman"/>
              </a:rPr>
              <a:t> </a:t>
            </a:r>
            <a:r>
              <a:rPr dirty="0" sz="1450" spc="-10">
                <a:latin typeface="Times New Roman"/>
                <a:cs typeface="Times New Roman"/>
              </a:rPr>
              <a:t>never</a:t>
            </a:r>
            <a:r>
              <a:rPr dirty="0" sz="1450" spc="135">
                <a:latin typeface="Times New Roman"/>
                <a:cs typeface="Times New Roman"/>
              </a:rPr>
              <a:t> </a:t>
            </a:r>
            <a:r>
              <a:rPr dirty="0" sz="1450" spc="-10">
                <a:latin typeface="Times New Roman"/>
                <a:cs typeface="Times New Roman"/>
              </a:rPr>
              <a:t>laughed,</a:t>
            </a:r>
            <a:r>
              <a:rPr dirty="0" sz="1450" spc="135">
                <a:latin typeface="Times New Roman"/>
                <a:cs typeface="Times New Roman"/>
              </a:rPr>
              <a:t> </a:t>
            </a:r>
            <a:r>
              <a:rPr dirty="0" sz="1450" spc="-10">
                <a:latin typeface="Times New Roman"/>
                <a:cs typeface="Times New Roman"/>
              </a:rPr>
              <a:t>that</a:t>
            </a:r>
            <a:r>
              <a:rPr dirty="0" sz="1450" spc="135">
                <a:latin typeface="Times New Roman"/>
                <a:cs typeface="Times New Roman"/>
              </a:rPr>
              <a:t> </a:t>
            </a:r>
            <a:r>
              <a:rPr dirty="0" sz="1450" spc="-5">
                <a:latin typeface="Times New Roman"/>
                <a:cs typeface="Times New Roman"/>
              </a:rPr>
              <a:t>I</a:t>
            </a:r>
            <a:endParaRPr sz="1450">
              <a:latin typeface="Times New Roman"/>
              <a:cs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6440" cy="9244965"/>
          </a:xfrm>
          <a:prstGeom prst="rect">
            <a:avLst/>
          </a:prstGeom>
        </p:spPr>
        <p:txBody>
          <a:bodyPr wrap="square" lIns="0" tIns="19685" rIns="0" bIns="0" rtlCol="0" vert="horz">
            <a:spAutoFit/>
          </a:bodyPr>
          <a:lstStyle/>
          <a:p>
            <a:pPr marL="12700" marR="8890">
              <a:lnSpc>
                <a:spcPts val="1730"/>
              </a:lnSpc>
              <a:spcBef>
                <a:spcPts val="155"/>
              </a:spcBef>
            </a:pPr>
            <a:r>
              <a:rPr dirty="0" sz="1450" spc="-45">
                <a:latin typeface="Times New Roman"/>
                <a:cs typeface="Times New Roman"/>
              </a:rPr>
              <a:t>‘You </a:t>
            </a:r>
            <a:r>
              <a:rPr dirty="0" sz="1450" spc="-10">
                <a:latin typeface="Times New Roman"/>
                <a:cs typeface="Times New Roman"/>
              </a:rPr>
              <a:t>are to use this money </a:t>
            </a:r>
            <a:r>
              <a:rPr dirty="0" sz="1450" spc="-5">
                <a:latin typeface="Times New Roman"/>
                <a:cs typeface="Times New Roman"/>
              </a:rPr>
              <a:t>on </a:t>
            </a:r>
            <a:r>
              <a:rPr dirty="0" sz="1450" spc="-10">
                <a:latin typeface="Times New Roman"/>
                <a:cs typeface="Times New Roman"/>
              </a:rPr>
              <a:t>the Stock Exchange, </a:t>
            </a:r>
            <a:r>
              <a:rPr dirty="0" sz="1450" spc="-5">
                <a:latin typeface="Times New Roman"/>
                <a:cs typeface="Times New Roman"/>
              </a:rPr>
              <a:t>I </a:t>
            </a:r>
            <a:r>
              <a:rPr dirty="0" sz="1450" spc="-10">
                <a:latin typeface="Times New Roman"/>
                <a:cs typeface="Times New Roman"/>
              </a:rPr>
              <a:t>think?’ remarked the  visitor; ‘and there, if </a:t>
            </a:r>
            <a:r>
              <a:rPr dirty="0" sz="1450" spc="-5">
                <a:latin typeface="Times New Roman"/>
                <a:cs typeface="Times New Roman"/>
              </a:rPr>
              <a:t>I </a:t>
            </a:r>
            <a:r>
              <a:rPr dirty="0" sz="1450" spc="-10">
                <a:latin typeface="Times New Roman"/>
                <a:cs typeface="Times New Roman"/>
              </a:rPr>
              <a:t>mistake </a:t>
            </a:r>
            <a:r>
              <a:rPr dirty="0" sz="1450" spc="-5">
                <a:latin typeface="Times New Roman"/>
                <a:cs typeface="Times New Roman"/>
              </a:rPr>
              <a:t>not, you </a:t>
            </a:r>
            <a:r>
              <a:rPr dirty="0" sz="1450" spc="-10">
                <a:latin typeface="Times New Roman"/>
                <a:cs typeface="Times New Roman"/>
              </a:rPr>
              <a:t>have already lost some</a:t>
            </a:r>
            <a:r>
              <a:rPr dirty="0" sz="1450" spc="95">
                <a:latin typeface="Times New Roman"/>
                <a:cs typeface="Times New Roman"/>
              </a:rPr>
              <a:t> </a:t>
            </a:r>
            <a:r>
              <a:rPr dirty="0" sz="1450" spc="-10">
                <a:latin typeface="Times New Roman"/>
                <a:cs typeface="Times New Roman"/>
              </a:rPr>
              <a:t>thousands?’</a:t>
            </a:r>
            <a:endParaRPr sz="1450">
              <a:latin typeface="Times New Roman"/>
              <a:cs typeface="Times New Roman"/>
            </a:endParaRPr>
          </a:p>
          <a:p>
            <a:pPr marL="12700" marR="1488440">
              <a:lnSpc>
                <a:spcPts val="2590"/>
              </a:lnSpc>
              <a:spcBef>
                <a:spcPts val="175"/>
              </a:spcBef>
            </a:pPr>
            <a:r>
              <a:rPr dirty="0" sz="1450" spc="-10">
                <a:latin typeface="Times New Roman"/>
                <a:cs typeface="Times New Roman"/>
              </a:rPr>
              <a:t>‘Ah,’ said Markheim, </a:t>
            </a:r>
            <a:r>
              <a:rPr dirty="0" sz="1450" spc="-5">
                <a:latin typeface="Times New Roman"/>
                <a:cs typeface="Times New Roman"/>
              </a:rPr>
              <a:t>‘but </a:t>
            </a:r>
            <a:r>
              <a:rPr dirty="0" sz="1450" spc="-10">
                <a:latin typeface="Times New Roman"/>
                <a:cs typeface="Times New Roman"/>
              </a:rPr>
              <a:t>this time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sure </a:t>
            </a:r>
            <a:r>
              <a:rPr dirty="0" sz="1450" spc="-5">
                <a:latin typeface="Times New Roman"/>
                <a:cs typeface="Times New Roman"/>
              </a:rPr>
              <a:t>thing.’  </a:t>
            </a:r>
            <a:r>
              <a:rPr dirty="0" sz="1450" spc="-10">
                <a:latin typeface="Times New Roman"/>
                <a:cs typeface="Times New Roman"/>
              </a:rPr>
              <a:t>‘This time, again, </a:t>
            </a:r>
            <a:r>
              <a:rPr dirty="0" sz="1450" spc="-5">
                <a:latin typeface="Times New Roman"/>
                <a:cs typeface="Times New Roman"/>
              </a:rPr>
              <a:t>you </a:t>
            </a:r>
            <a:r>
              <a:rPr dirty="0" sz="1450" spc="-10">
                <a:latin typeface="Times New Roman"/>
                <a:cs typeface="Times New Roman"/>
              </a:rPr>
              <a:t>will lose,’ replied the visitor </a:t>
            </a:r>
            <a:r>
              <a:rPr dirty="0" sz="1450" spc="-20">
                <a:latin typeface="Times New Roman"/>
                <a:cs typeface="Times New Roman"/>
              </a:rPr>
              <a:t>quietly.  </a:t>
            </a:r>
            <a:r>
              <a:rPr dirty="0" sz="1450" spc="-10">
                <a:latin typeface="Times New Roman"/>
                <a:cs typeface="Times New Roman"/>
              </a:rPr>
              <a:t>‘Ah, </a:t>
            </a:r>
            <a:r>
              <a:rPr dirty="0" sz="1450" spc="-5">
                <a:latin typeface="Times New Roman"/>
                <a:cs typeface="Times New Roman"/>
              </a:rPr>
              <a:t>but I </a:t>
            </a:r>
            <a:r>
              <a:rPr dirty="0" sz="1450" spc="-10">
                <a:latin typeface="Times New Roman"/>
                <a:cs typeface="Times New Roman"/>
              </a:rPr>
              <a:t>keep back the half!’ cried</a:t>
            </a:r>
            <a:r>
              <a:rPr dirty="0" sz="1450" spc="-85">
                <a:latin typeface="Times New Roman"/>
                <a:cs typeface="Times New Roman"/>
              </a:rPr>
              <a:t> </a:t>
            </a:r>
            <a:r>
              <a:rPr dirty="0" sz="1450" spc="-10">
                <a:latin typeface="Times New Roman"/>
                <a:cs typeface="Times New Roman"/>
              </a:rPr>
              <a:t>Markheim.</a:t>
            </a:r>
            <a:endParaRPr sz="1450">
              <a:latin typeface="Times New Roman"/>
              <a:cs typeface="Times New Roman"/>
            </a:endParaRPr>
          </a:p>
          <a:p>
            <a:pPr marL="12700">
              <a:lnSpc>
                <a:spcPct val="100000"/>
              </a:lnSpc>
              <a:spcBef>
                <a:spcPts val="630"/>
              </a:spcBef>
            </a:pPr>
            <a:r>
              <a:rPr dirty="0" sz="1450" spc="-10">
                <a:latin typeface="Times New Roman"/>
                <a:cs typeface="Times New Roman"/>
              </a:rPr>
              <a:t>‘That also </a:t>
            </a:r>
            <a:r>
              <a:rPr dirty="0" sz="1450" spc="-5">
                <a:latin typeface="Times New Roman"/>
                <a:cs typeface="Times New Roman"/>
              </a:rPr>
              <a:t>you </a:t>
            </a:r>
            <a:r>
              <a:rPr dirty="0" sz="1450" spc="-10">
                <a:latin typeface="Times New Roman"/>
                <a:cs typeface="Times New Roman"/>
              </a:rPr>
              <a:t>will lose,’ said the</a:t>
            </a:r>
            <a:r>
              <a:rPr dirty="0" sz="1450" spc="-90">
                <a:latin typeface="Times New Roman"/>
                <a:cs typeface="Times New Roman"/>
              </a:rPr>
              <a:t> </a:t>
            </a:r>
            <a:r>
              <a:rPr dirty="0" sz="1450" spc="-20">
                <a:latin typeface="Times New Roman"/>
                <a:cs typeface="Times New Roman"/>
              </a:rPr>
              <a:t>other.</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The sweat started </a:t>
            </a:r>
            <a:r>
              <a:rPr dirty="0" sz="1450" spc="-5">
                <a:latin typeface="Times New Roman"/>
                <a:cs typeface="Times New Roman"/>
              </a:rPr>
              <a:t>upon </a:t>
            </a:r>
            <a:r>
              <a:rPr dirty="0" sz="1450" spc="-20">
                <a:latin typeface="Times New Roman"/>
                <a:cs typeface="Times New Roman"/>
              </a:rPr>
              <a:t>Markheim’s </a:t>
            </a:r>
            <a:r>
              <a:rPr dirty="0" sz="1450" spc="-25">
                <a:latin typeface="Times New Roman"/>
                <a:cs typeface="Times New Roman"/>
              </a:rPr>
              <a:t>brow. </a:t>
            </a:r>
            <a:r>
              <a:rPr dirty="0" sz="1450" spc="-30">
                <a:latin typeface="Times New Roman"/>
                <a:cs typeface="Times New Roman"/>
              </a:rPr>
              <a:t>‘Well, </a:t>
            </a:r>
            <a:r>
              <a:rPr dirty="0" sz="1450" spc="-10">
                <a:latin typeface="Times New Roman"/>
                <a:cs typeface="Times New Roman"/>
              </a:rPr>
              <a:t>then, what matter?’ </a:t>
            </a:r>
            <a:r>
              <a:rPr dirty="0" sz="1450" spc="-5">
                <a:latin typeface="Times New Roman"/>
                <a:cs typeface="Times New Roman"/>
              </a:rPr>
              <a:t>he  </a:t>
            </a:r>
            <a:r>
              <a:rPr dirty="0" sz="1450" spc="-10">
                <a:latin typeface="Times New Roman"/>
                <a:cs typeface="Times New Roman"/>
              </a:rPr>
              <a:t>exclaimed. ‘Say it </a:t>
            </a:r>
            <a:r>
              <a:rPr dirty="0" sz="1450" spc="-5">
                <a:latin typeface="Times New Roman"/>
                <a:cs typeface="Times New Roman"/>
              </a:rPr>
              <a:t>be </a:t>
            </a:r>
            <a:r>
              <a:rPr dirty="0" sz="1450" spc="-10">
                <a:latin typeface="Times New Roman"/>
                <a:cs typeface="Times New Roman"/>
              </a:rPr>
              <a:t>lost, say </a:t>
            </a:r>
            <a:r>
              <a:rPr dirty="0" sz="1450" spc="-5">
                <a:latin typeface="Times New Roman"/>
                <a:cs typeface="Times New Roman"/>
              </a:rPr>
              <a:t>I </a:t>
            </a:r>
            <a:r>
              <a:rPr dirty="0" sz="1450" spc="-10">
                <a:latin typeface="Times New Roman"/>
                <a:cs typeface="Times New Roman"/>
              </a:rPr>
              <a:t>am plunged again in </a:t>
            </a:r>
            <a:r>
              <a:rPr dirty="0" sz="1450" spc="-20">
                <a:latin typeface="Times New Roman"/>
                <a:cs typeface="Times New Roman"/>
              </a:rPr>
              <a:t>poverty, </a:t>
            </a:r>
            <a:r>
              <a:rPr dirty="0" sz="1450" spc="-10">
                <a:latin typeface="Times New Roman"/>
                <a:cs typeface="Times New Roman"/>
              </a:rPr>
              <a:t>shall </a:t>
            </a:r>
            <a:r>
              <a:rPr dirty="0" sz="1450" spc="-5">
                <a:latin typeface="Times New Roman"/>
                <a:cs typeface="Times New Roman"/>
              </a:rPr>
              <a:t>one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me, and that the worse, continue until the end to override the better? Evil and  </a:t>
            </a:r>
            <a:r>
              <a:rPr dirty="0" sz="1450" spc="-5">
                <a:latin typeface="Times New Roman"/>
                <a:cs typeface="Times New Roman"/>
              </a:rPr>
              <a:t>good </a:t>
            </a:r>
            <a:r>
              <a:rPr dirty="0" sz="1450" spc="-10">
                <a:latin typeface="Times New Roman"/>
                <a:cs typeface="Times New Roman"/>
              </a:rPr>
              <a:t>run strong in me, haling me both ways. </a:t>
            </a:r>
            <a:r>
              <a:rPr dirty="0" sz="1450" spc="-5">
                <a:latin typeface="Times New Roman"/>
                <a:cs typeface="Times New Roman"/>
              </a:rPr>
              <a:t>I do not </a:t>
            </a:r>
            <a:r>
              <a:rPr dirty="0" sz="1450" spc="-10">
                <a:latin typeface="Times New Roman"/>
                <a:cs typeface="Times New Roman"/>
              </a:rPr>
              <a:t>love the </a:t>
            </a:r>
            <a:r>
              <a:rPr dirty="0" sz="1450" spc="-5">
                <a:latin typeface="Times New Roman"/>
                <a:cs typeface="Times New Roman"/>
              </a:rPr>
              <a:t>one </a:t>
            </a:r>
            <a:r>
              <a:rPr dirty="0" sz="1450" spc="-10">
                <a:latin typeface="Times New Roman"/>
                <a:cs typeface="Times New Roman"/>
              </a:rPr>
              <a:t>thing, </a:t>
            </a:r>
            <a:r>
              <a:rPr dirty="0" sz="1450" spc="-5">
                <a:latin typeface="Times New Roman"/>
                <a:cs typeface="Times New Roman"/>
              </a:rPr>
              <a:t>I  </a:t>
            </a:r>
            <a:r>
              <a:rPr dirty="0" sz="1450" spc="-10">
                <a:latin typeface="Times New Roman"/>
                <a:cs typeface="Times New Roman"/>
              </a:rPr>
              <a:t>love all. </a:t>
            </a:r>
            <a:r>
              <a:rPr dirty="0" sz="1450" spc="-5">
                <a:latin typeface="Times New Roman"/>
                <a:cs typeface="Times New Roman"/>
              </a:rPr>
              <a:t>I </a:t>
            </a:r>
            <a:r>
              <a:rPr dirty="0" sz="1450" spc="-10">
                <a:latin typeface="Times New Roman"/>
                <a:cs typeface="Times New Roman"/>
              </a:rPr>
              <a:t>can conceive great deeds, renunciations, martyrdoms; and though </a:t>
            </a:r>
            <a:r>
              <a:rPr dirty="0" sz="1450" spc="-5">
                <a:latin typeface="Times New Roman"/>
                <a:cs typeface="Times New Roman"/>
              </a:rPr>
              <a:t>I  be </a:t>
            </a:r>
            <a:r>
              <a:rPr dirty="0" sz="1450" spc="-10">
                <a:latin typeface="Times New Roman"/>
                <a:cs typeface="Times New Roman"/>
              </a:rPr>
              <a:t>fallen to such </a:t>
            </a:r>
            <a:r>
              <a:rPr dirty="0" sz="1450" spc="-5">
                <a:latin typeface="Times New Roman"/>
                <a:cs typeface="Times New Roman"/>
              </a:rPr>
              <a:t>a </a:t>
            </a:r>
            <a:r>
              <a:rPr dirty="0" sz="1450" spc="-10">
                <a:latin typeface="Times New Roman"/>
                <a:cs typeface="Times New Roman"/>
              </a:rPr>
              <a:t>crime as </a:t>
            </a:r>
            <a:r>
              <a:rPr dirty="0" sz="1450" spc="-15">
                <a:latin typeface="Times New Roman"/>
                <a:cs typeface="Times New Roman"/>
              </a:rPr>
              <a:t>murder, </a:t>
            </a:r>
            <a:r>
              <a:rPr dirty="0" sz="1450" spc="-10">
                <a:latin typeface="Times New Roman"/>
                <a:cs typeface="Times New Roman"/>
              </a:rPr>
              <a:t>pity is </a:t>
            </a:r>
            <a:r>
              <a:rPr dirty="0" sz="1450" spc="-5">
                <a:latin typeface="Times New Roman"/>
                <a:cs typeface="Times New Roman"/>
              </a:rPr>
              <a:t>no </a:t>
            </a:r>
            <a:r>
              <a:rPr dirty="0" sz="1450" spc="-10">
                <a:latin typeface="Times New Roman"/>
                <a:cs typeface="Times New Roman"/>
              </a:rPr>
              <a:t>stranger to my thoughts. </a:t>
            </a:r>
            <a:r>
              <a:rPr dirty="0" sz="1450" spc="-5">
                <a:latin typeface="Times New Roman"/>
                <a:cs typeface="Times New Roman"/>
              </a:rPr>
              <a:t>I </a:t>
            </a:r>
            <a:r>
              <a:rPr dirty="0" sz="1450" spc="-10">
                <a:latin typeface="Times New Roman"/>
                <a:cs typeface="Times New Roman"/>
              </a:rPr>
              <a:t>pity  the </a:t>
            </a:r>
            <a:r>
              <a:rPr dirty="0" sz="1450" spc="-5">
                <a:latin typeface="Times New Roman"/>
                <a:cs typeface="Times New Roman"/>
              </a:rPr>
              <a:t>poor; </a:t>
            </a:r>
            <a:r>
              <a:rPr dirty="0" sz="1450" spc="-10">
                <a:latin typeface="Times New Roman"/>
                <a:cs typeface="Times New Roman"/>
              </a:rPr>
              <a:t>who knows their trials better than myself? </a:t>
            </a:r>
            <a:r>
              <a:rPr dirty="0" sz="1450" spc="-5">
                <a:latin typeface="Times New Roman"/>
                <a:cs typeface="Times New Roman"/>
              </a:rPr>
              <a:t>I </a:t>
            </a:r>
            <a:r>
              <a:rPr dirty="0" sz="1450" spc="-10">
                <a:latin typeface="Times New Roman"/>
                <a:cs typeface="Times New Roman"/>
              </a:rPr>
              <a:t>pity and help them; </a:t>
            </a:r>
            <a:r>
              <a:rPr dirty="0" sz="1450" spc="-5">
                <a:latin typeface="Times New Roman"/>
                <a:cs typeface="Times New Roman"/>
              </a:rPr>
              <a:t>I  </a:t>
            </a:r>
            <a:r>
              <a:rPr dirty="0" sz="1450" spc="-10">
                <a:latin typeface="Times New Roman"/>
                <a:cs typeface="Times New Roman"/>
              </a:rPr>
              <a:t>prize love, </a:t>
            </a:r>
            <a:r>
              <a:rPr dirty="0" sz="1450" spc="-5">
                <a:latin typeface="Times New Roman"/>
                <a:cs typeface="Times New Roman"/>
              </a:rPr>
              <a:t>I </a:t>
            </a:r>
            <a:r>
              <a:rPr dirty="0" sz="1450" spc="-10">
                <a:latin typeface="Times New Roman"/>
                <a:cs typeface="Times New Roman"/>
              </a:rPr>
              <a:t>love honest laughter; there is </a:t>
            </a:r>
            <a:r>
              <a:rPr dirty="0" sz="1450" spc="-5">
                <a:latin typeface="Times New Roman"/>
                <a:cs typeface="Times New Roman"/>
              </a:rPr>
              <a:t>no good </a:t>
            </a:r>
            <a:r>
              <a:rPr dirty="0" sz="1450" spc="-10">
                <a:latin typeface="Times New Roman"/>
                <a:cs typeface="Times New Roman"/>
              </a:rPr>
              <a:t>thing </a:t>
            </a:r>
            <a:r>
              <a:rPr dirty="0" sz="1450" spc="-5">
                <a:latin typeface="Times New Roman"/>
                <a:cs typeface="Times New Roman"/>
              </a:rPr>
              <a:t>nor </a:t>
            </a:r>
            <a:r>
              <a:rPr dirty="0" sz="1450" spc="-10">
                <a:latin typeface="Times New Roman"/>
                <a:cs typeface="Times New Roman"/>
              </a:rPr>
              <a:t>true thing </a:t>
            </a:r>
            <a:r>
              <a:rPr dirty="0" sz="1450" spc="-5">
                <a:latin typeface="Times New Roman"/>
                <a:cs typeface="Times New Roman"/>
              </a:rPr>
              <a:t>on </a:t>
            </a:r>
            <a:r>
              <a:rPr dirty="0" sz="1450" spc="-10">
                <a:latin typeface="Times New Roman"/>
                <a:cs typeface="Times New Roman"/>
              </a:rPr>
              <a:t>earth  </a:t>
            </a:r>
            <a:r>
              <a:rPr dirty="0" sz="1450" spc="-5">
                <a:latin typeface="Times New Roman"/>
                <a:cs typeface="Times New Roman"/>
              </a:rPr>
              <a:t>but I </a:t>
            </a:r>
            <a:r>
              <a:rPr dirty="0" sz="1450" spc="-10">
                <a:latin typeface="Times New Roman"/>
                <a:cs typeface="Times New Roman"/>
              </a:rPr>
              <a:t>love it from my heart. And are my vices only to direct my life, and my  virtues to lie without </a:t>
            </a:r>
            <a:r>
              <a:rPr dirty="0" sz="1450" spc="-15">
                <a:latin typeface="Times New Roman"/>
                <a:cs typeface="Times New Roman"/>
              </a:rPr>
              <a:t>effect, </a:t>
            </a:r>
            <a:r>
              <a:rPr dirty="0" sz="1450" spc="-10">
                <a:latin typeface="Times New Roman"/>
                <a:cs typeface="Times New Roman"/>
              </a:rPr>
              <a:t>like some passive lumber </a:t>
            </a:r>
            <a:r>
              <a:rPr dirty="0" sz="1450" spc="-5">
                <a:latin typeface="Times New Roman"/>
                <a:cs typeface="Times New Roman"/>
              </a:rPr>
              <a:t>of </a:t>
            </a:r>
            <a:r>
              <a:rPr dirty="0" sz="1450" spc="-10">
                <a:latin typeface="Times New Roman"/>
                <a:cs typeface="Times New Roman"/>
              </a:rPr>
              <a:t>the mind? Not so;  </a:t>
            </a:r>
            <a:r>
              <a:rPr dirty="0" sz="1450" spc="-5">
                <a:latin typeface="Times New Roman"/>
                <a:cs typeface="Times New Roman"/>
              </a:rPr>
              <a:t>good, </a:t>
            </a:r>
            <a:r>
              <a:rPr dirty="0" sz="1450" spc="-10">
                <a:latin typeface="Times New Roman"/>
                <a:cs typeface="Times New Roman"/>
              </a:rPr>
              <a:t>also, is </a:t>
            </a:r>
            <a:r>
              <a:rPr dirty="0" sz="1450" spc="-5">
                <a:latin typeface="Times New Roman"/>
                <a:cs typeface="Times New Roman"/>
              </a:rPr>
              <a:t>a </a:t>
            </a:r>
            <a:r>
              <a:rPr dirty="0" sz="1450" spc="-10">
                <a:latin typeface="Times New Roman"/>
                <a:cs typeface="Times New Roman"/>
              </a:rPr>
              <a:t>spring </a:t>
            </a:r>
            <a:r>
              <a:rPr dirty="0" sz="1450" spc="-5">
                <a:latin typeface="Times New Roman"/>
                <a:cs typeface="Times New Roman"/>
              </a:rPr>
              <a:t>of</a:t>
            </a:r>
            <a:r>
              <a:rPr dirty="0" sz="1450" spc="5">
                <a:latin typeface="Times New Roman"/>
                <a:cs typeface="Times New Roman"/>
              </a:rPr>
              <a:t> </a:t>
            </a:r>
            <a:r>
              <a:rPr dirty="0" sz="1450" spc="-10">
                <a:latin typeface="Times New Roman"/>
                <a:cs typeface="Times New Roman"/>
              </a:rPr>
              <a:t>acts.’</a:t>
            </a:r>
            <a:endParaRPr sz="1450">
              <a:latin typeface="Times New Roman"/>
              <a:cs typeface="Times New Roman"/>
            </a:endParaRPr>
          </a:p>
          <a:p>
            <a:pPr algn="just" marL="12700" marR="6350">
              <a:lnSpc>
                <a:spcPts val="1730"/>
              </a:lnSpc>
              <a:spcBef>
                <a:spcPts val="850"/>
              </a:spcBef>
            </a:pPr>
            <a:r>
              <a:rPr dirty="0" sz="1450" spc="-10">
                <a:latin typeface="Times New Roman"/>
                <a:cs typeface="Times New Roman"/>
              </a:rPr>
              <a:t>But the visitant raised his </a:t>
            </a:r>
            <a:r>
              <a:rPr dirty="0" sz="1450" spc="-20">
                <a:latin typeface="Times New Roman"/>
                <a:cs typeface="Times New Roman"/>
              </a:rPr>
              <a:t>finger.</a:t>
            </a:r>
            <a:r>
              <a:rPr dirty="0" sz="1450" spc="320">
                <a:latin typeface="Times New Roman"/>
                <a:cs typeface="Times New Roman"/>
              </a:rPr>
              <a:t> </a:t>
            </a:r>
            <a:r>
              <a:rPr dirty="0" sz="1450" spc="-10">
                <a:latin typeface="Times New Roman"/>
                <a:cs typeface="Times New Roman"/>
              </a:rPr>
              <a:t>‘For six-and-thirty years that </a:t>
            </a:r>
            <a:r>
              <a:rPr dirty="0" sz="1450" spc="-5">
                <a:latin typeface="Times New Roman"/>
                <a:cs typeface="Times New Roman"/>
              </a:rPr>
              <a:t>you </a:t>
            </a:r>
            <a:r>
              <a:rPr dirty="0" sz="1450" spc="-10">
                <a:latin typeface="Times New Roman"/>
                <a:cs typeface="Times New Roman"/>
              </a:rPr>
              <a:t>have been  in this world,’ said be, ‘through many changes </a:t>
            </a:r>
            <a:r>
              <a:rPr dirty="0" sz="1450" spc="-5">
                <a:latin typeface="Times New Roman"/>
                <a:cs typeface="Times New Roman"/>
              </a:rPr>
              <a:t>of </a:t>
            </a:r>
            <a:r>
              <a:rPr dirty="0" sz="1450" spc="-10">
                <a:latin typeface="Times New Roman"/>
                <a:cs typeface="Times New Roman"/>
              </a:rPr>
              <a:t>fortune and varieties </a:t>
            </a:r>
            <a:r>
              <a:rPr dirty="0" sz="1450" spc="-5">
                <a:latin typeface="Times New Roman"/>
                <a:cs typeface="Times New Roman"/>
              </a:rPr>
              <a:t>of  </a:t>
            </a:r>
            <a:r>
              <a:rPr dirty="0" sz="1450" spc="-15">
                <a:latin typeface="Times New Roman"/>
                <a:cs typeface="Times New Roman"/>
              </a:rPr>
              <a:t>humour, </a:t>
            </a:r>
            <a:r>
              <a:rPr dirty="0" sz="1450" spc="-5">
                <a:latin typeface="Times New Roman"/>
                <a:cs typeface="Times New Roman"/>
              </a:rPr>
              <a:t>I </a:t>
            </a:r>
            <a:r>
              <a:rPr dirty="0" sz="1450" spc="-10">
                <a:latin typeface="Times New Roman"/>
                <a:cs typeface="Times New Roman"/>
              </a:rPr>
              <a:t>have watched </a:t>
            </a:r>
            <a:r>
              <a:rPr dirty="0" sz="1450" spc="-5">
                <a:latin typeface="Times New Roman"/>
                <a:cs typeface="Times New Roman"/>
              </a:rPr>
              <a:t>you </a:t>
            </a:r>
            <a:r>
              <a:rPr dirty="0" sz="1450" spc="-10">
                <a:latin typeface="Times New Roman"/>
                <a:cs typeface="Times New Roman"/>
              </a:rPr>
              <a:t>steadily fall. Fifteen years ago </a:t>
            </a:r>
            <a:r>
              <a:rPr dirty="0" sz="1450" spc="-5">
                <a:latin typeface="Times New Roman"/>
                <a:cs typeface="Times New Roman"/>
              </a:rPr>
              <a:t>you </a:t>
            </a:r>
            <a:r>
              <a:rPr dirty="0" sz="1450" spc="-10">
                <a:latin typeface="Times New Roman"/>
                <a:cs typeface="Times New Roman"/>
              </a:rPr>
              <a:t>would have  started at </a:t>
            </a:r>
            <a:r>
              <a:rPr dirty="0" sz="1450" spc="-5">
                <a:latin typeface="Times New Roman"/>
                <a:cs typeface="Times New Roman"/>
              </a:rPr>
              <a:t>a </a:t>
            </a:r>
            <a:r>
              <a:rPr dirty="0" sz="1450" spc="-10">
                <a:latin typeface="Times New Roman"/>
                <a:cs typeface="Times New Roman"/>
              </a:rPr>
              <a:t>theft. Three years back </a:t>
            </a:r>
            <a:r>
              <a:rPr dirty="0" sz="1450" spc="-5">
                <a:latin typeface="Times New Roman"/>
                <a:cs typeface="Times New Roman"/>
              </a:rPr>
              <a:t>you </a:t>
            </a:r>
            <a:r>
              <a:rPr dirty="0" sz="1450" spc="-10">
                <a:latin typeface="Times New Roman"/>
                <a:cs typeface="Times New Roman"/>
              </a:rPr>
              <a:t>would have blenched at the name </a:t>
            </a:r>
            <a:r>
              <a:rPr dirty="0" sz="1450" spc="-5">
                <a:latin typeface="Times New Roman"/>
                <a:cs typeface="Times New Roman"/>
              </a:rPr>
              <a:t>of  </a:t>
            </a:r>
            <a:r>
              <a:rPr dirty="0" sz="1450" spc="-20">
                <a:latin typeface="Times New Roman"/>
                <a:cs typeface="Times New Roman"/>
              </a:rPr>
              <a:t>murder.</a:t>
            </a:r>
            <a:r>
              <a:rPr dirty="0" sz="1450" spc="320">
                <a:latin typeface="Times New Roman"/>
                <a:cs typeface="Times New Roman"/>
              </a:rPr>
              <a:t> </a:t>
            </a:r>
            <a:r>
              <a:rPr dirty="0" sz="1450" spc="-10">
                <a:latin typeface="Times New Roman"/>
                <a:cs typeface="Times New Roman"/>
              </a:rPr>
              <a:t>Is there any crime, is there any cruelty </a:t>
            </a:r>
            <a:r>
              <a:rPr dirty="0" sz="1450" spc="-5">
                <a:latin typeface="Times New Roman"/>
                <a:cs typeface="Times New Roman"/>
              </a:rPr>
              <a:t>or </a:t>
            </a:r>
            <a:r>
              <a:rPr dirty="0" sz="1450" spc="-10">
                <a:latin typeface="Times New Roman"/>
                <a:cs typeface="Times New Roman"/>
              </a:rPr>
              <a:t>meanness, from which </a:t>
            </a:r>
            <a:r>
              <a:rPr dirty="0" sz="1450" spc="-5">
                <a:latin typeface="Times New Roman"/>
                <a:cs typeface="Times New Roman"/>
              </a:rPr>
              <a:t>you  </a:t>
            </a:r>
            <a:r>
              <a:rPr dirty="0" sz="1450" spc="-10">
                <a:latin typeface="Times New Roman"/>
                <a:cs typeface="Times New Roman"/>
              </a:rPr>
              <a:t>still recoil?—five years from now </a:t>
            </a:r>
            <a:r>
              <a:rPr dirty="0" sz="1450" spc="-5">
                <a:latin typeface="Times New Roman"/>
                <a:cs typeface="Times New Roman"/>
              </a:rPr>
              <a:t>I </a:t>
            </a:r>
            <a:r>
              <a:rPr dirty="0" sz="1450" spc="-10">
                <a:latin typeface="Times New Roman"/>
                <a:cs typeface="Times New Roman"/>
              </a:rPr>
              <a:t>shall detect </a:t>
            </a:r>
            <a:r>
              <a:rPr dirty="0" sz="1450" spc="-5">
                <a:latin typeface="Times New Roman"/>
                <a:cs typeface="Times New Roman"/>
              </a:rPr>
              <a:t>you </a:t>
            </a:r>
            <a:r>
              <a:rPr dirty="0" sz="1450" spc="-10">
                <a:latin typeface="Times New Roman"/>
                <a:cs typeface="Times New Roman"/>
              </a:rPr>
              <a:t>in the fact! Downward,  downward, lies </a:t>
            </a:r>
            <a:r>
              <a:rPr dirty="0" sz="1450" spc="-5">
                <a:latin typeface="Times New Roman"/>
                <a:cs typeface="Times New Roman"/>
              </a:rPr>
              <a:t>your </a:t>
            </a:r>
            <a:r>
              <a:rPr dirty="0" sz="1450" spc="-10">
                <a:latin typeface="Times New Roman"/>
                <a:cs typeface="Times New Roman"/>
              </a:rPr>
              <a:t>way; </a:t>
            </a:r>
            <a:r>
              <a:rPr dirty="0" sz="1450" spc="-5">
                <a:latin typeface="Times New Roman"/>
                <a:cs typeface="Times New Roman"/>
              </a:rPr>
              <a:t>nor </a:t>
            </a:r>
            <a:r>
              <a:rPr dirty="0" sz="1450" spc="-10">
                <a:latin typeface="Times New Roman"/>
                <a:cs typeface="Times New Roman"/>
              </a:rPr>
              <a:t>can anything </a:t>
            </a:r>
            <a:r>
              <a:rPr dirty="0" sz="1450" spc="-5">
                <a:latin typeface="Times New Roman"/>
                <a:cs typeface="Times New Roman"/>
              </a:rPr>
              <a:t>but </a:t>
            </a:r>
            <a:r>
              <a:rPr dirty="0" sz="1450" spc="-10">
                <a:latin typeface="Times New Roman"/>
                <a:cs typeface="Times New Roman"/>
              </a:rPr>
              <a:t>death avail to stop</a:t>
            </a:r>
            <a:r>
              <a:rPr dirty="0" sz="1450" spc="6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8890">
              <a:lnSpc>
                <a:spcPts val="1730"/>
              </a:lnSpc>
              <a:spcBef>
                <a:spcPts val="850"/>
              </a:spcBef>
            </a:pPr>
            <a:r>
              <a:rPr dirty="0" sz="1450" spc="-10">
                <a:latin typeface="Times New Roman"/>
                <a:cs typeface="Times New Roman"/>
              </a:rPr>
              <a:t>‘It is true,’ Markheim said </a:t>
            </a:r>
            <a:r>
              <a:rPr dirty="0" sz="1450" spc="-20">
                <a:latin typeface="Times New Roman"/>
                <a:cs typeface="Times New Roman"/>
              </a:rPr>
              <a:t>huskily, </a:t>
            </a:r>
            <a:r>
              <a:rPr dirty="0" sz="1450" spc="-10">
                <a:latin typeface="Times New Roman"/>
                <a:cs typeface="Times New Roman"/>
              </a:rPr>
              <a:t>‘I have in some degree complied with evil.  But it is so with all: the very saints, in the mere exercise </a:t>
            </a:r>
            <a:r>
              <a:rPr dirty="0" sz="1450" spc="-5">
                <a:latin typeface="Times New Roman"/>
                <a:cs typeface="Times New Roman"/>
              </a:rPr>
              <a:t>of </a:t>
            </a:r>
            <a:r>
              <a:rPr dirty="0" sz="1450" spc="-10">
                <a:latin typeface="Times New Roman"/>
                <a:cs typeface="Times New Roman"/>
              </a:rPr>
              <a:t>living, grow less  </a:t>
            </a:r>
            <a:r>
              <a:rPr dirty="0" sz="1450" spc="-20">
                <a:latin typeface="Times New Roman"/>
                <a:cs typeface="Times New Roman"/>
              </a:rPr>
              <a:t>dainty, </a:t>
            </a:r>
            <a:r>
              <a:rPr dirty="0" sz="1450" spc="-10">
                <a:latin typeface="Times New Roman"/>
                <a:cs typeface="Times New Roman"/>
              </a:rPr>
              <a:t>and take </a:t>
            </a:r>
            <a:r>
              <a:rPr dirty="0" sz="1450" spc="-5">
                <a:latin typeface="Times New Roman"/>
                <a:cs typeface="Times New Roman"/>
              </a:rPr>
              <a:t>on </a:t>
            </a:r>
            <a:r>
              <a:rPr dirty="0" sz="1450" spc="-10">
                <a:latin typeface="Times New Roman"/>
                <a:cs typeface="Times New Roman"/>
              </a:rPr>
              <a:t>the tone </a:t>
            </a:r>
            <a:r>
              <a:rPr dirty="0" sz="1450" spc="-5">
                <a:latin typeface="Times New Roman"/>
                <a:cs typeface="Times New Roman"/>
              </a:rPr>
              <a:t>of </a:t>
            </a:r>
            <a:r>
              <a:rPr dirty="0" sz="1450" spc="-10">
                <a:latin typeface="Times New Roman"/>
                <a:cs typeface="Times New Roman"/>
              </a:rPr>
              <a:t>their</a:t>
            </a:r>
            <a:r>
              <a:rPr dirty="0" sz="1450" spc="35">
                <a:latin typeface="Times New Roman"/>
                <a:cs typeface="Times New Roman"/>
              </a:rPr>
              <a:t> </a:t>
            </a:r>
            <a:r>
              <a:rPr dirty="0" sz="1450" spc="-10">
                <a:latin typeface="Times New Roman"/>
                <a:cs typeface="Times New Roman"/>
              </a:rPr>
              <a:t>surroundings.’</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‘I will propound to </a:t>
            </a:r>
            <a:r>
              <a:rPr dirty="0" sz="1450" spc="-5">
                <a:latin typeface="Times New Roman"/>
                <a:cs typeface="Times New Roman"/>
              </a:rPr>
              <a:t>you one </a:t>
            </a:r>
            <a:r>
              <a:rPr dirty="0" sz="1450" spc="-10">
                <a:latin typeface="Times New Roman"/>
                <a:cs typeface="Times New Roman"/>
              </a:rPr>
              <a:t>simple question,’ said the other; ‘and as </a:t>
            </a:r>
            <a:r>
              <a:rPr dirty="0" sz="1450" spc="-5">
                <a:latin typeface="Times New Roman"/>
                <a:cs typeface="Times New Roman"/>
              </a:rPr>
              <a:t>you  </a:t>
            </a:r>
            <a:r>
              <a:rPr dirty="0" sz="1450" spc="-20">
                <a:latin typeface="Times New Roman"/>
                <a:cs typeface="Times New Roman"/>
              </a:rPr>
              <a:t>answer, </a:t>
            </a:r>
            <a:r>
              <a:rPr dirty="0" sz="1450" spc="-5">
                <a:latin typeface="Times New Roman"/>
                <a:cs typeface="Times New Roman"/>
              </a:rPr>
              <a:t>I </a:t>
            </a:r>
            <a:r>
              <a:rPr dirty="0" sz="1450" spc="-10">
                <a:latin typeface="Times New Roman"/>
                <a:cs typeface="Times New Roman"/>
              </a:rPr>
              <a:t>shall read to </a:t>
            </a:r>
            <a:r>
              <a:rPr dirty="0" sz="1450" spc="-5">
                <a:latin typeface="Times New Roman"/>
                <a:cs typeface="Times New Roman"/>
              </a:rPr>
              <a:t>you your </a:t>
            </a:r>
            <a:r>
              <a:rPr dirty="0" sz="1450" spc="-10">
                <a:latin typeface="Times New Roman"/>
                <a:cs typeface="Times New Roman"/>
              </a:rPr>
              <a:t>moral horoscope. </a:t>
            </a:r>
            <a:r>
              <a:rPr dirty="0" sz="1450" spc="-60">
                <a:latin typeface="Times New Roman"/>
                <a:cs typeface="Times New Roman"/>
              </a:rPr>
              <a:t>You </a:t>
            </a:r>
            <a:r>
              <a:rPr dirty="0" sz="1450" spc="-10">
                <a:latin typeface="Times New Roman"/>
                <a:cs typeface="Times New Roman"/>
              </a:rPr>
              <a:t>have grown in many  things more lax; possibly </a:t>
            </a:r>
            <a:r>
              <a:rPr dirty="0" sz="1450" spc="-5">
                <a:latin typeface="Times New Roman"/>
                <a:cs typeface="Times New Roman"/>
              </a:rPr>
              <a:t>you do </a:t>
            </a:r>
            <a:r>
              <a:rPr dirty="0" sz="1450" spc="-10">
                <a:latin typeface="Times New Roman"/>
                <a:cs typeface="Times New Roman"/>
              </a:rPr>
              <a:t>right to </a:t>
            </a:r>
            <a:r>
              <a:rPr dirty="0" sz="1450" spc="-5">
                <a:latin typeface="Times New Roman"/>
                <a:cs typeface="Times New Roman"/>
              </a:rPr>
              <a:t>be </a:t>
            </a:r>
            <a:r>
              <a:rPr dirty="0" sz="1450" spc="-10">
                <a:latin typeface="Times New Roman"/>
                <a:cs typeface="Times New Roman"/>
              </a:rPr>
              <a:t>so—and at any account, it is the  same with all men. But granting that, are </a:t>
            </a:r>
            <a:r>
              <a:rPr dirty="0" sz="1450" spc="-5">
                <a:latin typeface="Times New Roman"/>
                <a:cs typeface="Times New Roman"/>
              </a:rPr>
              <a:t>you </a:t>
            </a:r>
            <a:r>
              <a:rPr dirty="0" sz="1450" spc="-10">
                <a:latin typeface="Times New Roman"/>
                <a:cs typeface="Times New Roman"/>
              </a:rPr>
              <a:t>in any </a:t>
            </a:r>
            <a:r>
              <a:rPr dirty="0" sz="1450" spc="-5">
                <a:latin typeface="Times New Roman"/>
                <a:cs typeface="Times New Roman"/>
              </a:rPr>
              <a:t>one </a:t>
            </a:r>
            <a:r>
              <a:rPr dirty="0" sz="1450" spc="-15">
                <a:latin typeface="Times New Roman"/>
                <a:cs typeface="Times New Roman"/>
              </a:rPr>
              <a:t>particular, </a:t>
            </a:r>
            <a:r>
              <a:rPr dirty="0" sz="1450" spc="-10">
                <a:latin typeface="Times New Roman"/>
                <a:cs typeface="Times New Roman"/>
              </a:rPr>
              <a:t>however  trifling, more difficult to please with </a:t>
            </a:r>
            <a:r>
              <a:rPr dirty="0" sz="1450" spc="-5">
                <a:latin typeface="Times New Roman"/>
                <a:cs typeface="Times New Roman"/>
              </a:rPr>
              <a:t>your </a:t>
            </a:r>
            <a:r>
              <a:rPr dirty="0" sz="1450" spc="-10">
                <a:latin typeface="Times New Roman"/>
                <a:cs typeface="Times New Roman"/>
              </a:rPr>
              <a:t>own conduct, </a:t>
            </a:r>
            <a:r>
              <a:rPr dirty="0" sz="1450" spc="-5">
                <a:latin typeface="Times New Roman"/>
                <a:cs typeface="Times New Roman"/>
              </a:rPr>
              <a:t>or do you go </a:t>
            </a:r>
            <a:r>
              <a:rPr dirty="0" sz="1450" spc="-10">
                <a:latin typeface="Times New Roman"/>
                <a:cs typeface="Times New Roman"/>
              </a:rPr>
              <a:t>in all  things with </a:t>
            </a:r>
            <a:r>
              <a:rPr dirty="0" sz="1450" spc="-5">
                <a:latin typeface="Times New Roman"/>
                <a:cs typeface="Times New Roman"/>
              </a:rPr>
              <a:t>a </a:t>
            </a:r>
            <a:r>
              <a:rPr dirty="0" sz="1450" spc="-10">
                <a:latin typeface="Times New Roman"/>
                <a:cs typeface="Times New Roman"/>
              </a:rPr>
              <a:t>looser</a:t>
            </a:r>
            <a:r>
              <a:rPr dirty="0" sz="1450">
                <a:latin typeface="Times New Roman"/>
                <a:cs typeface="Times New Roman"/>
              </a:rPr>
              <a:t> </a:t>
            </a:r>
            <a:r>
              <a:rPr dirty="0" sz="1450" spc="-10">
                <a:latin typeface="Times New Roman"/>
                <a:cs typeface="Times New Roman"/>
              </a:rPr>
              <a:t>rein?’</a:t>
            </a:r>
            <a:endParaRPr sz="1450">
              <a:latin typeface="Times New Roman"/>
              <a:cs typeface="Times New Roman"/>
            </a:endParaRPr>
          </a:p>
          <a:p>
            <a:pPr algn="just" marL="12700" marR="10795">
              <a:lnSpc>
                <a:spcPts val="1730"/>
              </a:lnSpc>
              <a:spcBef>
                <a:spcPts val="855"/>
              </a:spcBef>
            </a:pPr>
            <a:r>
              <a:rPr dirty="0" sz="1450" spc="-10">
                <a:latin typeface="Times New Roman"/>
                <a:cs typeface="Times New Roman"/>
              </a:rPr>
              <a:t>‘In any one?’ repeated Markheim, with an anguish </a:t>
            </a:r>
            <a:r>
              <a:rPr dirty="0" sz="1450" spc="-5">
                <a:latin typeface="Times New Roman"/>
                <a:cs typeface="Times New Roman"/>
              </a:rPr>
              <a:t>of </a:t>
            </a:r>
            <a:r>
              <a:rPr dirty="0" sz="1450" spc="-10">
                <a:latin typeface="Times New Roman"/>
                <a:cs typeface="Times New Roman"/>
              </a:rPr>
              <a:t>consideration. ‘No,’ </a:t>
            </a:r>
            <a:r>
              <a:rPr dirty="0" sz="1450" spc="-5">
                <a:latin typeface="Times New Roman"/>
                <a:cs typeface="Times New Roman"/>
              </a:rPr>
              <a:t>he  </a:t>
            </a:r>
            <a:r>
              <a:rPr dirty="0" sz="1450" spc="-10">
                <a:latin typeface="Times New Roman"/>
                <a:cs typeface="Times New Roman"/>
              </a:rPr>
              <a:t>added, with </a:t>
            </a:r>
            <a:r>
              <a:rPr dirty="0" sz="1450" spc="-15">
                <a:latin typeface="Times New Roman"/>
                <a:cs typeface="Times New Roman"/>
              </a:rPr>
              <a:t>despair, </a:t>
            </a:r>
            <a:r>
              <a:rPr dirty="0" sz="1450" spc="-10">
                <a:latin typeface="Times New Roman"/>
                <a:cs typeface="Times New Roman"/>
              </a:rPr>
              <a:t>‘in none!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gone </a:t>
            </a:r>
            <a:r>
              <a:rPr dirty="0" sz="1450" spc="-10">
                <a:latin typeface="Times New Roman"/>
                <a:cs typeface="Times New Roman"/>
              </a:rPr>
              <a:t>down in</a:t>
            </a:r>
            <a:r>
              <a:rPr dirty="0" sz="1450" spc="50">
                <a:latin typeface="Times New Roman"/>
                <a:cs typeface="Times New Roman"/>
              </a:rPr>
              <a:t> </a:t>
            </a:r>
            <a:r>
              <a:rPr dirty="0" sz="1450" spc="-10">
                <a:latin typeface="Times New Roman"/>
                <a:cs typeface="Times New Roman"/>
              </a:rPr>
              <a:t>all.’</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‘Then,’ said the </a:t>
            </a:r>
            <a:r>
              <a:rPr dirty="0" sz="1450" spc="-15">
                <a:latin typeface="Times New Roman"/>
                <a:cs typeface="Times New Roman"/>
              </a:rPr>
              <a:t>visitor, </a:t>
            </a:r>
            <a:r>
              <a:rPr dirty="0" sz="1450" spc="-10">
                <a:latin typeface="Times New Roman"/>
                <a:cs typeface="Times New Roman"/>
              </a:rPr>
              <a:t>‘content yourself with what </a:t>
            </a:r>
            <a:r>
              <a:rPr dirty="0" sz="1450" spc="-5">
                <a:latin typeface="Times New Roman"/>
                <a:cs typeface="Times New Roman"/>
              </a:rPr>
              <a:t>you </a:t>
            </a:r>
            <a:r>
              <a:rPr dirty="0" sz="1450" spc="-10">
                <a:latin typeface="Times New Roman"/>
                <a:cs typeface="Times New Roman"/>
              </a:rPr>
              <a:t>are, for </a:t>
            </a:r>
            <a:r>
              <a:rPr dirty="0" sz="1450" spc="-5">
                <a:latin typeface="Times New Roman"/>
                <a:cs typeface="Times New Roman"/>
              </a:rPr>
              <a:t>you </a:t>
            </a:r>
            <a:r>
              <a:rPr dirty="0" sz="1450" spc="-10">
                <a:latin typeface="Times New Roman"/>
                <a:cs typeface="Times New Roman"/>
              </a:rPr>
              <a:t>will never  change; and the words </a:t>
            </a:r>
            <a:r>
              <a:rPr dirty="0" sz="1450" spc="-5">
                <a:latin typeface="Times New Roman"/>
                <a:cs typeface="Times New Roman"/>
              </a:rPr>
              <a:t>of your </a:t>
            </a:r>
            <a:r>
              <a:rPr dirty="0" sz="1450" spc="-10">
                <a:latin typeface="Times New Roman"/>
                <a:cs typeface="Times New Roman"/>
              </a:rPr>
              <a:t>part </a:t>
            </a:r>
            <a:r>
              <a:rPr dirty="0" sz="1450" spc="-5">
                <a:latin typeface="Times New Roman"/>
                <a:cs typeface="Times New Roman"/>
              </a:rPr>
              <a:t>on </a:t>
            </a:r>
            <a:r>
              <a:rPr dirty="0" sz="1450" spc="-10">
                <a:latin typeface="Times New Roman"/>
                <a:cs typeface="Times New Roman"/>
              </a:rPr>
              <a:t>this stage are irrevocably written</a:t>
            </a:r>
            <a:r>
              <a:rPr dirty="0" sz="1450" spc="140">
                <a:latin typeface="Times New Roman"/>
                <a:cs typeface="Times New Roman"/>
              </a:rPr>
              <a:t> </a:t>
            </a:r>
            <a:r>
              <a:rPr dirty="0" sz="1450" spc="-10">
                <a:latin typeface="Times New Roman"/>
                <a:cs typeface="Times New Roman"/>
              </a:rPr>
              <a:t>down.’</a:t>
            </a:r>
            <a:endParaRPr sz="1450">
              <a:latin typeface="Times New Roman"/>
              <a:cs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8890">
              <a:lnSpc>
                <a:spcPts val="1730"/>
              </a:lnSpc>
              <a:spcBef>
                <a:spcPts val="155"/>
              </a:spcBef>
            </a:pPr>
            <a:r>
              <a:rPr dirty="0" sz="1450" spc="-10">
                <a:latin typeface="Times New Roman"/>
                <a:cs typeface="Times New Roman"/>
              </a:rPr>
              <a:t>Markheim stood for </a:t>
            </a:r>
            <a:r>
              <a:rPr dirty="0" sz="1450" spc="-5">
                <a:latin typeface="Times New Roman"/>
                <a:cs typeface="Times New Roman"/>
              </a:rPr>
              <a:t>a </a:t>
            </a:r>
            <a:r>
              <a:rPr dirty="0" sz="1450" spc="-10">
                <a:latin typeface="Times New Roman"/>
                <a:cs typeface="Times New Roman"/>
              </a:rPr>
              <a:t>long while silent, and indeed it was the visitor who first  broke the silence. ‘That being </a:t>
            </a:r>
            <a:r>
              <a:rPr dirty="0" sz="1450" spc="-5">
                <a:latin typeface="Times New Roman"/>
                <a:cs typeface="Times New Roman"/>
              </a:rPr>
              <a:t>so,’ he </a:t>
            </a:r>
            <a:r>
              <a:rPr dirty="0" sz="1450" spc="-10">
                <a:latin typeface="Times New Roman"/>
                <a:cs typeface="Times New Roman"/>
              </a:rPr>
              <a:t>said, ‘shall </a:t>
            </a:r>
            <a:r>
              <a:rPr dirty="0" sz="1450" spc="-5">
                <a:latin typeface="Times New Roman"/>
                <a:cs typeface="Times New Roman"/>
              </a:rPr>
              <a:t>I </a:t>
            </a:r>
            <a:r>
              <a:rPr dirty="0" sz="1450" spc="-10">
                <a:latin typeface="Times New Roman"/>
                <a:cs typeface="Times New Roman"/>
              </a:rPr>
              <a:t>show </a:t>
            </a:r>
            <a:r>
              <a:rPr dirty="0" sz="1450" spc="-5">
                <a:latin typeface="Times New Roman"/>
                <a:cs typeface="Times New Roman"/>
              </a:rPr>
              <a:t>you </a:t>
            </a:r>
            <a:r>
              <a:rPr dirty="0" sz="1450" spc="-10">
                <a:latin typeface="Times New Roman"/>
                <a:cs typeface="Times New Roman"/>
              </a:rPr>
              <a:t>the money?’</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‘And grace?’ cried</a:t>
            </a:r>
            <a:r>
              <a:rPr dirty="0" sz="1450" spc="-105">
                <a:latin typeface="Times New Roman"/>
                <a:cs typeface="Times New Roman"/>
              </a:rPr>
              <a:t> </a:t>
            </a:r>
            <a:r>
              <a:rPr dirty="0" sz="1450" spc="-10">
                <a:latin typeface="Times New Roman"/>
                <a:cs typeface="Times New Roman"/>
              </a:rPr>
              <a:t>Markheim.</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‘Have </a:t>
            </a:r>
            <a:r>
              <a:rPr dirty="0" sz="1450" spc="-5">
                <a:latin typeface="Times New Roman"/>
                <a:cs typeface="Times New Roman"/>
              </a:rPr>
              <a:t>you not </a:t>
            </a:r>
            <a:r>
              <a:rPr dirty="0" sz="1450" spc="-10">
                <a:latin typeface="Times New Roman"/>
                <a:cs typeface="Times New Roman"/>
              </a:rPr>
              <a:t>tried it?’ returned the </a:t>
            </a:r>
            <a:r>
              <a:rPr dirty="0" sz="1450" spc="-20">
                <a:latin typeface="Times New Roman"/>
                <a:cs typeface="Times New Roman"/>
              </a:rPr>
              <a:t>other.</a:t>
            </a:r>
            <a:r>
              <a:rPr dirty="0" sz="1450" spc="320">
                <a:latin typeface="Times New Roman"/>
                <a:cs typeface="Times New Roman"/>
              </a:rPr>
              <a:t> </a:t>
            </a:r>
            <a:r>
              <a:rPr dirty="0" sz="1450" spc="-35">
                <a:latin typeface="Times New Roman"/>
                <a:cs typeface="Times New Roman"/>
              </a:rPr>
              <a:t>‘Two </a:t>
            </a:r>
            <a:r>
              <a:rPr dirty="0" sz="1450" spc="-5">
                <a:latin typeface="Times New Roman"/>
                <a:cs typeface="Times New Roman"/>
              </a:rPr>
              <a:t>or </a:t>
            </a:r>
            <a:r>
              <a:rPr dirty="0" sz="1450" spc="-10">
                <a:latin typeface="Times New Roman"/>
                <a:cs typeface="Times New Roman"/>
              </a:rPr>
              <a:t>three years ago, did </a:t>
            </a:r>
            <a:r>
              <a:rPr dirty="0" sz="1450" spc="-5">
                <a:latin typeface="Times New Roman"/>
                <a:cs typeface="Times New Roman"/>
              </a:rPr>
              <a:t>I not  </a:t>
            </a:r>
            <a:r>
              <a:rPr dirty="0" sz="1450" spc="-10">
                <a:latin typeface="Times New Roman"/>
                <a:cs typeface="Times New Roman"/>
              </a:rPr>
              <a:t>see </a:t>
            </a:r>
            <a:r>
              <a:rPr dirty="0" sz="1450" spc="-5">
                <a:latin typeface="Times New Roman"/>
                <a:cs typeface="Times New Roman"/>
              </a:rPr>
              <a:t>you on </a:t>
            </a:r>
            <a:r>
              <a:rPr dirty="0" sz="1450" spc="-10">
                <a:latin typeface="Times New Roman"/>
                <a:cs typeface="Times New Roman"/>
              </a:rPr>
              <a:t>the platform </a:t>
            </a:r>
            <a:r>
              <a:rPr dirty="0" sz="1450" spc="-5">
                <a:latin typeface="Times New Roman"/>
                <a:cs typeface="Times New Roman"/>
              </a:rPr>
              <a:t>of </a:t>
            </a:r>
            <a:r>
              <a:rPr dirty="0" sz="1450" spc="-10">
                <a:latin typeface="Times New Roman"/>
                <a:cs typeface="Times New Roman"/>
              </a:rPr>
              <a:t>revival meetings, and was </a:t>
            </a:r>
            <a:r>
              <a:rPr dirty="0" sz="1450" spc="-5">
                <a:latin typeface="Times New Roman"/>
                <a:cs typeface="Times New Roman"/>
              </a:rPr>
              <a:t>not your </a:t>
            </a:r>
            <a:r>
              <a:rPr dirty="0" sz="1450" spc="-10">
                <a:latin typeface="Times New Roman"/>
                <a:cs typeface="Times New Roman"/>
              </a:rPr>
              <a:t>voice the  loudest in the</a:t>
            </a:r>
            <a:r>
              <a:rPr dirty="0" sz="1450">
                <a:latin typeface="Times New Roman"/>
                <a:cs typeface="Times New Roman"/>
              </a:rPr>
              <a:t> </a:t>
            </a:r>
            <a:r>
              <a:rPr dirty="0" sz="1450" spc="-10">
                <a:latin typeface="Times New Roman"/>
                <a:cs typeface="Times New Roman"/>
              </a:rPr>
              <a:t>hymn?’</a:t>
            </a:r>
            <a:endParaRPr sz="1450">
              <a:latin typeface="Times New Roman"/>
              <a:cs typeface="Times New Roman"/>
            </a:endParaRPr>
          </a:p>
          <a:p>
            <a:pPr algn="just" marL="12700" marR="8890">
              <a:lnSpc>
                <a:spcPts val="1730"/>
              </a:lnSpc>
              <a:spcBef>
                <a:spcPts val="860"/>
              </a:spcBef>
            </a:pPr>
            <a:r>
              <a:rPr dirty="0" sz="1450" spc="-10">
                <a:latin typeface="Times New Roman"/>
                <a:cs typeface="Times New Roman"/>
              </a:rPr>
              <a:t>‘It is true,’ said Markheim; ‘and </a:t>
            </a:r>
            <a:r>
              <a:rPr dirty="0" sz="1450" spc="-5">
                <a:latin typeface="Times New Roman"/>
                <a:cs typeface="Times New Roman"/>
              </a:rPr>
              <a:t>I </a:t>
            </a:r>
            <a:r>
              <a:rPr dirty="0" sz="1450" spc="-10">
                <a:latin typeface="Times New Roman"/>
                <a:cs typeface="Times New Roman"/>
              </a:rPr>
              <a:t>see clearly what remains for me </a:t>
            </a:r>
            <a:r>
              <a:rPr dirty="0" sz="1450" spc="-5">
                <a:latin typeface="Times New Roman"/>
                <a:cs typeface="Times New Roman"/>
              </a:rPr>
              <a:t>by </a:t>
            </a:r>
            <a:r>
              <a:rPr dirty="0" sz="1450" spc="-10">
                <a:latin typeface="Times New Roman"/>
                <a:cs typeface="Times New Roman"/>
              </a:rPr>
              <a:t>way </a:t>
            </a:r>
            <a:r>
              <a:rPr dirty="0" sz="1450" spc="-5">
                <a:latin typeface="Times New Roman"/>
                <a:cs typeface="Times New Roman"/>
              </a:rPr>
              <a:t>of  </a:t>
            </a:r>
            <a:r>
              <a:rPr dirty="0" sz="1450" spc="-25">
                <a:latin typeface="Times New Roman"/>
                <a:cs typeface="Times New Roman"/>
              </a:rPr>
              <a:t>duty. </a:t>
            </a:r>
            <a:r>
              <a:rPr dirty="0" sz="1450" spc="-5">
                <a:latin typeface="Times New Roman"/>
                <a:cs typeface="Times New Roman"/>
              </a:rPr>
              <a:t>I </a:t>
            </a:r>
            <a:r>
              <a:rPr dirty="0" sz="1450" spc="-10">
                <a:latin typeface="Times New Roman"/>
                <a:cs typeface="Times New Roman"/>
              </a:rPr>
              <a:t>thank </a:t>
            </a:r>
            <a:r>
              <a:rPr dirty="0" sz="1450" spc="-5">
                <a:latin typeface="Times New Roman"/>
                <a:cs typeface="Times New Roman"/>
              </a:rPr>
              <a:t>you </a:t>
            </a:r>
            <a:r>
              <a:rPr dirty="0" sz="1450" spc="-10">
                <a:latin typeface="Times New Roman"/>
                <a:cs typeface="Times New Roman"/>
              </a:rPr>
              <a:t>for these lessons from my soul; my eyes are opened, and </a:t>
            </a:r>
            <a:r>
              <a:rPr dirty="0" sz="1450" spc="-5">
                <a:latin typeface="Times New Roman"/>
                <a:cs typeface="Times New Roman"/>
              </a:rPr>
              <a:t>I  </a:t>
            </a:r>
            <a:r>
              <a:rPr dirty="0" sz="1450" spc="-10">
                <a:latin typeface="Times New Roman"/>
                <a:cs typeface="Times New Roman"/>
              </a:rPr>
              <a:t>behold myself at last for what </a:t>
            </a:r>
            <a:r>
              <a:rPr dirty="0" sz="1450" spc="-5">
                <a:latin typeface="Times New Roman"/>
                <a:cs typeface="Times New Roman"/>
              </a:rPr>
              <a:t>I</a:t>
            </a:r>
            <a:r>
              <a:rPr dirty="0" sz="1450" spc="25">
                <a:latin typeface="Times New Roman"/>
                <a:cs typeface="Times New Roman"/>
              </a:rPr>
              <a:t> </a:t>
            </a:r>
            <a:r>
              <a:rPr dirty="0" sz="1450" spc="-10">
                <a:latin typeface="Times New Roman"/>
                <a:cs typeface="Times New Roman"/>
              </a:rPr>
              <a:t>am.’</a:t>
            </a:r>
            <a:endParaRPr sz="1450">
              <a:latin typeface="Times New Roman"/>
              <a:cs typeface="Times New Roman"/>
            </a:endParaRPr>
          </a:p>
          <a:p>
            <a:pPr algn="just" marL="12700" marR="7620">
              <a:lnSpc>
                <a:spcPts val="1730"/>
              </a:lnSpc>
              <a:spcBef>
                <a:spcPts val="860"/>
              </a:spcBef>
            </a:pPr>
            <a:r>
              <a:rPr dirty="0" sz="1450" spc="-10">
                <a:latin typeface="Times New Roman"/>
                <a:cs typeface="Times New Roman"/>
              </a:rPr>
              <a:t>At this moment, the sharp note </a:t>
            </a:r>
            <a:r>
              <a:rPr dirty="0" sz="1450" spc="-5">
                <a:latin typeface="Times New Roman"/>
                <a:cs typeface="Times New Roman"/>
              </a:rPr>
              <a:t>of </a:t>
            </a:r>
            <a:r>
              <a:rPr dirty="0" sz="1450" spc="-10">
                <a:latin typeface="Times New Roman"/>
                <a:cs typeface="Times New Roman"/>
              </a:rPr>
              <a:t>the door-bell rang through the house; and  the visitant, as though this were some concerted signal for which </a:t>
            </a:r>
            <a:r>
              <a:rPr dirty="0" sz="1450" spc="-5">
                <a:latin typeface="Times New Roman"/>
                <a:cs typeface="Times New Roman"/>
              </a:rPr>
              <a:t>he </a:t>
            </a:r>
            <a:r>
              <a:rPr dirty="0" sz="1450" spc="-10">
                <a:latin typeface="Times New Roman"/>
                <a:cs typeface="Times New Roman"/>
              </a:rPr>
              <a:t>had been  waiting, changed at once in his</a:t>
            </a:r>
            <a:r>
              <a:rPr dirty="0" sz="1450" spc="15">
                <a:latin typeface="Times New Roman"/>
                <a:cs typeface="Times New Roman"/>
              </a:rPr>
              <a:t> </a:t>
            </a:r>
            <a:r>
              <a:rPr dirty="0" sz="1450" spc="-15">
                <a:latin typeface="Times New Roman"/>
                <a:cs typeface="Times New Roman"/>
              </a:rPr>
              <a:t>demeanour.</a:t>
            </a:r>
            <a:endParaRPr sz="1450">
              <a:latin typeface="Times New Roman"/>
              <a:cs typeface="Times New Roman"/>
            </a:endParaRPr>
          </a:p>
          <a:p>
            <a:pPr algn="just" marL="12700" marR="6985">
              <a:lnSpc>
                <a:spcPts val="1730"/>
              </a:lnSpc>
              <a:spcBef>
                <a:spcPts val="855"/>
              </a:spcBef>
            </a:pPr>
            <a:r>
              <a:rPr dirty="0" sz="1450" spc="-10">
                <a:latin typeface="Times New Roman"/>
                <a:cs typeface="Times New Roman"/>
              </a:rPr>
              <a:t>‘The maid!’ </a:t>
            </a:r>
            <a:r>
              <a:rPr dirty="0" sz="1450" spc="-5">
                <a:latin typeface="Times New Roman"/>
                <a:cs typeface="Times New Roman"/>
              </a:rPr>
              <a:t>he </a:t>
            </a:r>
            <a:r>
              <a:rPr dirty="0" sz="1450" spc="-10">
                <a:latin typeface="Times New Roman"/>
                <a:cs typeface="Times New Roman"/>
              </a:rPr>
              <a:t>cried. ‘She has returned, as </a:t>
            </a:r>
            <a:r>
              <a:rPr dirty="0" sz="1450" spc="-5">
                <a:latin typeface="Times New Roman"/>
                <a:cs typeface="Times New Roman"/>
              </a:rPr>
              <a:t>I </a:t>
            </a:r>
            <a:r>
              <a:rPr dirty="0" sz="1450" spc="-10">
                <a:latin typeface="Times New Roman"/>
                <a:cs typeface="Times New Roman"/>
              </a:rPr>
              <a:t>forewarned </a:t>
            </a:r>
            <a:r>
              <a:rPr dirty="0" sz="1450" spc="-5">
                <a:latin typeface="Times New Roman"/>
                <a:cs typeface="Times New Roman"/>
              </a:rPr>
              <a:t>you, </a:t>
            </a:r>
            <a:r>
              <a:rPr dirty="0" sz="1450" spc="-10">
                <a:latin typeface="Times New Roman"/>
                <a:cs typeface="Times New Roman"/>
              </a:rPr>
              <a:t>and there is now  before </a:t>
            </a:r>
            <a:r>
              <a:rPr dirty="0" sz="1450" spc="-5">
                <a:latin typeface="Times New Roman"/>
                <a:cs typeface="Times New Roman"/>
              </a:rPr>
              <a:t>you one </a:t>
            </a:r>
            <a:r>
              <a:rPr dirty="0" sz="1450" spc="-10">
                <a:latin typeface="Times New Roman"/>
                <a:cs typeface="Times New Roman"/>
              </a:rPr>
              <a:t>more difficult passage. Her </a:t>
            </a:r>
            <a:r>
              <a:rPr dirty="0" sz="1450" spc="-20">
                <a:latin typeface="Times New Roman"/>
                <a:cs typeface="Times New Roman"/>
              </a:rPr>
              <a:t>master, </a:t>
            </a:r>
            <a:r>
              <a:rPr dirty="0" sz="1450" spc="-5">
                <a:latin typeface="Times New Roman"/>
                <a:cs typeface="Times New Roman"/>
              </a:rPr>
              <a:t>you </a:t>
            </a:r>
            <a:r>
              <a:rPr dirty="0" sz="1450" spc="-10">
                <a:latin typeface="Times New Roman"/>
                <a:cs typeface="Times New Roman"/>
              </a:rPr>
              <a:t>must </a:t>
            </a:r>
            <a:r>
              <a:rPr dirty="0" sz="1450" spc="-30">
                <a:latin typeface="Times New Roman"/>
                <a:cs typeface="Times New Roman"/>
              </a:rPr>
              <a:t>say, </a:t>
            </a:r>
            <a:r>
              <a:rPr dirty="0" sz="1450" spc="-10">
                <a:latin typeface="Times New Roman"/>
                <a:cs typeface="Times New Roman"/>
              </a:rPr>
              <a:t>is ill; </a:t>
            </a:r>
            <a:r>
              <a:rPr dirty="0" sz="1450" spc="-5">
                <a:latin typeface="Times New Roman"/>
                <a:cs typeface="Times New Roman"/>
              </a:rPr>
              <a:t>you  </a:t>
            </a:r>
            <a:r>
              <a:rPr dirty="0" sz="1450" spc="-10">
                <a:latin typeface="Times New Roman"/>
                <a:cs typeface="Times New Roman"/>
              </a:rPr>
              <a:t>must let her </a:t>
            </a:r>
            <a:r>
              <a:rPr dirty="0" sz="1450" spc="-5">
                <a:latin typeface="Times New Roman"/>
                <a:cs typeface="Times New Roman"/>
              </a:rPr>
              <a:t>in, </a:t>
            </a:r>
            <a:r>
              <a:rPr dirty="0" sz="1450" spc="-10">
                <a:latin typeface="Times New Roman"/>
                <a:cs typeface="Times New Roman"/>
              </a:rPr>
              <a:t>with an assured </a:t>
            </a:r>
            <a:r>
              <a:rPr dirty="0" sz="1450" spc="-5">
                <a:latin typeface="Times New Roman"/>
                <a:cs typeface="Times New Roman"/>
              </a:rPr>
              <a:t>but </a:t>
            </a:r>
            <a:r>
              <a:rPr dirty="0" sz="1450" spc="-10">
                <a:latin typeface="Times New Roman"/>
                <a:cs typeface="Times New Roman"/>
              </a:rPr>
              <a:t>rather serious countenance—no smiles, </a:t>
            </a:r>
            <a:r>
              <a:rPr dirty="0" sz="1450" spc="-5">
                <a:latin typeface="Times New Roman"/>
                <a:cs typeface="Times New Roman"/>
              </a:rPr>
              <a:t>no  </a:t>
            </a:r>
            <a:r>
              <a:rPr dirty="0" sz="1450" spc="-10">
                <a:latin typeface="Times New Roman"/>
                <a:cs typeface="Times New Roman"/>
              </a:rPr>
              <a:t>overacting, and </a:t>
            </a:r>
            <a:r>
              <a:rPr dirty="0" sz="1450" spc="-5">
                <a:latin typeface="Times New Roman"/>
                <a:cs typeface="Times New Roman"/>
              </a:rPr>
              <a:t>I </a:t>
            </a:r>
            <a:r>
              <a:rPr dirty="0" sz="1450" spc="-10">
                <a:latin typeface="Times New Roman"/>
                <a:cs typeface="Times New Roman"/>
              </a:rPr>
              <a:t>promise </a:t>
            </a:r>
            <a:r>
              <a:rPr dirty="0" sz="1450" spc="-5">
                <a:latin typeface="Times New Roman"/>
                <a:cs typeface="Times New Roman"/>
              </a:rPr>
              <a:t>you </a:t>
            </a:r>
            <a:r>
              <a:rPr dirty="0" sz="1450" spc="-10">
                <a:latin typeface="Times New Roman"/>
                <a:cs typeface="Times New Roman"/>
              </a:rPr>
              <a:t>success! Once the girl within, and the </a:t>
            </a:r>
            <a:r>
              <a:rPr dirty="0" sz="1450" spc="-5">
                <a:latin typeface="Times New Roman"/>
                <a:cs typeface="Times New Roman"/>
              </a:rPr>
              <a:t>door  </a:t>
            </a:r>
            <a:r>
              <a:rPr dirty="0" sz="1450" spc="-10">
                <a:latin typeface="Times New Roman"/>
                <a:cs typeface="Times New Roman"/>
              </a:rPr>
              <a:t>closed, the same dexterity that has already rid </a:t>
            </a:r>
            <a:r>
              <a:rPr dirty="0" sz="1450" spc="-5">
                <a:latin typeface="Times New Roman"/>
                <a:cs typeface="Times New Roman"/>
              </a:rPr>
              <a:t>you of </a:t>
            </a:r>
            <a:r>
              <a:rPr dirty="0" sz="1450" spc="-10">
                <a:latin typeface="Times New Roman"/>
                <a:cs typeface="Times New Roman"/>
              </a:rPr>
              <a:t>the dealer will relieve  </a:t>
            </a:r>
            <a:r>
              <a:rPr dirty="0" sz="1450" spc="-5">
                <a:latin typeface="Times New Roman"/>
                <a:cs typeface="Times New Roman"/>
              </a:rPr>
              <a:t>you of </a:t>
            </a:r>
            <a:r>
              <a:rPr dirty="0" sz="1450" spc="-10">
                <a:latin typeface="Times New Roman"/>
                <a:cs typeface="Times New Roman"/>
              </a:rPr>
              <a:t>this last danger in </a:t>
            </a:r>
            <a:r>
              <a:rPr dirty="0" sz="1450" spc="-5">
                <a:latin typeface="Times New Roman"/>
                <a:cs typeface="Times New Roman"/>
              </a:rPr>
              <a:t>your </a:t>
            </a:r>
            <a:r>
              <a:rPr dirty="0" sz="1450" spc="-10">
                <a:latin typeface="Times New Roman"/>
                <a:cs typeface="Times New Roman"/>
              </a:rPr>
              <a:t>path. Thenceforward </a:t>
            </a:r>
            <a:r>
              <a:rPr dirty="0" sz="1450" spc="-5">
                <a:latin typeface="Times New Roman"/>
                <a:cs typeface="Times New Roman"/>
              </a:rPr>
              <a:t>you </a:t>
            </a:r>
            <a:r>
              <a:rPr dirty="0" sz="1450" spc="-10">
                <a:latin typeface="Times New Roman"/>
                <a:cs typeface="Times New Roman"/>
              </a:rPr>
              <a:t>have the whole  evening—the whole night, if needful—to ransack the treasures </a:t>
            </a:r>
            <a:r>
              <a:rPr dirty="0" sz="1450" spc="-5">
                <a:latin typeface="Times New Roman"/>
                <a:cs typeface="Times New Roman"/>
              </a:rPr>
              <a:t>of </a:t>
            </a:r>
            <a:r>
              <a:rPr dirty="0" sz="1450" spc="-10">
                <a:latin typeface="Times New Roman"/>
                <a:cs typeface="Times New Roman"/>
              </a:rPr>
              <a:t>the house  and to make </a:t>
            </a:r>
            <a:r>
              <a:rPr dirty="0" sz="1450" spc="-5">
                <a:latin typeface="Times New Roman"/>
                <a:cs typeface="Times New Roman"/>
              </a:rPr>
              <a:t>good your </a:t>
            </a:r>
            <a:r>
              <a:rPr dirty="0" sz="1450" spc="-25">
                <a:latin typeface="Times New Roman"/>
                <a:cs typeface="Times New Roman"/>
              </a:rPr>
              <a:t>safety. </a:t>
            </a:r>
            <a:r>
              <a:rPr dirty="0" sz="1450" spc="-10">
                <a:latin typeface="Times New Roman"/>
                <a:cs typeface="Times New Roman"/>
              </a:rPr>
              <a:t>This is help that comes to </a:t>
            </a:r>
            <a:r>
              <a:rPr dirty="0" sz="1450" spc="-5">
                <a:latin typeface="Times New Roman"/>
                <a:cs typeface="Times New Roman"/>
              </a:rPr>
              <a:t>you </a:t>
            </a:r>
            <a:r>
              <a:rPr dirty="0" sz="1450" spc="-10">
                <a:latin typeface="Times New Roman"/>
                <a:cs typeface="Times New Roman"/>
              </a:rPr>
              <a:t>with the mask </a:t>
            </a:r>
            <a:r>
              <a:rPr dirty="0" sz="1450" spc="-5">
                <a:latin typeface="Times New Roman"/>
                <a:cs typeface="Times New Roman"/>
              </a:rPr>
              <a:t>of  </a:t>
            </a:r>
            <a:r>
              <a:rPr dirty="0" sz="1450" spc="-20">
                <a:latin typeface="Times New Roman"/>
                <a:cs typeface="Times New Roman"/>
              </a:rPr>
              <a:t>danger.</a:t>
            </a:r>
            <a:r>
              <a:rPr dirty="0" sz="1450" spc="320">
                <a:latin typeface="Times New Roman"/>
                <a:cs typeface="Times New Roman"/>
              </a:rPr>
              <a:t> </a:t>
            </a:r>
            <a:r>
              <a:rPr dirty="0" sz="1450" spc="-10">
                <a:latin typeface="Times New Roman"/>
                <a:cs typeface="Times New Roman"/>
              </a:rPr>
              <a:t>Up!’ </a:t>
            </a:r>
            <a:r>
              <a:rPr dirty="0" sz="1450" spc="-5">
                <a:latin typeface="Times New Roman"/>
                <a:cs typeface="Times New Roman"/>
              </a:rPr>
              <a:t>he </a:t>
            </a:r>
            <a:r>
              <a:rPr dirty="0" sz="1450" spc="-10">
                <a:latin typeface="Times New Roman"/>
                <a:cs typeface="Times New Roman"/>
              </a:rPr>
              <a:t>cried; </a:t>
            </a:r>
            <a:r>
              <a:rPr dirty="0" sz="1450" spc="-5">
                <a:latin typeface="Times New Roman"/>
                <a:cs typeface="Times New Roman"/>
              </a:rPr>
              <a:t>‘up, </a:t>
            </a:r>
            <a:r>
              <a:rPr dirty="0" sz="1450" spc="-10">
                <a:latin typeface="Times New Roman"/>
                <a:cs typeface="Times New Roman"/>
              </a:rPr>
              <a:t>friend; </a:t>
            </a:r>
            <a:r>
              <a:rPr dirty="0" sz="1450" spc="-5">
                <a:latin typeface="Times New Roman"/>
                <a:cs typeface="Times New Roman"/>
              </a:rPr>
              <a:t>your </a:t>
            </a:r>
            <a:r>
              <a:rPr dirty="0" sz="1450" spc="-10">
                <a:latin typeface="Times New Roman"/>
                <a:cs typeface="Times New Roman"/>
              </a:rPr>
              <a:t>life hangs trembling in the scales: </a:t>
            </a:r>
            <a:r>
              <a:rPr dirty="0" sz="1450" spc="-5">
                <a:latin typeface="Times New Roman"/>
                <a:cs typeface="Times New Roman"/>
              </a:rPr>
              <a:t>up,  </a:t>
            </a:r>
            <a:r>
              <a:rPr dirty="0" sz="1450" spc="-10">
                <a:latin typeface="Times New Roman"/>
                <a:cs typeface="Times New Roman"/>
              </a:rPr>
              <a:t>and act!’</a:t>
            </a:r>
            <a:endParaRPr sz="1450">
              <a:latin typeface="Times New Roman"/>
              <a:cs typeface="Times New Roman"/>
            </a:endParaRPr>
          </a:p>
          <a:p>
            <a:pPr algn="just" marL="12700" marR="5715">
              <a:lnSpc>
                <a:spcPts val="1730"/>
              </a:lnSpc>
              <a:spcBef>
                <a:spcPts val="850"/>
              </a:spcBef>
            </a:pPr>
            <a:r>
              <a:rPr dirty="0" sz="1450" spc="-10">
                <a:latin typeface="Times New Roman"/>
                <a:cs typeface="Times New Roman"/>
              </a:rPr>
              <a:t>Markheim steadily regarded his </a:t>
            </a:r>
            <a:r>
              <a:rPr dirty="0" sz="1450" spc="-15">
                <a:latin typeface="Times New Roman"/>
                <a:cs typeface="Times New Roman"/>
              </a:rPr>
              <a:t>counsellor. </a:t>
            </a:r>
            <a:r>
              <a:rPr dirty="0" sz="1450" spc="-10">
                <a:latin typeface="Times New Roman"/>
                <a:cs typeface="Times New Roman"/>
              </a:rPr>
              <a:t>‘If </a:t>
            </a:r>
            <a:r>
              <a:rPr dirty="0" sz="1450" spc="-5">
                <a:latin typeface="Times New Roman"/>
                <a:cs typeface="Times New Roman"/>
              </a:rPr>
              <a:t>I be </a:t>
            </a:r>
            <a:r>
              <a:rPr dirty="0" sz="1450" spc="-10">
                <a:latin typeface="Times New Roman"/>
                <a:cs typeface="Times New Roman"/>
              </a:rPr>
              <a:t>condemned to evil acts,’  </a:t>
            </a:r>
            <a:r>
              <a:rPr dirty="0" sz="1450" spc="-5">
                <a:latin typeface="Times New Roman"/>
                <a:cs typeface="Times New Roman"/>
              </a:rPr>
              <a:t>he </a:t>
            </a:r>
            <a:r>
              <a:rPr dirty="0" sz="1450" spc="-10">
                <a:latin typeface="Times New Roman"/>
                <a:cs typeface="Times New Roman"/>
              </a:rPr>
              <a:t>said, ‘there is still </a:t>
            </a:r>
            <a:r>
              <a:rPr dirty="0" sz="1450" spc="-5">
                <a:latin typeface="Times New Roman"/>
                <a:cs typeface="Times New Roman"/>
              </a:rPr>
              <a:t>one door of </a:t>
            </a:r>
            <a:r>
              <a:rPr dirty="0" sz="1450" spc="-10">
                <a:latin typeface="Times New Roman"/>
                <a:cs typeface="Times New Roman"/>
              </a:rPr>
              <a:t>freedom open—I can cease from action. If  my life </a:t>
            </a:r>
            <a:r>
              <a:rPr dirty="0" sz="1450" spc="-5">
                <a:latin typeface="Times New Roman"/>
                <a:cs typeface="Times New Roman"/>
              </a:rPr>
              <a:t>be </a:t>
            </a:r>
            <a:r>
              <a:rPr dirty="0" sz="1450" spc="-10">
                <a:latin typeface="Times New Roman"/>
                <a:cs typeface="Times New Roman"/>
              </a:rPr>
              <a:t>an ill thing, </a:t>
            </a:r>
            <a:r>
              <a:rPr dirty="0" sz="1450" spc="-5">
                <a:latin typeface="Times New Roman"/>
                <a:cs typeface="Times New Roman"/>
              </a:rPr>
              <a:t>I </a:t>
            </a:r>
            <a:r>
              <a:rPr dirty="0" sz="1450" spc="-10">
                <a:latin typeface="Times New Roman"/>
                <a:cs typeface="Times New Roman"/>
              </a:rPr>
              <a:t>can lay it down. Though </a:t>
            </a:r>
            <a:r>
              <a:rPr dirty="0" sz="1450" spc="-5">
                <a:latin typeface="Times New Roman"/>
                <a:cs typeface="Times New Roman"/>
              </a:rPr>
              <a:t>I </a:t>
            </a:r>
            <a:r>
              <a:rPr dirty="0" sz="1450" spc="-10">
                <a:latin typeface="Times New Roman"/>
                <a:cs typeface="Times New Roman"/>
              </a:rPr>
              <a:t>be, as </a:t>
            </a:r>
            <a:r>
              <a:rPr dirty="0" sz="1450" spc="-5">
                <a:latin typeface="Times New Roman"/>
                <a:cs typeface="Times New Roman"/>
              </a:rPr>
              <a:t>you </a:t>
            </a:r>
            <a:r>
              <a:rPr dirty="0" sz="1450" spc="-10">
                <a:latin typeface="Times New Roman"/>
                <a:cs typeface="Times New Roman"/>
              </a:rPr>
              <a:t>say </a:t>
            </a:r>
            <a:r>
              <a:rPr dirty="0" sz="1450" spc="-25">
                <a:latin typeface="Times New Roman"/>
                <a:cs typeface="Times New Roman"/>
              </a:rPr>
              <a:t>truly, </a:t>
            </a:r>
            <a:r>
              <a:rPr dirty="0" sz="1450" spc="-10">
                <a:latin typeface="Times New Roman"/>
                <a:cs typeface="Times New Roman"/>
              </a:rPr>
              <a:t>at the  beck </a:t>
            </a:r>
            <a:r>
              <a:rPr dirty="0" sz="1450" spc="-5">
                <a:latin typeface="Times New Roman"/>
                <a:cs typeface="Times New Roman"/>
              </a:rPr>
              <a:t>of </a:t>
            </a:r>
            <a:r>
              <a:rPr dirty="0" sz="1450" spc="-10">
                <a:latin typeface="Times New Roman"/>
                <a:cs typeface="Times New Roman"/>
              </a:rPr>
              <a:t>every small temptation, </a:t>
            </a:r>
            <a:r>
              <a:rPr dirty="0" sz="1450" spc="-5">
                <a:latin typeface="Times New Roman"/>
                <a:cs typeface="Times New Roman"/>
              </a:rPr>
              <a:t>I </a:t>
            </a:r>
            <a:r>
              <a:rPr dirty="0" sz="1450" spc="-10">
                <a:latin typeface="Times New Roman"/>
                <a:cs typeface="Times New Roman"/>
              </a:rPr>
              <a:t>can yet, </a:t>
            </a:r>
            <a:r>
              <a:rPr dirty="0" sz="1450" spc="-5">
                <a:latin typeface="Times New Roman"/>
                <a:cs typeface="Times New Roman"/>
              </a:rPr>
              <a:t>by one </a:t>
            </a:r>
            <a:r>
              <a:rPr dirty="0" sz="1450" spc="-10">
                <a:latin typeface="Times New Roman"/>
                <a:cs typeface="Times New Roman"/>
              </a:rPr>
              <a:t>decisive gesture, place  myself beyond the reach </a:t>
            </a:r>
            <a:r>
              <a:rPr dirty="0" sz="1450" spc="-5">
                <a:latin typeface="Times New Roman"/>
                <a:cs typeface="Times New Roman"/>
              </a:rPr>
              <a:t>of </a:t>
            </a:r>
            <a:r>
              <a:rPr dirty="0" sz="1450" spc="-10">
                <a:latin typeface="Times New Roman"/>
                <a:cs typeface="Times New Roman"/>
              </a:rPr>
              <a:t>all. My love </a:t>
            </a:r>
            <a:r>
              <a:rPr dirty="0" sz="1450" spc="-5">
                <a:latin typeface="Times New Roman"/>
                <a:cs typeface="Times New Roman"/>
              </a:rPr>
              <a:t>of good </a:t>
            </a:r>
            <a:r>
              <a:rPr dirty="0" sz="1450" spc="-10">
                <a:latin typeface="Times New Roman"/>
                <a:cs typeface="Times New Roman"/>
              </a:rPr>
              <a:t>is damned to barrenness; it  </a:t>
            </a:r>
            <a:r>
              <a:rPr dirty="0" sz="1450" spc="-35">
                <a:latin typeface="Times New Roman"/>
                <a:cs typeface="Times New Roman"/>
              </a:rPr>
              <a:t>may, </a:t>
            </a:r>
            <a:r>
              <a:rPr dirty="0" sz="1450" spc="-10">
                <a:latin typeface="Times New Roman"/>
                <a:cs typeface="Times New Roman"/>
              </a:rPr>
              <a:t>and let it be! But </a:t>
            </a:r>
            <a:r>
              <a:rPr dirty="0" sz="1450" spc="-5">
                <a:latin typeface="Times New Roman"/>
                <a:cs typeface="Times New Roman"/>
              </a:rPr>
              <a:t>I </a:t>
            </a:r>
            <a:r>
              <a:rPr dirty="0" sz="1450" spc="-10">
                <a:latin typeface="Times New Roman"/>
                <a:cs typeface="Times New Roman"/>
              </a:rPr>
              <a:t>have still my hatred </a:t>
            </a:r>
            <a:r>
              <a:rPr dirty="0" sz="1450" spc="-5">
                <a:latin typeface="Times New Roman"/>
                <a:cs typeface="Times New Roman"/>
              </a:rPr>
              <a:t>of </a:t>
            </a:r>
            <a:r>
              <a:rPr dirty="0" sz="1450" spc="-10">
                <a:latin typeface="Times New Roman"/>
                <a:cs typeface="Times New Roman"/>
              </a:rPr>
              <a:t>evil; and from that, to </a:t>
            </a:r>
            <a:r>
              <a:rPr dirty="0" sz="1450" spc="-5">
                <a:latin typeface="Times New Roman"/>
                <a:cs typeface="Times New Roman"/>
              </a:rPr>
              <a:t>your  </a:t>
            </a:r>
            <a:r>
              <a:rPr dirty="0" sz="1450" spc="-10">
                <a:latin typeface="Times New Roman"/>
                <a:cs typeface="Times New Roman"/>
              </a:rPr>
              <a:t>galling disappointment, </a:t>
            </a:r>
            <a:r>
              <a:rPr dirty="0" sz="1450" spc="-5">
                <a:latin typeface="Times New Roman"/>
                <a:cs typeface="Times New Roman"/>
              </a:rPr>
              <a:t>you </a:t>
            </a:r>
            <a:r>
              <a:rPr dirty="0" sz="1450" spc="-10">
                <a:latin typeface="Times New Roman"/>
                <a:cs typeface="Times New Roman"/>
              </a:rPr>
              <a:t>shall see that </a:t>
            </a:r>
            <a:r>
              <a:rPr dirty="0" sz="1450" spc="-5">
                <a:latin typeface="Times New Roman"/>
                <a:cs typeface="Times New Roman"/>
              </a:rPr>
              <a:t>I </a:t>
            </a:r>
            <a:r>
              <a:rPr dirty="0" sz="1450" spc="-10">
                <a:latin typeface="Times New Roman"/>
                <a:cs typeface="Times New Roman"/>
              </a:rPr>
              <a:t>can draw both </a:t>
            </a:r>
            <a:r>
              <a:rPr dirty="0" sz="1450" spc="-15">
                <a:latin typeface="Times New Roman"/>
                <a:cs typeface="Times New Roman"/>
              </a:rPr>
              <a:t>energy </a:t>
            </a:r>
            <a:r>
              <a:rPr dirty="0" sz="1450" spc="-10">
                <a:latin typeface="Times New Roman"/>
                <a:cs typeface="Times New Roman"/>
              </a:rPr>
              <a:t>and  courage.’</a:t>
            </a:r>
            <a:endParaRPr sz="1450">
              <a:latin typeface="Times New Roman"/>
              <a:cs typeface="Times New Roman"/>
            </a:endParaRPr>
          </a:p>
          <a:p>
            <a:pPr algn="just" marL="12700" marR="5715">
              <a:lnSpc>
                <a:spcPts val="1730"/>
              </a:lnSpc>
              <a:spcBef>
                <a:spcPts val="850"/>
              </a:spcBef>
            </a:pPr>
            <a:r>
              <a:rPr dirty="0" sz="1450" spc="-10">
                <a:latin typeface="Times New Roman"/>
                <a:cs typeface="Times New Roman"/>
              </a:rPr>
              <a:t>The features </a:t>
            </a:r>
            <a:r>
              <a:rPr dirty="0" sz="1450" spc="-5">
                <a:latin typeface="Times New Roman"/>
                <a:cs typeface="Times New Roman"/>
              </a:rPr>
              <a:t>of </a:t>
            </a:r>
            <a:r>
              <a:rPr dirty="0" sz="1450" spc="-10">
                <a:latin typeface="Times New Roman"/>
                <a:cs typeface="Times New Roman"/>
              </a:rPr>
              <a:t>the visitor began to undergo </a:t>
            </a:r>
            <a:r>
              <a:rPr dirty="0" sz="1450" spc="-5">
                <a:latin typeface="Times New Roman"/>
                <a:cs typeface="Times New Roman"/>
              </a:rPr>
              <a:t>a </a:t>
            </a:r>
            <a:r>
              <a:rPr dirty="0" sz="1450" spc="-10">
                <a:latin typeface="Times New Roman"/>
                <a:cs typeface="Times New Roman"/>
              </a:rPr>
              <a:t>wonderful and lovely change:  they brightened and softened with </a:t>
            </a:r>
            <a:r>
              <a:rPr dirty="0" sz="1450" spc="-5">
                <a:latin typeface="Times New Roman"/>
                <a:cs typeface="Times New Roman"/>
              </a:rPr>
              <a:t>a </a:t>
            </a:r>
            <a:r>
              <a:rPr dirty="0" sz="1450" spc="-10">
                <a:latin typeface="Times New Roman"/>
                <a:cs typeface="Times New Roman"/>
              </a:rPr>
              <a:t>tender triumph, and, even as they  brightened, faded and dislimned. But Markheim did </a:t>
            </a:r>
            <a:r>
              <a:rPr dirty="0" sz="1450" spc="-5">
                <a:latin typeface="Times New Roman"/>
                <a:cs typeface="Times New Roman"/>
              </a:rPr>
              <a:t>not </a:t>
            </a:r>
            <a:r>
              <a:rPr dirty="0" sz="1450" spc="-10">
                <a:latin typeface="Times New Roman"/>
                <a:cs typeface="Times New Roman"/>
              </a:rPr>
              <a:t>pause to watch </a:t>
            </a:r>
            <a:r>
              <a:rPr dirty="0" sz="1450" spc="-5">
                <a:latin typeface="Times New Roman"/>
                <a:cs typeface="Times New Roman"/>
              </a:rPr>
              <a:t>or  </a:t>
            </a:r>
            <a:r>
              <a:rPr dirty="0" sz="1450" spc="-10">
                <a:latin typeface="Times New Roman"/>
                <a:cs typeface="Times New Roman"/>
              </a:rPr>
              <a:t>understand the transformation. He opened the </a:t>
            </a:r>
            <a:r>
              <a:rPr dirty="0" sz="1450" spc="-5">
                <a:latin typeface="Times New Roman"/>
                <a:cs typeface="Times New Roman"/>
              </a:rPr>
              <a:t>door </a:t>
            </a:r>
            <a:r>
              <a:rPr dirty="0" sz="1450" spc="-10">
                <a:latin typeface="Times New Roman"/>
                <a:cs typeface="Times New Roman"/>
              </a:rPr>
              <a:t>and went downstairs very  </a:t>
            </a:r>
            <a:r>
              <a:rPr dirty="0" sz="1450" spc="-25">
                <a:latin typeface="Times New Roman"/>
                <a:cs typeface="Times New Roman"/>
              </a:rPr>
              <a:t>slowly, </a:t>
            </a:r>
            <a:r>
              <a:rPr dirty="0" sz="1450" spc="-10">
                <a:latin typeface="Times New Roman"/>
                <a:cs typeface="Times New Roman"/>
              </a:rPr>
              <a:t>thinking to himself. His past went soberly before him; </a:t>
            </a:r>
            <a:r>
              <a:rPr dirty="0" sz="1450" spc="-5">
                <a:latin typeface="Times New Roman"/>
                <a:cs typeface="Times New Roman"/>
              </a:rPr>
              <a:t>he </a:t>
            </a:r>
            <a:r>
              <a:rPr dirty="0" sz="1450" spc="-10">
                <a:latin typeface="Times New Roman"/>
                <a:cs typeface="Times New Roman"/>
              </a:rPr>
              <a:t>beheld it as  it was, ugly and strenuous like </a:t>
            </a:r>
            <a:r>
              <a:rPr dirty="0" sz="1450" spc="-5">
                <a:latin typeface="Times New Roman"/>
                <a:cs typeface="Times New Roman"/>
              </a:rPr>
              <a:t>a </a:t>
            </a:r>
            <a:r>
              <a:rPr dirty="0" sz="1450" spc="-10">
                <a:latin typeface="Times New Roman"/>
                <a:cs typeface="Times New Roman"/>
              </a:rPr>
              <a:t>dream, random as chance-medley—a scene </a:t>
            </a:r>
            <a:r>
              <a:rPr dirty="0" sz="1450" spc="-5">
                <a:latin typeface="Times New Roman"/>
                <a:cs typeface="Times New Roman"/>
              </a:rPr>
              <a:t>of  </a:t>
            </a:r>
            <a:r>
              <a:rPr dirty="0" sz="1450" spc="-10">
                <a:latin typeface="Times New Roman"/>
                <a:cs typeface="Times New Roman"/>
              </a:rPr>
              <a:t>defeat. Life, as </a:t>
            </a:r>
            <a:r>
              <a:rPr dirty="0" sz="1450" spc="-5">
                <a:latin typeface="Times New Roman"/>
                <a:cs typeface="Times New Roman"/>
              </a:rPr>
              <a:t>he </a:t>
            </a:r>
            <a:r>
              <a:rPr dirty="0" sz="1450" spc="-10">
                <a:latin typeface="Times New Roman"/>
                <a:cs typeface="Times New Roman"/>
              </a:rPr>
              <a:t>thus reviewed it, tempted him </a:t>
            </a:r>
            <a:r>
              <a:rPr dirty="0" sz="1450" spc="-5">
                <a:latin typeface="Times New Roman"/>
                <a:cs typeface="Times New Roman"/>
              </a:rPr>
              <a:t>no </a:t>
            </a:r>
            <a:r>
              <a:rPr dirty="0" sz="1450" spc="-10">
                <a:latin typeface="Times New Roman"/>
                <a:cs typeface="Times New Roman"/>
              </a:rPr>
              <a:t>longer; </a:t>
            </a:r>
            <a:r>
              <a:rPr dirty="0" sz="1450" spc="-5">
                <a:latin typeface="Times New Roman"/>
                <a:cs typeface="Times New Roman"/>
              </a:rPr>
              <a:t>but on </a:t>
            </a:r>
            <a:r>
              <a:rPr dirty="0" sz="1450" spc="-10">
                <a:latin typeface="Times New Roman"/>
                <a:cs typeface="Times New Roman"/>
              </a:rPr>
              <a:t>the further  side </a:t>
            </a:r>
            <a:r>
              <a:rPr dirty="0" sz="1450" spc="-5">
                <a:latin typeface="Times New Roman"/>
                <a:cs typeface="Times New Roman"/>
              </a:rPr>
              <a:t>he </a:t>
            </a:r>
            <a:r>
              <a:rPr dirty="0" sz="1450" spc="-10">
                <a:latin typeface="Times New Roman"/>
                <a:cs typeface="Times New Roman"/>
              </a:rPr>
              <a:t>perceived </a:t>
            </a:r>
            <a:r>
              <a:rPr dirty="0" sz="1450" spc="-5">
                <a:latin typeface="Times New Roman"/>
                <a:cs typeface="Times New Roman"/>
              </a:rPr>
              <a:t>a </a:t>
            </a:r>
            <a:r>
              <a:rPr dirty="0" sz="1450" spc="-10">
                <a:latin typeface="Times New Roman"/>
                <a:cs typeface="Times New Roman"/>
              </a:rPr>
              <a:t>quiet haven for his bark. He paused in the passage, and  looked</a:t>
            </a:r>
            <a:r>
              <a:rPr dirty="0" sz="1450" spc="114">
                <a:latin typeface="Times New Roman"/>
                <a:cs typeface="Times New Roman"/>
              </a:rPr>
              <a:t> </a:t>
            </a:r>
            <a:r>
              <a:rPr dirty="0" sz="1450" spc="-10">
                <a:latin typeface="Times New Roman"/>
                <a:cs typeface="Times New Roman"/>
              </a:rPr>
              <a:t>into</a:t>
            </a:r>
            <a:r>
              <a:rPr dirty="0" sz="1450" spc="114">
                <a:latin typeface="Times New Roman"/>
                <a:cs typeface="Times New Roman"/>
              </a:rPr>
              <a:t> </a:t>
            </a:r>
            <a:r>
              <a:rPr dirty="0" sz="1450" spc="-10">
                <a:latin typeface="Times New Roman"/>
                <a:cs typeface="Times New Roman"/>
              </a:rPr>
              <a:t>the</a:t>
            </a:r>
            <a:r>
              <a:rPr dirty="0" sz="1450" spc="114">
                <a:latin typeface="Times New Roman"/>
                <a:cs typeface="Times New Roman"/>
              </a:rPr>
              <a:t> </a:t>
            </a:r>
            <a:r>
              <a:rPr dirty="0" sz="1450" spc="-5">
                <a:latin typeface="Times New Roman"/>
                <a:cs typeface="Times New Roman"/>
              </a:rPr>
              <a:t>shop,</a:t>
            </a:r>
            <a:r>
              <a:rPr dirty="0" sz="1450" spc="114">
                <a:latin typeface="Times New Roman"/>
                <a:cs typeface="Times New Roman"/>
              </a:rPr>
              <a:t> </a:t>
            </a:r>
            <a:r>
              <a:rPr dirty="0" sz="1450" spc="-10">
                <a:latin typeface="Times New Roman"/>
                <a:cs typeface="Times New Roman"/>
              </a:rPr>
              <a:t>where</a:t>
            </a:r>
            <a:r>
              <a:rPr dirty="0" sz="1450" spc="120">
                <a:latin typeface="Times New Roman"/>
                <a:cs typeface="Times New Roman"/>
              </a:rPr>
              <a:t> </a:t>
            </a:r>
            <a:r>
              <a:rPr dirty="0" sz="1450" spc="-10">
                <a:latin typeface="Times New Roman"/>
                <a:cs typeface="Times New Roman"/>
              </a:rPr>
              <a:t>the</a:t>
            </a:r>
            <a:r>
              <a:rPr dirty="0" sz="1450" spc="114">
                <a:latin typeface="Times New Roman"/>
                <a:cs typeface="Times New Roman"/>
              </a:rPr>
              <a:t> </a:t>
            </a:r>
            <a:r>
              <a:rPr dirty="0" sz="1450" spc="-10">
                <a:latin typeface="Times New Roman"/>
                <a:cs typeface="Times New Roman"/>
              </a:rPr>
              <a:t>candle</a:t>
            </a:r>
            <a:r>
              <a:rPr dirty="0" sz="1450" spc="114">
                <a:latin typeface="Times New Roman"/>
                <a:cs typeface="Times New Roman"/>
              </a:rPr>
              <a:t> </a:t>
            </a:r>
            <a:r>
              <a:rPr dirty="0" sz="1450" spc="-10">
                <a:latin typeface="Times New Roman"/>
                <a:cs typeface="Times New Roman"/>
              </a:rPr>
              <a:t>still</a:t>
            </a:r>
            <a:r>
              <a:rPr dirty="0" sz="1450" spc="114">
                <a:latin typeface="Times New Roman"/>
                <a:cs typeface="Times New Roman"/>
              </a:rPr>
              <a:t> </a:t>
            </a:r>
            <a:r>
              <a:rPr dirty="0" sz="1450" spc="-10">
                <a:latin typeface="Times New Roman"/>
                <a:cs typeface="Times New Roman"/>
              </a:rPr>
              <a:t>burned</a:t>
            </a:r>
            <a:r>
              <a:rPr dirty="0" sz="1450" spc="114">
                <a:latin typeface="Times New Roman"/>
                <a:cs typeface="Times New Roman"/>
              </a:rPr>
              <a:t> </a:t>
            </a:r>
            <a:r>
              <a:rPr dirty="0" sz="1450" spc="-5">
                <a:latin typeface="Times New Roman"/>
                <a:cs typeface="Times New Roman"/>
              </a:rPr>
              <a:t>by</a:t>
            </a:r>
            <a:r>
              <a:rPr dirty="0" sz="1450" spc="120">
                <a:latin typeface="Times New Roman"/>
                <a:cs typeface="Times New Roman"/>
              </a:rPr>
              <a:t> </a:t>
            </a:r>
            <a:r>
              <a:rPr dirty="0" sz="1450" spc="-10">
                <a:latin typeface="Times New Roman"/>
                <a:cs typeface="Times New Roman"/>
              </a:rPr>
              <a:t>the</a:t>
            </a:r>
            <a:r>
              <a:rPr dirty="0" sz="1450" spc="114">
                <a:latin typeface="Times New Roman"/>
                <a:cs typeface="Times New Roman"/>
              </a:rPr>
              <a:t> </a:t>
            </a:r>
            <a:r>
              <a:rPr dirty="0" sz="1450" spc="-10">
                <a:latin typeface="Times New Roman"/>
                <a:cs typeface="Times New Roman"/>
              </a:rPr>
              <a:t>dead</a:t>
            </a:r>
            <a:r>
              <a:rPr dirty="0" sz="1450" spc="114">
                <a:latin typeface="Times New Roman"/>
                <a:cs typeface="Times New Roman"/>
              </a:rPr>
              <a:t> </a:t>
            </a:r>
            <a:r>
              <a:rPr dirty="0" sz="1450" spc="-25">
                <a:latin typeface="Times New Roman"/>
                <a:cs typeface="Times New Roman"/>
              </a:rPr>
              <a:t>body.</a:t>
            </a:r>
            <a:r>
              <a:rPr dirty="0" sz="1450" spc="260">
                <a:latin typeface="Times New Roman"/>
                <a:cs typeface="Times New Roman"/>
              </a:rPr>
              <a:t> </a:t>
            </a:r>
            <a:r>
              <a:rPr dirty="0" sz="1450" spc="-10">
                <a:latin typeface="Times New Roman"/>
                <a:cs typeface="Times New Roman"/>
              </a:rPr>
              <a:t>It</a:t>
            </a:r>
            <a:r>
              <a:rPr dirty="0" sz="1450" spc="114">
                <a:latin typeface="Times New Roman"/>
                <a:cs typeface="Times New Roman"/>
              </a:rPr>
              <a:t> </a:t>
            </a:r>
            <a:r>
              <a:rPr dirty="0" sz="1450" spc="-10">
                <a:latin typeface="Times New Roman"/>
                <a:cs typeface="Times New Roman"/>
              </a:rPr>
              <a:t>was</a:t>
            </a:r>
            <a:endParaRPr sz="1450">
              <a:latin typeface="Times New Roman"/>
              <a:cs typeface="Times New Roman"/>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3900" cy="1123315"/>
          </a:xfrm>
          <a:prstGeom prst="rect">
            <a:avLst/>
          </a:prstGeom>
        </p:spPr>
        <p:txBody>
          <a:bodyPr wrap="square" lIns="0" tIns="19685" rIns="0" bIns="0" rtlCol="0" vert="horz">
            <a:spAutoFit/>
          </a:bodyPr>
          <a:lstStyle/>
          <a:p>
            <a:pPr marL="12700" marR="5080">
              <a:lnSpc>
                <a:spcPts val="1730"/>
              </a:lnSpc>
              <a:spcBef>
                <a:spcPts val="155"/>
              </a:spcBef>
              <a:tabLst>
                <a:tab pos="1320800" algn="l"/>
              </a:tabLst>
            </a:pPr>
            <a:r>
              <a:rPr dirty="0" sz="1450" spc="-10">
                <a:latin typeface="Times New Roman"/>
                <a:cs typeface="Times New Roman"/>
              </a:rPr>
              <a:t>strangely</a:t>
            </a:r>
            <a:r>
              <a:rPr dirty="0" sz="1450" spc="165">
                <a:latin typeface="Times New Roman"/>
                <a:cs typeface="Times New Roman"/>
              </a:rPr>
              <a:t> </a:t>
            </a:r>
            <a:r>
              <a:rPr dirty="0" sz="1450" spc="-10">
                <a:latin typeface="Times New Roman"/>
                <a:cs typeface="Times New Roman"/>
              </a:rPr>
              <a:t>silent.	Thoughts </a:t>
            </a:r>
            <a:r>
              <a:rPr dirty="0" sz="1450" spc="-5">
                <a:latin typeface="Times New Roman"/>
                <a:cs typeface="Times New Roman"/>
              </a:rPr>
              <a:t>of </a:t>
            </a:r>
            <a:r>
              <a:rPr dirty="0" sz="1450" spc="-10">
                <a:latin typeface="Times New Roman"/>
                <a:cs typeface="Times New Roman"/>
              </a:rPr>
              <a:t>the dealer swarmed into his mind, as </a:t>
            </a:r>
            <a:r>
              <a:rPr dirty="0" sz="1450" spc="-5">
                <a:latin typeface="Times New Roman"/>
                <a:cs typeface="Times New Roman"/>
              </a:rPr>
              <a:t>he </a:t>
            </a:r>
            <a:r>
              <a:rPr dirty="0" sz="1450" spc="-10">
                <a:latin typeface="Times New Roman"/>
                <a:cs typeface="Times New Roman"/>
              </a:rPr>
              <a:t>stood  gazing. And then the bell once more broke </a:t>
            </a:r>
            <a:r>
              <a:rPr dirty="0" sz="1450" spc="-5">
                <a:latin typeface="Times New Roman"/>
                <a:cs typeface="Times New Roman"/>
              </a:rPr>
              <a:t>out </a:t>
            </a:r>
            <a:r>
              <a:rPr dirty="0" sz="1450" spc="-10">
                <a:latin typeface="Times New Roman"/>
                <a:cs typeface="Times New Roman"/>
              </a:rPr>
              <a:t>into impatient</a:t>
            </a:r>
            <a:r>
              <a:rPr dirty="0" sz="1450" spc="95">
                <a:latin typeface="Times New Roman"/>
                <a:cs typeface="Times New Roman"/>
              </a:rPr>
              <a:t> </a:t>
            </a:r>
            <a:r>
              <a:rPr dirty="0" sz="1450" spc="-20">
                <a:latin typeface="Times New Roman"/>
                <a:cs typeface="Times New Roman"/>
              </a:rPr>
              <a:t>clamour.</a:t>
            </a:r>
            <a:endParaRPr sz="1450">
              <a:latin typeface="Times New Roman"/>
              <a:cs typeface="Times New Roman"/>
            </a:endParaRPr>
          </a:p>
          <a:p>
            <a:pPr marL="12700" marR="530225">
              <a:lnSpc>
                <a:spcPts val="2590"/>
              </a:lnSpc>
              <a:spcBef>
                <a:spcPts val="175"/>
              </a:spcBef>
            </a:pPr>
            <a:r>
              <a:rPr dirty="0" sz="1450" spc="-10">
                <a:latin typeface="Times New Roman"/>
                <a:cs typeface="Times New Roman"/>
              </a:rPr>
              <a:t>He confronted the maid </a:t>
            </a:r>
            <a:r>
              <a:rPr dirty="0" sz="1450" spc="-5">
                <a:latin typeface="Times New Roman"/>
                <a:cs typeface="Times New Roman"/>
              </a:rPr>
              <a:t>upon </a:t>
            </a:r>
            <a:r>
              <a:rPr dirty="0" sz="1450" spc="-10">
                <a:latin typeface="Times New Roman"/>
                <a:cs typeface="Times New Roman"/>
              </a:rPr>
              <a:t>the threshold with something like </a:t>
            </a:r>
            <a:r>
              <a:rPr dirty="0" sz="1450" spc="-5">
                <a:latin typeface="Times New Roman"/>
                <a:cs typeface="Times New Roman"/>
              </a:rPr>
              <a:t>a </a:t>
            </a:r>
            <a:r>
              <a:rPr dirty="0" sz="1450" spc="-10">
                <a:latin typeface="Times New Roman"/>
                <a:cs typeface="Times New Roman"/>
              </a:rPr>
              <a:t>smile.  </a:t>
            </a:r>
            <a:r>
              <a:rPr dirty="0" sz="1450" spc="-45">
                <a:latin typeface="Times New Roman"/>
                <a:cs typeface="Times New Roman"/>
              </a:rPr>
              <a:t>‘You </a:t>
            </a:r>
            <a:r>
              <a:rPr dirty="0" sz="1450" spc="-10">
                <a:latin typeface="Times New Roman"/>
                <a:cs typeface="Times New Roman"/>
              </a:rPr>
              <a:t>had better </a:t>
            </a:r>
            <a:r>
              <a:rPr dirty="0" sz="1450" spc="-5">
                <a:latin typeface="Times New Roman"/>
                <a:cs typeface="Times New Roman"/>
              </a:rPr>
              <a:t>go </a:t>
            </a:r>
            <a:r>
              <a:rPr dirty="0" sz="1450" spc="-10">
                <a:latin typeface="Times New Roman"/>
                <a:cs typeface="Times New Roman"/>
              </a:rPr>
              <a:t>for the police,’ said he: ‘I have killed </a:t>
            </a:r>
            <a:r>
              <a:rPr dirty="0" sz="1450" spc="-5">
                <a:latin typeface="Times New Roman"/>
                <a:cs typeface="Times New Roman"/>
              </a:rPr>
              <a:t>your</a:t>
            </a:r>
            <a:r>
              <a:rPr dirty="0" sz="1450" spc="45">
                <a:latin typeface="Times New Roman"/>
                <a:cs typeface="Times New Roman"/>
              </a:rPr>
              <a:t> </a:t>
            </a:r>
            <a:r>
              <a:rPr dirty="0" sz="1450" spc="-20">
                <a:latin typeface="Times New Roman"/>
                <a:cs typeface="Times New Roman"/>
              </a:rPr>
              <a:t>master.’</a:t>
            </a:r>
            <a:endParaRPr sz="1450">
              <a:latin typeface="Times New Roman"/>
              <a:cs typeface="Times New Roman"/>
            </a:endParaRPr>
          </a:p>
        </p:txBody>
      </p:sp>
      <p:sp>
        <p:nvSpPr>
          <p:cNvPr id="3" name="object 3"/>
          <p:cNvSpPr txBox="1"/>
          <p:nvPr/>
        </p:nvSpPr>
        <p:spPr>
          <a:xfrm>
            <a:off x="3033114" y="2539109"/>
            <a:ext cx="1494155" cy="245110"/>
          </a:xfrm>
          <a:prstGeom prst="rect">
            <a:avLst/>
          </a:prstGeom>
        </p:spPr>
        <p:txBody>
          <a:bodyPr wrap="square" lIns="0" tIns="11430" rIns="0" bIns="0" rtlCol="0" vert="horz">
            <a:spAutoFit/>
          </a:bodyPr>
          <a:lstStyle/>
          <a:p>
            <a:pPr marL="12700">
              <a:lnSpc>
                <a:spcPct val="100000"/>
              </a:lnSpc>
              <a:spcBef>
                <a:spcPts val="90"/>
              </a:spcBef>
            </a:pPr>
            <a:r>
              <a:rPr dirty="0" sz="1450" spc="-40" b="1">
                <a:latin typeface="Times New Roman"/>
                <a:cs typeface="Times New Roman"/>
              </a:rPr>
              <a:t>THRAWN</a:t>
            </a:r>
            <a:r>
              <a:rPr dirty="0" sz="1450" spc="-65" b="1">
                <a:latin typeface="Times New Roman"/>
                <a:cs typeface="Times New Roman"/>
              </a:rPr>
              <a:t> </a:t>
            </a:r>
            <a:r>
              <a:rPr dirty="0" sz="1450" spc="-10" b="1">
                <a:latin typeface="Times New Roman"/>
                <a:cs typeface="Times New Roman"/>
              </a:rPr>
              <a:t>JANET</a:t>
            </a:r>
            <a:endParaRPr sz="1450">
              <a:latin typeface="Times New Roman"/>
              <a:cs typeface="Times New Roman"/>
            </a:endParaRPr>
          </a:p>
        </p:txBody>
      </p:sp>
      <p:sp>
        <p:nvSpPr>
          <p:cNvPr id="4" name="object 4"/>
          <p:cNvSpPr txBox="1"/>
          <p:nvPr/>
        </p:nvSpPr>
        <p:spPr>
          <a:xfrm>
            <a:off x="876300" y="3508614"/>
            <a:ext cx="5807710" cy="639127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The Reverend Murdoch Soulis was long minister </a:t>
            </a:r>
            <a:r>
              <a:rPr dirty="0" sz="1450" spc="-5">
                <a:latin typeface="Times New Roman"/>
                <a:cs typeface="Times New Roman"/>
              </a:rPr>
              <a:t>of </a:t>
            </a:r>
            <a:r>
              <a:rPr dirty="0" sz="1450" spc="-10">
                <a:latin typeface="Times New Roman"/>
                <a:cs typeface="Times New Roman"/>
              </a:rPr>
              <a:t>the moorland parish </a:t>
            </a:r>
            <a:r>
              <a:rPr dirty="0" sz="1450" spc="-5">
                <a:latin typeface="Times New Roman"/>
                <a:cs typeface="Times New Roman"/>
              </a:rPr>
              <a:t>of  </a:t>
            </a:r>
            <a:r>
              <a:rPr dirty="0" sz="1450" spc="-20">
                <a:latin typeface="Times New Roman"/>
                <a:cs typeface="Times New Roman"/>
              </a:rPr>
              <a:t>Balweary, </a:t>
            </a:r>
            <a:r>
              <a:rPr dirty="0" sz="1450" spc="-10">
                <a:latin typeface="Times New Roman"/>
                <a:cs typeface="Times New Roman"/>
              </a:rPr>
              <a:t>in the vale </a:t>
            </a:r>
            <a:r>
              <a:rPr dirty="0" sz="1450" spc="-5">
                <a:latin typeface="Times New Roman"/>
                <a:cs typeface="Times New Roman"/>
              </a:rPr>
              <a:t>of </a:t>
            </a:r>
            <a:r>
              <a:rPr dirty="0" sz="1450" spc="-10">
                <a:latin typeface="Times New Roman"/>
                <a:cs typeface="Times New Roman"/>
              </a:rPr>
              <a:t>Dule. A severe, bleak-faced old man, dreadful to his  hearers, </a:t>
            </a:r>
            <a:r>
              <a:rPr dirty="0" sz="1450" spc="-5">
                <a:latin typeface="Times New Roman"/>
                <a:cs typeface="Times New Roman"/>
              </a:rPr>
              <a:t>he </a:t>
            </a:r>
            <a:r>
              <a:rPr dirty="0" sz="1450" spc="-10">
                <a:latin typeface="Times New Roman"/>
                <a:cs typeface="Times New Roman"/>
              </a:rPr>
              <a:t>dwelt in the last years </a:t>
            </a:r>
            <a:r>
              <a:rPr dirty="0" sz="1450" spc="-5">
                <a:latin typeface="Times New Roman"/>
                <a:cs typeface="Times New Roman"/>
              </a:rPr>
              <a:t>of </a:t>
            </a:r>
            <a:r>
              <a:rPr dirty="0" sz="1450" spc="-10">
                <a:latin typeface="Times New Roman"/>
                <a:cs typeface="Times New Roman"/>
              </a:rPr>
              <a:t>his life, without relative </a:t>
            </a:r>
            <a:r>
              <a:rPr dirty="0" sz="1450" spc="-5">
                <a:latin typeface="Times New Roman"/>
                <a:cs typeface="Times New Roman"/>
              </a:rPr>
              <a:t>or </a:t>
            </a:r>
            <a:r>
              <a:rPr dirty="0" sz="1450" spc="-10">
                <a:latin typeface="Times New Roman"/>
                <a:cs typeface="Times New Roman"/>
              </a:rPr>
              <a:t>servant </a:t>
            </a:r>
            <a:r>
              <a:rPr dirty="0" sz="1450" spc="-5">
                <a:latin typeface="Times New Roman"/>
                <a:cs typeface="Times New Roman"/>
              </a:rPr>
              <a:t>or </a:t>
            </a:r>
            <a:r>
              <a:rPr dirty="0" sz="1450" spc="-10">
                <a:latin typeface="Times New Roman"/>
                <a:cs typeface="Times New Roman"/>
              </a:rPr>
              <a:t>any  human </a:t>
            </a:r>
            <a:r>
              <a:rPr dirty="0" sz="1450" spc="-20">
                <a:latin typeface="Times New Roman"/>
                <a:cs typeface="Times New Roman"/>
              </a:rPr>
              <a:t>company, </a:t>
            </a:r>
            <a:r>
              <a:rPr dirty="0" sz="1450" spc="-10">
                <a:latin typeface="Times New Roman"/>
                <a:cs typeface="Times New Roman"/>
              </a:rPr>
              <a:t>in the small and lonely manse under the Hanging </a:t>
            </a:r>
            <a:r>
              <a:rPr dirty="0" sz="1450" spc="-30">
                <a:latin typeface="Times New Roman"/>
                <a:cs typeface="Times New Roman"/>
              </a:rPr>
              <a:t>Shaw. </a:t>
            </a:r>
            <a:r>
              <a:rPr dirty="0" sz="1450" spc="-10">
                <a:latin typeface="Times New Roman"/>
                <a:cs typeface="Times New Roman"/>
              </a:rPr>
              <a:t>In  spite </a:t>
            </a:r>
            <a:r>
              <a:rPr dirty="0" sz="1450" spc="-5">
                <a:latin typeface="Times New Roman"/>
                <a:cs typeface="Times New Roman"/>
              </a:rPr>
              <a:t>of </a:t>
            </a:r>
            <a:r>
              <a:rPr dirty="0" sz="1450" spc="-10">
                <a:latin typeface="Times New Roman"/>
                <a:cs typeface="Times New Roman"/>
              </a:rPr>
              <a:t>the iron composure </a:t>
            </a:r>
            <a:r>
              <a:rPr dirty="0" sz="1450" spc="-5">
                <a:latin typeface="Times New Roman"/>
                <a:cs typeface="Times New Roman"/>
              </a:rPr>
              <a:t>of </a:t>
            </a:r>
            <a:r>
              <a:rPr dirty="0" sz="1450" spc="-10">
                <a:latin typeface="Times New Roman"/>
                <a:cs typeface="Times New Roman"/>
              </a:rPr>
              <a:t>his features, his eye was wild, scared, and  uncertain; and when </a:t>
            </a:r>
            <a:r>
              <a:rPr dirty="0" sz="1450" spc="-5">
                <a:latin typeface="Times New Roman"/>
                <a:cs typeface="Times New Roman"/>
              </a:rPr>
              <a:t>he </a:t>
            </a:r>
            <a:r>
              <a:rPr dirty="0" sz="1450" spc="-10">
                <a:latin typeface="Times New Roman"/>
                <a:cs typeface="Times New Roman"/>
              </a:rPr>
              <a:t>dwelt, in private admonitions, </a:t>
            </a:r>
            <a:r>
              <a:rPr dirty="0" sz="1450" spc="-5">
                <a:latin typeface="Times New Roman"/>
                <a:cs typeface="Times New Roman"/>
              </a:rPr>
              <a:t>on </a:t>
            </a:r>
            <a:r>
              <a:rPr dirty="0" sz="1450" spc="-10">
                <a:latin typeface="Times New Roman"/>
                <a:cs typeface="Times New Roman"/>
              </a:rPr>
              <a:t>the future </a:t>
            </a:r>
            <a:r>
              <a:rPr dirty="0" sz="1450" spc="-5">
                <a:latin typeface="Times New Roman"/>
                <a:cs typeface="Times New Roman"/>
              </a:rPr>
              <a:t>of </a:t>
            </a:r>
            <a:r>
              <a:rPr dirty="0" sz="1450" spc="-10">
                <a:latin typeface="Times New Roman"/>
                <a:cs typeface="Times New Roman"/>
              </a:rPr>
              <a:t>the  impenitent, it seemed as if his eye pierced through the storms </a:t>
            </a:r>
            <a:r>
              <a:rPr dirty="0" sz="1450" spc="-5">
                <a:latin typeface="Times New Roman"/>
                <a:cs typeface="Times New Roman"/>
              </a:rPr>
              <a:t>of </a:t>
            </a:r>
            <a:r>
              <a:rPr dirty="0" sz="1450" spc="-10">
                <a:latin typeface="Times New Roman"/>
                <a:cs typeface="Times New Roman"/>
              </a:rPr>
              <a:t>time to the  terrors </a:t>
            </a:r>
            <a:r>
              <a:rPr dirty="0" sz="1450" spc="-5">
                <a:latin typeface="Times New Roman"/>
                <a:cs typeface="Times New Roman"/>
              </a:rPr>
              <a:t>of </a:t>
            </a:r>
            <a:r>
              <a:rPr dirty="0" sz="1450" spc="-20">
                <a:latin typeface="Times New Roman"/>
                <a:cs typeface="Times New Roman"/>
              </a:rPr>
              <a:t>eternity. </a:t>
            </a:r>
            <a:r>
              <a:rPr dirty="0" sz="1450" spc="-10">
                <a:latin typeface="Times New Roman"/>
                <a:cs typeface="Times New Roman"/>
              </a:rPr>
              <a:t>Many </a:t>
            </a:r>
            <a:r>
              <a:rPr dirty="0" sz="1450" spc="-5">
                <a:latin typeface="Times New Roman"/>
                <a:cs typeface="Times New Roman"/>
              </a:rPr>
              <a:t>young </a:t>
            </a:r>
            <a:r>
              <a:rPr dirty="0" sz="1450" spc="-10">
                <a:latin typeface="Times New Roman"/>
                <a:cs typeface="Times New Roman"/>
              </a:rPr>
              <a:t>persons, coming to prepare themselves  against the season </a:t>
            </a:r>
            <a:r>
              <a:rPr dirty="0" sz="1450" spc="-5">
                <a:latin typeface="Times New Roman"/>
                <a:cs typeface="Times New Roman"/>
              </a:rPr>
              <a:t>of </a:t>
            </a:r>
            <a:r>
              <a:rPr dirty="0" sz="1450" spc="-10">
                <a:latin typeface="Times New Roman"/>
                <a:cs typeface="Times New Roman"/>
              </a:rPr>
              <a:t>the Holy Communion, were dreadfully </a:t>
            </a:r>
            <a:r>
              <a:rPr dirty="0" sz="1450" spc="-15">
                <a:latin typeface="Times New Roman"/>
                <a:cs typeface="Times New Roman"/>
              </a:rPr>
              <a:t>affected </a:t>
            </a:r>
            <a:r>
              <a:rPr dirty="0" sz="1450" spc="-5">
                <a:latin typeface="Times New Roman"/>
                <a:cs typeface="Times New Roman"/>
              </a:rPr>
              <a:t>by </a:t>
            </a:r>
            <a:r>
              <a:rPr dirty="0" sz="1450" spc="-10">
                <a:latin typeface="Times New Roman"/>
                <a:cs typeface="Times New Roman"/>
              </a:rPr>
              <a:t>his  talk. He had </a:t>
            </a:r>
            <a:r>
              <a:rPr dirty="0" sz="1450" spc="-5">
                <a:latin typeface="Times New Roman"/>
                <a:cs typeface="Times New Roman"/>
              </a:rPr>
              <a:t>a </a:t>
            </a:r>
            <a:r>
              <a:rPr dirty="0" sz="1450" spc="-10">
                <a:latin typeface="Times New Roman"/>
                <a:cs typeface="Times New Roman"/>
              </a:rPr>
              <a:t>sermon </a:t>
            </a:r>
            <a:r>
              <a:rPr dirty="0" sz="1450" spc="-5">
                <a:latin typeface="Times New Roman"/>
                <a:cs typeface="Times New Roman"/>
              </a:rPr>
              <a:t>on </a:t>
            </a:r>
            <a:r>
              <a:rPr dirty="0" sz="1450" spc="-10">
                <a:latin typeface="Times New Roman"/>
                <a:cs typeface="Times New Roman"/>
              </a:rPr>
              <a:t>lst </a:t>
            </a:r>
            <a:r>
              <a:rPr dirty="0" sz="1450" spc="-20">
                <a:latin typeface="Times New Roman"/>
                <a:cs typeface="Times New Roman"/>
              </a:rPr>
              <a:t>Peter, </a:t>
            </a:r>
            <a:r>
              <a:rPr dirty="0" sz="1450" spc="-55">
                <a:latin typeface="Times New Roman"/>
                <a:cs typeface="Times New Roman"/>
              </a:rPr>
              <a:t>v. </a:t>
            </a:r>
            <a:r>
              <a:rPr dirty="0" sz="1450" spc="-10">
                <a:latin typeface="Times New Roman"/>
                <a:cs typeface="Times New Roman"/>
              </a:rPr>
              <a:t>and </a:t>
            </a:r>
            <a:r>
              <a:rPr dirty="0" sz="1450" spc="-5">
                <a:latin typeface="Times New Roman"/>
                <a:cs typeface="Times New Roman"/>
              </a:rPr>
              <a:t>8th, </a:t>
            </a:r>
            <a:r>
              <a:rPr dirty="0" sz="1450" spc="-10">
                <a:latin typeface="Times New Roman"/>
                <a:cs typeface="Times New Roman"/>
              </a:rPr>
              <a:t>‘The devil as </a:t>
            </a:r>
            <a:r>
              <a:rPr dirty="0" sz="1450" spc="-5">
                <a:latin typeface="Times New Roman"/>
                <a:cs typeface="Times New Roman"/>
              </a:rPr>
              <a:t>a </a:t>
            </a:r>
            <a:r>
              <a:rPr dirty="0" sz="1450" spc="-10">
                <a:latin typeface="Times New Roman"/>
                <a:cs typeface="Times New Roman"/>
              </a:rPr>
              <a:t>roaring </a:t>
            </a:r>
            <a:r>
              <a:rPr dirty="0" sz="1450" spc="-5">
                <a:latin typeface="Times New Roman"/>
                <a:cs typeface="Times New Roman"/>
              </a:rPr>
              <a:t>lion,’ on  </a:t>
            </a:r>
            <a:r>
              <a:rPr dirty="0" sz="1450" spc="-10">
                <a:latin typeface="Times New Roman"/>
                <a:cs typeface="Times New Roman"/>
              </a:rPr>
              <a:t>the Sunday after every seventeenth </a:t>
            </a:r>
            <a:r>
              <a:rPr dirty="0" sz="1450" spc="-5">
                <a:latin typeface="Times New Roman"/>
                <a:cs typeface="Times New Roman"/>
              </a:rPr>
              <a:t>of </a:t>
            </a:r>
            <a:r>
              <a:rPr dirty="0" sz="1450" spc="-10">
                <a:latin typeface="Times New Roman"/>
                <a:cs typeface="Times New Roman"/>
              </a:rPr>
              <a:t>August, and </a:t>
            </a:r>
            <a:r>
              <a:rPr dirty="0" sz="1450" spc="-5">
                <a:latin typeface="Times New Roman"/>
                <a:cs typeface="Times New Roman"/>
              </a:rPr>
              <a:t>he </a:t>
            </a:r>
            <a:r>
              <a:rPr dirty="0" sz="1450" spc="-10">
                <a:latin typeface="Times New Roman"/>
                <a:cs typeface="Times New Roman"/>
              </a:rPr>
              <a:t>was accustomed to  surpass himself </a:t>
            </a:r>
            <a:r>
              <a:rPr dirty="0" sz="1450" spc="-5">
                <a:latin typeface="Times New Roman"/>
                <a:cs typeface="Times New Roman"/>
              </a:rPr>
              <a:t>upon </a:t>
            </a:r>
            <a:r>
              <a:rPr dirty="0" sz="1450" spc="-10">
                <a:latin typeface="Times New Roman"/>
                <a:cs typeface="Times New Roman"/>
              </a:rPr>
              <a:t>that text both </a:t>
            </a:r>
            <a:r>
              <a:rPr dirty="0" sz="1450" spc="-5">
                <a:latin typeface="Times New Roman"/>
                <a:cs typeface="Times New Roman"/>
              </a:rPr>
              <a:t>by </a:t>
            </a:r>
            <a:r>
              <a:rPr dirty="0" sz="1450" spc="-10">
                <a:latin typeface="Times New Roman"/>
                <a:cs typeface="Times New Roman"/>
              </a:rPr>
              <a:t>the appalling nature </a:t>
            </a:r>
            <a:r>
              <a:rPr dirty="0" sz="1450" spc="-5">
                <a:latin typeface="Times New Roman"/>
                <a:cs typeface="Times New Roman"/>
              </a:rPr>
              <a:t>of </a:t>
            </a:r>
            <a:r>
              <a:rPr dirty="0" sz="1450" spc="-10">
                <a:latin typeface="Times New Roman"/>
                <a:cs typeface="Times New Roman"/>
              </a:rPr>
              <a:t>the matter and  the terror </a:t>
            </a:r>
            <a:r>
              <a:rPr dirty="0" sz="1450" spc="-5">
                <a:latin typeface="Times New Roman"/>
                <a:cs typeface="Times New Roman"/>
              </a:rPr>
              <a:t>of </a:t>
            </a:r>
            <a:r>
              <a:rPr dirty="0" sz="1450" spc="-10">
                <a:latin typeface="Times New Roman"/>
                <a:cs typeface="Times New Roman"/>
              </a:rPr>
              <a:t>his bearing in the pulpit. The children were frightened into fits,  and the old looked more than usually </a:t>
            </a:r>
            <a:r>
              <a:rPr dirty="0" sz="1450" spc="-15">
                <a:latin typeface="Times New Roman"/>
                <a:cs typeface="Times New Roman"/>
              </a:rPr>
              <a:t>oracular, </a:t>
            </a:r>
            <a:r>
              <a:rPr dirty="0" sz="1450" spc="-10">
                <a:latin typeface="Times New Roman"/>
                <a:cs typeface="Times New Roman"/>
              </a:rPr>
              <a:t>and were, all that </a:t>
            </a:r>
            <a:r>
              <a:rPr dirty="0" sz="1450" spc="-30">
                <a:latin typeface="Times New Roman"/>
                <a:cs typeface="Times New Roman"/>
              </a:rPr>
              <a:t>day, </a:t>
            </a:r>
            <a:r>
              <a:rPr dirty="0" sz="1450" spc="-10">
                <a:latin typeface="Times New Roman"/>
                <a:cs typeface="Times New Roman"/>
              </a:rPr>
              <a:t>full </a:t>
            </a:r>
            <a:r>
              <a:rPr dirty="0" sz="1450" spc="-5">
                <a:latin typeface="Times New Roman"/>
                <a:cs typeface="Times New Roman"/>
              </a:rPr>
              <a:t>of  </a:t>
            </a:r>
            <a:r>
              <a:rPr dirty="0" sz="1450" spc="-10">
                <a:latin typeface="Times New Roman"/>
                <a:cs typeface="Times New Roman"/>
              </a:rPr>
              <a:t>those hints that Hamlet deprecated. The manse itself, where it stood </a:t>
            </a:r>
            <a:r>
              <a:rPr dirty="0" sz="1450" spc="-5">
                <a:latin typeface="Times New Roman"/>
                <a:cs typeface="Times New Roman"/>
              </a:rPr>
              <a:t>by </a:t>
            </a:r>
            <a:r>
              <a:rPr dirty="0" sz="1450" spc="-10">
                <a:latin typeface="Times New Roman"/>
                <a:cs typeface="Times New Roman"/>
              </a:rPr>
              <a:t>the  water </a:t>
            </a:r>
            <a:r>
              <a:rPr dirty="0" sz="1450" spc="-5">
                <a:latin typeface="Times New Roman"/>
                <a:cs typeface="Times New Roman"/>
              </a:rPr>
              <a:t>of </a:t>
            </a:r>
            <a:r>
              <a:rPr dirty="0" sz="1450" spc="-10">
                <a:latin typeface="Times New Roman"/>
                <a:cs typeface="Times New Roman"/>
              </a:rPr>
              <a:t>Dule among some thick trees, with the Shaw overhanging it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one </a:t>
            </a:r>
            <a:r>
              <a:rPr dirty="0" sz="1450" spc="-10">
                <a:latin typeface="Times New Roman"/>
                <a:cs typeface="Times New Roman"/>
              </a:rPr>
              <a:t>side, and </a:t>
            </a:r>
            <a:r>
              <a:rPr dirty="0" sz="1450" spc="-5">
                <a:latin typeface="Times New Roman"/>
                <a:cs typeface="Times New Roman"/>
              </a:rPr>
              <a:t>on </a:t>
            </a:r>
            <a:r>
              <a:rPr dirty="0" sz="1450" spc="-10">
                <a:latin typeface="Times New Roman"/>
                <a:cs typeface="Times New Roman"/>
              </a:rPr>
              <a:t>the other many cold, moorish hilltops rising towards the </a:t>
            </a:r>
            <a:r>
              <a:rPr dirty="0" sz="1450" spc="-30">
                <a:latin typeface="Times New Roman"/>
                <a:cs typeface="Times New Roman"/>
              </a:rPr>
              <a:t>sky,  </a:t>
            </a:r>
            <a:r>
              <a:rPr dirty="0" sz="1450" spc="-10">
                <a:latin typeface="Times New Roman"/>
                <a:cs typeface="Times New Roman"/>
              </a:rPr>
              <a:t>had </a:t>
            </a:r>
            <a:r>
              <a:rPr dirty="0" sz="1450" spc="-5">
                <a:latin typeface="Times New Roman"/>
                <a:cs typeface="Times New Roman"/>
              </a:rPr>
              <a:t>begun, </a:t>
            </a:r>
            <a:r>
              <a:rPr dirty="0" sz="1450" spc="-10">
                <a:latin typeface="Times New Roman"/>
                <a:cs typeface="Times New Roman"/>
              </a:rPr>
              <a:t>at </a:t>
            </a:r>
            <a:r>
              <a:rPr dirty="0" sz="1450" spc="-5">
                <a:latin typeface="Times New Roman"/>
                <a:cs typeface="Times New Roman"/>
              </a:rPr>
              <a:t>a </a:t>
            </a:r>
            <a:r>
              <a:rPr dirty="0" sz="1450" spc="-10">
                <a:latin typeface="Times New Roman"/>
                <a:cs typeface="Times New Roman"/>
              </a:rPr>
              <a:t>very early period </a:t>
            </a:r>
            <a:r>
              <a:rPr dirty="0" sz="1450" spc="-5">
                <a:latin typeface="Times New Roman"/>
                <a:cs typeface="Times New Roman"/>
              </a:rPr>
              <a:t>of </a:t>
            </a:r>
            <a:r>
              <a:rPr dirty="0" sz="1450" spc="-35">
                <a:latin typeface="Times New Roman"/>
                <a:cs typeface="Times New Roman"/>
              </a:rPr>
              <a:t>Mr. </a:t>
            </a:r>
            <a:r>
              <a:rPr dirty="0" sz="1450" spc="-20">
                <a:latin typeface="Times New Roman"/>
                <a:cs typeface="Times New Roman"/>
              </a:rPr>
              <a:t>Soulis’s ministry,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avoided in the  dusk hours </a:t>
            </a:r>
            <a:r>
              <a:rPr dirty="0" sz="1450" spc="-5">
                <a:latin typeface="Times New Roman"/>
                <a:cs typeface="Times New Roman"/>
              </a:rPr>
              <a:t>by </a:t>
            </a:r>
            <a:r>
              <a:rPr dirty="0" sz="1450" spc="-10">
                <a:latin typeface="Times New Roman"/>
                <a:cs typeface="Times New Roman"/>
              </a:rPr>
              <a:t>all who valued themselves </a:t>
            </a:r>
            <a:r>
              <a:rPr dirty="0" sz="1450" spc="-5">
                <a:latin typeface="Times New Roman"/>
                <a:cs typeface="Times New Roman"/>
              </a:rPr>
              <a:t>upon </a:t>
            </a:r>
            <a:r>
              <a:rPr dirty="0" sz="1450" spc="-10">
                <a:latin typeface="Times New Roman"/>
                <a:cs typeface="Times New Roman"/>
              </a:rPr>
              <a:t>their prudence; and guidmen  sitting at the clachan alehouse shook their heads together at the </a:t>
            </a:r>
            <a:r>
              <a:rPr dirty="0" sz="1450" spc="-5">
                <a:latin typeface="Times New Roman"/>
                <a:cs typeface="Times New Roman"/>
              </a:rPr>
              <a:t>thought of  </a:t>
            </a:r>
            <a:r>
              <a:rPr dirty="0" sz="1450" spc="-10">
                <a:latin typeface="Times New Roman"/>
                <a:cs typeface="Times New Roman"/>
              </a:rPr>
              <a:t>passing late </a:t>
            </a:r>
            <a:r>
              <a:rPr dirty="0" sz="1450" spc="-5">
                <a:latin typeface="Times New Roman"/>
                <a:cs typeface="Times New Roman"/>
              </a:rPr>
              <a:t>by </a:t>
            </a:r>
            <a:r>
              <a:rPr dirty="0" sz="1450" spc="-10">
                <a:latin typeface="Times New Roman"/>
                <a:cs typeface="Times New Roman"/>
              </a:rPr>
              <a:t>that uncanny neighbourhood. There was </a:t>
            </a:r>
            <a:r>
              <a:rPr dirty="0" sz="1450" spc="-5">
                <a:latin typeface="Times New Roman"/>
                <a:cs typeface="Times New Roman"/>
              </a:rPr>
              <a:t>one </a:t>
            </a:r>
            <a:r>
              <a:rPr dirty="0" sz="1450" spc="-10">
                <a:latin typeface="Times New Roman"/>
                <a:cs typeface="Times New Roman"/>
              </a:rPr>
              <a:t>spot, to </a:t>
            </a:r>
            <a:r>
              <a:rPr dirty="0" sz="1450" spc="-5">
                <a:latin typeface="Times New Roman"/>
                <a:cs typeface="Times New Roman"/>
              </a:rPr>
              <a:t>be </a:t>
            </a:r>
            <a:r>
              <a:rPr dirty="0" sz="1450" spc="-10">
                <a:latin typeface="Times New Roman"/>
                <a:cs typeface="Times New Roman"/>
              </a:rPr>
              <a:t>more  </a:t>
            </a:r>
            <a:r>
              <a:rPr dirty="0" sz="1450" spc="-15">
                <a:latin typeface="Times New Roman"/>
                <a:cs typeface="Times New Roman"/>
              </a:rPr>
              <a:t>particular, </a:t>
            </a:r>
            <a:r>
              <a:rPr dirty="0" sz="1450" spc="-10">
                <a:latin typeface="Times New Roman"/>
                <a:cs typeface="Times New Roman"/>
              </a:rPr>
              <a:t>which was regarded with especial awe. The manse stood between  the high road and the water </a:t>
            </a:r>
            <a:r>
              <a:rPr dirty="0" sz="1450" spc="-5">
                <a:latin typeface="Times New Roman"/>
                <a:cs typeface="Times New Roman"/>
              </a:rPr>
              <a:t>of </a:t>
            </a:r>
            <a:r>
              <a:rPr dirty="0" sz="1450" spc="-10">
                <a:latin typeface="Times New Roman"/>
                <a:cs typeface="Times New Roman"/>
              </a:rPr>
              <a:t>Dule, with </a:t>
            </a:r>
            <a:r>
              <a:rPr dirty="0" sz="1450" spc="-5">
                <a:latin typeface="Times New Roman"/>
                <a:cs typeface="Times New Roman"/>
              </a:rPr>
              <a:t>a </a:t>
            </a:r>
            <a:r>
              <a:rPr dirty="0" sz="1450" spc="-10">
                <a:latin typeface="Times New Roman"/>
                <a:cs typeface="Times New Roman"/>
              </a:rPr>
              <a:t>gable to each; its back was towards  the kirk-town </a:t>
            </a:r>
            <a:r>
              <a:rPr dirty="0" sz="1450" spc="-5">
                <a:latin typeface="Times New Roman"/>
                <a:cs typeface="Times New Roman"/>
              </a:rPr>
              <a:t>of </a:t>
            </a:r>
            <a:r>
              <a:rPr dirty="0" sz="1450" spc="-20">
                <a:latin typeface="Times New Roman"/>
                <a:cs typeface="Times New Roman"/>
              </a:rPr>
              <a:t>Balweary, </a:t>
            </a:r>
            <a:r>
              <a:rPr dirty="0" sz="1450" spc="-10">
                <a:latin typeface="Times New Roman"/>
                <a:cs typeface="Times New Roman"/>
              </a:rPr>
              <a:t>nearly half </a:t>
            </a:r>
            <a:r>
              <a:rPr dirty="0" sz="1450" spc="-5">
                <a:latin typeface="Times New Roman"/>
                <a:cs typeface="Times New Roman"/>
              </a:rPr>
              <a:t>a </a:t>
            </a:r>
            <a:r>
              <a:rPr dirty="0" sz="1450" spc="-10">
                <a:latin typeface="Times New Roman"/>
                <a:cs typeface="Times New Roman"/>
              </a:rPr>
              <a:t>mile away; in front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a </a:t>
            </a:r>
            <a:r>
              <a:rPr dirty="0" sz="1450" spc="-10">
                <a:latin typeface="Times New Roman"/>
                <a:cs typeface="Times New Roman"/>
              </a:rPr>
              <a:t>bare  garden, hedged with thorn, occupied the land between the river and the road.  The house was two stories </a:t>
            </a:r>
            <a:r>
              <a:rPr dirty="0" sz="1450" spc="-5">
                <a:latin typeface="Times New Roman"/>
                <a:cs typeface="Times New Roman"/>
              </a:rPr>
              <a:t>high, </a:t>
            </a:r>
            <a:r>
              <a:rPr dirty="0" sz="1450" spc="-10">
                <a:latin typeface="Times New Roman"/>
                <a:cs typeface="Times New Roman"/>
              </a:rPr>
              <a:t>with two </a:t>
            </a:r>
            <a:r>
              <a:rPr dirty="0" sz="1450" spc="-15">
                <a:latin typeface="Times New Roman"/>
                <a:cs typeface="Times New Roman"/>
              </a:rPr>
              <a:t>large </a:t>
            </a:r>
            <a:r>
              <a:rPr dirty="0" sz="1450" spc="-10">
                <a:latin typeface="Times New Roman"/>
                <a:cs typeface="Times New Roman"/>
              </a:rPr>
              <a:t>rooms </a:t>
            </a:r>
            <a:r>
              <a:rPr dirty="0" sz="1450" spc="-5">
                <a:latin typeface="Times New Roman"/>
                <a:cs typeface="Times New Roman"/>
              </a:rPr>
              <a:t>on </a:t>
            </a:r>
            <a:r>
              <a:rPr dirty="0" sz="1450" spc="-10">
                <a:latin typeface="Times New Roman"/>
                <a:cs typeface="Times New Roman"/>
              </a:rPr>
              <a:t>each. It opened </a:t>
            </a:r>
            <a:r>
              <a:rPr dirty="0" sz="1450" spc="-5">
                <a:latin typeface="Times New Roman"/>
                <a:cs typeface="Times New Roman"/>
              </a:rPr>
              <a:t>not  </a:t>
            </a:r>
            <a:r>
              <a:rPr dirty="0" sz="1450" spc="-10">
                <a:latin typeface="Times New Roman"/>
                <a:cs typeface="Times New Roman"/>
              </a:rPr>
              <a:t>directly </a:t>
            </a:r>
            <a:r>
              <a:rPr dirty="0" sz="1450" spc="-5">
                <a:latin typeface="Times New Roman"/>
                <a:cs typeface="Times New Roman"/>
              </a:rPr>
              <a:t>on </a:t>
            </a:r>
            <a:r>
              <a:rPr dirty="0" sz="1450" spc="-10">
                <a:latin typeface="Times New Roman"/>
                <a:cs typeface="Times New Roman"/>
              </a:rPr>
              <a:t>the garden, </a:t>
            </a:r>
            <a:r>
              <a:rPr dirty="0" sz="1450" spc="-5">
                <a:latin typeface="Times New Roman"/>
                <a:cs typeface="Times New Roman"/>
              </a:rPr>
              <a:t>but on a </a:t>
            </a:r>
            <a:r>
              <a:rPr dirty="0" sz="1450" spc="-10">
                <a:latin typeface="Times New Roman"/>
                <a:cs typeface="Times New Roman"/>
              </a:rPr>
              <a:t>causewayed path, </a:t>
            </a:r>
            <a:r>
              <a:rPr dirty="0" sz="1450" spc="-5">
                <a:latin typeface="Times New Roman"/>
                <a:cs typeface="Times New Roman"/>
              </a:rPr>
              <a:t>or </a:t>
            </a:r>
            <a:r>
              <a:rPr dirty="0" sz="1450" spc="-10">
                <a:latin typeface="Times New Roman"/>
                <a:cs typeface="Times New Roman"/>
              </a:rPr>
              <a:t>passage, giving </a:t>
            </a:r>
            <a:r>
              <a:rPr dirty="0" sz="1450" spc="-5">
                <a:latin typeface="Times New Roman"/>
                <a:cs typeface="Times New Roman"/>
              </a:rPr>
              <a:t>on </a:t>
            </a:r>
            <a:r>
              <a:rPr dirty="0" sz="1450" spc="-10">
                <a:latin typeface="Times New Roman"/>
                <a:cs typeface="Times New Roman"/>
              </a:rPr>
              <a:t>the  road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one </a:t>
            </a:r>
            <a:r>
              <a:rPr dirty="0" sz="1450" spc="-10">
                <a:latin typeface="Times New Roman"/>
                <a:cs typeface="Times New Roman"/>
              </a:rPr>
              <a:t>hand, and closed </a:t>
            </a:r>
            <a:r>
              <a:rPr dirty="0" sz="1450" spc="-5">
                <a:latin typeface="Times New Roman"/>
                <a:cs typeface="Times New Roman"/>
              </a:rPr>
              <a:t>on </a:t>
            </a:r>
            <a:r>
              <a:rPr dirty="0" sz="1450" spc="-10">
                <a:latin typeface="Times New Roman"/>
                <a:cs typeface="Times New Roman"/>
              </a:rPr>
              <a:t>the other </a:t>
            </a:r>
            <a:r>
              <a:rPr dirty="0" sz="1450" spc="-5">
                <a:latin typeface="Times New Roman"/>
                <a:cs typeface="Times New Roman"/>
              </a:rPr>
              <a:t>by </a:t>
            </a:r>
            <a:r>
              <a:rPr dirty="0" sz="1450" spc="-10">
                <a:latin typeface="Times New Roman"/>
                <a:cs typeface="Times New Roman"/>
              </a:rPr>
              <a:t>the tall willows and elders  that</a:t>
            </a:r>
            <a:r>
              <a:rPr dirty="0" sz="1450" spc="150">
                <a:latin typeface="Times New Roman"/>
                <a:cs typeface="Times New Roman"/>
              </a:rPr>
              <a:t> </a:t>
            </a:r>
            <a:r>
              <a:rPr dirty="0" sz="1450" spc="-10">
                <a:latin typeface="Times New Roman"/>
                <a:cs typeface="Times New Roman"/>
              </a:rPr>
              <a:t>bordered</a:t>
            </a:r>
            <a:r>
              <a:rPr dirty="0" sz="1450" spc="150">
                <a:latin typeface="Times New Roman"/>
                <a:cs typeface="Times New Roman"/>
              </a:rPr>
              <a:t> </a:t>
            </a:r>
            <a:r>
              <a:rPr dirty="0" sz="1450" spc="-5">
                <a:latin typeface="Times New Roman"/>
                <a:cs typeface="Times New Roman"/>
              </a:rPr>
              <a:t>on</a:t>
            </a:r>
            <a:r>
              <a:rPr dirty="0" sz="1450" spc="150">
                <a:latin typeface="Times New Roman"/>
                <a:cs typeface="Times New Roman"/>
              </a:rPr>
              <a:t> </a:t>
            </a:r>
            <a:r>
              <a:rPr dirty="0" sz="1450" spc="-10">
                <a:latin typeface="Times New Roman"/>
                <a:cs typeface="Times New Roman"/>
              </a:rPr>
              <a:t>the</a:t>
            </a:r>
            <a:r>
              <a:rPr dirty="0" sz="1450" spc="150">
                <a:latin typeface="Times New Roman"/>
                <a:cs typeface="Times New Roman"/>
              </a:rPr>
              <a:t> </a:t>
            </a:r>
            <a:r>
              <a:rPr dirty="0" sz="1450" spc="-10">
                <a:latin typeface="Times New Roman"/>
                <a:cs typeface="Times New Roman"/>
              </a:rPr>
              <a:t>stream.</a:t>
            </a:r>
            <a:r>
              <a:rPr dirty="0" sz="1450" spc="315">
                <a:latin typeface="Times New Roman"/>
                <a:cs typeface="Times New Roman"/>
              </a:rPr>
              <a:t> </a:t>
            </a:r>
            <a:r>
              <a:rPr dirty="0" sz="1450" spc="-10">
                <a:latin typeface="Times New Roman"/>
                <a:cs typeface="Times New Roman"/>
              </a:rPr>
              <a:t>And</a:t>
            </a:r>
            <a:r>
              <a:rPr dirty="0" sz="1450" spc="150">
                <a:latin typeface="Times New Roman"/>
                <a:cs typeface="Times New Roman"/>
              </a:rPr>
              <a:t> </a:t>
            </a:r>
            <a:r>
              <a:rPr dirty="0" sz="1450" spc="-10">
                <a:latin typeface="Times New Roman"/>
                <a:cs typeface="Times New Roman"/>
              </a:rPr>
              <a:t>it</a:t>
            </a:r>
            <a:r>
              <a:rPr dirty="0" sz="1450" spc="150">
                <a:latin typeface="Times New Roman"/>
                <a:cs typeface="Times New Roman"/>
              </a:rPr>
              <a:t> </a:t>
            </a:r>
            <a:r>
              <a:rPr dirty="0" sz="1450" spc="-10">
                <a:latin typeface="Times New Roman"/>
                <a:cs typeface="Times New Roman"/>
              </a:rPr>
              <a:t>was</a:t>
            </a:r>
            <a:r>
              <a:rPr dirty="0" sz="1450" spc="150">
                <a:latin typeface="Times New Roman"/>
                <a:cs typeface="Times New Roman"/>
              </a:rPr>
              <a:t> </a:t>
            </a:r>
            <a:r>
              <a:rPr dirty="0" sz="1450" spc="-10">
                <a:latin typeface="Times New Roman"/>
                <a:cs typeface="Times New Roman"/>
              </a:rPr>
              <a:t>this</a:t>
            </a:r>
            <a:r>
              <a:rPr dirty="0" sz="1450" spc="155">
                <a:latin typeface="Times New Roman"/>
                <a:cs typeface="Times New Roman"/>
              </a:rPr>
              <a:t> </a:t>
            </a:r>
            <a:r>
              <a:rPr dirty="0" sz="1450" spc="-10">
                <a:latin typeface="Times New Roman"/>
                <a:cs typeface="Times New Roman"/>
              </a:rPr>
              <a:t>strip</a:t>
            </a:r>
            <a:r>
              <a:rPr dirty="0" sz="1450" spc="150">
                <a:latin typeface="Times New Roman"/>
                <a:cs typeface="Times New Roman"/>
              </a:rPr>
              <a:t> </a:t>
            </a:r>
            <a:r>
              <a:rPr dirty="0" sz="1450" spc="-5">
                <a:latin typeface="Times New Roman"/>
                <a:cs typeface="Times New Roman"/>
              </a:rPr>
              <a:t>of</a:t>
            </a:r>
            <a:r>
              <a:rPr dirty="0" sz="1450" spc="150">
                <a:latin typeface="Times New Roman"/>
                <a:cs typeface="Times New Roman"/>
              </a:rPr>
              <a:t> </a:t>
            </a:r>
            <a:r>
              <a:rPr dirty="0" sz="1450" spc="-10">
                <a:latin typeface="Times New Roman"/>
                <a:cs typeface="Times New Roman"/>
              </a:rPr>
              <a:t>causeway</a:t>
            </a:r>
            <a:r>
              <a:rPr dirty="0" sz="1450" spc="150">
                <a:latin typeface="Times New Roman"/>
                <a:cs typeface="Times New Roman"/>
              </a:rPr>
              <a:t> </a:t>
            </a:r>
            <a:r>
              <a:rPr dirty="0" sz="1450" spc="-10">
                <a:latin typeface="Times New Roman"/>
                <a:cs typeface="Times New Roman"/>
              </a:rPr>
              <a:t>that</a:t>
            </a:r>
            <a:r>
              <a:rPr dirty="0" sz="1450" spc="150">
                <a:latin typeface="Times New Roman"/>
                <a:cs typeface="Times New Roman"/>
              </a:rPr>
              <a:t> </a:t>
            </a:r>
            <a:r>
              <a:rPr dirty="0" sz="1450" spc="-10">
                <a:latin typeface="Times New Roman"/>
                <a:cs typeface="Times New Roman"/>
              </a:rPr>
              <a:t>enjoyed</a:t>
            </a:r>
            <a:endParaRPr sz="1450">
              <a:latin typeface="Times New Roman"/>
              <a:cs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among the </a:t>
            </a:r>
            <a:r>
              <a:rPr dirty="0" sz="1450" spc="-5">
                <a:latin typeface="Times New Roman"/>
                <a:cs typeface="Times New Roman"/>
              </a:rPr>
              <a:t>young </a:t>
            </a:r>
            <a:r>
              <a:rPr dirty="0" sz="1450" spc="-10">
                <a:latin typeface="Times New Roman"/>
                <a:cs typeface="Times New Roman"/>
              </a:rPr>
              <a:t>parishioners </a:t>
            </a:r>
            <a:r>
              <a:rPr dirty="0" sz="1450" spc="-5">
                <a:latin typeface="Times New Roman"/>
                <a:cs typeface="Times New Roman"/>
              </a:rPr>
              <a:t>of </a:t>
            </a:r>
            <a:r>
              <a:rPr dirty="0" sz="1450" spc="-10">
                <a:latin typeface="Times New Roman"/>
                <a:cs typeface="Times New Roman"/>
              </a:rPr>
              <a:t>Balweary so infamous </a:t>
            </a:r>
            <a:r>
              <a:rPr dirty="0" sz="1450" spc="-5">
                <a:latin typeface="Times New Roman"/>
                <a:cs typeface="Times New Roman"/>
              </a:rPr>
              <a:t>a </a:t>
            </a:r>
            <a:r>
              <a:rPr dirty="0" sz="1450" spc="-10">
                <a:latin typeface="Times New Roman"/>
                <a:cs typeface="Times New Roman"/>
              </a:rPr>
              <a:t>reputation. The  minister walked there often after dark, sometimes groaning aloud in the  instancy </a:t>
            </a:r>
            <a:r>
              <a:rPr dirty="0" sz="1450" spc="-5">
                <a:latin typeface="Times New Roman"/>
                <a:cs typeface="Times New Roman"/>
              </a:rPr>
              <a:t>of </a:t>
            </a:r>
            <a:r>
              <a:rPr dirty="0" sz="1450" spc="-10">
                <a:latin typeface="Times New Roman"/>
                <a:cs typeface="Times New Roman"/>
              </a:rPr>
              <a:t>his unspoken prayers; and when </a:t>
            </a:r>
            <a:r>
              <a:rPr dirty="0" sz="1450" spc="-5">
                <a:latin typeface="Times New Roman"/>
                <a:cs typeface="Times New Roman"/>
              </a:rPr>
              <a:t>he </a:t>
            </a:r>
            <a:r>
              <a:rPr dirty="0" sz="1450" spc="-10">
                <a:latin typeface="Times New Roman"/>
                <a:cs typeface="Times New Roman"/>
              </a:rPr>
              <a:t>was from home, and the manse  </a:t>
            </a:r>
            <a:r>
              <a:rPr dirty="0" sz="1450" spc="-5">
                <a:latin typeface="Times New Roman"/>
                <a:cs typeface="Times New Roman"/>
              </a:rPr>
              <a:t>door </a:t>
            </a:r>
            <a:r>
              <a:rPr dirty="0" sz="1450" spc="-10">
                <a:latin typeface="Times New Roman"/>
                <a:cs typeface="Times New Roman"/>
              </a:rPr>
              <a:t>was locked, the more daring schoolboys ventured, with beating hearts, to  ‘follow my </a:t>
            </a:r>
            <a:r>
              <a:rPr dirty="0" sz="1450">
                <a:latin typeface="Times New Roman"/>
                <a:cs typeface="Times New Roman"/>
              </a:rPr>
              <a:t>leader’ </a:t>
            </a:r>
            <a:r>
              <a:rPr dirty="0" sz="1450" spc="-10">
                <a:latin typeface="Times New Roman"/>
                <a:cs typeface="Times New Roman"/>
              </a:rPr>
              <a:t>across that legendary</a:t>
            </a:r>
            <a:r>
              <a:rPr dirty="0" sz="1450" spc="-95">
                <a:latin typeface="Times New Roman"/>
                <a:cs typeface="Times New Roman"/>
              </a:rPr>
              <a:t> </a:t>
            </a:r>
            <a:r>
              <a:rPr dirty="0" sz="1450" spc="-10">
                <a:latin typeface="Times New Roman"/>
                <a:cs typeface="Times New Roman"/>
              </a:rPr>
              <a:t>spot.</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This atmosphere </a:t>
            </a:r>
            <a:r>
              <a:rPr dirty="0" sz="1450" spc="-5">
                <a:latin typeface="Times New Roman"/>
                <a:cs typeface="Times New Roman"/>
              </a:rPr>
              <a:t>of </a:t>
            </a:r>
            <a:r>
              <a:rPr dirty="0" sz="1450" spc="-15">
                <a:latin typeface="Times New Roman"/>
                <a:cs typeface="Times New Roman"/>
              </a:rPr>
              <a:t>terror, </a:t>
            </a:r>
            <a:r>
              <a:rPr dirty="0" sz="1450" spc="-10">
                <a:latin typeface="Times New Roman"/>
                <a:cs typeface="Times New Roman"/>
              </a:rPr>
              <a:t>surrounding, as it </a:t>
            </a:r>
            <a:r>
              <a:rPr dirty="0" sz="1450" spc="-5">
                <a:latin typeface="Times New Roman"/>
                <a:cs typeface="Times New Roman"/>
              </a:rPr>
              <a:t>did, 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God </a:t>
            </a:r>
            <a:r>
              <a:rPr dirty="0" sz="1450" spc="-5">
                <a:latin typeface="Times New Roman"/>
                <a:cs typeface="Times New Roman"/>
              </a:rPr>
              <a:t>of </a:t>
            </a:r>
            <a:r>
              <a:rPr dirty="0" sz="1450" spc="-10">
                <a:latin typeface="Times New Roman"/>
                <a:cs typeface="Times New Roman"/>
              </a:rPr>
              <a:t>spotless  character and </a:t>
            </a:r>
            <a:r>
              <a:rPr dirty="0" sz="1450" spc="-15">
                <a:latin typeface="Times New Roman"/>
                <a:cs typeface="Times New Roman"/>
              </a:rPr>
              <a:t>orthodoxy,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common cause </a:t>
            </a:r>
            <a:r>
              <a:rPr dirty="0" sz="1450" spc="-5">
                <a:latin typeface="Times New Roman"/>
                <a:cs typeface="Times New Roman"/>
              </a:rPr>
              <a:t>of </a:t>
            </a:r>
            <a:r>
              <a:rPr dirty="0" sz="1450" spc="-10">
                <a:latin typeface="Times New Roman"/>
                <a:cs typeface="Times New Roman"/>
              </a:rPr>
              <a:t>wonder and subject </a:t>
            </a:r>
            <a:r>
              <a:rPr dirty="0" sz="1450" spc="-5">
                <a:latin typeface="Times New Roman"/>
                <a:cs typeface="Times New Roman"/>
              </a:rPr>
              <a:t>of  </a:t>
            </a:r>
            <a:r>
              <a:rPr dirty="0" sz="1450" spc="-10">
                <a:latin typeface="Times New Roman"/>
                <a:cs typeface="Times New Roman"/>
              </a:rPr>
              <a:t>inquiry among the few strangers who were led </a:t>
            </a:r>
            <a:r>
              <a:rPr dirty="0" sz="1450" spc="-5">
                <a:latin typeface="Times New Roman"/>
                <a:cs typeface="Times New Roman"/>
              </a:rPr>
              <a:t>by </a:t>
            </a:r>
            <a:r>
              <a:rPr dirty="0" sz="1450" spc="-10">
                <a:latin typeface="Times New Roman"/>
                <a:cs typeface="Times New Roman"/>
              </a:rPr>
              <a:t>chance </a:t>
            </a:r>
            <a:r>
              <a:rPr dirty="0" sz="1450" spc="-5">
                <a:latin typeface="Times New Roman"/>
                <a:cs typeface="Times New Roman"/>
              </a:rPr>
              <a:t>or </a:t>
            </a:r>
            <a:r>
              <a:rPr dirty="0" sz="1450" spc="-10">
                <a:latin typeface="Times New Roman"/>
                <a:cs typeface="Times New Roman"/>
              </a:rPr>
              <a:t>business into that  unknown, outlying </a:t>
            </a:r>
            <a:r>
              <a:rPr dirty="0" sz="1450" spc="-20">
                <a:latin typeface="Times New Roman"/>
                <a:cs typeface="Times New Roman"/>
              </a:rPr>
              <a:t>country.</a:t>
            </a:r>
            <a:r>
              <a:rPr dirty="0" sz="1450" spc="320">
                <a:latin typeface="Times New Roman"/>
                <a:cs typeface="Times New Roman"/>
              </a:rPr>
              <a:t> </a:t>
            </a:r>
            <a:r>
              <a:rPr dirty="0" sz="1450" spc="-10">
                <a:latin typeface="Times New Roman"/>
                <a:cs typeface="Times New Roman"/>
              </a:rPr>
              <a:t>But many even </a:t>
            </a:r>
            <a:r>
              <a:rPr dirty="0" sz="1450" spc="-5">
                <a:latin typeface="Times New Roman"/>
                <a:cs typeface="Times New Roman"/>
              </a:rPr>
              <a:t>of </a:t>
            </a:r>
            <a:r>
              <a:rPr dirty="0" sz="1450" spc="-10">
                <a:latin typeface="Times New Roman"/>
                <a:cs typeface="Times New Roman"/>
              </a:rPr>
              <a:t>the people </a:t>
            </a:r>
            <a:r>
              <a:rPr dirty="0" sz="1450" spc="-5">
                <a:latin typeface="Times New Roman"/>
                <a:cs typeface="Times New Roman"/>
              </a:rPr>
              <a:t>of </a:t>
            </a:r>
            <a:r>
              <a:rPr dirty="0" sz="1450" spc="-10">
                <a:latin typeface="Times New Roman"/>
                <a:cs typeface="Times New Roman"/>
              </a:rPr>
              <a:t>the parish were  ignorant </a:t>
            </a:r>
            <a:r>
              <a:rPr dirty="0" sz="1450" spc="-5">
                <a:latin typeface="Times New Roman"/>
                <a:cs typeface="Times New Roman"/>
              </a:rPr>
              <a:t>of </a:t>
            </a:r>
            <a:r>
              <a:rPr dirty="0" sz="1450" spc="-10">
                <a:latin typeface="Times New Roman"/>
                <a:cs typeface="Times New Roman"/>
              </a:rPr>
              <a:t>the strange events which had marked the first year </a:t>
            </a:r>
            <a:r>
              <a:rPr dirty="0" sz="1450" spc="-5">
                <a:latin typeface="Times New Roman"/>
                <a:cs typeface="Times New Roman"/>
              </a:rPr>
              <a:t>of </a:t>
            </a:r>
            <a:r>
              <a:rPr dirty="0" sz="1450" spc="-35">
                <a:latin typeface="Times New Roman"/>
                <a:cs typeface="Times New Roman"/>
              </a:rPr>
              <a:t>Mr. </a:t>
            </a:r>
            <a:r>
              <a:rPr dirty="0" sz="1450" spc="-20">
                <a:latin typeface="Times New Roman"/>
                <a:cs typeface="Times New Roman"/>
              </a:rPr>
              <a:t>Soulis’s </a:t>
            </a:r>
            <a:r>
              <a:rPr dirty="0" sz="1450" spc="320">
                <a:latin typeface="Times New Roman"/>
                <a:cs typeface="Times New Roman"/>
              </a:rPr>
              <a:t> </a:t>
            </a:r>
            <a:r>
              <a:rPr dirty="0" sz="1450" spc="-10">
                <a:latin typeface="Times New Roman"/>
                <a:cs typeface="Times New Roman"/>
              </a:rPr>
              <a:t>ministrations; and among those who were better informed, some were  naturally reticent, and others shy </a:t>
            </a:r>
            <a:r>
              <a:rPr dirty="0" sz="1450" spc="-5">
                <a:latin typeface="Times New Roman"/>
                <a:cs typeface="Times New Roman"/>
              </a:rPr>
              <a:t>of </a:t>
            </a:r>
            <a:r>
              <a:rPr dirty="0" sz="1450" spc="-10">
                <a:latin typeface="Times New Roman"/>
                <a:cs typeface="Times New Roman"/>
              </a:rPr>
              <a:t>that particular topic. Now and again, </a:t>
            </a:r>
            <a:r>
              <a:rPr dirty="0" sz="1450" spc="-25">
                <a:latin typeface="Times New Roman"/>
                <a:cs typeface="Times New Roman"/>
              </a:rPr>
              <a:t>only,  </a:t>
            </a:r>
            <a:r>
              <a:rPr dirty="0" sz="1450" spc="-5">
                <a:latin typeface="Times New Roman"/>
                <a:cs typeface="Times New Roman"/>
              </a:rPr>
              <a:t>one of </a:t>
            </a:r>
            <a:r>
              <a:rPr dirty="0" sz="1450" spc="-10">
                <a:latin typeface="Times New Roman"/>
                <a:cs typeface="Times New Roman"/>
              </a:rPr>
              <a:t>the older folk would warm into courage over his third </a:t>
            </a:r>
            <a:r>
              <a:rPr dirty="0" sz="1450" spc="-15">
                <a:latin typeface="Times New Roman"/>
                <a:cs typeface="Times New Roman"/>
              </a:rPr>
              <a:t>tumbler, </a:t>
            </a:r>
            <a:r>
              <a:rPr dirty="0" sz="1450" spc="-10">
                <a:latin typeface="Times New Roman"/>
                <a:cs typeface="Times New Roman"/>
              </a:rPr>
              <a:t>and  recount the cause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minister’s </a:t>
            </a:r>
            <a:r>
              <a:rPr dirty="0" sz="1450" spc="-10">
                <a:latin typeface="Times New Roman"/>
                <a:cs typeface="Times New Roman"/>
              </a:rPr>
              <a:t>strange </a:t>
            </a:r>
            <a:r>
              <a:rPr dirty="0" sz="1450" spc="-5">
                <a:latin typeface="Times New Roman"/>
                <a:cs typeface="Times New Roman"/>
              </a:rPr>
              <a:t>looks </a:t>
            </a:r>
            <a:r>
              <a:rPr dirty="0" sz="1450" spc="-10">
                <a:latin typeface="Times New Roman"/>
                <a:cs typeface="Times New Roman"/>
              </a:rPr>
              <a:t>and solitary</a:t>
            </a:r>
            <a:r>
              <a:rPr dirty="0" sz="1450" spc="60">
                <a:latin typeface="Times New Roman"/>
                <a:cs typeface="Times New Roman"/>
              </a:rPr>
              <a:t> </a:t>
            </a:r>
            <a:r>
              <a:rPr dirty="0" sz="1450" spc="-10">
                <a:latin typeface="Times New Roman"/>
                <a:cs typeface="Times New Roman"/>
              </a:rPr>
              <a:t>life.</a:t>
            </a:r>
            <a:endParaRPr sz="1450">
              <a:latin typeface="Times New Roman"/>
              <a:cs typeface="Times New Roman"/>
            </a:endParaRPr>
          </a:p>
          <a:p>
            <a:pPr algn="just" marL="12700" marR="5715">
              <a:lnSpc>
                <a:spcPts val="1730"/>
              </a:lnSpc>
              <a:spcBef>
                <a:spcPts val="850"/>
              </a:spcBef>
            </a:pPr>
            <a:r>
              <a:rPr dirty="0" sz="1450" spc="-10">
                <a:latin typeface="Times New Roman"/>
                <a:cs typeface="Times New Roman"/>
              </a:rPr>
              <a:t>Fifty years syne, when </a:t>
            </a:r>
            <a:r>
              <a:rPr dirty="0" sz="1450" spc="-35">
                <a:latin typeface="Times New Roman"/>
                <a:cs typeface="Times New Roman"/>
              </a:rPr>
              <a:t>Mr. </a:t>
            </a:r>
            <a:r>
              <a:rPr dirty="0" sz="1450" spc="-10">
                <a:latin typeface="Times New Roman"/>
                <a:cs typeface="Times New Roman"/>
              </a:rPr>
              <a:t>Soulis cam first into </a:t>
            </a:r>
            <a:r>
              <a:rPr dirty="0" sz="1450" spc="-20">
                <a:latin typeface="Times New Roman"/>
                <a:cs typeface="Times New Roman"/>
              </a:rPr>
              <a:t>Ba’weary, </a:t>
            </a:r>
            <a:r>
              <a:rPr dirty="0" sz="1450" spc="-5">
                <a:latin typeface="Times New Roman"/>
                <a:cs typeface="Times New Roman"/>
              </a:rPr>
              <a:t>he </a:t>
            </a:r>
            <a:r>
              <a:rPr dirty="0" sz="1450" spc="-10">
                <a:latin typeface="Times New Roman"/>
                <a:cs typeface="Times New Roman"/>
              </a:rPr>
              <a:t>was still </a:t>
            </a:r>
            <a:r>
              <a:rPr dirty="0" sz="1450" spc="-5">
                <a:latin typeface="Times New Roman"/>
                <a:cs typeface="Times New Roman"/>
              </a:rPr>
              <a:t>a young  </a:t>
            </a:r>
            <a:r>
              <a:rPr dirty="0" sz="1450" spc="-10">
                <a:latin typeface="Times New Roman"/>
                <a:cs typeface="Times New Roman"/>
              </a:rPr>
              <a:t>man—a callant, the folk said—fu’ </a:t>
            </a:r>
            <a:r>
              <a:rPr dirty="0" sz="1450" spc="-5">
                <a:latin typeface="Times New Roman"/>
                <a:cs typeface="Times New Roman"/>
              </a:rPr>
              <a:t>o’ book </a:t>
            </a:r>
            <a:r>
              <a:rPr dirty="0" sz="1450" spc="-10">
                <a:latin typeface="Times New Roman"/>
                <a:cs typeface="Times New Roman"/>
              </a:rPr>
              <a:t>learnin’ and grand at the exposition,  </a:t>
            </a:r>
            <a:r>
              <a:rPr dirty="0" sz="1450" spc="-5">
                <a:latin typeface="Times New Roman"/>
                <a:cs typeface="Times New Roman"/>
              </a:rPr>
              <a:t>but, </a:t>
            </a:r>
            <a:r>
              <a:rPr dirty="0" sz="1450" spc="-10">
                <a:latin typeface="Times New Roman"/>
                <a:cs typeface="Times New Roman"/>
              </a:rPr>
              <a:t>as was natural in sae </a:t>
            </a:r>
            <a:r>
              <a:rPr dirty="0" sz="1450" spc="-5">
                <a:latin typeface="Times New Roman"/>
                <a:cs typeface="Times New Roman"/>
              </a:rPr>
              <a:t>young a </a:t>
            </a:r>
            <a:r>
              <a:rPr dirty="0" sz="1450" spc="-10">
                <a:latin typeface="Times New Roman"/>
                <a:cs typeface="Times New Roman"/>
              </a:rPr>
              <a:t>man, wi’ nae leevin’ experience in religion.  The </a:t>
            </a:r>
            <a:r>
              <a:rPr dirty="0" sz="1450" spc="-5">
                <a:latin typeface="Times New Roman"/>
                <a:cs typeface="Times New Roman"/>
              </a:rPr>
              <a:t>younger </a:t>
            </a:r>
            <a:r>
              <a:rPr dirty="0" sz="1450" spc="-10">
                <a:latin typeface="Times New Roman"/>
                <a:cs typeface="Times New Roman"/>
              </a:rPr>
              <a:t>sort were greatly taken wi’ his gifts and his gab; </a:t>
            </a:r>
            <a:r>
              <a:rPr dirty="0" sz="1450" spc="-5">
                <a:latin typeface="Times New Roman"/>
                <a:cs typeface="Times New Roman"/>
              </a:rPr>
              <a:t>but </a:t>
            </a:r>
            <a:r>
              <a:rPr dirty="0" sz="1450" spc="-10">
                <a:latin typeface="Times New Roman"/>
                <a:cs typeface="Times New Roman"/>
              </a:rPr>
              <a:t>auld,  concerned, serious men and women were moved even to prayer for the </a:t>
            </a:r>
            <a:r>
              <a:rPr dirty="0" sz="1450" spc="-5">
                <a:latin typeface="Times New Roman"/>
                <a:cs typeface="Times New Roman"/>
              </a:rPr>
              <a:t>young  </a:t>
            </a:r>
            <a:r>
              <a:rPr dirty="0" sz="1450" spc="-10">
                <a:latin typeface="Times New Roman"/>
                <a:cs typeface="Times New Roman"/>
              </a:rPr>
              <a:t>man, whom they took to </a:t>
            </a:r>
            <a:r>
              <a:rPr dirty="0" sz="1450" spc="-5">
                <a:latin typeface="Times New Roman"/>
                <a:cs typeface="Times New Roman"/>
              </a:rPr>
              <a:t>be a </a:t>
            </a:r>
            <a:r>
              <a:rPr dirty="0" sz="1450" spc="-15">
                <a:latin typeface="Times New Roman"/>
                <a:cs typeface="Times New Roman"/>
              </a:rPr>
              <a:t>self-deceiver, </a:t>
            </a:r>
            <a:r>
              <a:rPr dirty="0" sz="1450" spc="-10">
                <a:latin typeface="Times New Roman"/>
                <a:cs typeface="Times New Roman"/>
              </a:rPr>
              <a:t>and the parish that was like to </a:t>
            </a:r>
            <a:r>
              <a:rPr dirty="0" sz="1450" spc="-5">
                <a:latin typeface="Times New Roman"/>
                <a:cs typeface="Times New Roman"/>
              </a:rPr>
              <a:t>be  </a:t>
            </a:r>
            <a:r>
              <a:rPr dirty="0" sz="1450" spc="-10">
                <a:latin typeface="Times New Roman"/>
                <a:cs typeface="Times New Roman"/>
              </a:rPr>
              <a:t>sae ill-supplied. It was before the days </a:t>
            </a:r>
            <a:r>
              <a:rPr dirty="0" sz="1450" spc="-5">
                <a:latin typeface="Times New Roman"/>
                <a:cs typeface="Times New Roman"/>
              </a:rPr>
              <a:t>o’ </a:t>
            </a:r>
            <a:r>
              <a:rPr dirty="0" sz="1450" spc="-10">
                <a:latin typeface="Times New Roman"/>
                <a:cs typeface="Times New Roman"/>
              </a:rPr>
              <a:t>the moderates—weary fa’ them; </a:t>
            </a:r>
            <a:r>
              <a:rPr dirty="0" sz="1450" spc="-5">
                <a:latin typeface="Times New Roman"/>
                <a:cs typeface="Times New Roman"/>
              </a:rPr>
              <a:t>but  </a:t>
            </a:r>
            <a:r>
              <a:rPr dirty="0" sz="1450" spc="-10">
                <a:latin typeface="Times New Roman"/>
                <a:cs typeface="Times New Roman"/>
              </a:rPr>
              <a:t>ill things are like guid—they baith come </a:t>
            </a:r>
            <a:r>
              <a:rPr dirty="0" sz="1450" spc="-5">
                <a:latin typeface="Times New Roman"/>
                <a:cs typeface="Times New Roman"/>
              </a:rPr>
              <a:t>bit by </a:t>
            </a:r>
            <a:r>
              <a:rPr dirty="0" sz="1450" spc="-10">
                <a:latin typeface="Times New Roman"/>
                <a:cs typeface="Times New Roman"/>
              </a:rPr>
              <a:t>bit, </a:t>
            </a:r>
            <a:r>
              <a:rPr dirty="0" sz="1450" spc="-5">
                <a:latin typeface="Times New Roman"/>
                <a:cs typeface="Times New Roman"/>
              </a:rPr>
              <a:t>a </a:t>
            </a:r>
            <a:r>
              <a:rPr dirty="0" sz="1450" spc="-10">
                <a:latin typeface="Times New Roman"/>
                <a:cs typeface="Times New Roman"/>
              </a:rPr>
              <a:t>pickle at </a:t>
            </a:r>
            <a:r>
              <a:rPr dirty="0" sz="1450" spc="-5">
                <a:latin typeface="Times New Roman"/>
                <a:cs typeface="Times New Roman"/>
              </a:rPr>
              <a:t>a </a:t>
            </a:r>
            <a:r>
              <a:rPr dirty="0" sz="1450" spc="-10">
                <a:latin typeface="Times New Roman"/>
                <a:cs typeface="Times New Roman"/>
              </a:rPr>
              <a:t>time; and there  were folk even then that said the Lord had left the college professors to their  ain devices, an’ the lads that went to study wi’ them wad hae </a:t>
            </a:r>
            <a:r>
              <a:rPr dirty="0" sz="1450" spc="-5">
                <a:latin typeface="Times New Roman"/>
                <a:cs typeface="Times New Roman"/>
              </a:rPr>
              <a:t>done </a:t>
            </a:r>
            <a:r>
              <a:rPr dirty="0" sz="1450" spc="-10">
                <a:latin typeface="Times New Roman"/>
                <a:cs typeface="Times New Roman"/>
              </a:rPr>
              <a:t>mair and  better sittin’ in </a:t>
            </a:r>
            <a:r>
              <a:rPr dirty="0" sz="1450" spc="-5">
                <a:latin typeface="Times New Roman"/>
                <a:cs typeface="Times New Roman"/>
              </a:rPr>
              <a:t>a </a:t>
            </a:r>
            <a:r>
              <a:rPr dirty="0" sz="1450" spc="-10">
                <a:latin typeface="Times New Roman"/>
                <a:cs typeface="Times New Roman"/>
              </a:rPr>
              <a:t>peat-bog, like their forbears </a:t>
            </a:r>
            <a:r>
              <a:rPr dirty="0" sz="1450" spc="-5">
                <a:latin typeface="Times New Roman"/>
                <a:cs typeface="Times New Roman"/>
              </a:rPr>
              <a:t>of </a:t>
            </a:r>
            <a:r>
              <a:rPr dirty="0" sz="1450" spc="-10">
                <a:latin typeface="Times New Roman"/>
                <a:cs typeface="Times New Roman"/>
              </a:rPr>
              <a:t>the persecution, wi’ </a:t>
            </a:r>
            <a:r>
              <a:rPr dirty="0" sz="1450" spc="-5">
                <a:latin typeface="Times New Roman"/>
                <a:cs typeface="Times New Roman"/>
              </a:rPr>
              <a:t>a </a:t>
            </a:r>
            <a:r>
              <a:rPr dirty="0" sz="1450" spc="-10">
                <a:latin typeface="Times New Roman"/>
                <a:cs typeface="Times New Roman"/>
              </a:rPr>
              <a:t>Bible  under their oxter and </a:t>
            </a:r>
            <a:r>
              <a:rPr dirty="0" sz="1450" spc="-5">
                <a:latin typeface="Times New Roman"/>
                <a:cs typeface="Times New Roman"/>
              </a:rPr>
              <a:t>a </a:t>
            </a:r>
            <a:r>
              <a:rPr dirty="0" sz="1450" spc="-10">
                <a:latin typeface="Times New Roman"/>
                <a:cs typeface="Times New Roman"/>
              </a:rPr>
              <a:t>speerit </a:t>
            </a:r>
            <a:r>
              <a:rPr dirty="0" sz="1450" spc="-5">
                <a:latin typeface="Times New Roman"/>
                <a:cs typeface="Times New Roman"/>
              </a:rPr>
              <a:t>o’ </a:t>
            </a:r>
            <a:r>
              <a:rPr dirty="0" sz="1450" spc="-10">
                <a:latin typeface="Times New Roman"/>
                <a:cs typeface="Times New Roman"/>
              </a:rPr>
              <a:t>prayer in their heart. There was nae </a:t>
            </a:r>
            <a:r>
              <a:rPr dirty="0" sz="1450" spc="-5">
                <a:latin typeface="Times New Roman"/>
                <a:cs typeface="Times New Roman"/>
              </a:rPr>
              <a:t>doubt,  </a:t>
            </a:r>
            <a:r>
              <a:rPr dirty="0" sz="1450" spc="-20">
                <a:latin typeface="Times New Roman"/>
                <a:cs typeface="Times New Roman"/>
              </a:rPr>
              <a:t>onyway, </a:t>
            </a:r>
            <a:r>
              <a:rPr dirty="0" sz="1450" spc="-5">
                <a:latin typeface="Times New Roman"/>
                <a:cs typeface="Times New Roman"/>
              </a:rPr>
              <a:t>but </a:t>
            </a:r>
            <a:r>
              <a:rPr dirty="0" sz="1450" spc="-10">
                <a:latin typeface="Times New Roman"/>
                <a:cs typeface="Times New Roman"/>
              </a:rPr>
              <a:t>that </a:t>
            </a:r>
            <a:r>
              <a:rPr dirty="0" sz="1450" spc="-35">
                <a:latin typeface="Times New Roman"/>
                <a:cs typeface="Times New Roman"/>
              </a:rPr>
              <a:t>Mr. </a:t>
            </a:r>
            <a:r>
              <a:rPr dirty="0" sz="1450" spc="-10">
                <a:latin typeface="Times New Roman"/>
                <a:cs typeface="Times New Roman"/>
              </a:rPr>
              <a:t>Soulis had been ower lang at the college. He was careful  and troubled for mony things besides the ae thing needful. He had </a:t>
            </a:r>
            <a:r>
              <a:rPr dirty="0" sz="1450" spc="-5">
                <a:latin typeface="Times New Roman"/>
                <a:cs typeface="Times New Roman"/>
              </a:rPr>
              <a:t>a </a:t>
            </a:r>
            <a:r>
              <a:rPr dirty="0" sz="1450" spc="-10">
                <a:latin typeface="Times New Roman"/>
                <a:cs typeface="Times New Roman"/>
              </a:rPr>
              <a:t>feck </a:t>
            </a:r>
            <a:r>
              <a:rPr dirty="0" sz="1450" spc="-5">
                <a:latin typeface="Times New Roman"/>
                <a:cs typeface="Times New Roman"/>
              </a:rPr>
              <a:t>o’  books </a:t>
            </a:r>
            <a:r>
              <a:rPr dirty="0" sz="1450" spc="-10">
                <a:latin typeface="Times New Roman"/>
                <a:cs typeface="Times New Roman"/>
              </a:rPr>
              <a:t>wi’ him—mair than had ever been seen before in a’ that presbytery; and  </a:t>
            </a:r>
            <a:r>
              <a:rPr dirty="0" sz="1450" spc="-5">
                <a:latin typeface="Times New Roman"/>
                <a:cs typeface="Times New Roman"/>
              </a:rPr>
              <a:t>a </a:t>
            </a:r>
            <a:r>
              <a:rPr dirty="0" sz="1450" spc="-10">
                <a:latin typeface="Times New Roman"/>
                <a:cs typeface="Times New Roman"/>
              </a:rPr>
              <a:t>sair wark the carrier had wi’ them, for they were a’ like to have smoored in  the </a:t>
            </a:r>
            <a:r>
              <a:rPr dirty="0" sz="1450" spc="-25">
                <a:latin typeface="Times New Roman"/>
                <a:cs typeface="Times New Roman"/>
              </a:rPr>
              <a:t>Deil’s </a:t>
            </a:r>
            <a:r>
              <a:rPr dirty="0" sz="1450" spc="-10">
                <a:latin typeface="Times New Roman"/>
                <a:cs typeface="Times New Roman"/>
              </a:rPr>
              <a:t>Hag between this and Kilmackerlie. They were </a:t>
            </a:r>
            <a:r>
              <a:rPr dirty="0" sz="1450" spc="-5">
                <a:latin typeface="Times New Roman"/>
                <a:cs typeface="Times New Roman"/>
              </a:rPr>
              <a:t>books o’ </a:t>
            </a:r>
            <a:r>
              <a:rPr dirty="0" sz="1450" spc="-20">
                <a:latin typeface="Times New Roman"/>
                <a:cs typeface="Times New Roman"/>
              </a:rPr>
              <a:t>divinity,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sure, </a:t>
            </a:r>
            <a:r>
              <a:rPr dirty="0" sz="1450" spc="-5">
                <a:latin typeface="Times New Roman"/>
                <a:cs typeface="Times New Roman"/>
              </a:rPr>
              <a:t>or </a:t>
            </a:r>
            <a:r>
              <a:rPr dirty="0" sz="1450" spc="-10">
                <a:latin typeface="Times New Roman"/>
                <a:cs typeface="Times New Roman"/>
              </a:rPr>
              <a:t>so they ca’d them; </a:t>
            </a:r>
            <a:r>
              <a:rPr dirty="0" sz="1450" spc="-5">
                <a:latin typeface="Times New Roman"/>
                <a:cs typeface="Times New Roman"/>
              </a:rPr>
              <a:t>but </a:t>
            </a:r>
            <a:r>
              <a:rPr dirty="0" sz="1450" spc="-10">
                <a:latin typeface="Times New Roman"/>
                <a:cs typeface="Times New Roman"/>
              </a:rPr>
              <a:t>the serious were </a:t>
            </a:r>
            <a:r>
              <a:rPr dirty="0" sz="1450" spc="-5">
                <a:latin typeface="Times New Roman"/>
                <a:cs typeface="Times New Roman"/>
              </a:rPr>
              <a:t>o’ </a:t>
            </a:r>
            <a:r>
              <a:rPr dirty="0" sz="1450" spc="-10">
                <a:latin typeface="Times New Roman"/>
                <a:cs typeface="Times New Roman"/>
              </a:rPr>
              <a:t>opinion there was little  service for sae </a:t>
            </a:r>
            <a:r>
              <a:rPr dirty="0" sz="1450" spc="-25">
                <a:latin typeface="Times New Roman"/>
                <a:cs typeface="Times New Roman"/>
              </a:rPr>
              <a:t>mony, </a:t>
            </a:r>
            <a:r>
              <a:rPr dirty="0" sz="1450" spc="-10">
                <a:latin typeface="Times New Roman"/>
                <a:cs typeface="Times New Roman"/>
              </a:rPr>
              <a:t>when the hail </a:t>
            </a:r>
            <a:r>
              <a:rPr dirty="0" sz="1450" spc="-5">
                <a:latin typeface="Times New Roman"/>
                <a:cs typeface="Times New Roman"/>
              </a:rPr>
              <a:t>o’ </a:t>
            </a:r>
            <a:r>
              <a:rPr dirty="0" sz="1450" spc="-25">
                <a:latin typeface="Times New Roman"/>
                <a:cs typeface="Times New Roman"/>
              </a:rPr>
              <a:t>God’s </a:t>
            </a:r>
            <a:r>
              <a:rPr dirty="0" sz="1450" spc="-40">
                <a:latin typeface="Times New Roman"/>
                <a:cs typeface="Times New Roman"/>
              </a:rPr>
              <a:t>Word </a:t>
            </a:r>
            <a:r>
              <a:rPr dirty="0" sz="1450" spc="-10">
                <a:latin typeface="Times New Roman"/>
                <a:cs typeface="Times New Roman"/>
              </a:rPr>
              <a:t>would gang in the neuk </a:t>
            </a:r>
            <a:r>
              <a:rPr dirty="0" sz="1450" spc="-5">
                <a:latin typeface="Times New Roman"/>
                <a:cs typeface="Times New Roman"/>
              </a:rPr>
              <a:t>of  a </a:t>
            </a:r>
            <a:r>
              <a:rPr dirty="0" sz="1450" spc="-10">
                <a:latin typeface="Times New Roman"/>
                <a:cs typeface="Times New Roman"/>
              </a:rPr>
              <a:t>plaid. Then </a:t>
            </a:r>
            <a:r>
              <a:rPr dirty="0" sz="1450" spc="-5">
                <a:latin typeface="Times New Roman"/>
                <a:cs typeface="Times New Roman"/>
              </a:rPr>
              <a:t>he </a:t>
            </a:r>
            <a:r>
              <a:rPr dirty="0" sz="1450" spc="-10">
                <a:latin typeface="Times New Roman"/>
                <a:cs typeface="Times New Roman"/>
              </a:rPr>
              <a:t>wad sit half the day and half the nicht forbye, which was  scant decent—writin’, nae less; and first, they were feared </a:t>
            </a:r>
            <a:r>
              <a:rPr dirty="0" sz="1450" spc="-5">
                <a:latin typeface="Times New Roman"/>
                <a:cs typeface="Times New Roman"/>
              </a:rPr>
              <a:t>he </a:t>
            </a:r>
            <a:r>
              <a:rPr dirty="0" sz="1450" spc="-10">
                <a:latin typeface="Times New Roman"/>
                <a:cs typeface="Times New Roman"/>
              </a:rPr>
              <a:t>wad read his  sermons; and syne it proved </a:t>
            </a:r>
            <a:r>
              <a:rPr dirty="0" sz="1450" spc="-5">
                <a:latin typeface="Times New Roman"/>
                <a:cs typeface="Times New Roman"/>
              </a:rPr>
              <a:t>he </a:t>
            </a:r>
            <a:r>
              <a:rPr dirty="0" sz="1450" spc="-10">
                <a:latin typeface="Times New Roman"/>
                <a:cs typeface="Times New Roman"/>
              </a:rPr>
              <a:t>was writin’ </a:t>
            </a:r>
            <a:r>
              <a:rPr dirty="0" sz="1450" spc="-5">
                <a:latin typeface="Times New Roman"/>
                <a:cs typeface="Times New Roman"/>
              </a:rPr>
              <a:t>a book </a:t>
            </a:r>
            <a:r>
              <a:rPr dirty="0" sz="1450" spc="-10">
                <a:latin typeface="Times New Roman"/>
                <a:cs typeface="Times New Roman"/>
              </a:rPr>
              <a:t>himsel’, which was surely  </a:t>
            </a:r>
            <a:r>
              <a:rPr dirty="0" sz="1450" spc="-5">
                <a:latin typeface="Times New Roman"/>
                <a:cs typeface="Times New Roman"/>
              </a:rPr>
              <a:t>no </a:t>
            </a:r>
            <a:r>
              <a:rPr dirty="0" sz="1450" spc="-10">
                <a:latin typeface="Times New Roman"/>
                <a:cs typeface="Times New Roman"/>
              </a:rPr>
              <a:t>fittin’ for ane </a:t>
            </a:r>
            <a:r>
              <a:rPr dirty="0" sz="1450" spc="-5">
                <a:latin typeface="Times New Roman"/>
                <a:cs typeface="Times New Roman"/>
              </a:rPr>
              <a:t>of </a:t>
            </a:r>
            <a:r>
              <a:rPr dirty="0" sz="1450" spc="-10">
                <a:latin typeface="Times New Roman"/>
                <a:cs typeface="Times New Roman"/>
              </a:rPr>
              <a:t>his years an’ sma’</a:t>
            </a:r>
            <a:r>
              <a:rPr dirty="0" sz="1450" spc="-285">
                <a:latin typeface="Times New Roman"/>
                <a:cs typeface="Times New Roman"/>
              </a:rPr>
              <a:t> </a:t>
            </a:r>
            <a:r>
              <a:rPr dirty="0" sz="1450" spc="-10">
                <a:latin typeface="Times New Roman"/>
                <a:cs typeface="Times New Roman"/>
              </a:rPr>
              <a:t>experience.</a:t>
            </a:r>
            <a:endParaRPr sz="1450">
              <a:latin typeface="Times New Roman"/>
              <a:cs typeface="Times New Roman"/>
            </a:endParaRPr>
          </a:p>
          <a:p>
            <a:pPr algn="just" marL="12700" marR="6350">
              <a:lnSpc>
                <a:spcPts val="1730"/>
              </a:lnSpc>
              <a:spcBef>
                <a:spcPts val="830"/>
              </a:spcBef>
            </a:pPr>
            <a:r>
              <a:rPr dirty="0" sz="1450" spc="-10">
                <a:latin typeface="Times New Roman"/>
                <a:cs typeface="Times New Roman"/>
              </a:rPr>
              <a:t>Onyway it behoved him to get an auld, decent wife to keep the manse for him  an’ see to his </a:t>
            </a:r>
            <a:r>
              <a:rPr dirty="0" sz="1450" spc="-5">
                <a:latin typeface="Times New Roman"/>
                <a:cs typeface="Times New Roman"/>
              </a:rPr>
              <a:t>bit </a:t>
            </a:r>
            <a:r>
              <a:rPr dirty="0" sz="1450" spc="-10">
                <a:latin typeface="Times New Roman"/>
                <a:cs typeface="Times New Roman"/>
              </a:rPr>
              <a:t>denners; and </a:t>
            </a:r>
            <a:r>
              <a:rPr dirty="0" sz="1450" spc="-5">
                <a:latin typeface="Times New Roman"/>
                <a:cs typeface="Times New Roman"/>
              </a:rPr>
              <a:t>he </a:t>
            </a:r>
            <a:r>
              <a:rPr dirty="0" sz="1450" spc="-10">
                <a:latin typeface="Times New Roman"/>
                <a:cs typeface="Times New Roman"/>
              </a:rPr>
              <a:t>was recommended to an auld limmer—Janet  </a:t>
            </a:r>
            <a:r>
              <a:rPr dirty="0" sz="1450" spc="-15">
                <a:latin typeface="Times New Roman"/>
                <a:cs typeface="Times New Roman"/>
              </a:rPr>
              <a:t>M’Clour, </a:t>
            </a:r>
            <a:r>
              <a:rPr dirty="0" sz="1450" spc="-10">
                <a:latin typeface="Times New Roman"/>
                <a:cs typeface="Times New Roman"/>
              </a:rPr>
              <a:t>they ca’d her—and sae far left to himsel’ as to </a:t>
            </a:r>
            <a:r>
              <a:rPr dirty="0" sz="1450" spc="-5">
                <a:latin typeface="Times New Roman"/>
                <a:cs typeface="Times New Roman"/>
              </a:rPr>
              <a:t>be </a:t>
            </a:r>
            <a:r>
              <a:rPr dirty="0" sz="1450" spc="-10">
                <a:latin typeface="Times New Roman"/>
                <a:cs typeface="Times New Roman"/>
              </a:rPr>
              <a:t>ower persuaded.  There</a:t>
            </a:r>
            <a:r>
              <a:rPr dirty="0" sz="1450" spc="50">
                <a:latin typeface="Times New Roman"/>
                <a:cs typeface="Times New Roman"/>
              </a:rPr>
              <a:t> </a:t>
            </a:r>
            <a:r>
              <a:rPr dirty="0" sz="1450" spc="-10">
                <a:latin typeface="Times New Roman"/>
                <a:cs typeface="Times New Roman"/>
              </a:rPr>
              <a:t>was</a:t>
            </a:r>
            <a:r>
              <a:rPr dirty="0" sz="1450" spc="50">
                <a:latin typeface="Times New Roman"/>
                <a:cs typeface="Times New Roman"/>
              </a:rPr>
              <a:t> </a:t>
            </a:r>
            <a:r>
              <a:rPr dirty="0" sz="1450" spc="-10">
                <a:latin typeface="Times New Roman"/>
                <a:cs typeface="Times New Roman"/>
              </a:rPr>
              <a:t>mony</a:t>
            </a:r>
            <a:r>
              <a:rPr dirty="0" sz="1450" spc="50">
                <a:latin typeface="Times New Roman"/>
                <a:cs typeface="Times New Roman"/>
              </a:rPr>
              <a:t> </a:t>
            </a:r>
            <a:r>
              <a:rPr dirty="0" sz="1450" spc="-10">
                <a:latin typeface="Times New Roman"/>
                <a:cs typeface="Times New Roman"/>
              </a:rPr>
              <a:t>advised</a:t>
            </a:r>
            <a:r>
              <a:rPr dirty="0" sz="1450" spc="55">
                <a:latin typeface="Times New Roman"/>
                <a:cs typeface="Times New Roman"/>
              </a:rPr>
              <a:t> </a:t>
            </a:r>
            <a:r>
              <a:rPr dirty="0" sz="1450" spc="-10">
                <a:latin typeface="Times New Roman"/>
                <a:cs typeface="Times New Roman"/>
              </a:rPr>
              <a:t>him</a:t>
            </a:r>
            <a:r>
              <a:rPr dirty="0" sz="1450" spc="50">
                <a:latin typeface="Times New Roman"/>
                <a:cs typeface="Times New Roman"/>
              </a:rPr>
              <a:t> </a:t>
            </a:r>
            <a:r>
              <a:rPr dirty="0" sz="1450" spc="-10">
                <a:latin typeface="Times New Roman"/>
                <a:cs typeface="Times New Roman"/>
              </a:rPr>
              <a:t>to</a:t>
            </a:r>
            <a:r>
              <a:rPr dirty="0" sz="1450" spc="50">
                <a:latin typeface="Times New Roman"/>
                <a:cs typeface="Times New Roman"/>
              </a:rPr>
              <a:t> </a:t>
            </a:r>
            <a:r>
              <a:rPr dirty="0" sz="1450" spc="-10">
                <a:latin typeface="Times New Roman"/>
                <a:cs typeface="Times New Roman"/>
              </a:rPr>
              <a:t>the</a:t>
            </a:r>
            <a:r>
              <a:rPr dirty="0" sz="1450" spc="50">
                <a:latin typeface="Times New Roman"/>
                <a:cs typeface="Times New Roman"/>
              </a:rPr>
              <a:t> </a:t>
            </a:r>
            <a:r>
              <a:rPr dirty="0" sz="1450" spc="-15">
                <a:latin typeface="Times New Roman"/>
                <a:cs typeface="Times New Roman"/>
              </a:rPr>
              <a:t>contrar,</a:t>
            </a:r>
            <a:r>
              <a:rPr dirty="0" sz="1450" spc="55">
                <a:latin typeface="Times New Roman"/>
                <a:cs typeface="Times New Roman"/>
              </a:rPr>
              <a:t> </a:t>
            </a:r>
            <a:r>
              <a:rPr dirty="0" sz="1450" spc="-10">
                <a:latin typeface="Times New Roman"/>
                <a:cs typeface="Times New Roman"/>
              </a:rPr>
              <a:t>for</a:t>
            </a:r>
            <a:r>
              <a:rPr dirty="0" sz="1450" spc="50">
                <a:latin typeface="Times New Roman"/>
                <a:cs typeface="Times New Roman"/>
              </a:rPr>
              <a:t> </a:t>
            </a:r>
            <a:r>
              <a:rPr dirty="0" sz="1450" spc="-10">
                <a:latin typeface="Times New Roman"/>
                <a:cs typeface="Times New Roman"/>
              </a:rPr>
              <a:t>Janet</a:t>
            </a:r>
            <a:r>
              <a:rPr dirty="0" sz="1450" spc="50">
                <a:latin typeface="Times New Roman"/>
                <a:cs typeface="Times New Roman"/>
              </a:rPr>
              <a:t> </a:t>
            </a:r>
            <a:r>
              <a:rPr dirty="0" sz="1450" spc="-10">
                <a:latin typeface="Times New Roman"/>
                <a:cs typeface="Times New Roman"/>
              </a:rPr>
              <a:t>was</a:t>
            </a:r>
            <a:r>
              <a:rPr dirty="0" sz="1450" spc="55">
                <a:latin typeface="Times New Roman"/>
                <a:cs typeface="Times New Roman"/>
              </a:rPr>
              <a:t> </a:t>
            </a:r>
            <a:r>
              <a:rPr dirty="0" sz="1450" spc="-10">
                <a:latin typeface="Times New Roman"/>
                <a:cs typeface="Times New Roman"/>
              </a:rPr>
              <a:t>mair</a:t>
            </a:r>
            <a:r>
              <a:rPr dirty="0" sz="1450" spc="50">
                <a:latin typeface="Times New Roman"/>
                <a:cs typeface="Times New Roman"/>
              </a:rPr>
              <a:t> </a:t>
            </a:r>
            <a:r>
              <a:rPr dirty="0" sz="1450" spc="-10">
                <a:latin typeface="Times New Roman"/>
                <a:cs typeface="Times New Roman"/>
              </a:rPr>
              <a:t>than</a:t>
            </a:r>
            <a:r>
              <a:rPr dirty="0" sz="1450" spc="50">
                <a:latin typeface="Times New Roman"/>
                <a:cs typeface="Times New Roman"/>
              </a:rPr>
              <a:t> </a:t>
            </a:r>
            <a:r>
              <a:rPr dirty="0" sz="1450" spc="-10">
                <a:latin typeface="Times New Roman"/>
                <a:cs typeface="Times New Roman"/>
              </a:rPr>
              <a:t>suspeckit</a:t>
            </a:r>
            <a:endParaRPr sz="1450">
              <a:latin typeface="Times New Roman"/>
              <a:cs typeface="Times New Roman"/>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135110"/>
          </a:xfrm>
          <a:prstGeom prst="rect">
            <a:avLst/>
          </a:prstGeom>
        </p:spPr>
        <p:txBody>
          <a:bodyPr wrap="square" lIns="0" tIns="19685" rIns="0" bIns="0" rtlCol="0" vert="horz">
            <a:spAutoFit/>
          </a:bodyPr>
          <a:lstStyle/>
          <a:p>
            <a:pPr algn="just" marL="12700" marR="5715">
              <a:lnSpc>
                <a:spcPts val="1730"/>
              </a:lnSpc>
              <a:spcBef>
                <a:spcPts val="155"/>
              </a:spcBef>
            </a:pPr>
            <a:r>
              <a:rPr dirty="0" sz="1450" spc="-5">
                <a:latin typeface="Times New Roman"/>
                <a:cs typeface="Times New Roman"/>
              </a:rPr>
              <a:t>by </a:t>
            </a:r>
            <a:r>
              <a:rPr dirty="0" sz="1450" spc="-10">
                <a:latin typeface="Times New Roman"/>
                <a:cs typeface="Times New Roman"/>
              </a:rPr>
              <a:t>the best folk in </a:t>
            </a:r>
            <a:r>
              <a:rPr dirty="0" sz="1450" spc="-20">
                <a:latin typeface="Times New Roman"/>
                <a:cs typeface="Times New Roman"/>
              </a:rPr>
              <a:t>Ba’weary.</a:t>
            </a:r>
            <a:r>
              <a:rPr dirty="0" sz="1450" spc="320">
                <a:latin typeface="Times New Roman"/>
                <a:cs typeface="Times New Roman"/>
              </a:rPr>
              <a:t> </a:t>
            </a:r>
            <a:r>
              <a:rPr dirty="0" sz="1450" spc="-10">
                <a:latin typeface="Times New Roman"/>
                <a:cs typeface="Times New Roman"/>
              </a:rPr>
              <a:t>Lang </a:t>
            </a:r>
            <a:r>
              <a:rPr dirty="0" sz="1450" spc="-5">
                <a:latin typeface="Times New Roman"/>
                <a:cs typeface="Times New Roman"/>
              </a:rPr>
              <a:t>or </a:t>
            </a:r>
            <a:r>
              <a:rPr dirty="0" sz="1450" spc="-10">
                <a:latin typeface="Times New Roman"/>
                <a:cs typeface="Times New Roman"/>
              </a:rPr>
              <a:t>that, she had had </a:t>
            </a:r>
            <a:r>
              <a:rPr dirty="0" sz="1450" spc="-5">
                <a:latin typeface="Times New Roman"/>
                <a:cs typeface="Times New Roman"/>
              </a:rPr>
              <a:t>a </a:t>
            </a:r>
            <a:r>
              <a:rPr dirty="0" sz="1450" spc="-10">
                <a:latin typeface="Times New Roman"/>
                <a:cs typeface="Times New Roman"/>
              </a:rPr>
              <a:t>wean to </a:t>
            </a:r>
            <a:r>
              <a:rPr dirty="0" sz="1450" spc="-5">
                <a:latin typeface="Times New Roman"/>
                <a:cs typeface="Times New Roman"/>
              </a:rPr>
              <a:t>a </a:t>
            </a:r>
            <a:r>
              <a:rPr dirty="0" sz="1450" spc="-10">
                <a:latin typeface="Times New Roman"/>
                <a:cs typeface="Times New Roman"/>
              </a:rPr>
              <a:t>dragoon;  she hadnae come forrit for maybe thretty year; and bairns had seen her  mumblin’ to hersel’ </a:t>
            </a:r>
            <a:r>
              <a:rPr dirty="0" sz="1450" spc="-5">
                <a:latin typeface="Times New Roman"/>
                <a:cs typeface="Times New Roman"/>
              </a:rPr>
              <a:t>up on </a:t>
            </a:r>
            <a:r>
              <a:rPr dirty="0" sz="1450" spc="-25">
                <a:latin typeface="Times New Roman"/>
                <a:cs typeface="Times New Roman"/>
              </a:rPr>
              <a:t>Key’s </a:t>
            </a:r>
            <a:r>
              <a:rPr dirty="0" sz="1450" spc="-10">
                <a:latin typeface="Times New Roman"/>
                <a:cs typeface="Times New Roman"/>
              </a:rPr>
              <a:t>Loan in the gloamin’, whilk was an unco time  an’ place for </a:t>
            </a:r>
            <a:r>
              <a:rPr dirty="0" sz="1450" spc="-5">
                <a:latin typeface="Times New Roman"/>
                <a:cs typeface="Times New Roman"/>
              </a:rPr>
              <a:t>a </a:t>
            </a:r>
            <a:r>
              <a:rPr dirty="0" sz="1450" spc="-10">
                <a:latin typeface="Times New Roman"/>
                <a:cs typeface="Times New Roman"/>
              </a:rPr>
              <a:t>God-fearin’ woman. </a:t>
            </a:r>
            <a:r>
              <a:rPr dirty="0" sz="1450" spc="-15">
                <a:latin typeface="Times New Roman"/>
                <a:cs typeface="Times New Roman"/>
              </a:rPr>
              <a:t>Howsoever, </a:t>
            </a:r>
            <a:r>
              <a:rPr dirty="0" sz="1450" spc="-10">
                <a:latin typeface="Times New Roman"/>
                <a:cs typeface="Times New Roman"/>
              </a:rPr>
              <a:t>it was the laird himsel’ that  had first tauld the minister </a:t>
            </a:r>
            <a:r>
              <a:rPr dirty="0" sz="1450" spc="-5">
                <a:latin typeface="Times New Roman"/>
                <a:cs typeface="Times New Roman"/>
              </a:rPr>
              <a:t>o’ </a:t>
            </a:r>
            <a:r>
              <a:rPr dirty="0" sz="1450" spc="-10">
                <a:latin typeface="Times New Roman"/>
                <a:cs typeface="Times New Roman"/>
              </a:rPr>
              <a:t>Janet; and in thae days </a:t>
            </a:r>
            <a:r>
              <a:rPr dirty="0" sz="1450" spc="-5">
                <a:latin typeface="Times New Roman"/>
                <a:cs typeface="Times New Roman"/>
              </a:rPr>
              <a:t>he </a:t>
            </a:r>
            <a:r>
              <a:rPr dirty="0" sz="1450" spc="-10">
                <a:latin typeface="Times New Roman"/>
                <a:cs typeface="Times New Roman"/>
              </a:rPr>
              <a:t>wad have gane </a:t>
            </a:r>
            <a:r>
              <a:rPr dirty="0" sz="1450" spc="-5">
                <a:latin typeface="Times New Roman"/>
                <a:cs typeface="Times New Roman"/>
              </a:rPr>
              <a:t>a </a:t>
            </a:r>
            <a:r>
              <a:rPr dirty="0" sz="1450" spc="-10">
                <a:latin typeface="Times New Roman"/>
                <a:cs typeface="Times New Roman"/>
              </a:rPr>
              <a:t>far  gate to pleesure the laird. When folk tauld him that Janet was sib to the deil, it  was a’ superstition </a:t>
            </a:r>
            <a:r>
              <a:rPr dirty="0" sz="1450" spc="-5">
                <a:latin typeface="Times New Roman"/>
                <a:cs typeface="Times New Roman"/>
              </a:rPr>
              <a:t>by </a:t>
            </a:r>
            <a:r>
              <a:rPr dirty="0" sz="1450" spc="-10">
                <a:latin typeface="Times New Roman"/>
                <a:cs typeface="Times New Roman"/>
              </a:rPr>
              <a:t>his way </a:t>
            </a:r>
            <a:r>
              <a:rPr dirty="0" sz="1450" spc="-5">
                <a:latin typeface="Times New Roman"/>
                <a:cs typeface="Times New Roman"/>
              </a:rPr>
              <a:t>of </a:t>
            </a:r>
            <a:r>
              <a:rPr dirty="0" sz="1450" spc="-10">
                <a:latin typeface="Times New Roman"/>
                <a:cs typeface="Times New Roman"/>
              </a:rPr>
              <a:t>it; an’ when they cast </a:t>
            </a:r>
            <a:r>
              <a:rPr dirty="0" sz="1450" spc="-5">
                <a:latin typeface="Times New Roman"/>
                <a:cs typeface="Times New Roman"/>
              </a:rPr>
              <a:t>up </a:t>
            </a:r>
            <a:r>
              <a:rPr dirty="0" sz="1450" spc="-10">
                <a:latin typeface="Times New Roman"/>
                <a:cs typeface="Times New Roman"/>
              </a:rPr>
              <a:t>the Bible to him an’  the witch </a:t>
            </a:r>
            <a:r>
              <a:rPr dirty="0" sz="1450" spc="-5">
                <a:latin typeface="Times New Roman"/>
                <a:cs typeface="Times New Roman"/>
              </a:rPr>
              <a:t>of </a:t>
            </a:r>
            <a:r>
              <a:rPr dirty="0" sz="1450" spc="-15">
                <a:latin typeface="Times New Roman"/>
                <a:cs typeface="Times New Roman"/>
              </a:rPr>
              <a:t>Endor, </a:t>
            </a:r>
            <a:r>
              <a:rPr dirty="0" sz="1450" spc="-5">
                <a:latin typeface="Times New Roman"/>
                <a:cs typeface="Times New Roman"/>
              </a:rPr>
              <a:t>he </a:t>
            </a:r>
            <a:r>
              <a:rPr dirty="0" sz="1450" spc="-10">
                <a:latin typeface="Times New Roman"/>
                <a:cs typeface="Times New Roman"/>
              </a:rPr>
              <a:t>wad threep it </a:t>
            </a:r>
            <a:r>
              <a:rPr dirty="0" sz="1450" spc="-5">
                <a:latin typeface="Times New Roman"/>
                <a:cs typeface="Times New Roman"/>
              </a:rPr>
              <a:t>doun </a:t>
            </a:r>
            <a:r>
              <a:rPr dirty="0" sz="1450" spc="-10">
                <a:latin typeface="Times New Roman"/>
                <a:cs typeface="Times New Roman"/>
              </a:rPr>
              <a:t>their thrapples that thir days were a’  gane </a:t>
            </a:r>
            <a:r>
              <a:rPr dirty="0" sz="1450" spc="-40">
                <a:latin typeface="Times New Roman"/>
                <a:cs typeface="Times New Roman"/>
              </a:rPr>
              <a:t>by, </a:t>
            </a:r>
            <a:r>
              <a:rPr dirty="0" sz="1450" spc="-10">
                <a:latin typeface="Times New Roman"/>
                <a:cs typeface="Times New Roman"/>
              </a:rPr>
              <a:t>and the deil was mercifully</a:t>
            </a:r>
            <a:r>
              <a:rPr dirty="0" sz="1450" spc="55">
                <a:latin typeface="Times New Roman"/>
                <a:cs typeface="Times New Roman"/>
              </a:rPr>
              <a:t> </a:t>
            </a:r>
            <a:r>
              <a:rPr dirty="0" sz="1450" spc="-10">
                <a:latin typeface="Times New Roman"/>
                <a:cs typeface="Times New Roman"/>
              </a:rPr>
              <a:t>restrained.</a:t>
            </a:r>
            <a:endParaRPr sz="1450">
              <a:latin typeface="Times New Roman"/>
              <a:cs typeface="Times New Roman"/>
            </a:endParaRPr>
          </a:p>
          <a:p>
            <a:pPr algn="just" marL="12700" marR="5080">
              <a:lnSpc>
                <a:spcPts val="1730"/>
              </a:lnSpc>
              <a:spcBef>
                <a:spcPts val="850"/>
              </a:spcBef>
            </a:pPr>
            <a:r>
              <a:rPr dirty="0" sz="1450" spc="-35">
                <a:latin typeface="Times New Roman"/>
                <a:cs typeface="Times New Roman"/>
              </a:rPr>
              <a:t>Weel, </a:t>
            </a:r>
            <a:r>
              <a:rPr dirty="0" sz="1450" spc="-10">
                <a:latin typeface="Times New Roman"/>
                <a:cs typeface="Times New Roman"/>
              </a:rPr>
              <a:t>when it </a:t>
            </a:r>
            <a:r>
              <a:rPr dirty="0" sz="1450" spc="-5">
                <a:latin typeface="Times New Roman"/>
                <a:cs typeface="Times New Roman"/>
              </a:rPr>
              <a:t>got </a:t>
            </a:r>
            <a:r>
              <a:rPr dirty="0" sz="1450" spc="-10">
                <a:latin typeface="Times New Roman"/>
                <a:cs typeface="Times New Roman"/>
              </a:rPr>
              <a:t>about the clachan that Janet M’Clour was to </a:t>
            </a:r>
            <a:r>
              <a:rPr dirty="0" sz="1450" spc="-5">
                <a:latin typeface="Times New Roman"/>
                <a:cs typeface="Times New Roman"/>
              </a:rPr>
              <a:t>be </a:t>
            </a:r>
            <a:r>
              <a:rPr dirty="0" sz="1450" spc="-10">
                <a:latin typeface="Times New Roman"/>
                <a:cs typeface="Times New Roman"/>
              </a:rPr>
              <a:t>servant at  the manse, the folk were fair mad wi’ her an’ him thegether; and some </a:t>
            </a:r>
            <a:r>
              <a:rPr dirty="0" sz="1450" spc="-5">
                <a:latin typeface="Times New Roman"/>
                <a:cs typeface="Times New Roman"/>
              </a:rPr>
              <a:t>o’ </a:t>
            </a:r>
            <a:r>
              <a:rPr dirty="0" sz="1450" spc="-10">
                <a:latin typeface="Times New Roman"/>
                <a:cs typeface="Times New Roman"/>
              </a:rPr>
              <a:t>the  guidwives had nae better to dae than get round her </a:t>
            </a:r>
            <a:r>
              <a:rPr dirty="0" sz="1450" spc="-5">
                <a:latin typeface="Times New Roman"/>
                <a:cs typeface="Times New Roman"/>
              </a:rPr>
              <a:t>door </a:t>
            </a:r>
            <a:r>
              <a:rPr dirty="0" sz="1450" spc="-10">
                <a:latin typeface="Times New Roman"/>
                <a:cs typeface="Times New Roman"/>
              </a:rPr>
              <a:t>cheeks and </a:t>
            </a:r>
            <a:r>
              <a:rPr dirty="0" sz="1450" spc="-15">
                <a:latin typeface="Times New Roman"/>
                <a:cs typeface="Times New Roman"/>
              </a:rPr>
              <a:t>chairge  </a:t>
            </a:r>
            <a:r>
              <a:rPr dirty="0" sz="1450" spc="-10">
                <a:latin typeface="Times New Roman"/>
                <a:cs typeface="Times New Roman"/>
              </a:rPr>
              <a:t>her wi’ a’ that was </a:t>
            </a:r>
            <a:r>
              <a:rPr dirty="0" sz="1450" spc="-15">
                <a:latin typeface="Times New Roman"/>
                <a:cs typeface="Times New Roman"/>
              </a:rPr>
              <a:t>ken’t </a:t>
            </a:r>
            <a:r>
              <a:rPr dirty="0" sz="1450" spc="-10">
                <a:latin typeface="Times New Roman"/>
                <a:cs typeface="Times New Roman"/>
              </a:rPr>
              <a:t>again </a:t>
            </a:r>
            <a:r>
              <a:rPr dirty="0" sz="1450" spc="-20">
                <a:latin typeface="Times New Roman"/>
                <a:cs typeface="Times New Roman"/>
              </a:rPr>
              <a:t>her, </a:t>
            </a:r>
            <a:r>
              <a:rPr dirty="0" sz="1450" spc="-10">
                <a:latin typeface="Times New Roman"/>
                <a:cs typeface="Times New Roman"/>
              </a:rPr>
              <a:t>frae the sodger’s bairn to John </a:t>
            </a:r>
            <a:r>
              <a:rPr dirty="0" sz="1450" spc="-35">
                <a:latin typeface="Times New Roman"/>
                <a:cs typeface="Times New Roman"/>
              </a:rPr>
              <a:t>Tamson’s  </a:t>
            </a:r>
            <a:r>
              <a:rPr dirty="0" sz="1450" spc="-10">
                <a:latin typeface="Times New Roman"/>
                <a:cs typeface="Times New Roman"/>
              </a:rPr>
              <a:t>twa kye. She was nae great speaker; folk usually let her gang her ain gate, an’  she let them gang theirs, wi’, neither Fair-guid-een </a:t>
            </a:r>
            <a:r>
              <a:rPr dirty="0" sz="1450" spc="-5">
                <a:latin typeface="Times New Roman"/>
                <a:cs typeface="Times New Roman"/>
              </a:rPr>
              <a:t>nor </a:t>
            </a:r>
            <a:r>
              <a:rPr dirty="0" sz="1450" spc="-10">
                <a:latin typeface="Times New Roman"/>
                <a:cs typeface="Times New Roman"/>
              </a:rPr>
              <a:t>Fair-guid-day; </a:t>
            </a:r>
            <a:r>
              <a:rPr dirty="0" sz="1450" spc="-5">
                <a:latin typeface="Times New Roman"/>
                <a:cs typeface="Times New Roman"/>
              </a:rPr>
              <a:t>but  </a:t>
            </a:r>
            <a:r>
              <a:rPr dirty="0" sz="1450" spc="-10">
                <a:latin typeface="Times New Roman"/>
                <a:cs typeface="Times New Roman"/>
              </a:rPr>
              <a:t>when she buckled </a:t>
            </a:r>
            <a:r>
              <a:rPr dirty="0" sz="1450" spc="-5">
                <a:latin typeface="Times New Roman"/>
                <a:cs typeface="Times New Roman"/>
              </a:rPr>
              <a:t>to, </a:t>
            </a:r>
            <a:r>
              <a:rPr dirty="0" sz="1450" spc="-10">
                <a:latin typeface="Times New Roman"/>
                <a:cs typeface="Times New Roman"/>
              </a:rPr>
              <a:t>she had </a:t>
            </a:r>
            <a:r>
              <a:rPr dirty="0" sz="1450" spc="-5">
                <a:latin typeface="Times New Roman"/>
                <a:cs typeface="Times New Roman"/>
              </a:rPr>
              <a:t>a tongue </a:t>
            </a:r>
            <a:r>
              <a:rPr dirty="0" sz="1450" spc="-10">
                <a:latin typeface="Times New Roman"/>
                <a:cs typeface="Times New Roman"/>
              </a:rPr>
              <a:t>to deave the </a:t>
            </a:r>
            <a:r>
              <a:rPr dirty="0" sz="1450" spc="-20">
                <a:latin typeface="Times New Roman"/>
                <a:cs typeface="Times New Roman"/>
              </a:rPr>
              <a:t>miller.</a:t>
            </a:r>
            <a:r>
              <a:rPr dirty="0" sz="1450" spc="320">
                <a:latin typeface="Times New Roman"/>
                <a:cs typeface="Times New Roman"/>
              </a:rPr>
              <a:t> </a:t>
            </a:r>
            <a:r>
              <a:rPr dirty="0" sz="1450" spc="-10">
                <a:latin typeface="Times New Roman"/>
                <a:cs typeface="Times New Roman"/>
              </a:rPr>
              <a:t>Up she </a:t>
            </a:r>
            <a:r>
              <a:rPr dirty="0" sz="1450" spc="-5">
                <a:latin typeface="Times New Roman"/>
                <a:cs typeface="Times New Roman"/>
              </a:rPr>
              <a:t>got, </a:t>
            </a:r>
            <a:r>
              <a:rPr dirty="0" sz="1450" spc="-10">
                <a:latin typeface="Times New Roman"/>
                <a:cs typeface="Times New Roman"/>
              </a:rPr>
              <a:t>an’  there wasnae an auld story in Ba’weary </a:t>
            </a:r>
            <a:r>
              <a:rPr dirty="0" sz="1450" spc="-5">
                <a:latin typeface="Times New Roman"/>
                <a:cs typeface="Times New Roman"/>
              </a:rPr>
              <a:t>but </a:t>
            </a:r>
            <a:r>
              <a:rPr dirty="0" sz="1450" spc="-10">
                <a:latin typeface="Times New Roman"/>
                <a:cs typeface="Times New Roman"/>
              </a:rPr>
              <a:t>she gart somebody lowp for it that  day; they couldnae say ae thing </a:t>
            </a:r>
            <a:r>
              <a:rPr dirty="0" sz="1450" spc="-5">
                <a:latin typeface="Times New Roman"/>
                <a:cs typeface="Times New Roman"/>
              </a:rPr>
              <a:t>but </a:t>
            </a:r>
            <a:r>
              <a:rPr dirty="0" sz="1450" spc="-10">
                <a:latin typeface="Times New Roman"/>
                <a:cs typeface="Times New Roman"/>
              </a:rPr>
              <a:t>she could say twa to it; till, at the hinder  end, the guidwives </a:t>
            </a:r>
            <a:r>
              <a:rPr dirty="0" sz="1450" spc="-5">
                <a:latin typeface="Times New Roman"/>
                <a:cs typeface="Times New Roman"/>
              </a:rPr>
              <a:t>up </a:t>
            </a:r>
            <a:r>
              <a:rPr dirty="0" sz="1450" spc="-10">
                <a:latin typeface="Times New Roman"/>
                <a:cs typeface="Times New Roman"/>
              </a:rPr>
              <a:t>and claught haud </a:t>
            </a:r>
            <a:r>
              <a:rPr dirty="0" sz="1450" spc="-5">
                <a:latin typeface="Times New Roman"/>
                <a:cs typeface="Times New Roman"/>
              </a:rPr>
              <a:t>of </a:t>
            </a:r>
            <a:r>
              <a:rPr dirty="0" sz="1450" spc="-20">
                <a:latin typeface="Times New Roman"/>
                <a:cs typeface="Times New Roman"/>
              </a:rPr>
              <a:t>her, </a:t>
            </a:r>
            <a:r>
              <a:rPr dirty="0" sz="1450" spc="-10">
                <a:latin typeface="Times New Roman"/>
                <a:cs typeface="Times New Roman"/>
              </a:rPr>
              <a:t>and clawed the coats </a:t>
            </a:r>
            <a:r>
              <a:rPr dirty="0" sz="1450" spc="-20">
                <a:latin typeface="Times New Roman"/>
                <a:cs typeface="Times New Roman"/>
              </a:rPr>
              <a:t>aff </a:t>
            </a:r>
            <a:r>
              <a:rPr dirty="0" sz="1450" spc="-10">
                <a:latin typeface="Times New Roman"/>
                <a:cs typeface="Times New Roman"/>
              </a:rPr>
              <a:t>her  back, and pu’d her </a:t>
            </a:r>
            <a:r>
              <a:rPr dirty="0" sz="1450" spc="-5">
                <a:latin typeface="Times New Roman"/>
                <a:cs typeface="Times New Roman"/>
              </a:rPr>
              <a:t>doun </a:t>
            </a:r>
            <a:r>
              <a:rPr dirty="0" sz="1450" spc="-10">
                <a:latin typeface="Times New Roman"/>
                <a:cs typeface="Times New Roman"/>
              </a:rPr>
              <a:t>the clachan to the water </a:t>
            </a:r>
            <a:r>
              <a:rPr dirty="0" sz="1450" spc="-5">
                <a:latin typeface="Times New Roman"/>
                <a:cs typeface="Times New Roman"/>
              </a:rPr>
              <a:t>o’ </a:t>
            </a:r>
            <a:r>
              <a:rPr dirty="0" sz="1450" spc="-10">
                <a:latin typeface="Times New Roman"/>
                <a:cs typeface="Times New Roman"/>
              </a:rPr>
              <a:t>Dule, to see if she were </a:t>
            </a:r>
            <a:r>
              <a:rPr dirty="0" sz="1450" spc="-5">
                <a:latin typeface="Times New Roman"/>
                <a:cs typeface="Times New Roman"/>
              </a:rPr>
              <a:t>a  </a:t>
            </a:r>
            <a:r>
              <a:rPr dirty="0" sz="1450" spc="-10">
                <a:latin typeface="Times New Roman"/>
                <a:cs typeface="Times New Roman"/>
              </a:rPr>
              <a:t>witch </a:t>
            </a:r>
            <a:r>
              <a:rPr dirty="0" sz="1450" spc="-5">
                <a:latin typeface="Times New Roman"/>
                <a:cs typeface="Times New Roman"/>
              </a:rPr>
              <a:t>or no, </a:t>
            </a:r>
            <a:r>
              <a:rPr dirty="0" sz="1450" spc="-10">
                <a:latin typeface="Times New Roman"/>
                <a:cs typeface="Times New Roman"/>
              </a:rPr>
              <a:t>soum </a:t>
            </a:r>
            <a:r>
              <a:rPr dirty="0" sz="1450" spc="-5">
                <a:latin typeface="Times New Roman"/>
                <a:cs typeface="Times New Roman"/>
              </a:rPr>
              <a:t>or droun. </a:t>
            </a:r>
            <a:r>
              <a:rPr dirty="0" sz="1450" spc="-10">
                <a:latin typeface="Times New Roman"/>
                <a:cs typeface="Times New Roman"/>
              </a:rPr>
              <a:t>The carline skirled till </a:t>
            </a:r>
            <a:r>
              <a:rPr dirty="0" sz="1450" spc="-5">
                <a:latin typeface="Times New Roman"/>
                <a:cs typeface="Times New Roman"/>
              </a:rPr>
              <a:t>ye </a:t>
            </a:r>
            <a:r>
              <a:rPr dirty="0" sz="1450" spc="-10">
                <a:latin typeface="Times New Roman"/>
                <a:cs typeface="Times New Roman"/>
              </a:rPr>
              <a:t>could hear her at the  Hangin’ </a:t>
            </a:r>
            <a:r>
              <a:rPr dirty="0" sz="1450" spc="-30">
                <a:latin typeface="Times New Roman"/>
                <a:cs typeface="Times New Roman"/>
              </a:rPr>
              <a:t>Shaw, </a:t>
            </a:r>
            <a:r>
              <a:rPr dirty="0" sz="1450" spc="-10">
                <a:latin typeface="Times New Roman"/>
                <a:cs typeface="Times New Roman"/>
              </a:rPr>
              <a:t>and she focht like ten; there was mony </a:t>
            </a:r>
            <a:r>
              <a:rPr dirty="0" sz="1450" spc="-5">
                <a:latin typeface="Times New Roman"/>
                <a:cs typeface="Times New Roman"/>
              </a:rPr>
              <a:t>a </a:t>
            </a:r>
            <a:r>
              <a:rPr dirty="0" sz="1450" spc="-10">
                <a:latin typeface="Times New Roman"/>
                <a:cs typeface="Times New Roman"/>
              </a:rPr>
              <a:t>guidwife bure the  mark </a:t>
            </a:r>
            <a:r>
              <a:rPr dirty="0" sz="1450" spc="-5">
                <a:latin typeface="Times New Roman"/>
                <a:cs typeface="Times New Roman"/>
              </a:rPr>
              <a:t>of </a:t>
            </a:r>
            <a:r>
              <a:rPr dirty="0" sz="1450" spc="-10">
                <a:latin typeface="Times New Roman"/>
                <a:cs typeface="Times New Roman"/>
              </a:rPr>
              <a:t>her neist day an’ mony </a:t>
            </a:r>
            <a:r>
              <a:rPr dirty="0" sz="1450" spc="-5">
                <a:latin typeface="Times New Roman"/>
                <a:cs typeface="Times New Roman"/>
              </a:rPr>
              <a:t>a </a:t>
            </a:r>
            <a:r>
              <a:rPr dirty="0" sz="1450" spc="-10">
                <a:latin typeface="Times New Roman"/>
                <a:cs typeface="Times New Roman"/>
              </a:rPr>
              <a:t>lang day after; and just in the hettest </a:t>
            </a:r>
            <a:r>
              <a:rPr dirty="0" sz="1450" spc="-5">
                <a:latin typeface="Times New Roman"/>
                <a:cs typeface="Times New Roman"/>
              </a:rPr>
              <a:t>o’ </a:t>
            </a:r>
            <a:r>
              <a:rPr dirty="0" sz="1450" spc="-10">
                <a:latin typeface="Times New Roman"/>
                <a:cs typeface="Times New Roman"/>
              </a:rPr>
              <a:t>the  collieshangie, wha suld come </a:t>
            </a:r>
            <a:r>
              <a:rPr dirty="0" sz="1450" spc="-5">
                <a:latin typeface="Times New Roman"/>
                <a:cs typeface="Times New Roman"/>
              </a:rPr>
              <a:t>up </a:t>
            </a:r>
            <a:r>
              <a:rPr dirty="0" sz="1450" spc="-10">
                <a:latin typeface="Times New Roman"/>
                <a:cs typeface="Times New Roman"/>
              </a:rPr>
              <a:t>(for his sins) </a:t>
            </a:r>
            <a:r>
              <a:rPr dirty="0" sz="1450" spc="-5">
                <a:latin typeface="Times New Roman"/>
                <a:cs typeface="Times New Roman"/>
              </a:rPr>
              <a:t>but </a:t>
            </a:r>
            <a:r>
              <a:rPr dirty="0" sz="1450" spc="-10">
                <a:latin typeface="Times New Roman"/>
                <a:cs typeface="Times New Roman"/>
              </a:rPr>
              <a:t>the new</a:t>
            </a:r>
            <a:r>
              <a:rPr dirty="0" sz="1450" spc="65">
                <a:latin typeface="Times New Roman"/>
                <a:cs typeface="Times New Roman"/>
              </a:rPr>
              <a:t> </a:t>
            </a:r>
            <a:r>
              <a:rPr dirty="0" sz="1450" spc="-20">
                <a:latin typeface="Times New Roman"/>
                <a:cs typeface="Times New Roman"/>
              </a:rPr>
              <a:t>minister.</a:t>
            </a:r>
            <a:endParaRPr sz="1450">
              <a:latin typeface="Times New Roman"/>
              <a:cs typeface="Times New Roman"/>
            </a:endParaRPr>
          </a:p>
          <a:p>
            <a:pPr algn="just" marL="12700" marR="5080">
              <a:lnSpc>
                <a:spcPts val="1730"/>
              </a:lnSpc>
              <a:spcBef>
                <a:spcPts val="840"/>
              </a:spcBef>
            </a:pPr>
            <a:r>
              <a:rPr dirty="0" sz="1450" spc="-25">
                <a:latin typeface="Times New Roman"/>
                <a:cs typeface="Times New Roman"/>
              </a:rPr>
              <a:t>‘Women,’ </a:t>
            </a:r>
            <a:r>
              <a:rPr dirty="0" sz="1450" spc="-10">
                <a:latin typeface="Times New Roman"/>
                <a:cs typeface="Times New Roman"/>
              </a:rPr>
              <a:t>said </a:t>
            </a:r>
            <a:r>
              <a:rPr dirty="0" sz="1450" spc="-5">
                <a:latin typeface="Times New Roman"/>
                <a:cs typeface="Times New Roman"/>
              </a:rPr>
              <a:t>he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grand voice), ‘I </a:t>
            </a:r>
            <a:r>
              <a:rPr dirty="0" sz="1450" spc="-15">
                <a:latin typeface="Times New Roman"/>
                <a:cs typeface="Times New Roman"/>
              </a:rPr>
              <a:t>charge </a:t>
            </a:r>
            <a:r>
              <a:rPr dirty="0" sz="1450" spc="-5">
                <a:latin typeface="Times New Roman"/>
                <a:cs typeface="Times New Roman"/>
              </a:rPr>
              <a:t>you </a:t>
            </a:r>
            <a:r>
              <a:rPr dirty="0" sz="1450" spc="-10">
                <a:latin typeface="Times New Roman"/>
                <a:cs typeface="Times New Roman"/>
              </a:rPr>
              <a:t>in the </a:t>
            </a:r>
            <a:r>
              <a:rPr dirty="0" sz="1450" spc="-20">
                <a:latin typeface="Times New Roman"/>
                <a:cs typeface="Times New Roman"/>
              </a:rPr>
              <a:t>Lord’s </a:t>
            </a:r>
            <a:r>
              <a:rPr dirty="0" sz="1450" spc="-10">
                <a:latin typeface="Times New Roman"/>
                <a:cs typeface="Times New Roman"/>
              </a:rPr>
              <a:t>name  to let her</a:t>
            </a:r>
            <a:r>
              <a:rPr dirty="0" sz="1450">
                <a:latin typeface="Times New Roman"/>
                <a:cs typeface="Times New Roman"/>
              </a:rPr>
              <a:t> </a:t>
            </a:r>
            <a:r>
              <a:rPr dirty="0" sz="1450" spc="-5">
                <a:latin typeface="Times New Roman"/>
                <a:cs typeface="Times New Roman"/>
              </a:rPr>
              <a:t>go.’</a:t>
            </a:r>
            <a:endParaRPr sz="1450">
              <a:latin typeface="Times New Roman"/>
              <a:cs typeface="Times New Roman"/>
            </a:endParaRPr>
          </a:p>
          <a:p>
            <a:pPr algn="just" marL="12700" marR="11430">
              <a:lnSpc>
                <a:spcPts val="1730"/>
              </a:lnSpc>
              <a:spcBef>
                <a:spcPts val="860"/>
              </a:spcBef>
            </a:pPr>
            <a:r>
              <a:rPr dirty="0" sz="1450" spc="-10">
                <a:latin typeface="Times New Roman"/>
                <a:cs typeface="Times New Roman"/>
              </a:rPr>
              <a:t>Janet ran to him—she was fair wud wi’ terror—an’ clang to him, an’ prayed  him, for </a:t>
            </a:r>
            <a:r>
              <a:rPr dirty="0" sz="1450" spc="-20">
                <a:latin typeface="Times New Roman"/>
                <a:cs typeface="Times New Roman"/>
              </a:rPr>
              <a:t>Christ’s </a:t>
            </a:r>
            <a:r>
              <a:rPr dirty="0" sz="1450" spc="-10">
                <a:latin typeface="Times New Roman"/>
                <a:cs typeface="Times New Roman"/>
              </a:rPr>
              <a:t>sake, save her frae the cummers; an’ </a:t>
            </a:r>
            <a:r>
              <a:rPr dirty="0" sz="1450" spc="-25">
                <a:latin typeface="Times New Roman"/>
                <a:cs typeface="Times New Roman"/>
              </a:rPr>
              <a:t>they, </a:t>
            </a:r>
            <a:r>
              <a:rPr dirty="0" sz="1450" spc="-10">
                <a:latin typeface="Times New Roman"/>
                <a:cs typeface="Times New Roman"/>
              </a:rPr>
              <a:t>for their pairt, tauld  him a’ that was </a:t>
            </a:r>
            <a:r>
              <a:rPr dirty="0" sz="1450" spc="-15">
                <a:latin typeface="Times New Roman"/>
                <a:cs typeface="Times New Roman"/>
              </a:rPr>
              <a:t>ken’t, </a:t>
            </a:r>
            <a:r>
              <a:rPr dirty="0" sz="1450" spc="-10">
                <a:latin typeface="Times New Roman"/>
                <a:cs typeface="Times New Roman"/>
              </a:rPr>
              <a:t>and maybe</a:t>
            </a:r>
            <a:r>
              <a:rPr dirty="0" sz="1450" spc="-75">
                <a:latin typeface="Times New Roman"/>
                <a:cs typeface="Times New Roman"/>
              </a:rPr>
              <a:t> </a:t>
            </a:r>
            <a:r>
              <a:rPr dirty="0" sz="1450" spc="-25">
                <a:latin typeface="Times New Roman"/>
                <a:cs typeface="Times New Roman"/>
              </a:rPr>
              <a:t>mair.</a:t>
            </a:r>
            <a:endParaRPr sz="1450">
              <a:latin typeface="Times New Roman"/>
              <a:cs typeface="Times New Roman"/>
            </a:endParaRPr>
          </a:p>
          <a:p>
            <a:pPr algn="just" marL="12700">
              <a:lnSpc>
                <a:spcPct val="100000"/>
              </a:lnSpc>
              <a:spcBef>
                <a:spcPts val="795"/>
              </a:spcBef>
            </a:pPr>
            <a:r>
              <a:rPr dirty="0" sz="1450" spc="-25">
                <a:latin typeface="Times New Roman"/>
                <a:cs typeface="Times New Roman"/>
              </a:rPr>
              <a:t>‘Woman,’ </a:t>
            </a:r>
            <a:r>
              <a:rPr dirty="0" sz="1450" spc="-10">
                <a:latin typeface="Times New Roman"/>
                <a:cs typeface="Times New Roman"/>
              </a:rPr>
              <a:t>says </a:t>
            </a:r>
            <a:r>
              <a:rPr dirty="0" sz="1450" spc="-5">
                <a:latin typeface="Times New Roman"/>
                <a:cs typeface="Times New Roman"/>
              </a:rPr>
              <a:t>he </a:t>
            </a:r>
            <a:r>
              <a:rPr dirty="0" sz="1450" spc="-10">
                <a:latin typeface="Times New Roman"/>
                <a:cs typeface="Times New Roman"/>
              </a:rPr>
              <a:t>to Janet, ‘is this</a:t>
            </a:r>
            <a:r>
              <a:rPr dirty="0" sz="1450" spc="-70">
                <a:latin typeface="Times New Roman"/>
                <a:cs typeface="Times New Roman"/>
              </a:rPr>
              <a:t> </a:t>
            </a:r>
            <a:r>
              <a:rPr dirty="0" sz="1450" spc="-10">
                <a:latin typeface="Times New Roman"/>
                <a:cs typeface="Times New Roman"/>
              </a:rPr>
              <a:t>true?’</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‘As the Lord sees me,’ says she, ‘as the Lord made me, </a:t>
            </a:r>
            <a:r>
              <a:rPr dirty="0" sz="1450" spc="-5">
                <a:latin typeface="Times New Roman"/>
                <a:cs typeface="Times New Roman"/>
              </a:rPr>
              <a:t>no a </a:t>
            </a:r>
            <a:r>
              <a:rPr dirty="0" sz="1450" spc="-10">
                <a:latin typeface="Times New Roman"/>
                <a:cs typeface="Times New Roman"/>
              </a:rPr>
              <a:t>word </a:t>
            </a:r>
            <a:r>
              <a:rPr dirty="0" sz="1450" spc="-15">
                <a:latin typeface="Times New Roman"/>
                <a:cs typeface="Times New Roman"/>
              </a:rPr>
              <a:t>o’t. </a:t>
            </a:r>
            <a:r>
              <a:rPr dirty="0" sz="1450" spc="-10">
                <a:latin typeface="Times New Roman"/>
                <a:cs typeface="Times New Roman"/>
              </a:rPr>
              <a:t>Forbye  the bairn,’ says she, ‘I’ve been </a:t>
            </a:r>
            <a:r>
              <a:rPr dirty="0" sz="1450" spc="-5">
                <a:latin typeface="Times New Roman"/>
                <a:cs typeface="Times New Roman"/>
              </a:rPr>
              <a:t>a </a:t>
            </a:r>
            <a:r>
              <a:rPr dirty="0" sz="1450" spc="-10">
                <a:latin typeface="Times New Roman"/>
                <a:cs typeface="Times New Roman"/>
              </a:rPr>
              <a:t>decent woman a’ my</a:t>
            </a:r>
            <a:r>
              <a:rPr dirty="0" sz="1450" spc="-155">
                <a:latin typeface="Times New Roman"/>
                <a:cs typeface="Times New Roman"/>
              </a:rPr>
              <a:t> </a:t>
            </a:r>
            <a:r>
              <a:rPr dirty="0" sz="1450" spc="-10">
                <a:latin typeface="Times New Roman"/>
                <a:cs typeface="Times New Roman"/>
              </a:rPr>
              <a:t>days.’</a:t>
            </a:r>
            <a:endParaRPr sz="1450">
              <a:latin typeface="Times New Roman"/>
              <a:cs typeface="Times New Roman"/>
            </a:endParaRPr>
          </a:p>
          <a:p>
            <a:pPr algn="just" marL="12700" marR="12700">
              <a:lnSpc>
                <a:spcPts val="1730"/>
              </a:lnSpc>
              <a:spcBef>
                <a:spcPts val="860"/>
              </a:spcBef>
            </a:pPr>
            <a:r>
              <a:rPr dirty="0" sz="1450" spc="-20">
                <a:latin typeface="Times New Roman"/>
                <a:cs typeface="Times New Roman"/>
              </a:rPr>
              <a:t>‘Will </a:t>
            </a:r>
            <a:r>
              <a:rPr dirty="0" sz="1450" spc="-5">
                <a:latin typeface="Times New Roman"/>
                <a:cs typeface="Times New Roman"/>
              </a:rPr>
              <a:t>you,’ </a:t>
            </a:r>
            <a:r>
              <a:rPr dirty="0" sz="1450" spc="-10">
                <a:latin typeface="Times New Roman"/>
                <a:cs typeface="Times New Roman"/>
              </a:rPr>
              <a:t>says </a:t>
            </a:r>
            <a:r>
              <a:rPr dirty="0" sz="1450" spc="-35">
                <a:latin typeface="Times New Roman"/>
                <a:cs typeface="Times New Roman"/>
              </a:rPr>
              <a:t>Mr. </a:t>
            </a:r>
            <a:r>
              <a:rPr dirty="0" sz="1450" spc="-10">
                <a:latin typeface="Times New Roman"/>
                <a:cs typeface="Times New Roman"/>
              </a:rPr>
              <a:t>Soulis, ‘in the name </a:t>
            </a:r>
            <a:r>
              <a:rPr dirty="0" sz="1450" spc="-5">
                <a:latin typeface="Times New Roman"/>
                <a:cs typeface="Times New Roman"/>
              </a:rPr>
              <a:t>of </a:t>
            </a:r>
            <a:r>
              <a:rPr dirty="0" sz="1450" spc="-10">
                <a:latin typeface="Times New Roman"/>
                <a:cs typeface="Times New Roman"/>
              </a:rPr>
              <a:t>God, and before me, His unworthy  </a:t>
            </a:r>
            <a:r>
              <a:rPr dirty="0" sz="1450" spc="-15">
                <a:latin typeface="Times New Roman"/>
                <a:cs typeface="Times New Roman"/>
              </a:rPr>
              <a:t>minister, </a:t>
            </a:r>
            <a:r>
              <a:rPr dirty="0" sz="1450" spc="-10">
                <a:latin typeface="Times New Roman"/>
                <a:cs typeface="Times New Roman"/>
              </a:rPr>
              <a:t>renounce the devil and his</a:t>
            </a:r>
            <a:r>
              <a:rPr dirty="0" sz="1450" spc="25">
                <a:latin typeface="Times New Roman"/>
                <a:cs typeface="Times New Roman"/>
              </a:rPr>
              <a:t> </a:t>
            </a:r>
            <a:r>
              <a:rPr dirty="0" sz="1450" spc="-10">
                <a:latin typeface="Times New Roman"/>
                <a:cs typeface="Times New Roman"/>
              </a:rPr>
              <a:t>works?’</a:t>
            </a:r>
            <a:endParaRPr sz="1450">
              <a:latin typeface="Times New Roman"/>
              <a:cs typeface="Times New Roman"/>
            </a:endParaRPr>
          </a:p>
          <a:p>
            <a:pPr algn="just" marL="12700" marR="6985">
              <a:lnSpc>
                <a:spcPts val="1730"/>
              </a:lnSpc>
              <a:spcBef>
                <a:spcPts val="860"/>
              </a:spcBef>
            </a:pPr>
            <a:r>
              <a:rPr dirty="0" sz="1450" spc="-35">
                <a:latin typeface="Times New Roman"/>
                <a:cs typeface="Times New Roman"/>
              </a:rPr>
              <a:t>Weel, </a:t>
            </a:r>
            <a:r>
              <a:rPr dirty="0" sz="1450" spc="-10">
                <a:latin typeface="Times New Roman"/>
                <a:cs typeface="Times New Roman"/>
              </a:rPr>
              <a:t>it wad appear that when </a:t>
            </a:r>
            <a:r>
              <a:rPr dirty="0" sz="1450" spc="-5">
                <a:latin typeface="Times New Roman"/>
                <a:cs typeface="Times New Roman"/>
              </a:rPr>
              <a:t>he </a:t>
            </a:r>
            <a:r>
              <a:rPr dirty="0" sz="1450" spc="-10">
                <a:latin typeface="Times New Roman"/>
                <a:cs typeface="Times New Roman"/>
              </a:rPr>
              <a:t>askit that, she gave </a:t>
            </a:r>
            <a:r>
              <a:rPr dirty="0" sz="1450" spc="-5">
                <a:latin typeface="Times New Roman"/>
                <a:cs typeface="Times New Roman"/>
              </a:rPr>
              <a:t>a </a:t>
            </a:r>
            <a:r>
              <a:rPr dirty="0" sz="1450" spc="-10">
                <a:latin typeface="Times New Roman"/>
                <a:cs typeface="Times New Roman"/>
              </a:rPr>
              <a:t>girn that fairly frichtit  them that saw </a:t>
            </a:r>
            <a:r>
              <a:rPr dirty="0" sz="1450" spc="-20">
                <a:latin typeface="Times New Roman"/>
                <a:cs typeface="Times New Roman"/>
              </a:rPr>
              <a:t>her, </a:t>
            </a:r>
            <a:r>
              <a:rPr dirty="0" sz="1450" spc="-10">
                <a:latin typeface="Times New Roman"/>
                <a:cs typeface="Times New Roman"/>
              </a:rPr>
              <a:t>an’ they could hear her teeth play dirl thegether in her  chafts; </a:t>
            </a:r>
            <a:r>
              <a:rPr dirty="0" sz="1450" spc="-5">
                <a:latin typeface="Times New Roman"/>
                <a:cs typeface="Times New Roman"/>
              </a:rPr>
              <a:t>but </a:t>
            </a:r>
            <a:r>
              <a:rPr dirty="0" sz="1450" spc="-10">
                <a:latin typeface="Times New Roman"/>
                <a:cs typeface="Times New Roman"/>
              </a:rPr>
              <a:t>there was naething for it </a:t>
            </a:r>
            <a:r>
              <a:rPr dirty="0" sz="1450" spc="-5">
                <a:latin typeface="Times New Roman"/>
                <a:cs typeface="Times New Roman"/>
              </a:rPr>
              <a:t>but </a:t>
            </a:r>
            <a:r>
              <a:rPr dirty="0" sz="1450" spc="-10">
                <a:latin typeface="Times New Roman"/>
                <a:cs typeface="Times New Roman"/>
              </a:rPr>
              <a:t>the ae way </a:t>
            </a:r>
            <a:r>
              <a:rPr dirty="0" sz="1450" spc="-5">
                <a:latin typeface="Times New Roman"/>
                <a:cs typeface="Times New Roman"/>
              </a:rPr>
              <a:t>or </a:t>
            </a:r>
            <a:r>
              <a:rPr dirty="0" sz="1450" spc="-10">
                <a:latin typeface="Times New Roman"/>
                <a:cs typeface="Times New Roman"/>
              </a:rPr>
              <a:t>the ither; an’ Janet lifted  </a:t>
            </a:r>
            <a:r>
              <a:rPr dirty="0" sz="1450" spc="-5">
                <a:latin typeface="Times New Roman"/>
                <a:cs typeface="Times New Roman"/>
              </a:rPr>
              <a:t>up </a:t>
            </a:r>
            <a:r>
              <a:rPr dirty="0" sz="1450" spc="-10">
                <a:latin typeface="Times New Roman"/>
                <a:cs typeface="Times New Roman"/>
              </a:rPr>
              <a:t>her hand and renounced the deil before them</a:t>
            </a:r>
            <a:r>
              <a:rPr dirty="0" sz="1450" spc="35">
                <a:latin typeface="Times New Roman"/>
                <a:cs typeface="Times New Roman"/>
              </a:rPr>
              <a:t> </a:t>
            </a:r>
            <a:r>
              <a:rPr dirty="0" sz="1450" spc="-10">
                <a:latin typeface="Times New Roman"/>
                <a:cs typeface="Times New Roman"/>
              </a:rPr>
              <a:t>a’.</a:t>
            </a:r>
            <a:endParaRPr sz="1450">
              <a:latin typeface="Times New Roman"/>
              <a:cs typeface="Times New Roman"/>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9525">
              <a:lnSpc>
                <a:spcPts val="1730"/>
              </a:lnSpc>
              <a:spcBef>
                <a:spcPts val="155"/>
              </a:spcBef>
            </a:pPr>
            <a:r>
              <a:rPr dirty="0" sz="1450" spc="-10">
                <a:latin typeface="Times New Roman"/>
                <a:cs typeface="Times New Roman"/>
              </a:rPr>
              <a:t>‘And </a:t>
            </a:r>
            <a:r>
              <a:rPr dirty="0" sz="1450" spc="-25">
                <a:latin typeface="Times New Roman"/>
                <a:cs typeface="Times New Roman"/>
              </a:rPr>
              <a:t>now,’ </a:t>
            </a:r>
            <a:r>
              <a:rPr dirty="0" sz="1450" spc="-10">
                <a:latin typeface="Times New Roman"/>
                <a:cs typeface="Times New Roman"/>
              </a:rPr>
              <a:t>says </a:t>
            </a:r>
            <a:r>
              <a:rPr dirty="0" sz="1450" spc="-35">
                <a:latin typeface="Times New Roman"/>
                <a:cs typeface="Times New Roman"/>
              </a:rPr>
              <a:t>Mr. </a:t>
            </a:r>
            <a:r>
              <a:rPr dirty="0" sz="1450" spc="-10">
                <a:latin typeface="Times New Roman"/>
                <a:cs typeface="Times New Roman"/>
              </a:rPr>
              <a:t>Soulis to the guidwives, ‘home with ye, </a:t>
            </a:r>
            <a:r>
              <a:rPr dirty="0" sz="1450" spc="-5">
                <a:latin typeface="Times New Roman"/>
                <a:cs typeface="Times New Roman"/>
              </a:rPr>
              <a:t>one </a:t>
            </a:r>
            <a:r>
              <a:rPr dirty="0" sz="1450" spc="-10">
                <a:latin typeface="Times New Roman"/>
                <a:cs typeface="Times New Roman"/>
              </a:rPr>
              <a:t>and all, and  pray to God for His</a:t>
            </a:r>
            <a:r>
              <a:rPr dirty="0" sz="1450" spc="10">
                <a:latin typeface="Times New Roman"/>
                <a:cs typeface="Times New Roman"/>
              </a:rPr>
              <a:t> </a:t>
            </a:r>
            <a:r>
              <a:rPr dirty="0" sz="1450" spc="-10">
                <a:latin typeface="Times New Roman"/>
                <a:cs typeface="Times New Roman"/>
              </a:rPr>
              <a:t>forgiveness.’</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gied Janet his arm, though she had little </a:t>
            </a:r>
            <a:r>
              <a:rPr dirty="0" sz="1450" spc="-5">
                <a:latin typeface="Times New Roman"/>
                <a:cs typeface="Times New Roman"/>
              </a:rPr>
              <a:t>on </a:t>
            </a:r>
            <a:r>
              <a:rPr dirty="0" sz="1450" spc="-10">
                <a:latin typeface="Times New Roman"/>
                <a:cs typeface="Times New Roman"/>
              </a:rPr>
              <a:t>her </a:t>
            </a:r>
            <a:r>
              <a:rPr dirty="0" sz="1450" spc="-5">
                <a:latin typeface="Times New Roman"/>
                <a:cs typeface="Times New Roman"/>
              </a:rPr>
              <a:t>but a </a:t>
            </a:r>
            <a:r>
              <a:rPr dirty="0" sz="1450" spc="-10">
                <a:latin typeface="Times New Roman"/>
                <a:cs typeface="Times New Roman"/>
              </a:rPr>
              <a:t>sark, and took her  </a:t>
            </a:r>
            <a:r>
              <a:rPr dirty="0" sz="1450" spc="-5">
                <a:latin typeface="Times New Roman"/>
                <a:cs typeface="Times New Roman"/>
              </a:rPr>
              <a:t>up </a:t>
            </a:r>
            <a:r>
              <a:rPr dirty="0" sz="1450" spc="-10">
                <a:latin typeface="Times New Roman"/>
                <a:cs typeface="Times New Roman"/>
              </a:rPr>
              <a:t>the clachan to her ain </a:t>
            </a:r>
            <a:r>
              <a:rPr dirty="0" sz="1450" spc="-5">
                <a:latin typeface="Times New Roman"/>
                <a:cs typeface="Times New Roman"/>
              </a:rPr>
              <a:t>door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leddy </a:t>
            </a:r>
            <a:r>
              <a:rPr dirty="0" sz="1450" spc="-5">
                <a:latin typeface="Times New Roman"/>
                <a:cs typeface="Times New Roman"/>
              </a:rPr>
              <a:t>of </a:t>
            </a:r>
            <a:r>
              <a:rPr dirty="0" sz="1450" spc="-10">
                <a:latin typeface="Times New Roman"/>
                <a:cs typeface="Times New Roman"/>
              </a:rPr>
              <a:t>the land; an’ her scrieghin’ and  laughin’ as was </a:t>
            </a:r>
            <a:r>
              <a:rPr dirty="0" sz="1450" spc="-5">
                <a:latin typeface="Times New Roman"/>
                <a:cs typeface="Times New Roman"/>
              </a:rPr>
              <a:t>a </a:t>
            </a:r>
            <a:r>
              <a:rPr dirty="0" sz="1450" spc="-10">
                <a:latin typeface="Times New Roman"/>
                <a:cs typeface="Times New Roman"/>
              </a:rPr>
              <a:t>scandal to </a:t>
            </a:r>
            <a:r>
              <a:rPr dirty="0" sz="1450" spc="-5">
                <a:latin typeface="Times New Roman"/>
                <a:cs typeface="Times New Roman"/>
              </a:rPr>
              <a:t>be</a:t>
            </a:r>
            <a:r>
              <a:rPr dirty="0" sz="1450" spc="-85">
                <a:latin typeface="Times New Roman"/>
                <a:cs typeface="Times New Roman"/>
              </a:rPr>
              <a:t> </a:t>
            </a:r>
            <a:r>
              <a:rPr dirty="0" sz="1450" spc="-10">
                <a:latin typeface="Times New Roman"/>
                <a:cs typeface="Times New Roman"/>
              </a:rPr>
              <a:t>heard.</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There were mony grave folk lang ower their prayers that nicht; </a:t>
            </a:r>
            <a:r>
              <a:rPr dirty="0" sz="1450" spc="-5">
                <a:latin typeface="Times New Roman"/>
                <a:cs typeface="Times New Roman"/>
              </a:rPr>
              <a:t>but </a:t>
            </a:r>
            <a:r>
              <a:rPr dirty="0" sz="1450" spc="-10">
                <a:latin typeface="Times New Roman"/>
                <a:cs typeface="Times New Roman"/>
              </a:rPr>
              <a:t>when the  morn cam’ there was sic </a:t>
            </a:r>
            <a:r>
              <a:rPr dirty="0" sz="1450" spc="-5">
                <a:latin typeface="Times New Roman"/>
                <a:cs typeface="Times New Roman"/>
              </a:rPr>
              <a:t>a </a:t>
            </a:r>
            <a:r>
              <a:rPr dirty="0" sz="1450" spc="-10">
                <a:latin typeface="Times New Roman"/>
                <a:cs typeface="Times New Roman"/>
              </a:rPr>
              <a:t>fear fell </a:t>
            </a:r>
            <a:r>
              <a:rPr dirty="0" sz="1450" spc="-5">
                <a:latin typeface="Times New Roman"/>
                <a:cs typeface="Times New Roman"/>
              </a:rPr>
              <a:t>upon </a:t>
            </a:r>
            <a:r>
              <a:rPr dirty="0" sz="1450" spc="-10">
                <a:latin typeface="Times New Roman"/>
                <a:cs typeface="Times New Roman"/>
              </a:rPr>
              <a:t>a’ Ba’weary that the bairns hid  theirsels, and even the men folk stood and keekit frae their doors. For there  was Janet comin’ </a:t>
            </a:r>
            <a:r>
              <a:rPr dirty="0" sz="1450" spc="-5">
                <a:latin typeface="Times New Roman"/>
                <a:cs typeface="Times New Roman"/>
              </a:rPr>
              <a:t>doun </a:t>
            </a:r>
            <a:r>
              <a:rPr dirty="0" sz="1450" spc="-10">
                <a:latin typeface="Times New Roman"/>
                <a:cs typeface="Times New Roman"/>
              </a:rPr>
              <a:t>the clachan—her </a:t>
            </a:r>
            <a:r>
              <a:rPr dirty="0" sz="1450" spc="-5">
                <a:latin typeface="Times New Roman"/>
                <a:cs typeface="Times New Roman"/>
              </a:rPr>
              <a:t>or </a:t>
            </a:r>
            <a:r>
              <a:rPr dirty="0" sz="1450" spc="-10">
                <a:latin typeface="Times New Roman"/>
                <a:cs typeface="Times New Roman"/>
              </a:rPr>
              <a:t>her likeness, nane could tell—wi’  her neck thrawn, and her heid </a:t>
            </a:r>
            <a:r>
              <a:rPr dirty="0" sz="1450" spc="-5">
                <a:latin typeface="Times New Roman"/>
                <a:cs typeface="Times New Roman"/>
              </a:rPr>
              <a:t>on </a:t>
            </a:r>
            <a:r>
              <a:rPr dirty="0" sz="1450" spc="-10">
                <a:latin typeface="Times New Roman"/>
                <a:cs typeface="Times New Roman"/>
              </a:rPr>
              <a:t>ae side, like </a:t>
            </a:r>
            <a:r>
              <a:rPr dirty="0" sz="1450" spc="-5">
                <a:latin typeface="Times New Roman"/>
                <a:cs typeface="Times New Roman"/>
              </a:rPr>
              <a:t>a body </a:t>
            </a:r>
            <a:r>
              <a:rPr dirty="0" sz="1450" spc="-10">
                <a:latin typeface="Times New Roman"/>
                <a:cs typeface="Times New Roman"/>
              </a:rPr>
              <a:t>that has been hangit, and  </a:t>
            </a:r>
            <a:r>
              <a:rPr dirty="0" sz="1450" spc="-5">
                <a:latin typeface="Times New Roman"/>
                <a:cs typeface="Times New Roman"/>
              </a:rPr>
              <a:t>a </a:t>
            </a:r>
            <a:r>
              <a:rPr dirty="0" sz="1450" spc="-10">
                <a:latin typeface="Times New Roman"/>
                <a:cs typeface="Times New Roman"/>
              </a:rPr>
              <a:t>girn </a:t>
            </a:r>
            <a:r>
              <a:rPr dirty="0" sz="1450" spc="-5">
                <a:latin typeface="Times New Roman"/>
                <a:cs typeface="Times New Roman"/>
              </a:rPr>
              <a:t>on </a:t>
            </a:r>
            <a:r>
              <a:rPr dirty="0" sz="1450" spc="-10">
                <a:latin typeface="Times New Roman"/>
                <a:cs typeface="Times New Roman"/>
              </a:rPr>
              <a:t>her face like an unstreakit corp. By an’ </a:t>
            </a:r>
            <a:r>
              <a:rPr dirty="0" sz="1450" spc="-5">
                <a:latin typeface="Times New Roman"/>
                <a:cs typeface="Times New Roman"/>
              </a:rPr>
              <a:t>by </a:t>
            </a:r>
            <a:r>
              <a:rPr dirty="0" sz="1450" spc="-10">
                <a:latin typeface="Times New Roman"/>
                <a:cs typeface="Times New Roman"/>
              </a:rPr>
              <a:t>they </a:t>
            </a:r>
            <a:r>
              <a:rPr dirty="0" sz="1450" spc="-5">
                <a:latin typeface="Times New Roman"/>
                <a:cs typeface="Times New Roman"/>
              </a:rPr>
              <a:t>got </a:t>
            </a:r>
            <a:r>
              <a:rPr dirty="0" sz="1450" spc="-10">
                <a:latin typeface="Times New Roman"/>
                <a:cs typeface="Times New Roman"/>
              </a:rPr>
              <a:t>used wi’ it, and  even speered at her to ken what was wrang; </a:t>
            </a:r>
            <a:r>
              <a:rPr dirty="0" sz="1450" spc="-5">
                <a:latin typeface="Times New Roman"/>
                <a:cs typeface="Times New Roman"/>
              </a:rPr>
              <a:t>but </a:t>
            </a:r>
            <a:r>
              <a:rPr dirty="0" sz="1450" spc="-10">
                <a:latin typeface="Times New Roman"/>
                <a:cs typeface="Times New Roman"/>
              </a:rPr>
              <a:t>frae that day forth she  couldnae speak like </a:t>
            </a:r>
            <a:r>
              <a:rPr dirty="0" sz="1450" spc="-5">
                <a:latin typeface="Times New Roman"/>
                <a:cs typeface="Times New Roman"/>
              </a:rPr>
              <a:t>a </a:t>
            </a:r>
            <a:r>
              <a:rPr dirty="0" sz="1450" spc="-10">
                <a:latin typeface="Times New Roman"/>
                <a:cs typeface="Times New Roman"/>
              </a:rPr>
              <a:t>Christian woman, </a:t>
            </a:r>
            <a:r>
              <a:rPr dirty="0" sz="1450" spc="-5">
                <a:latin typeface="Times New Roman"/>
                <a:cs typeface="Times New Roman"/>
              </a:rPr>
              <a:t>but </a:t>
            </a:r>
            <a:r>
              <a:rPr dirty="0" sz="1450" spc="-10">
                <a:latin typeface="Times New Roman"/>
                <a:cs typeface="Times New Roman"/>
              </a:rPr>
              <a:t>slavered and played click wi’ her  teeth like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 </a:t>
            </a:r>
            <a:r>
              <a:rPr dirty="0" sz="1450" spc="-10">
                <a:latin typeface="Times New Roman"/>
                <a:cs typeface="Times New Roman"/>
              </a:rPr>
              <a:t>shears; and frae that day forth the name </a:t>
            </a:r>
            <a:r>
              <a:rPr dirty="0" sz="1450" spc="-5">
                <a:latin typeface="Times New Roman"/>
                <a:cs typeface="Times New Roman"/>
              </a:rPr>
              <a:t>o’ </a:t>
            </a:r>
            <a:r>
              <a:rPr dirty="0" sz="1450" spc="-10">
                <a:latin typeface="Times New Roman"/>
                <a:cs typeface="Times New Roman"/>
              </a:rPr>
              <a:t>God cam never  </a:t>
            </a:r>
            <a:r>
              <a:rPr dirty="0" sz="1450" spc="-5">
                <a:latin typeface="Times New Roman"/>
                <a:cs typeface="Times New Roman"/>
              </a:rPr>
              <a:t>on </a:t>
            </a:r>
            <a:r>
              <a:rPr dirty="0" sz="1450" spc="-10">
                <a:latin typeface="Times New Roman"/>
                <a:cs typeface="Times New Roman"/>
              </a:rPr>
              <a:t>her lips. Whiles she wad try to say it, </a:t>
            </a:r>
            <a:r>
              <a:rPr dirty="0" sz="1450" spc="-5">
                <a:latin typeface="Times New Roman"/>
                <a:cs typeface="Times New Roman"/>
              </a:rPr>
              <a:t>but </a:t>
            </a:r>
            <a:r>
              <a:rPr dirty="0" sz="1450" spc="-10">
                <a:latin typeface="Times New Roman"/>
                <a:cs typeface="Times New Roman"/>
              </a:rPr>
              <a:t>it michtnae be. Them that  kenned best said least; </a:t>
            </a:r>
            <a:r>
              <a:rPr dirty="0" sz="1450" spc="-5">
                <a:latin typeface="Times New Roman"/>
                <a:cs typeface="Times New Roman"/>
              </a:rPr>
              <a:t>but </a:t>
            </a:r>
            <a:r>
              <a:rPr dirty="0" sz="1450" spc="-10">
                <a:latin typeface="Times New Roman"/>
                <a:cs typeface="Times New Roman"/>
              </a:rPr>
              <a:t>they never gied that Thing the name </a:t>
            </a:r>
            <a:r>
              <a:rPr dirty="0" sz="1450" spc="-5">
                <a:latin typeface="Times New Roman"/>
                <a:cs typeface="Times New Roman"/>
              </a:rPr>
              <a:t>o’ </a:t>
            </a:r>
            <a:r>
              <a:rPr dirty="0" sz="1450" spc="-10">
                <a:latin typeface="Times New Roman"/>
                <a:cs typeface="Times New Roman"/>
              </a:rPr>
              <a:t>Janet  M’Clour; for the auld Janet, </a:t>
            </a:r>
            <a:r>
              <a:rPr dirty="0" sz="1450" spc="-5">
                <a:latin typeface="Times New Roman"/>
                <a:cs typeface="Times New Roman"/>
              </a:rPr>
              <a:t>by </a:t>
            </a:r>
            <a:r>
              <a:rPr dirty="0" sz="1450" spc="-10">
                <a:latin typeface="Times New Roman"/>
                <a:cs typeface="Times New Roman"/>
              </a:rPr>
              <a:t>their way </a:t>
            </a:r>
            <a:r>
              <a:rPr dirty="0" sz="1450" spc="-15">
                <a:latin typeface="Times New Roman"/>
                <a:cs typeface="Times New Roman"/>
              </a:rPr>
              <a:t>o’t, </a:t>
            </a:r>
            <a:r>
              <a:rPr dirty="0" sz="1450" spc="-10">
                <a:latin typeface="Times New Roman"/>
                <a:cs typeface="Times New Roman"/>
              </a:rPr>
              <a:t>was in muckle hell that </a:t>
            </a:r>
            <a:r>
              <a:rPr dirty="0" sz="1450" spc="-30">
                <a:latin typeface="Times New Roman"/>
                <a:cs typeface="Times New Roman"/>
              </a:rPr>
              <a:t>day. </a:t>
            </a:r>
            <a:r>
              <a:rPr dirty="0" sz="1450" spc="-10">
                <a:latin typeface="Times New Roman"/>
                <a:cs typeface="Times New Roman"/>
              </a:rPr>
              <a:t>But  the minister was neither to haud </a:t>
            </a:r>
            <a:r>
              <a:rPr dirty="0" sz="1450" spc="-5">
                <a:latin typeface="Times New Roman"/>
                <a:cs typeface="Times New Roman"/>
              </a:rPr>
              <a:t>nor </a:t>
            </a:r>
            <a:r>
              <a:rPr dirty="0" sz="1450" spc="-10">
                <a:latin typeface="Times New Roman"/>
                <a:cs typeface="Times New Roman"/>
              </a:rPr>
              <a:t>to </a:t>
            </a:r>
            <a:r>
              <a:rPr dirty="0" sz="1450" spc="-5">
                <a:latin typeface="Times New Roman"/>
                <a:cs typeface="Times New Roman"/>
              </a:rPr>
              <a:t>bind; he </a:t>
            </a:r>
            <a:r>
              <a:rPr dirty="0" sz="1450" spc="-10">
                <a:latin typeface="Times New Roman"/>
                <a:cs typeface="Times New Roman"/>
              </a:rPr>
              <a:t>preached about naething </a:t>
            </a:r>
            <a:r>
              <a:rPr dirty="0" sz="1450" spc="-5">
                <a:latin typeface="Times New Roman"/>
                <a:cs typeface="Times New Roman"/>
              </a:rPr>
              <a:t>but  </a:t>
            </a:r>
            <a:r>
              <a:rPr dirty="0" sz="1450" spc="-10">
                <a:latin typeface="Times New Roman"/>
                <a:cs typeface="Times New Roman"/>
              </a:rPr>
              <a:t>the </a:t>
            </a:r>
            <a:r>
              <a:rPr dirty="0" sz="1450" spc="-20">
                <a:latin typeface="Times New Roman"/>
                <a:cs typeface="Times New Roman"/>
              </a:rPr>
              <a:t>folk’s </a:t>
            </a:r>
            <a:r>
              <a:rPr dirty="0" sz="1450" spc="-10">
                <a:latin typeface="Times New Roman"/>
                <a:cs typeface="Times New Roman"/>
              </a:rPr>
              <a:t>cruelty that had gi’en her </a:t>
            </a:r>
            <a:r>
              <a:rPr dirty="0" sz="1450" spc="-5">
                <a:latin typeface="Times New Roman"/>
                <a:cs typeface="Times New Roman"/>
              </a:rPr>
              <a:t>a </a:t>
            </a:r>
            <a:r>
              <a:rPr dirty="0" sz="1450" spc="-10">
                <a:latin typeface="Times New Roman"/>
                <a:cs typeface="Times New Roman"/>
              </a:rPr>
              <a:t>stroke </a:t>
            </a:r>
            <a:r>
              <a:rPr dirty="0" sz="1450" spc="-5">
                <a:latin typeface="Times New Roman"/>
                <a:cs typeface="Times New Roman"/>
              </a:rPr>
              <a:t>of </a:t>
            </a:r>
            <a:r>
              <a:rPr dirty="0" sz="1450" spc="-10">
                <a:latin typeface="Times New Roman"/>
                <a:cs typeface="Times New Roman"/>
              </a:rPr>
              <a:t>the palsy; </a:t>
            </a:r>
            <a:r>
              <a:rPr dirty="0" sz="1450" spc="-5">
                <a:latin typeface="Times New Roman"/>
                <a:cs typeface="Times New Roman"/>
              </a:rPr>
              <a:t>he </a:t>
            </a:r>
            <a:r>
              <a:rPr dirty="0" sz="1450" spc="-10">
                <a:latin typeface="Times New Roman"/>
                <a:cs typeface="Times New Roman"/>
              </a:rPr>
              <a:t>skelpt the bairns  that meddled her; and </a:t>
            </a:r>
            <a:r>
              <a:rPr dirty="0" sz="1450" spc="-5">
                <a:latin typeface="Times New Roman"/>
                <a:cs typeface="Times New Roman"/>
              </a:rPr>
              <a:t>he </a:t>
            </a:r>
            <a:r>
              <a:rPr dirty="0" sz="1450" spc="-10">
                <a:latin typeface="Times New Roman"/>
                <a:cs typeface="Times New Roman"/>
              </a:rPr>
              <a:t>had her </a:t>
            </a:r>
            <a:r>
              <a:rPr dirty="0" sz="1450" spc="-5">
                <a:latin typeface="Times New Roman"/>
                <a:cs typeface="Times New Roman"/>
              </a:rPr>
              <a:t>up </a:t>
            </a:r>
            <a:r>
              <a:rPr dirty="0" sz="1450" spc="-10">
                <a:latin typeface="Times New Roman"/>
                <a:cs typeface="Times New Roman"/>
              </a:rPr>
              <a:t>to the manse that same nicht, and dwalled  there a’ his lane wi’ her under the Hangin’</a:t>
            </a:r>
            <a:r>
              <a:rPr dirty="0" sz="1450" spc="-275">
                <a:latin typeface="Times New Roman"/>
                <a:cs typeface="Times New Roman"/>
              </a:rPr>
              <a:t> </a:t>
            </a:r>
            <a:r>
              <a:rPr dirty="0" sz="1450" spc="-30">
                <a:latin typeface="Times New Roman"/>
                <a:cs typeface="Times New Roman"/>
              </a:rPr>
              <a:t>Shaw.</a:t>
            </a:r>
            <a:endParaRPr sz="1450">
              <a:latin typeface="Times New Roman"/>
              <a:cs typeface="Times New Roman"/>
            </a:endParaRPr>
          </a:p>
          <a:p>
            <a:pPr algn="just" marL="12700" marR="5080">
              <a:lnSpc>
                <a:spcPts val="1730"/>
              </a:lnSpc>
              <a:spcBef>
                <a:spcPts val="840"/>
              </a:spcBef>
            </a:pPr>
            <a:r>
              <a:rPr dirty="0" sz="1450" spc="-35">
                <a:latin typeface="Times New Roman"/>
                <a:cs typeface="Times New Roman"/>
              </a:rPr>
              <a:t>Weel, </a:t>
            </a:r>
            <a:r>
              <a:rPr dirty="0" sz="1450" spc="-10">
                <a:latin typeface="Times New Roman"/>
                <a:cs typeface="Times New Roman"/>
              </a:rPr>
              <a:t>time gaed </a:t>
            </a:r>
            <a:r>
              <a:rPr dirty="0" sz="1450" spc="-5">
                <a:latin typeface="Times New Roman"/>
                <a:cs typeface="Times New Roman"/>
              </a:rPr>
              <a:t>by: </a:t>
            </a:r>
            <a:r>
              <a:rPr dirty="0" sz="1450" spc="-10">
                <a:latin typeface="Times New Roman"/>
                <a:cs typeface="Times New Roman"/>
              </a:rPr>
              <a:t>and the idler sort commenced to think mair lichtly </a:t>
            </a:r>
            <a:r>
              <a:rPr dirty="0" sz="1450" spc="-5">
                <a:latin typeface="Times New Roman"/>
                <a:cs typeface="Times New Roman"/>
              </a:rPr>
              <a:t>o’ </a:t>
            </a:r>
            <a:r>
              <a:rPr dirty="0" sz="1450" spc="-10">
                <a:latin typeface="Times New Roman"/>
                <a:cs typeface="Times New Roman"/>
              </a:rPr>
              <a:t>that  black business. The minister was weel thocht o’; </a:t>
            </a:r>
            <a:r>
              <a:rPr dirty="0" sz="1450" spc="-5">
                <a:latin typeface="Times New Roman"/>
                <a:cs typeface="Times New Roman"/>
              </a:rPr>
              <a:t>he </a:t>
            </a:r>
            <a:r>
              <a:rPr dirty="0" sz="1450" spc="-10">
                <a:latin typeface="Times New Roman"/>
                <a:cs typeface="Times New Roman"/>
              </a:rPr>
              <a:t>was aye late at the  writing, folk wad see his can’le </a:t>
            </a:r>
            <a:r>
              <a:rPr dirty="0" sz="1450" spc="-5">
                <a:latin typeface="Times New Roman"/>
                <a:cs typeface="Times New Roman"/>
              </a:rPr>
              <a:t>doon by </a:t>
            </a:r>
            <a:r>
              <a:rPr dirty="0" sz="1450" spc="-10">
                <a:latin typeface="Times New Roman"/>
                <a:cs typeface="Times New Roman"/>
              </a:rPr>
              <a:t>the Dule water after twal’ at e’en; and  </a:t>
            </a:r>
            <a:r>
              <a:rPr dirty="0" sz="1450" spc="-5">
                <a:latin typeface="Times New Roman"/>
                <a:cs typeface="Times New Roman"/>
              </a:rPr>
              <a:t>he </a:t>
            </a:r>
            <a:r>
              <a:rPr dirty="0" sz="1450" spc="-10">
                <a:latin typeface="Times New Roman"/>
                <a:cs typeface="Times New Roman"/>
              </a:rPr>
              <a:t>seemed pleased wi’ himsel’ and upsitten as at first, though a’ </a:t>
            </a:r>
            <a:r>
              <a:rPr dirty="0" sz="1450" spc="-5">
                <a:latin typeface="Times New Roman"/>
                <a:cs typeface="Times New Roman"/>
              </a:rPr>
              <a:t>body </a:t>
            </a:r>
            <a:r>
              <a:rPr dirty="0" sz="1450" spc="-10">
                <a:latin typeface="Times New Roman"/>
                <a:cs typeface="Times New Roman"/>
              </a:rPr>
              <a:t>could  see that </a:t>
            </a:r>
            <a:r>
              <a:rPr dirty="0" sz="1450" spc="-5">
                <a:latin typeface="Times New Roman"/>
                <a:cs typeface="Times New Roman"/>
              </a:rPr>
              <a:t>he </a:t>
            </a:r>
            <a:r>
              <a:rPr dirty="0" sz="1450" spc="-10">
                <a:latin typeface="Times New Roman"/>
                <a:cs typeface="Times New Roman"/>
              </a:rPr>
              <a:t>was dwining. As for Janet she cam an’ she gaed; if she didnae  speak muckle afore, it was reason she should speak less then; she meddled  naebody; </a:t>
            </a:r>
            <a:r>
              <a:rPr dirty="0" sz="1450" spc="-5">
                <a:latin typeface="Times New Roman"/>
                <a:cs typeface="Times New Roman"/>
              </a:rPr>
              <a:t>but </a:t>
            </a:r>
            <a:r>
              <a:rPr dirty="0" sz="1450" spc="-10">
                <a:latin typeface="Times New Roman"/>
                <a:cs typeface="Times New Roman"/>
              </a:rPr>
              <a:t>she was an eldritch thing to see, an’ nane wad hae mistrysted wi’  her for Ba’weary</a:t>
            </a:r>
            <a:r>
              <a:rPr dirty="0" sz="1450">
                <a:latin typeface="Times New Roman"/>
                <a:cs typeface="Times New Roman"/>
              </a:rPr>
              <a:t> </a:t>
            </a:r>
            <a:r>
              <a:rPr dirty="0" sz="1450" spc="-10">
                <a:latin typeface="Times New Roman"/>
                <a:cs typeface="Times New Roman"/>
              </a:rPr>
              <a:t>glebe.</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About the end </a:t>
            </a:r>
            <a:r>
              <a:rPr dirty="0" sz="1450" spc="-5">
                <a:latin typeface="Times New Roman"/>
                <a:cs typeface="Times New Roman"/>
              </a:rPr>
              <a:t>o’ </a:t>
            </a:r>
            <a:r>
              <a:rPr dirty="0" sz="1450" spc="-10">
                <a:latin typeface="Times New Roman"/>
                <a:cs typeface="Times New Roman"/>
              </a:rPr>
              <a:t>July there cam’ </a:t>
            </a:r>
            <a:r>
              <a:rPr dirty="0" sz="1450" spc="-5">
                <a:latin typeface="Times New Roman"/>
                <a:cs typeface="Times New Roman"/>
              </a:rPr>
              <a:t>a </a:t>
            </a:r>
            <a:r>
              <a:rPr dirty="0" sz="1450" spc="-10">
                <a:latin typeface="Times New Roman"/>
                <a:cs typeface="Times New Roman"/>
              </a:rPr>
              <a:t>spell </a:t>
            </a:r>
            <a:r>
              <a:rPr dirty="0" sz="1450" spc="-5">
                <a:latin typeface="Times New Roman"/>
                <a:cs typeface="Times New Roman"/>
              </a:rPr>
              <a:t>o’ </a:t>
            </a:r>
            <a:r>
              <a:rPr dirty="0" sz="1450" spc="-15">
                <a:latin typeface="Times New Roman"/>
                <a:cs typeface="Times New Roman"/>
              </a:rPr>
              <a:t>weather, </a:t>
            </a:r>
            <a:r>
              <a:rPr dirty="0" sz="1450" spc="-10">
                <a:latin typeface="Times New Roman"/>
                <a:cs typeface="Times New Roman"/>
              </a:rPr>
              <a:t>the like </a:t>
            </a:r>
            <a:r>
              <a:rPr dirty="0" sz="1450" spc="-15">
                <a:latin typeface="Times New Roman"/>
                <a:cs typeface="Times New Roman"/>
              </a:rPr>
              <a:t>o’t </a:t>
            </a:r>
            <a:r>
              <a:rPr dirty="0" sz="1450" spc="-10">
                <a:latin typeface="Times New Roman"/>
                <a:cs typeface="Times New Roman"/>
              </a:rPr>
              <a:t>never was in  that country side; it was lown an’ het an’ heartless; the herds couldnae win </a:t>
            </a:r>
            <a:r>
              <a:rPr dirty="0" sz="1450" spc="-5">
                <a:latin typeface="Times New Roman"/>
                <a:cs typeface="Times New Roman"/>
              </a:rPr>
              <a:t>up  </a:t>
            </a:r>
            <a:r>
              <a:rPr dirty="0" sz="1450" spc="-10">
                <a:latin typeface="Times New Roman"/>
                <a:cs typeface="Times New Roman"/>
              </a:rPr>
              <a:t>the Black Hill, the bairns were ower weariet to play; an’ yet it was gousty </a:t>
            </a:r>
            <a:r>
              <a:rPr dirty="0" sz="1450" spc="-5">
                <a:latin typeface="Times New Roman"/>
                <a:cs typeface="Times New Roman"/>
              </a:rPr>
              <a:t>too,  </a:t>
            </a:r>
            <a:r>
              <a:rPr dirty="0" sz="1450" spc="-10">
                <a:latin typeface="Times New Roman"/>
                <a:cs typeface="Times New Roman"/>
              </a:rPr>
              <a:t>wi’ claps </a:t>
            </a:r>
            <a:r>
              <a:rPr dirty="0" sz="1450" spc="-5">
                <a:latin typeface="Times New Roman"/>
                <a:cs typeface="Times New Roman"/>
              </a:rPr>
              <a:t>o’ </a:t>
            </a:r>
            <a:r>
              <a:rPr dirty="0" sz="1450" spc="-10">
                <a:latin typeface="Times New Roman"/>
                <a:cs typeface="Times New Roman"/>
              </a:rPr>
              <a:t>het wund that rumm’led in the glens, and bits </a:t>
            </a:r>
            <a:r>
              <a:rPr dirty="0" sz="1450" spc="-5">
                <a:latin typeface="Times New Roman"/>
                <a:cs typeface="Times New Roman"/>
              </a:rPr>
              <a:t>o’ </a:t>
            </a:r>
            <a:r>
              <a:rPr dirty="0" sz="1450" spc="-10">
                <a:latin typeface="Times New Roman"/>
                <a:cs typeface="Times New Roman"/>
              </a:rPr>
              <a:t>shouers that  slockened naething. </a:t>
            </a:r>
            <a:r>
              <a:rPr dirty="0" sz="1450" spc="-70">
                <a:latin typeface="Times New Roman"/>
                <a:cs typeface="Times New Roman"/>
              </a:rPr>
              <a:t>We </a:t>
            </a:r>
            <a:r>
              <a:rPr dirty="0" sz="1450" spc="-10">
                <a:latin typeface="Times New Roman"/>
                <a:cs typeface="Times New Roman"/>
              </a:rPr>
              <a:t>aye thocht it </a:t>
            </a:r>
            <a:r>
              <a:rPr dirty="0" sz="1450" spc="-5">
                <a:latin typeface="Times New Roman"/>
                <a:cs typeface="Times New Roman"/>
              </a:rPr>
              <a:t>but </a:t>
            </a:r>
            <a:r>
              <a:rPr dirty="0" sz="1450" spc="-10">
                <a:latin typeface="Times New Roman"/>
                <a:cs typeface="Times New Roman"/>
              </a:rPr>
              <a:t>to thun’er </a:t>
            </a:r>
            <a:r>
              <a:rPr dirty="0" sz="1450" spc="-5">
                <a:latin typeface="Times New Roman"/>
                <a:cs typeface="Times New Roman"/>
              </a:rPr>
              <a:t>on </a:t>
            </a:r>
            <a:r>
              <a:rPr dirty="0" sz="1450" spc="-10">
                <a:latin typeface="Times New Roman"/>
                <a:cs typeface="Times New Roman"/>
              </a:rPr>
              <a:t>the morn; </a:t>
            </a:r>
            <a:r>
              <a:rPr dirty="0" sz="1450" spc="-5">
                <a:latin typeface="Times New Roman"/>
                <a:cs typeface="Times New Roman"/>
              </a:rPr>
              <a:t>but </a:t>
            </a:r>
            <a:r>
              <a:rPr dirty="0" sz="1450" spc="-10">
                <a:latin typeface="Times New Roman"/>
                <a:cs typeface="Times New Roman"/>
              </a:rPr>
              <a:t>the morn  cam, an’ the </a:t>
            </a:r>
            <a:r>
              <a:rPr dirty="0" sz="1450" spc="-25">
                <a:latin typeface="Times New Roman"/>
                <a:cs typeface="Times New Roman"/>
              </a:rPr>
              <a:t>morn’s </a:t>
            </a:r>
            <a:r>
              <a:rPr dirty="0" sz="1450" spc="-10">
                <a:latin typeface="Times New Roman"/>
                <a:cs typeface="Times New Roman"/>
              </a:rPr>
              <a:t>morning, and it was aye the same uncanny </a:t>
            </a:r>
            <a:r>
              <a:rPr dirty="0" sz="1450" spc="-15">
                <a:latin typeface="Times New Roman"/>
                <a:cs typeface="Times New Roman"/>
              </a:rPr>
              <a:t>weather, </a:t>
            </a:r>
            <a:r>
              <a:rPr dirty="0" sz="1450" spc="-10">
                <a:latin typeface="Times New Roman"/>
                <a:cs typeface="Times New Roman"/>
              </a:rPr>
              <a:t>sair  </a:t>
            </a:r>
            <a:r>
              <a:rPr dirty="0" sz="1450" spc="-5">
                <a:latin typeface="Times New Roman"/>
                <a:cs typeface="Times New Roman"/>
              </a:rPr>
              <a:t>on </a:t>
            </a:r>
            <a:r>
              <a:rPr dirty="0" sz="1450" spc="-10">
                <a:latin typeface="Times New Roman"/>
                <a:cs typeface="Times New Roman"/>
              </a:rPr>
              <a:t>folks and bestial. Of a’ that were the </a:t>
            </a:r>
            <a:r>
              <a:rPr dirty="0" sz="1450" spc="-20">
                <a:latin typeface="Times New Roman"/>
                <a:cs typeface="Times New Roman"/>
              </a:rPr>
              <a:t>waur, </a:t>
            </a:r>
            <a:r>
              <a:rPr dirty="0" sz="1450" spc="-10">
                <a:latin typeface="Times New Roman"/>
                <a:cs typeface="Times New Roman"/>
              </a:rPr>
              <a:t>nane </a:t>
            </a:r>
            <a:r>
              <a:rPr dirty="0" sz="1450" spc="-15">
                <a:latin typeface="Times New Roman"/>
                <a:cs typeface="Times New Roman"/>
              </a:rPr>
              <a:t>suffered </a:t>
            </a:r>
            <a:r>
              <a:rPr dirty="0" sz="1450" spc="-10">
                <a:latin typeface="Times New Roman"/>
                <a:cs typeface="Times New Roman"/>
              </a:rPr>
              <a:t>like </a:t>
            </a:r>
            <a:r>
              <a:rPr dirty="0" sz="1450" spc="-35">
                <a:latin typeface="Times New Roman"/>
                <a:cs typeface="Times New Roman"/>
              </a:rPr>
              <a:t>Mr. </a:t>
            </a:r>
            <a:r>
              <a:rPr dirty="0" sz="1450" spc="-10">
                <a:latin typeface="Times New Roman"/>
                <a:cs typeface="Times New Roman"/>
              </a:rPr>
              <a:t>Soulis;  </a:t>
            </a:r>
            <a:r>
              <a:rPr dirty="0" sz="1450" spc="-5">
                <a:latin typeface="Times New Roman"/>
                <a:cs typeface="Times New Roman"/>
              </a:rPr>
              <a:t>he </a:t>
            </a:r>
            <a:r>
              <a:rPr dirty="0" sz="1450" spc="-10">
                <a:latin typeface="Times New Roman"/>
                <a:cs typeface="Times New Roman"/>
              </a:rPr>
              <a:t>could neither sleep </a:t>
            </a:r>
            <a:r>
              <a:rPr dirty="0" sz="1450" spc="-5">
                <a:latin typeface="Times New Roman"/>
                <a:cs typeface="Times New Roman"/>
              </a:rPr>
              <a:t>nor </a:t>
            </a:r>
            <a:r>
              <a:rPr dirty="0" sz="1450" spc="-10">
                <a:latin typeface="Times New Roman"/>
                <a:cs typeface="Times New Roman"/>
              </a:rPr>
              <a:t>eat, </a:t>
            </a:r>
            <a:r>
              <a:rPr dirty="0" sz="1450" spc="-5">
                <a:latin typeface="Times New Roman"/>
                <a:cs typeface="Times New Roman"/>
              </a:rPr>
              <a:t>he </a:t>
            </a:r>
            <a:r>
              <a:rPr dirty="0" sz="1450" spc="-10">
                <a:latin typeface="Times New Roman"/>
                <a:cs typeface="Times New Roman"/>
              </a:rPr>
              <a:t>tauld his elders; an’ when </a:t>
            </a:r>
            <a:r>
              <a:rPr dirty="0" sz="1450" spc="-5">
                <a:latin typeface="Times New Roman"/>
                <a:cs typeface="Times New Roman"/>
              </a:rPr>
              <a:t>he </a:t>
            </a:r>
            <a:r>
              <a:rPr dirty="0" sz="1450" spc="-10">
                <a:latin typeface="Times New Roman"/>
                <a:cs typeface="Times New Roman"/>
              </a:rPr>
              <a:t>wasnae writin’  at his weary </a:t>
            </a:r>
            <a:r>
              <a:rPr dirty="0" sz="1450" spc="-5">
                <a:latin typeface="Times New Roman"/>
                <a:cs typeface="Times New Roman"/>
              </a:rPr>
              <a:t>book, he </a:t>
            </a:r>
            <a:r>
              <a:rPr dirty="0" sz="1450" spc="-10">
                <a:latin typeface="Times New Roman"/>
                <a:cs typeface="Times New Roman"/>
              </a:rPr>
              <a:t>wad </a:t>
            </a:r>
            <a:r>
              <a:rPr dirty="0" sz="1450" spc="-5">
                <a:latin typeface="Times New Roman"/>
                <a:cs typeface="Times New Roman"/>
              </a:rPr>
              <a:t>be </a:t>
            </a:r>
            <a:r>
              <a:rPr dirty="0" sz="1450" spc="-10">
                <a:latin typeface="Times New Roman"/>
                <a:cs typeface="Times New Roman"/>
              </a:rPr>
              <a:t>stravaguin’ ower a’ the countryside like </a:t>
            </a:r>
            <a:r>
              <a:rPr dirty="0" sz="1450" spc="-5">
                <a:latin typeface="Times New Roman"/>
                <a:cs typeface="Times New Roman"/>
              </a:rPr>
              <a:t>a </a:t>
            </a:r>
            <a:r>
              <a:rPr dirty="0" sz="1450" spc="-10">
                <a:latin typeface="Times New Roman"/>
                <a:cs typeface="Times New Roman"/>
              </a:rPr>
              <a:t>man  possessed, when a’ </a:t>
            </a:r>
            <a:r>
              <a:rPr dirty="0" sz="1450" spc="-5">
                <a:latin typeface="Times New Roman"/>
                <a:cs typeface="Times New Roman"/>
              </a:rPr>
              <a:t>body </a:t>
            </a:r>
            <a:r>
              <a:rPr dirty="0" sz="1450" spc="-10">
                <a:latin typeface="Times New Roman"/>
                <a:cs typeface="Times New Roman"/>
              </a:rPr>
              <a:t>else was blythe to keep caller ben the</a:t>
            </a:r>
            <a:r>
              <a:rPr dirty="0" sz="1450" spc="-30">
                <a:latin typeface="Times New Roman"/>
                <a:cs typeface="Times New Roman"/>
              </a:rPr>
              <a:t> </a:t>
            </a:r>
            <a:r>
              <a:rPr dirty="0" sz="1450" spc="-10">
                <a:latin typeface="Times New Roman"/>
                <a:cs typeface="Times New Roman"/>
              </a:rPr>
              <a:t>house.</a:t>
            </a:r>
            <a:endParaRPr sz="1450">
              <a:latin typeface="Times New Roman"/>
              <a:cs typeface="Times New Roman"/>
            </a:endParaRPr>
          </a:p>
          <a:p>
            <a:pPr algn="just" marL="12700">
              <a:lnSpc>
                <a:spcPct val="100000"/>
              </a:lnSpc>
              <a:spcBef>
                <a:spcPts val="785"/>
              </a:spcBef>
            </a:pPr>
            <a:r>
              <a:rPr dirty="0" sz="1450" spc="-10">
                <a:latin typeface="Times New Roman"/>
                <a:cs typeface="Times New Roman"/>
              </a:rPr>
              <a:t>Abune</a:t>
            </a:r>
            <a:r>
              <a:rPr dirty="0" sz="1450" spc="250">
                <a:latin typeface="Times New Roman"/>
                <a:cs typeface="Times New Roman"/>
              </a:rPr>
              <a:t> </a:t>
            </a:r>
            <a:r>
              <a:rPr dirty="0" sz="1450" spc="-10">
                <a:latin typeface="Times New Roman"/>
                <a:cs typeface="Times New Roman"/>
              </a:rPr>
              <a:t>Hangin’</a:t>
            </a:r>
            <a:r>
              <a:rPr dirty="0" sz="1450" spc="145">
                <a:latin typeface="Times New Roman"/>
                <a:cs typeface="Times New Roman"/>
              </a:rPr>
              <a:t> </a:t>
            </a:r>
            <a:r>
              <a:rPr dirty="0" sz="1450" spc="-30">
                <a:latin typeface="Times New Roman"/>
                <a:cs typeface="Times New Roman"/>
              </a:rPr>
              <a:t>Shaw,</a:t>
            </a:r>
            <a:r>
              <a:rPr dirty="0" sz="1450" spc="260">
                <a:latin typeface="Times New Roman"/>
                <a:cs typeface="Times New Roman"/>
              </a:rPr>
              <a:t> </a:t>
            </a:r>
            <a:r>
              <a:rPr dirty="0" sz="1450" spc="-10">
                <a:latin typeface="Times New Roman"/>
                <a:cs typeface="Times New Roman"/>
              </a:rPr>
              <a:t>in</a:t>
            </a:r>
            <a:r>
              <a:rPr dirty="0" sz="1450" spc="250">
                <a:latin typeface="Times New Roman"/>
                <a:cs typeface="Times New Roman"/>
              </a:rPr>
              <a:t> </a:t>
            </a:r>
            <a:r>
              <a:rPr dirty="0" sz="1450" spc="-10">
                <a:latin typeface="Times New Roman"/>
                <a:cs typeface="Times New Roman"/>
              </a:rPr>
              <a:t>the</a:t>
            </a:r>
            <a:r>
              <a:rPr dirty="0" sz="1450" spc="260">
                <a:latin typeface="Times New Roman"/>
                <a:cs typeface="Times New Roman"/>
              </a:rPr>
              <a:t> </a:t>
            </a:r>
            <a:r>
              <a:rPr dirty="0" sz="1450" spc="-10">
                <a:latin typeface="Times New Roman"/>
                <a:cs typeface="Times New Roman"/>
              </a:rPr>
              <a:t>bield</a:t>
            </a:r>
            <a:r>
              <a:rPr dirty="0" sz="1450" spc="254">
                <a:latin typeface="Times New Roman"/>
                <a:cs typeface="Times New Roman"/>
              </a:rPr>
              <a:t> </a:t>
            </a:r>
            <a:r>
              <a:rPr dirty="0" sz="1450" spc="-5">
                <a:latin typeface="Times New Roman"/>
                <a:cs typeface="Times New Roman"/>
              </a:rPr>
              <a:t>o’</a:t>
            </a:r>
            <a:r>
              <a:rPr dirty="0" sz="1450" spc="150">
                <a:latin typeface="Times New Roman"/>
                <a:cs typeface="Times New Roman"/>
              </a:rPr>
              <a:t> </a:t>
            </a:r>
            <a:r>
              <a:rPr dirty="0" sz="1450" spc="-10">
                <a:latin typeface="Times New Roman"/>
                <a:cs typeface="Times New Roman"/>
              </a:rPr>
              <a:t>the</a:t>
            </a:r>
            <a:r>
              <a:rPr dirty="0" sz="1450" spc="250">
                <a:latin typeface="Times New Roman"/>
                <a:cs typeface="Times New Roman"/>
              </a:rPr>
              <a:t> </a:t>
            </a:r>
            <a:r>
              <a:rPr dirty="0" sz="1450" spc="-10">
                <a:latin typeface="Times New Roman"/>
                <a:cs typeface="Times New Roman"/>
              </a:rPr>
              <a:t>Black</a:t>
            </a:r>
            <a:r>
              <a:rPr dirty="0" sz="1450" spc="260">
                <a:latin typeface="Times New Roman"/>
                <a:cs typeface="Times New Roman"/>
              </a:rPr>
              <a:t> </a:t>
            </a:r>
            <a:r>
              <a:rPr dirty="0" sz="1450" spc="-10">
                <a:latin typeface="Times New Roman"/>
                <a:cs typeface="Times New Roman"/>
              </a:rPr>
              <a:t>Hill,</a:t>
            </a:r>
            <a:r>
              <a:rPr dirty="0" sz="1450" spc="254">
                <a:latin typeface="Times New Roman"/>
                <a:cs typeface="Times New Roman"/>
              </a:rPr>
              <a:t> </a:t>
            </a:r>
            <a:r>
              <a:rPr dirty="0" sz="1450" spc="-20">
                <a:latin typeface="Times New Roman"/>
                <a:cs typeface="Times New Roman"/>
              </a:rPr>
              <a:t>there’s</a:t>
            </a:r>
            <a:r>
              <a:rPr dirty="0" sz="1450" spc="254">
                <a:latin typeface="Times New Roman"/>
                <a:cs typeface="Times New Roman"/>
              </a:rPr>
              <a:t> </a:t>
            </a:r>
            <a:r>
              <a:rPr dirty="0" sz="1450" spc="-5">
                <a:latin typeface="Times New Roman"/>
                <a:cs typeface="Times New Roman"/>
              </a:rPr>
              <a:t>a</a:t>
            </a:r>
            <a:r>
              <a:rPr dirty="0" sz="1450" spc="254">
                <a:latin typeface="Times New Roman"/>
                <a:cs typeface="Times New Roman"/>
              </a:rPr>
              <a:t> </a:t>
            </a:r>
            <a:r>
              <a:rPr dirty="0" sz="1450" spc="-5">
                <a:latin typeface="Times New Roman"/>
                <a:cs typeface="Times New Roman"/>
              </a:rPr>
              <a:t>bit</a:t>
            </a:r>
            <a:r>
              <a:rPr dirty="0" sz="1450" spc="260">
                <a:latin typeface="Times New Roman"/>
                <a:cs typeface="Times New Roman"/>
              </a:rPr>
              <a:t> </a:t>
            </a:r>
            <a:r>
              <a:rPr dirty="0" sz="1450" spc="-10">
                <a:latin typeface="Times New Roman"/>
                <a:cs typeface="Times New Roman"/>
              </a:rPr>
              <a:t>enclosed</a:t>
            </a:r>
            <a:endParaRPr sz="1450">
              <a:latin typeface="Times New Roman"/>
              <a:cs typeface="Times New Roman"/>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grund wi’ an iron yett; and it seems, in the auld days, that was the kirkyaird </a:t>
            </a:r>
            <a:r>
              <a:rPr dirty="0" sz="1450" spc="-5">
                <a:latin typeface="Times New Roman"/>
                <a:cs typeface="Times New Roman"/>
              </a:rPr>
              <a:t>o’  </a:t>
            </a:r>
            <a:r>
              <a:rPr dirty="0" sz="1450" spc="-20">
                <a:latin typeface="Times New Roman"/>
                <a:cs typeface="Times New Roman"/>
              </a:rPr>
              <a:t>Ba’weary, </a:t>
            </a:r>
            <a:r>
              <a:rPr dirty="0" sz="1450" spc="-10">
                <a:latin typeface="Times New Roman"/>
                <a:cs typeface="Times New Roman"/>
              </a:rPr>
              <a:t>and consecrated </a:t>
            </a:r>
            <a:r>
              <a:rPr dirty="0" sz="1450" spc="-5">
                <a:latin typeface="Times New Roman"/>
                <a:cs typeface="Times New Roman"/>
              </a:rPr>
              <a:t>by </a:t>
            </a:r>
            <a:r>
              <a:rPr dirty="0" sz="1450" spc="-10">
                <a:latin typeface="Times New Roman"/>
                <a:cs typeface="Times New Roman"/>
              </a:rPr>
              <a:t>the Papists before the blessed licht shone </a:t>
            </a:r>
            <a:r>
              <a:rPr dirty="0" sz="1450" spc="-5">
                <a:latin typeface="Times New Roman"/>
                <a:cs typeface="Times New Roman"/>
              </a:rPr>
              <a:t>upon  </a:t>
            </a:r>
            <a:r>
              <a:rPr dirty="0" sz="1450" spc="-10">
                <a:latin typeface="Times New Roman"/>
                <a:cs typeface="Times New Roman"/>
              </a:rPr>
              <a:t>the kingdom. It was </a:t>
            </a:r>
            <a:r>
              <a:rPr dirty="0" sz="1450" spc="-5">
                <a:latin typeface="Times New Roman"/>
                <a:cs typeface="Times New Roman"/>
              </a:rPr>
              <a:t>a </a:t>
            </a:r>
            <a:r>
              <a:rPr dirty="0" sz="1450" spc="-10">
                <a:latin typeface="Times New Roman"/>
                <a:cs typeface="Times New Roman"/>
              </a:rPr>
              <a:t>great </a:t>
            </a:r>
            <a:r>
              <a:rPr dirty="0" sz="1450" spc="-15">
                <a:latin typeface="Times New Roman"/>
                <a:cs typeface="Times New Roman"/>
              </a:rPr>
              <a:t>howff </a:t>
            </a:r>
            <a:r>
              <a:rPr dirty="0" sz="1450" spc="-5">
                <a:latin typeface="Times New Roman"/>
                <a:cs typeface="Times New Roman"/>
              </a:rPr>
              <a:t>o’ </a:t>
            </a:r>
            <a:r>
              <a:rPr dirty="0" sz="1450" spc="-35">
                <a:latin typeface="Times New Roman"/>
                <a:cs typeface="Times New Roman"/>
              </a:rPr>
              <a:t>Mr. </a:t>
            </a:r>
            <a:r>
              <a:rPr dirty="0" sz="1450" spc="-20">
                <a:latin typeface="Times New Roman"/>
                <a:cs typeface="Times New Roman"/>
              </a:rPr>
              <a:t>Soulis’s, </a:t>
            </a:r>
            <a:r>
              <a:rPr dirty="0" sz="1450" spc="-10">
                <a:latin typeface="Times New Roman"/>
                <a:cs typeface="Times New Roman"/>
              </a:rPr>
              <a:t>onyway; there </a:t>
            </a:r>
            <a:r>
              <a:rPr dirty="0" sz="1450" spc="-5">
                <a:latin typeface="Times New Roman"/>
                <a:cs typeface="Times New Roman"/>
              </a:rPr>
              <a:t>he </a:t>
            </a:r>
            <a:r>
              <a:rPr dirty="0" sz="1450" spc="-10">
                <a:latin typeface="Times New Roman"/>
                <a:cs typeface="Times New Roman"/>
              </a:rPr>
              <a:t>would sit  an’ consider his sermons; and indeed </a:t>
            </a:r>
            <a:r>
              <a:rPr dirty="0" sz="1450" spc="-30">
                <a:latin typeface="Times New Roman"/>
                <a:cs typeface="Times New Roman"/>
              </a:rPr>
              <a:t>it’s </a:t>
            </a:r>
            <a:r>
              <a:rPr dirty="0" sz="1450" spc="-5">
                <a:latin typeface="Times New Roman"/>
                <a:cs typeface="Times New Roman"/>
              </a:rPr>
              <a:t>a </a:t>
            </a:r>
            <a:r>
              <a:rPr dirty="0" sz="1450" spc="-10">
                <a:latin typeface="Times New Roman"/>
                <a:cs typeface="Times New Roman"/>
              </a:rPr>
              <a:t>bieldy bit. </a:t>
            </a:r>
            <a:r>
              <a:rPr dirty="0" sz="1450" spc="-35">
                <a:latin typeface="Times New Roman"/>
                <a:cs typeface="Times New Roman"/>
              </a:rPr>
              <a:t>Weel,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cam ower  the wast end </a:t>
            </a:r>
            <a:r>
              <a:rPr dirty="0" sz="1450" spc="-5">
                <a:latin typeface="Times New Roman"/>
                <a:cs typeface="Times New Roman"/>
              </a:rPr>
              <a:t>o’ </a:t>
            </a:r>
            <a:r>
              <a:rPr dirty="0" sz="1450" spc="-10">
                <a:latin typeface="Times New Roman"/>
                <a:cs typeface="Times New Roman"/>
              </a:rPr>
              <a:t>the Black Hill, ae </a:t>
            </a:r>
            <a:r>
              <a:rPr dirty="0" sz="1450" spc="-30">
                <a:latin typeface="Times New Roman"/>
                <a:cs typeface="Times New Roman"/>
              </a:rPr>
              <a:t>day, </a:t>
            </a:r>
            <a:r>
              <a:rPr dirty="0" sz="1450" spc="-5">
                <a:latin typeface="Times New Roman"/>
                <a:cs typeface="Times New Roman"/>
              </a:rPr>
              <a:t>he </a:t>
            </a:r>
            <a:r>
              <a:rPr dirty="0" sz="1450" spc="-10">
                <a:latin typeface="Times New Roman"/>
                <a:cs typeface="Times New Roman"/>
              </a:rPr>
              <a:t>saw first twa, an syne </a:t>
            </a:r>
            <a:r>
              <a:rPr dirty="0" sz="1450" spc="-20">
                <a:latin typeface="Times New Roman"/>
                <a:cs typeface="Times New Roman"/>
              </a:rPr>
              <a:t>fower, </a:t>
            </a:r>
            <a:r>
              <a:rPr dirty="0" sz="1450" spc="-10">
                <a:latin typeface="Times New Roman"/>
                <a:cs typeface="Times New Roman"/>
              </a:rPr>
              <a:t>an’ syne  seeven corbie craws fleein’ round an’ round abune the auld kirkyaird. They  flew laigh and </a:t>
            </a:r>
            <a:r>
              <a:rPr dirty="0" sz="1450" spc="-25">
                <a:latin typeface="Times New Roman"/>
                <a:cs typeface="Times New Roman"/>
              </a:rPr>
              <a:t>heavy, </a:t>
            </a:r>
            <a:r>
              <a:rPr dirty="0" sz="1450" spc="-10">
                <a:latin typeface="Times New Roman"/>
                <a:cs typeface="Times New Roman"/>
              </a:rPr>
              <a:t>an’ squawked to ither as they gaed; and it was clear to  </a:t>
            </a:r>
            <a:r>
              <a:rPr dirty="0" sz="1450" spc="-35">
                <a:latin typeface="Times New Roman"/>
                <a:cs typeface="Times New Roman"/>
              </a:rPr>
              <a:t>Mr. </a:t>
            </a:r>
            <a:r>
              <a:rPr dirty="0" sz="1450" spc="-10">
                <a:latin typeface="Times New Roman"/>
                <a:cs typeface="Times New Roman"/>
              </a:rPr>
              <a:t>Soulis that something had </a:t>
            </a:r>
            <a:r>
              <a:rPr dirty="0" sz="1450" spc="-5">
                <a:latin typeface="Times New Roman"/>
                <a:cs typeface="Times New Roman"/>
              </a:rPr>
              <a:t>put </a:t>
            </a:r>
            <a:r>
              <a:rPr dirty="0" sz="1450" spc="-10">
                <a:latin typeface="Times New Roman"/>
                <a:cs typeface="Times New Roman"/>
              </a:rPr>
              <a:t>them frae their </a:t>
            </a:r>
            <a:r>
              <a:rPr dirty="0" sz="1450" spc="-20">
                <a:latin typeface="Times New Roman"/>
                <a:cs typeface="Times New Roman"/>
              </a:rPr>
              <a:t>ordinar.</a:t>
            </a:r>
            <a:r>
              <a:rPr dirty="0" sz="1450" spc="320">
                <a:latin typeface="Times New Roman"/>
                <a:cs typeface="Times New Roman"/>
              </a:rPr>
              <a:t> </a:t>
            </a:r>
            <a:r>
              <a:rPr dirty="0" sz="1450" spc="-10">
                <a:latin typeface="Times New Roman"/>
                <a:cs typeface="Times New Roman"/>
              </a:rPr>
              <a:t>He wasnae easy  fleyed, an’ gaed straucht </a:t>
            </a:r>
            <a:r>
              <a:rPr dirty="0" sz="1450" spc="-5">
                <a:latin typeface="Times New Roman"/>
                <a:cs typeface="Times New Roman"/>
              </a:rPr>
              <a:t>up </a:t>
            </a:r>
            <a:r>
              <a:rPr dirty="0" sz="1450" spc="-10">
                <a:latin typeface="Times New Roman"/>
                <a:cs typeface="Times New Roman"/>
              </a:rPr>
              <a:t>to the </a:t>
            </a:r>
            <a:r>
              <a:rPr dirty="0" sz="1450" spc="-25">
                <a:latin typeface="Times New Roman"/>
                <a:cs typeface="Times New Roman"/>
              </a:rPr>
              <a:t>wa’s; </a:t>
            </a:r>
            <a:r>
              <a:rPr dirty="0" sz="1450" spc="-10">
                <a:latin typeface="Times New Roman"/>
                <a:cs typeface="Times New Roman"/>
              </a:rPr>
              <a:t>an’ what suld </a:t>
            </a:r>
            <a:r>
              <a:rPr dirty="0" sz="1450" spc="-5">
                <a:latin typeface="Times New Roman"/>
                <a:cs typeface="Times New Roman"/>
              </a:rPr>
              <a:t>he </a:t>
            </a:r>
            <a:r>
              <a:rPr dirty="0" sz="1450" spc="-10">
                <a:latin typeface="Times New Roman"/>
                <a:cs typeface="Times New Roman"/>
              </a:rPr>
              <a:t>find there </a:t>
            </a:r>
            <a:r>
              <a:rPr dirty="0" sz="1450" spc="-5">
                <a:latin typeface="Times New Roman"/>
                <a:cs typeface="Times New Roman"/>
              </a:rPr>
              <a:t>but a </a:t>
            </a:r>
            <a:r>
              <a:rPr dirty="0" sz="1450" spc="-10">
                <a:latin typeface="Times New Roman"/>
                <a:cs typeface="Times New Roman"/>
              </a:rPr>
              <a:t>man,  </a:t>
            </a:r>
            <a:r>
              <a:rPr dirty="0" sz="1450" spc="-5">
                <a:latin typeface="Times New Roman"/>
                <a:cs typeface="Times New Roman"/>
              </a:rPr>
              <a:t>or </a:t>
            </a:r>
            <a:r>
              <a:rPr dirty="0" sz="1450" spc="-10">
                <a:latin typeface="Times New Roman"/>
                <a:cs typeface="Times New Roman"/>
              </a:rPr>
              <a:t>the appearance </a:t>
            </a:r>
            <a:r>
              <a:rPr dirty="0" sz="1450" spc="-5">
                <a:latin typeface="Times New Roman"/>
                <a:cs typeface="Times New Roman"/>
              </a:rPr>
              <a:t>of a </a:t>
            </a:r>
            <a:r>
              <a:rPr dirty="0" sz="1450" spc="-10">
                <a:latin typeface="Times New Roman"/>
                <a:cs typeface="Times New Roman"/>
              </a:rPr>
              <a:t>man, sittin’ in the inside </a:t>
            </a:r>
            <a:r>
              <a:rPr dirty="0" sz="1450" spc="-5">
                <a:latin typeface="Times New Roman"/>
                <a:cs typeface="Times New Roman"/>
              </a:rPr>
              <a:t>upon a </a:t>
            </a:r>
            <a:r>
              <a:rPr dirty="0" sz="1450" spc="-10">
                <a:latin typeface="Times New Roman"/>
                <a:cs typeface="Times New Roman"/>
              </a:rPr>
              <a:t>grave. He was </a:t>
            </a:r>
            <a:r>
              <a:rPr dirty="0" sz="1450" spc="-5">
                <a:latin typeface="Times New Roman"/>
                <a:cs typeface="Times New Roman"/>
              </a:rPr>
              <a:t>of a  </a:t>
            </a:r>
            <a:r>
              <a:rPr dirty="0" sz="1450" spc="-10">
                <a:latin typeface="Times New Roman"/>
                <a:cs typeface="Times New Roman"/>
              </a:rPr>
              <a:t>great stature, an’ black as hell, and his e’en were singular to see. </a:t>
            </a:r>
            <a:r>
              <a:rPr dirty="0" sz="1450" spc="-35">
                <a:latin typeface="Times New Roman"/>
                <a:cs typeface="Times New Roman"/>
              </a:rPr>
              <a:t>Mr. </a:t>
            </a:r>
            <a:r>
              <a:rPr dirty="0" sz="1450" spc="-10">
                <a:latin typeface="Times New Roman"/>
                <a:cs typeface="Times New Roman"/>
              </a:rPr>
              <a:t>Soulis  had heard tell </a:t>
            </a:r>
            <a:r>
              <a:rPr dirty="0" sz="1450" spc="-5">
                <a:latin typeface="Times New Roman"/>
                <a:cs typeface="Times New Roman"/>
              </a:rPr>
              <a:t>o’ </a:t>
            </a:r>
            <a:r>
              <a:rPr dirty="0" sz="1450" spc="-10">
                <a:latin typeface="Times New Roman"/>
                <a:cs typeface="Times New Roman"/>
              </a:rPr>
              <a:t>black men, </a:t>
            </a:r>
            <a:r>
              <a:rPr dirty="0" sz="1450" spc="-20">
                <a:latin typeface="Times New Roman"/>
                <a:cs typeface="Times New Roman"/>
              </a:rPr>
              <a:t>mony’s </a:t>
            </a:r>
            <a:r>
              <a:rPr dirty="0" sz="1450" spc="-10">
                <a:latin typeface="Times New Roman"/>
                <a:cs typeface="Times New Roman"/>
              </a:rPr>
              <a:t>the time; </a:t>
            </a:r>
            <a:r>
              <a:rPr dirty="0" sz="1450" spc="-5">
                <a:latin typeface="Times New Roman"/>
                <a:cs typeface="Times New Roman"/>
              </a:rPr>
              <a:t>but </a:t>
            </a:r>
            <a:r>
              <a:rPr dirty="0" sz="1450" spc="-10">
                <a:latin typeface="Times New Roman"/>
                <a:cs typeface="Times New Roman"/>
              </a:rPr>
              <a:t>there was something unco  about this black man that daunted him. Het as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he </a:t>
            </a:r>
            <a:r>
              <a:rPr dirty="0" sz="1450" spc="-10">
                <a:latin typeface="Times New Roman"/>
                <a:cs typeface="Times New Roman"/>
              </a:rPr>
              <a:t>took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 </a:t>
            </a:r>
            <a:r>
              <a:rPr dirty="0" sz="1450" spc="-10">
                <a:latin typeface="Times New Roman"/>
                <a:cs typeface="Times New Roman"/>
              </a:rPr>
              <a:t>cauld  grue in the marrow </a:t>
            </a:r>
            <a:r>
              <a:rPr dirty="0" sz="1450" spc="-5">
                <a:latin typeface="Times New Roman"/>
                <a:cs typeface="Times New Roman"/>
              </a:rPr>
              <a:t>o’ </a:t>
            </a:r>
            <a:r>
              <a:rPr dirty="0" sz="1450" spc="-10">
                <a:latin typeface="Times New Roman"/>
                <a:cs typeface="Times New Roman"/>
              </a:rPr>
              <a:t>his banes; </a:t>
            </a:r>
            <a:r>
              <a:rPr dirty="0" sz="1450" spc="-5">
                <a:latin typeface="Times New Roman"/>
                <a:cs typeface="Times New Roman"/>
              </a:rPr>
              <a:t>but up he </a:t>
            </a:r>
            <a:r>
              <a:rPr dirty="0" sz="1450" spc="-10">
                <a:latin typeface="Times New Roman"/>
                <a:cs typeface="Times New Roman"/>
              </a:rPr>
              <a:t>spak for a’ that; an’ says he: ‘My  friend, are </a:t>
            </a:r>
            <a:r>
              <a:rPr dirty="0" sz="1450" spc="-5">
                <a:latin typeface="Times New Roman"/>
                <a:cs typeface="Times New Roman"/>
              </a:rPr>
              <a:t>you a </a:t>
            </a:r>
            <a:r>
              <a:rPr dirty="0" sz="1450" spc="-10">
                <a:latin typeface="Times New Roman"/>
                <a:cs typeface="Times New Roman"/>
              </a:rPr>
              <a:t>stranger in this place?’ The black man answered never </a:t>
            </a:r>
            <a:r>
              <a:rPr dirty="0" sz="1450" spc="-5">
                <a:latin typeface="Times New Roman"/>
                <a:cs typeface="Times New Roman"/>
              </a:rPr>
              <a:t>a  </a:t>
            </a:r>
            <a:r>
              <a:rPr dirty="0" sz="1450" spc="-10">
                <a:latin typeface="Times New Roman"/>
                <a:cs typeface="Times New Roman"/>
              </a:rPr>
              <a:t>word; </a:t>
            </a:r>
            <a:r>
              <a:rPr dirty="0" sz="1450" spc="-5">
                <a:latin typeface="Times New Roman"/>
                <a:cs typeface="Times New Roman"/>
              </a:rPr>
              <a:t>he got upon </a:t>
            </a:r>
            <a:r>
              <a:rPr dirty="0" sz="1450" spc="-10">
                <a:latin typeface="Times New Roman"/>
                <a:cs typeface="Times New Roman"/>
              </a:rPr>
              <a:t>his feet, an’ begude to hirsle to the wa’ </a:t>
            </a:r>
            <a:r>
              <a:rPr dirty="0" sz="1450" spc="-5">
                <a:latin typeface="Times New Roman"/>
                <a:cs typeface="Times New Roman"/>
              </a:rPr>
              <a:t>on </a:t>
            </a:r>
            <a:r>
              <a:rPr dirty="0" sz="1450" spc="-10">
                <a:latin typeface="Times New Roman"/>
                <a:cs typeface="Times New Roman"/>
              </a:rPr>
              <a:t>the far side; </a:t>
            </a:r>
            <a:r>
              <a:rPr dirty="0" sz="1450" spc="-5">
                <a:latin typeface="Times New Roman"/>
                <a:cs typeface="Times New Roman"/>
              </a:rPr>
              <a:t>but  he </a:t>
            </a:r>
            <a:r>
              <a:rPr dirty="0" sz="1450" spc="-10">
                <a:latin typeface="Times New Roman"/>
                <a:cs typeface="Times New Roman"/>
              </a:rPr>
              <a:t>aye lookit at the minister; an’ the minister stood an’ lookit back; till a’ in </a:t>
            </a:r>
            <a:r>
              <a:rPr dirty="0" sz="1450" spc="-5">
                <a:latin typeface="Times New Roman"/>
                <a:cs typeface="Times New Roman"/>
              </a:rPr>
              <a:t>a  </a:t>
            </a:r>
            <a:r>
              <a:rPr dirty="0" sz="1450" spc="-10">
                <a:latin typeface="Times New Roman"/>
                <a:cs typeface="Times New Roman"/>
              </a:rPr>
              <a:t>meenute the black man was ower the wa’ an’ rinnin’ for the bield </a:t>
            </a:r>
            <a:r>
              <a:rPr dirty="0" sz="1450" spc="-5">
                <a:latin typeface="Times New Roman"/>
                <a:cs typeface="Times New Roman"/>
              </a:rPr>
              <a:t>o’ </a:t>
            </a:r>
            <a:r>
              <a:rPr dirty="0" sz="1450" spc="-10">
                <a:latin typeface="Times New Roman"/>
                <a:cs typeface="Times New Roman"/>
              </a:rPr>
              <a:t>the trees.  </a:t>
            </a:r>
            <a:r>
              <a:rPr dirty="0" sz="1450" spc="-35">
                <a:latin typeface="Times New Roman"/>
                <a:cs typeface="Times New Roman"/>
              </a:rPr>
              <a:t>Mr. </a:t>
            </a:r>
            <a:r>
              <a:rPr dirty="0" sz="1450" spc="-10">
                <a:latin typeface="Times New Roman"/>
                <a:cs typeface="Times New Roman"/>
              </a:rPr>
              <a:t>Soulis, </a:t>
            </a:r>
            <a:r>
              <a:rPr dirty="0" sz="1450" spc="-5">
                <a:latin typeface="Times New Roman"/>
                <a:cs typeface="Times New Roman"/>
              </a:rPr>
              <a:t>he </a:t>
            </a:r>
            <a:r>
              <a:rPr dirty="0" sz="1450" spc="-10">
                <a:latin typeface="Times New Roman"/>
                <a:cs typeface="Times New Roman"/>
              </a:rPr>
              <a:t>hardly kenned </a:t>
            </a:r>
            <a:r>
              <a:rPr dirty="0" sz="1450" spc="-30">
                <a:latin typeface="Times New Roman"/>
                <a:cs typeface="Times New Roman"/>
              </a:rPr>
              <a:t>why, </a:t>
            </a:r>
            <a:r>
              <a:rPr dirty="0" sz="1450" spc="-10">
                <a:latin typeface="Times New Roman"/>
                <a:cs typeface="Times New Roman"/>
              </a:rPr>
              <a:t>ran after him; </a:t>
            </a:r>
            <a:r>
              <a:rPr dirty="0" sz="1450" spc="-5">
                <a:latin typeface="Times New Roman"/>
                <a:cs typeface="Times New Roman"/>
              </a:rPr>
              <a:t>but he </a:t>
            </a:r>
            <a:r>
              <a:rPr dirty="0" sz="1450" spc="-10">
                <a:latin typeface="Times New Roman"/>
                <a:cs typeface="Times New Roman"/>
              </a:rPr>
              <a:t>was sair forjaskit wi’  his walk an’ the het, unhalesome weather; and rin as </a:t>
            </a:r>
            <a:r>
              <a:rPr dirty="0" sz="1450" spc="-5">
                <a:latin typeface="Times New Roman"/>
                <a:cs typeface="Times New Roman"/>
              </a:rPr>
              <a:t>he </a:t>
            </a:r>
            <a:r>
              <a:rPr dirty="0" sz="1450" spc="-10">
                <a:latin typeface="Times New Roman"/>
                <a:cs typeface="Times New Roman"/>
              </a:rPr>
              <a:t>likit, </a:t>
            </a:r>
            <a:r>
              <a:rPr dirty="0" sz="1450" spc="-5">
                <a:latin typeface="Times New Roman"/>
                <a:cs typeface="Times New Roman"/>
              </a:rPr>
              <a:t>he got </a:t>
            </a:r>
            <a:r>
              <a:rPr dirty="0" sz="1450" spc="-10">
                <a:latin typeface="Times New Roman"/>
                <a:cs typeface="Times New Roman"/>
              </a:rPr>
              <a:t>nae mair  than </a:t>
            </a:r>
            <a:r>
              <a:rPr dirty="0" sz="1450" spc="-5">
                <a:latin typeface="Times New Roman"/>
                <a:cs typeface="Times New Roman"/>
              </a:rPr>
              <a:t>a </a:t>
            </a:r>
            <a:r>
              <a:rPr dirty="0" sz="1450" spc="-10">
                <a:latin typeface="Times New Roman"/>
                <a:cs typeface="Times New Roman"/>
              </a:rPr>
              <a:t>glisk </a:t>
            </a:r>
            <a:r>
              <a:rPr dirty="0" sz="1450" spc="-5">
                <a:latin typeface="Times New Roman"/>
                <a:cs typeface="Times New Roman"/>
              </a:rPr>
              <a:t>o’ </a:t>
            </a:r>
            <a:r>
              <a:rPr dirty="0" sz="1450" spc="-10">
                <a:latin typeface="Times New Roman"/>
                <a:cs typeface="Times New Roman"/>
              </a:rPr>
              <a:t>the black man amang the birks, till </a:t>
            </a:r>
            <a:r>
              <a:rPr dirty="0" sz="1450" spc="-5">
                <a:latin typeface="Times New Roman"/>
                <a:cs typeface="Times New Roman"/>
              </a:rPr>
              <a:t>he </a:t>
            </a:r>
            <a:r>
              <a:rPr dirty="0" sz="1450" spc="-10">
                <a:latin typeface="Times New Roman"/>
                <a:cs typeface="Times New Roman"/>
              </a:rPr>
              <a:t>won </a:t>
            </a:r>
            <a:r>
              <a:rPr dirty="0" sz="1450" spc="-5">
                <a:latin typeface="Times New Roman"/>
                <a:cs typeface="Times New Roman"/>
              </a:rPr>
              <a:t>doun </a:t>
            </a:r>
            <a:r>
              <a:rPr dirty="0" sz="1450" spc="-10">
                <a:latin typeface="Times New Roman"/>
                <a:cs typeface="Times New Roman"/>
              </a:rPr>
              <a:t>to the </a:t>
            </a:r>
            <a:r>
              <a:rPr dirty="0" sz="1450" spc="-5">
                <a:latin typeface="Times New Roman"/>
                <a:cs typeface="Times New Roman"/>
              </a:rPr>
              <a:t>foot o’  </a:t>
            </a:r>
            <a:r>
              <a:rPr dirty="0" sz="1450" spc="-10">
                <a:latin typeface="Times New Roman"/>
                <a:cs typeface="Times New Roman"/>
              </a:rPr>
              <a:t>the hill-side, an’ there </a:t>
            </a:r>
            <a:r>
              <a:rPr dirty="0" sz="1450" spc="-5">
                <a:latin typeface="Times New Roman"/>
                <a:cs typeface="Times New Roman"/>
              </a:rPr>
              <a:t>he </a:t>
            </a:r>
            <a:r>
              <a:rPr dirty="0" sz="1450" spc="-10">
                <a:latin typeface="Times New Roman"/>
                <a:cs typeface="Times New Roman"/>
              </a:rPr>
              <a:t>saw him ance </a:t>
            </a:r>
            <a:r>
              <a:rPr dirty="0" sz="1450" spc="-20">
                <a:latin typeface="Times New Roman"/>
                <a:cs typeface="Times New Roman"/>
              </a:rPr>
              <a:t>mair, </a:t>
            </a:r>
            <a:r>
              <a:rPr dirty="0" sz="1450" spc="-10">
                <a:latin typeface="Times New Roman"/>
                <a:cs typeface="Times New Roman"/>
              </a:rPr>
              <a:t>gaun, hap, step, an’ lowp, ower  Dule water to the</a:t>
            </a:r>
            <a:r>
              <a:rPr dirty="0" sz="1450" spc="5">
                <a:latin typeface="Times New Roman"/>
                <a:cs typeface="Times New Roman"/>
              </a:rPr>
              <a:t> </a:t>
            </a:r>
            <a:r>
              <a:rPr dirty="0" sz="1450" spc="-10">
                <a:latin typeface="Times New Roman"/>
                <a:cs typeface="Times New Roman"/>
              </a:rPr>
              <a:t>manse.</a:t>
            </a:r>
            <a:endParaRPr sz="1450">
              <a:latin typeface="Times New Roman"/>
              <a:cs typeface="Times New Roman"/>
            </a:endParaRPr>
          </a:p>
          <a:p>
            <a:pPr algn="just" marL="12700" marR="5080">
              <a:lnSpc>
                <a:spcPts val="1730"/>
              </a:lnSpc>
              <a:spcBef>
                <a:spcPts val="830"/>
              </a:spcBef>
            </a:pPr>
            <a:r>
              <a:rPr dirty="0" sz="1450" spc="-35">
                <a:latin typeface="Times New Roman"/>
                <a:cs typeface="Times New Roman"/>
              </a:rPr>
              <a:t>Mr. </a:t>
            </a:r>
            <a:r>
              <a:rPr dirty="0" sz="1450" spc="-10">
                <a:latin typeface="Times New Roman"/>
                <a:cs typeface="Times New Roman"/>
              </a:rPr>
              <a:t>Soulis wasnae weel pleased that this fearsome gangrel suld mak’ sae free  wi’ Ba’weary manse; an’ </a:t>
            </a:r>
            <a:r>
              <a:rPr dirty="0" sz="1450" spc="-5">
                <a:latin typeface="Times New Roman"/>
                <a:cs typeface="Times New Roman"/>
              </a:rPr>
              <a:t>he </a:t>
            </a:r>
            <a:r>
              <a:rPr dirty="0" sz="1450" spc="-10">
                <a:latin typeface="Times New Roman"/>
                <a:cs typeface="Times New Roman"/>
              </a:rPr>
              <a:t>ran the </a:t>
            </a:r>
            <a:r>
              <a:rPr dirty="0" sz="1450" spc="-15">
                <a:latin typeface="Times New Roman"/>
                <a:cs typeface="Times New Roman"/>
              </a:rPr>
              <a:t>harder, </a:t>
            </a:r>
            <a:r>
              <a:rPr dirty="0" sz="1450" spc="-10">
                <a:latin typeface="Times New Roman"/>
                <a:cs typeface="Times New Roman"/>
              </a:rPr>
              <a:t>an’, wet </a:t>
            </a:r>
            <a:r>
              <a:rPr dirty="0" sz="1450" spc="-5">
                <a:latin typeface="Times New Roman"/>
                <a:cs typeface="Times New Roman"/>
              </a:rPr>
              <a:t>shoon, </a:t>
            </a:r>
            <a:r>
              <a:rPr dirty="0" sz="1450" spc="-10">
                <a:latin typeface="Times New Roman"/>
                <a:cs typeface="Times New Roman"/>
              </a:rPr>
              <a:t>ower the </a:t>
            </a:r>
            <a:r>
              <a:rPr dirty="0" sz="1450" spc="-5">
                <a:latin typeface="Times New Roman"/>
                <a:cs typeface="Times New Roman"/>
              </a:rPr>
              <a:t>burn, </a:t>
            </a:r>
            <a:r>
              <a:rPr dirty="0" sz="1450" spc="-10">
                <a:latin typeface="Times New Roman"/>
                <a:cs typeface="Times New Roman"/>
              </a:rPr>
              <a:t>an’  </a:t>
            </a:r>
            <a:r>
              <a:rPr dirty="0" sz="1450" spc="-5">
                <a:latin typeface="Times New Roman"/>
                <a:cs typeface="Times New Roman"/>
              </a:rPr>
              <a:t>up </a:t>
            </a:r>
            <a:r>
              <a:rPr dirty="0" sz="1450" spc="-10">
                <a:latin typeface="Times New Roman"/>
                <a:cs typeface="Times New Roman"/>
              </a:rPr>
              <a:t>the walk; </a:t>
            </a:r>
            <a:r>
              <a:rPr dirty="0" sz="1450" spc="-5">
                <a:latin typeface="Times New Roman"/>
                <a:cs typeface="Times New Roman"/>
              </a:rPr>
              <a:t>but </a:t>
            </a:r>
            <a:r>
              <a:rPr dirty="0" sz="1450" spc="-10">
                <a:latin typeface="Times New Roman"/>
                <a:cs typeface="Times New Roman"/>
              </a:rPr>
              <a:t>the deil </a:t>
            </a:r>
            <a:r>
              <a:rPr dirty="0" sz="1450" spc="-5">
                <a:latin typeface="Times New Roman"/>
                <a:cs typeface="Times New Roman"/>
              </a:rPr>
              <a:t>a </a:t>
            </a:r>
            <a:r>
              <a:rPr dirty="0" sz="1450" spc="-10">
                <a:latin typeface="Times New Roman"/>
                <a:cs typeface="Times New Roman"/>
              </a:rPr>
              <a:t>black man was there to see. He stepped </a:t>
            </a:r>
            <a:r>
              <a:rPr dirty="0" sz="1450" spc="-5">
                <a:latin typeface="Times New Roman"/>
                <a:cs typeface="Times New Roman"/>
              </a:rPr>
              <a:t>out upon  </a:t>
            </a:r>
            <a:r>
              <a:rPr dirty="0" sz="1450" spc="-10">
                <a:latin typeface="Times New Roman"/>
                <a:cs typeface="Times New Roman"/>
              </a:rPr>
              <a:t>the road, </a:t>
            </a:r>
            <a:r>
              <a:rPr dirty="0" sz="1450" spc="-5">
                <a:latin typeface="Times New Roman"/>
                <a:cs typeface="Times New Roman"/>
              </a:rPr>
              <a:t>but </a:t>
            </a:r>
            <a:r>
              <a:rPr dirty="0" sz="1450" spc="-10">
                <a:latin typeface="Times New Roman"/>
                <a:cs typeface="Times New Roman"/>
              </a:rPr>
              <a:t>there was naebody there; </a:t>
            </a:r>
            <a:r>
              <a:rPr dirty="0" sz="1450" spc="-5">
                <a:latin typeface="Times New Roman"/>
                <a:cs typeface="Times New Roman"/>
              </a:rPr>
              <a:t>he </a:t>
            </a:r>
            <a:r>
              <a:rPr dirty="0" sz="1450" spc="-10">
                <a:latin typeface="Times New Roman"/>
                <a:cs typeface="Times New Roman"/>
              </a:rPr>
              <a:t>gaed a’ ower the gairden, </a:t>
            </a:r>
            <a:r>
              <a:rPr dirty="0" sz="1450" spc="-5">
                <a:latin typeface="Times New Roman"/>
                <a:cs typeface="Times New Roman"/>
              </a:rPr>
              <a:t>but </a:t>
            </a:r>
            <a:r>
              <a:rPr dirty="0" sz="1450" spc="-10">
                <a:latin typeface="Times New Roman"/>
                <a:cs typeface="Times New Roman"/>
              </a:rPr>
              <a:t>na, nae  black man. At the hinder end, and </a:t>
            </a:r>
            <a:r>
              <a:rPr dirty="0" sz="1450" spc="-5">
                <a:latin typeface="Times New Roman"/>
                <a:cs typeface="Times New Roman"/>
              </a:rPr>
              <a:t>a bit </a:t>
            </a:r>
            <a:r>
              <a:rPr dirty="0" sz="1450" spc="-10">
                <a:latin typeface="Times New Roman"/>
                <a:cs typeface="Times New Roman"/>
              </a:rPr>
              <a:t>feared as was </a:t>
            </a:r>
            <a:r>
              <a:rPr dirty="0" sz="1450" spc="-5">
                <a:latin typeface="Times New Roman"/>
                <a:cs typeface="Times New Roman"/>
              </a:rPr>
              <a:t>but </a:t>
            </a:r>
            <a:r>
              <a:rPr dirty="0" sz="1450" spc="-10">
                <a:latin typeface="Times New Roman"/>
                <a:cs typeface="Times New Roman"/>
              </a:rPr>
              <a:t>natural, </a:t>
            </a:r>
            <a:r>
              <a:rPr dirty="0" sz="1450" spc="-5">
                <a:latin typeface="Times New Roman"/>
                <a:cs typeface="Times New Roman"/>
              </a:rPr>
              <a:t>he </a:t>
            </a:r>
            <a:r>
              <a:rPr dirty="0" sz="1450" spc="-10">
                <a:latin typeface="Times New Roman"/>
                <a:cs typeface="Times New Roman"/>
              </a:rPr>
              <a:t>lifted the  hasp and into the manse; and there was Janet M’Clour before his een, wi’ her  thrawn craig, and nane sae pleased to see him. And </a:t>
            </a:r>
            <a:r>
              <a:rPr dirty="0" sz="1450" spc="-5">
                <a:latin typeface="Times New Roman"/>
                <a:cs typeface="Times New Roman"/>
              </a:rPr>
              <a:t>he </a:t>
            </a:r>
            <a:r>
              <a:rPr dirty="0" sz="1450" spc="-10">
                <a:latin typeface="Times New Roman"/>
                <a:cs typeface="Times New Roman"/>
              </a:rPr>
              <a:t>aye minded sinsyne,  when first </a:t>
            </a:r>
            <a:r>
              <a:rPr dirty="0" sz="1450" spc="-5">
                <a:latin typeface="Times New Roman"/>
                <a:cs typeface="Times New Roman"/>
              </a:rPr>
              <a:t>he </a:t>
            </a:r>
            <a:r>
              <a:rPr dirty="0" sz="1450" spc="-10">
                <a:latin typeface="Times New Roman"/>
                <a:cs typeface="Times New Roman"/>
              </a:rPr>
              <a:t>set his een </a:t>
            </a:r>
            <a:r>
              <a:rPr dirty="0" sz="1450" spc="-5">
                <a:latin typeface="Times New Roman"/>
                <a:cs typeface="Times New Roman"/>
              </a:rPr>
              <a:t>upon </a:t>
            </a:r>
            <a:r>
              <a:rPr dirty="0" sz="1450" spc="-20">
                <a:latin typeface="Times New Roman"/>
                <a:cs typeface="Times New Roman"/>
              </a:rPr>
              <a:t>her, </a:t>
            </a:r>
            <a:r>
              <a:rPr dirty="0" sz="1450" spc="-5">
                <a:latin typeface="Times New Roman"/>
                <a:cs typeface="Times New Roman"/>
              </a:rPr>
              <a:t>he </a:t>
            </a:r>
            <a:r>
              <a:rPr dirty="0" sz="1450" spc="-10">
                <a:latin typeface="Times New Roman"/>
                <a:cs typeface="Times New Roman"/>
              </a:rPr>
              <a:t>had the same cauld and deidly</a:t>
            </a:r>
            <a:r>
              <a:rPr dirty="0" sz="1450" spc="95">
                <a:latin typeface="Times New Roman"/>
                <a:cs typeface="Times New Roman"/>
              </a:rPr>
              <a:t> </a:t>
            </a:r>
            <a:r>
              <a:rPr dirty="0" sz="1450" spc="-10">
                <a:latin typeface="Times New Roman"/>
                <a:cs typeface="Times New Roman"/>
              </a:rPr>
              <a:t>grue.</a:t>
            </a:r>
            <a:endParaRPr sz="1450">
              <a:latin typeface="Times New Roman"/>
              <a:cs typeface="Times New Roman"/>
            </a:endParaRPr>
          </a:p>
          <a:p>
            <a:pPr algn="just" marL="12700">
              <a:lnSpc>
                <a:spcPct val="100000"/>
              </a:lnSpc>
              <a:spcBef>
                <a:spcPts val="785"/>
              </a:spcBef>
            </a:pPr>
            <a:r>
              <a:rPr dirty="0" sz="1450" spc="-10">
                <a:latin typeface="Times New Roman"/>
                <a:cs typeface="Times New Roman"/>
              </a:rPr>
              <a:t>‘Janet,’ says he, ‘have </a:t>
            </a:r>
            <a:r>
              <a:rPr dirty="0" sz="1450" spc="-5">
                <a:latin typeface="Times New Roman"/>
                <a:cs typeface="Times New Roman"/>
              </a:rPr>
              <a:t>you </a:t>
            </a:r>
            <a:r>
              <a:rPr dirty="0" sz="1450" spc="-10">
                <a:latin typeface="Times New Roman"/>
                <a:cs typeface="Times New Roman"/>
              </a:rPr>
              <a:t>seen </a:t>
            </a:r>
            <a:r>
              <a:rPr dirty="0" sz="1450" spc="-5">
                <a:latin typeface="Times New Roman"/>
                <a:cs typeface="Times New Roman"/>
              </a:rPr>
              <a:t>a </a:t>
            </a:r>
            <a:r>
              <a:rPr dirty="0" sz="1450" spc="-10">
                <a:latin typeface="Times New Roman"/>
                <a:cs typeface="Times New Roman"/>
              </a:rPr>
              <a:t>black</a:t>
            </a:r>
            <a:r>
              <a:rPr dirty="0" sz="1450" spc="-85">
                <a:latin typeface="Times New Roman"/>
                <a:cs typeface="Times New Roman"/>
              </a:rPr>
              <a:t> </a:t>
            </a:r>
            <a:r>
              <a:rPr dirty="0" sz="1450" spc="-10">
                <a:latin typeface="Times New Roman"/>
                <a:cs typeface="Times New Roman"/>
              </a:rPr>
              <a:t>man?’</a:t>
            </a:r>
            <a:endParaRPr sz="1450">
              <a:latin typeface="Times New Roman"/>
              <a:cs typeface="Times New Roman"/>
            </a:endParaRPr>
          </a:p>
          <a:p>
            <a:pPr marL="12700" marR="11430">
              <a:lnSpc>
                <a:spcPts val="1730"/>
              </a:lnSpc>
              <a:spcBef>
                <a:spcPts val="915"/>
              </a:spcBef>
            </a:pPr>
            <a:r>
              <a:rPr dirty="0" sz="1450" spc="-10">
                <a:latin typeface="Times New Roman"/>
                <a:cs typeface="Times New Roman"/>
              </a:rPr>
              <a:t>‘A black man?’ </a:t>
            </a:r>
            <a:r>
              <a:rPr dirty="0" sz="1450" spc="-5">
                <a:latin typeface="Times New Roman"/>
                <a:cs typeface="Times New Roman"/>
              </a:rPr>
              <a:t>quo’ </a:t>
            </a:r>
            <a:r>
              <a:rPr dirty="0" sz="1450" spc="-10">
                <a:latin typeface="Times New Roman"/>
                <a:cs typeface="Times New Roman"/>
              </a:rPr>
              <a:t>she. ‘Save </a:t>
            </a:r>
            <a:r>
              <a:rPr dirty="0" sz="1450" spc="-5">
                <a:latin typeface="Times New Roman"/>
                <a:cs typeface="Times New Roman"/>
              </a:rPr>
              <a:t>us </a:t>
            </a:r>
            <a:r>
              <a:rPr dirty="0" sz="1450" spc="-10">
                <a:latin typeface="Times New Roman"/>
                <a:cs typeface="Times New Roman"/>
              </a:rPr>
              <a:t>a’! </a:t>
            </a:r>
            <a:r>
              <a:rPr dirty="0" sz="1450" spc="-40">
                <a:latin typeface="Times New Roman"/>
                <a:cs typeface="Times New Roman"/>
              </a:rPr>
              <a:t>Ye’re </a:t>
            </a:r>
            <a:r>
              <a:rPr dirty="0" sz="1450" spc="-5">
                <a:latin typeface="Times New Roman"/>
                <a:cs typeface="Times New Roman"/>
              </a:rPr>
              <a:t>no </a:t>
            </a:r>
            <a:r>
              <a:rPr dirty="0" sz="1450" spc="-10">
                <a:latin typeface="Times New Roman"/>
                <a:cs typeface="Times New Roman"/>
              </a:rPr>
              <a:t>wise, </a:t>
            </a:r>
            <a:r>
              <a:rPr dirty="0" sz="1450" spc="-20">
                <a:latin typeface="Times New Roman"/>
                <a:cs typeface="Times New Roman"/>
              </a:rPr>
              <a:t>minister.</a:t>
            </a:r>
            <a:r>
              <a:rPr dirty="0" sz="1450" spc="320">
                <a:latin typeface="Times New Roman"/>
                <a:cs typeface="Times New Roman"/>
              </a:rPr>
              <a:t> </a:t>
            </a:r>
            <a:r>
              <a:rPr dirty="0" sz="1450" spc="-20">
                <a:latin typeface="Times New Roman"/>
                <a:cs typeface="Times New Roman"/>
              </a:rPr>
              <a:t>There’s </a:t>
            </a:r>
            <a:r>
              <a:rPr dirty="0" sz="1450" spc="-10">
                <a:latin typeface="Times New Roman"/>
                <a:cs typeface="Times New Roman"/>
              </a:rPr>
              <a:t>nae  black man in </a:t>
            </a:r>
            <a:r>
              <a:rPr dirty="0" sz="1450" spc="-5">
                <a:latin typeface="Times New Roman"/>
                <a:cs typeface="Times New Roman"/>
              </a:rPr>
              <a:t>a</a:t>
            </a:r>
            <a:r>
              <a:rPr dirty="0" sz="1450" spc="5">
                <a:latin typeface="Times New Roman"/>
                <a:cs typeface="Times New Roman"/>
              </a:rPr>
              <a:t> </a:t>
            </a:r>
            <a:r>
              <a:rPr dirty="0" sz="1450" spc="-20">
                <a:latin typeface="Times New Roman"/>
                <a:cs typeface="Times New Roman"/>
              </a:rPr>
              <a:t>Ba’weary.’</a:t>
            </a:r>
            <a:endParaRPr sz="1450">
              <a:latin typeface="Times New Roman"/>
              <a:cs typeface="Times New Roman"/>
            </a:endParaRPr>
          </a:p>
          <a:p>
            <a:pPr marL="12700" marR="6985">
              <a:lnSpc>
                <a:spcPts val="1730"/>
              </a:lnSpc>
              <a:spcBef>
                <a:spcPts val="865"/>
              </a:spcBef>
            </a:pPr>
            <a:r>
              <a:rPr dirty="0" sz="1450" spc="-10">
                <a:latin typeface="Times New Roman"/>
                <a:cs typeface="Times New Roman"/>
              </a:rPr>
              <a:t>But she didnae speak plain, </a:t>
            </a:r>
            <a:r>
              <a:rPr dirty="0" sz="1450" spc="-5">
                <a:latin typeface="Times New Roman"/>
                <a:cs typeface="Times New Roman"/>
              </a:rPr>
              <a:t>ye </a:t>
            </a:r>
            <a:r>
              <a:rPr dirty="0" sz="1450" spc="-10">
                <a:latin typeface="Times New Roman"/>
                <a:cs typeface="Times New Roman"/>
              </a:rPr>
              <a:t>maun understand; </a:t>
            </a:r>
            <a:r>
              <a:rPr dirty="0" sz="1450" spc="-5">
                <a:latin typeface="Times New Roman"/>
                <a:cs typeface="Times New Roman"/>
              </a:rPr>
              <a:t>but </a:t>
            </a:r>
            <a:r>
              <a:rPr dirty="0" sz="1450" spc="-10">
                <a:latin typeface="Times New Roman"/>
                <a:cs typeface="Times New Roman"/>
              </a:rPr>
              <a:t>yam-yammered, like </a:t>
            </a:r>
            <a:r>
              <a:rPr dirty="0" sz="1450" spc="-5">
                <a:latin typeface="Times New Roman"/>
                <a:cs typeface="Times New Roman"/>
              </a:rPr>
              <a:t>a  </a:t>
            </a:r>
            <a:r>
              <a:rPr dirty="0" sz="1450" spc="-10">
                <a:latin typeface="Times New Roman"/>
                <a:cs typeface="Times New Roman"/>
              </a:rPr>
              <a:t>powney wi’ the </a:t>
            </a:r>
            <a:r>
              <a:rPr dirty="0" sz="1450" spc="-5">
                <a:latin typeface="Times New Roman"/>
                <a:cs typeface="Times New Roman"/>
              </a:rPr>
              <a:t>bit </a:t>
            </a:r>
            <a:r>
              <a:rPr dirty="0" sz="1450" spc="-10">
                <a:latin typeface="Times New Roman"/>
                <a:cs typeface="Times New Roman"/>
              </a:rPr>
              <a:t>in its</a:t>
            </a:r>
            <a:r>
              <a:rPr dirty="0" sz="1450" spc="-95">
                <a:latin typeface="Times New Roman"/>
                <a:cs typeface="Times New Roman"/>
              </a:rPr>
              <a:t> </a:t>
            </a:r>
            <a:r>
              <a:rPr dirty="0" sz="1450" spc="-10">
                <a:latin typeface="Times New Roman"/>
                <a:cs typeface="Times New Roman"/>
              </a:rPr>
              <a:t>moo.</a:t>
            </a:r>
            <a:endParaRPr sz="1450">
              <a:latin typeface="Times New Roman"/>
              <a:cs typeface="Times New Roman"/>
            </a:endParaRPr>
          </a:p>
          <a:p>
            <a:pPr marL="12700" marR="12065">
              <a:lnSpc>
                <a:spcPts val="1730"/>
              </a:lnSpc>
              <a:spcBef>
                <a:spcPts val="860"/>
              </a:spcBef>
            </a:pPr>
            <a:r>
              <a:rPr dirty="0" sz="1450" spc="-25">
                <a:latin typeface="Times New Roman"/>
                <a:cs typeface="Times New Roman"/>
              </a:rPr>
              <a:t>‘Weel,’ </a:t>
            </a:r>
            <a:r>
              <a:rPr dirty="0" sz="1450" spc="-10">
                <a:latin typeface="Times New Roman"/>
                <a:cs typeface="Times New Roman"/>
              </a:rPr>
              <a:t>says he, ‘Janet, if there was nae black man, </a:t>
            </a:r>
            <a:r>
              <a:rPr dirty="0" sz="1450" spc="-5">
                <a:latin typeface="Times New Roman"/>
                <a:cs typeface="Times New Roman"/>
              </a:rPr>
              <a:t>I </a:t>
            </a:r>
            <a:r>
              <a:rPr dirty="0" sz="1450" spc="-10">
                <a:latin typeface="Times New Roman"/>
                <a:cs typeface="Times New Roman"/>
              </a:rPr>
              <a:t>have spoken with the  Accuser </a:t>
            </a:r>
            <a:r>
              <a:rPr dirty="0" sz="1450" spc="-5">
                <a:latin typeface="Times New Roman"/>
                <a:cs typeface="Times New Roman"/>
              </a:rPr>
              <a:t>of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Brethren.’</a:t>
            </a:r>
            <a:endParaRPr sz="1450">
              <a:latin typeface="Times New Roman"/>
              <a:cs typeface="Times New Roman"/>
            </a:endParaRPr>
          </a:p>
          <a:p>
            <a:pPr marL="12700">
              <a:lnSpc>
                <a:spcPct val="100000"/>
              </a:lnSpc>
              <a:spcBef>
                <a:spcPts val="795"/>
              </a:spcBef>
            </a:pP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sat down like ane wi’ </a:t>
            </a:r>
            <a:r>
              <a:rPr dirty="0" sz="1450" spc="-5">
                <a:latin typeface="Times New Roman"/>
                <a:cs typeface="Times New Roman"/>
              </a:rPr>
              <a:t>a </a:t>
            </a:r>
            <a:r>
              <a:rPr dirty="0" sz="1450" spc="-20">
                <a:latin typeface="Times New Roman"/>
                <a:cs typeface="Times New Roman"/>
              </a:rPr>
              <a:t>fever, </a:t>
            </a:r>
            <a:r>
              <a:rPr dirty="0" sz="1450" spc="-10">
                <a:latin typeface="Times New Roman"/>
                <a:cs typeface="Times New Roman"/>
              </a:rPr>
              <a:t>an’ his teeth chittered in his</a:t>
            </a:r>
            <a:r>
              <a:rPr dirty="0" sz="1450" spc="-95">
                <a:latin typeface="Times New Roman"/>
                <a:cs typeface="Times New Roman"/>
              </a:rPr>
              <a:t> </a:t>
            </a:r>
            <a:r>
              <a:rPr dirty="0" sz="1450" spc="-10">
                <a:latin typeface="Times New Roman"/>
                <a:cs typeface="Times New Roman"/>
              </a:rPr>
              <a:t>heid.</a:t>
            </a:r>
            <a:endParaRPr sz="1450">
              <a:latin typeface="Times New Roman"/>
              <a:cs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6985">
              <a:lnSpc>
                <a:spcPts val="1730"/>
              </a:lnSpc>
              <a:spcBef>
                <a:spcPts val="155"/>
              </a:spcBef>
            </a:pPr>
            <a:r>
              <a:rPr dirty="0" sz="1450" spc="-10">
                <a:latin typeface="Times New Roman"/>
                <a:cs typeface="Times New Roman"/>
              </a:rPr>
              <a:t>‘Hoots,’ says she, ‘think shame to yoursel’, minister;’ an’ gied him </a:t>
            </a:r>
            <a:r>
              <a:rPr dirty="0" sz="1450" spc="-5">
                <a:latin typeface="Times New Roman"/>
                <a:cs typeface="Times New Roman"/>
              </a:rPr>
              <a:t>a </a:t>
            </a:r>
            <a:r>
              <a:rPr dirty="0" sz="1450" spc="-10">
                <a:latin typeface="Times New Roman"/>
                <a:cs typeface="Times New Roman"/>
              </a:rPr>
              <a:t>drap  brandy that she keept aye </a:t>
            </a:r>
            <a:r>
              <a:rPr dirty="0" sz="1450" spc="-5">
                <a:latin typeface="Times New Roman"/>
                <a:cs typeface="Times New Roman"/>
              </a:rPr>
              <a:t>by</a:t>
            </a:r>
            <a:r>
              <a:rPr dirty="0" sz="1450" spc="20">
                <a:latin typeface="Times New Roman"/>
                <a:cs typeface="Times New Roman"/>
              </a:rPr>
              <a:t> </a:t>
            </a:r>
            <a:r>
              <a:rPr dirty="0" sz="1450" spc="-30">
                <a:latin typeface="Times New Roman"/>
                <a:cs typeface="Times New Roman"/>
              </a:rPr>
              <a:t>her.</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Syne </a:t>
            </a:r>
            <a:r>
              <a:rPr dirty="0" sz="1450" spc="-35">
                <a:latin typeface="Times New Roman"/>
                <a:cs typeface="Times New Roman"/>
              </a:rPr>
              <a:t>Mr. </a:t>
            </a:r>
            <a:r>
              <a:rPr dirty="0" sz="1450" spc="-10">
                <a:latin typeface="Times New Roman"/>
                <a:cs typeface="Times New Roman"/>
              </a:rPr>
              <a:t>Soulis gaed into his study amang a’ his </a:t>
            </a:r>
            <a:r>
              <a:rPr dirty="0" sz="1450" spc="-5">
                <a:latin typeface="Times New Roman"/>
                <a:cs typeface="Times New Roman"/>
              </a:rPr>
              <a:t>books. </a:t>
            </a:r>
            <a:r>
              <a:rPr dirty="0" sz="1450" spc="-30">
                <a:latin typeface="Times New Roman"/>
                <a:cs typeface="Times New Roman"/>
              </a:rPr>
              <a:t>It’s </a:t>
            </a:r>
            <a:r>
              <a:rPr dirty="0" sz="1450" spc="-5">
                <a:latin typeface="Times New Roman"/>
                <a:cs typeface="Times New Roman"/>
              </a:rPr>
              <a:t>a </a:t>
            </a:r>
            <a:r>
              <a:rPr dirty="0" sz="1450" spc="-10">
                <a:latin typeface="Times New Roman"/>
                <a:cs typeface="Times New Roman"/>
              </a:rPr>
              <a:t>lang, laigh,  mirk </a:t>
            </a:r>
            <a:r>
              <a:rPr dirty="0" sz="1450" spc="-15">
                <a:latin typeface="Times New Roman"/>
                <a:cs typeface="Times New Roman"/>
              </a:rPr>
              <a:t>chalmer, </a:t>
            </a:r>
            <a:r>
              <a:rPr dirty="0" sz="1450" spc="-10">
                <a:latin typeface="Times New Roman"/>
                <a:cs typeface="Times New Roman"/>
              </a:rPr>
              <a:t>perishin’ cauld in </a:t>
            </a:r>
            <a:r>
              <a:rPr dirty="0" sz="1450" spc="-20">
                <a:latin typeface="Times New Roman"/>
                <a:cs typeface="Times New Roman"/>
              </a:rPr>
              <a:t>winter, </a:t>
            </a:r>
            <a:r>
              <a:rPr dirty="0" sz="1450" spc="-10">
                <a:latin typeface="Times New Roman"/>
                <a:cs typeface="Times New Roman"/>
              </a:rPr>
              <a:t>an’ </a:t>
            </a:r>
            <a:r>
              <a:rPr dirty="0" sz="1450" spc="-5">
                <a:latin typeface="Times New Roman"/>
                <a:cs typeface="Times New Roman"/>
              </a:rPr>
              <a:t>no </a:t>
            </a:r>
            <a:r>
              <a:rPr dirty="0" sz="1450" spc="-10">
                <a:latin typeface="Times New Roman"/>
                <a:cs typeface="Times New Roman"/>
              </a:rPr>
              <a:t>very dry even in the tap </a:t>
            </a:r>
            <a:r>
              <a:rPr dirty="0" sz="1450" spc="-5">
                <a:latin typeface="Times New Roman"/>
                <a:cs typeface="Times New Roman"/>
              </a:rPr>
              <a:t>o’ </a:t>
            </a:r>
            <a:r>
              <a:rPr dirty="0" sz="1450" spc="-10">
                <a:latin typeface="Times New Roman"/>
                <a:cs typeface="Times New Roman"/>
              </a:rPr>
              <a:t>the  </a:t>
            </a:r>
            <a:r>
              <a:rPr dirty="0" sz="1450" spc="-20">
                <a:latin typeface="Times New Roman"/>
                <a:cs typeface="Times New Roman"/>
              </a:rPr>
              <a:t>simmer, </a:t>
            </a:r>
            <a:r>
              <a:rPr dirty="0" sz="1450" spc="-10">
                <a:latin typeface="Times New Roman"/>
                <a:cs typeface="Times New Roman"/>
              </a:rPr>
              <a:t>for the manse stands near the </a:t>
            </a:r>
            <a:r>
              <a:rPr dirty="0" sz="1450" spc="-5">
                <a:latin typeface="Times New Roman"/>
                <a:cs typeface="Times New Roman"/>
              </a:rPr>
              <a:t>burn. </a:t>
            </a:r>
            <a:r>
              <a:rPr dirty="0" sz="1450" spc="-10">
                <a:latin typeface="Times New Roman"/>
                <a:cs typeface="Times New Roman"/>
              </a:rPr>
              <a:t>Sae </a:t>
            </a:r>
            <a:r>
              <a:rPr dirty="0" sz="1450" spc="-5">
                <a:latin typeface="Times New Roman"/>
                <a:cs typeface="Times New Roman"/>
              </a:rPr>
              <a:t>doun he </a:t>
            </a:r>
            <a:r>
              <a:rPr dirty="0" sz="1450" spc="-10">
                <a:latin typeface="Times New Roman"/>
                <a:cs typeface="Times New Roman"/>
              </a:rPr>
              <a:t>sat, and thocht </a:t>
            </a:r>
            <a:r>
              <a:rPr dirty="0" sz="1450" spc="-5">
                <a:latin typeface="Times New Roman"/>
                <a:cs typeface="Times New Roman"/>
              </a:rPr>
              <a:t>of </a:t>
            </a:r>
            <a:r>
              <a:rPr dirty="0" sz="1450" spc="-10">
                <a:latin typeface="Times New Roman"/>
                <a:cs typeface="Times New Roman"/>
              </a:rPr>
              <a:t>a’  that had come an’ gane since </a:t>
            </a:r>
            <a:r>
              <a:rPr dirty="0" sz="1450" spc="-5">
                <a:latin typeface="Times New Roman"/>
                <a:cs typeface="Times New Roman"/>
              </a:rPr>
              <a:t>he </a:t>
            </a:r>
            <a:r>
              <a:rPr dirty="0" sz="1450" spc="-10">
                <a:latin typeface="Times New Roman"/>
                <a:cs typeface="Times New Roman"/>
              </a:rPr>
              <a:t>was in </a:t>
            </a:r>
            <a:r>
              <a:rPr dirty="0" sz="1450" spc="-20">
                <a:latin typeface="Times New Roman"/>
                <a:cs typeface="Times New Roman"/>
              </a:rPr>
              <a:t>Ba’weary, </a:t>
            </a:r>
            <a:r>
              <a:rPr dirty="0" sz="1450" spc="-10">
                <a:latin typeface="Times New Roman"/>
                <a:cs typeface="Times New Roman"/>
              </a:rPr>
              <a:t>an’ his hame, an’ the days  when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bairn an’ ran daffin’ </a:t>
            </a:r>
            <a:r>
              <a:rPr dirty="0" sz="1450" spc="-5">
                <a:latin typeface="Times New Roman"/>
                <a:cs typeface="Times New Roman"/>
              </a:rPr>
              <a:t>on </a:t>
            </a:r>
            <a:r>
              <a:rPr dirty="0" sz="1450" spc="-10">
                <a:latin typeface="Times New Roman"/>
                <a:cs typeface="Times New Roman"/>
              </a:rPr>
              <a:t>the braes; and that black man aye ran in  his heid like the </a:t>
            </a:r>
            <a:r>
              <a:rPr dirty="0" sz="1450" spc="-15">
                <a:latin typeface="Times New Roman"/>
                <a:cs typeface="Times New Roman"/>
              </a:rPr>
              <a:t>ower-come </a:t>
            </a:r>
            <a:r>
              <a:rPr dirty="0" sz="1450" spc="-5">
                <a:latin typeface="Times New Roman"/>
                <a:cs typeface="Times New Roman"/>
              </a:rPr>
              <a:t>of a </a:t>
            </a:r>
            <a:r>
              <a:rPr dirty="0" sz="1450" spc="-10">
                <a:latin typeface="Times New Roman"/>
                <a:cs typeface="Times New Roman"/>
              </a:rPr>
              <a:t>sang. </a:t>
            </a:r>
            <a:r>
              <a:rPr dirty="0" sz="1450" spc="-55">
                <a:latin typeface="Times New Roman"/>
                <a:cs typeface="Times New Roman"/>
              </a:rPr>
              <a:t>Aye </a:t>
            </a:r>
            <a:r>
              <a:rPr dirty="0" sz="1450" spc="-10">
                <a:latin typeface="Times New Roman"/>
                <a:cs typeface="Times New Roman"/>
              </a:rPr>
              <a:t>the mair </a:t>
            </a:r>
            <a:r>
              <a:rPr dirty="0" sz="1450" spc="-5">
                <a:latin typeface="Times New Roman"/>
                <a:cs typeface="Times New Roman"/>
              </a:rPr>
              <a:t>he </a:t>
            </a:r>
            <a:r>
              <a:rPr dirty="0" sz="1450" spc="-10">
                <a:latin typeface="Times New Roman"/>
                <a:cs typeface="Times New Roman"/>
              </a:rPr>
              <a:t>thocht, the mair </a:t>
            </a:r>
            <a:r>
              <a:rPr dirty="0" sz="1450" spc="-5">
                <a:latin typeface="Times New Roman"/>
                <a:cs typeface="Times New Roman"/>
              </a:rPr>
              <a:t>he  </a:t>
            </a:r>
            <a:r>
              <a:rPr dirty="0" sz="1450" spc="-10">
                <a:latin typeface="Times New Roman"/>
                <a:cs typeface="Times New Roman"/>
              </a:rPr>
              <a:t>thocht </a:t>
            </a:r>
            <a:r>
              <a:rPr dirty="0" sz="1450" spc="-5">
                <a:latin typeface="Times New Roman"/>
                <a:cs typeface="Times New Roman"/>
              </a:rPr>
              <a:t>o’ </a:t>
            </a:r>
            <a:r>
              <a:rPr dirty="0" sz="1450" spc="-10">
                <a:latin typeface="Times New Roman"/>
                <a:cs typeface="Times New Roman"/>
              </a:rPr>
              <a:t>the black man. He tried the </a:t>
            </a:r>
            <a:r>
              <a:rPr dirty="0" sz="1450" spc="-15">
                <a:latin typeface="Times New Roman"/>
                <a:cs typeface="Times New Roman"/>
              </a:rPr>
              <a:t>prayer, </a:t>
            </a:r>
            <a:r>
              <a:rPr dirty="0" sz="1450" spc="-10">
                <a:latin typeface="Times New Roman"/>
                <a:cs typeface="Times New Roman"/>
              </a:rPr>
              <a:t>an’ the words wouldnae come to  him; an’ </a:t>
            </a:r>
            <a:r>
              <a:rPr dirty="0" sz="1450" spc="-5">
                <a:latin typeface="Times New Roman"/>
                <a:cs typeface="Times New Roman"/>
              </a:rPr>
              <a:t>he </a:t>
            </a:r>
            <a:r>
              <a:rPr dirty="0" sz="1450" spc="-10">
                <a:latin typeface="Times New Roman"/>
                <a:cs typeface="Times New Roman"/>
              </a:rPr>
              <a:t>tried, they </a:t>
            </a:r>
            <a:r>
              <a:rPr dirty="0" sz="1450" spc="-30">
                <a:latin typeface="Times New Roman"/>
                <a:cs typeface="Times New Roman"/>
              </a:rPr>
              <a:t>say, </a:t>
            </a:r>
            <a:r>
              <a:rPr dirty="0" sz="1450" spc="-10">
                <a:latin typeface="Times New Roman"/>
                <a:cs typeface="Times New Roman"/>
              </a:rPr>
              <a:t>to write at his </a:t>
            </a:r>
            <a:r>
              <a:rPr dirty="0" sz="1450" spc="-5">
                <a:latin typeface="Times New Roman"/>
                <a:cs typeface="Times New Roman"/>
              </a:rPr>
              <a:t>book, but he </a:t>
            </a:r>
            <a:r>
              <a:rPr dirty="0" sz="1450" spc="-10">
                <a:latin typeface="Times New Roman"/>
                <a:cs typeface="Times New Roman"/>
              </a:rPr>
              <a:t>could nae mak’ nae mair  </a:t>
            </a:r>
            <a:r>
              <a:rPr dirty="0" sz="1450" spc="-5">
                <a:latin typeface="Times New Roman"/>
                <a:cs typeface="Times New Roman"/>
              </a:rPr>
              <a:t>o’ </a:t>
            </a:r>
            <a:r>
              <a:rPr dirty="0" sz="1450" spc="-10">
                <a:latin typeface="Times New Roman"/>
                <a:cs typeface="Times New Roman"/>
              </a:rPr>
              <a:t>that. There was whiles </a:t>
            </a:r>
            <a:r>
              <a:rPr dirty="0" sz="1450" spc="-5">
                <a:latin typeface="Times New Roman"/>
                <a:cs typeface="Times New Roman"/>
              </a:rPr>
              <a:t>he </a:t>
            </a:r>
            <a:r>
              <a:rPr dirty="0" sz="1450" spc="-10">
                <a:latin typeface="Times New Roman"/>
                <a:cs typeface="Times New Roman"/>
              </a:rPr>
              <a:t>thocht the black man was at his </a:t>
            </a:r>
            <a:r>
              <a:rPr dirty="0" sz="1450" spc="-20">
                <a:latin typeface="Times New Roman"/>
                <a:cs typeface="Times New Roman"/>
              </a:rPr>
              <a:t>oxter, </a:t>
            </a:r>
            <a:r>
              <a:rPr dirty="0" sz="1450" spc="-10">
                <a:latin typeface="Times New Roman"/>
                <a:cs typeface="Times New Roman"/>
              </a:rPr>
              <a:t>an’ the  swat stood </a:t>
            </a:r>
            <a:r>
              <a:rPr dirty="0" sz="1450" spc="-5">
                <a:latin typeface="Times New Roman"/>
                <a:cs typeface="Times New Roman"/>
              </a:rPr>
              <a:t>upon </a:t>
            </a:r>
            <a:r>
              <a:rPr dirty="0" sz="1450" spc="-10">
                <a:latin typeface="Times New Roman"/>
                <a:cs typeface="Times New Roman"/>
              </a:rPr>
              <a:t>him cauld as well-water; and there was other whiles, when </a:t>
            </a:r>
            <a:r>
              <a:rPr dirty="0" sz="1450" spc="-5">
                <a:latin typeface="Times New Roman"/>
                <a:cs typeface="Times New Roman"/>
              </a:rPr>
              <a:t>he  </a:t>
            </a:r>
            <a:r>
              <a:rPr dirty="0" sz="1450" spc="-10">
                <a:latin typeface="Times New Roman"/>
                <a:cs typeface="Times New Roman"/>
              </a:rPr>
              <a:t>cam to himsel’ like </a:t>
            </a:r>
            <a:r>
              <a:rPr dirty="0" sz="1450" spc="-5">
                <a:latin typeface="Times New Roman"/>
                <a:cs typeface="Times New Roman"/>
              </a:rPr>
              <a:t>a </a:t>
            </a:r>
            <a:r>
              <a:rPr dirty="0" sz="1450" spc="-10">
                <a:latin typeface="Times New Roman"/>
                <a:cs typeface="Times New Roman"/>
              </a:rPr>
              <a:t>christened bairn and minded</a:t>
            </a:r>
            <a:r>
              <a:rPr dirty="0" sz="1450" spc="-65">
                <a:latin typeface="Times New Roman"/>
                <a:cs typeface="Times New Roman"/>
              </a:rPr>
              <a:t> </a:t>
            </a:r>
            <a:r>
              <a:rPr dirty="0" sz="1450" spc="-10">
                <a:latin typeface="Times New Roman"/>
                <a:cs typeface="Times New Roman"/>
              </a:rPr>
              <a:t>naething.</a:t>
            </a:r>
            <a:endParaRPr sz="1450">
              <a:latin typeface="Times New Roman"/>
              <a:cs typeface="Times New Roman"/>
            </a:endParaRPr>
          </a:p>
          <a:p>
            <a:pPr algn="just" marL="12700" marR="5715">
              <a:lnSpc>
                <a:spcPts val="1730"/>
              </a:lnSpc>
              <a:spcBef>
                <a:spcPts val="850"/>
              </a:spcBef>
            </a:pPr>
            <a:r>
              <a:rPr dirty="0" sz="1450" spc="-10">
                <a:latin typeface="Times New Roman"/>
                <a:cs typeface="Times New Roman"/>
              </a:rPr>
              <a:t>The </a:t>
            </a:r>
            <a:r>
              <a:rPr dirty="0" sz="1450" spc="-5">
                <a:latin typeface="Times New Roman"/>
                <a:cs typeface="Times New Roman"/>
              </a:rPr>
              <a:t>upshot </a:t>
            </a:r>
            <a:r>
              <a:rPr dirty="0" sz="1450" spc="-10">
                <a:latin typeface="Times New Roman"/>
                <a:cs typeface="Times New Roman"/>
              </a:rPr>
              <a:t>was that </a:t>
            </a:r>
            <a:r>
              <a:rPr dirty="0" sz="1450" spc="-5">
                <a:latin typeface="Times New Roman"/>
                <a:cs typeface="Times New Roman"/>
              </a:rPr>
              <a:t>he </a:t>
            </a:r>
            <a:r>
              <a:rPr dirty="0" sz="1450" spc="-10">
                <a:latin typeface="Times New Roman"/>
                <a:cs typeface="Times New Roman"/>
              </a:rPr>
              <a:t>gaed to the window an’ stood glowrin’ at Dule </a:t>
            </a:r>
            <a:r>
              <a:rPr dirty="0" sz="1450" spc="-25">
                <a:latin typeface="Times New Roman"/>
                <a:cs typeface="Times New Roman"/>
              </a:rPr>
              <a:t>water.  </a:t>
            </a:r>
            <a:r>
              <a:rPr dirty="0" sz="1450" spc="-10">
                <a:latin typeface="Times New Roman"/>
                <a:cs typeface="Times New Roman"/>
              </a:rPr>
              <a:t>The trees are unco thick, an’ the water lies deep an’ black under the manse; an’  there was Janct washin’ the cla’es wi’ her coats kilted. She had her back to the  </a:t>
            </a:r>
            <a:r>
              <a:rPr dirty="0" sz="1450" spc="-15">
                <a:latin typeface="Times New Roman"/>
                <a:cs typeface="Times New Roman"/>
              </a:rPr>
              <a:t>minister, </a:t>
            </a:r>
            <a:r>
              <a:rPr dirty="0" sz="1450" spc="-10">
                <a:latin typeface="Times New Roman"/>
                <a:cs typeface="Times New Roman"/>
              </a:rPr>
              <a:t>an’ he, for his pairt, hardly kenned what </a:t>
            </a:r>
            <a:r>
              <a:rPr dirty="0" sz="1450" spc="-5">
                <a:latin typeface="Times New Roman"/>
                <a:cs typeface="Times New Roman"/>
              </a:rPr>
              <a:t>he </a:t>
            </a:r>
            <a:r>
              <a:rPr dirty="0" sz="1450" spc="-10">
                <a:latin typeface="Times New Roman"/>
                <a:cs typeface="Times New Roman"/>
              </a:rPr>
              <a:t>was lookin’ at. Syne she  turned </a:t>
            </a:r>
            <a:r>
              <a:rPr dirty="0" sz="1450" spc="-5">
                <a:latin typeface="Times New Roman"/>
                <a:cs typeface="Times New Roman"/>
              </a:rPr>
              <a:t>round, </a:t>
            </a:r>
            <a:r>
              <a:rPr dirty="0" sz="1450" spc="-10">
                <a:latin typeface="Times New Roman"/>
                <a:cs typeface="Times New Roman"/>
              </a:rPr>
              <a:t>an’ shawed her face; </a:t>
            </a:r>
            <a:r>
              <a:rPr dirty="0" sz="1450" spc="-35">
                <a:latin typeface="Times New Roman"/>
                <a:cs typeface="Times New Roman"/>
              </a:rPr>
              <a:t>Mr. </a:t>
            </a:r>
            <a:r>
              <a:rPr dirty="0" sz="1450" spc="-10">
                <a:latin typeface="Times New Roman"/>
                <a:cs typeface="Times New Roman"/>
              </a:rPr>
              <a:t>Soulis had the same cauld grue as  twice that day afore, an’ it was borne in </a:t>
            </a:r>
            <a:r>
              <a:rPr dirty="0" sz="1450" spc="-5">
                <a:latin typeface="Times New Roman"/>
                <a:cs typeface="Times New Roman"/>
              </a:rPr>
              <a:t>upon </a:t>
            </a:r>
            <a:r>
              <a:rPr dirty="0" sz="1450" spc="-10">
                <a:latin typeface="Times New Roman"/>
                <a:cs typeface="Times New Roman"/>
              </a:rPr>
              <a:t>him what folk said, that Janet  was deid lang syne, an’ this was </a:t>
            </a:r>
            <a:r>
              <a:rPr dirty="0" sz="1450" spc="-5">
                <a:latin typeface="Times New Roman"/>
                <a:cs typeface="Times New Roman"/>
              </a:rPr>
              <a:t>a </a:t>
            </a:r>
            <a:r>
              <a:rPr dirty="0" sz="1450" spc="-10">
                <a:latin typeface="Times New Roman"/>
                <a:cs typeface="Times New Roman"/>
              </a:rPr>
              <a:t>bogle in her clay-cauld flesh. He drew back  </a:t>
            </a:r>
            <a:r>
              <a:rPr dirty="0" sz="1450" spc="-5">
                <a:latin typeface="Times New Roman"/>
                <a:cs typeface="Times New Roman"/>
              </a:rPr>
              <a:t>a </a:t>
            </a:r>
            <a:r>
              <a:rPr dirty="0" sz="1450" spc="-10">
                <a:latin typeface="Times New Roman"/>
                <a:cs typeface="Times New Roman"/>
              </a:rPr>
              <a:t>pickle and </a:t>
            </a:r>
            <a:r>
              <a:rPr dirty="0" sz="1450" spc="-5">
                <a:latin typeface="Times New Roman"/>
                <a:cs typeface="Times New Roman"/>
              </a:rPr>
              <a:t>he </a:t>
            </a:r>
            <a:r>
              <a:rPr dirty="0" sz="1450" spc="-10">
                <a:latin typeface="Times New Roman"/>
                <a:cs typeface="Times New Roman"/>
              </a:rPr>
              <a:t>scanned her </a:t>
            </a:r>
            <a:r>
              <a:rPr dirty="0" sz="1450" spc="-20">
                <a:latin typeface="Times New Roman"/>
                <a:cs typeface="Times New Roman"/>
              </a:rPr>
              <a:t>narrowly.</a:t>
            </a:r>
            <a:r>
              <a:rPr dirty="0" sz="1450" spc="320">
                <a:latin typeface="Times New Roman"/>
                <a:cs typeface="Times New Roman"/>
              </a:rPr>
              <a:t> </a:t>
            </a:r>
            <a:r>
              <a:rPr dirty="0" sz="1450" spc="-10">
                <a:latin typeface="Times New Roman"/>
                <a:cs typeface="Times New Roman"/>
              </a:rPr>
              <a:t>She was tramp-trampin’ in the cla’es,  croonin’ to hersel’; and eh! Gude guide us, </a:t>
            </a:r>
            <a:r>
              <a:rPr dirty="0" sz="1450" spc="-5">
                <a:latin typeface="Times New Roman"/>
                <a:cs typeface="Times New Roman"/>
              </a:rPr>
              <a:t>but </a:t>
            </a: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fearsome face. Whiles  she sang </a:t>
            </a:r>
            <a:r>
              <a:rPr dirty="0" sz="1450" spc="-15">
                <a:latin typeface="Times New Roman"/>
                <a:cs typeface="Times New Roman"/>
              </a:rPr>
              <a:t>louder, </a:t>
            </a:r>
            <a:r>
              <a:rPr dirty="0" sz="1450" spc="-5">
                <a:latin typeface="Times New Roman"/>
                <a:cs typeface="Times New Roman"/>
              </a:rPr>
              <a:t>but </a:t>
            </a:r>
            <a:r>
              <a:rPr dirty="0" sz="1450" spc="-10">
                <a:latin typeface="Times New Roman"/>
                <a:cs typeface="Times New Roman"/>
              </a:rPr>
              <a:t>there was nae man born </a:t>
            </a:r>
            <a:r>
              <a:rPr dirty="0" sz="1450" spc="-5">
                <a:latin typeface="Times New Roman"/>
                <a:cs typeface="Times New Roman"/>
              </a:rPr>
              <a:t>o’ </a:t>
            </a:r>
            <a:r>
              <a:rPr dirty="0" sz="1450" spc="-10">
                <a:latin typeface="Times New Roman"/>
                <a:cs typeface="Times New Roman"/>
              </a:rPr>
              <a:t>woman that could tell the  words </a:t>
            </a:r>
            <a:r>
              <a:rPr dirty="0" sz="1450" spc="-5">
                <a:latin typeface="Times New Roman"/>
                <a:cs typeface="Times New Roman"/>
              </a:rPr>
              <a:t>o’ </a:t>
            </a:r>
            <a:r>
              <a:rPr dirty="0" sz="1450" spc="-10">
                <a:latin typeface="Times New Roman"/>
                <a:cs typeface="Times New Roman"/>
              </a:rPr>
              <a:t>her sang; an’ whiles she lookit side-lang </a:t>
            </a:r>
            <a:r>
              <a:rPr dirty="0" sz="1450" spc="-5">
                <a:latin typeface="Times New Roman"/>
                <a:cs typeface="Times New Roman"/>
              </a:rPr>
              <a:t>doun, but </a:t>
            </a:r>
            <a:r>
              <a:rPr dirty="0" sz="1450" spc="-10">
                <a:latin typeface="Times New Roman"/>
                <a:cs typeface="Times New Roman"/>
              </a:rPr>
              <a:t>there was naething  there for her to look at. There gaed </a:t>
            </a:r>
            <a:r>
              <a:rPr dirty="0" sz="1450" spc="-5">
                <a:latin typeface="Times New Roman"/>
                <a:cs typeface="Times New Roman"/>
              </a:rPr>
              <a:t>a </a:t>
            </a:r>
            <a:r>
              <a:rPr dirty="0" sz="1450" spc="-10">
                <a:latin typeface="Times New Roman"/>
                <a:cs typeface="Times New Roman"/>
              </a:rPr>
              <a:t>scunner through the flesh </a:t>
            </a:r>
            <a:r>
              <a:rPr dirty="0" sz="1450" spc="-5">
                <a:latin typeface="Times New Roman"/>
                <a:cs typeface="Times New Roman"/>
              </a:rPr>
              <a:t>upon </a:t>
            </a:r>
            <a:r>
              <a:rPr dirty="0" sz="1450" spc="-10">
                <a:latin typeface="Times New Roman"/>
                <a:cs typeface="Times New Roman"/>
              </a:rPr>
              <a:t>his  banes; and that was </a:t>
            </a:r>
            <a:r>
              <a:rPr dirty="0" sz="1450" spc="-20">
                <a:latin typeface="Times New Roman"/>
                <a:cs typeface="Times New Roman"/>
              </a:rPr>
              <a:t>Heeven’s </a:t>
            </a:r>
            <a:r>
              <a:rPr dirty="0" sz="1450" spc="-10">
                <a:latin typeface="Times New Roman"/>
                <a:cs typeface="Times New Roman"/>
              </a:rPr>
              <a:t>advertisement. But </a:t>
            </a:r>
            <a:r>
              <a:rPr dirty="0" sz="1450" spc="-35">
                <a:latin typeface="Times New Roman"/>
                <a:cs typeface="Times New Roman"/>
              </a:rPr>
              <a:t>Mr. </a:t>
            </a:r>
            <a:r>
              <a:rPr dirty="0" sz="1450" spc="-10">
                <a:latin typeface="Times New Roman"/>
                <a:cs typeface="Times New Roman"/>
              </a:rPr>
              <a:t>Soulis just blamed  himsel’, </a:t>
            </a:r>
            <a:r>
              <a:rPr dirty="0" sz="1450" spc="-5">
                <a:latin typeface="Times New Roman"/>
                <a:cs typeface="Times New Roman"/>
              </a:rPr>
              <a:t>he </a:t>
            </a:r>
            <a:r>
              <a:rPr dirty="0" sz="1450" spc="-10">
                <a:latin typeface="Times New Roman"/>
                <a:cs typeface="Times New Roman"/>
              </a:rPr>
              <a:t>said, to think sae ill </a:t>
            </a:r>
            <a:r>
              <a:rPr dirty="0" sz="1450" spc="-5">
                <a:latin typeface="Times New Roman"/>
                <a:cs typeface="Times New Roman"/>
              </a:rPr>
              <a:t>of a </a:t>
            </a:r>
            <a:r>
              <a:rPr dirty="0" sz="1450" spc="-20">
                <a:latin typeface="Times New Roman"/>
                <a:cs typeface="Times New Roman"/>
              </a:rPr>
              <a:t>puir, </a:t>
            </a:r>
            <a:r>
              <a:rPr dirty="0" sz="1450" spc="-10">
                <a:latin typeface="Times New Roman"/>
                <a:cs typeface="Times New Roman"/>
              </a:rPr>
              <a:t>auld </a:t>
            </a:r>
            <a:r>
              <a:rPr dirty="0" sz="1450" spc="-15">
                <a:latin typeface="Times New Roman"/>
                <a:cs typeface="Times New Roman"/>
              </a:rPr>
              <a:t>afflicted </a:t>
            </a:r>
            <a:r>
              <a:rPr dirty="0" sz="1450" spc="-10">
                <a:latin typeface="Times New Roman"/>
                <a:cs typeface="Times New Roman"/>
              </a:rPr>
              <a:t>wife that hadnae </a:t>
            </a:r>
            <a:r>
              <a:rPr dirty="0" sz="1450" spc="-5">
                <a:latin typeface="Times New Roman"/>
                <a:cs typeface="Times New Roman"/>
              </a:rPr>
              <a:t>a  </a:t>
            </a:r>
            <a:r>
              <a:rPr dirty="0" sz="1450" spc="-10">
                <a:latin typeface="Times New Roman"/>
                <a:cs typeface="Times New Roman"/>
              </a:rPr>
              <a:t>freend forbye himsel’; an’ </a:t>
            </a:r>
            <a:r>
              <a:rPr dirty="0" sz="1450" spc="-5">
                <a:latin typeface="Times New Roman"/>
                <a:cs typeface="Times New Roman"/>
              </a:rPr>
              <a:t>he put up a bit </a:t>
            </a:r>
            <a:r>
              <a:rPr dirty="0" sz="1450" spc="-10">
                <a:latin typeface="Times New Roman"/>
                <a:cs typeface="Times New Roman"/>
              </a:rPr>
              <a:t>prayer for him and </a:t>
            </a:r>
            <a:r>
              <a:rPr dirty="0" sz="1450" spc="-20">
                <a:latin typeface="Times New Roman"/>
                <a:cs typeface="Times New Roman"/>
              </a:rPr>
              <a:t>her, </a:t>
            </a:r>
            <a:r>
              <a:rPr dirty="0" sz="1450" spc="-10">
                <a:latin typeface="Times New Roman"/>
                <a:cs typeface="Times New Roman"/>
              </a:rPr>
              <a:t>an’ drank </a:t>
            </a:r>
            <a:r>
              <a:rPr dirty="0" sz="1450" spc="-5">
                <a:latin typeface="Times New Roman"/>
                <a:cs typeface="Times New Roman"/>
              </a:rPr>
              <a:t>a  </a:t>
            </a:r>
            <a:r>
              <a:rPr dirty="0" sz="1450" spc="-10">
                <a:latin typeface="Times New Roman"/>
                <a:cs typeface="Times New Roman"/>
              </a:rPr>
              <a:t>little caller water—for his heart rose again the meat—an’ gaed </a:t>
            </a:r>
            <a:r>
              <a:rPr dirty="0" sz="1450" spc="-5">
                <a:latin typeface="Times New Roman"/>
                <a:cs typeface="Times New Roman"/>
              </a:rPr>
              <a:t>up </a:t>
            </a:r>
            <a:r>
              <a:rPr dirty="0" sz="1450" spc="-10">
                <a:latin typeface="Times New Roman"/>
                <a:cs typeface="Times New Roman"/>
              </a:rPr>
              <a:t>to his naked  bed in the</a:t>
            </a:r>
            <a:r>
              <a:rPr dirty="0" sz="1450">
                <a:latin typeface="Times New Roman"/>
                <a:cs typeface="Times New Roman"/>
              </a:rPr>
              <a:t> </a:t>
            </a:r>
            <a:r>
              <a:rPr dirty="0" sz="1450" spc="-10">
                <a:latin typeface="Times New Roman"/>
                <a:cs typeface="Times New Roman"/>
              </a:rPr>
              <a:t>gloaming.</a:t>
            </a:r>
            <a:endParaRPr sz="1450">
              <a:latin typeface="Times New Roman"/>
              <a:cs typeface="Times New Roman"/>
            </a:endParaRPr>
          </a:p>
          <a:p>
            <a:pPr algn="just" marL="12700" marR="5080">
              <a:lnSpc>
                <a:spcPts val="1730"/>
              </a:lnSpc>
              <a:spcBef>
                <a:spcPts val="835"/>
              </a:spcBef>
            </a:pPr>
            <a:r>
              <a:rPr dirty="0" sz="1450" spc="-10">
                <a:latin typeface="Times New Roman"/>
                <a:cs typeface="Times New Roman"/>
              </a:rPr>
              <a:t>That was </a:t>
            </a:r>
            <a:r>
              <a:rPr dirty="0" sz="1450" spc="-5">
                <a:latin typeface="Times New Roman"/>
                <a:cs typeface="Times New Roman"/>
              </a:rPr>
              <a:t>a </a:t>
            </a:r>
            <a:r>
              <a:rPr dirty="0" sz="1450" spc="-10">
                <a:latin typeface="Times New Roman"/>
                <a:cs typeface="Times New Roman"/>
              </a:rPr>
              <a:t>nicht that has never been forgotten in </a:t>
            </a:r>
            <a:r>
              <a:rPr dirty="0" sz="1450" spc="-20">
                <a:latin typeface="Times New Roman"/>
                <a:cs typeface="Times New Roman"/>
              </a:rPr>
              <a:t>Ba’weary, </a:t>
            </a:r>
            <a:r>
              <a:rPr dirty="0" sz="1450" spc="-10">
                <a:latin typeface="Times New Roman"/>
                <a:cs typeface="Times New Roman"/>
              </a:rPr>
              <a:t>the nicht </a:t>
            </a:r>
            <a:r>
              <a:rPr dirty="0" sz="1450" spc="-5">
                <a:latin typeface="Times New Roman"/>
                <a:cs typeface="Times New Roman"/>
              </a:rPr>
              <a:t>o’ </a:t>
            </a:r>
            <a:r>
              <a:rPr dirty="0" sz="1450" spc="-10">
                <a:latin typeface="Times New Roman"/>
                <a:cs typeface="Times New Roman"/>
              </a:rPr>
              <a:t>the  seeventeenth </a:t>
            </a:r>
            <a:r>
              <a:rPr dirty="0" sz="1450" spc="-5">
                <a:latin typeface="Times New Roman"/>
                <a:cs typeface="Times New Roman"/>
              </a:rPr>
              <a:t>of </a:t>
            </a:r>
            <a:r>
              <a:rPr dirty="0" sz="1450" spc="-10">
                <a:latin typeface="Times New Roman"/>
                <a:cs typeface="Times New Roman"/>
              </a:rPr>
              <a:t>August, seventeen </a:t>
            </a:r>
            <a:r>
              <a:rPr dirty="0" sz="1450">
                <a:latin typeface="Times New Roman"/>
                <a:cs typeface="Times New Roman"/>
              </a:rPr>
              <a:t>hun’er’ </a:t>
            </a:r>
            <a:r>
              <a:rPr dirty="0" sz="1450" spc="-10">
                <a:latin typeface="Times New Roman"/>
                <a:cs typeface="Times New Roman"/>
              </a:rPr>
              <a:t>an twal’. It had been het afore, as </a:t>
            </a:r>
            <a:r>
              <a:rPr dirty="0" sz="1450" spc="-5">
                <a:latin typeface="Times New Roman"/>
                <a:cs typeface="Times New Roman"/>
              </a:rPr>
              <a:t>I  </a:t>
            </a:r>
            <a:r>
              <a:rPr dirty="0" sz="1450" spc="-10">
                <a:latin typeface="Times New Roman"/>
                <a:cs typeface="Times New Roman"/>
              </a:rPr>
              <a:t>hae said, </a:t>
            </a:r>
            <a:r>
              <a:rPr dirty="0" sz="1450" spc="-5">
                <a:latin typeface="Times New Roman"/>
                <a:cs typeface="Times New Roman"/>
              </a:rPr>
              <a:t>but </a:t>
            </a:r>
            <a:r>
              <a:rPr dirty="0" sz="1450" spc="-10">
                <a:latin typeface="Times New Roman"/>
                <a:cs typeface="Times New Roman"/>
              </a:rPr>
              <a:t>that nicht it was hetter than </a:t>
            </a:r>
            <a:r>
              <a:rPr dirty="0" sz="1450" spc="-25">
                <a:latin typeface="Times New Roman"/>
                <a:cs typeface="Times New Roman"/>
              </a:rPr>
              <a:t>ever. </a:t>
            </a:r>
            <a:r>
              <a:rPr dirty="0" sz="1450" spc="-10">
                <a:latin typeface="Times New Roman"/>
                <a:cs typeface="Times New Roman"/>
              </a:rPr>
              <a:t>The sun gaed </a:t>
            </a:r>
            <a:r>
              <a:rPr dirty="0" sz="1450" spc="-5">
                <a:latin typeface="Times New Roman"/>
                <a:cs typeface="Times New Roman"/>
              </a:rPr>
              <a:t>doun </a:t>
            </a:r>
            <a:r>
              <a:rPr dirty="0" sz="1450" spc="-10">
                <a:latin typeface="Times New Roman"/>
                <a:cs typeface="Times New Roman"/>
              </a:rPr>
              <a:t>amang  unco-lookin’ clouds; it fell as mirk as the pit; </a:t>
            </a:r>
            <a:r>
              <a:rPr dirty="0" sz="1450" spc="-5">
                <a:latin typeface="Times New Roman"/>
                <a:cs typeface="Times New Roman"/>
              </a:rPr>
              <a:t>no a </a:t>
            </a:r>
            <a:r>
              <a:rPr dirty="0" sz="1450" spc="-20">
                <a:latin typeface="Times New Roman"/>
                <a:cs typeface="Times New Roman"/>
              </a:rPr>
              <a:t>star, </a:t>
            </a:r>
            <a:r>
              <a:rPr dirty="0" sz="1450" spc="-5">
                <a:latin typeface="Times New Roman"/>
                <a:cs typeface="Times New Roman"/>
              </a:rPr>
              <a:t>no a </a:t>
            </a:r>
            <a:r>
              <a:rPr dirty="0" sz="1450" spc="-10">
                <a:latin typeface="Times New Roman"/>
                <a:cs typeface="Times New Roman"/>
              </a:rPr>
              <a:t>breath </a:t>
            </a:r>
            <a:r>
              <a:rPr dirty="0" sz="1450" spc="-5">
                <a:latin typeface="Times New Roman"/>
                <a:cs typeface="Times New Roman"/>
              </a:rPr>
              <a:t>o’ </a:t>
            </a:r>
            <a:r>
              <a:rPr dirty="0" sz="1450" spc="-10">
                <a:latin typeface="Times New Roman"/>
                <a:cs typeface="Times New Roman"/>
              </a:rPr>
              <a:t>wund; </a:t>
            </a:r>
            <a:r>
              <a:rPr dirty="0" sz="1450" spc="-5">
                <a:latin typeface="Times New Roman"/>
                <a:cs typeface="Times New Roman"/>
              </a:rPr>
              <a:t>ye  </a:t>
            </a:r>
            <a:r>
              <a:rPr dirty="0" sz="1450" spc="-10">
                <a:latin typeface="Times New Roman"/>
                <a:cs typeface="Times New Roman"/>
              </a:rPr>
              <a:t>couldnae see </a:t>
            </a:r>
            <a:r>
              <a:rPr dirty="0" sz="1450" spc="-5">
                <a:latin typeface="Times New Roman"/>
                <a:cs typeface="Times New Roman"/>
              </a:rPr>
              <a:t>your </a:t>
            </a:r>
            <a:r>
              <a:rPr dirty="0" sz="1450" spc="-10">
                <a:latin typeface="Times New Roman"/>
                <a:cs typeface="Times New Roman"/>
              </a:rPr>
              <a:t>han’ afore </a:t>
            </a:r>
            <a:r>
              <a:rPr dirty="0" sz="1450" spc="-5">
                <a:latin typeface="Times New Roman"/>
                <a:cs typeface="Times New Roman"/>
              </a:rPr>
              <a:t>your </a:t>
            </a:r>
            <a:r>
              <a:rPr dirty="0" sz="1450" spc="-10">
                <a:latin typeface="Times New Roman"/>
                <a:cs typeface="Times New Roman"/>
              </a:rPr>
              <a:t>face, and even the auld folk cuist the covers  frae their beds and lay pechin’ for their breath. </a:t>
            </a:r>
            <a:r>
              <a:rPr dirty="0" sz="1450" spc="-30">
                <a:latin typeface="Times New Roman"/>
                <a:cs typeface="Times New Roman"/>
              </a:rPr>
              <a:t>Wi’ </a:t>
            </a:r>
            <a:r>
              <a:rPr dirty="0" sz="1450" spc="-10">
                <a:latin typeface="Times New Roman"/>
                <a:cs typeface="Times New Roman"/>
              </a:rPr>
              <a:t>a’ that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upon </a:t>
            </a:r>
            <a:r>
              <a:rPr dirty="0" sz="1450" spc="-10">
                <a:latin typeface="Times New Roman"/>
                <a:cs typeface="Times New Roman"/>
              </a:rPr>
              <a:t>his  mind, it was gey and unlikely </a:t>
            </a:r>
            <a:r>
              <a:rPr dirty="0" sz="1450" spc="-35">
                <a:latin typeface="Times New Roman"/>
                <a:cs typeface="Times New Roman"/>
              </a:rPr>
              <a:t>Mr. </a:t>
            </a:r>
            <a:r>
              <a:rPr dirty="0" sz="1450" spc="-10">
                <a:latin typeface="Times New Roman"/>
                <a:cs typeface="Times New Roman"/>
              </a:rPr>
              <a:t>Soulis wad get muckle sleep. He lay an’ </a:t>
            </a:r>
            <a:r>
              <a:rPr dirty="0" sz="1450" spc="-5">
                <a:latin typeface="Times New Roman"/>
                <a:cs typeface="Times New Roman"/>
              </a:rPr>
              <a:t>he  </a:t>
            </a:r>
            <a:r>
              <a:rPr dirty="0" sz="1450" spc="-10">
                <a:latin typeface="Times New Roman"/>
                <a:cs typeface="Times New Roman"/>
              </a:rPr>
              <a:t>tummled; the gude, caller bed that </a:t>
            </a:r>
            <a:r>
              <a:rPr dirty="0" sz="1450" spc="-5">
                <a:latin typeface="Times New Roman"/>
                <a:cs typeface="Times New Roman"/>
              </a:rPr>
              <a:t>he got </a:t>
            </a:r>
            <a:r>
              <a:rPr dirty="0" sz="1450" spc="-10">
                <a:latin typeface="Times New Roman"/>
                <a:cs typeface="Times New Roman"/>
              </a:rPr>
              <a:t>into </a:t>
            </a:r>
            <a:r>
              <a:rPr dirty="0" sz="1450" spc="-5">
                <a:latin typeface="Times New Roman"/>
                <a:cs typeface="Times New Roman"/>
              </a:rPr>
              <a:t>brunt </a:t>
            </a:r>
            <a:r>
              <a:rPr dirty="0" sz="1450" spc="-10">
                <a:latin typeface="Times New Roman"/>
                <a:cs typeface="Times New Roman"/>
              </a:rPr>
              <a:t>his very banes; whiles </a:t>
            </a:r>
            <a:r>
              <a:rPr dirty="0" sz="1450" spc="-5">
                <a:latin typeface="Times New Roman"/>
                <a:cs typeface="Times New Roman"/>
              </a:rPr>
              <a:t>he  </a:t>
            </a:r>
            <a:r>
              <a:rPr dirty="0" sz="1450" spc="-10">
                <a:latin typeface="Times New Roman"/>
                <a:cs typeface="Times New Roman"/>
              </a:rPr>
              <a:t>slept, and whiles </a:t>
            </a:r>
            <a:r>
              <a:rPr dirty="0" sz="1450" spc="-5">
                <a:latin typeface="Times New Roman"/>
                <a:cs typeface="Times New Roman"/>
              </a:rPr>
              <a:t>he </a:t>
            </a:r>
            <a:r>
              <a:rPr dirty="0" sz="1450" spc="-10">
                <a:latin typeface="Times New Roman"/>
                <a:cs typeface="Times New Roman"/>
              </a:rPr>
              <a:t>waukened; whiles </a:t>
            </a:r>
            <a:r>
              <a:rPr dirty="0" sz="1450" spc="-5">
                <a:latin typeface="Times New Roman"/>
                <a:cs typeface="Times New Roman"/>
              </a:rPr>
              <a:t>he </a:t>
            </a:r>
            <a:r>
              <a:rPr dirty="0" sz="1450" spc="-10">
                <a:latin typeface="Times New Roman"/>
                <a:cs typeface="Times New Roman"/>
              </a:rPr>
              <a:t>heard the time </a:t>
            </a:r>
            <a:r>
              <a:rPr dirty="0" sz="1450" spc="-5">
                <a:latin typeface="Times New Roman"/>
                <a:cs typeface="Times New Roman"/>
              </a:rPr>
              <a:t>o’ </a:t>
            </a:r>
            <a:r>
              <a:rPr dirty="0" sz="1450" spc="-10">
                <a:latin typeface="Times New Roman"/>
                <a:cs typeface="Times New Roman"/>
              </a:rPr>
              <a:t>nicht, and whiles </a:t>
            </a:r>
            <a:r>
              <a:rPr dirty="0" sz="1450" spc="-5">
                <a:latin typeface="Times New Roman"/>
                <a:cs typeface="Times New Roman"/>
              </a:rPr>
              <a:t>a  </a:t>
            </a:r>
            <a:r>
              <a:rPr dirty="0" sz="1450" spc="-10">
                <a:latin typeface="Times New Roman"/>
                <a:cs typeface="Times New Roman"/>
              </a:rPr>
              <a:t>tyke yowlin’ </a:t>
            </a:r>
            <a:r>
              <a:rPr dirty="0" sz="1450" spc="-5">
                <a:latin typeface="Times New Roman"/>
                <a:cs typeface="Times New Roman"/>
              </a:rPr>
              <a:t>up </a:t>
            </a:r>
            <a:r>
              <a:rPr dirty="0" sz="1450" spc="-10">
                <a:latin typeface="Times New Roman"/>
                <a:cs typeface="Times New Roman"/>
              </a:rPr>
              <a:t>the </a:t>
            </a:r>
            <a:r>
              <a:rPr dirty="0" sz="1450" spc="-20">
                <a:latin typeface="Times New Roman"/>
                <a:cs typeface="Times New Roman"/>
              </a:rPr>
              <a:t>muir, </a:t>
            </a:r>
            <a:r>
              <a:rPr dirty="0" sz="1450" spc="-10">
                <a:latin typeface="Times New Roman"/>
                <a:cs typeface="Times New Roman"/>
              </a:rPr>
              <a:t>as if somebody was deid; whiles </a:t>
            </a:r>
            <a:r>
              <a:rPr dirty="0" sz="1450" spc="-5">
                <a:latin typeface="Times New Roman"/>
                <a:cs typeface="Times New Roman"/>
              </a:rPr>
              <a:t>he </a:t>
            </a:r>
            <a:r>
              <a:rPr dirty="0" sz="1450" spc="-10">
                <a:latin typeface="Times New Roman"/>
                <a:cs typeface="Times New Roman"/>
              </a:rPr>
              <a:t>thocht </a:t>
            </a:r>
            <a:r>
              <a:rPr dirty="0" sz="1450" spc="-5">
                <a:latin typeface="Times New Roman"/>
                <a:cs typeface="Times New Roman"/>
              </a:rPr>
              <a:t>he </a:t>
            </a:r>
            <a:r>
              <a:rPr dirty="0" sz="1450" spc="-10">
                <a:latin typeface="Times New Roman"/>
                <a:cs typeface="Times New Roman"/>
              </a:rPr>
              <a:t>heard  bogles claverin’ in his </a:t>
            </a:r>
            <a:r>
              <a:rPr dirty="0" sz="1450" spc="-5">
                <a:latin typeface="Times New Roman"/>
                <a:cs typeface="Times New Roman"/>
              </a:rPr>
              <a:t>lug, </a:t>
            </a:r>
            <a:r>
              <a:rPr dirty="0" sz="1450" spc="-10">
                <a:latin typeface="Times New Roman"/>
                <a:cs typeface="Times New Roman"/>
              </a:rPr>
              <a:t>an’ whiles </a:t>
            </a:r>
            <a:r>
              <a:rPr dirty="0" sz="1450" spc="-5">
                <a:latin typeface="Times New Roman"/>
                <a:cs typeface="Times New Roman"/>
              </a:rPr>
              <a:t>he </a:t>
            </a:r>
            <a:r>
              <a:rPr dirty="0" sz="1450" spc="-10">
                <a:latin typeface="Times New Roman"/>
                <a:cs typeface="Times New Roman"/>
              </a:rPr>
              <a:t>saw spunkies in the room.</a:t>
            </a:r>
            <a:r>
              <a:rPr dirty="0" sz="1450" spc="280">
                <a:latin typeface="Times New Roman"/>
                <a:cs typeface="Times New Roman"/>
              </a:rPr>
              <a:t> </a:t>
            </a:r>
            <a:r>
              <a:rPr dirty="0" sz="1450" spc="-10">
                <a:latin typeface="Times New Roman"/>
                <a:cs typeface="Times New Roman"/>
              </a:rPr>
              <a:t>He</a:t>
            </a:r>
            <a:endParaRPr sz="1450">
              <a:latin typeface="Times New Roman"/>
              <a:cs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behoved, </a:t>
            </a:r>
            <a:r>
              <a:rPr dirty="0" sz="1450" spc="-5">
                <a:latin typeface="Times New Roman"/>
                <a:cs typeface="Times New Roman"/>
              </a:rPr>
              <a:t>he </a:t>
            </a:r>
            <a:r>
              <a:rPr dirty="0" sz="1450" spc="-10">
                <a:latin typeface="Times New Roman"/>
                <a:cs typeface="Times New Roman"/>
              </a:rPr>
              <a:t>judged, to </a:t>
            </a:r>
            <a:r>
              <a:rPr dirty="0" sz="1450" spc="-5">
                <a:latin typeface="Times New Roman"/>
                <a:cs typeface="Times New Roman"/>
              </a:rPr>
              <a:t>be </a:t>
            </a:r>
            <a:r>
              <a:rPr dirty="0" sz="1450" spc="-10">
                <a:latin typeface="Times New Roman"/>
                <a:cs typeface="Times New Roman"/>
              </a:rPr>
              <a:t>sick; an’ sick </a:t>
            </a:r>
            <a:r>
              <a:rPr dirty="0" sz="1450" spc="-5">
                <a:latin typeface="Times New Roman"/>
                <a:cs typeface="Times New Roman"/>
              </a:rPr>
              <a:t>he </a:t>
            </a:r>
            <a:r>
              <a:rPr dirty="0" sz="1450" spc="-10">
                <a:latin typeface="Times New Roman"/>
                <a:cs typeface="Times New Roman"/>
              </a:rPr>
              <a:t>was—little </a:t>
            </a:r>
            <a:r>
              <a:rPr dirty="0" sz="1450" spc="-5">
                <a:latin typeface="Times New Roman"/>
                <a:cs typeface="Times New Roman"/>
              </a:rPr>
              <a:t>he </a:t>
            </a:r>
            <a:r>
              <a:rPr dirty="0" sz="1450" spc="-10">
                <a:latin typeface="Times New Roman"/>
                <a:cs typeface="Times New Roman"/>
              </a:rPr>
              <a:t>jaloosed the  sickness.</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At the hinder end, </a:t>
            </a:r>
            <a:r>
              <a:rPr dirty="0" sz="1450" spc="-5">
                <a:latin typeface="Times New Roman"/>
                <a:cs typeface="Times New Roman"/>
              </a:rPr>
              <a:t>he got a </a:t>
            </a:r>
            <a:r>
              <a:rPr dirty="0" sz="1450" spc="-10">
                <a:latin typeface="Times New Roman"/>
                <a:cs typeface="Times New Roman"/>
              </a:rPr>
              <a:t>clearness in his mind, sat </a:t>
            </a:r>
            <a:r>
              <a:rPr dirty="0" sz="1450" spc="-5">
                <a:latin typeface="Times New Roman"/>
                <a:cs typeface="Times New Roman"/>
              </a:rPr>
              <a:t>up </a:t>
            </a:r>
            <a:r>
              <a:rPr dirty="0" sz="1450" spc="-10">
                <a:latin typeface="Times New Roman"/>
                <a:cs typeface="Times New Roman"/>
              </a:rPr>
              <a:t>in his sark </a:t>
            </a:r>
            <a:r>
              <a:rPr dirty="0" sz="1450" spc="-5">
                <a:latin typeface="Times New Roman"/>
                <a:cs typeface="Times New Roman"/>
              </a:rPr>
              <a:t>on </a:t>
            </a:r>
            <a:r>
              <a:rPr dirty="0" sz="1450" spc="-10">
                <a:latin typeface="Times New Roman"/>
                <a:cs typeface="Times New Roman"/>
              </a:rPr>
              <a:t>the bed-  side, and fell thinkin’ ance mair </a:t>
            </a:r>
            <a:r>
              <a:rPr dirty="0" sz="1450" spc="-5">
                <a:latin typeface="Times New Roman"/>
                <a:cs typeface="Times New Roman"/>
              </a:rPr>
              <a:t>o’ </a:t>
            </a:r>
            <a:r>
              <a:rPr dirty="0" sz="1450" spc="-10">
                <a:latin typeface="Times New Roman"/>
                <a:cs typeface="Times New Roman"/>
              </a:rPr>
              <a:t>the black man an’ Janet. He couldnae weel  tell how—maybe it was the cauld to his feet—but it cam’ in </a:t>
            </a:r>
            <a:r>
              <a:rPr dirty="0" sz="1450" spc="-5">
                <a:latin typeface="Times New Roman"/>
                <a:cs typeface="Times New Roman"/>
              </a:rPr>
              <a:t>upon </a:t>
            </a:r>
            <a:r>
              <a:rPr dirty="0" sz="1450" spc="-10">
                <a:latin typeface="Times New Roman"/>
                <a:cs typeface="Times New Roman"/>
              </a:rPr>
              <a:t>him wi’ </a:t>
            </a:r>
            <a:r>
              <a:rPr dirty="0" sz="1450" spc="-5">
                <a:latin typeface="Times New Roman"/>
                <a:cs typeface="Times New Roman"/>
              </a:rPr>
              <a:t>a  </a:t>
            </a:r>
            <a:r>
              <a:rPr dirty="0" sz="1450" spc="-10">
                <a:latin typeface="Times New Roman"/>
                <a:cs typeface="Times New Roman"/>
              </a:rPr>
              <a:t>spate that there was some connection between thir twa, an’ that either </a:t>
            </a:r>
            <a:r>
              <a:rPr dirty="0" sz="1450" spc="-5">
                <a:latin typeface="Times New Roman"/>
                <a:cs typeface="Times New Roman"/>
              </a:rPr>
              <a:t>or </a:t>
            </a:r>
            <a:r>
              <a:rPr dirty="0" sz="1450" spc="-10">
                <a:latin typeface="Times New Roman"/>
                <a:cs typeface="Times New Roman"/>
              </a:rPr>
              <a:t>baith  </a:t>
            </a:r>
            <a:r>
              <a:rPr dirty="0" sz="1450" spc="-5">
                <a:latin typeface="Times New Roman"/>
                <a:cs typeface="Times New Roman"/>
              </a:rPr>
              <a:t>o’ </a:t>
            </a:r>
            <a:r>
              <a:rPr dirty="0" sz="1450" spc="-10">
                <a:latin typeface="Times New Roman"/>
                <a:cs typeface="Times New Roman"/>
              </a:rPr>
              <a:t>them were bogles. And just at that moment, in </a:t>
            </a:r>
            <a:r>
              <a:rPr dirty="0" sz="1450" spc="-20">
                <a:latin typeface="Times New Roman"/>
                <a:cs typeface="Times New Roman"/>
              </a:rPr>
              <a:t>Janet’s </a:t>
            </a:r>
            <a:r>
              <a:rPr dirty="0" sz="1450" spc="-10">
                <a:latin typeface="Times New Roman"/>
                <a:cs typeface="Times New Roman"/>
              </a:rPr>
              <a:t>room, which was  neist to his, there cam’ </a:t>
            </a:r>
            <a:r>
              <a:rPr dirty="0" sz="1450" spc="-5">
                <a:latin typeface="Times New Roman"/>
                <a:cs typeface="Times New Roman"/>
              </a:rPr>
              <a:t>a </a:t>
            </a:r>
            <a:r>
              <a:rPr dirty="0" sz="1450" spc="-10">
                <a:latin typeface="Times New Roman"/>
                <a:cs typeface="Times New Roman"/>
              </a:rPr>
              <a:t>stramp </a:t>
            </a:r>
            <a:r>
              <a:rPr dirty="0" sz="1450" spc="-5">
                <a:latin typeface="Times New Roman"/>
                <a:cs typeface="Times New Roman"/>
              </a:rPr>
              <a:t>o’ </a:t>
            </a:r>
            <a:r>
              <a:rPr dirty="0" sz="1450" spc="-10">
                <a:latin typeface="Times New Roman"/>
                <a:cs typeface="Times New Roman"/>
              </a:rPr>
              <a:t>feet as if men were wars’lin’, an’ then </a:t>
            </a:r>
            <a:r>
              <a:rPr dirty="0" sz="1450" spc="-5">
                <a:latin typeface="Times New Roman"/>
                <a:cs typeface="Times New Roman"/>
              </a:rPr>
              <a:t>a  </a:t>
            </a:r>
            <a:r>
              <a:rPr dirty="0" sz="1450" spc="-10">
                <a:latin typeface="Times New Roman"/>
                <a:cs typeface="Times New Roman"/>
              </a:rPr>
              <a:t>loud bang; an’ then </a:t>
            </a:r>
            <a:r>
              <a:rPr dirty="0" sz="1450" spc="-5">
                <a:latin typeface="Times New Roman"/>
                <a:cs typeface="Times New Roman"/>
              </a:rPr>
              <a:t>a </a:t>
            </a:r>
            <a:r>
              <a:rPr dirty="0" sz="1450" spc="-10">
                <a:latin typeface="Times New Roman"/>
                <a:cs typeface="Times New Roman"/>
              </a:rPr>
              <a:t>wund gaed reishling round the fower quarters </a:t>
            </a:r>
            <a:r>
              <a:rPr dirty="0" sz="1450" spc="-5">
                <a:latin typeface="Times New Roman"/>
                <a:cs typeface="Times New Roman"/>
              </a:rPr>
              <a:t>of </a:t>
            </a:r>
            <a:r>
              <a:rPr dirty="0" sz="1450" spc="-10">
                <a:latin typeface="Times New Roman"/>
                <a:cs typeface="Times New Roman"/>
              </a:rPr>
              <a:t>the  house; an’ then a’ was aince mair as seelent as the</a:t>
            </a:r>
            <a:r>
              <a:rPr dirty="0" sz="1450" spc="-155">
                <a:latin typeface="Times New Roman"/>
                <a:cs typeface="Times New Roman"/>
              </a:rPr>
              <a:t> </a:t>
            </a:r>
            <a:r>
              <a:rPr dirty="0" sz="1450" spc="-10">
                <a:latin typeface="Times New Roman"/>
                <a:cs typeface="Times New Roman"/>
              </a:rPr>
              <a:t>grave.</a:t>
            </a:r>
            <a:endParaRPr sz="1450">
              <a:latin typeface="Times New Roman"/>
              <a:cs typeface="Times New Roman"/>
            </a:endParaRPr>
          </a:p>
          <a:p>
            <a:pPr algn="just" marL="12700" marR="5715">
              <a:lnSpc>
                <a:spcPts val="1730"/>
              </a:lnSpc>
              <a:spcBef>
                <a:spcPts val="855"/>
              </a:spcBef>
            </a:pPr>
            <a:r>
              <a:rPr dirty="0" sz="1450" spc="-35">
                <a:latin typeface="Times New Roman"/>
                <a:cs typeface="Times New Roman"/>
              </a:rPr>
              <a:t>Mr. </a:t>
            </a:r>
            <a:r>
              <a:rPr dirty="0" sz="1450" spc="-10">
                <a:latin typeface="Times New Roman"/>
                <a:cs typeface="Times New Roman"/>
              </a:rPr>
              <a:t>Soulis was feared for neither man </a:t>
            </a:r>
            <a:r>
              <a:rPr dirty="0" sz="1450" spc="-5">
                <a:latin typeface="Times New Roman"/>
                <a:cs typeface="Times New Roman"/>
              </a:rPr>
              <a:t>nor </a:t>
            </a:r>
            <a:r>
              <a:rPr dirty="0" sz="1450" spc="-10">
                <a:latin typeface="Times New Roman"/>
                <a:cs typeface="Times New Roman"/>
              </a:rPr>
              <a:t>deevil. He </a:t>
            </a:r>
            <a:r>
              <a:rPr dirty="0" sz="1450" spc="-5">
                <a:latin typeface="Times New Roman"/>
                <a:cs typeface="Times New Roman"/>
              </a:rPr>
              <a:t>got </a:t>
            </a:r>
            <a:r>
              <a:rPr dirty="0" sz="1450" spc="-10">
                <a:latin typeface="Times New Roman"/>
                <a:cs typeface="Times New Roman"/>
              </a:rPr>
              <a:t>his tinder-box, an’ lit  </a:t>
            </a:r>
            <a:r>
              <a:rPr dirty="0" sz="1450" spc="-5">
                <a:latin typeface="Times New Roman"/>
                <a:cs typeface="Times New Roman"/>
              </a:rPr>
              <a:t>a </a:t>
            </a:r>
            <a:r>
              <a:rPr dirty="0" sz="1450" spc="-10">
                <a:latin typeface="Times New Roman"/>
                <a:cs typeface="Times New Roman"/>
              </a:rPr>
              <a:t>can’le, an’ made three steps </a:t>
            </a:r>
            <a:r>
              <a:rPr dirty="0" sz="1450" spc="-15">
                <a:latin typeface="Times New Roman"/>
                <a:cs typeface="Times New Roman"/>
              </a:rPr>
              <a:t>o’t </a:t>
            </a:r>
            <a:r>
              <a:rPr dirty="0" sz="1450" spc="-10">
                <a:latin typeface="Times New Roman"/>
                <a:cs typeface="Times New Roman"/>
              </a:rPr>
              <a:t>ower to </a:t>
            </a:r>
            <a:r>
              <a:rPr dirty="0" sz="1450" spc="-20">
                <a:latin typeface="Times New Roman"/>
                <a:cs typeface="Times New Roman"/>
              </a:rPr>
              <a:t>Janet’s </a:t>
            </a:r>
            <a:r>
              <a:rPr dirty="0" sz="1450" spc="-25">
                <a:latin typeface="Times New Roman"/>
                <a:cs typeface="Times New Roman"/>
              </a:rPr>
              <a:t>door. </a:t>
            </a:r>
            <a:r>
              <a:rPr dirty="0" sz="1450" spc="-10">
                <a:latin typeface="Times New Roman"/>
                <a:cs typeface="Times New Roman"/>
              </a:rPr>
              <a:t>It was </a:t>
            </a:r>
            <a:r>
              <a:rPr dirty="0" sz="1450" spc="-5">
                <a:latin typeface="Times New Roman"/>
                <a:cs typeface="Times New Roman"/>
              </a:rPr>
              <a:t>on </a:t>
            </a:r>
            <a:r>
              <a:rPr dirty="0" sz="1450" spc="-10">
                <a:latin typeface="Times New Roman"/>
                <a:cs typeface="Times New Roman"/>
              </a:rPr>
              <a:t>the hasp, an’  </a:t>
            </a:r>
            <a:r>
              <a:rPr dirty="0" sz="1450" spc="-5">
                <a:latin typeface="Times New Roman"/>
                <a:cs typeface="Times New Roman"/>
              </a:rPr>
              <a:t>he </a:t>
            </a:r>
            <a:r>
              <a:rPr dirty="0" sz="1450" spc="-10">
                <a:latin typeface="Times New Roman"/>
                <a:cs typeface="Times New Roman"/>
              </a:rPr>
              <a:t>pushed it open, an’ keeked bauldly </a:t>
            </a:r>
            <a:r>
              <a:rPr dirty="0" sz="1450" spc="-5">
                <a:latin typeface="Times New Roman"/>
                <a:cs typeface="Times New Roman"/>
              </a:rPr>
              <a:t>in. </a:t>
            </a: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big room, as big as the  </a:t>
            </a:r>
            <a:r>
              <a:rPr dirty="0" sz="1450" spc="-15">
                <a:latin typeface="Times New Roman"/>
                <a:cs typeface="Times New Roman"/>
              </a:rPr>
              <a:t>minister’s </a:t>
            </a:r>
            <a:r>
              <a:rPr dirty="0" sz="1450" spc="-10">
                <a:latin typeface="Times New Roman"/>
                <a:cs typeface="Times New Roman"/>
              </a:rPr>
              <a:t>ain, an’ plenished wi’ grand, auld, solid </a:t>
            </a:r>
            <a:r>
              <a:rPr dirty="0" sz="1450" spc="-20">
                <a:latin typeface="Times New Roman"/>
                <a:cs typeface="Times New Roman"/>
              </a:rPr>
              <a:t>gear, </a:t>
            </a:r>
            <a:r>
              <a:rPr dirty="0" sz="1450" spc="-10">
                <a:latin typeface="Times New Roman"/>
                <a:cs typeface="Times New Roman"/>
              </a:rPr>
              <a:t>for </a:t>
            </a:r>
            <a:r>
              <a:rPr dirty="0" sz="1450" spc="-5">
                <a:latin typeface="Times New Roman"/>
                <a:cs typeface="Times New Roman"/>
              </a:rPr>
              <a:t>he </a:t>
            </a:r>
            <a:r>
              <a:rPr dirty="0" sz="1450" spc="-10">
                <a:latin typeface="Times New Roman"/>
                <a:cs typeface="Times New Roman"/>
              </a:rPr>
              <a:t>had naething  else. There was </a:t>
            </a:r>
            <a:r>
              <a:rPr dirty="0" sz="1450" spc="-5">
                <a:latin typeface="Times New Roman"/>
                <a:cs typeface="Times New Roman"/>
              </a:rPr>
              <a:t>a </a:t>
            </a:r>
            <a:r>
              <a:rPr dirty="0" sz="1450" spc="-10">
                <a:latin typeface="Times New Roman"/>
                <a:cs typeface="Times New Roman"/>
              </a:rPr>
              <a:t>fower-posted bed wi’ auld tapestry; and </a:t>
            </a:r>
            <a:r>
              <a:rPr dirty="0" sz="1450" spc="-5">
                <a:latin typeface="Times New Roman"/>
                <a:cs typeface="Times New Roman"/>
              </a:rPr>
              <a:t>a </a:t>
            </a:r>
            <a:r>
              <a:rPr dirty="0" sz="1450" spc="-10">
                <a:latin typeface="Times New Roman"/>
                <a:cs typeface="Times New Roman"/>
              </a:rPr>
              <a:t>braw cabinet </a:t>
            </a:r>
            <a:r>
              <a:rPr dirty="0" sz="1450" spc="-5">
                <a:latin typeface="Times New Roman"/>
                <a:cs typeface="Times New Roman"/>
              </a:rPr>
              <a:t>of  </a:t>
            </a:r>
            <a:r>
              <a:rPr dirty="0" sz="1450" spc="-10">
                <a:latin typeface="Times New Roman"/>
                <a:cs typeface="Times New Roman"/>
              </a:rPr>
              <a:t>aik, that was fu’ </a:t>
            </a:r>
            <a:r>
              <a:rPr dirty="0" sz="1450" spc="-5">
                <a:latin typeface="Times New Roman"/>
                <a:cs typeface="Times New Roman"/>
              </a:rPr>
              <a:t>o’ </a:t>
            </a:r>
            <a:r>
              <a:rPr dirty="0" sz="1450" spc="-10">
                <a:latin typeface="Times New Roman"/>
                <a:cs typeface="Times New Roman"/>
              </a:rPr>
              <a:t>the </a:t>
            </a:r>
            <a:r>
              <a:rPr dirty="0" sz="1450" spc="-15">
                <a:latin typeface="Times New Roman"/>
                <a:cs typeface="Times New Roman"/>
              </a:rPr>
              <a:t>minister’s </a:t>
            </a:r>
            <a:r>
              <a:rPr dirty="0" sz="1450" spc="-10">
                <a:latin typeface="Times New Roman"/>
                <a:cs typeface="Times New Roman"/>
              </a:rPr>
              <a:t>divinity </a:t>
            </a:r>
            <a:r>
              <a:rPr dirty="0" sz="1450" spc="-5">
                <a:latin typeface="Times New Roman"/>
                <a:cs typeface="Times New Roman"/>
              </a:rPr>
              <a:t>books, </a:t>
            </a:r>
            <a:r>
              <a:rPr dirty="0" sz="1450" spc="-10">
                <a:latin typeface="Times New Roman"/>
                <a:cs typeface="Times New Roman"/>
              </a:rPr>
              <a:t>an’ </a:t>
            </a:r>
            <a:r>
              <a:rPr dirty="0" sz="1450" spc="-5">
                <a:latin typeface="Times New Roman"/>
                <a:cs typeface="Times New Roman"/>
              </a:rPr>
              <a:t>put </a:t>
            </a:r>
            <a:r>
              <a:rPr dirty="0" sz="1450" spc="-10">
                <a:latin typeface="Times New Roman"/>
                <a:cs typeface="Times New Roman"/>
              </a:rPr>
              <a:t>there to </a:t>
            </a:r>
            <a:r>
              <a:rPr dirty="0" sz="1450" spc="-5">
                <a:latin typeface="Times New Roman"/>
                <a:cs typeface="Times New Roman"/>
              </a:rPr>
              <a:t>be out o’ </a:t>
            </a:r>
            <a:r>
              <a:rPr dirty="0" sz="1450" spc="-10">
                <a:latin typeface="Times New Roman"/>
                <a:cs typeface="Times New Roman"/>
              </a:rPr>
              <a:t>the  gate; an’ </a:t>
            </a:r>
            <a:r>
              <a:rPr dirty="0" sz="1450" spc="-5">
                <a:latin typeface="Times New Roman"/>
                <a:cs typeface="Times New Roman"/>
              </a:rPr>
              <a:t>a </a:t>
            </a:r>
            <a:r>
              <a:rPr dirty="0" sz="1450" spc="-10">
                <a:latin typeface="Times New Roman"/>
                <a:cs typeface="Times New Roman"/>
              </a:rPr>
              <a:t>wheen </a:t>
            </a:r>
            <a:r>
              <a:rPr dirty="0" sz="1450" spc="-5">
                <a:latin typeface="Times New Roman"/>
                <a:cs typeface="Times New Roman"/>
              </a:rPr>
              <a:t>duds o’ </a:t>
            </a:r>
            <a:r>
              <a:rPr dirty="0" sz="1450" spc="-20">
                <a:latin typeface="Times New Roman"/>
                <a:cs typeface="Times New Roman"/>
              </a:rPr>
              <a:t>Janet’s </a:t>
            </a:r>
            <a:r>
              <a:rPr dirty="0" sz="1450" spc="-10">
                <a:latin typeface="Times New Roman"/>
                <a:cs typeface="Times New Roman"/>
              </a:rPr>
              <a:t>lying here and there about the </a:t>
            </a:r>
            <a:r>
              <a:rPr dirty="0" sz="1450" spc="-20">
                <a:latin typeface="Times New Roman"/>
                <a:cs typeface="Times New Roman"/>
              </a:rPr>
              <a:t>floor.</a:t>
            </a:r>
            <a:r>
              <a:rPr dirty="0" sz="1450" spc="320">
                <a:latin typeface="Times New Roman"/>
                <a:cs typeface="Times New Roman"/>
              </a:rPr>
              <a:t> </a:t>
            </a:r>
            <a:r>
              <a:rPr dirty="0" sz="1450" spc="-10">
                <a:latin typeface="Times New Roman"/>
                <a:cs typeface="Times New Roman"/>
              </a:rPr>
              <a:t>But nae  Janet could </a:t>
            </a:r>
            <a:r>
              <a:rPr dirty="0" sz="1450" spc="-35">
                <a:latin typeface="Times New Roman"/>
                <a:cs typeface="Times New Roman"/>
              </a:rPr>
              <a:t>Mr. </a:t>
            </a:r>
            <a:r>
              <a:rPr dirty="0" sz="1450" spc="-10">
                <a:latin typeface="Times New Roman"/>
                <a:cs typeface="Times New Roman"/>
              </a:rPr>
              <a:t>Soulis see; </a:t>
            </a:r>
            <a:r>
              <a:rPr dirty="0" sz="1450" spc="-5">
                <a:latin typeface="Times New Roman"/>
                <a:cs typeface="Times New Roman"/>
              </a:rPr>
              <a:t>nor ony </a:t>
            </a:r>
            <a:r>
              <a:rPr dirty="0" sz="1450" spc="-10">
                <a:latin typeface="Times New Roman"/>
                <a:cs typeface="Times New Roman"/>
              </a:rPr>
              <a:t>sign </a:t>
            </a:r>
            <a:r>
              <a:rPr dirty="0" sz="1450" spc="-5">
                <a:latin typeface="Times New Roman"/>
                <a:cs typeface="Times New Roman"/>
              </a:rPr>
              <a:t>of a </a:t>
            </a:r>
            <a:r>
              <a:rPr dirty="0" sz="1450" spc="-10">
                <a:latin typeface="Times New Roman"/>
                <a:cs typeface="Times New Roman"/>
              </a:rPr>
              <a:t>contention. In </a:t>
            </a:r>
            <a:r>
              <a:rPr dirty="0" sz="1450" spc="-5">
                <a:latin typeface="Times New Roman"/>
                <a:cs typeface="Times New Roman"/>
              </a:rPr>
              <a:t>he </a:t>
            </a:r>
            <a:r>
              <a:rPr dirty="0" sz="1450" spc="-10">
                <a:latin typeface="Times New Roman"/>
                <a:cs typeface="Times New Roman"/>
              </a:rPr>
              <a:t>gaed (an’  </a:t>
            </a:r>
            <a:r>
              <a:rPr dirty="0" sz="1450" spc="-20">
                <a:latin typeface="Times New Roman"/>
                <a:cs typeface="Times New Roman"/>
              </a:rPr>
              <a:t>there’s </a:t>
            </a:r>
            <a:r>
              <a:rPr dirty="0" sz="1450" spc="-10">
                <a:latin typeface="Times New Roman"/>
                <a:cs typeface="Times New Roman"/>
              </a:rPr>
              <a:t>few that wad ha’e followed him) an’ lookit a’ </a:t>
            </a:r>
            <a:r>
              <a:rPr dirty="0" sz="1450" spc="-5">
                <a:latin typeface="Times New Roman"/>
                <a:cs typeface="Times New Roman"/>
              </a:rPr>
              <a:t>round, </a:t>
            </a:r>
            <a:r>
              <a:rPr dirty="0" sz="1450" spc="-10">
                <a:latin typeface="Times New Roman"/>
                <a:cs typeface="Times New Roman"/>
              </a:rPr>
              <a:t>an’ listened. But  there was naethin’ to </a:t>
            </a:r>
            <a:r>
              <a:rPr dirty="0" sz="1450" spc="-5">
                <a:latin typeface="Times New Roman"/>
                <a:cs typeface="Times New Roman"/>
              </a:rPr>
              <a:t>be </a:t>
            </a:r>
            <a:r>
              <a:rPr dirty="0" sz="1450" spc="-10">
                <a:latin typeface="Times New Roman"/>
                <a:cs typeface="Times New Roman"/>
              </a:rPr>
              <a:t>heard, neither inside the manse </a:t>
            </a:r>
            <a:r>
              <a:rPr dirty="0" sz="1450" spc="-5">
                <a:latin typeface="Times New Roman"/>
                <a:cs typeface="Times New Roman"/>
              </a:rPr>
              <a:t>nor </a:t>
            </a:r>
            <a:r>
              <a:rPr dirty="0" sz="1450" spc="-10">
                <a:latin typeface="Times New Roman"/>
                <a:cs typeface="Times New Roman"/>
              </a:rPr>
              <a:t>in a’ Ba’weary  parish, an’ naethin’ to </a:t>
            </a:r>
            <a:r>
              <a:rPr dirty="0" sz="1450" spc="-5">
                <a:latin typeface="Times New Roman"/>
                <a:cs typeface="Times New Roman"/>
              </a:rPr>
              <a:t>be </a:t>
            </a:r>
            <a:r>
              <a:rPr dirty="0" sz="1450" spc="-10">
                <a:latin typeface="Times New Roman"/>
                <a:cs typeface="Times New Roman"/>
              </a:rPr>
              <a:t>seen </a:t>
            </a:r>
            <a:r>
              <a:rPr dirty="0" sz="1450" spc="-5">
                <a:latin typeface="Times New Roman"/>
                <a:cs typeface="Times New Roman"/>
              </a:rPr>
              <a:t>but </a:t>
            </a:r>
            <a:r>
              <a:rPr dirty="0" sz="1450" spc="-10">
                <a:latin typeface="Times New Roman"/>
                <a:cs typeface="Times New Roman"/>
              </a:rPr>
              <a:t>the muckle shadows turnin’ round the  can’le. An’ then a’ at aince, the </a:t>
            </a:r>
            <a:r>
              <a:rPr dirty="0" sz="1450" spc="-15">
                <a:latin typeface="Times New Roman"/>
                <a:cs typeface="Times New Roman"/>
              </a:rPr>
              <a:t>minister’s </a:t>
            </a:r>
            <a:r>
              <a:rPr dirty="0" sz="1450" spc="-10">
                <a:latin typeface="Times New Roman"/>
                <a:cs typeface="Times New Roman"/>
              </a:rPr>
              <a:t>heart played </a:t>
            </a:r>
            <a:r>
              <a:rPr dirty="0" sz="1450" spc="-5">
                <a:latin typeface="Times New Roman"/>
                <a:cs typeface="Times New Roman"/>
              </a:rPr>
              <a:t>dunt </a:t>
            </a:r>
            <a:r>
              <a:rPr dirty="0" sz="1450" spc="-10">
                <a:latin typeface="Times New Roman"/>
                <a:cs typeface="Times New Roman"/>
              </a:rPr>
              <a:t>an’ stood stock-  still; an’ </a:t>
            </a:r>
            <a:r>
              <a:rPr dirty="0" sz="1450" spc="-5">
                <a:latin typeface="Times New Roman"/>
                <a:cs typeface="Times New Roman"/>
              </a:rPr>
              <a:t>a </a:t>
            </a:r>
            <a:r>
              <a:rPr dirty="0" sz="1450" spc="-10">
                <a:latin typeface="Times New Roman"/>
                <a:cs typeface="Times New Roman"/>
              </a:rPr>
              <a:t>cauld wund blew amang the hairs </a:t>
            </a:r>
            <a:r>
              <a:rPr dirty="0" sz="1450" spc="-5">
                <a:latin typeface="Times New Roman"/>
                <a:cs typeface="Times New Roman"/>
              </a:rPr>
              <a:t>o’ </a:t>
            </a:r>
            <a:r>
              <a:rPr dirty="0" sz="1450" spc="-10">
                <a:latin typeface="Times New Roman"/>
                <a:cs typeface="Times New Roman"/>
              </a:rPr>
              <a:t>his heid. Whaten </a:t>
            </a:r>
            <a:r>
              <a:rPr dirty="0" sz="1450" spc="-5">
                <a:latin typeface="Times New Roman"/>
                <a:cs typeface="Times New Roman"/>
              </a:rPr>
              <a:t>a </a:t>
            </a:r>
            <a:r>
              <a:rPr dirty="0" sz="1450" spc="-10">
                <a:latin typeface="Times New Roman"/>
                <a:cs typeface="Times New Roman"/>
              </a:rPr>
              <a:t>weary sicht  was that for the </a:t>
            </a:r>
            <a:r>
              <a:rPr dirty="0" sz="1450" spc="-5">
                <a:latin typeface="Times New Roman"/>
                <a:cs typeface="Times New Roman"/>
              </a:rPr>
              <a:t>puir </a:t>
            </a:r>
            <a:r>
              <a:rPr dirty="0" sz="1450" spc="-25">
                <a:latin typeface="Times New Roman"/>
                <a:cs typeface="Times New Roman"/>
              </a:rPr>
              <a:t>man’s </a:t>
            </a:r>
            <a:r>
              <a:rPr dirty="0" sz="1450" spc="-10">
                <a:latin typeface="Times New Roman"/>
                <a:cs typeface="Times New Roman"/>
              </a:rPr>
              <a:t>een! For there was Janat hangin’ frae </a:t>
            </a:r>
            <a:r>
              <a:rPr dirty="0" sz="1450" spc="-5">
                <a:latin typeface="Times New Roman"/>
                <a:cs typeface="Times New Roman"/>
              </a:rPr>
              <a:t>a </a:t>
            </a:r>
            <a:r>
              <a:rPr dirty="0" sz="1450" spc="-10">
                <a:latin typeface="Times New Roman"/>
                <a:cs typeface="Times New Roman"/>
              </a:rPr>
              <a:t>nail beside  the auld aik cabinet: her heid aye lay </a:t>
            </a:r>
            <a:r>
              <a:rPr dirty="0" sz="1450" spc="-5">
                <a:latin typeface="Times New Roman"/>
                <a:cs typeface="Times New Roman"/>
              </a:rPr>
              <a:t>on </a:t>
            </a:r>
            <a:r>
              <a:rPr dirty="0" sz="1450" spc="-10">
                <a:latin typeface="Times New Roman"/>
                <a:cs typeface="Times New Roman"/>
              </a:rPr>
              <a:t>her </a:t>
            </a:r>
            <a:r>
              <a:rPr dirty="0" sz="1450" spc="-15">
                <a:latin typeface="Times New Roman"/>
                <a:cs typeface="Times New Roman"/>
              </a:rPr>
              <a:t>shoother, </a:t>
            </a:r>
            <a:r>
              <a:rPr dirty="0" sz="1450" spc="-10">
                <a:latin typeface="Times New Roman"/>
                <a:cs typeface="Times New Roman"/>
              </a:rPr>
              <a:t>her een were steeked,  the </a:t>
            </a:r>
            <a:r>
              <a:rPr dirty="0" sz="1450" spc="-5">
                <a:latin typeface="Times New Roman"/>
                <a:cs typeface="Times New Roman"/>
              </a:rPr>
              <a:t>tongue </a:t>
            </a:r>
            <a:r>
              <a:rPr dirty="0" sz="1450" spc="-10">
                <a:latin typeface="Times New Roman"/>
                <a:cs typeface="Times New Roman"/>
              </a:rPr>
              <a:t>projekit frae her mouth, and her heels were twa feet clear abune the  </a:t>
            </a:r>
            <a:r>
              <a:rPr dirty="0" sz="1450" spc="-20">
                <a:latin typeface="Times New Roman"/>
                <a:cs typeface="Times New Roman"/>
              </a:rPr>
              <a:t>floor.</a:t>
            </a:r>
            <a:endParaRPr sz="1450">
              <a:latin typeface="Times New Roman"/>
              <a:cs typeface="Times New Roman"/>
            </a:endParaRPr>
          </a:p>
          <a:p>
            <a:pPr algn="just" marL="12700">
              <a:lnSpc>
                <a:spcPct val="100000"/>
              </a:lnSpc>
              <a:spcBef>
                <a:spcPts val="770"/>
              </a:spcBef>
            </a:pPr>
            <a:r>
              <a:rPr dirty="0" sz="1450" spc="-10">
                <a:latin typeface="Times New Roman"/>
                <a:cs typeface="Times New Roman"/>
              </a:rPr>
              <a:t>‘God forgive </a:t>
            </a:r>
            <a:r>
              <a:rPr dirty="0" sz="1450" spc="-5">
                <a:latin typeface="Times New Roman"/>
                <a:cs typeface="Times New Roman"/>
              </a:rPr>
              <a:t>us </a:t>
            </a:r>
            <a:r>
              <a:rPr dirty="0" sz="1450" spc="-10">
                <a:latin typeface="Times New Roman"/>
                <a:cs typeface="Times New Roman"/>
              </a:rPr>
              <a:t>all!’ thocht </a:t>
            </a:r>
            <a:r>
              <a:rPr dirty="0" sz="1450" spc="-35">
                <a:latin typeface="Times New Roman"/>
                <a:cs typeface="Times New Roman"/>
              </a:rPr>
              <a:t>Mr. </a:t>
            </a:r>
            <a:r>
              <a:rPr dirty="0" sz="1450" spc="-10">
                <a:latin typeface="Times New Roman"/>
                <a:cs typeface="Times New Roman"/>
              </a:rPr>
              <a:t>Soulis; </a:t>
            </a:r>
            <a:r>
              <a:rPr dirty="0" sz="1450" spc="-5">
                <a:latin typeface="Times New Roman"/>
                <a:cs typeface="Times New Roman"/>
              </a:rPr>
              <a:t>‘poor </a:t>
            </a:r>
            <a:r>
              <a:rPr dirty="0" sz="1450" spc="-20">
                <a:latin typeface="Times New Roman"/>
                <a:cs typeface="Times New Roman"/>
              </a:rPr>
              <a:t>Janet’s</a:t>
            </a:r>
            <a:r>
              <a:rPr dirty="0" sz="1450" spc="-55">
                <a:latin typeface="Times New Roman"/>
                <a:cs typeface="Times New Roman"/>
              </a:rPr>
              <a:t> </a:t>
            </a:r>
            <a:r>
              <a:rPr dirty="0" sz="1450" spc="-10">
                <a:latin typeface="Times New Roman"/>
                <a:cs typeface="Times New Roman"/>
              </a:rPr>
              <a:t>dead.’</a:t>
            </a:r>
            <a:endParaRPr sz="1450">
              <a:latin typeface="Times New Roman"/>
              <a:cs typeface="Times New Roman"/>
            </a:endParaRPr>
          </a:p>
          <a:p>
            <a:pPr algn="just" marL="12700" marR="10795">
              <a:lnSpc>
                <a:spcPts val="1730"/>
              </a:lnSpc>
              <a:spcBef>
                <a:spcPts val="920"/>
              </a:spcBef>
            </a:pPr>
            <a:r>
              <a:rPr dirty="0" sz="1450" spc="-10">
                <a:latin typeface="Times New Roman"/>
                <a:cs typeface="Times New Roman"/>
              </a:rPr>
              <a:t>He cam’ </a:t>
            </a:r>
            <a:r>
              <a:rPr dirty="0" sz="1450" spc="-5">
                <a:latin typeface="Times New Roman"/>
                <a:cs typeface="Times New Roman"/>
              </a:rPr>
              <a:t>a </a:t>
            </a:r>
            <a:r>
              <a:rPr dirty="0" sz="1450" spc="-10">
                <a:latin typeface="Times New Roman"/>
                <a:cs typeface="Times New Roman"/>
              </a:rPr>
              <a:t>step nearer to the corp; an’ then his heart fair whammled in his  inside. For </a:t>
            </a:r>
            <a:r>
              <a:rPr dirty="0" sz="1450" spc="-5">
                <a:latin typeface="Times New Roman"/>
                <a:cs typeface="Times New Roman"/>
              </a:rPr>
              <a:t>by </a:t>
            </a:r>
            <a:r>
              <a:rPr dirty="0" sz="1450" spc="-10">
                <a:latin typeface="Times New Roman"/>
                <a:cs typeface="Times New Roman"/>
              </a:rPr>
              <a:t>what cantrip it wad ill-beseem </a:t>
            </a:r>
            <a:r>
              <a:rPr dirty="0" sz="1450" spc="-5">
                <a:latin typeface="Times New Roman"/>
                <a:cs typeface="Times New Roman"/>
              </a:rPr>
              <a:t>a </a:t>
            </a:r>
            <a:r>
              <a:rPr dirty="0" sz="1450" spc="-10">
                <a:latin typeface="Times New Roman"/>
                <a:cs typeface="Times New Roman"/>
              </a:rPr>
              <a:t>man to judge, she was hingin’  frae </a:t>
            </a:r>
            <a:r>
              <a:rPr dirty="0" sz="1450" spc="-5">
                <a:latin typeface="Times New Roman"/>
                <a:cs typeface="Times New Roman"/>
              </a:rPr>
              <a:t>a </a:t>
            </a:r>
            <a:r>
              <a:rPr dirty="0" sz="1450" spc="-10">
                <a:latin typeface="Times New Roman"/>
                <a:cs typeface="Times New Roman"/>
              </a:rPr>
              <a:t>single nail an’ </a:t>
            </a:r>
            <a:r>
              <a:rPr dirty="0" sz="1450" spc="-5">
                <a:latin typeface="Times New Roman"/>
                <a:cs typeface="Times New Roman"/>
              </a:rPr>
              <a:t>by a </a:t>
            </a:r>
            <a:r>
              <a:rPr dirty="0" sz="1450" spc="-10">
                <a:latin typeface="Times New Roman"/>
                <a:cs typeface="Times New Roman"/>
              </a:rPr>
              <a:t>single wursted thread for darnin’</a:t>
            </a:r>
            <a:r>
              <a:rPr dirty="0" sz="1450" spc="-150">
                <a:latin typeface="Times New Roman"/>
                <a:cs typeface="Times New Roman"/>
              </a:rPr>
              <a:t> </a:t>
            </a:r>
            <a:r>
              <a:rPr dirty="0" sz="1450" spc="-10">
                <a:latin typeface="Times New Roman"/>
                <a:cs typeface="Times New Roman"/>
              </a:rPr>
              <a:t>hose.</a:t>
            </a:r>
            <a:endParaRPr sz="1450">
              <a:latin typeface="Times New Roman"/>
              <a:cs typeface="Times New Roman"/>
            </a:endParaRPr>
          </a:p>
          <a:p>
            <a:pPr algn="just" marL="12700" marR="6350">
              <a:lnSpc>
                <a:spcPts val="1730"/>
              </a:lnSpc>
              <a:spcBef>
                <a:spcPts val="855"/>
              </a:spcBef>
            </a:pPr>
            <a:r>
              <a:rPr dirty="0" sz="1450" spc="-30">
                <a:latin typeface="Times New Roman"/>
                <a:cs typeface="Times New Roman"/>
              </a:rPr>
              <a:t>It’s </a:t>
            </a:r>
            <a:r>
              <a:rPr dirty="0" sz="1450" spc="-10">
                <a:latin typeface="Times New Roman"/>
                <a:cs typeface="Times New Roman"/>
              </a:rPr>
              <a:t>an awfu’ thing to </a:t>
            </a:r>
            <a:r>
              <a:rPr dirty="0" sz="1450" spc="-5">
                <a:latin typeface="Times New Roman"/>
                <a:cs typeface="Times New Roman"/>
              </a:rPr>
              <a:t>be your </a:t>
            </a:r>
            <a:r>
              <a:rPr dirty="0" sz="1450" spc="-10">
                <a:latin typeface="Times New Roman"/>
                <a:cs typeface="Times New Roman"/>
              </a:rPr>
              <a:t>lane at nicht wi’ siccan prodigies </a:t>
            </a:r>
            <a:r>
              <a:rPr dirty="0" sz="1450" spc="-5">
                <a:latin typeface="Times New Roman"/>
                <a:cs typeface="Times New Roman"/>
              </a:rPr>
              <a:t>o’ </a:t>
            </a:r>
            <a:r>
              <a:rPr dirty="0" sz="1450" spc="-10">
                <a:latin typeface="Times New Roman"/>
                <a:cs typeface="Times New Roman"/>
              </a:rPr>
              <a:t>darkness; </a:t>
            </a:r>
            <a:r>
              <a:rPr dirty="0" sz="1450" spc="-5">
                <a:latin typeface="Times New Roman"/>
                <a:cs typeface="Times New Roman"/>
              </a:rPr>
              <a:t>but  </a:t>
            </a:r>
            <a:r>
              <a:rPr dirty="0" sz="1450" spc="-35">
                <a:latin typeface="Times New Roman"/>
                <a:cs typeface="Times New Roman"/>
              </a:rPr>
              <a:t>Mr. </a:t>
            </a:r>
            <a:r>
              <a:rPr dirty="0" sz="1450" spc="-10">
                <a:latin typeface="Times New Roman"/>
                <a:cs typeface="Times New Roman"/>
              </a:rPr>
              <a:t>Soulis was strong in the Lord. He turned an’ gaed his ways </a:t>
            </a:r>
            <a:r>
              <a:rPr dirty="0" sz="1450" spc="-5">
                <a:latin typeface="Times New Roman"/>
                <a:cs typeface="Times New Roman"/>
              </a:rPr>
              <a:t>oot o’ </a:t>
            </a:r>
            <a:r>
              <a:rPr dirty="0" sz="1450" spc="-10">
                <a:latin typeface="Times New Roman"/>
                <a:cs typeface="Times New Roman"/>
              </a:rPr>
              <a:t>that  room, and lockit the </a:t>
            </a:r>
            <a:r>
              <a:rPr dirty="0" sz="1450" spc="-5">
                <a:latin typeface="Times New Roman"/>
                <a:cs typeface="Times New Roman"/>
              </a:rPr>
              <a:t>door </a:t>
            </a:r>
            <a:r>
              <a:rPr dirty="0" sz="1450" spc="-10">
                <a:latin typeface="Times New Roman"/>
                <a:cs typeface="Times New Roman"/>
              </a:rPr>
              <a:t>ahint him; and step </a:t>
            </a:r>
            <a:r>
              <a:rPr dirty="0" sz="1450" spc="-5">
                <a:latin typeface="Times New Roman"/>
                <a:cs typeface="Times New Roman"/>
              </a:rPr>
              <a:t>by </a:t>
            </a:r>
            <a:r>
              <a:rPr dirty="0" sz="1450" spc="-10">
                <a:latin typeface="Times New Roman"/>
                <a:cs typeface="Times New Roman"/>
              </a:rPr>
              <a:t>step, </a:t>
            </a:r>
            <a:r>
              <a:rPr dirty="0" sz="1450" spc="-5">
                <a:latin typeface="Times New Roman"/>
                <a:cs typeface="Times New Roman"/>
              </a:rPr>
              <a:t>doon </a:t>
            </a:r>
            <a:r>
              <a:rPr dirty="0" sz="1450" spc="-10">
                <a:latin typeface="Times New Roman"/>
                <a:cs typeface="Times New Roman"/>
              </a:rPr>
              <a:t>the stairs, as heavy  as leed; and set </a:t>
            </a:r>
            <a:r>
              <a:rPr dirty="0" sz="1450" spc="-5">
                <a:latin typeface="Times New Roman"/>
                <a:cs typeface="Times New Roman"/>
              </a:rPr>
              <a:t>doon </a:t>
            </a:r>
            <a:r>
              <a:rPr dirty="0" sz="1450" spc="-10">
                <a:latin typeface="Times New Roman"/>
                <a:cs typeface="Times New Roman"/>
              </a:rPr>
              <a:t>the can’le </a:t>
            </a:r>
            <a:r>
              <a:rPr dirty="0" sz="1450" spc="-5">
                <a:latin typeface="Times New Roman"/>
                <a:cs typeface="Times New Roman"/>
              </a:rPr>
              <a:t>on </a:t>
            </a:r>
            <a:r>
              <a:rPr dirty="0" sz="1450" spc="-10">
                <a:latin typeface="Times New Roman"/>
                <a:cs typeface="Times New Roman"/>
              </a:rPr>
              <a:t>the table at the stairfoot. He couldnae </a:t>
            </a:r>
            <a:r>
              <a:rPr dirty="0" sz="1450" spc="-25">
                <a:latin typeface="Times New Roman"/>
                <a:cs typeface="Times New Roman"/>
              </a:rPr>
              <a:t>pray,  </a:t>
            </a:r>
            <a:r>
              <a:rPr dirty="0" sz="1450" spc="-5">
                <a:latin typeface="Times New Roman"/>
                <a:cs typeface="Times New Roman"/>
              </a:rPr>
              <a:t>he </a:t>
            </a:r>
            <a:r>
              <a:rPr dirty="0" sz="1450" spc="-10">
                <a:latin typeface="Times New Roman"/>
                <a:cs typeface="Times New Roman"/>
              </a:rPr>
              <a:t>couldnae think, </a:t>
            </a:r>
            <a:r>
              <a:rPr dirty="0" sz="1450" spc="-5">
                <a:latin typeface="Times New Roman"/>
                <a:cs typeface="Times New Roman"/>
              </a:rPr>
              <a:t>he </a:t>
            </a:r>
            <a:r>
              <a:rPr dirty="0" sz="1450" spc="-10">
                <a:latin typeface="Times New Roman"/>
                <a:cs typeface="Times New Roman"/>
              </a:rPr>
              <a:t>was dreepin’ wi’ caul’ swat, an’ naething could </a:t>
            </a:r>
            <a:r>
              <a:rPr dirty="0" sz="1450" spc="-5">
                <a:latin typeface="Times New Roman"/>
                <a:cs typeface="Times New Roman"/>
              </a:rPr>
              <a:t>he </a:t>
            </a:r>
            <a:r>
              <a:rPr dirty="0" sz="1450" spc="-10">
                <a:latin typeface="Times New Roman"/>
                <a:cs typeface="Times New Roman"/>
              </a:rPr>
              <a:t>hear  </a:t>
            </a:r>
            <a:r>
              <a:rPr dirty="0" sz="1450" spc="-5">
                <a:latin typeface="Times New Roman"/>
                <a:cs typeface="Times New Roman"/>
              </a:rPr>
              <a:t>but </a:t>
            </a:r>
            <a:r>
              <a:rPr dirty="0" sz="1450" spc="-10">
                <a:latin typeface="Times New Roman"/>
                <a:cs typeface="Times New Roman"/>
              </a:rPr>
              <a:t>the dunt-dunt-duntin’ </a:t>
            </a:r>
            <a:r>
              <a:rPr dirty="0" sz="1450" spc="-5">
                <a:latin typeface="Times New Roman"/>
                <a:cs typeface="Times New Roman"/>
              </a:rPr>
              <a:t>o’ </a:t>
            </a:r>
            <a:r>
              <a:rPr dirty="0" sz="1450" spc="-10">
                <a:latin typeface="Times New Roman"/>
                <a:cs typeface="Times New Roman"/>
              </a:rPr>
              <a:t>his ain heart. He micht maybe have stood there an  </a:t>
            </a:r>
            <a:r>
              <a:rPr dirty="0" sz="1450" spc="-20">
                <a:latin typeface="Times New Roman"/>
                <a:cs typeface="Times New Roman"/>
              </a:rPr>
              <a:t>hour, </a:t>
            </a:r>
            <a:r>
              <a:rPr dirty="0" sz="1450" spc="-5">
                <a:latin typeface="Times New Roman"/>
                <a:cs typeface="Times New Roman"/>
              </a:rPr>
              <a:t>or </a:t>
            </a:r>
            <a:r>
              <a:rPr dirty="0" sz="1450" spc="-10">
                <a:latin typeface="Times New Roman"/>
                <a:cs typeface="Times New Roman"/>
              </a:rPr>
              <a:t>maybe twa, </a:t>
            </a:r>
            <a:r>
              <a:rPr dirty="0" sz="1450" spc="-5">
                <a:latin typeface="Times New Roman"/>
                <a:cs typeface="Times New Roman"/>
              </a:rPr>
              <a:t>he </a:t>
            </a:r>
            <a:r>
              <a:rPr dirty="0" sz="1450" spc="-10">
                <a:latin typeface="Times New Roman"/>
                <a:cs typeface="Times New Roman"/>
              </a:rPr>
              <a:t>minded sae little; when a’ </a:t>
            </a:r>
            <a:r>
              <a:rPr dirty="0" sz="1450" spc="-5">
                <a:latin typeface="Times New Roman"/>
                <a:cs typeface="Times New Roman"/>
              </a:rPr>
              <a:t>o’ a </a:t>
            </a:r>
            <a:r>
              <a:rPr dirty="0" sz="1450" spc="-10">
                <a:latin typeface="Times New Roman"/>
                <a:cs typeface="Times New Roman"/>
              </a:rPr>
              <a:t>sudden, </a:t>
            </a:r>
            <a:r>
              <a:rPr dirty="0" sz="1450" spc="-5">
                <a:latin typeface="Times New Roman"/>
                <a:cs typeface="Times New Roman"/>
              </a:rPr>
              <a:t>he </a:t>
            </a:r>
            <a:r>
              <a:rPr dirty="0" sz="1450" spc="-10">
                <a:latin typeface="Times New Roman"/>
                <a:cs typeface="Times New Roman"/>
              </a:rPr>
              <a:t>heard </a:t>
            </a:r>
            <a:r>
              <a:rPr dirty="0" sz="1450" spc="-5">
                <a:latin typeface="Times New Roman"/>
                <a:cs typeface="Times New Roman"/>
              </a:rPr>
              <a:t>a </a:t>
            </a:r>
            <a:r>
              <a:rPr dirty="0" sz="1450" spc="-10">
                <a:latin typeface="Times New Roman"/>
                <a:cs typeface="Times New Roman"/>
              </a:rPr>
              <a:t>laigh,  uncanny steer upstairs; </a:t>
            </a:r>
            <a:r>
              <a:rPr dirty="0" sz="1450" spc="-5">
                <a:latin typeface="Times New Roman"/>
                <a:cs typeface="Times New Roman"/>
              </a:rPr>
              <a:t>a foot </a:t>
            </a:r>
            <a:r>
              <a:rPr dirty="0" sz="1450" spc="-10">
                <a:latin typeface="Times New Roman"/>
                <a:cs typeface="Times New Roman"/>
              </a:rPr>
              <a:t>gaed to an’ fro in the cha’mer whaur the corp  was</a:t>
            </a:r>
            <a:r>
              <a:rPr dirty="0" sz="1450" spc="170">
                <a:latin typeface="Times New Roman"/>
                <a:cs typeface="Times New Roman"/>
              </a:rPr>
              <a:t> </a:t>
            </a:r>
            <a:r>
              <a:rPr dirty="0" sz="1450" spc="-10">
                <a:latin typeface="Times New Roman"/>
                <a:cs typeface="Times New Roman"/>
              </a:rPr>
              <a:t>hingin’;</a:t>
            </a:r>
            <a:r>
              <a:rPr dirty="0" sz="1450" spc="170">
                <a:latin typeface="Times New Roman"/>
                <a:cs typeface="Times New Roman"/>
              </a:rPr>
              <a:t> </a:t>
            </a:r>
            <a:r>
              <a:rPr dirty="0" sz="1450" spc="-10">
                <a:latin typeface="Times New Roman"/>
                <a:cs typeface="Times New Roman"/>
              </a:rPr>
              <a:t>syne</a:t>
            </a:r>
            <a:r>
              <a:rPr dirty="0" sz="1450" spc="175">
                <a:latin typeface="Times New Roman"/>
                <a:cs typeface="Times New Roman"/>
              </a:rPr>
              <a:t> </a:t>
            </a:r>
            <a:r>
              <a:rPr dirty="0" sz="1450" spc="-10">
                <a:latin typeface="Times New Roman"/>
                <a:cs typeface="Times New Roman"/>
              </a:rPr>
              <a:t>the</a:t>
            </a:r>
            <a:r>
              <a:rPr dirty="0" sz="1450" spc="170">
                <a:latin typeface="Times New Roman"/>
                <a:cs typeface="Times New Roman"/>
              </a:rPr>
              <a:t> </a:t>
            </a:r>
            <a:r>
              <a:rPr dirty="0" sz="1450" spc="-5">
                <a:latin typeface="Times New Roman"/>
                <a:cs typeface="Times New Roman"/>
              </a:rPr>
              <a:t>door</a:t>
            </a:r>
            <a:r>
              <a:rPr dirty="0" sz="1450" spc="175">
                <a:latin typeface="Times New Roman"/>
                <a:cs typeface="Times New Roman"/>
              </a:rPr>
              <a:t> </a:t>
            </a:r>
            <a:r>
              <a:rPr dirty="0" sz="1450" spc="-10">
                <a:latin typeface="Times New Roman"/>
                <a:cs typeface="Times New Roman"/>
              </a:rPr>
              <a:t>was</a:t>
            </a:r>
            <a:r>
              <a:rPr dirty="0" sz="1450" spc="170">
                <a:latin typeface="Times New Roman"/>
                <a:cs typeface="Times New Roman"/>
              </a:rPr>
              <a:t> </a:t>
            </a:r>
            <a:r>
              <a:rPr dirty="0" sz="1450" spc="-10">
                <a:latin typeface="Times New Roman"/>
                <a:cs typeface="Times New Roman"/>
              </a:rPr>
              <a:t>opened,</a:t>
            </a:r>
            <a:r>
              <a:rPr dirty="0" sz="1450" spc="175">
                <a:latin typeface="Times New Roman"/>
                <a:cs typeface="Times New Roman"/>
              </a:rPr>
              <a:t> </a:t>
            </a:r>
            <a:r>
              <a:rPr dirty="0" sz="1450" spc="-10">
                <a:latin typeface="Times New Roman"/>
                <a:cs typeface="Times New Roman"/>
              </a:rPr>
              <a:t>though</a:t>
            </a:r>
            <a:r>
              <a:rPr dirty="0" sz="1450" spc="170">
                <a:latin typeface="Times New Roman"/>
                <a:cs typeface="Times New Roman"/>
              </a:rPr>
              <a:t> </a:t>
            </a:r>
            <a:r>
              <a:rPr dirty="0" sz="1450" spc="-5">
                <a:latin typeface="Times New Roman"/>
                <a:cs typeface="Times New Roman"/>
              </a:rPr>
              <a:t>he</a:t>
            </a:r>
            <a:r>
              <a:rPr dirty="0" sz="1450" spc="175">
                <a:latin typeface="Times New Roman"/>
                <a:cs typeface="Times New Roman"/>
              </a:rPr>
              <a:t> </a:t>
            </a:r>
            <a:r>
              <a:rPr dirty="0" sz="1450" spc="-10">
                <a:latin typeface="Times New Roman"/>
                <a:cs typeface="Times New Roman"/>
              </a:rPr>
              <a:t>minded</a:t>
            </a:r>
            <a:r>
              <a:rPr dirty="0" sz="1450" spc="170">
                <a:latin typeface="Times New Roman"/>
                <a:cs typeface="Times New Roman"/>
              </a:rPr>
              <a:t> </a:t>
            </a:r>
            <a:r>
              <a:rPr dirty="0" sz="1450" spc="-10">
                <a:latin typeface="Times New Roman"/>
                <a:cs typeface="Times New Roman"/>
              </a:rPr>
              <a:t>weel</a:t>
            </a:r>
            <a:r>
              <a:rPr dirty="0" sz="1450" spc="175">
                <a:latin typeface="Times New Roman"/>
                <a:cs typeface="Times New Roman"/>
              </a:rPr>
              <a:t> </a:t>
            </a:r>
            <a:r>
              <a:rPr dirty="0" sz="1450" spc="-10">
                <a:latin typeface="Times New Roman"/>
                <a:cs typeface="Times New Roman"/>
              </a:rPr>
              <a:t>that</a:t>
            </a:r>
            <a:r>
              <a:rPr dirty="0" sz="1450" spc="170">
                <a:latin typeface="Times New Roman"/>
                <a:cs typeface="Times New Roman"/>
              </a:rPr>
              <a:t> </a:t>
            </a:r>
            <a:r>
              <a:rPr dirty="0" sz="1450" spc="-5">
                <a:latin typeface="Times New Roman"/>
                <a:cs typeface="Times New Roman"/>
              </a:rPr>
              <a:t>he</a:t>
            </a:r>
            <a:r>
              <a:rPr dirty="0" sz="1450" spc="170">
                <a:latin typeface="Times New Roman"/>
                <a:cs typeface="Times New Roman"/>
              </a:rPr>
              <a:t> </a:t>
            </a:r>
            <a:r>
              <a:rPr dirty="0" sz="1450" spc="-10">
                <a:latin typeface="Times New Roman"/>
                <a:cs typeface="Times New Roman"/>
              </a:rPr>
              <a:t>had</a:t>
            </a:r>
            <a:endParaRPr sz="1450">
              <a:latin typeface="Times New Roman"/>
              <a:cs typeface="Times New Roman"/>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8255">
              <a:lnSpc>
                <a:spcPts val="1730"/>
              </a:lnSpc>
              <a:spcBef>
                <a:spcPts val="155"/>
              </a:spcBef>
            </a:pPr>
            <a:r>
              <a:rPr dirty="0" sz="1450" spc="-10">
                <a:latin typeface="Times New Roman"/>
                <a:cs typeface="Times New Roman"/>
              </a:rPr>
              <a:t>lockit it; an’ syne there was </a:t>
            </a:r>
            <a:r>
              <a:rPr dirty="0" sz="1450" spc="-5">
                <a:latin typeface="Times New Roman"/>
                <a:cs typeface="Times New Roman"/>
              </a:rPr>
              <a:t>a </a:t>
            </a:r>
            <a:r>
              <a:rPr dirty="0" sz="1450" spc="-10">
                <a:latin typeface="Times New Roman"/>
                <a:cs typeface="Times New Roman"/>
              </a:rPr>
              <a:t>step </a:t>
            </a:r>
            <a:r>
              <a:rPr dirty="0" sz="1450" spc="-5">
                <a:latin typeface="Times New Roman"/>
                <a:cs typeface="Times New Roman"/>
              </a:rPr>
              <a:t>upon </a:t>
            </a:r>
            <a:r>
              <a:rPr dirty="0" sz="1450" spc="-10">
                <a:latin typeface="Times New Roman"/>
                <a:cs typeface="Times New Roman"/>
              </a:rPr>
              <a:t>the landin’, an’ it seemed to him as if  the corp was lookin’ ower the rail and </a:t>
            </a:r>
            <a:r>
              <a:rPr dirty="0" sz="1450" spc="-5">
                <a:latin typeface="Times New Roman"/>
                <a:cs typeface="Times New Roman"/>
              </a:rPr>
              <a:t>doun upon </a:t>
            </a:r>
            <a:r>
              <a:rPr dirty="0" sz="1450" spc="-10">
                <a:latin typeface="Times New Roman"/>
                <a:cs typeface="Times New Roman"/>
              </a:rPr>
              <a:t>him whaur </a:t>
            </a:r>
            <a:r>
              <a:rPr dirty="0" sz="1450" spc="-5">
                <a:latin typeface="Times New Roman"/>
                <a:cs typeface="Times New Roman"/>
              </a:rPr>
              <a:t>he</a:t>
            </a:r>
            <a:r>
              <a:rPr dirty="0" sz="1450" spc="-30">
                <a:latin typeface="Times New Roman"/>
                <a:cs typeface="Times New Roman"/>
              </a:rPr>
              <a:t> </a:t>
            </a:r>
            <a:r>
              <a:rPr dirty="0" sz="1450" spc="-10">
                <a:latin typeface="Times New Roman"/>
                <a:cs typeface="Times New Roman"/>
              </a:rPr>
              <a:t>stood.</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He took </a:t>
            </a:r>
            <a:r>
              <a:rPr dirty="0" sz="1450" spc="-5">
                <a:latin typeface="Times New Roman"/>
                <a:cs typeface="Times New Roman"/>
              </a:rPr>
              <a:t>up </a:t>
            </a:r>
            <a:r>
              <a:rPr dirty="0" sz="1450" spc="-10">
                <a:latin typeface="Times New Roman"/>
                <a:cs typeface="Times New Roman"/>
              </a:rPr>
              <a:t>the can’le again (for </a:t>
            </a:r>
            <a:r>
              <a:rPr dirty="0" sz="1450" spc="-5">
                <a:latin typeface="Times New Roman"/>
                <a:cs typeface="Times New Roman"/>
              </a:rPr>
              <a:t>he </a:t>
            </a:r>
            <a:r>
              <a:rPr dirty="0" sz="1450" spc="-10">
                <a:latin typeface="Times New Roman"/>
                <a:cs typeface="Times New Roman"/>
              </a:rPr>
              <a:t>couldnae want the licht), and as saftly as  ever </a:t>
            </a:r>
            <a:r>
              <a:rPr dirty="0" sz="1450" spc="-5">
                <a:latin typeface="Times New Roman"/>
                <a:cs typeface="Times New Roman"/>
              </a:rPr>
              <a:t>he </a:t>
            </a:r>
            <a:r>
              <a:rPr dirty="0" sz="1450" spc="-10">
                <a:latin typeface="Times New Roman"/>
                <a:cs typeface="Times New Roman"/>
              </a:rPr>
              <a:t>could, gaed straucht </a:t>
            </a:r>
            <a:r>
              <a:rPr dirty="0" sz="1450" spc="-5">
                <a:latin typeface="Times New Roman"/>
                <a:cs typeface="Times New Roman"/>
              </a:rPr>
              <a:t>out o’ </a:t>
            </a:r>
            <a:r>
              <a:rPr dirty="0" sz="1450" spc="-10">
                <a:latin typeface="Times New Roman"/>
                <a:cs typeface="Times New Roman"/>
              </a:rPr>
              <a:t>the manse an’ to the far end </a:t>
            </a:r>
            <a:r>
              <a:rPr dirty="0" sz="1450" spc="-5">
                <a:latin typeface="Times New Roman"/>
                <a:cs typeface="Times New Roman"/>
              </a:rPr>
              <a:t>o’ </a:t>
            </a:r>
            <a:r>
              <a:rPr dirty="0" sz="1450" spc="-10">
                <a:latin typeface="Times New Roman"/>
                <a:cs typeface="Times New Roman"/>
              </a:rPr>
              <a:t>the  </a:t>
            </a:r>
            <a:r>
              <a:rPr dirty="0" sz="1450" spc="-20">
                <a:latin typeface="Times New Roman"/>
                <a:cs typeface="Times New Roman"/>
              </a:rPr>
              <a:t>causeway.</a:t>
            </a:r>
            <a:r>
              <a:rPr dirty="0" sz="1450" spc="320">
                <a:latin typeface="Times New Roman"/>
                <a:cs typeface="Times New Roman"/>
              </a:rPr>
              <a:t> </a:t>
            </a:r>
            <a:r>
              <a:rPr dirty="0" sz="1450" spc="-10">
                <a:latin typeface="Times New Roman"/>
                <a:cs typeface="Times New Roman"/>
              </a:rPr>
              <a:t>It was aye pit-mirk; the flame </a:t>
            </a:r>
            <a:r>
              <a:rPr dirty="0" sz="1450" spc="-5">
                <a:latin typeface="Times New Roman"/>
                <a:cs typeface="Times New Roman"/>
              </a:rPr>
              <a:t>o’ </a:t>
            </a:r>
            <a:r>
              <a:rPr dirty="0" sz="1450" spc="-10">
                <a:latin typeface="Times New Roman"/>
                <a:cs typeface="Times New Roman"/>
              </a:rPr>
              <a:t>the can’le, when </a:t>
            </a:r>
            <a:r>
              <a:rPr dirty="0" sz="1450" spc="-5">
                <a:latin typeface="Times New Roman"/>
                <a:cs typeface="Times New Roman"/>
              </a:rPr>
              <a:t>he </a:t>
            </a:r>
            <a:r>
              <a:rPr dirty="0" sz="1450" spc="-10">
                <a:latin typeface="Times New Roman"/>
                <a:cs typeface="Times New Roman"/>
              </a:rPr>
              <a:t>set it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grund, brunt </a:t>
            </a:r>
            <a:r>
              <a:rPr dirty="0" sz="1450" spc="-10">
                <a:latin typeface="Times New Roman"/>
                <a:cs typeface="Times New Roman"/>
              </a:rPr>
              <a:t>steedy and clear as in </a:t>
            </a:r>
            <a:r>
              <a:rPr dirty="0" sz="1450" spc="-5">
                <a:latin typeface="Times New Roman"/>
                <a:cs typeface="Times New Roman"/>
              </a:rPr>
              <a:t>a </a:t>
            </a:r>
            <a:r>
              <a:rPr dirty="0" sz="1450" spc="-10">
                <a:latin typeface="Times New Roman"/>
                <a:cs typeface="Times New Roman"/>
              </a:rPr>
              <a:t>room; naething moved, </a:t>
            </a:r>
            <a:r>
              <a:rPr dirty="0" sz="1450" spc="-5">
                <a:latin typeface="Times New Roman"/>
                <a:cs typeface="Times New Roman"/>
              </a:rPr>
              <a:t>but </a:t>
            </a:r>
            <a:r>
              <a:rPr dirty="0" sz="1450" spc="-10">
                <a:latin typeface="Times New Roman"/>
                <a:cs typeface="Times New Roman"/>
              </a:rPr>
              <a:t>the Dule  water seepin’ and sabbin’ </a:t>
            </a:r>
            <a:r>
              <a:rPr dirty="0" sz="1450" spc="-5">
                <a:latin typeface="Times New Roman"/>
                <a:cs typeface="Times New Roman"/>
              </a:rPr>
              <a:t>doon </a:t>
            </a:r>
            <a:r>
              <a:rPr dirty="0" sz="1450" spc="-10">
                <a:latin typeface="Times New Roman"/>
                <a:cs typeface="Times New Roman"/>
              </a:rPr>
              <a:t>the glen, an’ </a:t>
            </a:r>
            <a:r>
              <a:rPr dirty="0" sz="1450" spc="-5">
                <a:latin typeface="Times New Roman"/>
                <a:cs typeface="Times New Roman"/>
              </a:rPr>
              <a:t>yon </a:t>
            </a:r>
            <a:r>
              <a:rPr dirty="0" sz="1450" spc="-10">
                <a:latin typeface="Times New Roman"/>
                <a:cs typeface="Times New Roman"/>
              </a:rPr>
              <a:t>unhaly footstep that cam’  ploddin </a:t>
            </a:r>
            <a:r>
              <a:rPr dirty="0" sz="1450" spc="-5">
                <a:latin typeface="Times New Roman"/>
                <a:cs typeface="Times New Roman"/>
              </a:rPr>
              <a:t>doun </a:t>
            </a:r>
            <a:r>
              <a:rPr dirty="0" sz="1450" spc="-10">
                <a:latin typeface="Times New Roman"/>
                <a:cs typeface="Times New Roman"/>
              </a:rPr>
              <a:t>the stairs inside the manse. He kenned the </a:t>
            </a:r>
            <a:r>
              <a:rPr dirty="0" sz="1450" spc="-5">
                <a:latin typeface="Times New Roman"/>
                <a:cs typeface="Times New Roman"/>
              </a:rPr>
              <a:t>foot </a:t>
            </a:r>
            <a:r>
              <a:rPr dirty="0" sz="1450" spc="-10">
                <a:latin typeface="Times New Roman"/>
                <a:cs typeface="Times New Roman"/>
              </a:rPr>
              <a:t>over weel, for it  was </a:t>
            </a:r>
            <a:r>
              <a:rPr dirty="0" sz="1450" spc="-20">
                <a:latin typeface="Times New Roman"/>
                <a:cs typeface="Times New Roman"/>
              </a:rPr>
              <a:t>Janet’s; </a:t>
            </a:r>
            <a:r>
              <a:rPr dirty="0" sz="1450" spc="-10">
                <a:latin typeface="Times New Roman"/>
                <a:cs typeface="Times New Roman"/>
              </a:rPr>
              <a:t>and at ilka step that cam’ </a:t>
            </a:r>
            <a:r>
              <a:rPr dirty="0" sz="1450" spc="-5">
                <a:latin typeface="Times New Roman"/>
                <a:cs typeface="Times New Roman"/>
              </a:rPr>
              <a:t>a </a:t>
            </a:r>
            <a:r>
              <a:rPr dirty="0" sz="1450" spc="-10">
                <a:latin typeface="Times New Roman"/>
                <a:cs typeface="Times New Roman"/>
              </a:rPr>
              <a:t>wee thing </a:t>
            </a:r>
            <a:r>
              <a:rPr dirty="0" sz="1450" spc="-20">
                <a:latin typeface="Times New Roman"/>
                <a:cs typeface="Times New Roman"/>
              </a:rPr>
              <a:t>nearer, </a:t>
            </a:r>
            <a:r>
              <a:rPr dirty="0" sz="1450" spc="-10">
                <a:latin typeface="Times New Roman"/>
                <a:cs typeface="Times New Roman"/>
              </a:rPr>
              <a:t>the cauld </a:t>
            </a:r>
            <a:r>
              <a:rPr dirty="0" sz="1450" spc="-5">
                <a:latin typeface="Times New Roman"/>
                <a:cs typeface="Times New Roman"/>
              </a:rPr>
              <a:t>got </a:t>
            </a:r>
            <a:r>
              <a:rPr dirty="0" sz="1450" spc="-10">
                <a:latin typeface="Times New Roman"/>
                <a:cs typeface="Times New Roman"/>
              </a:rPr>
              <a:t>deeper  in his vitals. He commanded his soul to Him that made an’ keepit him; ‘and O  Lord,’ said he, ‘give me strength this </a:t>
            </a:r>
            <a:r>
              <a:rPr dirty="0" sz="1450" spc="-5">
                <a:latin typeface="Times New Roman"/>
                <a:cs typeface="Times New Roman"/>
              </a:rPr>
              <a:t>night </a:t>
            </a:r>
            <a:r>
              <a:rPr dirty="0" sz="1450" spc="-10">
                <a:latin typeface="Times New Roman"/>
                <a:cs typeface="Times New Roman"/>
              </a:rPr>
              <a:t>to war against the powers </a:t>
            </a:r>
            <a:r>
              <a:rPr dirty="0" sz="1450" spc="-5">
                <a:latin typeface="Times New Roman"/>
                <a:cs typeface="Times New Roman"/>
              </a:rPr>
              <a:t>of</a:t>
            </a:r>
            <a:r>
              <a:rPr dirty="0" sz="1450" spc="40">
                <a:latin typeface="Times New Roman"/>
                <a:cs typeface="Times New Roman"/>
              </a:rPr>
              <a:t> </a:t>
            </a:r>
            <a:r>
              <a:rPr dirty="0" sz="1450" spc="-10">
                <a:latin typeface="Times New Roman"/>
                <a:cs typeface="Times New Roman"/>
              </a:rPr>
              <a:t>evil.’</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By this time the </a:t>
            </a:r>
            <a:r>
              <a:rPr dirty="0" sz="1450" spc="-5">
                <a:latin typeface="Times New Roman"/>
                <a:cs typeface="Times New Roman"/>
              </a:rPr>
              <a:t>foot </a:t>
            </a:r>
            <a:r>
              <a:rPr dirty="0" sz="1450" spc="-10">
                <a:latin typeface="Times New Roman"/>
                <a:cs typeface="Times New Roman"/>
              </a:rPr>
              <a:t>was comin’ through the passage for the </a:t>
            </a:r>
            <a:r>
              <a:rPr dirty="0" sz="1450" spc="-5">
                <a:latin typeface="Times New Roman"/>
                <a:cs typeface="Times New Roman"/>
              </a:rPr>
              <a:t>door; he </a:t>
            </a:r>
            <a:r>
              <a:rPr dirty="0" sz="1450" spc="-10">
                <a:latin typeface="Times New Roman"/>
                <a:cs typeface="Times New Roman"/>
              </a:rPr>
              <a:t>could  hear </a:t>
            </a:r>
            <a:r>
              <a:rPr dirty="0" sz="1450" spc="-5">
                <a:latin typeface="Times New Roman"/>
                <a:cs typeface="Times New Roman"/>
              </a:rPr>
              <a:t>a </a:t>
            </a:r>
            <a:r>
              <a:rPr dirty="0" sz="1450" spc="-10">
                <a:latin typeface="Times New Roman"/>
                <a:cs typeface="Times New Roman"/>
              </a:rPr>
              <a:t>hand skirt alang the wa’, as if the fearsome thing was feelin’ for its  </a:t>
            </a:r>
            <a:r>
              <a:rPr dirty="0" sz="1450" spc="-35">
                <a:latin typeface="Times New Roman"/>
                <a:cs typeface="Times New Roman"/>
              </a:rPr>
              <a:t>way. </a:t>
            </a:r>
            <a:r>
              <a:rPr dirty="0" sz="1450" spc="-10">
                <a:latin typeface="Times New Roman"/>
                <a:cs typeface="Times New Roman"/>
              </a:rPr>
              <a:t>The saughs tossed an’ maned </a:t>
            </a:r>
            <a:r>
              <a:rPr dirty="0" sz="1450" spc="-15">
                <a:latin typeface="Times New Roman"/>
                <a:cs typeface="Times New Roman"/>
              </a:rPr>
              <a:t>thegether, </a:t>
            </a:r>
            <a:r>
              <a:rPr dirty="0" sz="1450" spc="-5">
                <a:latin typeface="Times New Roman"/>
                <a:cs typeface="Times New Roman"/>
              </a:rPr>
              <a:t>a </a:t>
            </a:r>
            <a:r>
              <a:rPr dirty="0" sz="1450" spc="-10">
                <a:latin typeface="Times New Roman"/>
                <a:cs typeface="Times New Roman"/>
              </a:rPr>
              <a:t>lang sigh cam’ ower the hills,  the flame </a:t>
            </a:r>
            <a:r>
              <a:rPr dirty="0" sz="1450" spc="-5">
                <a:latin typeface="Times New Roman"/>
                <a:cs typeface="Times New Roman"/>
              </a:rPr>
              <a:t>o’ </a:t>
            </a:r>
            <a:r>
              <a:rPr dirty="0" sz="1450" spc="-10">
                <a:latin typeface="Times New Roman"/>
                <a:cs typeface="Times New Roman"/>
              </a:rPr>
              <a:t>the can’le was blawn aboot; an’ there stood the corp </a:t>
            </a:r>
            <a:r>
              <a:rPr dirty="0" sz="1450" spc="-5">
                <a:latin typeface="Times New Roman"/>
                <a:cs typeface="Times New Roman"/>
              </a:rPr>
              <a:t>of </a:t>
            </a:r>
            <a:r>
              <a:rPr dirty="0" sz="1450" spc="-10">
                <a:latin typeface="Times New Roman"/>
                <a:cs typeface="Times New Roman"/>
              </a:rPr>
              <a:t>Thrawn  Janet, wi’ her grogram </a:t>
            </a:r>
            <a:r>
              <a:rPr dirty="0" sz="1450" spc="-5">
                <a:latin typeface="Times New Roman"/>
                <a:cs typeface="Times New Roman"/>
              </a:rPr>
              <a:t>goun </a:t>
            </a:r>
            <a:r>
              <a:rPr dirty="0" sz="1450" spc="-10">
                <a:latin typeface="Times New Roman"/>
                <a:cs typeface="Times New Roman"/>
              </a:rPr>
              <a:t>an’ her black mutch, wi’ the heid aye </a:t>
            </a:r>
            <a:r>
              <a:rPr dirty="0" sz="1450" spc="-5">
                <a:latin typeface="Times New Roman"/>
                <a:cs typeface="Times New Roman"/>
              </a:rPr>
              <a:t>upon </a:t>
            </a:r>
            <a:r>
              <a:rPr dirty="0" sz="1450" spc="-10">
                <a:latin typeface="Times New Roman"/>
                <a:cs typeface="Times New Roman"/>
              </a:rPr>
              <a:t>the  </a:t>
            </a:r>
            <a:r>
              <a:rPr dirty="0" sz="1450" spc="-15">
                <a:latin typeface="Times New Roman"/>
                <a:cs typeface="Times New Roman"/>
              </a:rPr>
              <a:t>shouther, </a:t>
            </a:r>
            <a:r>
              <a:rPr dirty="0" sz="1450" spc="-10">
                <a:latin typeface="Times New Roman"/>
                <a:cs typeface="Times New Roman"/>
              </a:rPr>
              <a:t>an’ the girn still </a:t>
            </a:r>
            <a:r>
              <a:rPr dirty="0" sz="1450" spc="-5">
                <a:latin typeface="Times New Roman"/>
                <a:cs typeface="Times New Roman"/>
              </a:rPr>
              <a:t>upon </a:t>
            </a:r>
            <a:r>
              <a:rPr dirty="0" sz="1450" spc="-10">
                <a:latin typeface="Times New Roman"/>
                <a:cs typeface="Times New Roman"/>
              </a:rPr>
              <a:t>the face o’t—leevin’, </a:t>
            </a:r>
            <a:r>
              <a:rPr dirty="0" sz="1450" spc="-5">
                <a:latin typeface="Times New Roman"/>
                <a:cs typeface="Times New Roman"/>
              </a:rPr>
              <a:t>ye </a:t>
            </a:r>
            <a:r>
              <a:rPr dirty="0" sz="1450" spc="-10">
                <a:latin typeface="Times New Roman"/>
                <a:cs typeface="Times New Roman"/>
              </a:rPr>
              <a:t>wad hae said—deid,  as </a:t>
            </a:r>
            <a:r>
              <a:rPr dirty="0" sz="1450" spc="-35">
                <a:latin typeface="Times New Roman"/>
                <a:cs typeface="Times New Roman"/>
              </a:rPr>
              <a:t>Mr. </a:t>
            </a:r>
            <a:r>
              <a:rPr dirty="0" sz="1450" spc="-10">
                <a:latin typeface="Times New Roman"/>
                <a:cs typeface="Times New Roman"/>
              </a:rPr>
              <a:t>Soulis weel kenned—upon the threshold </a:t>
            </a:r>
            <a:r>
              <a:rPr dirty="0" sz="1450" spc="-5">
                <a:latin typeface="Times New Roman"/>
                <a:cs typeface="Times New Roman"/>
              </a:rPr>
              <a:t>o’ </a:t>
            </a:r>
            <a:r>
              <a:rPr dirty="0" sz="1450" spc="-10">
                <a:latin typeface="Times New Roman"/>
                <a:cs typeface="Times New Roman"/>
              </a:rPr>
              <a:t>the</a:t>
            </a:r>
            <a:r>
              <a:rPr dirty="0" sz="1450" spc="-40">
                <a:latin typeface="Times New Roman"/>
                <a:cs typeface="Times New Roman"/>
              </a:rPr>
              <a:t> </a:t>
            </a:r>
            <a:r>
              <a:rPr dirty="0" sz="1450" spc="-10">
                <a:latin typeface="Times New Roman"/>
                <a:cs typeface="Times New Roman"/>
              </a:rPr>
              <a:t>manse.</a:t>
            </a:r>
            <a:endParaRPr sz="1450">
              <a:latin typeface="Times New Roman"/>
              <a:cs typeface="Times New Roman"/>
            </a:endParaRPr>
          </a:p>
          <a:p>
            <a:pPr algn="just" marL="12700" marR="7620">
              <a:lnSpc>
                <a:spcPts val="1730"/>
              </a:lnSpc>
              <a:spcBef>
                <a:spcPts val="855"/>
              </a:spcBef>
            </a:pPr>
            <a:r>
              <a:rPr dirty="0" sz="1450" spc="-30">
                <a:latin typeface="Times New Roman"/>
                <a:cs typeface="Times New Roman"/>
              </a:rPr>
              <a:t>It’s </a:t>
            </a:r>
            <a:r>
              <a:rPr dirty="0" sz="1450" spc="-5">
                <a:latin typeface="Times New Roman"/>
                <a:cs typeface="Times New Roman"/>
              </a:rPr>
              <a:t>a </a:t>
            </a:r>
            <a:r>
              <a:rPr dirty="0" sz="1450" spc="-10">
                <a:latin typeface="Times New Roman"/>
                <a:cs typeface="Times New Roman"/>
              </a:rPr>
              <a:t>strange thing that the saul </a:t>
            </a:r>
            <a:r>
              <a:rPr dirty="0" sz="1450" spc="-5">
                <a:latin typeface="Times New Roman"/>
                <a:cs typeface="Times New Roman"/>
              </a:rPr>
              <a:t>of </a:t>
            </a:r>
            <a:r>
              <a:rPr dirty="0" sz="1450" spc="-10">
                <a:latin typeface="Times New Roman"/>
                <a:cs typeface="Times New Roman"/>
              </a:rPr>
              <a:t>man should </a:t>
            </a:r>
            <a:r>
              <a:rPr dirty="0" sz="1450" spc="-5">
                <a:latin typeface="Times New Roman"/>
                <a:cs typeface="Times New Roman"/>
              </a:rPr>
              <a:t>be </a:t>
            </a:r>
            <a:r>
              <a:rPr dirty="0" sz="1450" spc="-10">
                <a:latin typeface="Times New Roman"/>
                <a:cs typeface="Times New Roman"/>
              </a:rPr>
              <a:t>that thirled into his  perishable </a:t>
            </a:r>
            <a:r>
              <a:rPr dirty="0" sz="1450" spc="-5">
                <a:latin typeface="Times New Roman"/>
                <a:cs typeface="Times New Roman"/>
              </a:rPr>
              <a:t>body; but </a:t>
            </a:r>
            <a:r>
              <a:rPr dirty="0" sz="1450" spc="-10">
                <a:latin typeface="Times New Roman"/>
                <a:cs typeface="Times New Roman"/>
              </a:rPr>
              <a:t>the minister saw that, an’ his heart didnae</a:t>
            </a:r>
            <a:r>
              <a:rPr dirty="0" sz="1450" spc="-35">
                <a:latin typeface="Times New Roman"/>
                <a:cs typeface="Times New Roman"/>
              </a:rPr>
              <a:t> </a:t>
            </a:r>
            <a:r>
              <a:rPr dirty="0" sz="1450" spc="-10">
                <a:latin typeface="Times New Roman"/>
                <a:cs typeface="Times New Roman"/>
              </a:rPr>
              <a:t>break.</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She didnae stand there lang; she began to move again an’ cam’ slowly towards  </a:t>
            </a:r>
            <a:r>
              <a:rPr dirty="0" sz="1450" spc="-35">
                <a:latin typeface="Times New Roman"/>
                <a:cs typeface="Times New Roman"/>
              </a:rPr>
              <a:t>Mr. </a:t>
            </a:r>
            <a:r>
              <a:rPr dirty="0" sz="1450" spc="-10">
                <a:latin typeface="Times New Roman"/>
                <a:cs typeface="Times New Roman"/>
              </a:rPr>
              <a:t>Soulis whaur </a:t>
            </a:r>
            <a:r>
              <a:rPr dirty="0" sz="1450" spc="-5">
                <a:latin typeface="Times New Roman"/>
                <a:cs typeface="Times New Roman"/>
              </a:rPr>
              <a:t>he </a:t>
            </a:r>
            <a:r>
              <a:rPr dirty="0" sz="1450" spc="-10">
                <a:latin typeface="Times New Roman"/>
                <a:cs typeface="Times New Roman"/>
              </a:rPr>
              <a:t>stood under the saughs. </a:t>
            </a:r>
            <a:r>
              <a:rPr dirty="0" sz="1450" spc="-90">
                <a:latin typeface="Times New Roman"/>
                <a:cs typeface="Times New Roman"/>
              </a:rPr>
              <a:t>A’ </a:t>
            </a:r>
            <a:r>
              <a:rPr dirty="0" sz="1450" spc="-10">
                <a:latin typeface="Times New Roman"/>
                <a:cs typeface="Times New Roman"/>
              </a:rPr>
              <a:t>the life </a:t>
            </a:r>
            <a:r>
              <a:rPr dirty="0" sz="1450" spc="-5">
                <a:latin typeface="Times New Roman"/>
                <a:cs typeface="Times New Roman"/>
              </a:rPr>
              <a:t>o’ </a:t>
            </a:r>
            <a:r>
              <a:rPr dirty="0" sz="1450" spc="-10">
                <a:latin typeface="Times New Roman"/>
                <a:cs typeface="Times New Roman"/>
              </a:rPr>
              <a:t>his </a:t>
            </a:r>
            <a:r>
              <a:rPr dirty="0" sz="1450" spc="-25">
                <a:latin typeface="Times New Roman"/>
                <a:cs typeface="Times New Roman"/>
              </a:rPr>
              <a:t>body, </a:t>
            </a:r>
            <a:r>
              <a:rPr dirty="0" sz="1450" spc="-10">
                <a:latin typeface="Times New Roman"/>
                <a:cs typeface="Times New Roman"/>
              </a:rPr>
              <a:t>a’ the  strength </a:t>
            </a:r>
            <a:r>
              <a:rPr dirty="0" sz="1450" spc="-5">
                <a:latin typeface="Times New Roman"/>
                <a:cs typeface="Times New Roman"/>
              </a:rPr>
              <a:t>o’ </a:t>
            </a:r>
            <a:r>
              <a:rPr dirty="0" sz="1450" spc="-10">
                <a:latin typeface="Times New Roman"/>
                <a:cs typeface="Times New Roman"/>
              </a:rPr>
              <a:t>his speerit, were glowerin’ frae his een. It seemed she was gaun to  speak, </a:t>
            </a:r>
            <a:r>
              <a:rPr dirty="0" sz="1450" spc="-5">
                <a:latin typeface="Times New Roman"/>
                <a:cs typeface="Times New Roman"/>
              </a:rPr>
              <a:t>but </a:t>
            </a:r>
            <a:r>
              <a:rPr dirty="0" sz="1450" spc="-10">
                <a:latin typeface="Times New Roman"/>
                <a:cs typeface="Times New Roman"/>
              </a:rPr>
              <a:t>wanted words, an’ made </a:t>
            </a:r>
            <a:r>
              <a:rPr dirty="0" sz="1450" spc="-5">
                <a:latin typeface="Times New Roman"/>
                <a:cs typeface="Times New Roman"/>
              </a:rPr>
              <a:t>a </a:t>
            </a:r>
            <a:r>
              <a:rPr dirty="0" sz="1450" spc="-10">
                <a:latin typeface="Times New Roman"/>
                <a:cs typeface="Times New Roman"/>
              </a:rPr>
              <a:t>sign wi’ the left hand. There cam’ </a:t>
            </a:r>
            <a:r>
              <a:rPr dirty="0" sz="1450" spc="-5">
                <a:latin typeface="Times New Roman"/>
                <a:cs typeface="Times New Roman"/>
              </a:rPr>
              <a:t>a </a:t>
            </a:r>
            <a:r>
              <a:rPr dirty="0" sz="1450" spc="-10">
                <a:latin typeface="Times New Roman"/>
                <a:cs typeface="Times New Roman"/>
              </a:rPr>
              <a:t>clap  </a:t>
            </a:r>
            <a:r>
              <a:rPr dirty="0" sz="1450" spc="-5">
                <a:latin typeface="Times New Roman"/>
                <a:cs typeface="Times New Roman"/>
              </a:rPr>
              <a:t>o’ </a:t>
            </a:r>
            <a:r>
              <a:rPr dirty="0" sz="1450" spc="-10">
                <a:latin typeface="Times New Roman"/>
                <a:cs typeface="Times New Roman"/>
              </a:rPr>
              <a:t>wund, like </a:t>
            </a:r>
            <a:r>
              <a:rPr dirty="0" sz="1450" spc="-5">
                <a:latin typeface="Times New Roman"/>
                <a:cs typeface="Times New Roman"/>
              </a:rPr>
              <a:t>a </a:t>
            </a:r>
            <a:r>
              <a:rPr dirty="0" sz="1450" spc="-25">
                <a:latin typeface="Times New Roman"/>
                <a:cs typeface="Times New Roman"/>
              </a:rPr>
              <a:t>cat’s </a:t>
            </a:r>
            <a:r>
              <a:rPr dirty="0" sz="1450" spc="-15">
                <a:latin typeface="Times New Roman"/>
                <a:cs typeface="Times New Roman"/>
              </a:rPr>
              <a:t>fuff; </a:t>
            </a:r>
            <a:r>
              <a:rPr dirty="0" sz="1450" spc="-5">
                <a:latin typeface="Times New Roman"/>
                <a:cs typeface="Times New Roman"/>
              </a:rPr>
              <a:t>oot </a:t>
            </a:r>
            <a:r>
              <a:rPr dirty="0" sz="1450" spc="-10">
                <a:latin typeface="Times New Roman"/>
                <a:cs typeface="Times New Roman"/>
              </a:rPr>
              <a:t>gaed the can’le, the saughs skrieghed like folk;  an’ </a:t>
            </a:r>
            <a:r>
              <a:rPr dirty="0" sz="1450" spc="-35">
                <a:latin typeface="Times New Roman"/>
                <a:cs typeface="Times New Roman"/>
              </a:rPr>
              <a:t>Mr. </a:t>
            </a:r>
            <a:r>
              <a:rPr dirty="0" sz="1450" spc="-10">
                <a:latin typeface="Times New Roman"/>
                <a:cs typeface="Times New Roman"/>
              </a:rPr>
              <a:t>Soulis kenned that, live </a:t>
            </a:r>
            <a:r>
              <a:rPr dirty="0" sz="1450" spc="-5">
                <a:latin typeface="Times New Roman"/>
                <a:cs typeface="Times New Roman"/>
              </a:rPr>
              <a:t>or </a:t>
            </a:r>
            <a:r>
              <a:rPr dirty="0" sz="1450" spc="-10">
                <a:latin typeface="Times New Roman"/>
                <a:cs typeface="Times New Roman"/>
              </a:rPr>
              <a:t>die, this was the end</a:t>
            </a:r>
            <a:r>
              <a:rPr dirty="0" sz="1450" spc="-20">
                <a:latin typeface="Times New Roman"/>
                <a:cs typeface="Times New Roman"/>
              </a:rPr>
              <a:t> </a:t>
            </a:r>
            <a:r>
              <a:rPr dirty="0" sz="1450" spc="-15">
                <a:latin typeface="Times New Roman"/>
                <a:cs typeface="Times New Roman"/>
              </a:rPr>
              <a:t>o’t.</a:t>
            </a:r>
            <a:endParaRPr sz="1450">
              <a:latin typeface="Times New Roman"/>
              <a:cs typeface="Times New Roman"/>
            </a:endParaRPr>
          </a:p>
          <a:p>
            <a:pPr algn="just" marL="12700">
              <a:lnSpc>
                <a:spcPts val="1735"/>
              </a:lnSpc>
              <a:spcBef>
                <a:spcPts val="790"/>
              </a:spcBef>
            </a:pPr>
            <a:r>
              <a:rPr dirty="0" sz="1450" spc="-20">
                <a:latin typeface="Times New Roman"/>
                <a:cs typeface="Times New Roman"/>
              </a:rPr>
              <a:t>‘Witch,</a:t>
            </a:r>
            <a:r>
              <a:rPr dirty="0" sz="1450" spc="50">
                <a:latin typeface="Times New Roman"/>
                <a:cs typeface="Times New Roman"/>
              </a:rPr>
              <a:t> </a:t>
            </a:r>
            <a:r>
              <a:rPr dirty="0" sz="1450" spc="-10">
                <a:latin typeface="Times New Roman"/>
                <a:cs typeface="Times New Roman"/>
              </a:rPr>
              <a:t>beldame,</a:t>
            </a:r>
            <a:r>
              <a:rPr dirty="0" sz="1450" spc="55">
                <a:latin typeface="Times New Roman"/>
                <a:cs typeface="Times New Roman"/>
              </a:rPr>
              <a:t> </a:t>
            </a:r>
            <a:r>
              <a:rPr dirty="0" sz="1450" spc="-10">
                <a:latin typeface="Times New Roman"/>
                <a:cs typeface="Times New Roman"/>
              </a:rPr>
              <a:t>devil!’</a:t>
            </a:r>
            <a:r>
              <a:rPr dirty="0" sz="1450" spc="-55">
                <a:latin typeface="Times New Roman"/>
                <a:cs typeface="Times New Roman"/>
              </a:rPr>
              <a:t> </a:t>
            </a:r>
            <a:r>
              <a:rPr dirty="0" sz="1450" spc="-5">
                <a:latin typeface="Times New Roman"/>
                <a:cs typeface="Times New Roman"/>
              </a:rPr>
              <a:t>he</a:t>
            </a:r>
            <a:r>
              <a:rPr dirty="0" sz="1450" spc="55">
                <a:latin typeface="Times New Roman"/>
                <a:cs typeface="Times New Roman"/>
              </a:rPr>
              <a:t> </a:t>
            </a:r>
            <a:r>
              <a:rPr dirty="0" sz="1450" spc="-10">
                <a:latin typeface="Times New Roman"/>
                <a:cs typeface="Times New Roman"/>
              </a:rPr>
              <a:t>cried,</a:t>
            </a:r>
            <a:r>
              <a:rPr dirty="0" sz="1450" spc="55">
                <a:latin typeface="Times New Roman"/>
                <a:cs typeface="Times New Roman"/>
              </a:rPr>
              <a:t> </a:t>
            </a:r>
            <a:r>
              <a:rPr dirty="0" sz="1450" spc="-10">
                <a:latin typeface="Times New Roman"/>
                <a:cs typeface="Times New Roman"/>
              </a:rPr>
              <a:t>‘I</a:t>
            </a:r>
            <a:r>
              <a:rPr dirty="0" sz="1450" spc="50">
                <a:latin typeface="Times New Roman"/>
                <a:cs typeface="Times New Roman"/>
              </a:rPr>
              <a:t> </a:t>
            </a:r>
            <a:r>
              <a:rPr dirty="0" sz="1450" spc="-15">
                <a:latin typeface="Times New Roman"/>
                <a:cs typeface="Times New Roman"/>
              </a:rPr>
              <a:t>charge</a:t>
            </a:r>
            <a:r>
              <a:rPr dirty="0" sz="1450" spc="55">
                <a:latin typeface="Times New Roman"/>
                <a:cs typeface="Times New Roman"/>
              </a:rPr>
              <a:t> </a:t>
            </a:r>
            <a:r>
              <a:rPr dirty="0" sz="1450" spc="-5">
                <a:latin typeface="Times New Roman"/>
                <a:cs typeface="Times New Roman"/>
              </a:rPr>
              <a:t>you,</a:t>
            </a:r>
            <a:r>
              <a:rPr dirty="0" sz="1450" spc="55">
                <a:latin typeface="Times New Roman"/>
                <a:cs typeface="Times New Roman"/>
              </a:rPr>
              <a:t> </a:t>
            </a:r>
            <a:r>
              <a:rPr dirty="0" sz="1450" spc="-5">
                <a:latin typeface="Times New Roman"/>
                <a:cs typeface="Times New Roman"/>
              </a:rPr>
              <a:t>by</a:t>
            </a:r>
            <a:r>
              <a:rPr dirty="0" sz="1450" spc="55">
                <a:latin typeface="Times New Roman"/>
                <a:cs typeface="Times New Roman"/>
              </a:rPr>
              <a:t> </a:t>
            </a:r>
            <a:r>
              <a:rPr dirty="0" sz="1450" spc="-10">
                <a:latin typeface="Times New Roman"/>
                <a:cs typeface="Times New Roman"/>
              </a:rPr>
              <a:t>the</a:t>
            </a:r>
            <a:r>
              <a:rPr dirty="0" sz="1450" spc="50">
                <a:latin typeface="Times New Roman"/>
                <a:cs typeface="Times New Roman"/>
              </a:rPr>
              <a:t> </a:t>
            </a:r>
            <a:r>
              <a:rPr dirty="0" sz="1450" spc="-10">
                <a:latin typeface="Times New Roman"/>
                <a:cs typeface="Times New Roman"/>
              </a:rPr>
              <a:t>power</a:t>
            </a:r>
            <a:r>
              <a:rPr dirty="0" sz="1450" spc="55">
                <a:latin typeface="Times New Roman"/>
                <a:cs typeface="Times New Roman"/>
              </a:rPr>
              <a:t> </a:t>
            </a:r>
            <a:r>
              <a:rPr dirty="0" sz="1450" spc="-5">
                <a:latin typeface="Times New Roman"/>
                <a:cs typeface="Times New Roman"/>
              </a:rPr>
              <a:t>of</a:t>
            </a:r>
            <a:r>
              <a:rPr dirty="0" sz="1450" spc="55">
                <a:latin typeface="Times New Roman"/>
                <a:cs typeface="Times New Roman"/>
              </a:rPr>
              <a:t> </a:t>
            </a:r>
            <a:r>
              <a:rPr dirty="0" sz="1450" spc="-10">
                <a:latin typeface="Times New Roman"/>
                <a:cs typeface="Times New Roman"/>
              </a:rPr>
              <a:t>God,</a:t>
            </a:r>
            <a:r>
              <a:rPr dirty="0" sz="1450" spc="50">
                <a:latin typeface="Times New Roman"/>
                <a:cs typeface="Times New Roman"/>
              </a:rPr>
              <a:t> </a:t>
            </a:r>
            <a:r>
              <a:rPr dirty="0" sz="1450" spc="-10">
                <a:latin typeface="Times New Roman"/>
                <a:cs typeface="Times New Roman"/>
              </a:rPr>
              <a:t>begone</a:t>
            </a:r>
            <a:endParaRPr sz="1450">
              <a:latin typeface="Times New Roman"/>
              <a:cs typeface="Times New Roman"/>
            </a:endParaRPr>
          </a:p>
          <a:p>
            <a:pPr algn="just" marL="12700">
              <a:lnSpc>
                <a:spcPts val="1735"/>
              </a:lnSpc>
            </a:pPr>
            <a:r>
              <a:rPr dirty="0" sz="1450" spc="-10">
                <a:latin typeface="Times New Roman"/>
                <a:cs typeface="Times New Roman"/>
              </a:rPr>
              <a:t>—if </a:t>
            </a:r>
            <a:r>
              <a:rPr dirty="0" sz="1450" spc="-5">
                <a:latin typeface="Times New Roman"/>
                <a:cs typeface="Times New Roman"/>
              </a:rPr>
              <a:t>you be </a:t>
            </a:r>
            <a:r>
              <a:rPr dirty="0" sz="1450" spc="-10">
                <a:latin typeface="Times New Roman"/>
                <a:cs typeface="Times New Roman"/>
              </a:rPr>
              <a:t>dead, to the grave—if </a:t>
            </a:r>
            <a:r>
              <a:rPr dirty="0" sz="1450" spc="-5">
                <a:latin typeface="Times New Roman"/>
                <a:cs typeface="Times New Roman"/>
              </a:rPr>
              <a:t>you be </a:t>
            </a:r>
            <a:r>
              <a:rPr dirty="0" sz="1450" spc="-10">
                <a:latin typeface="Times New Roman"/>
                <a:cs typeface="Times New Roman"/>
              </a:rPr>
              <a:t>damned, to</a:t>
            </a:r>
            <a:r>
              <a:rPr dirty="0" sz="1450" spc="30">
                <a:latin typeface="Times New Roman"/>
                <a:cs typeface="Times New Roman"/>
              </a:rPr>
              <a:t> </a:t>
            </a:r>
            <a:r>
              <a:rPr dirty="0" sz="1450" spc="-10">
                <a:latin typeface="Times New Roman"/>
                <a:cs typeface="Times New Roman"/>
              </a:rPr>
              <a:t>hell.’</a:t>
            </a:r>
            <a:endParaRPr sz="1450">
              <a:latin typeface="Times New Roman"/>
              <a:cs typeface="Times New Roman"/>
            </a:endParaRPr>
          </a:p>
          <a:p>
            <a:pPr algn="just" marL="12700" marR="5715">
              <a:lnSpc>
                <a:spcPts val="1730"/>
              </a:lnSpc>
              <a:spcBef>
                <a:spcPts val="920"/>
              </a:spcBef>
            </a:pPr>
            <a:r>
              <a:rPr dirty="0" sz="1450" spc="-10">
                <a:latin typeface="Times New Roman"/>
                <a:cs typeface="Times New Roman"/>
              </a:rPr>
              <a:t>An’ at that moment the </a:t>
            </a:r>
            <a:r>
              <a:rPr dirty="0" sz="1450" spc="-20">
                <a:latin typeface="Times New Roman"/>
                <a:cs typeface="Times New Roman"/>
              </a:rPr>
              <a:t>Lord’s </a:t>
            </a:r>
            <a:r>
              <a:rPr dirty="0" sz="1450" spc="-10">
                <a:latin typeface="Times New Roman"/>
                <a:cs typeface="Times New Roman"/>
              </a:rPr>
              <a:t>ain hand </a:t>
            </a:r>
            <a:r>
              <a:rPr dirty="0" sz="1450" spc="-5">
                <a:latin typeface="Times New Roman"/>
                <a:cs typeface="Times New Roman"/>
              </a:rPr>
              <a:t>out o’ </a:t>
            </a:r>
            <a:r>
              <a:rPr dirty="0" sz="1450" spc="-10">
                <a:latin typeface="Times New Roman"/>
                <a:cs typeface="Times New Roman"/>
              </a:rPr>
              <a:t>the Heevens struck the Horror  whaur it stood; the auld, deid, desecrated corp </a:t>
            </a:r>
            <a:r>
              <a:rPr dirty="0" sz="1450" spc="-5">
                <a:latin typeface="Times New Roman"/>
                <a:cs typeface="Times New Roman"/>
              </a:rPr>
              <a:t>o’ </a:t>
            </a:r>
            <a:r>
              <a:rPr dirty="0" sz="1450" spc="-10">
                <a:latin typeface="Times New Roman"/>
                <a:cs typeface="Times New Roman"/>
              </a:rPr>
              <a:t>the witch-wife, sae lang  keepit frae the grave and hirsled round </a:t>
            </a:r>
            <a:r>
              <a:rPr dirty="0" sz="1450" spc="-5">
                <a:latin typeface="Times New Roman"/>
                <a:cs typeface="Times New Roman"/>
              </a:rPr>
              <a:t>by </a:t>
            </a:r>
            <a:r>
              <a:rPr dirty="0" sz="1450" spc="-10">
                <a:latin typeface="Times New Roman"/>
                <a:cs typeface="Times New Roman"/>
              </a:rPr>
              <a:t>deils, lowed </a:t>
            </a:r>
            <a:r>
              <a:rPr dirty="0" sz="1450" spc="-5">
                <a:latin typeface="Times New Roman"/>
                <a:cs typeface="Times New Roman"/>
              </a:rPr>
              <a:t>up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brunstane  spunk and fell in ashes to the </a:t>
            </a:r>
            <a:r>
              <a:rPr dirty="0" sz="1450" spc="-5">
                <a:latin typeface="Times New Roman"/>
                <a:cs typeface="Times New Roman"/>
              </a:rPr>
              <a:t>grund; </a:t>
            </a:r>
            <a:r>
              <a:rPr dirty="0" sz="1450" spc="-10">
                <a:latin typeface="Times New Roman"/>
                <a:cs typeface="Times New Roman"/>
              </a:rPr>
              <a:t>the thunder followed, peal </a:t>
            </a:r>
            <a:r>
              <a:rPr dirty="0" sz="1450" spc="-5">
                <a:latin typeface="Times New Roman"/>
                <a:cs typeface="Times New Roman"/>
              </a:rPr>
              <a:t>on </a:t>
            </a:r>
            <a:r>
              <a:rPr dirty="0" sz="1450" spc="-10">
                <a:latin typeface="Times New Roman"/>
                <a:cs typeface="Times New Roman"/>
              </a:rPr>
              <a:t>dirling peal,  the rairing rain </a:t>
            </a:r>
            <a:r>
              <a:rPr dirty="0" sz="1450" spc="-5">
                <a:latin typeface="Times New Roman"/>
                <a:cs typeface="Times New Roman"/>
              </a:rPr>
              <a:t>upon </a:t>
            </a:r>
            <a:r>
              <a:rPr dirty="0" sz="1450" spc="-10">
                <a:latin typeface="Times New Roman"/>
                <a:cs typeface="Times New Roman"/>
              </a:rPr>
              <a:t>the back </a:t>
            </a:r>
            <a:r>
              <a:rPr dirty="0" sz="1450" spc="-5">
                <a:latin typeface="Times New Roman"/>
                <a:cs typeface="Times New Roman"/>
              </a:rPr>
              <a:t>o’ </a:t>
            </a:r>
            <a:r>
              <a:rPr dirty="0" sz="1450" spc="-10">
                <a:latin typeface="Times New Roman"/>
                <a:cs typeface="Times New Roman"/>
              </a:rPr>
              <a:t>that; and </a:t>
            </a:r>
            <a:r>
              <a:rPr dirty="0" sz="1450" spc="-35">
                <a:latin typeface="Times New Roman"/>
                <a:cs typeface="Times New Roman"/>
              </a:rPr>
              <a:t>Mr. </a:t>
            </a:r>
            <a:r>
              <a:rPr dirty="0" sz="1450" spc="-10">
                <a:latin typeface="Times New Roman"/>
                <a:cs typeface="Times New Roman"/>
              </a:rPr>
              <a:t>Soulis lowped through the  garden hedge, and ran, wi’ skelloch </a:t>
            </a:r>
            <a:r>
              <a:rPr dirty="0" sz="1450" spc="-5">
                <a:latin typeface="Times New Roman"/>
                <a:cs typeface="Times New Roman"/>
              </a:rPr>
              <a:t>upon </a:t>
            </a:r>
            <a:r>
              <a:rPr dirty="0" sz="1450" spc="-10">
                <a:latin typeface="Times New Roman"/>
                <a:cs typeface="Times New Roman"/>
              </a:rPr>
              <a:t>skelloch, for the</a:t>
            </a:r>
            <a:r>
              <a:rPr dirty="0" sz="1450" spc="-45">
                <a:latin typeface="Times New Roman"/>
                <a:cs typeface="Times New Roman"/>
              </a:rPr>
              <a:t> </a:t>
            </a:r>
            <a:r>
              <a:rPr dirty="0" sz="1450" spc="-10">
                <a:latin typeface="Times New Roman"/>
                <a:cs typeface="Times New Roman"/>
              </a:rPr>
              <a:t>clachan.</a:t>
            </a:r>
            <a:endParaRPr sz="1450">
              <a:latin typeface="Times New Roman"/>
              <a:cs typeface="Times New Roman"/>
            </a:endParaRPr>
          </a:p>
          <a:p>
            <a:pPr algn="just" marL="12700" marR="6350">
              <a:lnSpc>
                <a:spcPts val="1730"/>
              </a:lnSpc>
              <a:spcBef>
                <a:spcPts val="855"/>
              </a:spcBef>
            </a:pPr>
            <a:r>
              <a:rPr dirty="0" sz="1450" spc="-10">
                <a:latin typeface="Times New Roman"/>
                <a:cs typeface="Times New Roman"/>
              </a:rPr>
              <a:t>That same mornin’, John Christie saw the Black Man pass the Muckle Cairn  as it was chappin’ six; before eicht, </a:t>
            </a:r>
            <a:r>
              <a:rPr dirty="0" sz="1450" spc="-5">
                <a:latin typeface="Times New Roman"/>
                <a:cs typeface="Times New Roman"/>
              </a:rPr>
              <a:t>he </a:t>
            </a:r>
            <a:r>
              <a:rPr dirty="0" sz="1450" spc="-10">
                <a:latin typeface="Times New Roman"/>
                <a:cs typeface="Times New Roman"/>
              </a:rPr>
              <a:t>gaed </a:t>
            </a:r>
            <a:r>
              <a:rPr dirty="0" sz="1450" spc="-5">
                <a:latin typeface="Times New Roman"/>
                <a:cs typeface="Times New Roman"/>
              </a:rPr>
              <a:t>by </a:t>
            </a:r>
            <a:r>
              <a:rPr dirty="0" sz="1450" spc="-10">
                <a:latin typeface="Times New Roman"/>
                <a:cs typeface="Times New Roman"/>
              </a:rPr>
              <a:t>the change-house at  Knockdow; an’ </a:t>
            </a:r>
            <a:r>
              <a:rPr dirty="0" sz="1450" spc="-5">
                <a:latin typeface="Times New Roman"/>
                <a:cs typeface="Times New Roman"/>
              </a:rPr>
              <a:t>no </a:t>
            </a:r>
            <a:r>
              <a:rPr dirty="0" sz="1450" spc="-10">
                <a:latin typeface="Times New Roman"/>
                <a:cs typeface="Times New Roman"/>
              </a:rPr>
              <a:t>lang </a:t>
            </a:r>
            <a:r>
              <a:rPr dirty="0" sz="1450" spc="-20">
                <a:latin typeface="Times New Roman"/>
                <a:cs typeface="Times New Roman"/>
              </a:rPr>
              <a:t>after, </a:t>
            </a:r>
            <a:r>
              <a:rPr dirty="0" sz="1450" spc="-10">
                <a:latin typeface="Times New Roman"/>
                <a:cs typeface="Times New Roman"/>
              </a:rPr>
              <a:t>Sandy M’Lellan saw him gaun linkin’ </a:t>
            </a:r>
            <a:r>
              <a:rPr dirty="0" sz="1450" spc="-5">
                <a:latin typeface="Times New Roman"/>
                <a:cs typeface="Times New Roman"/>
              </a:rPr>
              <a:t>doun </a:t>
            </a:r>
            <a:r>
              <a:rPr dirty="0" sz="1450" spc="-10">
                <a:latin typeface="Times New Roman"/>
                <a:cs typeface="Times New Roman"/>
              </a:rPr>
              <a:t>the  braes frae Kilmackerlie. </a:t>
            </a:r>
            <a:r>
              <a:rPr dirty="0" sz="1450" spc="-20">
                <a:latin typeface="Times New Roman"/>
                <a:cs typeface="Times New Roman"/>
              </a:rPr>
              <a:t>There’s </a:t>
            </a:r>
            <a:r>
              <a:rPr dirty="0" sz="1450" spc="-10">
                <a:latin typeface="Times New Roman"/>
                <a:cs typeface="Times New Roman"/>
              </a:rPr>
              <a:t>little </a:t>
            </a:r>
            <a:r>
              <a:rPr dirty="0" sz="1450" spc="-5">
                <a:latin typeface="Times New Roman"/>
                <a:cs typeface="Times New Roman"/>
              </a:rPr>
              <a:t>doubt but </a:t>
            </a:r>
            <a:r>
              <a:rPr dirty="0" sz="1450" spc="-10">
                <a:latin typeface="Times New Roman"/>
                <a:cs typeface="Times New Roman"/>
              </a:rPr>
              <a:t>it was him that dwalled sae  lang</a:t>
            </a:r>
            <a:r>
              <a:rPr dirty="0" sz="1450" spc="155">
                <a:latin typeface="Times New Roman"/>
                <a:cs typeface="Times New Roman"/>
              </a:rPr>
              <a:t> </a:t>
            </a:r>
            <a:r>
              <a:rPr dirty="0" sz="1450" spc="-10">
                <a:latin typeface="Times New Roman"/>
                <a:cs typeface="Times New Roman"/>
              </a:rPr>
              <a:t>in</a:t>
            </a:r>
            <a:r>
              <a:rPr dirty="0" sz="1450" spc="155">
                <a:latin typeface="Times New Roman"/>
                <a:cs typeface="Times New Roman"/>
              </a:rPr>
              <a:t> </a:t>
            </a:r>
            <a:r>
              <a:rPr dirty="0" sz="1450" spc="-20">
                <a:latin typeface="Times New Roman"/>
                <a:cs typeface="Times New Roman"/>
              </a:rPr>
              <a:t>Janet’s</a:t>
            </a:r>
            <a:r>
              <a:rPr dirty="0" sz="1450" spc="155">
                <a:latin typeface="Times New Roman"/>
                <a:cs typeface="Times New Roman"/>
              </a:rPr>
              <a:t> </a:t>
            </a:r>
            <a:r>
              <a:rPr dirty="0" sz="1450" spc="-5">
                <a:latin typeface="Times New Roman"/>
                <a:cs typeface="Times New Roman"/>
              </a:rPr>
              <a:t>body;</a:t>
            </a:r>
            <a:r>
              <a:rPr dirty="0" sz="1450" spc="155">
                <a:latin typeface="Times New Roman"/>
                <a:cs typeface="Times New Roman"/>
              </a:rPr>
              <a:t> </a:t>
            </a:r>
            <a:r>
              <a:rPr dirty="0" sz="1450" spc="-5">
                <a:latin typeface="Times New Roman"/>
                <a:cs typeface="Times New Roman"/>
              </a:rPr>
              <a:t>but</a:t>
            </a:r>
            <a:r>
              <a:rPr dirty="0" sz="1450" spc="155">
                <a:latin typeface="Times New Roman"/>
                <a:cs typeface="Times New Roman"/>
              </a:rPr>
              <a:t> </a:t>
            </a:r>
            <a:r>
              <a:rPr dirty="0" sz="1450" spc="-5">
                <a:latin typeface="Times New Roman"/>
                <a:cs typeface="Times New Roman"/>
              </a:rPr>
              <a:t>he</a:t>
            </a:r>
            <a:r>
              <a:rPr dirty="0" sz="1450" spc="155">
                <a:latin typeface="Times New Roman"/>
                <a:cs typeface="Times New Roman"/>
              </a:rPr>
              <a:t> </a:t>
            </a:r>
            <a:r>
              <a:rPr dirty="0" sz="1450" spc="-10">
                <a:latin typeface="Times New Roman"/>
                <a:cs typeface="Times New Roman"/>
              </a:rPr>
              <a:t>was</a:t>
            </a:r>
            <a:r>
              <a:rPr dirty="0" sz="1450" spc="155">
                <a:latin typeface="Times New Roman"/>
                <a:cs typeface="Times New Roman"/>
              </a:rPr>
              <a:t> </a:t>
            </a:r>
            <a:r>
              <a:rPr dirty="0" sz="1450" spc="-10">
                <a:latin typeface="Times New Roman"/>
                <a:cs typeface="Times New Roman"/>
              </a:rPr>
              <a:t>awa’</a:t>
            </a:r>
            <a:r>
              <a:rPr dirty="0" sz="1450" spc="40">
                <a:latin typeface="Times New Roman"/>
                <a:cs typeface="Times New Roman"/>
              </a:rPr>
              <a:t> </a:t>
            </a:r>
            <a:r>
              <a:rPr dirty="0" sz="1450" spc="-10">
                <a:latin typeface="Times New Roman"/>
                <a:cs typeface="Times New Roman"/>
              </a:rPr>
              <a:t>at</a:t>
            </a:r>
            <a:r>
              <a:rPr dirty="0" sz="1450" spc="155">
                <a:latin typeface="Times New Roman"/>
                <a:cs typeface="Times New Roman"/>
              </a:rPr>
              <a:t> </a:t>
            </a:r>
            <a:r>
              <a:rPr dirty="0" sz="1450" spc="-10">
                <a:latin typeface="Times New Roman"/>
                <a:cs typeface="Times New Roman"/>
              </a:rPr>
              <a:t>last;</a:t>
            </a:r>
            <a:r>
              <a:rPr dirty="0" sz="1450" spc="155">
                <a:latin typeface="Times New Roman"/>
                <a:cs typeface="Times New Roman"/>
              </a:rPr>
              <a:t> </a:t>
            </a:r>
            <a:r>
              <a:rPr dirty="0" sz="1450" spc="-10">
                <a:latin typeface="Times New Roman"/>
                <a:cs typeface="Times New Roman"/>
              </a:rPr>
              <a:t>and</a:t>
            </a:r>
            <a:r>
              <a:rPr dirty="0" sz="1450" spc="155">
                <a:latin typeface="Times New Roman"/>
                <a:cs typeface="Times New Roman"/>
              </a:rPr>
              <a:t> </a:t>
            </a:r>
            <a:r>
              <a:rPr dirty="0" sz="1450" spc="-10">
                <a:latin typeface="Times New Roman"/>
                <a:cs typeface="Times New Roman"/>
              </a:rPr>
              <a:t>sinsyne</a:t>
            </a:r>
            <a:r>
              <a:rPr dirty="0" sz="1450" spc="155">
                <a:latin typeface="Times New Roman"/>
                <a:cs typeface="Times New Roman"/>
              </a:rPr>
              <a:t> </a:t>
            </a:r>
            <a:r>
              <a:rPr dirty="0" sz="1450" spc="-10">
                <a:latin typeface="Times New Roman"/>
                <a:cs typeface="Times New Roman"/>
              </a:rPr>
              <a:t>the</a:t>
            </a:r>
            <a:r>
              <a:rPr dirty="0" sz="1450" spc="155">
                <a:latin typeface="Times New Roman"/>
                <a:cs typeface="Times New Roman"/>
              </a:rPr>
              <a:t> </a:t>
            </a:r>
            <a:r>
              <a:rPr dirty="0" sz="1450" spc="-10">
                <a:latin typeface="Times New Roman"/>
                <a:cs typeface="Times New Roman"/>
              </a:rPr>
              <a:t>deil</a:t>
            </a:r>
            <a:r>
              <a:rPr dirty="0" sz="1450" spc="155">
                <a:latin typeface="Times New Roman"/>
                <a:cs typeface="Times New Roman"/>
              </a:rPr>
              <a:t> </a:t>
            </a:r>
            <a:r>
              <a:rPr dirty="0" sz="1450" spc="-10">
                <a:latin typeface="Times New Roman"/>
                <a:cs typeface="Times New Roman"/>
              </a:rPr>
              <a:t>has</a:t>
            </a:r>
            <a:r>
              <a:rPr dirty="0" sz="1450" spc="155">
                <a:latin typeface="Times New Roman"/>
                <a:cs typeface="Times New Roman"/>
              </a:rPr>
              <a:t> </a:t>
            </a:r>
            <a:r>
              <a:rPr dirty="0" sz="1450" spc="-10">
                <a:latin typeface="Times New Roman"/>
                <a:cs typeface="Times New Roman"/>
              </a:rPr>
              <a:t>never</a:t>
            </a:r>
            <a:endParaRPr sz="145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heard; read long at the Bible; prayed much, like the Cameronians </a:t>
            </a:r>
            <a:r>
              <a:rPr dirty="0" sz="1450" spc="-5">
                <a:latin typeface="Times New Roman"/>
                <a:cs typeface="Times New Roman"/>
              </a:rPr>
              <a:t>he </a:t>
            </a:r>
            <a:r>
              <a:rPr dirty="0" sz="1450" spc="-10">
                <a:latin typeface="Times New Roman"/>
                <a:cs typeface="Times New Roman"/>
              </a:rPr>
              <a:t>had been  </a:t>
            </a:r>
            <a:r>
              <a:rPr dirty="0" sz="1450" spc="-5">
                <a:latin typeface="Times New Roman"/>
                <a:cs typeface="Times New Roman"/>
              </a:rPr>
              <a:t>brought up </a:t>
            </a:r>
            <a:r>
              <a:rPr dirty="0" sz="1450" spc="-10">
                <a:latin typeface="Times New Roman"/>
                <a:cs typeface="Times New Roman"/>
              </a:rPr>
              <a:t>among; and indeed, in many ways, used to remind me </a:t>
            </a:r>
            <a:r>
              <a:rPr dirty="0" sz="1450" spc="-5">
                <a:latin typeface="Times New Roman"/>
                <a:cs typeface="Times New Roman"/>
              </a:rPr>
              <a:t>of one of </a:t>
            </a:r>
            <a:r>
              <a:rPr dirty="0" sz="1450" spc="-10">
                <a:latin typeface="Times New Roman"/>
                <a:cs typeface="Times New Roman"/>
              </a:rPr>
              <a:t>the  hill-preachers in the killing times before the Revolution. But </a:t>
            </a:r>
            <a:r>
              <a:rPr dirty="0" sz="1450" spc="-5">
                <a:latin typeface="Times New Roman"/>
                <a:cs typeface="Times New Roman"/>
              </a:rPr>
              <a:t>he </a:t>
            </a:r>
            <a:r>
              <a:rPr dirty="0" sz="1450" spc="-10">
                <a:latin typeface="Times New Roman"/>
                <a:cs typeface="Times New Roman"/>
              </a:rPr>
              <a:t>never </a:t>
            </a:r>
            <a:r>
              <a:rPr dirty="0" sz="1450" spc="-5">
                <a:latin typeface="Times New Roman"/>
                <a:cs typeface="Times New Roman"/>
              </a:rPr>
              <a:t>got  </a:t>
            </a:r>
            <a:r>
              <a:rPr dirty="0" sz="1450" spc="-10">
                <a:latin typeface="Times New Roman"/>
                <a:cs typeface="Times New Roman"/>
              </a:rPr>
              <a:t>much comfort, </a:t>
            </a:r>
            <a:r>
              <a:rPr dirty="0" sz="1450" spc="-5">
                <a:latin typeface="Times New Roman"/>
                <a:cs typeface="Times New Roman"/>
              </a:rPr>
              <a:t>nor </a:t>
            </a:r>
            <a:r>
              <a:rPr dirty="0" sz="1450" spc="-10">
                <a:latin typeface="Times New Roman"/>
                <a:cs typeface="Times New Roman"/>
              </a:rPr>
              <a:t>even, as </a:t>
            </a:r>
            <a:r>
              <a:rPr dirty="0" sz="1450" spc="-5">
                <a:latin typeface="Times New Roman"/>
                <a:cs typeface="Times New Roman"/>
              </a:rPr>
              <a:t>I </a:t>
            </a:r>
            <a:r>
              <a:rPr dirty="0" sz="1450" spc="-10">
                <a:latin typeface="Times New Roman"/>
                <a:cs typeface="Times New Roman"/>
              </a:rPr>
              <a:t>used to think, much guidance, </a:t>
            </a:r>
            <a:r>
              <a:rPr dirty="0" sz="1450" spc="-5">
                <a:latin typeface="Times New Roman"/>
                <a:cs typeface="Times New Roman"/>
              </a:rPr>
              <a:t>by </a:t>
            </a:r>
            <a:r>
              <a:rPr dirty="0" sz="1450" spc="-10">
                <a:latin typeface="Times New Roman"/>
                <a:cs typeface="Times New Roman"/>
              </a:rPr>
              <a:t>his </a:t>
            </a:r>
            <a:r>
              <a:rPr dirty="0" sz="1450" spc="-25">
                <a:latin typeface="Times New Roman"/>
                <a:cs typeface="Times New Roman"/>
              </a:rPr>
              <a:t>piety. </a:t>
            </a:r>
            <a:r>
              <a:rPr dirty="0" sz="1450" spc="-10">
                <a:latin typeface="Times New Roman"/>
                <a:cs typeface="Times New Roman"/>
              </a:rPr>
              <a:t>He  had his black fits when </a:t>
            </a:r>
            <a:r>
              <a:rPr dirty="0" sz="1450" spc="-5">
                <a:latin typeface="Times New Roman"/>
                <a:cs typeface="Times New Roman"/>
              </a:rPr>
              <a:t>he </a:t>
            </a:r>
            <a:r>
              <a:rPr dirty="0" sz="1450" spc="-10">
                <a:latin typeface="Times New Roman"/>
                <a:cs typeface="Times New Roman"/>
              </a:rPr>
              <a:t>was afraid </a:t>
            </a:r>
            <a:r>
              <a:rPr dirty="0" sz="1450" spc="-5">
                <a:latin typeface="Times New Roman"/>
                <a:cs typeface="Times New Roman"/>
              </a:rPr>
              <a:t>of </a:t>
            </a:r>
            <a:r>
              <a:rPr dirty="0" sz="1450" spc="-10">
                <a:latin typeface="Times New Roman"/>
                <a:cs typeface="Times New Roman"/>
              </a:rPr>
              <a:t>hell; </a:t>
            </a:r>
            <a:r>
              <a:rPr dirty="0" sz="1450" spc="-5">
                <a:latin typeface="Times New Roman"/>
                <a:cs typeface="Times New Roman"/>
              </a:rPr>
              <a:t>but he </a:t>
            </a:r>
            <a:r>
              <a:rPr dirty="0" sz="1450" spc="-10">
                <a:latin typeface="Times New Roman"/>
                <a:cs typeface="Times New Roman"/>
              </a:rPr>
              <a:t>had led </a:t>
            </a:r>
            <a:r>
              <a:rPr dirty="0" sz="1450" spc="-5">
                <a:latin typeface="Times New Roman"/>
                <a:cs typeface="Times New Roman"/>
              </a:rPr>
              <a:t>a </a:t>
            </a:r>
            <a:r>
              <a:rPr dirty="0" sz="1450" spc="-10">
                <a:latin typeface="Times New Roman"/>
                <a:cs typeface="Times New Roman"/>
              </a:rPr>
              <a:t>rough life, to  which </a:t>
            </a:r>
            <a:r>
              <a:rPr dirty="0" sz="1450" spc="-5">
                <a:latin typeface="Times New Roman"/>
                <a:cs typeface="Times New Roman"/>
              </a:rPr>
              <a:t>he </a:t>
            </a:r>
            <a:r>
              <a:rPr dirty="0" sz="1450" spc="-10">
                <a:latin typeface="Times New Roman"/>
                <a:cs typeface="Times New Roman"/>
              </a:rPr>
              <a:t>would look back with </a:t>
            </a:r>
            <a:r>
              <a:rPr dirty="0" sz="1450" spc="-25">
                <a:latin typeface="Times New Roman"/>
                <a:cs typeface="Times New Roman"/>
              </a:rPr>
              <a:t>envy, </a:t>
            </a:r>
            <a:r>
              <a:rPr dirty="0" sz="1450" spc="-10">
                <a:latin typeface="Times New Roman"/>
                <a:cs typeface="Times New Roman"/>
              </a:rPr>
              <a:t>and was still </a:t>
            </a:r>
            <a:r>
              <a:rPr dirty="0" sz="1450" spc="-5">
                <a:latin typeface="Times New Roman"/>
                <a:cs typeface="Times New Roman"/>
              </a:rPr>
              <a:t>a rough, </a:t>
            </a:r>
            <a:r>
              <a:rPr dirty="0" sz="1450" spc="-10">
                <a:latin typeface="Times New Roman"/>
                <a:cs typeface="Times New Roman"/>
              </a:rPr>
              <a:t>cold, gloomy</a:t>
            </a:r>
            <a:r>
              <a:rPr dirty="0" sz="1450" spc="120">
                <a:latin typeface="Times New Roman"/>
                <a:cs typeface="Times New Roman"/>
              </a:rPr>
              <a:t> </a:t>
            </a:r>
            <a:r>
              <a:rPr dirty="0" sz="1450" spc="-10">
                <a:latin typeface="Times New Roman"/>
                <a:cs typeface="Times New Roman"/>
              </a:rPr>
              <a:t>man.</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came in at the </a:t>
            </a:r>
            <a:r>
              <a:rPr dirty="0" sz="1450" spc="-5">
                <a:latin typeface="Times New Roman"/>
                <a:cs typeface="Times New Roman"/>
              </a:rPr>
              <a:t>door out of </a:t>
            </a:r>
            <a:r>
              <a:rPr dirty="0" sz="1450" spc="-10">
                <a:latin typeface="Times New Roman"/>
                <a:cs typeface="Times New Roman"/>
              </a:rPr>
              <a:t>the sunlight, with his </a:t>
            </a:r>
            <a:r>
              <a:rPr dirty="0" sz="1450" spc="-5">
                <a:latin typeface="Times New Roman"/>
                <a:cs typeface="Times New Roman"/>
              </a:rPr>
              <a:t>bonnet on </a:t>
            </a:r>
            <a:r>
              <a:rPr dirty="0" sz="1450" spc="-10">
                <a:latin typeface="Times New Roman"/>
                <a:cs typeface="Times New Roman"/>
              </a:rPr>
              <a:t>his head and  </a:t>
            </a:r>
            <a:r>
              <a:rPr dirty="0" sz="1450" spc="-5">
                <a:latin typeface="Times New Roman"/>
                <a:cs typeface="Times New Roman"/>
              </a:rPr>
              <a:t>a </a:t>
            </a:r>
            <a:r>
              <a:rPr dirty="0" sz="1450" spc="-10">
                <a:latin typeface="Times New Roman"/>
                <a:cs typeface="Times New Roman"/>
              </a:rPr>
              <a:t>pipe hanging in his button-hole, </a:t>
            </a:r>
            <a:r>
              <a:rPr dirty="0" sz="1450" spc="-5">
                <a:latin typeface="Times New Roman"/>
                <a:cs typeface="Times New Roman"/>
              </a:rPr>
              <a:t>he </a:t>
            </a:r>
            <a:r>
              <a:rPr dirty="0" sz="1450" spc="-10">
                <a:latin typeface="Times New Roman"/>
                <a:cs typeface="Times New Roman"/>
              </a:rPr>
              <a:t>seemed, like Rorie, to have grown older  and </a:t>
            </a:r>
            <a:r>
              <a:rPr dirty="0" sz="1450" spc="-20">
                <a:latin typeface="Times New Roman"/>
                <a:cs typeface="Times New Roman"/>
              </a:rPr>
              <a:t>paler, </a:t>
            </a:r>
            <a:r>
              <a:rPr dirty="0" sz="1450" spc="-10">
                <a:latin typeface="Times New Roman"/>
                <a:cs typeface="Times New Roman"/>
              </a:rPr>
              <a:t>the lines were deeplier ploughed </a:t>
            </a:r>
            <a:r>
              <a:rPr dirty="0" sz="1450" spc="-5">
                <a:latin typeface="Times New Roman"/>
                <a:cs typeface="Times New Roman"/>
              </a:rPr>
              <a:t>upon </a:t>
            </a:r>
            <a:r>
              <a:rPr dirty="0" sz="1450" spc="-10">
                <a:latin typeface="Times New Roman"/>
                <a:cs typeface="Times New Roman"/>
              </a:rPr>
              <a:t>his face, and the whites </a:t>
            </a:r>
            <a:r>
              <a:rPr dirty="0" sz="1450" spc="-5">
                <a:latin typeface="Times New Roman"/>
                <a:cs typeface="Times New Roman"/>
              </a:rPr>
              <a:t>of </a:t>
            </a:r>
            <a:r>
              <a:rPr dirty="0" sz="1450" spc="-10">
                <a:latin typeface="Times New Roman"/>
                <a:cs typeface="Times New Roman"/>
              </a:rPr>
              <a:t>his  eyes were </a:t>
            </a:r>
            <a:r>
              <a:rPr dirty="0" sz="1450" spc="-20">
                <a:latin typeface="Times New Roman"/>
                <a:cs typeface="Times New Roman"/>
              </a:rPr>
              <a:t>yellow, </a:t>
            </a:r>
            <a:r>
              <a:rPr dirty="0" sz="1450" spc="-10">
                <a:latin typeface="Times New Roman"/>
                <a:cs typeface="Times New Roman"/>
              </a:rPr>
              <a:t>like old stained </a:t>
            </a:r>
            <a:r>
              <a:rPr dirty="0" sz="1450" spc="-25">
                <a:latin typeface="Times New Roman"/>
                <a:cs typeface="Times New Roman"/>
              </a:rPr>
              <a:t>ivory, </a:t>
            </a:r>
            <a:r>
              <a:rPr dirty="0" sz="1450" spc="-5">
                <a:latin typeface="Times New Roman"/>
                <a:cs typeface="Times New Roman"/>
              </a:rPr>
              <a:t>or </a:t>
            </a:r>
            <a:r>
              <a:rPr dirty="0" sz="1450" spc="-10">
                <a:latin typeface="Times New Roman"/>
                <a:cs typeface="Times New Roman"/>
              </a:rPr>
              <a:t>the bones </a:t>
            </a:r>
            <a:r>
              <a:rPr dirty="0" sz="1450" spc="-5">
                <a:latin typeface="Times New Roman"/>
                <a:cs typeface="Times New Roman"/>
              </a:rPr>
              <a:t>of </a:t>
            </a:r>
            <a:r>
              <a:rPr dirty="0" sz="1450" spc="-10">
                <a:latin typeface="Times New Roman"/>
                <a:cs typeface="Times New Roman"/>
              </a:rPr>
              <a:t>the</a:t>
            </a:r>
            <a:r>
              <a:rPr dirty="0" sz="1450" spc="85">
                <a:latin typeface="Times New Roman"/>
                <a:cs typeface="Times New Roman"/>
              </a:rPr>
              <a:t> </a:t>
            </a:r>
            <a:r>
              <a:rPr dirty="0" sz="1450" spc="-10">
                <a:latin typeface="Times New Roman"/>
                <a:cs typeface="Times New Roman"/>
              </a:rPr>
              <a:t>dead.</a:t>
            </a:r>
            <a:endParaRPr sz="1450">
              <a:latin typeface="Times New Roman"/>
              <a:cs typeface="Times New Roman"/>
            </a:endParaRPr>
          </a:p>
          <a:p>
            <a:pPr algn="just" marL="12700" marR="52705">
              <a:lnSpc>
                <a:spcPts val="1730"/>
              </a:lnSpc>
              <a:spcBef>
                <a:spcPts val="860"/>
              </a:spcBef>
            </a:pPr>
            <a:r>
              <a:rPr dirty="0" sz="1450" spc="-40">
                <a:latin typeface="Times New Roman"/>
                <a:cs typeface="Times New Roman"/>
              </a:rPr>
              <a:t>‘Ay’ </a:t>
            </a:r>
            <a:r>
              <a:rPr dirty="0" sz="1450" spc="-5">
                <a:latin typeface="Times New Roman"/>
                <a:cs typeface="Times New Roman"/>
              </a:rPr>
              <a:t>he </a:t>
            </a:r>
            <a:r>
              <a:rPr dirty="0" sz="1450" spc="-10">
                <a:latin typeface="Times New Roman"/>
                <a:cs typeface="Times New Roman"/>
              </a:rPr>
              <a:t>repeated, dwelling </a:t>
            </a:r>
            <a:r>
              <a:rPr dirty="0" sz="1450" spc="-5">
                <a:latin typeface="Times New Roman"/>
                <a:cs typeface="Times New Roman"/>
              </a:rPr>
              <a:t>upon </a:t>
            </a:r>
            <a:r>
              <a:rPr dirty="0" sz="1450" spc="-10">
                <a:latin typeface="Times New Roman"/>
                <a:cs typeface="Times New Roman"/>
              </a:rPr>
              <a:t>the first part </a:t>
            </a:r>
            <a:r>
              <a:rPr dirty="0" sz="1450" spc="-5">
                <a:latin typeface="Times New Roman"/>
                <a:cs typeface="Times New Roman"/>
              </a:rPr>
              <a:t>of </a:t>
            </a:r>
            <a:r>
              <a:rPr dirty="0" sz="1450" spc="-10">
                <a:latin typeface="Times New Roman"/>
                <a:cs typeface="Times New Roman"/>
              </a:rPr>
              <a:t>the word, ‘the </a:t>
            </a:r>
            <a:r>
              <a:rPr dirty="0" sz="1450" spc="-10" i="1">
                <a:latin typeface="Times New Roman"/>
                <a:cs typeface="Times New Roman"/>
              </a:rPr>
              <a:t>Christ-Anna</a:t>
            </a:r>
            <a:r>
              <a:rPr dirty="0" sz="1450" spc="-10">
                <a:latin typeface="Times New Roman"/>
                <a:cs typeface="Times New Roman"/>
              </a:rPr>
              <a:t>.  </a:t>
            </a:r>
            <a:r>
              <a:rPr dirty="0" sz="1450" spc="-30">
                <a:latin typeface="Times New Roman"/>
                <a:cs typeface="Times New Roman"/>
              </a:rPr>
              <a:t>It’s </a:t>
            </a:r>
            <a:r>
              <a:rPr dirty="0" sz="1450" spc="-10">
                <a:latin typeface="Times New Roman"/>
                <a:cs typeface="Times New Roman"/>
              </a:rPr>
              <a:t>an awfu’</a:t>
            </a:r>
            <a:r>
              <a:rPr dirty="0" sz="1450" spc="-85">
                <a:latin typeface="Times New Roman"/>
                <a:cs typeface="Times New Roman"/>
              </a:rPr>
              <a:t> </a:t>
            </a:r>
            <a:r>
              <a:rPr dirty="0" sz="1450" spc="-10">
                <a:latin typeface="Times New Roman"/>
                <a:cs typeface="Times New Roman"/>
              </a:rPr>
              <a:t>name.’</a:t>
            </a:r>
            <a:endParaRPr sz="1450">
              <a:latin typeface="Times New Roman"/>
              <a:cs typeface="Times New Roman"/>
            </a:endParaRPr>
          </a:p>
          <a:p>
            <a:pPr algn="just" marL="12700" marR="7620">
              <a:lnSpc>
                <a:spcPts val="1730"/>
              </a:lnSpc>
              <a:spcBef>
                <a:spcPts val="860"/>
              </a:spcBef>
            </a:pPr>
            <a:r>
              <a:rPr dirty="0" sz="1450" spc="-5">
                <a:latin typeface="Times New Roman"/>
                <a:cs typeface="Times New Roman"/>
              </a:rPr>
              <a:t>I </a:t>
            </a:r>
            <a:r>
              <a:rPr dirty="0" sz="1450" spc="-10">
                <a:latin typeface="Times New Roman"/>
                <a:cs typeface="Times New Roman"/>
              </a:rPr>
              <a:t>made him my salutations, and complimented him </a:t>
            </a:r>
            <a:r>
              <a:rPr dirty="0" sz="1450" spc="-5">
                <a:latin typeface="Times New Roman"/>
                <a:cs typeface="Times New Roman"/>
              </a:rPr>
              <a:t>upon </a:t>
            </a:r>
            <a:r>
              <a:rPr dirty="0" sz="1450" spc="-10">
                <a:latin typeface="Times New Roman"/>
                <a:cs typeface="Times New Roman"/>
              </a:rPr>
              <a:t>his look </a:t>
            </a:r>
            <a:r>
              <a:rPr dirty="0" sz="1450" spc="-5">
                <a:latin typeface="Times New Roman"/>
                <a:cs typeface="Times New Roman"/>
              </a:rPr>
              <a:t>of </a:t>
            </a:r>
            <a:r>
              <a:rPr dirty="0" sz="1450" spc="-10">
                <a:latin typeface="Times New Roman"/>
                <a:cs typeface="Times New Roman"/>
              </a:rPr>
              <a:t>health; for  </a:t>
            </a:r>
            <a:r>
              <a:rPr dirty="0" sz="1450" spc="-5">
                <a:latin typeface="Times New Roman"/>
                <a:cs typeface="Times New Roman"/>
              </a:rPr>
              <a:t>I </a:t>
            </a:r>
            <a:r>
              <a:rPr dirty="0" sz="1450" spc="-10">
                <a:latin typeface="Times New Roman"/>
                <a:cs typeface="Times New Roman"/>
              </a:rPr>
              <a:t>feared </a:t>
            </a:r>
            <a:r>
              <a:rPr dirty="0" sz="1450" spc="-5">
                <a:latin typeface="Times New Roman"/>
                <a:cs typeface="Times New Roman"/>
              </a:rPr>
              <a:t>he </a:t>
            </a:r>
            <a:r>
              <a:rPr dirty="0" sz="1450" spc="-10">
                <a:latin typeface="Times New Roman"/>
                <a:cs typeface="Times New Roman"/>
              </a:rPr>
              <a:t>had perhaps been</a:t>
            </a:r>
            <a:r>
              <a:rPr dirty="0" sz="1450" spc="5">
                <a:latin typeface="Times New Roman"/>
                <a:cs typeface="Times New Roman"/>
              </a:rPr>
              <a:t> </a:t>
            </a:r>
            <a:r>
              <a:rPr dirty="0" sz="1450" spc="-10">
                <a:latin typeface="Times New Roman"/>
                <a:cs typeface="Times New Roman"/>
              </a:rPr>
              <a:t>ill.</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‘I’m in the </a:t>
            </a:r>
            <a:r>
              <a:rPr dirty="0" sz="1450" spc="-20">
                <a:latin typeface="Times New Roman"/>
                <a:cs typeface="Times New Roman"/>
              </a:rPr>
              <a:t>body,’ </a:t>
            </a:r>
            <a:r>
              <a:rPr dirty="0" sz="1450" spc="-5">
                <a:latin typeface="Times New Roman"/>
                <a:cs typeface="Times New Roman"/>
              </a:rPr>
              <a:t>he </a:t>
            </a:r>
            <a:r>
              <a:rPr dirty="0" sz="1450" spc="-10">
                <a:latin typeface="Times New Roman"/>
                <a:cs typeface="Times New Roman"/>
              </a:rPr>
              <a:t>replied, ungraciously </a:t>
            </a:r>
            <a:r>
              <a:rPr dirty="0" sz="1450" spc="-5">
                <a:latin typeface="Times New Roman"/>
                <a:cs typeface="Times New Roman"/>
              </a:rPr>
              <a:t>enough; </a:t>
            </a:r>
            <a:r>
              <a:rPr dirty="0" sz="1450" spc="-10">
                <a:latin typeface="Times New Roman"/>
                <a:cs typeface="Times New Roman"/>
              </a:rPr>
              <a:t>‘aye in the </a:t>
            </a:r>
            <a:r>
              <a:rPr dirty="0" sz="1450" spc="-5">
                <a:latin typeface="Times New Roman"/>
                <a:cs typeface="Times New Roman"/>
              </a:rPr>
              <a:t>body </a:t>
            </a:r>
            <a:r>
              <a:rPr dirty="0" sz="1450" spc="-10">
                <a:latin typeface="Times New Roman"/>
                <a:cs typeface="Times New Roman"/>
              </a:rPr>
              <a:t>and the  sins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body, </a:t>
            </a:r>
            <a:r>
              <a:rPr dirty="0" sz="1450" spc="-10">
                <a:latin typeface="Times New Roman"/>
                <a:cs typeface="Times New Roman"/>
              </a:rPr>
              <a:t>like yoursel’. </a:t>
            </a:r>
            <a:r>
              <a:rPr dirty="0" sz="1450" spc="-15">
                <a:latin typeface="Times New Roman"/>
                <a:cs typeface="Times New Roman"/>
              </a:rPr>
              <a:t>Denner,’ </a:t>
            </a:r>
            <a:r>
              <a:rPr dirty="0" sz="1450" spc="-5">
                <a:latin typeface="Times New Roman"/>
                <a:cs typeface="Times New Roman"/>
              </a:rPr>
              <a:t>he </a:t>
            </a:r>
            <a:r>
              <a:rPr dirty="0" sz="1450" spc="-10">
                <a:latin typeface="Times New Roman"/>
                <a:cs typeface="Times New Roman"/>
              </a:rPr>
              <a:t>said abruptly to </a:t>
            </a:r>
            <a:r>
              <a:rPr dirty="0" sz="1450" spc="-30">
                <a:latin typeface="Times New Roman"/>
                <a:cs typeface="Times New Roman"/>
              </a:rPr>
              <a:t>Mary, </a:t>
            </a:r>
            <a:r>
              <a:rPr dirty="0" sz="1450" spc="-10">
                <a:latin typeface="Times New Roman"/>
                <a:cs typeface="Times New Roman"/>
              </a:rPr>
              <a:t>and then ran  </a:t>
            </a:r>
            <a:r>
              <a:rPr dirty="0" sz="1450" spc="-5">
                <a:latin typeface="Times New Roman"/>
                <a:cs typeface="Times New Roman"/>
              </a:rPr>
              <a:t>on </a:t>
            </a:r>
            <a:r>
              <a:rPr dirty="0" sz="1450" spc="-10">
                <a:latin typeface="Times New Roman"/>
                <a:cs typeface="Times New Roman"/>
              </a:rPr>
              <a:t>to me: ‘They’re grand braws, thir that we hae gotten, are they </a:t>
            </a:r>
            <a:r>
              <a:rPr dirty="0" sz="1450" spc="-5">
                <a:latin typeface="Times New Roman"/>
                <a:cs typeface="Times New Roman"/>
              </a:rPr>
              <a:t>no? </a:t>
            </a:r>
            <a:r>
              <a:rPr dirty="0" sz="1450" spc="-55">
                <a:latin typeface="Times New Roman"/>
                <a:cs typeface="Times New Roman"/>
              </a:rPr>
              <a:t>Yon’s </a:t>
            </a:r>
            <a:r>
              <a:rPr dirty="0" sz="1450" spc="-5">
                <a:latin typeface="Times New Roman"/>
                <a:cs typeface="Times New Roman"/>
              </a:rPr>
              <a:t>a  bonny </a:t>
            </a:r>
            <a:r>
              <a:rPr dirty="0" sz="1450" spc="-10">
                <a:latin typeface="Times New Roman"/>
                <a:cs typeface="Times New Roman"/>
              </a:rPr>
              <a:t>knock </a:t>
            </a:r>
            <a:r>
              <a:rPr dirty="0" sz="1450" spc="-5">
                <a:latin typeface="Times New Roman"/>
                <a:cs typeface="Times New Roman"/>
              </a:rPr>
              <a:t>, but </a:t>
            </a:r>
            <a:r>
              <a:rPr dirty="0" sz="1450" spc="-10">
                <a:latin typeface="Times New Roman"/>
                <a:cs typeface="Times New Roman"/>
              </a:rPr>
              <a:t>it’ll </a:t>
            </a:r>
            <a:r>
              <a:rPr dirty="0" sz="1450" spc="-5">
                <a:latin typeface="Times New Roman"/>
                <a:cs typeface="Times New Roman"/>
              </a:rPr>
              <a:t>no </a:t>
            </a:r>
            <a:r>
              <a:rPr dirty="0" sz="1450" spc="-10">
                <a:latin typeface="Times New Roman"/>
                <a:cs typeface="Times New Roman"/>
              </a:rPr>
              <a:t>gang; and the </a:t>
            </a:r>
            <a:r>
              <a:rPr dirty="0" sz="1450" spc="-20">
                <a:latin typeface="Times New Roman"/>
                <a:cs typeface="Times New Roman"/>
              </a:rPr>
              <a:t>napery’s </a:t>
            </a:r>
            <a:r>
              <a:rPr dirty="0" sz="1450" spc="-5">
                <a:latin typeface="Times New Roman"/>
                <a:cs typeface="Times New Roman"/>
              </a:rPr>
              <a:t>by </a:t>
            </a:r>
            <a:r>
              <a:rPr dirty="0" sz="1450" spc="-20">
                <a:latin typeface="Times New Roman"/>
                <a:cs typeface="Times New Roman"/>
              </a:rPr>
              <a:t>ordnar.</a:t>
            </a:r>
            <a:r>
              <a:rPr dirty="0" sz="1450" spc="320">
                <a:latin typeface="Times New Roman"/>
                <a:cs typeface="Times New Roman"/>
              </a:rPr>
              <a:t> </a:t>
            </a:r>
            <a:r>
              <a:rPr dirty="0" sz="1450" spc="-25">
                <a:latin typeface="Times New Roman"/>
                <a:cs typeface="Times New Roman"/>
              </a:rPr>
              <a:t>Bonny, </a:t>
            </a:r>
            <a:r>
              <a:rPr dirty="0" sz="1450" spc="-10">
                <a:latin typeface="Times New Roman"/>
                <a:cs typeface="Times New Roman"/>
              </a:rPr>
              <a:t>bairnly  braws; </a:t>
            </a:r>
            <a:r>
              <a:rPr dirty="0" sz="1450" spc="-30">
                <a:latin typeface="Times New Roman"/>
                <a:cs typeface="Times New Roman"/>
              </a:rPr>
              <a:t>it’s </a:t>
            </a:r>
            <a:r>
              <a:rPr dirty="0" sz="1450" spc="-10">
                <a:latin typeface="Times New Roman"/>
                <a:cs typeface="Times New Roman"/>
              </a:rPr>
              <a:t>for the like </a:t>
            </a:r>
            <a:r>
              <a:rPr dirty="0" sz="1450" spc="-5">
                <a:latin typeface="Times New Roman"/>
                <a:cs typeface="Times New Roman"/>
              </a:rPr>
              <a:t>o’ </a:t>
            </a:r>
            <a:r>
              <a:rPr dirty="0" sz="1450" spc="-10">
                <a:latin typeface="Times New Roman"/>
                <a:cs typeface="Times New Roman"/>
              </a:rPr>
              <a:t>them folk sells the peace </a:t>
            </a:r>
            <a:r>
              <a:rPr dirty="0" sz="1450" spc="-5">
                <a:latin typeface="Times New Roman"/>
                <a:cs typeface="Times New Roman"/>
              </a:rPr>
              <a:t>of </a:t>
            </a:r>
            <a:r>
              <a:rPr dirty="0" sz="1450" spc="-10">
                <a:latin typeface="Times New Roman"/>
                <a:cs typeface="Times New Roman"/>
              </a:rPr>
              <a:t>God that passeth  understanding; </a:t>
            </a:r>
            <a:r>
              <a:rPr dirty="0" sz="1450" spc="-30">
                <a:latin typeface="Times New Roman"/>
                <a:cs typeface="Times New Roman"/>
              </a:rPr>
              <a:t>it’s </a:t>
            </a:r>
            <a:r>
              <a:rPr dirty="0" sz="1450" spc="-10">
                <a:latin typeface="Times New Roman"/>
                <a:cs typeface="Times New Roman"/>
              </a:rPr>
              <a:t>for the like </a:t>
            </a:r>
            <a:r>
              <a:rPr dirty="0" sz="1450" spc="-5">
                <a:latin typeface="Times New Roman"/>
                <a:cs typeface="Times New Roman"/>
              </a:rPr>
              <a:t>o’ </a:t>
            </a:r>
            <a:r>
              <a:rPr dirty="0" sz="1450" spc="-10">
                <a:latin typeface="Times New Roman"/>
                <a:cs typeface="Times New Roman"/>
              </a:rPr>
              <a:t>them, an’ maybe </a:t>
            </a:r>
            <a:r>
              <a:rPr dirty="0" sz="1450" spc="-5">
                <a:latin typeface="Times New Roman"/>
                <a:cs typeface="Times New Roman"/>
              </a:rPr>
              <a:t>no </a:t>
            </a:r>
            <a:r>
              <a:rPr dirty="0" sz="1450" spc="-10">
                <a:latin typeface="Times New Roman"/>
                <a:cs typeface="Times New Roman"/>
              </a:rPr>
              <a:t>even sae muckle worth,  folk daunton God to His face and burn in muckle hell; and </a:t>
            </a:r>
            <a:r>
              <a:rPr dirty="0" sz="1450" spc="-30">
                <a:latin typeface="Times New Roman"/>
                <a:cs typeface="Times New Roman"/>
              </a:rPr>
              <a:t>it’s </a:t>
            </a:r>
            <a:r>
              <a:rPr dirty="0" sz="1450" spc="-10">
                <a:latin typeface="Times New Roman"/>
                <a:cs typeface="Times New Roman"/>
              </a:rPr>
              <a:t>for that reason  the Scripture </a:t>
            </a:r>
            <a:r>
              <a:rPr dirty="0" sz="1450" spc="-30">
                <a:latin typeface="Times New Roman"/>
                <a:cs typeface="Times New Roman"/>
              </a:rPr>
              <a:t>ca’s </a:t>
            </a:r>
            <a:r>
              <a:rPr dirty="0" sz="1450" spc="-10">
                <a:latin typeface="Times New Roman"/>
                <a:cs typeface="Times New Roman"/>
              </a:rPr>
              <a:t>them, as </a:t>
            </a:r>
            <a:r>
              <a:rPr dirty="0" sz="1450" spc="-5">
                <a:latin typeface="Times New Roman"/>
                <a:cs typeface="Times New Roman"/>
              </a:rPr>
              <a:t>I </a:t>
            </a:r>
            <a:r>
              <a:rPr dirty="0" sz="1450" spc="-10">
                <a:latin typeface="Times New Roman"/>
                <a:cs typeface="Times New Roman"/>
              </a:rPr>
              <a:t>read the passage, the accursed thing. </a:t>
            </a:r>
            <a:r>
              <a:rPr dirty="0" sz="1450" spc="-30">
                <a:latin typeface="Times New Roman"/>
                <a:cs typeface="Times New Roman"/>
              </a:rPr>
              <a:t>Mary, </a:t>
            </a:r>
            <a:r>
              <a:rPr dirty="0" sz="1450" spc="-5">
                <a:latin typeface="Times New Roman"/>
                <a:cs typeface="Times New Roman"/>
              </a:rPr>
              <a:t>ye  </a:t>
            </a:r>
            <a:r>
              <a:rPr dirty="0" sz="1450" spc="-10">
                <a:latin typeface="Times New Roman"/>
                <a:cs typeface="Times New Roman"/>
              </a:rPr>
              <a:t>girzie,’ </a:t>
            </a:r>
            <a:r>
              <a:rPr dirty="0" sz="1450" spc="-5">
                <a:latin typeface="Times New Roman"/>
                <a:cs typeface="Times New Roman"/>
              </a:rPr>
              <a:t>he </a:t>
            </a:r>
            <a:r>
              <a:rPr dirty="0" sz="1450" spc="-10">
                <a:latin typeface="Times New Roman"/>
                <a:cs typeface="Times New Roman"/>
              </a:rPr>
              <a:t>interrupted himself to cry with some </a:t>
            </a:r>
            <a:r>
              <a:rPr dirty="0" sz="1450" spc="-20">
                <a:latin typeface="Times New Roman"/>
                <a:cs typeface="Times New Roman"/>
              </a:rPr>
              <a:t>asperity, </a:t>
            </a:r>
            <a:r>
              <a:rPr dirty="0" sz="1450" spc="-10">
                <a:latin typeface="Times New Roman"/>
                <a:cs typeface="Times New Roman"/>
              </a:rPr>
              <a:t>‘what for hae </a:t>
            </a:r>
            <a:r>
              <a:rPr dirty="0" sz="1450" spc="-5">
                <a:latin typeface="Times New Roman"/>
                <a:cs typeface="Times New Roman"/>
              </a:rPr>
              <a:t>ye no  put out </a:t>
            </a:r>
            <a:r>
              <a:rPr dirty="0" sz="1450" spc="-10">
                <a:latin typeface="Times New Roman"/>
                <a:cs typeface="Times New Roman"/>
              </a:rPr>
              <a:t>the twa</a:t>
            </a:r>
            <a:r>
              <a:rPr dirty="0" sz="1450" spc="-5">
                <a:latin typeface="Times New Roman"/>
                <a:cs typeface="Times New Roman"/>
              </a:rPr>
              <a:t> </a:t>
            </a:r>
            <a:r>
              <a:rPr dirty="0" sz="1450" spc="-10">
                <a:latin typeface="Times New Roman"/>
                <a:cs typeface="Times New Roman"/>
              </a:rPr>
              <a:t>candlesticks?’</a:t>
            </a:r>
            <a:endParaRPr sz="1450">
              <a:latin typeface="Times New Roman"/>
              <a:cs typeface="Times New Roman"/>
            </a:endParaRPr>
          </a:p>
          <a:p>
            <a:pPr algn="just" marL="12700">
              <a:lnSpc>
                <a:spcPct val="100000"/>
              </a:lnSpc>
              <a:spcBef>
                <a:spcPts val="780"/>
              </a:spcBef>
            </a:pPr>
            <a:r>
              <a:rPr dirty="0" sz="1450" spc="-10">
                <a:latin typeface="Times New Roman"/>
                <a:cs typeface="Times New Roman"/>
              </a:rPr>
              <a:t>‘Why should we need them at high noon?’ she</a:t>
            </a:r>
            <a:r>
              <a:rPr dirty="0" sz="1450" spc="-65">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But my uncle was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turned from his idea. </a:t>
            </a:r>
            <a:r>
              <a:rPr dirty="0" sz="1450" spc="-30">
                <a:latin typeface="Times New Roman"/>
                <a:cs typeface="Times New Roman"/>
              </a:rPr>
              <a:t>‘We’ll </a:t>
            </a:r>
            <a:r>
              <a:rPr dirty="0" sz="1450" spc="-10">
                <a:latin typeface="Times New Roman"/>
                <a:cs typeface="Times New Roman"/>
              </a:rPr>
              <a:t>bruik them while we  </a:t>
            </a:r>
            <a:r>
              <a:rPr dirty="0" sz="1450" spc="-30">
                <a:latin typeface="Times New Roman"/>
                <a:cs typeface="Times New Roman"/>
              </a:rPr>
              <a:t>may,’ </a:t>
            </a:r>
            <a:r>
              <a:rPr dirty="0" sz="1450" spc="-5">
                <a:latin typeface="Times New Roman"/>
                <a:cs typeface="Times New Roman"/>
              </a:rPr>
              <a:t>he </a:t>
            </a:r>
            <a:r>
              <a:rPr dirty="0" sz="1450" spc="-10">
                <a:latin typeface="Times New Roman"/>
                <a:cs typeface="Times New Roman"/>
              </a:rPr>
              <a:t>said; and so two massive candlesticks </a:t>
            </a:r>
            <a:r>
              <a:rPr dirty="0" sz="1450" spc="-5">
                <a:latin typeface="Times New Roman"/>
                <a:cs typeface="Times New Roman"/>
              </a:rPr>
              <a:t>of </a:t>
            </a:r>
            <a:r>
              <a:rPr dirty="0" sz="1450" spc="-10">
                <a:latin typeface="Times New Roman"/>
                <a:cs typeface="Times New Roman"/>
              </a:rPr>
              <a:t>wrought silver were added  to the table equipage, already so unsuited to that rough sea-side</a:t>
            </a:r>
            <a:r>
              <a:rPr dirty="0" sz="1450" spc="85">
                <a:latin typeface="Times New Roman"/>
                <a:cs typeface="Times New Roman"/>
              </a:rPr>
              <a:t> </a:t>
            </a:r>
            <a:r>
              <a:rPr dirty="0" sz="1450" spc="-10">
                <a:latin typeface="Times New Roman"/>
                <a:cs typeface="Times New Roman"/>
              </a:rPr>
              <a:t>farm.</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‘She cam’ ashore </a:t>
            </a:r>
            <a:r>
              <a:rPr dirty="0" sz="1450" spc="-5">
                <a:latin typeface="Times New Roman"/>
                <a:cs typeface="Times New Roman"/>
              </a:rPr>
              <a:t>Februar’ 10, </a:t>
            </a:r>
            <a:r>
              <a:rPr dirty="0" sz="1450" spc="-10">
                <a:latin typeface="Times New Roman"/>
                <a:cs typeface="Times New Roman"/>
              </a:rPr>
              <a:t>about ten at nicht,’ </a:t>
            </a: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on </a:t>
            </a:r>
            <a:r>
              <a:rPr dirty="0" sz="1450" spc="-10">
                <a:latin typeface="Times New Roman"/>
                <a:cs typeface="Times New Roman"/>
              </a:rPr>
              <a:t>to me. ‘There  was nae wind, and </a:t>
            </a:r>
            <a:r>
              <a:rPr dirty="0" sz="1450" spc="-5">
                <a:latin typeface="Times New Roman"/>
                <a:cs typeface="Times New Roman"/>
              </a:rPr>
              <a:t>a </a:t>
            </a:r>
            <a:r>
              <a:rPr dirty="0" sz="1450" spc="-10">
                <a:latin typeface="Times New Roman"/>
                <a:cs typeface="Times New Roman"/>
              </a:rPr>
              <a:t>sair run </a:t>
            </a:r>
            <a:r>
              <a:rPr dirty="0" sz="1450" spc="-5">
                <a:latin typeface="Times New Roman"/>
                <a:cs typeface="Times New Roman"/>
              </a:rPr>
              <a:t>o’ </a:t>
            </a:r>
            <a:r>
              <a:rPr dirty="0" sz="1450" spc="-10">
                <a:latin typeface="Times New Roman"/>
                <a:cs typeface="Times New Roman"/>
              </a:rPr>
              <a:t>sea; and she was in the sook </a:t>
            </a:r>
            <a:r>
              <a:rPr dirty="0" sz="1450" spc="-5">
                <a:latin typeface="Times New Roman"/>
                <a:cs typeface="Times New Roman"/>
              </a:rPr>
              <a:t>o’ </a:t>
            </a:r>
            <a:r>
              <a:rPr dirty="0" sz="1450" spc="-10">
                <a:latin typeface="Times New Roman"/>
                <a:cs typeface="Times New Roman"/>
              </a:rPr>
              <a:t>the Roost, as </a:t>
            </a:r>
            <a:r>
              <a:rPr dirty="0" sz="1450" spc="-5">
                <a:latin typeface="Times New Roman"/>
                <a:cs typeface="Times New Roman"/>
              </a:rPr>
              <a:t>I  </a:t>
            </a:r>
            <a:r>
              <a:rPr dirty="0" sz="1450" spc="-10">
                <a:latin typeface="Times New Roman"/>
                <a:cs typeface="Times New Roman"/>
              </a:rPr>
              <a:t>jaloose. </a:t>
            </a:r>
            <a:r>
              <a:rPr dirty="0" sz="1450" spc="-70">
                <a:latin typeface="Times New Roman"/>
                <a:cs typeface="Times New Roman"/>
              </a:rPr>
              <a:t>We </a:t>
            </a:r>
            <a:r>
              <a:rPr dirty="0" sz="1450" spc="-10">
                <a:latin typeface="Times New Roman"/>
                <a:cs typeface="Times New Roman"/>
              </a:rPr>
              <a:t>had seen her a’ </a:t>
            </a:r>
            <a:r>
              <a:rPr dirty="0" sz="1450" spc="-30">
                <a:latin typeface="Times New Roman"/>
                <a:cs typeface="Times New Roman"/>
              </a:rPr>
              <a:t>day, </a:t>
            </a:r>
            <a:r>
              <a:rPr dirty="0" sz="1450" spc="-10">
                <a:latin typeface="Times New Roman"/>
                <a:cs typeface="Times New Roman"/>
              </a:rPr>
              <a:t>Rorie and me, beating to the wind. She  wasnae </a:t>
            </a:r>
            <a:r>
              <a:rPr dirty="0" sz="1450" spc="-5">
                <a:latin typeface="Times New Roman"/>
                <a:cs typeface="Times New Roman"/>
              </a:rPr>
              <a:t>a </a:t>
            </a:r>
            <a:r>
              <a:rPr dirty="0" sz="1450" spc="-10">
                <a:latin typeface="Times New Roman"/>
                <a:cs typeface="Times New Roman"/>
              </a:rPr>
              <a:t>handy craft, I’m thinking, that</a:t>
            </a:r>
            <a:r>
              <a:rPr dirty="0" sz="1450" spc="-10" i="1">
                <a:latin typeface="Times New Roman"/>
                <a:cs typeface="Times New Roman"/>
              </a:rPr>
              <a:t>Christ-Anna</a:t>
            </a:r>
            <a:r>
              <a:rPr dirty="0" sz="1450" spc="-10">
                <a:latin typeface="Times New Roman"/>
                <a:cs typeface="Times New Roman"/>
              </a:rPr>
              <a:t>; for she would neither  steer </a:t>
            </a:r>
            <a:r>
              <a:rPr dirty="0" sz="1450" spc="-5">
                <a:latin typeface="Times New Roman"/>
                <a:cs typeface="Times New Roman"/>
              </a:rPr>
              <a:t>nor </a:t>
            </a:r>
            <a:r>
              <a:rPr dirty="0" sz="1450" spc="-10">
                <a:latin typeface="Times New Roman"/>
                <a:cs typeface="Times New Roman"/>
              </a:rPr>
              <a:t>stey wi’ them. A sair day they had </a:t>
            </a:r>
            <a:r>
              <a:rPr dirty="0" sz="1450" spc="-5">
                <a:latin typeface="Times New Roman"/>
                <a:cs typeface="Times New Roman"/>
              </a:rPr>
              <a:t>of </a:t>
            </a:r>
            <a:r>
              <a:rPr dirty="0" sz="1450" spc="-10">
                <a:latin typeface="Times New Roman"/>
                <a:cs typeface="Times New Roman"/>
              </a:rPr>
              <a:t>it; their hands was never </a:t>
            </a:r>
            <a:r>
              <a:rPr dirty="0" sz="1450" spc="-20">
                <a:latin typeface="Times New Roman"/>
                <a:cs typeface="Times New Roman"/>
              </a:rPr>
              <a:t>aff </a:t>
            </a:r>
            <a:r>
              <a:rPr dirty="0" sz="1450" spc="-10">
                <a:latin typeface="Times New Roman"/>
                <a:cs typeface="Times New Roman"/>
              </a:rPr>
              <a:t>the  sheets, and it perishin’ cauld—ower cauld to snaw; and aye they would get </a:t>
            </a:r>
            <a:r>
              <a:rPr dirty="0" sz="1450" spc="-5">
                <a:latin typeface="Times New Roman"/>
                <a:cs typeface="Times New Roman"/>
              </a:rPr>
              <a:t>a  bit </a:t>
            </a:r>
            <a:r>
              <a:rPr dirty="0" sz="1450" spc="-10">
                <a:latin typeface="Times New Roman"/>
                <a:cs typeface="Times New Roman"/>
              </a:rPr>
              <a:t>nip </a:t>
            </a:r>
            <a:r>
              <a:rPr dirty="0" sz="1450" spc="-5">
                <a:latin typeface="Times New Roman"/>
                <a:cs typeface="Times New Roman"/>
              </a:rPr>
              <a:t>o’ </a:t>
            </a:r>
            <a:r>
              <a:rPr dirty="0" sz="1450" spc="-10">
                <a:latin typeface="Times New Roman"/>
                <a:cs typeface="Times New Roman"/>
              </a:rPr>
              <a:t>wind, and awa’ again, to </a:t>
            </a:r>
            <a:r>
              <a:rPr dirty="0" sz="1450" spc="-5">
                <a:latin typeface="Times New Roman"/>
                <a:cs typeface="Times New Roman"/>
              </a:rPr>
              <a:t>pit </a:t>
            </a:r>
            <a:r>
              <a:rPr dirty="0" sz="1450" spc="-10">
                <a:latin typeface="Times New Roman"/>
                <a:cs typeface="Times New Roman"/>
              </a:rPr>
              <a:t>the emp’y </a:t>
            </a:r>
            <a:r>
              <a:rPr dirty="0" sz="1450" spc="-5">
                <a:latin typeface="Times New Roman"/>
                <a:cs typeface="Times New Roman"/>
              </a:rPr>
              <a:t>hope </a:t>
            </a:r>
            <a:r>
              <a:rPr dirty="0" sz="1450" spc="-10">
                <a:latin typeface="Times New Roman"/>
                <a:cs typeface="Times New Roman"/>
              </a:rPr>
              <a:t>into them. Eh, man! </a:t>
            </a:r>
            <a:r>
              <a:rPr dirty="0" sz="1450" spc="-5">
                <a:latin typeface="Times New Roman"/>
                <a:cs typeface="Times New Roman"/>
              </a:rPr>
              <a:t>but  </a:t>
            </a:r>
            <a:r>
              <a:rPr dirty="0" sz="1450" spc="-10">
                <a:latin typeface="Times New Roman"/>
                <a:cs typeface="Times New Roman"/>
              </a:rPr>
              <a:t>they had </a:t>
            </a:r>
            <a:r>
              <a:rPr dirty="0" sz="1450" spc="-5">
                <a:latin typeface="Times New Roman"/>
                <a:cs typeface="Times New Roman"/>
              </a:rPr>
              <a:t>a </a:t>
            </a:r>
            <a:r>
              <a:rPr dirty="0" sz="1450" spc="-10">
                <a:latin typeface="Times New Roman"/>
                <a:cs typeface="Times New Roman"/>
              </a:rPr>
              <a:t>sair day for the last </a:t>
            </a:r>
            <a:r>
              <a:rPr dirty="0" sz="1450" spc="-15">
                <a:latin typeface="Times New Roman"/>
                <a:cs typeface="Times New Roman"/>
              </a:rPr>
              <a:t>o’t! </a:t>
            </a:r>
            <a:r>
              <a:rPr dirty="0" sz="1450" spc="-10">
                <a:latin typeface="Times New Roman"/>
                <a:cs typeface="Times New Roman"/>
              </a:rPr>
              <a:t>He would have had </a:t>
            </a:r>
            <a:r>
              <a:rPr dirty="0" sz="1450" spc="-5">
                <a:latin typeface="Times New Roman"/>
                <a:cs typeface="Times New Roman"/>
              </a:rPr>
              <a:t>a prood, </a:t>
            </a:r>
            <a:r>
              <a:rPr dirty="0" sz="1450" spc="-10">
                <a:latin typeface="Times New Roman"/>
                <a:cs typeface="Times New Roman"/>
              </a:rPr>
              <a:t>prood heart  that won ashore </a:t>
            </a:r>
            <a:r>
              <a:rPr dirty="0" sz="1450" spc="-5">
                <a:latin typeface="Times New Roman"/>
                <a:cs typeface="Times New Roman"/>
              </a:rPr>
              <a:t>upon </a:t>
            </a:r>
            <a:r>
              <a:rPr dirty="0" sz="1450" spc="-10">
                <a:latin typeface="Times New Roman"/>
                <a:cs typeface="Times New Roman"/>
              </a:rPr>
              <a:t>the back </a:t>
            </a:r>
            <a:r>
              <a:rPr dirty="0" sz="1450" spc="-5">
                <a:latin typeface="Times New Roman"/>
                <a:cs typeface="Times New Roman"/>
              </a:rPr>
              <a:t>o’</a:t>
            </a:r>
            <a:r>
              <a:rPr dirty="0" sz="1450" spc="-85">
                <a:latin typeface="Times New Roman"/>
                <a:cs typeface="Times New Roman"/>
              </a:rPr>
              <a:t> </a:t>
            </a:r>
            <a:r>
              <a:rPr dirty="0" sz="1450" spc="-10">
                <a:latin typeface="Times New Roman"/>
                <a:cs typeface="Times New Roman"/>
              </a:rPr>
              <a:t>that.’</a:t>
            </a:r>
            <a:endParaRPr sz="1450">
              <a:latin typeface="Times New Roman"/>
              <a:cs typeface="Times New Roman"/>
            </a:endParaRPr>
          </a:p>
          <a:p>
            <a:pPr algn="just" marL="12700">
              <a:lnSpc>
                <a:spcPct val="100000"/>
              </a:lnSpc>
              <a:spcBef>
                <a:spcPts val="785"/>
              </a:spcBef>
            </a:pPr>
            <a:r>
              <a:rPr dirty="0" sz="1450" spc="-10">
                <a:latin typeface="Times New Roman"/>
                <a:cs typeface="Times New Roman"/>
              </a:rPr>
              <a:t>‘And were all lost?’ </a:t>
            </a:r>
            <a:r>
              <a:rPr dirty="0" sz="1450" spc="-5">
                <a:latin typeface="Times New Roman"/>
                <a:cs typeface="Times New Roman"/>
              </a:rPr>
              <a:t>I </a:t>
            </a:r>
            <a:r>
              <a:rPr dirty="0" sz="1450" spc="-10">
                <a:latin typeface="Times New Roman"/>
                <a:cs typeface="Times New Roman"/>
              </a:rPr>
              <a:t>cried. ‘God held</a:t>
            </a:r>
            <a:r>
              <a:rPr dirty="0" sz="1450" spc="-70">
                <a:latin typeface="Times New Roman"/>
                <a:cs typeface="Times New Roman"/>
              </a:rPr>
              <a:t> </a:t>
            </a:r>
            <a:r>
              <a:rPr dirty="0" sz="1450" spc="-10">
                <a:latin typeface="Times New Roman"/>
                <a:cs typeface="Times New Roman"/>
              </a:rPr>
              <a:t>them!’</a:t>
            </a:r>
            <a:endParaRPr sz="1450">
              <a:latin typeface="Times New Roman"/>
              <a:cs typeface="Times New Roman"/>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5805" cy="903605"/>
          </a:xfrm>
          <a:prstGeom prst="rect">
            <a:avLst/>
          </a:prstGeom>
        </p:spPr>
        <p:txBody>
          <a:bodyPr wrap="square" lIns="0" tIns="121285" rIns="0" bIns="0" rtlCol="0" vert="horz">
            <a:spAutoFit/>
          </a:bodyPr>
          <a:lstStyle/>
          <a:p>
            <a:pPr marL="12700">
              <a:lnSpc>
                <a:spcPct val="100000"/>
              </a:lnSpc>
              <a:spcBef>
                <a:spcPts val="955"/>
              </a:spcBef>
            </a:pPr>
            <a:r>
              <a:rPr dirty="0" sz="1450" spc="-10">
                <a:latin typeface="Times New Roman"/>
                <a:cs typeface="Times New Roman"/>
              </a:rPr>
              <a:t>fashed </a:t>
            </a:r>
            <a:r>
              <a:rPr dirty="0" sz="1450" spc="-5">
                <a:latin typeface="Times New Roman"/>
                <a:cs typeface="Times New Roman"/>
              </a:rPr>
              <a:t>us </a:t>
            </a:r>
            <a:r>
              <a:rPr dirty="0" sz="1450" spc="-10">
                <a:latin typeface="Times New Roman"/>
                <a:cs typeface="Times New Roman"/>
              </a:rPr>
              <a:t>in</a:t>
            </a:r>
            <a:r>
              <a:rPr dirty="0" sz="1450" spc="-5">
                <a:latin typeface="Times New Roman"/>
                <a:cs typeface="Times New Roman"/>
              </a:rPr>
              <a:t> </a:t>
            </a:r>
            <a:r>
              <a:rPr dirty="0" sz="1450" spc="-20">
                <a:latin typeface="Times New Roman"/>
                <a:cs typeface="Times New Roman"/>
              </a:rPr>
              <a:t>Ba’weary.</a:t>
            </a:r>
            <a:endParaRPr sz="1450">
              <a:latin typeface="Times New Roman"/>
              <a:cs typeface="Times New Roman"/>
            </a:endParaRPr>
          </a:p>
          <a:p>
            <a:pPr marL="12700" marR="5080">
              <a:lnSpc>
                <a:spcPts val="1730"/>
              </a:lnSpc>
              <a:spcBef>
                <a:spcPts val="915"/>
              </a:spcBef>
            </a:pPr>
            <a:r>
              <a:rPr dirty="0" sz="1450" spc="-10">
                <a:latin typeface="Times New Roman"/>
                <a:cs typeface="Times New Roman"/>
              </a:rPr>
              <a:t>But it was </a:t>
            </a:r>
            <a:r>
              <a:rPr dirty="0" sz="1450" spc="-5">
                <a:latin typeface="Times New Roman"/>
                <a:cs typeface="Times New Roman"/>
              </a:rPr>
              <a:t>a </a:t>
            </a:r>
            <a:r>
              <a:rPr dirty="0" sz="1450" spc="-10">
                <a:latin typeface="Times New Roman"/>
                <a:cs typeface="Times New Roman"/>
              </a:rPr>
              <a:t>sair dispensation for the minister; lang, lang </a:t>
            </a:r>
            <a:r>
              <a:rPr dirty="0" sz="1450" spc="-5">
                <a:latin typeface="Times New Roman"/>
                <a:cs typeface="Times New Roman"/>
              </a:rPr>
              <a:t>he </a:t>
            </a:r>
            <a:r>
              <a:rPr dirty="0" sz="1450" spc="-10">
                <a:latin typeface="Times New Roman"/>
                <a:cs typeface="Times New Roman"/>
              </a:rPr>
              <a:t>lay ravin’ in his  bed; and frae that </a:t>
            </a:r>
            <a:r>
              <a:rPr dirty="0" sz="1450" spc="-5">
                <a:latin typeface="Times New Roman"/>
                <a:cs typeface="Times New Roman"/>
              </a:rPr>
              <a:t>hour </a:t>
            </a:r>
            <a:r>
              <a:rPr dirty="0" sz="1450" spc="-10">
                <a:latin typeface="Times New Roman"/>
                <a:cs typeface="Times New Roman"/>
              </a:rPr>
              <a:t>to this, </a:t>
            </a:r>
            <a:r>
              <a:rPr dirty="0" sz="1450" spc="-5">
                <a:latin typeface="Times New Roman"/>
                <a:cs typeface="Times New Roman"/>
              </a:rPr>
              <a:t>he </a:t>
            </a:r>
            <a:r>
              <a:rPr dirty="0" sz="1450" spc="-10">
                <a:latin typeface="Times New Roman"/>
                <a:cs typeface="Times New Roman"/>
              </a:rPr>
              <a:t>was the man </a:t>
            </a:r>
            <a:r>
              <a:rPr dirty="0" sz="1450" spc="-5">
                <a:latin typeface="Times New Roman"/>
                <a:cs typeface="Times New Roman"/>
              </a:rPr>
              <a:t>ye </a:t>
            </a:r>
            <a:r>
              <a:rPr dirty="0" sz="1450" spc="-10">
                <a:latin typeface="Times New Roman"/>
                <a:cs typeface="Times New Roman"/>
              </a:rPr>
              <a:t>ken the</a:t>
            </a:r>
            <a:r>
              <a:rPr dirty="0" sz="1450" spc="55">
                <a:latin typeface="Times New Roman"/>
                <a:cs typeface="Times New Roman"/>
              </a:rPr>
              <a:t> </a:t>
            </a:r>
            <a:r>
              <a:rPr dirty="0" sz="1450" spc="-30">
                <a:latin typeface="Times New Roman"/>
                <a:cs typeface="Times New Roman"/>
              </a:rPr>
              <a:t>day.</a:t>
            </a:r>
            <a:endParaRPr sz="1450">
              <a:latin typeface="Times New Roman"/>
              <a:cs typeface="Times New Roman"/>
            </a:endParaRPr>
          </a:p>
        </p:txBody>
      </p:sp>
      <p:sp>
        <p:nvSpPr>
          <p:cNvPr id="3" name="object 3"/>
          <p:cNvSpPr txBox="1"/>
          <p:nvPr/>
        </p:nvSpPr>
        <p:spPr>
          <a:xfrm>
            <a:off x="3381224" y="2209843"/>
            <a:ext cx="798195" cy="245110"/>
          </a:xfrm>
          <a:prstGeom prst="rect">
            <a:avLst/>
          </a:prstGeom>
        </p:spPr>
        <p:txBody>
          <a:bodyPr wrap="square" lIns="0" tIns="11430" rIns="0" bIns="0" rtlCol="0" vert="horz">
            <a:spAutoFit/>
          </a:bodyPr>
          <a:lstStyle/>
          <a:p>
            <a:pPr marL="12700">
              <a:lnSpc>
                <a:spcPct val="100000"/>
              </a:lnSpc>
              <a:spcBef>
                <a:spcPts val="90"/>
              </a:spcBef>
            </a:pPr>
            <a:r>
              <a:rPr dirty="0" sz="1450" spc="-15" b="1">
                <a:latin typeface="Times New Roman"/>
                <a:cs typeface="Times New Roman"/>
              </a:rPr>
              <a:t>OLALLA</a:t>
            </a:r>
            <a:endParaRPr sz="1450">
              <a:latin typeface="Times New Roman"/>
              <a:cs typeface="Times New Roman"/>
            </a:endParaRPr>
          </a:p>
        </p:txBody>
      </p:sp>
      <p:sp>
        <p:nvSpPr>
          <p:cNvPr id="4" name="object 4"/>
          <p:cNvSpPr txBox="1"/>
          <p:nvPr/>
        </p:nvSpPr>
        <p:spPr>
          <a:xfrm>
            <a:off x="876300" y="3179349"/>
            <a:ext cx="5807075" cy="6684009"/>
          </a:xfrm>
          <a:prstGeom prst="rect">
            <a:avLst/>
          </a:prstGeom>
        </p:spPr>
        <p:txBody>
          <a:bodyPr wrap="square" lIns="0" tIns="19685" rIns="0" bIns="0" rtlCol="0" vert="horz">
            <a:spAutoFit/>
          </a:bodyPr>
          <a:lstStyle/>
          <a:p>
            <a:pPr algn="just" marL="12700" marR="5080">
              <a:lnSpc>
                <a:spcPts val="1730"/>
              </a:lnSpc>
              <a:spcBef>
                <a:spcPts val="155"/>
              </a:spcBef>
            </a:pPr>
            <a:r>
              <a:rPr dirty="0" sz="1450" spc="-25">
                <a:latin typeface="Times New Roman"/>
                <a:cs typeface="Times New Roman"/>
              </a:rPr>
              <a:t>‘Now,’ </a:t>
            </a:r>
            <a:r>
              <a:rPr dirty="0" sz="1450" spc="-10">
                <a:latin typeface="Times New Roman"/>
                <a:cs typeface="Times New Roman"/>
              </a:rPr>
              <a:t>said the </a:t>
            </a:r>
            <a:r>
              <a:rPr dirty="0" sz="1450" spc="-15">
                <a:latin typeface="Times New Roman"/>
                <a:cs typeface="Times New Roman"/>
              </a:rPr>
              <a:t>doctor, </a:t>
            </a:r>
            <a:r>
              <a:rPr dirty="0" sz="1450" spc="-10">
                <a:latin typeface="Times New Roman"/>
                <a:cs typeface="Times New Roman"/>
              </a:rPr>
              <a:t>‘my part is done, and, </a:t>
            </a:r>
            <a:r>
              <a:rPr dirty="0" sz="1450" spc="-5">
                <a:latin typeface="Times New Roman"/>
                <a:cs typeface="Times New Roman"/>
              </a:rPr>
              <a:t>I </a:t>
            </a:r>
            <a:r>
              <a:rPr dirty="0" sz="1450" spc="-10">
                <a:latin typeface="Times New Roman"/>
                <a:cs typeface="Times New Roman"/>
              </a:rPr>
              <a:t>may </a:t>
            </a:r>
            <a:r>
              <a:rPr dirty="0" sz="1450" spc="-30">
                <a:latin typeface="Times New Roman"/>
                <a:cs typeface="Times New Roman"/>
              </a:rPr>
              <a:t>say, </a:t>
            </a:r>
            <a:r>
              <a:rPr dirty="0" sz="1450" spc="-10">
                <a:latin typeface="Times New Roman"/>
                <a:cs typeface="Times New Roman"/>
              </a:rPr>
              <a:t>with some </a:t>
            </a:r>
            <a:r>
              <a:rPr dirty="0" sz="1450" spc="-20">
                <a:latin typeface="Times New Roman"/>
                <a:cs typeface="Times New Roman"/>
              </a:rPr>
              <a:t>vanity,  </a:t>
            </a:r>
            <a:r>
              <a:rPr dirty="0" sz="1450" spc="-10">
                <a:latin typeface="Times New Roman"/>
                <a:cs typeface="Times New Roman"/>
              </a:rPr>
              <a:t>well done. It remains only to get </a:t>
            </a:r>
            <a:r>
              <a:rPr dirty="0" sz="1450" spc="-5">
                <a:latin typeface="Times New Roman"/>
                <a:cs typeface="Times New Roman"/>
              </a:rPr>
              <a:t>you out of </a:t>
            </a:r>
            <a:r>
              <a:rPr dirty="0" sz="1450" spc="-10">
                <a:latin typeface="Times New Roman"/>
                <a:cs typeface="Times New Roman"/>
              </a:rPr>
              <a:t>this cold and poisonous </a:t>
            </a:r>
            <a:r>
              <a:rPr dirty="0" sz="1450" spc="-30">
                <a:latin typeface="Times New Roman"/>
                <a:cs typeface="Times New Roman"/>
              </a:rPr>
              <a:t>city, </a:t>
            </a:r>
            <a:r>
              <a:rPr dirty="0" sz="1450" spc="-10">
                <a:latin typeface="Times New Roman"/>
                <a:cs typeface="Times New Roman"/>
              </a:rPr>
              <a:t>and  to give </a:t>
            </a:r>
            <a:r>
              <a:rPr dirty="0" sz="1450" spc="-5">
                <a:latin typeface="Times New Roman"/>
                <a:cs typeface="Times New Roman"/>
              </a:rPr>
              <a:t>you </a:t>
            </a:r>
            <a:r>
              <a:rPr dirty="0" sz="1450" spc="-10">
                <a:latin typeface="Times New Roman"/>
                <a:cs typeface="Times New Roman"/>
              </a:rPr>
              <a:t>two months </a:t>
            </a:r>
            <a:r>
              <a:rPr dirty="0" sz="1450" spc="-5">
                <a:latin typeface="Times New Roman"/>
                <a:cs typeface="Times New Roman"/>
              </a:rPr>
              <a:t>of a </a:t>
            </a:r>
            <a:r>
              <a:rPr dirty="0" sz="1450" spc="-10">
                <a:latin typeface="Times New Roman"/>
                <a:cs typeface="Times New Roman"/>
              </a:rPr>
              <a:t>pure air and an easy conscience. The last is </a:t>
            </a:r>
            <a:r>
              <a:rPr dirty="0" sz="1450" spc="-5">
                <a:latin typeface="Times New Roman"/>
                <a:cs typeface="Times New Roman"/>
              </a:rPr>
              <a:t>your  </a:t>
            </a:r>
            <a:r>
              <a:rPr dirty="0" sz="1450" spc="-25">
                <a:latin typeface="Times New Roman"/>
                <a:cs typeface="Times New Roman"/>
              </a:rPr>
              <a:t>affair. </a:t>
            </a:r>
            <a:r>
              <a:rPr dirty="0" sz="1450" spc="-60">
                <a:latin typeface="Times New Roman"/>
                <a:cs typeface="Times New Roman"/>
              </a:rPr>
              <a:t>To </a:t>
            </a:r>
            <a:r>
              <a:rPr dirty="0" sz="1450" spc="-10">
                <a:latin typeface="Times New Roman"/>
                <a:cs typeface="Times New Roman"/>
              </a:rPr>
              <a:t>the first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can help </a:t>
            </a:r>
            <a:r>
              <a:rPr dirty="0" sz="1450" spc="-5">
                <a:latin typeface="Times New Roman"/>
                <a:cs typeface="Times New Roman"/>
              </a:rPr>
              <a:t>you. </a:t>
            </a:r>
            <a:r>
              <a:rPr dirty="0" sz="1450" spc="-10">
                <a:latin typeface="Times New Roman"/>
                <a:cs typeface="Times New Roman"/>
              </a:rPr>
              <a:t>It fells indeed rather </a:t>
            </a:r>
            <a:r>
              <a:rPr dirty="0" sz="1450" spc="-5">
                <a:latin typeface="Times New Roman"/>
                <a:cs typeface="Times New Roman"/>
              </a:rPr>
              <a:t>oddly; </a:t>
            </a:r>
            <a:r>
              <a:rPr dirty="0" sz="1450" spc="-10">
                <a:latin typeface="Times New Roman"/>
                <a:cs typeface="Times New Roman"/>
              </a:rPr>
              <a:t>it was  </a:t>
            </a:r>
            <a:r>
              <a:rPr dirty="0" sz="1450" spc="-5">
                <a:latin typeface="Times New Roman"/>
                <a:cs typeface="Times New Roman"/>
              </a:rPr>
              <a:t>but </a:t>
            </a:r>
            <a:r>
              <a:rPr dirty="0" sz="1450" spc="-10">
                <a:latin typeface="Times New Roman"/>
                <a:cs typeface="Times New Roman"/>
              </a:rPr>
              <a:t>the other day the Padre came in from the country; and as </a:t>
            </a:r>
            <a:r>
              <a:rPr dirty="0" sz="1450" spc="-5">
                <a:latin typeface="Times New Roman"/>
                <a:cs typeface="Times New Roman"/>
              </a:rPr>
              <a:t>he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are old  friends, although </a:t>
            </a:r>
            <a:r>
              <a:rPr dirty="0" sz="1450" spc="-5">
                <a:latin typeface="Times New Roman"/>
                <a:cs typeface="Times New Roman"/>
              </a:rPr>
              <a:t>of </a:t>
            </a:r>
            <a:r>
              <a:rPr dirty="0" sz="1450" spc="-10">
                <a:latin typeface="Times New Roman"/>
                <a:cs typeface="Times New Roman"/>
              </a:rPr>
              <a:t>contrary professions, </a:t>
            </a:r>
            <a:r>
              <a:rPr dirty="0" sz="1450" spc="-5">
                <a:latin typeface="Times New Roman"/>
                <a:cs typeface="Times New Roman"/>
              </a:rPr>
              <a:t>he </a:t>
            </a:r>
            <a:r>
              <a:rPr dirty="0" sz="1450" spc="-10">
                <a:latin typeface="Times New Roman"/>
                <a:cs typeface="Times New Roman"/>
              </a:rPr>
              <a:t>applied to me in </a:t>
            </a:r>
            <a:r>
              <a:rPr dirty="0" sz="1450" spc="-5">
                <a:latin typeface="Times New Roman"/>
                <a:cs typeface="Times New Roman"/>
              </a:rPr>
              <a:t>a </a:t>
            </a:r>
            <a:r>
              <a:rPr dirty="0" sz="1450" spc="-10">
                <a:latin typeface="Times New Roman"/>
                <a:cs typeface="Times New Roman"/>
              </a:rPr>
              <a:t>matter </a:t>
            </a:r>
            <a:r>
              <a:rPr dirty="0" sz="1450" spc="-5">
                <a:latin typeface="Times New Roman"/>
                <a:cs typeface="Times New Roman"/>
              </a:rPr>
              <a:t>of  </a:t>
            </a:r>
            <a:r>
              <a:rPr dirty="0" sz="1450" spc="-10">
                <a:latin typeface="Times New Roman"/>
                <a:cs typeface="Times New Roman"/>
              </a:rPr>
              <a:t>distress among some </a:t>
            </a:r>
            <a:r>
              <a:rPr dirty="0" sz="1450" spc="-5">
                <a:latin typeface="Times New Roman"/>
                <a:cs typeface="Times New Roman"/>
              </a:rPr>
              <a:t>of </a:t>
            </a:r>
            <a:r>
              <a:rPr dirty="0" sz="1450" spc="-10">
                <a:latin typeface="Times New Roman"/>
                <a:cs typeface="Times New Roman"/>
              </a:rPr>
              <a:t>his parishioners. This was </a:t>
            </a:r>
            <a:r>
              <a:rPr dirty="0" sz="1450" spc="-5">
                <a:latin typeface="Times New Roman"/>
                <a:cs typeface="Times New Roman"/>
              </a:rPr>
              <a:t>a </a:t>
            </a:r>
            <a:r>
              <a:rPr dirty="0" sz="1450" spc="-10">
                <a:latin typeface="Times New Roman"/>
                <a:cs typeface="Times New Roman"/>
              </a:rPr>
              <a:t>family—but </a:t>
            </a:r>
            <a:r>
              <a:rPr dirty="0" sz="1450" spc="-5">
                <a:latin typeface="Times New Roman"/>
                <a:cs typeface="Times New Roman"/>
              </a:rPr>
              <a:t>you </a:t>
            </a:r>
            <a:r>
              <a:rPr dirty="0" sz="1450" spc="-10">
                <a:latin typeface="Times New Roman"/>
                <a:cs typeface="Times New Roman"/>
              </a:rPr>
              <a:t>are  ignorant </a:t>
            </a:r>
            <a:r>
              <a:rPr dirty="0" sz="1450" spc="-5">
                <a:latin typeface="Times New Roman"/>
                <a:cs typeface="Times New Roman"/>
              </a:rPr>
              <a:t>of </a:t>
            </a:r>
            <a:r>
              <a:rPr dirty="0" sz="1450" spc="-10">
                <a:latin typeface="Times New Roman"/>
                <a:cs typeface="Times New Roman"/>
              </a:rPr>
              <a:t>Spain, and even the names </a:t>
            </a:r>
            <a:r>
              <a:rPr dirty="0" sz="1450" spc="-5">
                <a:latin typeface="Times New Roman"/>
                <a:cs typeface="Times New Roman"/>
              </a:rPr>
              <a:t>of our </a:t>
            </a:r>
            <a:r>
              <a:rPr dirty="0" sz="1450" spc="-10">
                <a:latin typeface="Times New Roman"/>
                <a:cs typeface="Times New Roman"/>
              </a:rPr>
              <a:t>grandees are hardly known to  </a:t>
            </a:r>
            <a:r>
              <a:rPr dirty="0" sz="1450" spc="-5">
                <a:latin typeface="Times New Roman"/>
                <a:cs typeface="Times New Roman"/>
              </a:rPr>
              <a:t>you; </a:t>
            </a:r>
            <a:r>
              <a:rPr dirty="0" sz="1450" spc="-15">
                <a:latin typeface="Times New Roman"/>
                <a:cs typeface="Times New Roman"/>
              </a:rPr>
              <a:t>suffice </a:t>
            </a:r>
            <a:r>
              <a:rPr dirty="0" sz="1450" spc="-10">
                <a:latin typeface="Times New Roman"/>
                <a:cs typeface="Times New Roman"/>
              </a:rPr>
              <a:t>it, then, that they were once great people, and are now fallen to  the brink </a:t>
            </a:r>
            <a:r>
              <a:rPr dirty="0" sz="1450" spc="-5">
                <a:latin typeface="Times New Roman"/>
                <a:cs typeface="Times New Roman"/>
              </a:rPr>
              <a:t>of </a:t>
            </a:r>
            <a:r>
              <a:rPr dirty="0" sz="1450" spc="-10">
                <a:latin typeface="Times New Roman"/>
                <a:cs typeface="Times New Roman"/>
              </a:rPr>
              <a:t>destitution. Nothing now belongs to them </a:t>
            </a:r>
            <a:r>
              <a:rPr dirty="0" sz="1450" spc="-5">
                <a:latin typeface="Times New Roman"/>
                <a:cs typeface="Times New Roman"/>
              </a:rPr>
              <a:t>but </a:t>
            </a:r>
            <a:r>
              <a:rPr dirty="0" sz="1450" spc="-10">
                <a:latin typeface="Times New Roman"/>
                <a:cs typeface="Times New Roman"/>
              </a:rPr>
              <a:t>the residencia, and  certain leagues </a:t>
            </a:r>
            <a:r>
              <a:rPr dirty="0" sz="1450" spc="-5">
                <a:latin typeface="Times New Roman"/>
                <a:cs typeface="Times New Roman"/>
              </a:rPr>
              <a:t>of </a:t>
            </a:r>
            <a:r>
              <a:rPr dirty="0" sz="1450" spc="-10">
                <a:latin typeface="Times New Roman"/>
                <a:cs typeface="Times New Roman"/>
              </a:rPr>
              <a:t>desert mountain, in the greater part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not </a:t>
            </a:r>
            <a:r>
              <a:rPr dirty="0" sz="1450" spc="-10">
                <a:latin typeface="Times New Roman"/>
                <a:cs typeface="Times New Roman"/>
              </a:rPr>
              <a:t>even </a:t>
            </a:r>
            <a:r>
              <a:rPr dirty="0" sz="1450" spc="-5">
                <a:latin typeface="Times New Roman"/>
                <a:cs typeface="Times New Roman"/>
              </a:rPr>
              <a:t>a </a:t>
            </a:r>
            <a:r>
              <a:rPr dirty="0" sz="1450" spc="-10">
                <a:latin typeface="Times New Roman"/>
                <a:cs typeface="Times New Roman"/>
              </a:rPr>
              <a:t>goat  could support life. But the house is </a:t>
            </a:r>
            <a:r>
              <a:rPr dirty="0" sz="1450" spc="-5">
                <a:latin typeface="Times New Roman"/>
                <a:cs typeface="Times New Roman"/>
              </a:rPr>
              <a:t>a </a:t>
            </a:r>
            <a:r>
              <a:rPr dirty="0" sz="1450" spc="-10">
                <a:latin typeface="Times New Roman"/>
                <a:cs typeface="Times New Roman"/>
              </a:rPr>
              <a:t>fine old place, and stands at </a:t>
            </a:r>
            <a:r>
              <a:rPr dirty="0" sz="1450" spc="-5">
                <a:latin typeface="Times New Roman"/>
                <a:cs typeface="Times New Roman"/>
              </a:rPr>
              <a:t>a </a:t>
            </a:r>
            <a:r>
              <a:rPr dirty="0" sz="1450" spc="-10">
                <a:latin typeface="Times New Roman"/>
                <a:cs typeface="Times New Roman"/>
              </a:rPr>
              <a:t>great  height among the hills, and most salubriously; and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sooner heard my  </a:t>
            </a:r>
            <a:r>
              <a:rPr dirty="0" sz="1450" spc="-20">
                <a:latin typeface="Times New Roman"/>
                <a:cs typeface="Times New Roman"/>
              </a:rPr>
              <a:t>friend’s </a:t>
            </a:r>
            <a:r>
              <a:rPr dirty="0" sz="1450" spc="-10">
                <a:latin typeface="Times New Roman"/>
                <a:cs typeface="Times New Roman"/>
              </a:rPr>
              <a:t>tale, than </a:t>
            </a:r>
            <a:r>
              <a:rPr dirty="0" sz="1450" spc="-5">
                <a:latin typeface="Times New Roman"/>
                <a:cs typeface="Times New Roman"/>
              </a:rPr>
              <a:t>I </a:t>
            </a:r>
            <a:r>
              <a:rPr dirty="0" sz="1450" spc="-10">
                <a:latin typeface="Times New Roman"/>
                <a:cs typeface="Times New Roman"/>
              </a:rPr>
              <a:t>remembered </a:t>
            </a:r>
            <a:r>
              <a:rPr dirty="0" sz="1450" spc="-5">
                <a:latin typeface="Times New Roman"/>
                <a:cs typeface="Times New Roman"/>
              </a:rPr>
              <a:t>you. I </a:t>
            </a:r>
            <a:r>
              <a:rPr dirty="0" sz="1450" spc="-10">
                <a:latin typeface="Times New Roman"/>
                <a:cs typeface="Times New Roman"/>
              </a:rPr>
              <a:t>told him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wounded </a:t>
            </a:r>
            <a:r>
              <a:rPr dirty="0" sz="1450" spc="-20">
                <a:latin typeface="Times New Roman"/>
                <a:cs typeface="Times New Roman"/>
              </a:rPr>
              <a:t>officer,  </a:t>
            </a:r>
            <a:r>
              <a:rPr dirty="0" sz="1450" spc="-10">
                <a:latin typeface="Times New Roman"/>
                <a:cs typeface="Times New Roman"/>
              </a:rPr>
              <a:t>wounded in the </a:t>
            </a:r>
            <a:r>
              <a:rPr dirty="0" sz="1450" spc="-5">
                <a:latin typeface="Times New Roman"/>
                <a:cs typeface="Times New Roman"/>
              </a:rPr>
              <a:t>good </a:t>
            </a:r>
            <a:r>
              <a:rPr dirty="0" sz="1450" spc="-10">
                <a:latin typeface="Times New Roman"/>
                <a:cs typeface="Times New Roman"/>
              </a:rPr>
              <a:t>cause, who was now able to make </a:t>
            </a:r>
            <a:r>
              <a:rPr dirty="0" sz="1450" spc="-5">
                <a:latin typeface="Times New Roman"/>
                <a:cs typeface="Times New Roman"/>
              </a:rPr>
              <a:t>a </a:t>
            </a:r>
            <a:r>
              <a:rPr dirty="0" sz="1450" spc="-10">
                <a:latin typeface="Times New Roman"/>
                <a:cs typeface="Times New Roman"/>
              </a:rPr>
              <a:t>change; and </a:t>
            </a:r>
            <a:r>
              <a:rPr dirty="0" sz="1450" spc="-5">
                <a:latin typeface="Times New Roman"/>
                <a:cs typeface="Times New Roman"/>
              </a:rPr>
              <a:t>I  </a:t>
            </a:r>
            <a:r>
              <a:rPr dirty="0" sz="1450" spc="-10">
                <a:latin typeface="Times New Roman"/>
                <a:cs typeface="Times New Roman"/>
              </a:rPr>
              <a:t>proposed that his friends should take </a:t>
            </a:r>
            <a:r>
              <a:rPr dirty="0" sz="1450" spc="-5">
                <a:latin typeface="Times New Roman"/>
                <a:cs typeface="Times New Roman"/>
              </a:rPr>
              <a:t>you </a:t>
            </a:r>
            <a:r>
              <a:rPr dirty="0" sz="1450" spc="-10">
                <a:latin typeface="Times New Roman"/>
                <a:cs typeface="Times New Roman"/>
              </a:rPr>
              <a:t>for </a:t>
            </a:r>
            <a:r>
              <a:rPr dirty="0" sz="1450" spc="-5">
                <a:latin typeface="Times New Roman"/>
                <a:cs typeface="Times New Roman"/>
              </a:rPr>
              <a:t>a </a:t>
            </a:r>
            <a:r>
              <a:rPr dirty="0" sz="1450" spc="-20">
                <a:latin typeface="Times New Roman"/>
                <a:cs typeface="Times New Roman"/>
              </a:rPr>
              <a:t>lodger.</a:t>
            </a:r>
            <a:r>
              <a:rPr dirty="0" sz="1450" spc="320">
                <a:latin typeface="Times New Roman"/>
                <a:cs typeface="Times New Roman"/>
              </a:rPr>
              <a:t> </a:t>
            </a:r>
            <a:r>
              <a:rPr dirty="0" sz="1450" spc="-10">
                <a:latin typeface="Times New Roman"/>
                <a:cs typeface="Times New Roman"/>
              </a:rPr>
              <a:t>Instantly the </a:t>
            </a:r>
            <a:r>
              <a:rPr dirty="0" sz="1450" spc="-20">
                <a:latin typeface="Times New Roman"/>
                <a:cs typeface="Times New Roman"/>
              </a:rPr>
              <a:t>Padre’s   </a:t>
            </a:r>
            <a:r>
              <a:rPr dirty="0" sz="1450" spc="-10">
                <a:latin typeface="Times New Roman"/>
                <a:cs typeface="Times New Roman"/>
              </a:rPr>
              <a:t>face grew dark, as </a:t>
            </a:r>
            <a:r>
              <a:rPr dirty="0" sz="1450" spc="-5">
                <a:latin typeface="Times New Roman"/>
                <a:cs typeface="Times New Roman"/>
              </a:rPr>
              <a:t>I </a:t>
            </a:r>
            <a:r>
              <a:rPr dirty="0" sz="1450" spc="-10">
                <a:latin typeface="Times New Roman"/>
                <a:cs typeface="Times New Roman"/>
              </a:rPr>
              <a:t>had maliciously foreseen it would. It was </a:t>
            </a:r>
            <a:r>
              <a:rPr dirty="0" sz="1450" spc="-5">
                <a:latin typeface="Times New Roman"/>
                <a:cs typeface="Times New Roman"/>
              </a:rPr>
              <a:t>out of </a:t>
            </a:r>
            <a:r>
              <a:rPr dirty="0" sz="1450" spc="-10">
                <a:latin typeface="Times New Roman"/>
                <a:cs typeface="Times New Roman"/>
              </a:rPr>
              <a:t>the  question, </a:t>
            </a:r>
            <a:r>
              <a:rPr dirty="0" sz="1450" spc="-5">
                <a:latin typeface="Times New Roman"/>
                <a:cs typeface="Times New Roman"/>
              </a:rPr>
              <a:t>he </a:t>
            </a:r>
            <a:r>
              <a:rPr dirty="0" sz="1450" spc="-10">
                <a:latin typeface="Times New Roman"/>
                <a:cs typeface="Times New Roman"/>
              </a:rPr>
              <a:t>said. Then let them starve, said I, for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sympathy with  tatterdemalion pride. There-upon we separated, </a:t>
            </a:r>
            <a:r>
              <a:rPr dirty="0" sz="1450" spc="-5">
                <a:latin typeface="Times New Roman"/>
                <a:cs typeface="Times New Roman"/>
              </a:rPr>
              <a:t>not </a:t>
            </a:r>
            <a:r>
              <a:rPr dirty="0" sz="1450" spc="-10">
                <a:latin typeface="Times New Roman"/>
                <a:cs typeface="Times New Roman"/>
              </a:rPr>
              <a:t>very content with </a:t>
            </a:r>
            <a:r>
              <a:rPr dirty="0" sz="1450" spc="-5">
                <a:latin typeface="Times New Roman"/>
                <a:cs typeface="Times New Roman"/>
              </a:rPr>
              <a:t>one  </a:t>
            </a:r>
            <a:r>
              <a:rPr dirty="0" sz="1450" spc="-10">
                <a:latin typeface="Times New Roman"/>
                <a:cs typeface="Times New Roman"/>
              </a:rPr>
              <a:t>another; </a:t>
            </a:r>
            <a:r>
              <a:rPr dirty="0" sz="1450" spc="-5">
                <a:latin typeface="Times New Roman"/>
                <a:cs typeface="Times New Roman"/>
              </a:rPr>
              <a:t>but </a:t>
            </a:r>
            <a:r>
              <a:rPr dirty="0" sz="1450" spc="-20">
                <a:latin typeface="Times New Roman"/>
                <a:cs typeface="Times New Roman"/>
              </a:rPr>
              <a:t>yesterday,</a:t>
            </a:r>
            <a:r>
              <a:rPr dirty="0" sz="1450" spc="320">
                <a:latin typeface="Times New Roman"/>
                <a:cs typeface="Times New Roman"/>
              </a:rPr>
              <a:t> </a:t>
            </a:r>
            <a:r>
              <a:rPr dirty="0" sz="1450" spc="-10">
                <a:latin typeface="Times New Roman"/>
                <a:cs typeface="Times New Roman"/>
              </a:rPr>
              <a:t>to my </a:t>
            </a:r>
            <a:r>
              <a:rPr dirty="0" sz="1450" spc="-15">
                <a:latin typeface="Times New Roman"/>
                <a:cs typeface="Times New Roman"/>
              </a:rPr>
              <a:t>wonder, </a:t>
            </a:r>
            <a:r>
              <a:rPr dirty="0" sz="1450" spc="-10">
                <a:latin typeface="Times New Roman"/>
                <a:cs typeface="Times New Roman"/>
              </a:rPr>
              <a:t>the Padre returned and made </a:t>
            </a:r>
            <a:r>
              <a:rPr dirty="0" sz="1450" spc="-5">
                <a:latin typeface="Times New Roman"/>
                <a:cs typeface="Times New Roman"/>
              </a:rPr>
              <a:t>a  </a:t>
            </a:r>
            <a:r>
              <a:rPr dirty="0" sz="1450" spc="-10">
                <a:latin typeface="Times New Roman"/>
                <a:cs typeface="Times New Roman"/>
              </a:rPr>
              <a:t>submission: the </a:t>
            </a:r>
            <a:r>
              <a:rPr dirty="0" sz="1450" spc="-20">
                <a:latin typeface="Times New Roman"/>
                <a:cs typeface="Times New Roman"/>
              </a:rPr>
              <a:t>difficulty, </a:t>
            </a:r>
            <a:r>
              <a:rPr dirty="0" sz="1450" spc="-5">
                <a:latin typeface="Times New Roman"/>
                <a:cs typeface="Times New Roman"/>
              </a:rPr>
              <a:t>he </a:t>
            </a:r>
            <a:r>
              <a:rPr dirty="0" sz="1450" spc="-10">
                <a:latin typeface="Times New Roman"/>
                <a:cs typeface="Times New Roman"/>
              </a:rPr>
              <a:t>said, </a:t>
            </a:r>
            <a:r>
              <a:rPr dirty="0" sz="1450" spc="-5">
                <a:latin typeface="Times New Roman"/>
                <a:cs typeface="Times New Roman"/>
              </a:rPr>
              <a:t>he </a:t>
            </a:r>
            <a:r>
              <a:rPr dirty="0" sz="1450" spc="-10">
                <a:latin typeface="Times New Roman"/>
                <a:cs typeface="Times New Roman"/>
              </a:rPr>
              <a:t>had found </a:t>
            </a:r>
            <a:r>
              <a:rPr dirty="0" sz="1450" spc="-5">
                <a:latin typeface="Times New Roman"/>
                <a:cs typeface="Times New Roman"/>
              </a:rPr>
              <a:t>upon </a:t>
            </a:r>
            <a:r>
              <a:rPr dirty="0" sz="1450" spc="-10">
                <a:latin typeface="Times New Roman"/>
                <a:cs typeface="Times New Roman"/>
              </a:rPr>
              <a:t>enquiry to </a:t>
            </a:r>
            <a:r>
              <a:rPr dirty="0" sz="1450" spc="-5">
                <a:latin typeface="Times New Roman"/>
                <a:cs typeface="Times New Roman"/>
              </a:rPr>
              <a:t>be </a:t>
            </a:r>
            <a:r>
              <a:rPr dirty="0" sz="1450" spc="-10">
                <a:latin typeface="Times New Roman"/>
                <a:cs typeface="Times New Roman"/>
              </a:rPr>
              <a:t>less than  </a:t>
            </a:r>
            <a:r>
              <a:rPr dirty="0" sz="1450" spc="-5">
                <a:latin typeface="Times New Roman"/>
                <a:cs typeface="Times New Roman"/>
              </a:rPr>
              <a:t>he </a:t>
            </a:r>
            <a:r>
              <a:rPr dirty="0" sz="1450" spc="-10">
                <a:latin typeface="Times New Roman"/>
                <a:cs typeface="Times New Roman"/>
              </a:rPr>
              <a:t>had feared; </a:t>
            </a:r>
            <a:r>
              <a:rPr dirty="0" sz="1450" spc="-25">
                <a:latin typeface="Times New Roman"/>
                <a:cs typeface="Times New Roman"/>
              </a:rPr>
              <a:t>or, </a:t>
            </a:r>
            <a:r>
              <a:rPr dirty="0" sz="1450" spc="-10">
                <a:latin typeface="Times New Roman"/>
                <a:cs typeface="Times New Roman"/>
              </a:rPr>
              <a:t>in other words, these proud people had </a:t>
            </a:r>
            <a:r>
              <a:rPr dirty="0" sz="1450" spc="-5">
                <a:latin typeface="Times New Roman"/>
                <a:cs typeface="Times New Roman"/>
              </a:rPr>
              <a:t>put </a:t>
            </a:r>
            <a:r>
              <a:rPr dirty="0" sz="1450" spc="-10">
                <a:latin typeface="Times New Roman"/>
                <a:cs typeface="Times New Roman"/>
              </a:rPr>
              <a:t>their pride in  their pocket. </a:t>
            </a:r>
            <a:r>
              <a:rPr dirty="0" sz="1450" spc="-5">
                <a:latin typeface="Times New Roman"/>
                <a:cs typeface="Times New Roman"/>
              </a:rPr>
              <a:t>I </a:t>
            </a:r>
            <a:r>
              <a:rPr dirty="0" sz="1450" spc="-10">
                <a:latin typeface="Times New Roman"/>
                <a:cs typeface="Times New Roman"/>
              </a:rPr>
              <a:t>closed with the </a:t>
            </a:r>
            <a:r>
              <a:rPr dirty="0" sz="1450" spc="-15">
                <a:latin typeface="Times New Roman"/>
                <a:cs typeface="Times New Roman"/>
              </a:rPr>
              <a:t>offer; </a:t>
            </a:r>
            <a:r>
              <a:rPr dirty="0" sz="1450" spc="-10">
                <a:latin typeface="Times New Roman"/>
                <a:cs typeface="Times New Roman"/>
              </a:rPr>
              <a:t>and, subject to </a:t>
            </a:r>
            <a:r>
              <a:rPr dirty="0" sz="1450" spc="-5">
                <a:latin typeface="Times New Roman"/>
                <a:cs typeface="Times New Roman"/>
              </a:rPr>
              <a:t>your </a:t>
            </a:r>
            <a:r>
              <a:rPr dirty="0" sz="1450" spc="-10">
                <a:latin typeface="Times New Roman"/>
                <a:cs typeface="Times New Roman"/>
              </a:rPr>
              <a:t>approval, </a:t>
            </a:r>
            <a:r>
              <a:rPr dirty="0" sz="1450" spc="-5">
                <a:latin typeface="Times New Roman"/>
                <a:cs typeface="Times New Roman"/>
              </a:rPr>
              <a:t>I </a:t>
            </a:r>
            <a:r>
              <a:rPr dirty="0" sz="1450" spc="-10">
                <a:latin typeface="Times New Roman"/>
                <a:cs typeface="Times New Roman"/>
              </a:rPr>
              <a:t>have  taken rooms for </a:t>
            </a:r>
            <a:r>
              <a:rPr dirty="0" sz="1450" spc="-5">
                <a:latin typeface="Times New Roman"/>
                <a:cs typeface="Times New Roman"/>
              </a:rPr>
              <a:t>you </a:t>
            </a:r>
            <a:r>
              <a:rPr dirty="0" sz="1450" spc="-10">
                <a:latin typeface="Times New Roman"/>
                <a:cs typeface="Times New Roman"/>
              </a:rPr>
              <a:t>in the residencia. The air </a:t>
            </a:r>
            <a:r>
              <a:rPr dirty="0" sz="1450" spc="-5">
                <a:latin typeface="Times New Roman"/>
                <a:cs typeface="Times New Roman"/>
              </a:rPr>
              <a:t>of </a:t>
            </a:r>
            <a:r>
              <a:rPr dirty="0" sz="1450" spc="-10">
                <a:latin typeface="Times New Roman"/>
                <a:cs typeface="Times New Roman"/>
              </a:rPr>
              <a:t>these mountains will renew  </a:t>
            </a:r>
            <a:r>
              <a:rPr dirty="0" sz="1450" spc="-5">
                <a:latin typeface="Times New Roman"/>
                <a:cs typeface="Times New Roman"/>
              </a:rPr>
              <a:t>your blood; </a:t>
            </a:r>
            <a:r>
              <a:rPr dirty="0" sz="1450" spc="-10">
                <a:latin typeface="Times New Roman"/>
                <a:cs typeface="Times New Roman"/>
              </a:rPr>
              <a:t>and the quiet in which </a:t>
            </a:r>
            <a:r>
              <a:rPr dirty="0" sz="1450" spc="-5">
                <a:latin typeface="Times New Roman"/>
                <a:cs typeface="Times New Roman"/>
              </a:rPr>
              <a:t>you </a:t>
            </a:r>
            <a:r>
              <a:rPr dirty="0" sz="1450" spc="-10">
                <a:latin typeface="Times New Roman"/>
                <a:cs typeface="Times New Roman"/>
              </a:rPr>
              <a:t>will there live is worth all the  medicines in the</a:t>
            </a:r>
            <a:r>
              <a:rPr dirty="0" sz="1450">
                <a:latin typeface="Times New Roman"/>
                <a:cs typeface="Times New Roman"/>
              </a:rPr>
              <a:t> </a:t>
            </a:r>
            <a:r>
              <a:rPr dirty="0" sz="1450" spc="-10">
                <a:latin typeface="Times New Roman"/>
                <a:cs typeface="Times New Roman"/>
              </a:rPr>
              <a:t>world.’</a:t>
            </a:r>
            <a:endParaRPr sz="1450">
              <a:latin typeface="Times New Roman"/>
              <a:cs typeface="Times New Roman"/>
            </a:endParaRPr>
          </a:p>
          <a:p>
            <a:pPr>
              <a:lnSpc>
                <a:spcPct val="100000"/>
              </a:lnSpc>
              <a:spcBef>
                <a:spcPts val="20"/>
              </a:spcBef>
            </a:pPr>
            <a:endParaRPr sz="1950">
              <a:latin typeface="Times New Roman"/>
              <a:cs typeface="Times New Roman"/>
            </a:endParaRPr>
          </a:p>
          <a:p>
            <a:pPr algn="just" marL="12700" marR="10795">
              <a:lnSpc>
                <a:spcPts val="1730"/>
              </a:lnSpc>
            </a:pPr>
            <a:r>
              <a:rPr dirty="0" sz="1450" spc="-15">
                <a:latin typeface="Times New Roman"/>
                <a:cs typeface="Times New Roman"/>
              </a:rPr>
              <a:t>‘Doctor,’ </a:t>
            </a:r>
            <a:r>
              <a:rPr dirty="0" sz="1450" spc="-10">
                <a:latin typeface="Times New Roman"/>
                <a:cs typeface="Times New Roman"/>
              </a:rPr>
              <a:t>said I, ‘you have been throughout my </a:t>
            </a:r>
            <a:r>
              <a:rPr dirty="0" sz="1450" spc="-5">
                <a:latin typeface="Times New Roman"/>
                <a:cs typeface="Times New Roman"/>
              </a:rPr>
              <a:t>good </a:t>
            </a:r>
            <a:r>
              <a:rPr dirty="0" sz="1450" spc="-10">
                <a:latin typeface="Times New Roman"/>
                <a:cs typeface="Times New Roman"/>
              </a:rPr>
              <a:t>angel, and </a:t>
            </a:r>
            <a:r>
              <a:rPr dirty="0" sz="1450" spc="-5">
                <a:latin typeface="Times New Roman"/>
                <a:cs typeface="Times New Roman"/>
              </a:rPr>
              <a:t>your </a:t>
            </a:r>
            <a:r>
              <a:rPr dirty="0" sz="1450" spc="-10">
                <a:latin typeface="Times New Roman"/>
                <a:cs typeface="Times New Roman"/>
              </a:rPr>
              <a:t>advice is  </a:t>
            </a:r>
            <a:r>
              <a:rPr dirty="0" sz="1450" spc="-5">
                <a:latin typeface="Times New Roman"/>
                <a:cs typeface="Times New Roman"/>
              </a:rPr>
              <a:t>a </a:t>
            </a:r>
            <a:r>
              <a:rPr dirty="0" sz="1450" spc="-10">
                <a:latin typeface="Times New Roman"/>
                <a:cs typeface="Times New Roman"/>
              </a:rPr>
              <a:t>command. But tell me, if </a:t>
            </a:r>
            <a:r>
              <a:rPr dirty="0" sz="1450" spc="-5">
                <a:latin typeface="Times New Roman"/>
                <a:cs typeface="Times New Roman"/>
              </a:rPr>
              <a:t>you </a:t>
            </a:r>
            <a:r>
              <a:rPr dirty="0" sz="1450" spc="-10">
                <a:latin typeface="Times New Roman"/>
                <a:cs typeface="Times New Roman"/>
              </a:rPr>
              <a:t>please, something </a:t>
            </a:r>
            <a:r>
              <a:rPr dirty="0" sz="1450" spc="-5">
                <a:latin typeface="Times New Roman"/>
                <a:cs typeface="Times New Roman"/>
              </a:rPr>
              <a:t>of </a:t>
            </a:r>
            <a:r>
              <a:rPr dirty="0" sz="1450" spc="-10">
                <a:latin typeface="Times New Roman"/>
                <a:cs typeface="Times New Roman"/>
              </a:rPr>
              <a:t>the family with which </a:t>
            </a:r>
            <a:r>
              <a:rPr dirty="0" sz="1450" spc="-5">
                <a:latin typeface="Times New Roman"/>
                <a:cs typeface="Times New Roman"/>
              </a:rPr>
              <a:t>I  </a:t>
            </a:r>
            <a:r>
              <a:rPr dirty="0" sz="1450" spc="-10">
                <a:latin typeface="Times New Roman"/>
                <a:cs typeface="Times New Roman"/>
              </a:rPr>
              <a:t>am to</a:t>
            </a:r>
            <a:r>
              <a:rPr dirty="0" sz="1450" spc="-5">
                <a:latin typeface="Times New Roman"/>
                <a:cs typeface="Times New Roman"/>
              </a:rPr>
              <a:t> </a:t>
            </a:r>
            <a:r>
              <a:rPr dirty="0" sz="1450" spc="-10">
                <a:latin typeface="Times New Roman"/>
                <a:cs typeface="Times New Roman"/>
              </a:rPr>
              <a:t>reside.’</a:t>
            </a:r>
            <a:endParaRPr sz="1450">
              <a:latin typeface="Times New Roman"/>
              <a:cs typeface="Times New Roman"/>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6985">
              <a:lnSpc>
                <a:spcPts val="1730"/>
              </a:lnSpc>
              <a:spcBef>
                <a:spcPts val="155"/>
              </a:spcBef>
            </a:pPr>
            <a:r>
              <a:rPr dirty="0" sz="1450" spc="-10">
                <a:latin typeface="Times New Roman"/>
                <a:cs typeface="Times New Roman"/>
              </a:rPr>
              <a:t>‘I am coming to that,’ replied my friend; ‘and, indeed, there is </a:t>
            </a:r>
            <a:r>
              <a:rPr dirty="0" sz="1450" spc="-5">
                <a:latin typeface="Times New Roman"/>
                <a:cs typeface="Times New Roman"/>
              </a:rPr>
              <a:t>a </a:t>
            </a:r>
            <a:r>
              <a:rPr dirty="0" sz="1450" spc="-10">
                <a:latin typeface="Times New Roman"/>
                <a:cs typeface="Times New Roman"/>
              </a:rPr>
              <a:t>difficulty in  the </a:t>
            </a:r>
            <a:r>
              <a:rPr dirty="0" sz="1450" spc="-35">
                <a:latin typeface="Times New Roman"/>
                <a:cs typeface="Times New Roman"/>
              </a:rPr>
              <a:t>way. </a:t>
            </a:r>
            <a:r>
              <a:rPr dirty="0" sz="1450" spc="-10">
                <a:latin typeface="Times New Roman"/>
                <a:cs typeface="Times New Roman"/>
              </a:rPr>
              <a:t>These beggars are, as </a:t>
            </a:r>
            <a:r>
              <a:rPr dirty="0" sz="1450" spc="-5">
                <a:latin typeface="Times New Roman"/>
                <a:cs typeface="Times New Roman"/>
              </a:rPr>
              <a:t>I </a:t>
            </a:r>
            <a:r>
              <a:rPr dirty="0" sz="1450" spc="-10">
                <a:latin typeface="Times New Roman"/>
                <a:cs typeface="Times New Roman"/>
              </a:rPr>
              <a:t>have said, </a:t>
            </a:r>
            <a:r>
              <a:rPr dirty="0" sz="1450" spc="-5">
                <a:latin typeface="Times New Roman"/>
                <a:cs typeface="Times New Roman"/>
              </a:rPr>
              <a:t>of </a:t>
            </a:r>
            <a:r>
              <a:rPr dirty="0" sz="1450" spc="-10">
                <a:latin typeface="Times New Roman"/>
                <a:cs typeface="Times New Roman"/>
              </a:rPr>
              <a:t>very high descent and swollen  with the most baseless vanity; they have lived for some generations in </a:t>
            </a:r>
            <a:r>
              <a:rPr dirty="0" sz="1450" spc="-5">
                <a:latin typeface="Times New Roman"/>
                <a:cs typeface="Times New Roman"/>
              </a:rPr>
              <a:t>a  </a:t>
            </a:r>
            <a:r>
              <a:rPr dirty="0" sz="1450" spc="-10">
                <a:latin typeface="Times New Roman"/>
                <a:cs typeface="Times New Roman"/>
              </a:rPr>
              <a:t>growing isolation, drawing </a:t>
            </a:r>
            <a:r>
              <a:rPr dirty="0" sz="1450" spc="-30">
                <a:latin typeface="Times New Roman"/>
                <a:cs typeface="Times New Roman"/>
              </a:rPr>
              <a:t>away, </a:t>
            </a:r>
            <a:r>
              <a:rPr dirty="0" sz="1450" spc="-5">
                <a:latin typeface="Times New Roman"/>
                <a:cs typeface="Times New Roman"/>
              </a:rPr>
              <a:t>on </a:t>
            </a:r>
            <a:r>
              <a:rPr dirty="0" sz="1450" spc="-10">
                <a:latin typeface="Times New Roman"/>
                <a:cs typeface="Times New Roman"/>
              </a:rPr>
              <a:t>either hand, from the rich who had now  become too high for them, and from the </a:t>
            </a:r>
            <a:r>
              <a:rPr dirty="0" sz="1450" spc="-20">
                <a:latin typeface="Times New Roman"/>
                <a:cs typeface="Times New Roman"/>
              </a:rPr>
              <a:t>poor, </a:t>
            </a:r>
            <a:r>
              <a:rPr dirty="0" sz="1450" spc="-10">
                <a:latin typeface="Times New Roman"/>
                <a:cs typeface="Times New Roman"/>
              </a:rPr>
              <a:t>whom they still regarded as too  low; and even </a:t>
            </a:r>
            <a:r>
              <a:rPr dirty="0" sz="1450" spc="-20">
                <a:latin typeface="Times New Roman"/>
                <a:cs typeface="Times New Roman"/>
              </a:rPr>
              <a:t>to-day, </a:t>
            </a:r>
            <a:r>
              <a:rPr dirty="0" sz="1450" spc="-10">
                <a:latin typeface="Times New Roman"/>
                <a:cs typeface="Times New Roman"/>
              </a:rPr>
              <a:t>when poverty forces them to unfasten their </a:t>
            </a:r>
            <a:r>
              <a:rPr dirty="0" sz="1450" spc="-5">
                <a:latin typeface="Times New Roman"/>
                <a:cs typeface="Times New Roman"/>
              </a:rPr>
              <a:t>door </a:t>
            </a:r>
            <a:r>
              <a:rPr dirty="0" sz="1450" spc="-10">
                <a:latin typeface="Times New Roman"/>
                <a:cs typeface="Times New Roman"/>
              </a:rPr>
              <a:t>to </a:t>
            </a:r>
            <a:r>
              <a:rPr dirty="0" sz="1450" spc="-5">
                <a:latin typeface="Times New Roman"/>
                <a:cs typeface="Times New Roman"/>
              </a:rPr>
              <a:t>a  </a:t>
            </a:r>
            <a:r>
              <a:rPr dirty="0" sz="1450" spc="-10">
                <a:latin typeface="Times New Roman"/>
                <a:cs typeface="Times New Roman"/>
              </a:rPr>
              <a:t>guest, they cannot </a:t>
            </a:r>
            <a:r>
              <a:rPr dirty="0" sz="1450" spc="-5">
                <a:latin typeface="Times New Roman"/>
                <a:cs typeface="Times New Roman"/>
              </a:rPr>
              <a:t>do </a:t>
            </a:r>
            <a:r>
              <a:rPr dirty="0" sz="1450" spc="-10">
                <a:latin typeface="Times New Roman"/>
                <a:cs typeface="Times New Roman"/>
              </a:rPr>
              <a:t>so without </a:t>
            </a:r>
            <a:r>
              <a:rPr dirty="0" sz="1450" spc="-5">
                <a:latin typeface="Times New Roman"/>
                <a:cs typeface="Times New Roman"/>
              </a:rPr>
              <a:t>a </a:t>
            </a:r>
            <a:r>
              <a:rPr dirty="0" sz="1450" spc="-10">
                <a:latin typeface="Times New Roman"/>
                <a:cs typeface="Times New Roman"/>
              </a:rPr>
              <a:t>most ungracious stipulation. </a:t>
            </a:r>
            <a:r>
              <a:rPr dirty="0" sz="1450" spc="-60">
                <a:latin typeface="Times New Roman"/>
                <a:cs typeface="Times New Roman"/>
              </a:rPr>
              <a:t>You </a:t>
            </a:r>
            <a:r>
              <a:rPr dirty="0" sz="1450" spc="-10">
                <a:latin typeface="Times New Roman"/>
                <a:cs typeface="Times New Roman"/>
              </a:rPr>
              <a:t>are to  remain, they </a:t>
            </a:r>
            <a:r>
              <a:rPr dirty="0" sz="1450" spc="-30">
                <a:latin typeface="Times New Roman"/>
                <a:cs typeface="Times New Roman"/>
              </a:rPr>
              <a:t>say, </a:t>
            </a:r>
            <a:r>
              <a:rPr dirty="0" sz="1450" spc="-5">
                <a:latin typeface="Times New Roman"/>
                <a:cs typeface="Times New Roman"/>
              </a:rPr>
              <a:t>a </a:t>
            </a:r>
            <a:r>
              <a:rPr dirty="0" sz="1450" spc="-10">
                <a:latin typeface="Times New Roman"/>
                <a:cs typeface="Times New Roman"/>
              </a:rPr>
              <a:t>stranger; they will give </a:t>
            </a:r>
            <a:r>
              <a:rPr dirty="0" sz="1450" spc="-5">
                <a:latin typeface="Times New Roman"/>
                <a:cs typeface="Times New Roman"/>
              </a:rPr>
              <a:t>you </a:t>
            </a:r>
            <a:r>
              <a:rPr dirty="0" sz="1450" spc="-10">
                <a:latin typeface="Times New Roman"/>
                <a:cs typeface="Times New Roman"/>
              </a:rPr>
              <a:t>attendance, </a:t>
            </a:r>
            <a:r>
              <a:rPr dirty="0" sz="1450" spc="-5">
                <a:latin typeface="Times New Roman"/>
                <a:cs typeface="Times New Roman"/>
              </a:rPr>
              <a:t>but </a:t>
            </a:r>
            <a:r>
              <a:rPr dirty="0" sz="1450" spc="-10">
                <a:latin typeface="Times New Roman"/>
                <a:cs typeface="Times New Roman"/>
              </a:rPr>
              <a:t>they refuse  from the first the idea </a:t>
            </a:r>
            <a:r>
              <a:rPr dirty="0" sz="1450" spc="-5">
                <a:latin typeface="Times New Roman"/>
                <a:cs typeface="Times New Roman"/>
              </a:rPr>
              <a:t>of </a:t>
            </a:r>
            <a:r>
              <a:rPr dirty="0" sz="1450" spc="-10">
                <a:latin typeface="Times New Roman"/>
                <a:cs typeface="Times New Roman"/>
              </a:rPr>
              <a:t>the smallest</a:t>
            </a:r>
            <a:r>
              <a:rPr dirty="0" sz="1450" spc="30">
                <a:latin typeface="Times New Roman"/>
                <a:cs typeface="Times New Roman"/>
              </a:rPr>
              <a:t> </a:t>
            </a:r>
            <a:r>
              <a:rPr dirty="0" sz="1450" spc="-20">
                <a:latin typeface="Times New Roman"/>
                <a:cs typeface="Times New Roman"/>
              </a:rPr>
              <a:t>intimacy.’</a:t>
            </a:r>
            <a:endParaRPr sz="1450">
              <a:latin typeface="Times New Roman"/>
              <a:cs typeface="Times New Roman"/>
            </a:endParaRPr>
          </a:p>
          <a:p>
            <a:pPr algn="just" marL="12700" marR="5080">
              <a:lnSpc>
                <a:spcPts val="1730"/>
              </a:lnSpc>
              <a:spcBef>
                <a:spcPts val="850"/>
              </a:spcBef>
            </a:pP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deny that </a:t>
            </a:r>
            <a:r>
              <a:rPr dirty="0" sz="1450" spc="-5">
                <a:latin typeface="Times New Roman"/>
                <a:cs typeface="Times New Roman"/>
              </a:rPr>
              <a:t>I </a:t>
            </a:r>
            <a:r>
              <a:rPr dirty="0" sz="1450" spc="-10">
                <a:latin typeface="Times New Roman"/>
                <a:cs typeface="Times New Roman"/>
              </a:rPr>
              <a:t>was piqued, and perhaps the feeling strengthened my  desire to </a:t>
            </a:r>
            <a:r>
              <a:rPr dirty="0" sz="1450" spc="-5">
                <a:latin typeface="Times New Roman"/>
                <a:cs typeface="Times New Roman"/>
              </a:rPr>
              <a:t>go, </a:t>
            </a:r>
            <a:r>
              <a:rPr dirty="0" sz="1450" spc="-10">
                <a:latin typeface="Times New Roman"/>
                <a:cs typeface="Times New Roman"/>
              </a:rPr>
              <a:t>for </a:t>
            </a:r>
            <a:r>
              <a:rPr dirty="0" sz="1450" spc="-5">
                <a:latin typeface="Times New Roman"/>
                <a:cs typeface="Times New Roman"/>
              </a:rPr>
              <a:t>I </a:t>
            </a:r>
            <a:r>
              <a:rPr dirty="0" sz="1450" spc="-10">
                <a:latin typeface="Times New Roman"/>
                <a:cs typeface="Times New Roman"/>
              </a:rPr>
              <a:t>was confident that </a:t>
            </a:r>
            <a:r>
              <a:rPr dirty="0" sz="1450" spc="-5">
                <a:latin typeface="Times New Roman"/>
                <a:cs typeface="Times New Roman"/>
              </a:rPr>
              <a:t>I </a:t>
            </a:r>
            <a:r>
              <a:rPr dirty="0" sz="1450" spc="-10">
                <a:latin typeface="Times New Roman"/>
                <a:cs typeface="Times New Roman"/>
              </a:rPr>
              <a:t>could break down that barrier if </a:t>
            </a:r>
            <a:r>
              <a:rPr dirty="0" sz="1450" spc="-5">
                <a:latin typeface="Times New Roman"/>
                <a:cs typeface="Times New Roman"/>
              </a:rPr>
              <a:t>I  </a:t>
            </a:r>
            <a:r>
              <a:rPr dirty="0" sz="1450" spc="-10">
                <a:latin typeface="Times New Roman"/>
                <a:cs typeface="Times New Roman"/>
              </a:rPr>
              <a:t>desired. ‘There is nothing offensive in such </a:t>
            </a:r>
            <a:r>
              <a:rPr dirty="0" sz="1450" spc="-5">
                <a:latin typeface="Times New Roman"/>
                <a:cs typeface="Times New Roman"/>
              </a:rPr>
              <a:t>a </a:t>
            </a:r>
            <a:r>
              <a:rPr dirty="0" sz="1450" spc="-10">
                <a:latin typeface="Times New Roman"/>
                <a:cs typeface="Times New Roman"/>
              </a:rPr>
              <a:t>stipulation,’ said I; ‘and </a:t>
            </a:r>
            <a:r>
              <a:rPr dirty="0" sz="1450" spc="-5">
                <a:latin typeface="Times New Roman"/>
                <a:cs typeface="Times New Roman"/>
              </a:rPr>
              <a:t>I </a:t>
            </a:r>
            <a:r>
              <a:rPr dirty="0" sz="1450" spc="-10">
                <a:latin typeface="Times New Roman"/>
                <a:cs typeface="Times New Roman"/>
              </a:rPr>
              <a:t>even  sympathise with the feeling that inspired</a:t>
            </a:r>
            <a:r>
              <a:rPr dirty="0" sz="1450" spc="2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‘It is true they have never seen </a:t>
            </a:r>
            <a:r>
              <a:rPr dirty="0" sz="1450" spc="-5">
                <a:latin typeface="Times New Roman"/>
                <a:cs typeface="Times New Roman"/>
              </a:rPr>
              <a:t>you,’ </a:t>
            </a:r>
            <a:r>
              <a:rPr dirty="0" sz="1450" spc="-10">
                <a:latin typeface="Times New Roman"/>
                <a:cs typeface="Times New Roman"/>
              </a:rPr>
              <a:t>returned the doctor politely; ‘and if they  knew </a:t>
            </a:r>
            <a:r>
              <a:rPr dirty="0" sz="1450" spc="-5">
                <a:latin typeface="Times New Roman"/>
                <a:cs typeface="Times New Roman"/>
              </a:rPr>
              <a:t>you </a:t>
            </a:r>
            <a:r>
              <a:rPr dirty="0" sz="1450" spc="-10">
                <a:latin typeface="Times New Roman"/>
                <a:cs typeface="Times New Roman"/>
              </a:rPr>
              <a:t>were the handsomest and the most pleasant man that ever came  from England (where </a:t>
            </a:r>
            <a:r>
              <a:rPr dirty="0" sz="1450" spc="-5">
                <a:latin typeface="Times New Roman"/>
                <a:cs typeface="Times New Roman"/>
              </a:rPr>
              <a:t>I </a:t>
            </a:r>
            <a:r>
              <a:rPr dirty="0" sz="1450" spc="-10">
                <a:latin typeface="Times New Roman"/>
                <a:cs typeface="Times New Roman"/>
              </a:rPr>
              <a:t>am told that handsome men are common, </a:t>
            </a:r>
            <a:r>
              <a:rPr dirty="0" sz="1450" spc="-5">
                <a:latin typeface="Times New Roman"/>
                <a:cs typeface="Times New Roman"/>
              </a:rPr>
              <a:t>but </a:t>
            </a:r>
            <a:r>
              <a:rPr dirty="0" sz="1450" spc="-10">
                <a:latin typeface="Times New Roman"/>
                <a:cs typeface="Times New Roman"/>
              </a:rPr>
              <a:t>pleasant  ones </a:t>
            </a:r>
            <a:r>
              <a:rPr dirty="0" sz="1450" spc="-5">
                <a:latin typeface="Times New Roman"/>
                <a:cs typeface="Times New Roman"/>
              </a:rPr>
              <a:t>not </a:t>
            </a:r>
            <a:r>
              <a:rPr dirty="0" sz="1450" spc="-10">
                <a:latin typeface="Times New Roman"/>
                <a:cs typeface="Times New Roman"/>
              </a:rPr>
              <a:t>so much so), they would doubtless make </a:t>
            </a:r>
            <a:r>
              <a:rPr dirty="0" sz="1450" spc="-5">
                <a:latin typeface="Times New Roman"/>
                <a:cs typeface="Times New Roman"/>
              </a:rPr>
              <a:t>you </a:t>
            </a:r>
            <a:r>
              <a:rPr dirty="0" sz="1450" spc="-10">
                <a:latin typeface="Times New Roman"/>
                <a:cs typeface="Times New Roman"/>
              </a:rPr>
              <a:t>welcome with </a:t>
            </a:r>
            <a:r>
              <a:rPr dirty="0" sz="1450" spc="-5">
                <a:latin typeface="Times New Roman"/>
                <a:cs typeface="Times New Roman"/>
              </a:rPr>
              <a:t>a </a:t>
            </a:r>
            <a:r>
              <a:rPr dirty="0" sz="1450" spc="-10">
                <a:latin typeface="Times New Roman"/>
                <a:cs typeface="Times New Roman"/>
              </a:rPr>
              <a:t>better  grace. But since </a:t>
            </a:r>
            <a:r>
              <a:rPr dirty="0" sz="1450" spc="-5">
                <a:latin typeface="Times New Roman"/>
                <a:cs typeface="Times New Roman"/>
              </a:rPr>
              <a:t>you </a:t>
            </a:r>
            <a:r>
              <a:rPr dirty="0" sz="1450" spc="-10">
                <a:latin typeface="Times New Roman"/>
                <a:cs typeface="Times New Roman"/>
              </a:rPr>
              <a:t>take the thing so well, it matters </a:t>
            </a:r>
            <a:r>
              <a:rPr dirty="0" sz="1450" spc="-5">
                <a:latin typeface="Times New Roman"/>
                <a:cs typeface="Times New Roman"/>
              </a:rPr>
              <a:t>not. </a:t>
            </a:r>
            <a:r>
              <a:rPr dirty="0" sz="1450" spc="-60">
                <a:latin typeface="Times New Roman"/>
                <a:cs typeface="Times New Roman"/>
              </a:rPr>
              <a:t>To </a:t>
            </a:r>
            <a:r>
              <a:rPr dirty="0" sz="1450" spc="-10">
                <a:latin typeface="Times New Roman"/>
                <a:cs typeface="Times New Roman"/>
              </a:rPr>
              <a:t>me, indeed, it  seems discourteous. But </a:t>
            </a:r>
            <a:r>
              <a:rPr dirty="0" sz="1450" spc="-5">
                <a:latin typeface="Times New Roman"/>
                <a:cs typeface="Times New Roman"/>
              </a:rPr>
              <a:t>you </a:t>
            </a:r>
            <a:r>
              <a:rPr dirty="0" sz="1450" spc="-10">
                <a:latin typeface="Times New Roman"/>
                <a:cs typeface="Times New Roman"/>
              </a:rPr>
              <a:t>will find yourself the </a:t>
            </a:r>
            <a:r>
              <a:rPr dirty="0" sz="1450" spc="-20">
                <a:latin typeface="Times New Roman"/>
                <a:cs typeface="Times New Roman"/>
              </a:rPr>
              <a:t>gainer. </a:t>
            </a:r>
            <a:r>
              <a:rPr dirty="0" sz="1450" spc="-10">
                <a:latin typeface="Times New Roman"/>
                <a:cs typeface="Times New Roman"/>
              </a:rPr>
              <a:t>The family will </a:t>
            </a:r>
            <a:r>
              <a:rPr dirty="0" sz="1450" spc="-5">
                <a:latin typeface="Times New Roman"/>
                <a:cs typeface="Times New Roman"/>
              </a:rPr>
              <a:t>not  </a:t>
            </a:r>
            <a:r>
              <a:rPr dirty="0" sz="1450" spc="-10">
                <a:latin typeface="Times New Roman"/>
                <a:cs typeface="Times New Roman"/>
              </a:rPr>
              <a:t>much tempt </a:t>
            </a:r>
            <a:r>
              <a:rPr dirty="0" sz="1450" spc="-5">
                <a:latin typeface="Times New Roman"/>
                <a:cs typeface="Times New Roman"/>
              </a:rPr>
              <a:t>you. </a:t>
            </a:r>
            <a:r>
              <a:rPr dirty="0" sz="1450" spc="-10">
                <a:latin typeface="Times New Roman"/>
                <a:cs typeface="Times New Roman"/>
              </a:rPr>
              <a:t>A </a:t>
            </a:r>
            <a:r>
              <a:rPr dirty="0" sz="1450" spc="-15">
                <a:latin typeface="Times New Roman"/>
                <a:cs typeface="Times New Roman"/>
              </a:rPr>
              <a:t>mother, </a:t>
            </a:r>
            <a:r>
              <a:rPr dirty="0" sz="1450" spc="-5">
                <a:latin typeface="Times New Roman"/>
                <a:cs typeface="Times New Roman"/>
              </a:rPr>
              <a:t>a son,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daughter; an old woman said to </a:t>
            </a:r>
            <a:r>
              <a:rPr dirty="0" sz="1450" spc="-5">
                <a:latin typeface="Times New Roman"/>
                <a:cs typeface="Times New Roman"/>
              </a:rPr>
              <a:t>be  </a:t>
            </a:r>
            <a:r>
              <a:rPr dirty="0" sz="1450" spc="-10">
                <a:latin typeface="Times New Roman"/>
                <a:cs typeface="Times New Roman"/>
              </a:rPr>
              <a:t>halfwitted, </a:t>
            </a:r>
            <a:r>
              <a:rPr dirty="0" sz="1450" spc="-5">
                <a:latin typeface="Times New Roman"/>
                <a:cs typeface="Times New Roman"/>
              </a:rPr>
              <a:t>a </a:t>
            </a:r>
            <a:r>
              <a:rPr dirty="0" sz="1450" spc="-10">
                <a:latin typeface="Times New Roman"/>
                <a:cs typeface="Times New Roman"/>
              </a:rPr>
              <a:t>country lout, and </a:t>
            </a:r>
            <a:r>
              <a:rPr dirty="0" sz="1450" spc="-5">
                <a:latin typeface="Times New Roman"/>
                <a:cs typeface="Times New Roman"/>
              </a:rPr>
              <a:t>a </a:t>
            </a:r>
            <a:r>
              <a:rPr dirty="0" sz="1450" spc="-10">
                <a:latin typeface="Times New Roman"/>
                <a:cs typeface="Times New Roman"/>
              </a:rPr>
              <a:t>country girl, who stands very high with her  </a:t>
            </a:r>
            <a:r>
              <a:rPr dirty="0" sz="1450" spc="-15">
                <a:latin typeface="Times New Roman"/>
                <a:cs typeface="Times New Roman"/>
              </a:rPr>
              <a:t>confessor, </a:t>
            </a:r>
            <a:r>
              <a:rPr dirty="0" sz="1450" spc="-10">
                <a:latin typeface="Times New Roman"/>
                <a:cs typeface="Times New Roman"/>
              </a:rPr>
              <a:t>and is, therefore,’ chuckled the physician, ‘most likely plain; there  is </a:t>
            </a:r>
            <a:r>
              <a:rPr dirty="0" sz="1450" spc="-5">
                <a:latin typeface="Times New Roman"/>
                <a:cs typeface="Times New Roman"/>
              </a:rPr>
              <a:t>not </a:t>
            </a:r>
            <a:r>
              <a:rPr dirty="0" sz="1450" spc="-10">
                <a:latin typeface="Times New Roman"/>
                <a:cs typeface="Times New Roman"/>
              </a:rPr>
              <a:t>much in that to attract the fancy </a:t>
            </a:r>
            <a:r>
              <a:rPr dirty="0" sz="1450" spc="-5">
                <a:latin typeface="Times New Roman"/>
                <a:cs typeface="Times New Roman"/>
              </a:rPr>
              <a:t>of a </a:t>
            </a:r>
            <a:r>
              <a:rPr dirty="0" sz="1450" spc="-10">
                <a:latin typeface="Times New Roman"/>
                <a:cs typeface="Times New Roman"/>
              </a:rPr>
              <a:t>dashing</a:t>
            </a:r>
            <a:r>
              <a:rPr dirty="0" sz="1450" spc="45">
                <a:latin typeface="Times New Roman"/>
                <a:cs typeface="Times New Roman"/>
              </a:rPr>
              <a:t> </a:t>
            </a:r>
            <a:r>
              <a:rPr dirty="0" sz="1450" spc="-20">
                <a:latin typeface="Times New Roman"/>
                <a:cs typeface="Times New Roman"/>
              </a:rPr>
              <a:t>officer.’</a:t>
            </a:r>
            <a:endParaRPr sz="1450">
              <a:latin typeface="Times New Roman"/>
              <a:cs typeface="Times New Roman"/>
            </a:endParaRPr>
          </a:p>
          <a:p>
            <a:pPr algn="just" marL="12700">
              <a:lnSpc>
                <a:spcPct val="100000"/>
              </a:lnSpc>
              <a:spcBef>
                <a:spcPts val="780"/>
              </a:spcBef>
            </a:pPr>
            <a:r>
              <a:rPr dirty="0" sz="1450" spc="-10">
                <a:latin typeface="Times New Roman"/>
                <a:cs typeface="Times New Roman"/>
              </a:rPr>
              <a:t>‘And yet </a:t>
            </a:r>
            <a:r>
              <a:rPr dirty="0" sz="1450" spc="-5">
                <a:latin typeface="Times New Roman"/>
                <a:cs typeface="Times New Roman"/>
              </a:rPr>
              <a:t>you </a:t>
            </a:r>
            <a:r>
              <a:rPr dirty="0" sz="1450" spc="-10">
                <a:latin typeface="Times New Roman"/>
                <a:cs typeface="Times New Roman"/>
              </a:rPr>
              <a:t>say they are high-born,’ </a:t>
            </a:r>
            <a:r>
              <a:rPr dirty="0" sz="1450" spc="-5">
                <a:latin typeface="Times New Roman"/>
                <a:cs typeface="Times New Roman"/>
              </a:rPr>
              <a:t>I</a:t>
            </a:r>
            <a:r>
              <a:rPr dirty="0" sz="1450" spc="-75">
                <a:latin typeface="Times New Roman"/>
                <a:cs typeface="Times New Roman"/>
              </a:rPr>
              <a:t> </a:t>
            </a:r>
            <a:r>
              <a:rPr dirty="0" sz="1450" spc="-10">
                <a:latin typeface="Times New Roman"/>
                <a:cs typeface="Times New Roman"/>
              </a:rPr>
              <a:t>objected.</a:t>
            </a:r>
            <a:endParaRPr sz="1450">
              <a:latin typeface="Times New Roman"/>
              <a:cs typeface="Times New Roman"/>
            </a:endParaRPr>
          </a:p>
          <a:p>
            <a:pPr algn="just" marL="12700" marR="5715">
              <a:lnSpc>
                <a:spcPts val="1730"/>
              </a:lnSpc>
              <a:spcBef>
                <a:spcPts val="919"/>
              </a:spcBef>
            </a:pPr>
            <a:r>
              <a:rPr dirty="0" sz="1450" spc="-30">
                <a:latin typeface="Times New Roman"/>
                <a:cs typeface="Times New Roman"/>
              </a:rPr>
              <a:t>‘Well, </a:t>
            </a:r>
            <a:r>
              <a:rPr dirty="0" sz="1450" spc="-10">
                <a:latin typeface="Times New Roman"/>
                <a:cs typeface="Times New Roman"/>
              </a:rPr>
              <a:t>as to that, </a:t>
            </a:r>
            <a:r>
              <a:rPr dirty="0" sz="1450" spc="-5">
                <a:latin typeface="Times New Roman"/>
                <a:cs typeface="Times New Roman"/>
              </a:rPr>
              <a:t>I </a:t>
            </a:r>
            <a:r>
              <a:rPr dirty="0" sz="1450" spc="-10">
                <a:latin typeface="Times New Roman"/>
                <a:cs typeface="Times New Roman"/>
              </a:rPr>
              <a:t>should distinguish,’ returned the </a:t>
            </a:r>
            <a:r>
              <a:rPr dirty="0" sz="1450" spc="-20">
                <a:latin typeface="Times New Roman"/>
                <a:cs typeface="Times New Roman"/>
              </a:rPr>
              <a:t>doctor. </a:t>
            </a:r>
            <a:r>
              <a:rPr dirty="0" sz="1450" spc="-10">
                <a:latin typeface="Times New Roman"/>
                <a:cs typeface="Times New Roman"/>
              </a:rPr>
              <a:t>‘The mother is; </a:t>
            </a:r>
            <a:r>
              <a:rPr dirty="0" sz="1450" spc="-5">
                <a:latin typeface="Times New Roman"/>
                <a:cs typeface="Times New Roman"/>
              </a:rPr>
              <a:t>not  </a:t>
            </a:r>
            <a:r>
              <a:rPr dirty="0" sz="1450" spc="-10">
                <a:latin typeface="Times New Roman"/>
                <a:cs typeface="Times New Roman"/>
              </a:rPr>
              <a:t>so the children. The mother was the last representative </a:t>
            </a:r>
            <a:r>
              <a:rPr dirty="0" sz="1450" spc="-5">
                <a:latin typeface="Times New Roman"/>
                <a:cs typeface="Times New Roman"/>
              </a:rPr>
              <a:t>of a </a:t>
            </a:r>
            <a:r>
              <a:rPr dirty="0" sz="1450" spc="-10">
                <a:latin typeface="Times New Roman"/>
                <a:cs typeface="Times New Roman"/>
              </a:rPr>
              <a:t>princely stock,  degenerate both in parts and fortune. Her father was </a:t>
            </a:r>
            <a:r>
              <a:rPr dirty="0" sz="1450" spc="-5">
                <a:latin typeface="Times New Roman"/>
                <a:cs typeface="Times New Roman"/>
              </a:rPr>
              <a:t>not </a:t>
            </a:r>
            <a:r>
              <a:rPr dirty="0" sz="1450" spc="-10">
                <a:latin typeface="Times New Roman"/>
                <a:cs typeface="Times New Roman"/>
              </a:rPr>
              <a:t>only </a:t>
            </a:r>
            <a:r>
              <a:rPr dirty="0" sz="1450" spc="-20">
                <a:latin typeface="Times New Roman"/>
                <a:cs typeface="Times New Roman"/>
              </a:rPr>
              <a:t>poor, </a:t>
            </a:r>
            <a:r>
              <a:rPr dirty="0" sz="1450" spc="-5">
                <a:latin typeface="Times New Roman"/>
                <a:cs typeface="Times New Roman"/>
              </a:rPr>
              <a:t>he </a:t>
            </a:r>
            <a:r>
              <a:rPr dirty="0" sz="1450" spc="-10">
                <a:latin typeface="Times New Roman"/>
                <a:cs typeface="Times New Roman"/>
              </a:rPr>
              <a:t>was  mad: and the girl ran wild about the residencia till his death. Then, much </a:t>
            </a:r>
            <a:r>
              <a:rPr dirty="0" sz="1450" spc="-5">
                <a:latin typeface="Times New Roman"/>
                <a:cs typeface="Times New Roman"/>
              </a:rPr>
              <a:t>of  </a:t>
            </a:r>
            <a:r>
              <a:rPr dirty="0" sz="1450" spc="-10">
                <a:latin typeface="Times New Roman"/>
                <a:cs typeface="Times New Roman"/>
              </a:rPr>
              <a:t>the fortune having died with him, and the family being quite extinct, the girl  ran wilder than </a:t>
            </a:r>
            <a:r>
              <a:rPr dirty="0" sz="1450" spc="-20">
                <a:latin typeface="Times New Roman"/>
                <a:cs typeface="Times New Roman"/>
              </a:rPr>
              <a:t>ever,</a:t>
            </a:r>
            <a:r>
              <a:rPr dirty="0" sz="1450" spc="320">
                <a:latin typeface="Times New Roman"/>
                <a:cs typeface="Times New Roman"/>
              </a:rPr>
              <a:t> </a:t>
            </a:r>
            <a:r>
              <a:rPr dirty="0" sz="1450" spc="-10">
                <a:latin typeface="Times New Roman"/>
                <a:cs typeface="Times New Roman"/>
              </a:rPr>
              <a:t>until at last she married, Heaven knows whom, </a:t>
            </a:r>
            <a:r>
              <a:rPr dirty="0" sz="1450" spc="-5">
                <a:latin typeface="Times New Roman"/>
                <a:cs typeface="Times New Roman"/>
              </a:rPr>
              <a:t>a  </a:t>
            </a:r>
            <a:r>
              <a:rPr dirty="0" sz="1450" spc="-10">
                <a:latin typeface="Times New Roman"/>
                <a:cs typeface="Times New Roman"/>
              </a:rPr>
              <a:t>muleteer some </a:t>
            </a:r>
            <a:r>
              <a:rPr dirty="0" sz="1450" spc="-30">
                <a:latin typeface="Times New Roman"/>
                <a:cs typeface="Times New Roman"/>
              </a:rPr>
              <a:t>say, </a:t>
            </a:r>
            <a:r>
              <a:rPr dirty="0" sz="1450" spc="-10">
                <a:latin typeface="Times New Roman"/>
                <a:cs typeface="Times New Roman"/>
              </a:rPr>
              <a:t>others </a:t>
            </a:r>
            <a:r>
              <a:rPr dirty="0" sz="1450" spc="-5">
                <a:latin typeface="Times New Roman"/>
                <a:cs typeface="Times New Roman"/>
              </a:rPr>
              <a:t>a </a:t>
            </a:r>
            <a:r>
              <a:rPr dirty="0" sz="1450" spc="-10">
                <a:latin typeface="Times New Roman"/>
                <a:cs typeface="Times New Roman"/>
              </a:rPr>
              <a:t>smuggler; while there are some who uphold there  was </a:t>
            </a:r>
            <a:r>
              <a:rPr dirty="0" sz="1450" spc="-5">
                <a:latin typeface="Times New Roman"/>
                <a:cs typeface="Times New Roman"/>
              </a:rPr>
              <a:t>no </a:t>
            </a:r>
            <a:r>
              <a:rPr dirty="0" sz="1450" spc="-10">
                <a:latin typeface="Times New Roman"/>
                <a:cs typeface="Times New Roman"/>
              </a:rPr>
              <a:t>marriage at all, and that Felipe and Olalla are bastards. The </a:t>
            </a:r>
            <a:r>
              <a:rPr dirty="0" sz="1450" spc="-5">
                <a:latin typeface="Times New Roman"/>
                <a:cs typeface="Times New Roman"/>
              </a:rPr>
              <a:t>union,  </a:t>
            </a:r>
            <a:r>
              <a:rPr dirty="0" sz="1450" spc="-10">
                <a:latin typeface="Times New Roman"/>
                <a:cs typeface="Times New Roman"/>
              </a:rPr>
              <a:t>such as it was, was tragically dissolved some years ago; </a:t>
            </a:r>
            <a:r>
              <a:rPr dirty="0" sz="1450" spc="-5">
                <a:latin typeface="Times New Roman"/>
                <a:cs typeface="Times New Roman"/>
              </a:rPr>
              <a:t>but </a:t>
            </a:r>
            <a:r>
              <a:rPr dirty="0" sz="1450" spc="-10">
                <a:latin typeface="Times New Roman"/>
                <a:cs typeface="Times New Roman"/>
              </a:rPr>
              <a:t>they live in such  seclusion, and the country at that time was in so much </a:t>
            </a:r>
            <a:r>
              <a:rPr dirty="0" sz="1450" spc="-15">
                <a:latin typeface="Times New Roman"/>
                <a:cs typeface="Times New Roman"/>
              </a:rPr>
              <a:t>disorder, </a:t>
            </a:r>
            <a:r>
              <a:rPr dirty="0" sz="1450" spc="-10">
                <a:latin typeface="Times New Roman"/>
                <a:cs typeface="Times New Roman"/>
              </a:rPr>
              <a:t>that the  precise manner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man’s </a:t>
            </a:r>
            <a:r>
              <a:rPr dirty="0" sz="1450" spc="-10">
                <a:latin typeface="Times New Roman"/>
                <a:cs typeface="Times New Roman"/>
              </a:rPr>
              <a:t>end is known only to the priest—if even to</a:t>
            </a:r>
            <a:r>
              <a:rPr dirty="0" sz="1450" spc="15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a:lnSpc>
                <a:spcPct val="100000"/>
              </a:lnSpc>
              <a:spcBef>
                <a:spcPts val="780"/>
              </a:spcBef>
            </a:pPr>
            <a:r>
              <a:rPr dirty="0" sz="1450" spc="-10">
                <a:latin typeface="Times New Roman"/>
                <a:cs typeface="Times New Roman"/>
              </a:rPr>
              <a:t>‘I begin to think </a:t>
            </a:r>
            <a:r>
              <a:rPr dirty="0" sz="1450" spc="-5">
                <a:latin typeface="Times New Roman"/>
                <a:cs typeface="Times New Roman"/>
              </a:rPr>
              <a:t>I </a:t>
            </a:r>
            <a:r>
              <a:rPr dirty="0" sz="1450" spc="-10">
                <a:latin typeface="Times New Roman"/>
                <a:cs typeface="Times New Roman"/>
              </a:rPr>
              <a:t>shall have strange experiences,’ said</a:t>
            </a:r>
            <a:r>
              <a:rPr dirty="0" sz="1450" spc="-55">
                <a:latin typeface="Times New Roman"/>
                <a:cs typeface="Times New Roman"/>
              </a:rPr>
              <a:t> </a:t>
            </a:r>
            <a:r>
              <a:rPr dirty="0" sz="1450" spc="-10">
                <a:latin typeface="Times New Roman"/>
                <a:cs typeface="Times New Roman"/>
              </a:rPr>
              <a:t>I.</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‘I would </a:t>
            </a:r>
            <a:r>
              <a:rPr dirty="0" sz="1450" spc="-5">
                <a:latin typeface="Times New Roman"/>
                <a:cs typeface="Times New Roman"/>
              </a:rPr>
              <a:t>not </a:t>
            </a:r>
            <a:r>
              <a:rPr dirty="0" sz="1450" spc="-10">
                <a:latin typeface="Times New Roman"/>
                <a:cs typeface="Times New Roman"/>
              </a:rPr>
              <a:t>romance, if </a:t>
            </a:r>
            <a:r>
              <a:rPr dirty="0" sz="1450" spc="-5">
                <a:latin typeface="Times New Roman"/>
                <a:cs typeface="Times New Roman"/>
              </a:rPr>
              <a:t>I </a:t>
            </a:r>
            <a:r>
              <a:rPr dirty="0" sz="1450" spc="-10">
                <a:latin typeface="Times New Roman"/>
                <a:cs typeface="Times New Roman"/>
              </a:rPr>
              <a:t>were </a:t>
            </a:r>
            <a:r>
              <a:rPr dirty="0" sz="1450" spc="-5">
                <a:latin typeface="Times New Roman"/>
                <a:cs typeface="Times New Roman"/>
              </a:rPr>
              <a:t>you,’ </a:t>
            </a:r>
            <a:r>
              <a:rPr dirty="0" sz="1450" spc="-10">
                <a:latin typeface="Times New Roman"/>
                <a:cs typeface="Times New Roman"/>
              </a:rPr>
              <a:t>replied the doctor; ‘you will find, </a:t>
            </a:r>
            <a:r>
              <a:rPr dirty="0" sz="1450" spc="-5">
                <a:latin typeface="Times New Roman"/>
                <a:cs typeface="Times New Roman"/>
              </a:rPr>
              <a:t>I </a:t>
            </a:r>
            <a:r>
              <a:rPr dirty="0" sz="1450" spc="-20">
                <a:latin typeface="Times New Roman"/>
                <a:cs typeface="Times New Roman"/>
              </a:rPr>
              <a:t>fear, </a:t>
            </a:r>
            <a:r>
              <a:rPr dirty="0" sz="1450" spc="320">
                <a:latin typeface="Times New Roman"/>
                <a:cs typeface="Times New Roman"/>
              </a:rPr>
              <a:t> </a:t>
            </a:r>
            <a:r>
              <a:rPr dirty="0" sz="1450" spc="-5">
                <a:latin typeface="Times New Roman"/>
                <a:cs typeface="Times New Roman"/>
              </a:rPr>
              <a:t>a </a:t>
            </a:r>
            <a:r>
              <a:rPr dirty="0" sz="1450" spc="-10">
                <a:latin typeface="Times New Roman"/>
                <a:cs typeface="Times New Roman"/>
              </a:rPr>
              <a:t>very grovelling and commonplace </a:t>
            </a:r>
            <a:r>
              <a:rPr dirty="0" sz="1450" spc="-20">
                <a:latin typeface="Times New Roman"/>
                <a:cs typeface="Times New Roman"/>
              </a:rPr>
              <a:t>reality.</a:t>
            </a:r>
            <a:r>
              <a:rPr dirty="0" sz="1450" spc="320">
                <a:latin typeface="Times New Roman"/>
                <a:cs typeface="Times New Roman"/>
              </a:rPr>
              <a:t> </a:t>
            </a:r>
            <a:r>
              <a:rPr dirty="0" sz="1450" spc="-10">
                <a:latin typeface="Times New Roman"/>
                <a:cs typeface="Times New Roman"/>
              </a:rPr>
              <a:t>Felipe, for instance, </a:t>
            </a:r>
            <a:r>
              <a:rPr dirty="0" sz="1450" spc="-5">
                <a:latin typeface="Times New Roman"/>
                <a:cs typeface="Times New Roman"/>
              </a:rPr>
              <a:t>I </a:t>
            </a:r>
            <a:r>
              <a:rPr dirty="0" sz="1450" spc="-10">
                <a:latin typeface="Times New Roman"/>
                <a:cs typeface="Times New Roman"/>
              </a:rPr>
              <a:t>have seen.  And</a:t>
            </a:r>
            <a:r>
              <a:rPr dirty="0" sz="1450" spc="155">
                <a:latin typeface="Times New Roman"/>
                <a:cs typeface="Times New Roman"/>
              </a:rPr>
              <a:t> </a:t>
            </a:r>
            <a:r>
              <a:rPr dirty="0" sz="1450" spc="-10">
                <a:latin typeface="Times New Roman"/>
                <a:cs typeface="Times New Roman"/>
              </a:rPr>
              <a:t>what</a:t>
            </a:r>
            <a:r>
              <a:rPr dirty="0" sz="1450" spc="155">
                <a:latin typeface="Times New Roman"/>
                <a:cs typeface="Times New Roman"/>
              </a:rPr>
              <a:t> </a:t>
            </a:r>
            <a:r>
              <a:rPr dirty="0" sz="1450" spc="-10">
                <a:latin typeface="Times New Roman"/>
                <a:cs typeface="Times New Roman"/>
              </a:rPr>
              <a:t>am</a:t>
            </a:r>
            <a:r>
              <a:rPr dirty="0" sz="1450" spc="160">
                <a:latin typeface="Times New Roman"/>
                <a:cs typeface="Times New Roman"/>
              </a:rPr>
              <a:t> </a:t>
            </a:r>
            <a:r>
              <a:rPr dirty="0" sz="1450" spc="-5">
                <a:latin typeface="Times New Roman"/>
                <a:cs typeface="Times New Roman"/>
              </a:rPr>
              <a:t>I</a:t>
            </a:r>
            <a:r>
              <a:rPr dirty="0" sz="1450" spc="155">
                <a:latin typeface="Times New Roman"/>
                <a:cs typeface="Times New Roman"/>
              </a:rPr>
              <a:t> </a:t>
            </a:r>
            <a:r>
              <a:rPr dirty="0" sz="1450" spc="-10">
                <a:latin typeface="Times New Roman"/>
                <a:cs typeface="Times New Roman"/>
              </a:rPr>
              <a:t>to</a:t>
            </a:r>
            <a:r>
              <a:rPr dirty="0" sz="1450" spc="160">
                <a:latin typeface="Times New Roman"/>
                <a:cs typeface="Times New Roman"/>
              </a:rPr>
              <a:t> </a:t>
            </a:r>
            <a:r>
              <a:rPr dirty="0" sz="1450" spc="-10">
                <a:latin typeface="Times New Roman"/>
                <a:cs typeface="Times New Roman"/>
              </a:rPr>
              <a:t>say?</a:t>
            </a:r>
            <a:r>
              <a:rPr dirty="0" sz="1450" spc="320">
                <a:latin typeface="Times New Roman"/>
                <a:cs typeface="Times New Roman"/>
              </a:rPr>
              <a:t> </a:t>
            </a:r>
            <a:r>
              <a:rPr dirty="0" sz="1450" spc="-10">
                <a:latin typeface="Times New Roman"/>
                <a:cs typeface="Times New Roman"/>
              </a:rPr>
              <a:t>He</a:t>
            </a:r>
            <a:r>
              <a:rPr dirty="0" sz="1450" spc="155">
                <a:latin typeface="Times New Roman"/>
                <a:cs typeface="Times New Roman"/>
              </a:rPr>
              <a:t> </a:t>
            </a:r>
            <a:r>
              <a:rPr dirty="0" sz="1450" spc="-10">
                <a:latin typeface="Times New Roman"/>
                <a:cs typeface="Times New Roman"/>
              </a:rPr>
              <a:t>is</a:t>
            </a:r>
            <a:r>
              <a:rPr dirty="0" sz="1450" spc="160">
                <a:latin typeface="Times New Roman"/>
                <a:cs typeface="Times New Roman"/>
              </a:rPr>
              <a:t> </a:t>
            </a:r>
            <a:r>
              <a:rPr dirty="0" sz="1450" spc="-10">
                <a:latin typeface="Times New Roman"/>
                <a:cs typeface="Times New Roman"/>
              </a:rPr>
              <a:t>very</a:t>
            </a:r>
            <a:r>
              <a:rPr dirty="0" sz="1450" spc="155">
                <a:latin typeface="Times New Roman"/>
                <a:cs typeface="Times New Roman"/>
              </a:rPr>
              <a:t> </a:t>
            </a:r>
            <a:r>
              <a:rPr dirty="0" sz="1450" spc="-10">
                <a:latin typeface="Times New Roman"/>
                <a:cs typeface="Times New Roman"/>
              </a:rPr>
              <a:t>rustic,</a:t>
            </a:r>
            <a:r>
              <a:rPr dirty="0" sz="1450" spc="160">
                <a:latin typeface="Times New Roman"/>
                <a:cs typeface="Times New Roman"/>
              </a:rPr>
              <a:t> </a:t>
            </a:r>
            <a:r>
              <a:rPr dirty="0" sz="1450" spc="-10">
                <a:latin typeface="Times New Roman"/>
                <a:cs typeface="Times New Roman"/>
              </a:rPr>
              <a:t>very</a:t>
            </a:r>
            <a:r>
              <a:rPr dirty="0" sz="1450" spc="155">
                <a:latin typeface="Times New Roman"/>
                <a:cs typeface="Times New Roman"/>
              </a:rPr>
              <a:t> </a:t>
            </a:r>
            <a:r>
              <a:rPr dirty="0" sz="1450" spc="-10">
                <a:latin typeface="Times New Roman"/>
                <a:cs typeface="Times New Roman"/>
              </a:rPr>
              <a:t>cunning,</a:t>
            </a:r>
            <a:r>
              <a:rPr dirty="0" sz="1450" spc="155">
                <a:latin typeface="Times New Roman"/>
                <a:cs typeface="Times New Roman"/>
              </a:rPr>
              <a:t> </a:t>
            </a:r>
            <a:r>
              <a:rPr dirty="0" sz="1450" spc="-10">
                <a:latin typeface="Times New Roman"/>
                <a:cs typeface="Times New Roman"/>
              </a:rPr>
              <a:t>very</a:t>
            </a:r>
            <a:r>
              <a:rPr dirty="0" sz="1450" spc="160">
                <a:latin typeface="Times New Roman"/>
                <a:cs typeface="Times New Roman"/>
              </a:rPr>
              <a:t> </a:t>
            </a:r>
            <a:r>
              <a:rPr dirty="0" sz="1450" spc="-10">
                <a:latin typeface="Times New Roman"/>
                <a:cs typeface="Times New Roman"/>
              </a:rPr>
              <a:t>loutish,</a:t>
            </a:r>
            <a:r>
              <a:rPr dirty="0" sz="1450" spc="155">
                <a:latin typeface="Times New Roman"/>
                <a:cs typeface="Times New Roman"/>
              </a:rPr>
              <a:t> </a:t>
            </a:r>
            <a:r>
              <a:rPr dirty="0" sz="1450" spc="-10">
                <a:latin typeface="Times New Roman"/>
                <a:cs typeface="Times New Roman"/>
              </a:rPr>
              <a:t>and,</a:t>
            </a:r>
            <a:r>
              <a:rPr dirty="0" sz="1450" spc="160">
                <a:latin typeface="Times New Roman"/>
                <a:cs typeface="Times New Roman"/>
              </a:rPr>
              <a:t> </a:t>
            </a:r>
            <a:r>
              <a:rPr dirty="0" sz="1450" spc="-5">
                <a:latin typeface="Times New Roman"/>
                <a:cs typeface="Times New Roman"/>
              </a:rPr>
              <a:t>I</a:t>
            </a:r>
            <a:endParaRPr sz="1450">
              <a:latin typeface="Times New Roman"/>
              <a:cs typeface="Times New Roman"/>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should </a:t>
            </a:r>
            <a:r>
              <a:rPr dirty="0" sz="1450" spc="-30">
                <a:latin typeface="Times New Roman"/>
                <a:cs typeface="Times New Roman"/>
              </a:rPr>
              <a:t>say, </a:t>
            </a:r>
            <a:r>
              <a:rPr dirty="0" sz="1450" spc="-10">
                <a:latin typeface="Times New Roman"/>
                <a:cs typeface="Times New Roman"/>
              </a:rPr>
              <a:t>an innocent; the others are probably to match. No, </a:t>
            </a:r>
            <a:r>
              <a:rPr dirty="0" sz="1450" spc="-5">
                <a:latin typeface="Times New Roman"/>
                <a:cs typeface="Times New Roman"/>
              </a:rPr>
              <a:t>no, </a:t>
            </a:r>
            <a:r>
              <a:rPr dirty="0" sz="1450" spc="-10">
                <a:latin typeface="Times New Roman"/>
                <a:cs typeface="Times New Roman"/>
              </a:rPr>
              <a:t>senor  commandante, </a:t>
            </a:r>
            <a:r>
              <a:rPr dirty="0" sz="1450" spc="-5">
                <a:latin typeface="Times New Roman"/>
                <a:cs typeface="Times New Roman"/>
              </a:rPr>
              <a:t>you </a:t>
            </a:r>
            <a:r>
              <a:rPr dirty="0" sz="1450" spc="-10">
                <a:latin typeface="Times New Roman"/>
                <a:cs typeface="Times New Roman"/>
              </a:rPr>
              <a:t>must seek congenial society among the great sights </a:t>
            </a:r>
            <a:r>
              <a:rPr dirty="0" sz="1450" spc="-5">
                <a:latin typeface="Times New Roman"/>
                <a:cs typeface="Times New Roman"/>
              </a:rPr>
              <a:t>of our  </a:t>
            </a:r>
            <a:r>
              <a:rPr dirty="0" sz="1450" spc="-10">
                <a:latin typeface="Times New Roman"/>
                <a:cs typeface="Times New Roman"/>
              </a:rPr>
              <a:t>mountains; and in these at least, if </a:t>
            </a:r>
            <a:r>
              <a:rPr dirty="0" sz="1450" spc="-5">
                <a:latin typeface="Times New Roman"/>
                <a:cs typeface="Times New Roman"/>
              </a:rPr>
              <a:t>you </a:t>
            </a:r>
            <a:r>
              <a:rPr dirty="0" sz="1450" spc="-10">
                <a:latin typeface="Times New Roman"/>
                <a:cs typeface="Times New Roman"/>
              </a:rPr>
              <a:t>are at all </a:t>
            </a:r>
            <a:r>
              <a:rPr dirty="0" sz="1450" spc="-5">
                <a:latin typeface="Times New Roman"/>
                <a:cs typeface="Times New Roman"/>
              </a:rPr>
              <a:t>a </a:t>
            </a:r>
            <a:r>
              <a:rPr dirty="0" sz="1450" spc="-10">
                <a:latin typeface="Times New Roman"/>
                <a:cs typeface="Times New Roman"/>
              </a:rPr>
              <a:t>lover </a:t>
            </a:r>
            <a:r>
              <a:rPr dirty="0" sz="1450" spc="-5">
                <a:latin typeface="Times New Roman"/>
                <a:cs typeface="Times New Roman"/>
              </a:rPr>
              <a:t>of </a:t>
            </a:r>
            <a:r>
              <a:rPr dirty="0" sz="1450" spc="-10">
                <a:latin typeface="Times New Roman"/>
                <a:cs typeface="Times New Roman"/>
              </a:rPr>
              <a:t>the works </a:t>
            </a:r>
            <a:r>
              <a:rPr dirty="0" sz="1450" spc="-5">
                <a:latin typeface="Times New Roman"/>
                <a:cs typeface="Times New Roman"/>
              </a:rPr>
              <a:t>of </a:t>
            </a:r>
            <a:r>
              <a:rPr dirty="0" sz="1450" spc="-10">
                <a:latin typeface="Times New Roman"/>
                <a:cs typeface="Times New Roman"/>
              </a:rPr>
              <a:t>nature,  </a:t>
            </a:r>
            <a:r>
              <a:rPr dirty="0" sz="1450" spc="-5">
                <a:latin typeface="Times New Roman"/>
                <a:cs typeface="Times New Roman"/>
              </a:rPr>
              <a:t>I </a:t>
            </a:r>
            <a:r>
              <a:rPr dirty="0" sz="1450" spc="-10">
                <a:latin typeface="Times New Roman"/>
                <a:cs typeface="Times New Roman"/>
              </a:rPr>
              <a:t>promise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not be</a:t>
            </a:r>
            <a:r>
              <a:rPr dirty="0" sz="1450">
                <a:latin typeface="Times New Roman"/>
                <a:cs typeface="Times New Roman"/>
              </a:rPr>
              <a:t> </a:t>
            </a:r>
            <a:r>
              <a:rPr dirty="0" sz="1450" spc="-10">
                <a:latin typeface="Times New Roman"/>
                <a:cs typeface="Times New Roman"/>
              </a:rPr>
              <a:t>disappointed.’</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The next day Felipe came for me in </a:t>
            </a:r>
            <a:r>
              <a:rPr dirty="0" sz="1450" spc="-5">
                <a:latin typeface="Times New Roman"/>
                <a:cs typeface="Times New Roman"/>
              </a:rPr>
              <a:t>a </a:t>
            </a:r>
            <a:r>
              <a:rPr dirty="0" sz="1450" spc="-10">
                <a:latin typeface="Times New Roman"/>
                <a:cs typeface="Times New Roman"/>
              </a:rPr>
              <a:t>rough country cart, drawn </a:t>
            </a:r>
            <a:r>
              <a:rPr dirty="0" sz="1450" spc="-5">
                <a:latin typeface="Times New Roman"/>
                <a:cs typeface="Times New Roman"/>
              </a:rPr>
              <a:t>by a </a:t>
            </a:r>
            <a:r>
              <a:rPr dirty="0" sz="1450" spc="-10">
                <a:latin typeface="Times New Roman"/>
                <a:cs typeface="Times New Roman"/>
              </a:rPr>
              <a:t>mule;  and </a:t>
            </a:r>
            <a:r>
              <a:rPr dirty="0" sz="1450" spc="-5">
                <a:latin typeface="Times New Roman"/>
                <a:cs typeface="Times New Roman"/>
              </a:rPr>
              <a:t>a </a:t>
            </a:r>
            <a:r>
              <a:rPr dirty="0" sz="1450" spc="-10">
                <a:latin typeface="Times New Roman"/>
                <a:cs typeface="Times New Roman"/>
              </a:rPr>
              <a:t>little before the stroke </a:t>
            </a:r>
            <a:r>
              <a:rPr dirty="0" sz="1450" spc="-5">
                <a:latin typeface="Times New Roman"/>
                <a:cs typeface="Times New Roman"/>
              </a:rPr>
              <a:t>of noon, </a:t>
            </a:r>
            <a:r>
              <a:rPr dirty="0" sz="1450" spc="-10">
                <a:latin typeface="Times New Roman"/>
                <a:cs typeface="Times New Roman"/>
              </a:rPr>
              <a:t>after </a:t>
            </a:r>
            <a:r>
              <a:rPr dirty="0" sz="1450" spc="-5">
                <a:latin typeface="Times New Roman"/>
                <a:cs typeface="Times New Roman"/>
              </a:rPr>
              <a:t>I </a:t>
            </a:r>
            <a:r>
              <a:rPr dirty="0" sz="1450" spc="-10">
                <a:latin typeface="Times New Roman"/>
                <a:cs typeface="Times New Roman"/>
              </a:rPr>
              <a:t>had said farewell to the </a:t>
            </a:r>
            <a:r>
              <a:rPr dirty="0" sz="1450" spc="-15">
                <a:latin typeface="Times New Roman"/>
                <a:cs typeface="Times New Roman"/>
              </a:rPr>
              <a:t>doctor, </a:t>
            </a:r>
            <a:r>
              <a:rPr dirty="0" sz="1450" spc="-10">
                <a:latin typeface="Times New Roman"/>
                <a:cs typeface="Times New Roman"/>
              </a:rPr>
              <a:t>the  </a:t>
            </a:r>
            <a:r>
              <a:rPr dirty="0" sz="1450" spc="-15">
                <a:latin typeface="Times New Roman"/>
                <a:cs typeface="Times New Roman"/>
              </a:rPr>
              <a:t>innkeeper, </a:t>
            </a:r>
            <a:r>
              <a:rPr dirty="0" sz="1450" spc="-10">
                <a:latin typeface="Times New Roman"/>
                <a:cs typeface="Times New Roman"/>
              </a:rPr>
              <a:t>and different </a:t>
            </a:r>
            <a:r>
              <a:rPr dirty="0" sz="1450" spc="-5">
                <a:latin typeface="Times New Roman"/>
                <a:cs typeface="Times New Roman"/>
              </a:rPr>
              <a:t>good </a:t>
            </a:r>
            <a:r>
              <a:rPr dirty="0" sz="1450" spc="-10">
                <a:latin typeface="Times New Roman"/>
                <a:cs typeface="Times New Roman"/>
              </a:rPr>
              <a:t>souls who had befriended me during my  sickness, we set forth </a:t>
            </a:r>
            <a:r>
              <a:rPr dirty="0" sz="1450" spc="-5">
                <a:latin typeface="Times New Roman"/>
                <a:cs typeface="Times New Roman"/>
              </a:rPr>
              <a:t>out of </a:t>
            </a:r>
            <a:r>
              <a:rPr dirty="0" sz="1450" spc="-10">
                <a:latin typeface="Times New Roman"/>
                <a:cs typeface="Times New Roman"/>
              </a:rPr>
              <a:t>the city </a:t>
            </a:r>
            <a:r>
              <a:rPr dirty="0" sz="1450" spc="-5">
                <a:latin typeface="Times New Roman"/>
                <a:cs typeface="Times New Roman"/>
              </a:rPr>
              <a:t>by </a:t>
            </a:r>
            <a:r>
              <a:rPr dirty="0" sz="1450" spc="-10">
                <a:latin typeface="Times New Roman"/>
                <a:cs typeface="Times New Roman"/>
              </a:rPr>
              <a:t>the Eastern gate, and began to ascend  into the Sierra. </a:t>
            </a:r>
            <a:r>
              <a:rPr dirty="0" sz="1450" spc="-5">
                <a:latin typeface="Times New Roman"/>
                <a:cs typeface="Times New Roman"/>
              </a:rPr>
              <a:t>I </a:t>
            </a:r>
            <a:r>
              <a:rPr dirty="0" sz="1450" spc="-10">
                <a:latin typeface="Times New Roman"/>
                <a:cs typeface="Times New Roman"/>
              </a:rPr>
              <a:t>had been so long </a:t>
            </a:r>
            <a:r>
              <a:rPr dirty="0" sz="1450" spc="-5">
                <a:latin typeface="Times New Roman"/>
                <a:cs typeface="Times New Roman"/>
              </a:rPr>
              <a:t>a </a:t>
            </a:r>
            <a:r>
              <a:rPr dirty="0" sz="1450" spc="-15">
                <a:latin typeface="Times New Roman"/>
                <a:cs typeface="Times New Roman"/>
              </a:rPr>
              <a:t>prisoner, </a:t>
            </a:r>
            <a:r>
              <a:rPr dirty="0" sz="1450" spc="-10">
                <a:latin typeface="Times New Roman"/>
                <a:cs typeface="Times New Roman"/>
              </a:rPr>
              <a:t>since </a:t>
            </a:r>
            <a:r>
              <a:rPr dirty="0" sz="1450" spc="-5">
                <a:latin typeface="Times New Roman"/>
                <a:cs typeface="Times New Roman"/>
              </a:rPr>
              <a:t>I </a:t>
            </a:r>
            <a:r>
              <a:rPr dirty="0" sz="1450" spc="-10">
                <a:latin typeface="Times New Roman"/>
                <a:cs typeface="Times New Roman"/>
              </a:rPr>
              <a:t>was left behind for dying  after the loss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convoy, </a:t>
            </a:r>
            <a:r>
              <a:rPr dirty="0" sz="1450" spc="-10">
                <a:latin typeface="Times New Roman"/>
                <a:cs typeface="Times New Roman"/>
              </a:rPr>
              <a:t>that the mere smell </a:t>
            </a:r>
            <a:r>
              <a:rPr dirty="0" sz="1450" spc="-5">
                <a:latin typeface="Times New Roman"/>
                <a:cs typeface="Times New Roman"/>
              </a:rPr>
              <a:t>of </a:t>
            </a:r>
            <a:r>
              <a:rPr dirty="0" sz="1450" spc="-10">
                <a:latin typeface="Times New Roman"/>
                <a:cs typeface="Times New Roman"/>
              </a:rPr>
              <a:t>the earth set me smiling.  The country through which we went was wild and </a:t>
            </a:r>
            <a:r>
              <a:rPr dirty="0" sz="1450" spc="-25">
                <a:latin typeface="Times New Roman"/>
                <a:cs typeface="Times New Roman"/>
              </a:rPr>
              <a:t>rocky, </a:t>
            </a:r>
            <a:r>
              <a:rPr dirty="0" sz="1450" spc="-10">
                <a:latin typeface="Times New Roman"/>
                <a:cs typeface="Times New Roman"/>
              </a:rPr>
              <a:t>partially covered  with rough woods, now </a:t>
            </a:r>
            <a:r>
              <a:rPr dirty="0" sz="1450" spc="-5">
                <a:latin typeface="Times New Roman"/>
                <a:cs typeface="Times New Roman"/>
              </a:rPr>
              <a:t>of </a:t>
            </a:r>
            <a:r>
              <a:rPr dirty="0" sz="1450" spc="-10">
                <a:latin typeface="Times New Roman"/>
                <a:cs typeface="Times New Roman"/>
              </a:rPr>
              <a:t>the cork-tree, and now </a:t>
            </a:r>
            <a:r>
              <a:rPr dirty="0" sz="1450" spc="-5">
                <a:latin typeface="Times New Roman"/>
                <a:cs typeface="Times New Roman"/>
              </a:rPr>
              <a:t>of </a:t>
            </a:r>
            <a:r>
              <a:rPr dirty="0" sz="1450" spc="-10">
                <a:latin typeface="Times New Roman"/>
                <a:cs typeface="Times New Roman"/>
              </a:rPr>
              <a:t>the great Spanish  chestnut, and frequently intersected </a:t>
            </a:r>
            <a:r>
              <a:rPr dirty="0" sz="1450" spc="-5">
                <a:latin typeface="Times New Roman"/>
                <a:cs typeface="Times New Roman"/>
              </a:rPr>
              <a:t>by </a:t>
            </a:r>
            <a:r>
              <a:rPr dirty="0" sz="1450" spc="-10">
                <a:latin typeface="Times New Roman"/>
                <a:cs typeface="Times New Roman"/>
              </a:rPr>
              <a:t>the beds </a:t>
            </a:r>
            <a:r>
              <a:rPr dirty="0" sz="1450" spc="-5">
                <a:latin typeface="Times New Roman"/>
                <a:cs typeface="Times New Roman"/>
              </a:rPr>
              <a:t>of </a:t>
            </a:r>
            <a:r>
              <a:rPr dirty="0" sz="1450" spc="-10">
                <a:latin typeface="Times New Roman"/>
                <a:cs typeface="Times New Roman"/>
              </a:rPr>
              <a:t>mountain torrents. The sun  shone, the wind rustled joyously; and we had advanced some miles, and the  city had already shrunk into an inconsiderable </a:t>
            </a:r>
            <a:r>
              <a:rPr dirty="0" sz="1450" spc="-5">
                <a:latin typeface="Times New Roman"/>
                <a:cs typeface="Times New Roman"/>
              </a:rPr>
              <a:t>knoll upon </a:t>
            </a:r>
            <a:r>
              <a:rPr dirty="0" sz="1450" spc="-10">
                <a:latin typeface="Times New Roman"/>
                <a:cs typeface="Times New Roman"/>
              </a:rPr>
              <a:t>the plain behind us,  before my attention began to </a:t>
            </a:r>
            <a:r>
              <a:rPr dirty="0" sz="1450" spc="-5">
                <a:latin typeface="Times New Roman"/>
                <a:cs typeface="Times New Roman"/>
              </a:rPr>
              <a:t>be </a:t>
            </a:r>
            <a:r>
              <a:rPr dirty="0" sz="1450" spc="-10">
                <a:latin typeface="Times New Roman"/>
                <a:cs typeface="Times New Roman"/>
              </a:rPr>
              <a:t>diverted to the companion </a:t>
            </a:r>
            <a:r>
              <a:rPr dirty="0" sz="1450" spc="-5">
                <a:latin typeface="Times New Roman"/>
                <a:cs typeface="Times New Roman"/>
              </a:rPr>
              <a:t>of </a:t>
            </a:r>
            <a:r>
              <a:rPr dirty="0" sz="1450" spc="-10">
                <a:latin typeface="Times New Roman"/>
                <a:cs typeface="Times New Roman"/>
              </a:rPr>
              <a:t>my drive. </a:t>
            </a:r>
            <a:r>
              <a:rPr dirty="0" sz="1450" spc="-60">
                <a:latin typeface="Times New Roman"/>
                <a:cs typeface="Times New Roman"/>
              </a:rPr>
              <a:t>To </a:t>
            </a:r>
            <a:r>
              <a:rPr dirty="0" sz="1450" spc="-10">
                <a:latin typeface="Times New Roman"/>
                <a:cs typeface="Times New Roman"/>
              </a:rPr>
              <a:t>the  eye, </a:t>
            </a:r>
            <a:r>
              <a:rPr dirty="0" sz="1450" spc="-5">
                <a:latin typeface="Times New Roman"/>
                <a:cs typeface="Times New Roman"/>
              </a:rPr>
              <a:t>he </a:t>
            </a:r>
            <a:r>
              <a:rPr dirty="0" sz="1450" spc="-10">
                <a:latin typeface="Times New Roman"/>
                <a:cs typeface="Times New Roman"/>
              </a:rPr>
              <a:t>seemed </a:t>
            </a:r>
            <a:r>
              <a:rPr dirty="0" sz="1450" spc="-5">
                <a:latin typeface="Times New Roman"/>
                <a:cs typeface="Times New Roman"/>
              </a:rPr>
              <a:t>but a </a:t>
            </a:r>
            <a:r>
              <a:rPr dirty="0" sz="1450" spc="-10">
                <a:latin typeface="Times New Roman"/>
                <a:cs typeface="Times New Roman"/>
              </a:rPr>
              <a:t>diminutive, loutish, well-made country lad, such as the  doctor had described, mighty quick and active, </a:t>
            </a:r>
            <a:r>
              <a:rPr dirty="0" sz="1450" spc="-5">
                <a:latin typeface="Times New Roman"/>
                <a:cs typeface="Times New Roman"/>
              </a:rPr>
              <a:t>but </a:t>
            </a:r>
            <a:r>
              <a:rPr dirty="0" sz="1450" spc="-10">
                <a:latin typeface="Times New Roman"/>
                <a:cs typeface="Times New Roman"/>
              </a:rPr>
              <a:t>devoid </a:t>
            </a:r>
            <a:r>
              <a:rPr dirty="0" sz="1450" spc="-5">
                <a:latin typeface="Times New Roman"/>
                <a:cs typeface="Times New Roman"/>
              </a:rPr>
              <a:t>of </a:t>
            </a:r>
            <a:r>
              <a:rPr dirty="0" sz="1450" spc="-10">
                <a:latin typeface="Times New Roman"/>
                <a:cs typeface="Times New Roman"/>
              </a:rPr>
              <a:t>any culture; and  this first impression was with most observers final. What began to strike me  was his </a:t>
            </a:r>
            <a:r>
              <a:rPr dirty="0" sz="1450" spc="-15">
                <a:latin typeface="Times New Roman"/>
                <a:cs typeface="Times New Roman"/>
              </a:rPr>
              <a:t>familiar, </a:t>
            </a:r>
            <a:r>
              <a:rPr dirty="0" sz="1450" spc="-10">
                <a:latin typeface="Times New Roman"/>
                <a:cs typeface="Times New Roman"/>
              </a:rPr>
              <a:t>chattering talk; so strangely inconsistent with the terms </a:t>
            </a:r>
            <a:r>
              <a:rPr dirty="0" sz="1450" spc="-5">
                <a:latin typeface="Times New Roman"/>
                <a:cs typeface="Times New Roman"/>
              </a:rPr>
              <a:t>on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was to </a:t>
            </a:r>
            <a:r>
              <a:rPr dirty="0" sz="1450" spc="-5">
                <a:latin typeface="Times New Roman"/>
                <a:cs typeface="Times New Roman"/>
              </a:rPr>
              <a:t>be </a:t>
            </a:r>
            <a:r>
              <a:rPr dirty="0" sz="1450" spc="-10">
                <a:latin typeface="Times New Roman"/>
                <a:cs typeface="Times New Roman"/>
              </a:rPr>
              <a:t>received; and partly from his imperfect enunciation, partly  from the sprightly incoherence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matter, </a:t>
            </a:r>
            <a:r>
              <a:rPr dirty="0" sz="1450" spc="-10">
                <a:latin typeface="Times New Roman"/>
                <a:cs typeface="Times New Roman"/>
              </a:rPr>
              <a:t>so very difficult to follow clearly  without an </a:t>
            </a:r>
            <a:r>
              <a:rPr dirty="0" sz="1450" spc="-15">
                <a:latin typeface="Times New Roman"/>
                <a:cs typeface="Times New Roman"/>
              </a:rPr>
              <a:t>effort </a:t>
            </a:r>
            <a:r>
              <a:rPr dirty="0" sz="1450" spc="-5">
                <a:latin typeface="Times New Roman"/>
                <a:cs typeface="Times New Roman"/>
              </a:rPr>
              <a:t>of </a:t>
            </a:r>
            <a:r>
              <a:rPr dirty="0" sz="1450" spc="-10">
                <a:latin typeface="Times New Roman"/>
                <a:cs typeface="Times New Roman"/>
              </a:rPr>
              <a:t>the mind. It is true </a:t>
            </a:r>
            <a:r>
              <a:rPr dirty="0" sz="1450" spc="-5">
                <a:latin typeface="Times New Roman"/>
                <a:cs typeface="Times New Roman"/>
              </a:rPr>
              <a:t>I </a:t>
            </a:r>
            <a:r>
              <a:rPr dirty="0" sz="1450" spc="-10">
                <a:latin typeface="Times New Roman"/>
                <a:cs typeface="Times New Roman"/>
              </a:rPr>
              <a:t>had before talked with persons </a:t>
            </a:r>
            <a:r>
              <a:rPr dirty="0" sz="1450" spc="-5">
                <a:latin typeface="Times New Roman"/>
                <a:cs typeface="Times New Roman"/>
              </a:rPr>
              <a:t>of a  </a:t>
            </a:r>
            <a:r>
              <a:rPr dirty="0" sz="1450" spc="-10">
                <a:latin typeface="Times New Roman"/>
                <a:cs typeface="Times New Roman"/>
              </a:rPr>
              <a:t>similar mental constitution; persons who seemed to live (as </a:t>
            </a:r>
            <a:r>
              <a:rPr dirty="0" sz="1450" spc="-5">
                <a:latin typeface="Times New Roman"/>
                <a:cs typeface="Times New Roman"/>
              </a:rPr>
              <a:t>he did) by </a:t>
            </a:r>
            <a:r>
              <a:rPr dirty="0" sz="1450" spc="-10">
                <a:latin typeface="Times New Roman"/>
                <a:cs typeface="Times New Roman"/>
              </a:rPr>
              <a:t>the  senses, taken and possessed </a:t>
            </a:r>
            <a:r>
              <a:rPr dirty="0" sz="1450" spc="-5">
                <a:latin typeface="Times New Roman"/>
                <a:cs typeface="Times New Roman"/>
              </a:rPr>
              <a:t>by </a:t>
            </a:r>
            <a:r>
              <a:rPr dirty="0" sz="1450" spc="-10">
                <a:latin typeface="Times New Roman"/>
                <a:cs typeface="Times New Roman"/>
              </a:rPr>
              <a:t>the visual object </a:t>
            </a:r>
            <a:r>
              <a:rPr dirty="0" sz="1450" spc="-5">
                <a:latin typeface="Times New Roman"/>
                <a:cs typeface="Times New Roman"/>
              </a:rPr>
              <a:t>of </a:t>
            </a:r>
            <a:r>
              <a:rPr dirty="0" sz="1450" spc="-10">
                <a:latin typeface="Times New Roman"/>
                <a:cs typeface="Times New Roman"/>
              </a:rPr>
              <a:t>the moment and unable to  discharge their minds </a:t>
            </a:r>
            <a:r>
              <a:rPr dirty="0" sz="1450" spc="-5">
                <a:latin typeface="Times New Roman"/>
                <a:cs typeface="Times New Roman"/>
              </a:rPr>
              <a:t>of </a:t>
            </a:r>
            <a:r>
              <a:rPr dirty="0" sz="1450" spc="-10">
                <a:latin typeface="Times New Roman"/>
                <a:cs typeface="Times New Roman"/>
              </a:rPr>
              <a:t>that impression. His seemed to me (as </a:t>
            </a:r>
            <a:r>
              <a:rPr dirty="0" sz="1450" spc="-5">
                <a:latin typeface="Times New Roman"/>
                <a:cs typeface="Times New Roman"/>
              </a:rPr>
              <a:t>I </a:t>
            </a:r>
            <a:r>
              <a:rPr dirty="0" sz="1450" spc="-10">
                <a:latin typeface="Times New Roman"/>
                <a:cs typeface="Times New Roman"/>
              </a:rPr>
              <a:t>sat, distantly  giving ear)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conversation proper to drivers, who pass much </a:t>
            </a:r>
            <a:r>
              <a:rPr dirty="0" sz="1450" spc="-5">
                <a:latin typeface="Times New Roman"/>
                <a:cs typeface="Times New Roman"/>
              </a:rPr>
              <a:t>of </a:t>
            </a:r>
            <a:r>
              <a:rPr dirty="0" sz="1450" spc="-10">
                <a:latin typeface="Times New Roman"/>
                <a:cs typeface="Times New Roman"/>
              </a:rPr>
              <a:t>their  time in </a:t>
            </a:r>
            <a:r>
              <a:rPr dirty="0" sz="1450" spc="-5">
                <a:latin typeface="Times New Roman"/>
                <a:cs typeface="Times New Roman"/>
              </a:rPr>
              <a:t>a </a:t>
            </a:r>
            <a:r>
              <a:rPr dirty="0" sz="1450" spc="-10">
                <a:latin typeface="Times New Roman"/>
                <a:cs typeface="Times New Roman"/>
              </a:rPr>
              <a:t>great vacancy </a:t>
            </a:r>
            <a:r>
              <a:rPr dirty="0" sz="1450" spc="-5">
                <a:latin typeface="Times New Roman"/>
                <a:cs typeface="Times New Roman"/>
              </a:rPr>
              <a:t>of </a:t>
            </a:r>
            <a:r>
              <a:rPr dirty="0" sz="1450" spc="-10">
                <a:latin typeface="Times New Roman"/>
                <a:cs typeface="Times New Roman"/>
              </a:rPr>
              <a:t>the intellect and threading the sights </a:t>
            </a:r>
            <a:r>
              <a:rPr dirty="0" sz="1450" spc="-5">
                <a:latin typeface="Times New Roman"/>
                <a:cs typeface="Times New Roman"/>
              </a:rPr>
              <a:t>of a </a:t>
            </a:r>
            <a:r>
              <a:rPr dirty="0" sz="1450" spc="-10">
                <a:latin typeface="Times New Roman"/>
                <a:cs typeface="Times New Roman"/>
              </a:rPr>
              <a:t>familiar  </a:t>
            </a:r>
            <a:r>
              <a:rPr dirty="0" sz="1450" spc="-20">
                <a:latin typeface="Times New Roman"/>
                <a:cs typeface="Times New Roman"/>
              </a:rPr>
              <a:t>country.</a:t>
            </a:r>
            <a:r>
              <a:rPr dirty="0" sz="1450" spc="320">
                <a:latin typeface="Times New Roman"/>
                <a:cs typeface="Times New Roman"/>
              </a:rPr>
              <a:t> </a:t>
            </a:r>
            <a:r>
              <a:rPr dirty="0" sz="1450" spc="-10">
                <a:latin typeface="Times New Roman"/>
                <a:cs typeface="Times New Roman"/>
              </a:rPr>
              <a:t>But this was </a:t>
            </a:r>
            <a:r>
              <a:rPr dirty="0" sz="1450" spc="-5">
                <a:latin typeface="Times New Roman"/>
                <a:cs typeface="Times New Roman"/>
              </a:rPr>
              <a:t>not </a:t>
            </a:r>
            <a:r>
              <a:rPr dirty="0" sz="1450" spc="-10">
                <a:latin typeface="Times New Roman"/>
                <a:cs typeface="Times New Roman"/>
              </a:rPr>
              <a:t>the case </a:t>
            </a:r>
            <a:r>
              <a:rPr dirty="0" sz="1450" spc="-5">
                <a:latin typeface="Times New Roman"/>
                <a:cs typeface="Times New Roman"/>
              </a:rPr>
              <a:t>of </a:t>
            </a:r>
            <a:r>
              <a:rPr dirty="0" sz="1450" spc="-10">
                <a:latin typeface="Times New Roman"/>
                <a:cs typeface="Times New Roman"/>
              </a:rPr>
              <a:t>Felipe; </a:t>
            </a:r>
            <a:r>
              <a:rPr dirty="0" sz="1450" spc="-5">
                <a:latin typeface="Times New Roman"/>
                <a:cs typeface="Times New Roman"/>
              </a:rPr>
              <a:t>by </a:t>
            </a:r>
            <a:r>
              <a:rPr dirty="0" sz="1450" spc="-10">
                <a:latin typeface="Times New Roman"/>
                <a:cs typeface="Times New Roman"/>
              </a:rPr>
              <a:t>his own account,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home-keeper; ‘I wish </a:t>
            </a:r>
            <a:r>
              <a:rPr dirty="0" sz="1450" spc="-5">
                <a:latin typeface="Times New Roman"/>
                <a:cs typeface="Times New Roman"/>
              </a:rPr>
              <a:t>I </a:t>
            </a:r>
            <a:r>
              <a:rPr dirty="0" sz="1450" spc="-10">
                <a:latin typeface="Times New Roman"/>
                <a:cs typeface="Times New Roman"/>
              </a:rPr>
              <a:t>was there </a:t>
            </a:r>
            <a:r>
              <a:rPr dirty="0" sz="1450" spc="-25">
                <a:latin typeface="Times New Roman"/>
                <a:cs typeface="Times New Roman"/>
              </a:rPr>
              <a:t>now,’ </a:t>
            </a:r>
            <a:r>
              <a:rPr dirty="0" sz="1450" spc="-5">
                <a:latin typeface="Times New Roman"/>
                <a:cs typeface="Times New Roman"/>
              </a:rPr>
              <a:t>he </a:t>
            </a:r>
            <a:r>
              <a:rPr dirty="0" sz="1450" spc="-10">
                <a:latin typeface="Times New Roman"/>
                <a:cs typeface="Times New Roman"/>
              </a:rPr>
              <a:t>said; and then, spying </a:t>
            </a:r>
            <a:r>
              <a:rPr dirty="0" sz="1450" spc="-5">
                <a:latin typeface="Times New Roman"/>
                <a:cs typeface="Times New Roman"/>
              </a:rPr>
              <a:t>a </a:t>
            </a:r>
            <a:r>
              <a:rPr dirty="0" sz="1450" spc="-10">
                <a:latin typeface="Times New Roman"/>
                <a:cs typeface="Times New Roman"/>
              </a:rPr>
              <a:t>tree </a:t>
            </a:r>
            <a:r>
              <a:rPr dirty="0" sz="1450" spc="-5">
                <a:latin typeface="Times New Roman"/>
                <a:cs typeface="Times New Roman"/>
              </a:rPr>
              <a:t>by </a:t>
            </a:r>
            <a:r>
              <a:rPr dirty="0" sz="1450" spc="-10">
                <a:latin typeface="Times New Roman"/>
                <a:cs typeface="Times New Roman"/>
              </a:rPr>
              <a:t>the  wayside, </a:t>
            </a:r>
            <a:r>
              <a:rPr dirty="0" sz="1450" spc="-5">
                <a:latin typeface="Times New Roman"/>
                <a:cs typeface="Times New Roman"/>
              </a:rPr>
              <a:t>he </a:t>
            </a:r>
            <a:r>
              <a:rPr dirty="0" sz="1450" spc="-10">
                <a:latin typeface="Times New Roman"/>
                <a:cs typeface="Times New Roman"/>
              </a:rPr>
              <a:t>broke </a:t>
            </a:r>
            <a:r>
              <a:rPr dirty="0" sz="1450" spc="-15">
                <a:latin typeface="Times New Roman"/>
                <a:cs typeface="Times New Roman"/>
              </a:rPr>
              <a:t>off </a:t>
            </a:r>
            <a:r>
              <a:rPr dirty="0" sz="1450" spc="-10">
                <a:latin typeface="Times New Roman"/>
                <a:cs typeface="Times New Roman"/>
              </a:rPr>
              <a:t>to tell me that </a:t>
            </a:r>
            <a:r>
              <a:rPr dirty="0" sz="1450" spc="-5">
                <a:latin typeface="Times New Roman"/>
                <a:cs typeface="Times New Roman"/>
              </a:rPr>
              <a:t>he </a:t>
            </a:r>
            <a:r>
              <a:rPr dirty="0" sz="1450" spc="-10">
                <a:latin typeface="Times New Roman"/>
                <a:cs typeface="Times New Roman"/>
              </a:rPr>
              <a:t>had once seen </a:t>
            </a:r>
            <a:r>
              <a:rPr dirty="0" sz="1450" spc="-5">
                <a:latin typeface="Times New Roman"/>
                <a:cs typeface="Times New Roman"/>
              </a:rPr>
              <a:t>a </a:t>
            </a:r>
            <a:r>
              <a:rPr dirty="0" sz="1450" spc="-10">
                <a:latin typeface="Times New Roman"/>
                <a:cs typeface="Times New Roman"/>
              </a:rPr>
              <a:t>crow among its  branches.</a:t>
            </a:r>
            <a:endParaRPr sz="1450">
              <a:latin typeface="Times New Roman"/>
              <a:cs typeface="Times New Roman"/>
            </a:endParaRPr>
          </a:p>
          <a:p>
            <a:pPr algn="just" marL="12700" marR="10795">
              <a:lnSpc>
                <a:spcPts val="1730"/>
              </a:lnSpc>
              <a:spcBef>
                <a:spcPts val="820"/>
              </a:spcBef>
            </a:pPr>
            <a:r>
              <a:rPr dirty="0" sz="1450" spc="-10">
                <a:latin typeface="Times New Roman"/>
                <a:cs typeface="Times New Roman"/>
              </a:rPr>
              <a:t>‘A crow?’ </a:t>
            </a:r>
            <a:r>
              <a:rPr dirty="0" sz="1450" spc="-5">
                <a:latin typeface="Times New Roman"/>
                <a:cs typeface="Times New Roman"/>
              </a:rPr>
              <a:t>I </a:t>
            </a:r>
            <a:r>
              <a:rPr dirty="0" sz="1450" spc="-10">
                <a:latin typeface="Times New Roman"/>
                <a:cs typeface="Times New Roman"/>
              </a:rPr>
              <a:t>repeated, struck </a:t>
            </a:r>
            <a:r>
              <a:rPr dirty="0" sz="1450" spc="-5">
                <a:latin typeface="Times New Roman"/>
                <a:cs typeface="Times New Roman"/>
              </a:rPr>
              <a:t>by </a:t>
            </a:r>
            <a:r>
              <a:rPr dirty="0" sz="1450" spc="-10">
                <a:latin typeface="Times New Roman"/>
                <a:cs typeface="Times New Roman"/>
              </a:rPr>
              <a:t>the ineptitude </a:t>
            </a:r>
            <a:r>
              <a:rPr dirty="0" sz="1450" spc="-5">
                <a:latin typeface="Times New Roman"/>
                <a:cs typeface="Times New Roman"/>
              </a:rPr>
              <a:t>of </a:t>
            </a:r>
            <a:r>
              <a:rPr dirty="0" sz="1450" spc="-10">
                <a:latin typeface="Times New Roman"/>
                <a:cs typeface="Times New Roman"/>
              </a:rPr>
              <a:t>the remark, and thinking </a:t>
            </a:r>
            <a:r>
              <a:rPr dirty="0" sz="1450" spc="-5">
                <a:latin typeface="Times New Roman"/>
                <a:cs typeface="Times New Roman"/>
              </a:rPr>
              <a:t>I </a:t>
            </a:r>
            <a:r>
              <a:rPr dirty="0" sz="1450" spc="-10">
                <a:latin typeface="Times New Roman"/>
                <a:cs typeface="Times New Roman"/>
              </a:rPr>
              <a:t>had  heard </a:t>
            </a:r>
            <a:r>
              <a:rPr dirty="0" sz="1450" spc="-20">
                <a:latin typeface="Times New Roman"/>
                <a:cs typeface="Times New Roman"/>
              </a:rPr>
              <a:t>imperfectly.</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But </a:t>
            </a:r>
            <a:r>
              <a:rPr dirty="0" sz="1450" spc="-5">
                <a:latin typeface="Times New Roman"/>
                <a:cs typeface="Times New Roman"/>
              </a:rPr>
              <a:t>by </a:t>
            </a:r>
            <a:r>
              <a:rPr dirty="0" sz="1450" spc="-10">
                <a:latin typeface="Times New Roman"/>
                <a:cs typeface="Times New Roman"/>
              </a:rPr>
              <a:t>this time </a:t>
            </a:r>
            <a:r>
              <a:rPr dirty="0" sz="1450" spc="-5">
                <a:latin typeface="Times New Roman"/>
                <a:cs typeface="Times New Roman"/>
              </a:rPr>
              <a:t>he </a:t>
            </a:r>
            <a:r>
              <a:rPr dirty="0" sz="1450" spc="-10">
                <a:latin typeface="Times New Roman"/>
                <a:cs typeface="Times New Roman"/>
              </a:rPr>
              <a:t>was already filled with </a:t>
            </a:r>
            <a:r>
              <a:rPr dirty="0" sz="1450" spc="-5">
                <a:latin typeface="Times New Roman"/>
                <a:cs typeface="Times New Roman"/>
              </a:rPr>
              <a:t>a </a:t>
            </a:r>
            <a:r>
              <a:rPr dirty="0" sz="1450" spc="-10">
                <a:latin typeface="Times New Roman"/>
                <a:cs typeface="Times New Roman"/>
              </a:rPr>
              <a:t>new idea; hearkening with </a:t>
            </a:r>
            <a:r>
              <a:rPr dirty="0" sz="1450" spc="-5">
                <a:latin typeface="Times New Roman"/>
                <a:cs typeface="Times New Roman"/>
              </a:rPr>
              <a:t>a </a:t>
            </a:r>
            <a:r>
              <a:rPr dirty="0" sz="1450" spc="-10">
                <a:latin typeface="Times New Roman"/>
                <a:cs typeface="Times New Roman"/>
              </a:rPr>
              <a:t>rapt  intentness, his head </a:t>
            </a:r>
            <a:r>
              <a:rPr dirty="0" sz="1450" spc="-5">
                <a:latin typeface="Times New Roman"/>
                <a:cs typeface="Times New Roman"/>
              </a:rPr>
              <a:t>on one </a:t>
            </a:r>
            <a:r>
              <a:rPr dirty="0" sz="1450" spc="-10">
                <a:latin typeface="Times New Roman"/>
                <a:cs typeface="Times New Roman"/>
              </a:rPr>
              <a:t>side, his face puckered; and </a:t>
            </a:r>
            <a:r>
              <a:rPr dirty="0" sz="1450" spc="-5">
                <a:latin typeface="Times New Roman"/>
                <a:cs typeface="Times New Roman"/>
              </a:rPr>
              <a:t>he </a:t>
            </a:r>
            <a:r>
              <a:rPr dirty="0" sz="1450" spc="-10">
                <a:latin typeface="Times New Roman"/>
                <a:cs typeface="Times New Roman"/>
              </a:rPr>
              <a:t>struck me </a:t>
            </a:r>
            <a:r>
              <a:rPr dirty="0" sz="1450" spc="-20">
                <a:latin typeface="Times New Roman"/>
                <a:cs typeface="Times New Roman"/>
              </a:rPr>
              <a:t>rudely, </a:t>
            </a:r>
            <a:r>
              <a:rPr dirty="0" sz="1450" spc="-10">
                <a:latin typeface="Times New Roman"/>
                <a:cs typeface="Times New Roman"/>
              </a:rPr>
              <a:t>to  make me hold my peace. Then </a:t>
            </a:r>
            <a:r>
              <a:rPr dirty="0" sz="1450" spc="-5">
                <a:latin typeface="Times New Roman"/>
                <a:cs typeface="Times New Roman"/>
              </a:rPr>
              <a:t>he </a:t>
            </a:r>
            <a:r>
              <a:rPr dirty="0" sz="1450" spc="-10">
                <a:latin typeface="Times New Roman"/>
                <a:cs typeface="Times New Roman"/>
              </a:rPr>
              <a:t>smiled and shook his</a:t>
            </a:r>
            <a:r>
              <a:rPr dirty="0" sz="1450" spc="60">
                <a:latin typeface="Times New Roman"/>
                <a:cs typeface="Times New Roman"/>
              </a:rPr>
              <a:t> </a:t>
            </a:r>
            <a:r>
              <a:rPr dirty="0" sz="1450" spc="-10">
                <a:latin typeface="Times New Roman"/>
                <a:cs typeface="Times New Roman"/>
              </a:rPr>
              <a:t>head.</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‘What did </a:t>
            </a:r>
            <a:r>
              <a:rPr dirty="0" sz="1450" spc="-5">
                <a:latin typeface="Times New Roman"/>
                <a:cs typeface="Times New Roman"/>
              </a:rPr>
              <a:t>you </a:t>
            </a:r>
            <a:r>
              <a:rPr dirty="0" sz="1450" spc="-10">
                <a:latin typeface="Times New Roman"/>
                <a:cs typeface="Times New Roman"/>
              </a:rPr>
              <a:t>hear?’ </a:t>
            </a:r>
            <a:r>
              <a:rPr dirty="0" sz="1450" spc="-5">
                <a:latin typeface="Times New Roman"/>
                <a:cs typeface="Times New Roman"/>
              </a:rPr>
              <a:t>I</a:t>
            </a:r>
            <a:r>
              <a:rPr dirty="0" sz="1450" spc="-100">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algn="just" marL="12700" marR="13970">
              <a:lnSpc>
                <a:spcPts val="1730"/>
              </a:lnSpc>
              <a:spcBef>
                <a:spcPts val="915"/>
              </a:spcBef>
            </a:pPr>
            <a:r>
              <a:rPr dirty="0" sz="1450" spc="-10">
                <a:latin typeface="Times New Roman"/>
                <a:cs typeface="Times New Roman"/>
              </a:rPr>
              <a:t>‘O, it is all right,’ </a:t>
            </a:r>
            <a:r>
              <a:rPr dirty="0" sz="1450" spc="-5">
                <a:latin typeface="Times New Roman"/>
                <a:cs typeface="Times New Roman"/>
              </a:rPr>
              <a:t>he </a:t>
            </a:r>
            <a:r>
              <a:rPr dirty="0" sz="1450" spc="-10">
                <a:latin typeface="Times New Roman"/>
                <a:cs typeface="Times New Roman"/>
              </a:rPr>
              <a:t>said; and began encouraging his mule with cries that  echoed unhumanly </a:t>
            </a:r>
            <a:r>
              <a:rPr dirty="0" sz="1450" spc="-5">
                <a:latin typeface="Times New Roman"/>
                <a:cs typeface="Times New Roman"/>
              </a:rPr>
              <a:t>up </a:t>
            </a:r>
            <a:r>
              <a:rPr dirty="0" sz="1450" spc="-10">
                <a:latin typeface="Times New Roman"/>
                <a:cs typeface="Times New Roman"/>
              </a:rPr>
              <a:t>the mountain</a:t>
            </a:r>
            <a:r>
              <a:rPr dirty="0" sz="1450" spc="10">
                <a:latin typeface="Times New Roman"/>
                <a:cs typeface="Times New Roman"/>
              </a:rPr>
              <a:t> </a:t>
            </a:r>
            <a:r>
              <a:rPr dirty="0" sz="1450" spc="-10">
                <a:latin typeface="Times New Roman"/>
                <a:cs typeface="Times New Roman"/>
              </a:rPr>
              <a:t>walls.</a:t>
            </a:r>
            <a:endParaRPr sz="1450">
              <a:latin typeface="Times New Roman"/>
              <a:cs typeface="Times New Roman"/>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5">
                <a:latin typeface="Times New Roman"/>
                <a:cs typeface="Times New Roman"/>
              </a:rPr>
              <a:t>I </a:t>
            </a:r>
            <a:r>
              <a:rPr dirty="0" sz="1450" spc="-10">
                <a:latin typeface="Times New Roman"/>
                <a:cs typeface="Times New Roman"/>
              </a:rPr>
              <a:t>looked at him more </a:t>
            </a:r>
            <a:r>
              <a:rPr dirty="0" sz="1450" spc="-20">
                <a:latin typeface="Times New Roman"/>
                <a:cs typeface="Times New Roman"/>
              </a:rPr>
              <a:t>closely.</a:t>
            </a:r>
            <a:r>
              <a:rPr dirty="0" sz="1450" spc="320">
                <a:latin typeface="Times New Roman"/>
                <a:cs typeface="Times New Roman"/>
              </a:rPr>
              <a:t> </a:t>
            </a:r>
            <a:r>
              <a:rPr dirty="0" sz="1450" spc="-10">
                <a:latin typeface="Times New Roman"/>
                <a:cs typeface="Times New Roman"/>
              </a:rPr>
              <a:t>He was superlatively well-built, light, and lithe  and strong; </a:t>
            </a:r>
            <a:r>
              <a:rPr dirty="0" sz="1450" spc="-5">
                <a:latin typeface="Times New Roman"/>
                <a:cs typeface="Times New Roman"/>
              </a:rPr>
              <a:t>he </a:t>
            </a:r>
            <a:r>
              <a:rPr dirty="0" sz="1450" spc="-10">
                <a:latin typeface="Times New Roman"/>
                <a:cs typeface="Times New Roman"/>
              </a:rPr>
              <a:t>was well-featured; his yellow eyes were very </a:t>
            </a:r>
            <a:r>
              <a:rPr dirty="0" sz="1450" spc="-15">
                <a:latin typeface="Times New Roman"/>
                <a:cs typeface="Times New Roman"/>
              </a:rPr>
              <a:t>large, </a:t>
            </a:r>
            <a:r>
              <a:rPr dirty="0" sz="1450" spc="-5">
                <a:latin typeface="Times New Roman"/>
                <a:cs typeface="Times New Roman"/>
              </a:rPr>
              <a:t>though,  </a:t>
            </a:r>
            <a:r>
              <a:rPr dirty="0" sz="1450" spc="-10">
                <a:latin typeface="Times New Roman"/>
                <a:cs typeface="Times New Roman"/>
              </a:rPr>
              <a:t>perhaps, </a:t>
            </a:r>
            <a:r>
              <a:rPr dirty="0" sz="1450" spc="-5">
                <a:latin typeface="Times New Roman"/>
                <a:cs typeface="Times New Roman"/>
              </a:rPr>
              <a:t>not </a:t>
            </a:r>
            <a:r>
              <a:rPr dirty="0" sz="1450" spc="-10">
                <a:latin typeface="Times New Roman"/>
                <a:cs typeface="Times New Roman"/>
              </a:rPr>
              <a:t>very expressive; take him </a:t>
            </a:r>
            <a:r>
              <a:rPr dirty="0" sz="1450" spc="-15">
                <a:latin typeface="Times New Roman"/>
                <a:cs typeface="Times New Roman"/>
              </a:rPr>
              <a:t>altogether,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pleasant-looking  lad, and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fault to find with him, beyond that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of a </a:t>
            </a:r>
            <a:r>
              <a:rPr dirty="0" sz="1450" spc="-10">
                <a:latin typeface="Times New Roman"/>
                <a:cs typeface="Times New Roman"/>
              </a:rPr>
              <a:t>dusky hue,  and inclined to hairyness; two characteristics that </a:t>
            </a:r>
            <a:r>
              <a:rPr dirty="0" sz="1450" spc="-5">
                <a:latin typeface="Times New Roman"/>
                <a:cs typeface="Times New Roman"/>
              </a:rPr>
              <a:t>I </a:t>
            </a:r>
            <a:r>
              <a:rPr dirty="0" sz="1450" spc="-10">
                <a:latin typeface="Times New Roman"/>
                <a:cs typeface="Times New Roman"/>
              </a:rPr>
              <a:t>disliked. It was his mind  that puzzled, and yet attracted me. The doctor’s phrase—an innocent—came  back to me; and </a:t>
            </a:r>
            <a:r>
              <a:rPr dirty="0" sz="1450" spc="-5">
                <a:latin typeface="Times New Roman"/>
                <a:cs typeface="Times New Roman"/>
              </a:rPr>
              <a:t>I </a:t>
            </a:r>
            <a:r>
              <a:rPr dirty="0" sz="1450" spc="-10">
                <a:latin typeface="Times New Roman"/>
                <a:cs typeface="Times New Roman"/>
              </a:rPr>
              <a:t>was wondering if that were, after all, the true description,  when the road began to </a:t>
            </a:r>
            <a:r>
              <a:rPr dirty="0" sz="1450" spc="-5">
                <a:latin typeface="Times New Roman"/>
                <a:cs typeface="Times New Roman"/>
              </a:rPr>
              <a:t>go </a:t>
            </a:r>
            <a:r>
              <a:rPr dirty="0" sz="1450" spc="-10">
                <a:latin typeface="Times New Roman"/>
                <a:cs typeface="Times New Roman"/>
              </a:rPr>
              <a:t>down into the narrow and naked chasm </a:t>
            </a:r>
            <a:r>
              <a:rPr dirty="0" sz="1450" spc="-5">
                <a:latin typeface="Times New Roman"/>
                <a:cs typeface="Times New Roman"/>
              </a:rPr>
              <a:t>of a  </a:t>
            </a:r>
            <a:r>
              <a:rPr dirty="0" sz="1450" spc="-10">
                <a:latin typeface="Times New Roman"/>
                <a:cs typeface="Times New Roman"/>
              </a:rPr>
              <a:t>torrent. The waters thundered tumultuously in the bottom; and the ravine was  filled full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sound, </a:t>
            </a:r>
            <a:r>
              <a:rPr dirty="0" sz="1450" spc="-10">
                <a:latin typeface="Times New Roman"/>
                <a:cs typeface="Times New Roman"/>
              </a:rPr>
              <a:t>the thin </a:t>
            </a:r>
            <a:r>
              <a:rPr dirty="0" sz="1450" spc="-25">
                <a:latin typeface="Times New Roman"/>
                <a:cs typeface="Times New Roman"/>
              </a:rPr>
              <a:t>spray, </a:t>
            </a:r>
            <a:r>
              <a:rPr dirty="0" sz="1450" spc="-10">
                <a:latin typeface="Times New Roman"/>
                <a:cs typeface="Times New Roman"/>
              </a:rPr>
              <a:t>and the claps </a:t>
            </a:r>
            <a:r>
              <a:rPr dirty="0" sz="1450" spc="-5">
                <a:latin typeface="Times New Roman"/>
                <a:cs typeface="Times New Roman"/>
              </a:rPr>
              <a:t>of </a:t>
            </a:r>
            <a:r>
              <a:rPr dirty="0" sz="1450" spc="-10">
                <a:latin typeface="Times New Roman"/>
                <a:cs typeface="Times New Roman"/>
              </a:rPr>
              <a:t>wind, that accompanied  their descent. The scene was certainly impressive; </a:t>
            </a:r>
            <a:r>
              <a:rPr dirty="0" sz="1450" spc="-5">
                <a:latin typeface="Times New Roman"/>
                <a:cs typeface="Times New Roman"/>
              </a:rPr>
              <a:t>but </a:t>
            </a:r>
            <a:r>
              <a:rPr dirty="0" sz="1450" spc="-10">
                <a:latin typeface="Times New Roman"/>
                <a:cs typeface="Times New Roman"/>
              </a:rPr>
              <a:t>the road was in that  part very securely walled </a:t>
            </a:r>
            <a:r>
              <a:rPr dirty="0" sz="1450" spc="-5">
                <a:latin typeface="Times New Roman"/>
                <a:cs typeface="Times New Roman"/>
              </a:rPr>
              <a:t>in; </a:t>
            </a:r>
            <a:r>
              <a:rPr dirty="0" sz="1450" spc="-10">
                <a:latin typeface="Times New Roman"/>
                <a:cs typeface="Times New Roman"/>
              </a:rPr>
              <a:t>the mule went steadily forward; and </a:t>
            </a:r>
            <a:r>
              <a:rPr dirty="0" sz="1450" spc="-5">
                <a:latin typeface="Times New Roman"/>
                <a:cs typeface="Times New Roman"/>
              </a:rPr>
              <a:t>I </a:t>
            </a:r>
            <a:r>
              <a:rPr dirty="0" sz="1450" spc="-10">
                <a:latin typeface="Times New Roman"/>
                <a:cs typeface="Times New Roman"/>
              </a:rPr>
              <a:t>was  astonished to perceive the paleness </a:t>
            </a:r>
            <a:r>
              <a:rPr dirty="0" sz="1450" spc="-5">
                <a:latin typeface="Times New Roman"/>
                <a:cs typeface="Times New Roman"/>
              </a:rPr>
              <a:t>of </a:t>
            </a:r>
            <a:r>
              <a:rPr dirty="0" sz="1450" spc="-10">
                <a:latin typeface="Times New Roman"/>
                <a:cs typeface="Times New Roman"/>
              </a:rPr>
              <a:t>terror in the face </a:t>
            </a:r>
            <a:r>
              <a:rPr dirty="0" sz="1450" spc="-5">
                <a:latin typeface="Times New Roman"/>
                <a:cs typeface="Times New Roman"/>
              </a:rPr>
              <a:t>of </a:t>
            </a:r>
            <a:r>
              <a:rPr dirty="0" sz="1450" spc="-10">
                <a:latin typeface="Times New Roman"/>
                <a:cs typeface="Times New Roman"/>
              </a:rPr>
              <a:t>my companion. The  voice </a:t>
            </a:r>
            <a:r>
              <a:rPr dirty="0" sz="1450" spc="-5">
                <a:latin typeface="Times New Roman"/>
                <a:cs typeface="Times New Roman"/>
              </a:rPr>
              <a:t>of </a:t>
            </a:r>
            <a:r>
              <a:rPr dirty="0" sz="1450" spc="-10">
                <a:latin typeface="Times New Roman"/>
                <a:cs typeface="Times New Roman"/>
              </a:rPr>
              <a:t>that wild river was inconstant, now sinking lower as if in weariness,  now doubling its hoarse tones; momentary freshets seemed to swell its  volume, sweeping down the gorge, raving and booming against the barrier  walls; and </a:t>
            </a:r>
            <a:r>
              <a:rPr dirty="0" sz="1450" spc="-5">
                <a:latin typeface="Times New Roman"/>
                <a:cs typeface="Times New Roman"/>
              </a:rPr>
              <a:t>I </a:t>
            </a:r>
            <a:r>
              <a:rPr dirty="0" sz="1450" spc="-10">
                <a:latin typeface="Times New Roman"/>
                <a:cs typeface="Times New Roman"/>
              </a:rPr>
              <a:t>observed it was at each </a:t>
            </a:r>
            <a:r>
              <a:rPr dirty="0" sz="1450" spc="-5">
                <a:latin typeface="Times New Roman"/>
                <a:cs typeface="Times New Roman"/>
              </a:rPr>
              <a:t>of </a:t>
            </a:r>
            <a:r>
              <a:rPr dirty="0" sz="1450" spc="-10">
                <a:latin typeface="Times New Roman"/>
                <a:cs typeface="Times New Roman"/>
              </a:rPr>
              <a:t>these accessions to the </a:t>
            </a:r>
            <a:r>
              <a:rPr dirty="0" sz="1450" spc="-15">
                <a:latin typeface="Times New Roman"/>
                <a:cs typeface="Times New Roman"/>
              </a:rPr>
              <a:t>clamour, </a:t>
            </a:r>
            <a:r>
              <a:rPr dirty="0" sz="1450" spc="-10">
                <a:latin typeface="Times New Roman"/>
                <a:cs typeface="Times New Roman"/>
              </a:rPr>
              <a:t>that my  driver more particularly winced and blanched. Some thoughts </a:t>
            </a:r>
            <a:r>
              <a:rPr dirty="0" sz="1450" spc="-5">
                <a:latin typeface="Times New Roman"/>
                <a:cs typeface="Times New Roman"/>
              </a:rPr>
              <a:t>of </a:t>
            </a:r>
            <a:r>
              <a:rPr dirty="0" sz="1450" spc="-10">
                <a:latin typeface="Times New Roman"/>
                <a:cs typeface="Times New Roman"/>
              </a:rPr>
              <a:t>Scottish  superstition and the river Kelpie, passed across my mind; </a:t>
            </a:r>
            <a:r>
              <a:rPr dirty="0" sz="1450" spc="-5">
                <a:latin typeface="Times New Roman"/>
                <a:cs typeface="Times New Roman"/>
              </a:rPr>
              <a:t>I </a:t>
            </a:r>
            <a:r>
              <a:rPr dirty="0" sz="1450" spc="-10">
                <a:latin typeface="Times New Roman"/>
                <a:cs typeface="Times New Roman"/>
              </a:rPr>
              <a:t>wondered if  perchance the like were prevalent in that part </a:t>
            </a:r>
            <a:r>
              <a:rPr dirty="0" sz="1450" spc="-5">
                <a:latin typeface="Times New Roman"/>
                <a:cs typeface="Times New Roman"/>
              </a:rPr>
              <a:t>of </a:t>
            </a:r>
            <a:r>
              <a:rPr dirty="0" sz="1450" spc="-10">
                <a:latin typeface="Times New Roman"/>
                <a:cs typeface="Times New Roman"/>
              </a:rPr>
              <a:t>Spain; and turning to Felipe,  </a:t>
            </a:r>
            <a:r>
              <a:rPr dirty="0" sz="1450" spc="-5">
                <a:latin typeface="Times New Roman"/>
                <a:cs typeface="Times New Roman"/>
              </a:rPr>
              <a:t>sought </a:t>
            </a:r>
            <a:r>
              <a:rPr dirty="0" sz="1450" spc="-10">
                <a:latin typeface="Times New Roman"/>
                <a:cs typeface="Times New Roman"/>
              </a:rPr>
              <a:t>to draw him</a:t>
            </a:r>
            <a:r>
              <a:rPr dirty="0" sz="1450">
                <a:latin typeface="Times New Roman"/>
                <a:cs typeface="Times New Roman"/>
              </a:rPr>
              <a:t> </a:t>
            </a:r>
            <a:r>
              <a:rPr dirty="0" sz="1450" spc="-5">
                <a:latin typeface="Times New Roman"/>
                <a:cs typeface="Times New Roman"/>
              </a:rPr>
              <a:t>out.</a:t>
            </a:r>
            <a:endParaRPr sz="1450">
              <a:latin typeface="Times New Roman"/>
              <a:cs typeface="Times New Roman"/>
            </a:endParaRPr>
          </a:p>
          <a:p>
            <a:pPr marL="12700" marR="3636645">
              <a:lnSpc>
                <a:spcPts val="2590"/>
              </a:lnSpc>
              <a:spcBef>
                <a:spcPts val="145"/>
              </a:spcBef>
            </a:pPr>
            <a:r>
              <a:rPr dirty="0" sz="1450" spc="-10">
                <a:latin typeface="Times New Roman"/>
                <a:cs typeface="Times New Roman"/>
              </a:rPr>
              <a:t>‘What is the matter?’ </a:t>
            </a:r>
            <a:r>
              <a:rPr dirty="0" sz="1450" spc="-5">
                <a:latin typeface="Times New Roman"/>
                <a:cs typeface="Times New Roman"/>
              </a:rPr>
              <a:t>I</a:t>
            </a:r>
            <a:r>
              <a:rPr dirty="0" sz="1450" spc="-120">
                <a:latin typeface="Times New Roman"/>
                <a:cs typeface="Times New Roman"/>
              </a:rPr>
              <a:t> </a:t>
            </a:r>
            <a:r>
              <a:rPr dirty="0" sz="1450" spc="-10">
                <a:latin typeface="Times New Roman"/>
                <a:cs typeface="Times New Roman"/>
              </a:rPr>
              <a:t>asked.  ‘O, </a:t>
            </a:r>
            <a:r>
              <a:rPr dirty="0" sz="1450" spc="-5">
                <a:latin typeface="Times New Roman"/>
                <a:cs typeface="Times New Roman"/>
              </a:rPr>
              <a:t>I </a:t>
            </a:r>
            <a:r>
              <a:rPr dirty="0" sz="1450" spc="-10">
                <a:latin typeface="Times New Roman"/>
                <a:cs typeface="Times New Roman"/>
              </a:rPr>
              <a:t>am afraid,’ </a:t>
            </a:r>
            <a:r>
              <a:rPr dirty="0" sz="1450" spc="-5">
                <a:latin typeface="Times New Roman"/>
                <a:cs typeface="Times New Roman"/>
              </a:rPr>
              <a:t>he</a:t>
            </a:r>
            <a:r>
              <a:rPr dirty="0" sz="1450" spc="-114">
                <a:latin typeface="Times New Roman"/>
                <a:cs typeface="Times New Roman"/>
              </a:rPr>
              <a:t> </a:t>
            </a:r>
            <a:r>
              <a:rPr dirty="0" sz="1450" spc="-10">
                <a:latin typeface="Times New Roman"/>
                <a:cs typeface="Times New Roman"/>
              </a:rPr>
              <a:t>replied.</a:t>
            </a:r>
            <a:endParaRPr sz="1450">
              <a:latin typeface="Times New Roman"/>
              <a:cs typeface="Times New Roman"/>
            </a:endParaRPr>
          </a:p>
          <a:p>
            <a:pPr marL="12700" marR="10160">
              <a:lnSpc>
                <a:spcPts val="1730"/>
              </a:lnSpc>
              <a:spcBef>
                <a:spcPts val="690"/>
              </a:spcBef>
            </a:pPr>
            <a:r>
              <a:rPr dirty="0" sz="1450" spc="-10">
                <a:latin typeface="Times New Roman"/>
                <a:cs typeface="Times New Roman"/>
              </a:rPr>
              <a:t>‘Of what are </a:t>
            </a:r>
            <a:r>
              <a:rPr dirty="0" sz="1450" spc="-5">
                <a:latin typeface="Times New Roman"/>
                <a:cs typeface="Times New Roman"/>
              </a:rPr>
              <a:t>you </a:t>
            </a:r>
            <a:r>
              <a:rPr dirty="0" sz="1450" spc="-10">
                <a:latin typeface="Times New Roman"/>
                <a:cs typeface="Times New Roman"/>
              </a:rPr>
              <a:t>afraid?’ </a:t>
            </a:r>
            <a:r>
              <a:rPr dirty="0" sz="1450" spc="-5">
                <a:latin typeface="Times New Roman"/>
                <a:cs typeface="Times New Roman"/>
              </a:rPr>
              <a:t>I </a:t>
            </a:r>
            <a:r>
              <a:rPr dirty="0" sz="1450" spc="-10">
                <a:latin typeface="Times New Roman"/>
                <a:cs typeface="Times New Roman"/>
              </a:rPr>
              <a:t>returned. ‘This seems </a:t>
            </a:r>
            <a:r>
              <a:rPr dirty="0" sz="1450" spc="-5">
                <a:latin typeface="Times New Roman"/>
                <a:cs typeface="Times New Roman"/>
              </a:rPr>
              <a:t>one of </a:t>
            </a:r>
            <a:r>
              <a:rPr dirty="0" sz="1450" spc="-10">
                <a:latin typeface="Times New Roman"/>
                <a:cs typeface="Times New Roman"/>
              </a:rPr>
              <a:t>the safest places </a:t>
            </a:r>
            <a:r>
              <a:rPr dirty="0" sz="1450" spc="-5">
                <a:latin typeface="Times New Roman"/>
                <a:cs typeface="Times New Roman"/>
              </a:rPr>
              <a:t>on  </a:t>
            </a:r>
            <a:r>
              <a:rPr dirty="0" sz="1450" spc="-10">
                <a:latin typeface="Times New Roman"/>
                <a:cs typeface="Times New Roman"/>
              </a:rPr>
              <a:t>this very dangerous</a:t>
            </a:r>
            <a:r>
              <a:rPr dirty="0" sz="1450">
                <a:latin typeface="Times New Roman"/>
                <a:cs typeface="Times New Roman"/>
              </a:rPr>
              <a:t> </a:t>
            </a:r>
            <a:r>
              <a:rPr dirty="0" sz="1450" spc="-10">
                <a:latin typeface="Times New Roman"/>
                <a:cs typeface="Times New Roman"/>
              </a:rPr>
              <a:t>road.’</a:t>
            </a:r>
            <a:endParaRPr sz="1450">
              <a:latin typeface="Times New Roman"/>
              <a:cs typeface="Times New Roman"/>
            </a:endParaRPr>
          </a:p>
          <a:p>
            <a:pPr marL="12700">
              <a:lnSpc>
                <a:spcPct val="100000"/>
              </a:lnSpc>
              <a:spcBef>
                <a:spcPts val="795"/>
              </a:spcBef>
            </a:pPr>
            <a:r>
              <a:rPr dirty="0" sz="1450" spc="-10">
                <a:latin typeface="Times New Roman"/>
                <a:cs typeface="Times New Roman"/>
              </a:rPr>
              <a:t>‘It makes </a:t>
            </a:r>
            <a:r>
              <a:rPr dirty="0" sz="1450" spc="-5">
                <a:latin typeface="Times New Roman"/>
                <a:cs typeface="Times New Roman"/>
              </a:rPr>
              <a:t>a </a:t>
            </a:r>
            <a:r>
              <a:rPr dirty="0" sz="1450" spc="-10">
                <a:latin typeface="Times New Roman"/>
                <a:cs typeface="Times New Roman"/>
              </a:rPr>
              <a:t>noise,’ </a:t>
            </a:r>
            <a:r>
              <a:rPr dirty="0" sz="1450" spc="-5">
                <a:latin typeface="Times New Roman"/>
                <a:cs typeface="Times New Roman"/>
              </a:rPr>
              <a:t>he </a:t>
            </a:r>
            <a:r>
              <a:rPr dirty="0" sz="1450" spc="-10">
                <a:latin typeface="Times New Roman"/>
                <a:cs typeface="Times New Roman"/>
              </a:rPr>
              <a:t>said, with </a:t>
            </a:r>
            <a:r>
              <a:rPr dirty="0" sz="1450" spc="-5">
                <a:latin typeface="Times New Roman"/>
                <a:cs typeface="Times New Roman"/>
              </a:rPr>
              <a:t>a </a:t>
            </a:r>
            <a:r>
              <a:rPr dirty="0" sz="1450" spc="-10">
                <a:latin typeface="Times New Roman"/>
                <a:cs typeface="Times New Roman"/>
              </a:rPr>
              <a:t>simplicity </a:t>
            </a:r>
            <a:r>
              <a:rPr dirty="0" sz="1450" spc="-5">
                <a:latin typeface="Times New Roman"/>
                <a:cs typeface="Times New Roman"/>
              </a:rPr>
              <a:t>of </a:t>
            </a:r>
            <a:r>
              <a:rPr dirty="0" sz="1450" spc="-10">
                <a:latin typeface="Times New Roman"/>
                <a:cs typeface="Times New Roman"/>
              </a:rPr>
              <a:t>awe that set my </a:t>
            </a:r>
            <a:r>
              <a:rPr dirty="0" sz="1450" spc="-5">
                <a:latin typeface="Times New Roman"/>
                <a:cs typeface="Times New Roman"/>
              </a:rPr>
              <a:t>doubts </a:t>
            </a:r>
            <a:r>
              <a:rPr dirty="0" sz="1450" spc="-10">
                <a:latin typeface="Times New Roman"/>
                <a:cs typeface="Times New Roman"/>
              </a:rPr>
              <a:t>at rest.</a:t>
            </a:r>
            <a:endParaRPr sz="1450">
              <a:latin typeface="Times New Roman"/>
              <a:cs typeface="Times New Roman"/>
            </a:endParaRPr>
          </a:p>
          <a:p>
            <a:pPr algn="just" marL="12700" marR="7620">
              <a:lnSpc>
                <a:spcPts val="1730"/>
              </a:lnSpc>
              <a:spcBef>
                <a:spcPts val="919"/>
              </a:spcBef>
            </a:pPr>
            <a:r>
              <a:rPr dirty="0" sz="1450" spc="-10">
                <a:latin typeface="Times New Roman"/>
                <a:cs typeface="Times New Roman"/>
              </a:rPr>
              <a:t>The lad was </a:t>
            </a:r>
            <a:r>
              <a:rPr dirty="0" sz="1450" spc="-5">
                <a:latin typeface="Times New Roman"/>
                <a:cs typeface="Times New Roman"/>
              </a:rPr>
              <a:t>but a </a:t>
            </a:r>
            <a:r>
              <a:rPr dirty="0" sz="1450" spc="-10">
                <a:latin typeface="Times New Roman"/>
                <a:cs typeface="Times New Roman"/>
              </a:rPr>
              <a:t>child in intellect; his mind was like his </a:t>
            </a:r>
            <a:r>
              <a:rPr dirty="0" sz="1450" spc="-25">
                <a:latin typeface="Times New Roman"/>
                <a:cs typeface="Times New Roman"/>
              </a:rPr>
              <a:t>body, </a:t>
            </a:r>
            <a:r>
              <a:rPr dirty="0" sz="1450" spc="-10">
                <a:latin typeface="Times New Roman"/>
                <a:cs typeface="Times New Roman"/>
              </a:rPr>
              <a:t>active and  swift, </a:t>
            </a:r>
            <a:r>
              <a:rPr dirty="0" sz="1450" spc="-5">
                <a:latin typeface="Times New Roman"/>
                <a:cs typeface="Times New Roman"/>
              </a:rPr>
              <a:t>but </a:t>
            </a:r>
            <a:r>
              <a:rPr dirty="0" sz="1450" spc="-10">
                <a:latin typeface="Times New Roman"/>
                <a:cs typeface="Times New Roman"/>
              </a:rPr>
              <a:t>stunted in development; and </a:t>
            </a:r>
            <a:r>
              <a:rPr dirty="0" sz="1450" spc="-5">
                <a:latin typeface="Times New Roman"/>
                <a:cs typeface="Times New Roman"/>
              </a:rPr>
              <a:t>I </a:t>
            </a:r>
            <a:r>
              <a:rPr dirty="0" sz="1450" spc="-10">
                <a:latin typeface="Times New Roman"/>
                <a:cs typeface="Times New Roman"/>
              </a:rPr>
              <a:t>began from that time forth to regard  him with </a:t>
            </a:r>
            <a:r>
              <a:rPr dirty="0" sz="1450" spc="-5">
                <a:latin typeface="Times New Roman"/>
                <a:cs typeface="Times New Roman"/>
              </a:rPr>
              <a:t>a </a:t>
            </a:r>
            <a:r>
              <a:rPr dirty="0" sz="1450" spc="-10">
                <a:latin typeface="Times New Roman"/>
                <a:cs typeface="Times New Roman"/>
              </a:rPr>
              <a:t>measure </a:t>
            </a:r>
            <a:r>
              <a:rPr dirty="0" sz="1450" spc="-5">
                <a:latin typeface="Times New Roman"/>
                <a:cs typeface="Times New Roman"/>
              </a:rPr>
              <a:t>of </a:t>
            </a:r>
            <a:r>
              <a:rPr dirty="0" sz="1450" spc="-25">
                <a:latin typeface="Times New Roman"/>
                <a:cs typeface="Times New Roman"/>
              </a:rPr>
              <a:t>pity, </a:t>
            </a:r>
            <a:r>
              <a:rPr dirty="0" sz="1450" spc="-10">
                <a:latin typeface="Times New Roman"/>
                <a:cs typeface="Times New Roman"/>
              </a:rPr>
              <a:t>and to listen at first with indulgence, and at last  even with pleasure, to his disjointed</a:t>
            </a:r>
            <a:r>
              <a:rPr dirty="0" sz="1450" spc="20">
                <a:latin typeface="Times New Roman"/>
                <a:cs typeface="Times New Roman"/>
              </a:rPr>
              <a:t> </a:t>
            </a:r>
            <a:r>
              <a:rPr dirty="0" sz="1450" spc="-10">
                <a:latin typeface="Times New Roman"/>
                <a:cs typeface="Times New Roman"/>
              </a:rPr>
              <a:t>babble.</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By about four in the afternoon we had crossed the summit </a:t>
            </a:r>
            <a:r>
              <a:rPr dirty="0" sz="1450" spc="-5">
                <a:latin typeface="Times New Roman"/>
                <a:cs typeface="Times New Roman"/>
              </a:rPr>
              <a:t>of </a:t>
            </a:r>
            <a:r>
              <a:rPr dirty="0" sz="1450" spc="-10">
                <a:latin typeface="Times New Roman"/>
                <a:cs typeface="Times New Roman"/>
              </a:rPr>
              <a:t>the mountain  line, said farewell to the western sunshine, and began to </a:t>
            </a:r>
            <a:r>
              <a:rPr dirty="0" sz="1450" spc="-5">
                <a:latin typeface="Times New Roman"/>
                <a:cs typeface="Times New Roman"/>
              </a:rPr>
              <a:t>go </a:t>
            </a:r>
            <a:r>
              <a:rPr dirty="0" sz="1450" spc="-10">
                <a:latin typeface="Times New Roman"/>
                <a:cs typeface="Times New Roman"/>
              </a:rPr>
              <a:t>down </a:t>
            </a:r>
            <a:r>
              <a:rPr dirty="0" sz="1450" spc="-5">
                <a:latin typeface="Times New Roman"/>
                <a:cs typeface="Times New Roman"/>
              </a:rPr>
              <a:t>upon </a:t>
            </a:r>
            <a:r>
              <a:rPr dirty="0" sz="1450" spc="-10">
                <a:latin typeface="Times New Roman"/>
                <a:cs typeface="Times New Roman"/>
              </a:rPr>
              <a:t>the  other side, skirting the edge </a:t>
            </a:r>
            <a:r>
              <a:rPr dirty="0" sz="1450" spc="-5">
                <a:latin typeface="Times New Roman"/>
                <a:cs typeface="Times New Roman"/>
              </a:rPr>
              <a:t>of </a:t>
            </a:r>
            <a:r>
              <a:rPr dirty="0" sz="1450" spc="-10">
                <a:latin typeface="Times New Roman"/>
                <a:cs typeface="Times New Roman"/>
              </a:rPr>
              <a:t>many ravines and moving through the shadow  </a:t>
            </a:r>
            <a:r>
              <a:rPr dirty="0" sz="1450" spc="-5">
                <a:latin typeface="Times New Roman"/>
                <a:cs typeface="Times New Roman"/>
              </a:rPr>
              <a:t>of </a:t>
            </a:r>
            <a:r>
              <a:rPr dirty="0" sz="1450" spc="-10">
                <a:latin typeface="Times New Roman"/>
                <a:cs typeface="Times New Roman"/>
              </a:rPr>
              <a:t>dusky woods. There rose </a:t>
            </a:r>
            <a:r>
              <a:rPr dirty="0" sz="1450" spc="-5">
                <a:latin typeface="Times New Roman"/>
                <a:cs typeface="Times New Roman"/>
              </a:rPr>
              <a:t>upon </a:t>
            </a:r>
            <a:r>
              <a:rPr dirty="0" sz="1450" spc="-10">
                <a:latin typeface="Times New Roman"/>
                <a:cs typeface="Times New Roman"/>
              </a:rPr>
              <a:t>all sides the voice </a:t>
            </a:r>
            <a:r>
              <a:rPr dirty="0" sz="1450" spc="-5">
                <a:latin typeface="Times New Roman"/>
                <a:cs typeface="Times New Roman"/>
              </a:rPr>
              <a:t>of </a:t>
            </a:r>
            <a:r>
              <a:rPr dirty="0" sz="1450" spc="-10">
                <a:latin typeface="Times New Roman"/>
                <a:cs typeface="Times New Roman"/>
              </a:rPr>
              <a:t>falling </a:t>
            </a:r>
            <a:r>
              <a:rPr dirty="0" sz="1450" spc="-20">
                <a:latin typeface="Times New Roman"/>
                <a:cs typeface="Times New Roman"/>
              </a:rPr>
              <a:t>water, </a:t>
            </a:r>
            <a:r>
              <a:rPr dirty="0" sz="1450" spc="-5">
                <a:latin typeface="Times New Roman"/>
                <a:cs typeface="Times New Roman"/>
              </a:rPr>
              <a:t>not  </a:t>
            </a:r>
            <a:r>
              <a:rPr dirty="0" sz="1450" spc="-10">
                <a:latin typeface="Times New Roman"/>
                <a:cs typeface="Times New Roman"/>
              </a:rPr>
              <a:t>condensed and formidable as in the </a:t>
            </a:r>
            <a:r>
              <a:rPr dirty="0" sz="1450" spc="-15">
                <a:latin typeface="Times New Roman"/>
                <a:cs typeface="Times New Roman"/>
              </a:rPr>
              <a:t>gorge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river, </a:t>
            </a:r>
            <a:r>
              <a:rPr dirty="0" sz="1450" spc="-5">
                <a:latin typeface="Times New Roman"/>
                <a:cs typeface="Times New Roman"/>
              </a:rPr>
              <a:t>but </a:t>
            </a:r>
            <a:r>
              <a:rPr dirty="0" sz="1450" spc="-10">
                <a:latin typeface="Times New Roman"/>
                <a:cs typeface="Times New Roman"/>
              </a:rPr>
              <a:t>scattered and  sounding gaily and musically from glen to glen. Here, </a:t>
            </a:r>
            <a:r>
              <a:rPr dirty="0" sz="1450" spc="-5">
                <a:latin typeface="Times New Roman"/>
                <a:cs typeface="Times New Roman"/>
              </a:rPr>
              <a:t>too, </a:t>
            </a:r>
            <a:r>
              <a:rPr dirty="0" sz="1450" spc="-10">
                <a:latin typeface="Times New Roman"/>
                <a:cs typeface="Times New Roman"/>
              </a:rPr>
              <a:t>the spirits </a:t>
            </a:r>
            <a:r>
              <a:rPr dirty="0" sz="1450" spc="-5">
                <a:latin typeface="Times New Roman"/>
                <a:cs typeface="Times New Roman"/>
              </a:rPr>
              <a:t>of </a:t>
            </a:r>
            <a:r>
              <a:rPr dirty="0" sz="1450" spc="-10">
                <a:latin typeface="Times New Roman"/>
                <a:cs typeface="Times New Roman"/>
              </a:rPr>
              <a:t>my  driver mended, and </a:t>
            </a:r>
            <a:r>
              <a:rPr dirty="0" sz="1450" spc="-5">
                <a:latin typeface="Times New Roman"/>
                <a:cs typeface="Times New Roman"/>
              </a:rPr>
              <a:t>he </a:t>
            </a:r>
            <a:r>
              <a:rPr dirty="0" sz="1450" spc="-10">
                <a:latin typeface="Times New Roman"/>
                <a:cs typeface="Times New Roman"/>
              </a:rPr>
              <a:t>began to sing aloud in </a:t>
            </a:r>
            <a:r>
              <a:rPr dirty="0" sz="1450" spc="-5">
                <a:latin typeface="Times New Roman"/>
                <a:cs typeface="Times New Roman"/>
              </a:rPr>
              <a:t>a </a:t>
            </a:r>
            <a:r>
              <a:rPr dirty="0" sz="1450" spc="-10">
                <a:latin typeface="Times New Roman"/>
                <a:cs typeface="Times New Roman"/>
              </a:rPr>
              <a:t>falsetto voice, and with </a:t>
            </a:r>
            <a:r>
              <a:rPr dirty="0" sz="1450" spc="-5">
                <a:latin typeface="Times New Roman"/>
                <a:cs typeface="Times New Roman"/>
              </a:rPr>
              <a:t>a  </a:t>
            </a:r>
            <a:r>
              <a:rPr dirty="0" sz="1450" spc="-10">
                <a:latin typeface="Times New Roman"/>
                <a:cs typeface="Times New Roman"/>
              </a:rPr>
              <a:t>singular bluntness </a:t>
            </a:r>
            <a:r>
              <a:rPr dirty="0" sz="1450" spc="-5">
                <a:latin typeface="Times New Roman"/>
                <a:cs typeface="Times New Roman"/>
              </a:rPr>
              <a:t>of </a:t>
            </a:r>
            <a:r>
              <a:rPr dirty="0" sz="1450" spc="-10">
                <a:latin typeface="Times New Roman"/>
                <a:cs typeface="Times New Roman"/>
              </a:rPr>
              <a:t>musical perception, never true either to melody </a:t>
            </a:r>
            <a:r>
              <a:rPr dirty="0" sz="1450" spc="-5">
                <a:latin typeface="Times New Roman"/>
                <a:cs typeface="Times New Roman"/>
              </a:rPr>
              <a:t>or </a:t>
            </a:r>
            <a:r>
              <a:rPr dirty="0" sz="1450" spc="-30">
                <a:latin typeface="Times New Roman"/>
                <a:cs typeface="Times New Roman"/>
              </a:rPr>
              <a:t>key,  </a:t>
            </a:r>
            <a:r>
              <a:rPr dirty="0" sz="1450" spc="-5">
                <a:latin typeface="Times New Roman"/>
                <a:cs typeface="Times New Roman"/>
              </a:rPr>
              <a:t>but</a:t>
            </a:r>
            <a:r>
              <a:rPr dirty="0" sz="1450" spc="170">
                <a:latin typeface="Times New Roman"/>
                <a:cs typeface="Times New Roman"/>
              </a:rPr>
              <a:t> </a:t>
            </a:r>
            <a:r>
              <a:rPr dirty="0" sz="1450" spc="-10">
                <a:latin typeface="Times New Roman"/>
                <a:cs typeface="Times New Roman"/>
              </a:rPr>
              <a:t>wandering</a:t>
            </a:r>
            <a:r>
              <a:rPr dirty="0" sz="1450" spc="170">
                <a:latin typeface="Times New Roman"/>
                <a:cs typeface="Times New Roman"/>
              </a:rPr>
              <a:t> </a:t>
            </a:r>
            <a:r>
              <a:rPr dirty="0" sz="1450" spc="-10">
                <a:latin typeface="Times New Roman"/>
                <a:cs typeface="Times New Roman"/>
              </a:rPr>
              <a:t>at</a:t>
            </a:r>
            <a:r>
              <a:rPr dirty="0" sz="1450" spc="170">
                <a:latin typeface="Times New Roman"/>
                <a:cs typeface="Times New Roman"/>
              </a:rPr>
              <a:t> </a:t>
            </a:r>
            <a:r>
              <a:rPr dirty="0" sz="1450" spc="-10">
                <a:latin typeface="Times New Roman"/>
                <a:cs typeface="Times New Roman"/>
              </a:rPr>
              <a:t>will,</a:t>
            </a:r>
            <a:r>
              <a:rPr dirty="0" sz="1450" spc="175">
                <a:latin typeface="Times New Roman"/>
                <a:cs typeface="Times New Roman"/>
              </a:rPr>
              <a:t> </a:t>
            </a:r>
            <a:r>
              <a:rPr dirty="0" sz="1450" spc="-10">
                <a:latin typeface="Times New Roman"/>
                <a:cs typeface="Times New Roman"/>
              </a:rPr>
              <a:t>and</a:t>
            </a:r>
            <a:r>
              <a:rPr dirty="0" sz="1450" spc="170">
                <a:latin typeface="Times New Roman"/>
                <a:cs typeface="Times New Roman"/>
              </a:rPr>
              <a:t> </a:t>
            </a:r>
            <a:r>
              <a:rPr dirty="0" sz="1450" spc="-10">
                <a:latin typeface="Times New Roman"/>
                <a:cs typeface="Times New Roman"/>
              </a:rPr>
              <a:t>yet</a:t>
            </a:r>
            <a:r>
              <a:rPr dirty="0" sz="1450" spc="170">
                <a:latin typeface="Times New Roman"/>
                <a:cs typeface="Times New Roman"/>
              </a:rPr>
              <a:t> </a:t>
            </a:r>
            <a:r>
              <a:rPr dirty="0" sz="1450" spc="-10">
                <a:latin typeface="Times New Roman"/>
                <a:cs typeface="Times New Roman"/>
              </a:rPr>
              <a:t>somehow</a:t>
            </a:r>
            <a:r>
              <a:rPr dirty="0" sz="1450" spc="175">
                <a:latin typeface="Times New Roman"/>
                <a:cs typeface="Times New Roman"/>
              </a:rPr>
              <a:t> </a:t>
            </a:r>
            <a:r>
              <a:rPr dirty="0" sz="1450" spc="-10">
                <a:latin typeface="Times New Roman"/>
                <a:cs typeface="Times New Roman"/>
              </a:rPr>
              <a:t>with</a:t>
            </a:r>
            <a:r>
              <a:rPr dirty="0" sz="1450" spc="170">
                <a:latin typeface="Times New Roman"/>
                <a:cs typeface="Times New Roman"/>
              </a:rPr>
              <a:t> </a:t>
            </a:r>
            <a:r>
              <a:rPr dirty="0" sz="1450" spc="-10">
                <a:latin typeface="Times New Roman"/>
                <a:cs typeface="Times New Roman"/>
              </a:rPr>
              <a:t>an</a:t>
            </a:r>
            <a:r>
              <a:rPr dirty="0" sz="1450" spc="170">
                <a:latin typeface="Times New Roman"/>
                <a:cs typeface="Times New Roman"/>
              </a:rPr>
              <a:t> </a:t>
            </a:r>
            <a:r>
              <a:rPr dirty="0" sz="1450" spc="-15">
                <a:latin typeface="Times New Roman"/>
                <a:cs typeface="Times New Roman"/>
              </a:rPr>
              <a:t>effect</a:t>
            </a:r>
            <a:r>
              <a:rPr dirty="0" sz="1450" spc="170">
                <a:latin typeface="Times New Roman"/>
                <a:cs typeface="Times New Roman"/>
              </a:rPr>
              <a:t> </a:t>
            </a:r>
            <a:r>
              <a:rPr dirty="0" sz="1450" spc="-10">
                <a:latin typeface="Times New Roman"/>
                <a:cs typeface="Times New Roman"/>
              </a:rPr>
              <a:t>that</a:t>
            </a:r>
            <a:r>
              <a:rPr dirty="0" sz="1450" spc="175">
                <a:latin typeface="Times New Roman"/>
                <a:cs typeface="Times New Roman"/>
              </a:rPr>
              <a:t> </a:t>
            </a:r>
            <a:r>
              <a:rPr dirty="0" sz="1450" spc="-10">
                <a:latin typeface="Times New Roman"/>
                <a:cs typeface="Times New Roman"/>
              </a:rPr>
              <a:t>was</a:t>
            </a:r>
            <a:r>
              <a:rPr dirty="0" sz="1450" spc="170">
                <a:latin typeface="Times New Roman"/>
                <a:cs typeface="Times New Roman"/>
              </a:rPr>
              <a:t> </a:t>
            </a:r>
            <a:r>
              <a:rPr dirty="0" sz="1450" spc="-10">
                <a:latin typeface="Times New Roman"/>
                <a:cs typeface="Times New Roman"/>
              </a:rPr>
              <a:t>natural</a:t>
            </a:r>
            <a:r>
              <a:rPr dirty="0" sz="1450" spc="170">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pleasing, like that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of </a:t>
            </a:r>
            <a:r>
              <a:rPr dirty="0" sz="1450" spc="-10">
                <a:latin typeface="Times New Roman"/>
                <a:cs typeface="Times New Roman"/>
              </a:rPr>
              <a:t>birds. As the dusk increased, </a:t>
            </a:r>
            <a:r>
              <a:rPr dirty="0" sz="1450" spc="-5">
                <a:latin typeface="Times New Roman"/>
                <a:cs typeface="Times New Roman"/>
              </a:rPr>
              <a:t>I </a:t>
            </a:r>
            <a:r>
              <a:rPr dirty="0" sz="1450" spc="-10">
                <a:latin typeface="Times New Roman"/>
                <a:cs typeface="Times New Roman"/>
              </a:rPr>
              <a:t>fell more and more  under the spell </a:t>
            </a:r>
            <a:r>
              <a:rPr dirty="0" sz="1450" spc="-5">
                <a:latin typeface="Times New Roman"/>
                <a:cs typeface="Times New Roman"/>
              </a:rPr>
              <a:t>of </a:t>
            </a:r>
            <a:r>
              <a:rPr dirty="0" sz="1450" spc="-10">
                <a:latin typeface="Times New Roman"/>
                <a:cs typeface="Times New Roman"/>
              </a:rPr>
              <a:t>this artless warbling, listening and waiting for some  articulate </a:t>
            </a:r>
            <a:r>
              <a:rPr dirty="0" sz="1450" spc="-25">
                <a:latin typeface="Times New Roman"/>
                <a:cs typeface="Times New Roman"/>
              </a:rPr>
              <a:t>air, </a:t>
            </a:r>
            <a:r>
              <a:rPr dirty="0" sz="1450" spc="-10">
                <a:latin typeface="Times New Roman"/>
                <a:cs typeface="Times New Roman"/>
              </a:rPr>
              <a:t>and still disappointed; and when at last </a:t>
            </a:r>
            <a:r>
              <a:rPr dirty="0" sz="1450" spc="-5">
                <a:latin typeface="Times New Roman"/>
                <a:cs typeface="Times New Roman"/>
              </a:rPr>
              <a:t>I </a:t>
            </a:r>
            <a:r>
              <a:rPr dirty="0" sz="1450" spc="-10">
                <a:latin typeface="Times New Roman"/>
                <a:cs typeface="Times New Roman"/>
              </a:rPr>
              <a:t>asked him what it was  </a:t>
            </a:r>
            <a:r>
              <a:rPr dirty="0" sz="1450" spc="-5">
                <a:latin typeface="Times New Roman"/>
                <a:cs typeface="Times New Roman"/>
              </a:rPr>
              <a:t>he </a:t>
            </a:r>
            <a:r>
              <a:rPr dirty="0" sz="1450" spc="-10">
                <a:latin typeface="Times New Roman"/>
                <a:cs typeface="Times New Roman"/>
              </a:rPr>
              <a:t>sang—‘O,’ cried he, ‘I am just singing!’ Above all, </a:t>
            </a:r>
            <a:r>
              <a:rPr dirty="0" sz="1450" spc="-5">
                <a:latin typeface="Times New Roman"/>
                <a:cs typeface="Times New Roman"/>
              </a:rPr>
              <a:t>I </a:t>
            </a:r>
            <a:r>
              <a:rPr dirty="0" sz="1450" spc="-10">
                <a:latin typeface="Times New Roman"/>
                <a:cs typeface="Times New Roman"/>
              </a:rPr>
              <a:t>was taken with </a:t>
            </a:r>
            <a:r>
              <a:rPr dirty="0" sz="1450" spc="-5">
                <a:latin typeface="Times New Roman"/>
                <a:cs typeface="Times New Roman"/>
              </a:rPr>
              <a:t>a </a:t>
            </a:r>
            <a:r>
              <a:rPr dirty="0" sz="1450" spc="-10">
                <a:latin typeface="Times New Roman"/>
                <a:cs typeface="Times New Roman"/>
              </a:rPr>
              <a:t>trick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of </a:t>
            </a:r>
            <a:r>
              <a:rPr dirty="0" sz="1450" spc="-10">
                <a:latin typeface="Times New Roman"/>
                <a:cs typeface="Times New Roman"/>
              </a:rPr>
              <a:t>unweariedly repeating the same note at little intervals; it was </a:t>
            </a:r>
            <a:r>
              <a:rPr dirty="0" sz="1450" spc="-5">
                <a:latin typeface="Times New Roman"/>
                <a:cs typeface="Times New Roman"/>
              </a:rPr>
              <a:t>not </a:t>
            </a:r>
            <a:r>
              <a:rPr dirty="0" sz="1450" spc="-10">
                <a:latin typeface="Times New Roman"/>
                <a:cs typeface="Times New Roman"/>
              </a:rPr>
              <a:t>so  monotonous as </a:t>
            </a:r>
            <a:r>
              <a:rPr dirty="0" sz="1450" spc="-5">
                <a:latin typeface="Times New Roman"/>
                <a:cs typeface="Times New Roman"/>
              </a:rPr>
              <a:t>you </a:t>
            </a:r>
            <a:r>
              <a:rPr dirty="0" sz="1450" spc="-10">
                <a:latin typeface="Times New Roman"/>
                <a:cs typeface="Times New Roman"/>
              </a:rPr>
              <a:t>would think, </a:t>
            </a:r>
            <a:r>
              <a:rPr dirty="0" sz="1450" spc="-25">
                <a:latin typeface="Times New Roman"/>
                <a:cs typeface="Times New Roman"/>
              </a:rPr>
              <a:t>or, </a:t>
            </a:r>
            <a:r>
              <a:rPr dirty="0" sz="1450" spc="-10">
                <a:latin typeface="Times New Roman"/>
                <a:cs typeface="Times New Roman"/>
              </a:rPr>
              <a:t>at least, </a:t>
            </a:r>
            <a:r>
              <a:rPr dirty="0" sz="1450" spc="-5">
                <a:latin typeface="Times New Roman"/>
                <a:cs typeface="Times New Roman"/>
              </a:rPr>
              <a:t>not </a:t>
            </a:r>
            <a:r>
              <a:rPr dirty="0" sz="1450" spc="-10">
                <a:latin typeface="Times New Roman"/>
                <a:cs typeface="Times New Roman"/>
              </a:rPr>
              <a:t>disagreeable; and it seemed to  breathe </a:t>
            </a:r>
            <a:r>
              <a:rPr dirty="0" sz="1450" spc="-5">
                <a:latin typeface="Times New Roman"/>
                <a:cs typeface="Times New Roman"/>
              </a:rPr>
              <a:t>a </a:t>
            </a:r>
            <a:r>
              <a:rPr dirty="0" sz="1450" spc="-10">
                <a:latin typeface="Times New Roman"/>
                <a:cs typeface="Times New Roman"/>
              </a:rPr>
              <a:t>wonderful contentment with what is, such as we love to fancy in the  attitude </a:t>
            </a:r>
            <a:r>
              <a:rPr dirty="0" sz="1450" spc="-5">
                <a:latin typeface="Times New Roman"/>
                <a:cs typeface="Times New Roman"/>
              </a:rPr>
              <a:t>of </a:t>
            </a:r>
            <a:r>
              <a:rPr dirty="0" sz="1450" spc="-10">
                <a:latin typeface="Times New Roman"/>
                <a:cs typeface="Times New Roman"/>
              </a:rPr>
              <a:t>trees, </a:t>
            </a:r>
            <a:r>
              <a:rPr dirty="0" sz="1450" spc="-5">
                <a:latin typeface="Times New Roman"/>
                <a:cs typeface="Times New Roman"/>
              </a:rPr>
              <a:t>or </a:t>
            </a:r>
            <a:r>
              <a:rPr dirty="0" sz="1450" spc="-10">
                <a:latin typeface="Times New Roman"/>
                <a:cs typeface="Times New Roman"/>
              </a:rPr>
              <a:t>the quiescence </a:t>
            </a:r>
            <a:r>
              <a:rPr dirty="0" sz="1450" spc="-5">
                <a:latin typeface="Times New Roman"/>
                <a:cs typeface="Times New Roman"/>
              </a:rPr>
              <a:t>of a</a:t>
            </a:r>
            <a:r>
              <a:rPr dirty="0" sz="1450" spc="10">
                <a:latin typeface="Times New Roman"/>
                <a:cs typeface="Times New Roman"/>
              </a:rPr>
              <a:t> </a:t>
            </a:r>
            <a:r>
              <a:rPr dirty="0" sz="1450" spc="-5">
                <a:latin typeface="Times New Roman"/>
                <a:cs typeface="Times New Roman"/>
              </a:rPr>
              <a:t>pool.</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Night had fallen dark before we came </a:t>
            </a:r>
            <a:r>
              <a:rPr dirty="0" sz="1450" spc="-5">
                <a:latin typeface="Times New Roman"/>
                <a:cs typeface="Times New Roman"/>
              </a:rPr>
              <a:t>out upon a </a:t>
            </a:r>
            <a:r>
              <a:rPr dirty="0" sz="1450" spc="-10">
                <a:latin typeface="Times New Roman"/>
                <a:cs typeface="Times New Roman"/>
              </a:rPr>
              <a:t>plateau, and drew </a:t>
            </a:r>
            <a:r>
              <a:rPr dirty="0" sz="1450" spc="-5">
                <a:latin typeface="Times New Roman"/>
                <a:cs typeface="Times New Roman"/>
              </a:rPr>
              <a:t>up a </a:t>
            </a:r>
            <a:r>
              <a:rPr dirty="0" sz="1450" spc="-10">
                <a:latin typeface="Times New Roman"/>
                <a:cs typeface="Times New Roman"/>
              </a:rPr>
              <a:t>little  </a:t>
            </a:r>
            <a:r>
              <a:rPr dirty="0" sz="1450" spc="-20">
                <a:latin typeface="Times New Roman"/>
                <a:cs typeface="Times New Roman"/>
              </a:rPr>
              <a:t>after,</a:t>
            </a:r>
            <a:r>
              <a:rPr dirty="0" sz="1450" spc="320">
                <a:latin typeface="Times New Roman"/>
                <a:cs typeface="Times New Roman"/>
              </a:rPr>
              <a:t> </a:t>
            </a:r>
            <a:r>
              <a:rPr dirty="0" sz="1450" spc="-10">
                <a:latin typeface="Times New Roman"/>
                <a:cs typeface="Times New Roman"/>
              </a:rPr>
              <a:t>before </a:t>
            </a:r>
            <a:r>
              <a:rPr dirty="0" sz="1450" spc="-5">
                <a:latin typeface="Times New Roman"/>
                <a:cs typeface="Times New Roman"/>
              </a:rPr>
              <a:t>a </a:t>
            </a:r>
            <a:r>
              <a:rPr dirty="0" sz="1450" spc="-10">
                <a:latin typeface="Times New Roman"/>
                <a:cs typeface="Times New Roman"/>
              </a:rPr>
              <a:t>certain lump </a:t>
            </a:r>
            <a:r>
              <a:rPr dirty="0" sz="1450" spc="-5">
                <a:latin typeface="Times New Roman"/>
                <a:cs typeface="Times New Roman"/>
              </a:rPr>
              <a:t>of </a:t>
            </a:r>
            <a:r>
              <a:rPr dirty="0" sz="1450" spc="-10">
                <a:latin typeface="Times New Roman"/>
                <a:cs typeface="Times New Roman"/>
              </a:rPr>
              <a:t>superior blackness which </a:t>
            </a:r>
            <a:r>
              <a:rPr dirty="0" sz="1450" spc="-5">
                <a:latin typeface="Times New Roman"/>
                <a:cs typeface="Times New Roman"/>
              </a:rPr>
              <a:t>I </a:t>
            </a:r>
            <a:r>
              <a:rPr dirty="0" sz="1450" spc="-10">
                <a:latin typeface="Times New Roman"/>
                <a:cs typeface="Times New Roman"/>
              </a:rPr>
              <a:t>could only  conjecture to </a:t>
            </a:r>
            <a:r>
              <a:rPr dirty="0" sz="1450" spc="-5">
                <a:latin typeface="Times New Roman"/>
                <a:cs typeface="Times New Roman"/>
              </a:rPr>
              <a:t>be </a:t>
            </a:r>
            <a:r>
              <a:rPr dirty="0" sz="1450" spc="-10">
                <a:latin typeface="Times New Roman"/>
                <a:cs typeface="Times New Roman"/>
              </a:rPr>
              <a:t>the residencia. Here, my guide, getting down from the cart,  hooted and whistled for </a:t>
            </a:r>
            <a:r>
              <a:rPr dirty="0" sz="1450" spc="-5">
                <a:latin typeface="Times New Roman"/>
                <a:cs typeface="Times New Roman"/>
              </a:rPr>
              <a:t>a </a:t>
            </a:r>
            <a:r>
              <a:rPr dirty="0" sz="1450" spc="-10">
                <a:latin typeface="Times New Roman"/>
                <a:cs typeface="Times New Roman"/>
              </a:rPr>
              <a:t>long time in vain; until at last an old peasant man  came towards </a:t>
            </a:r>
            <a:r>
              <a:rPr dirty="0" sz="1450" spc="-5">
                <a:latin typeface="Times New Roman"/>
                <a:cs typeface="Times New Roman"/>
              </a:rPr>
              <a:t>us </a:t>
            </a:r>
            <a:r>
              <a:rPr dirty="0" sz="1450" spc="-10">
                <a:latin typeface="Times New Roman"/>
                <a:cs typeface="Times New Roman"/>
              </a:rPr>
              <a:t>from somewhere in the surrounding dark, carrying </a:t>
            </a:r>
            <a:r>
              <a:rPr dirty="0" sz="1450" spc="-5">
                <a:latin typeface="Times New Roman"/>
                <a:cs typeface="Times New Roman"/>
              </a:rPr>
              <a:t>a </a:t>
            </a:r>
            <a:r>
              <a:rPr dirty="0" sz="1450" spc="-10">
                <a:latin typeface="Times New Roman"/>
                <a:cs typeface="Times New Roman"/>
              </a:rPr>
              <a:t>candle  in his hand. By the light </a:t>
            </a:r>
            <a:r>
              <a:rPr dirty="0" sz="1450" spc="-5">
                <a:latin typeface="Times New Roman"/>
                <a:cs typeface="Times New Roman"/>
              </a:rPr>
              <a:t>of </a:t>
            </a:r>
            <a:r>
              <a:rPr dirty="0" sz="1450" spc="-10">
                <a:latin typeface="Times New Roman"/>
                <a:cs typeface="Times New Roman"/>
              </a:rPr>
              <a:t>this </a:t>
            </a:r>
            <a:r>
              <a:rPr dirty="0" sz="1450" spc="-5">
                <a:latin typeface="Times New Roman"/>
                <a:cs typeface="Times New Roman"/>
              </a:rPr>
              <a:t>I </a:t>
            </a:r>
            <a:r>
              <a:rPr dirty="0" sz="1450" spc="-10">
                <a:latin typeface="Times New Roman"/>
                <a:cs typeface="Times New Roman"/>
              </a:rPr>
              <a:t>was able to perceive </a:t>
            </a:r>
            <a:r>
              <a:rPr dirty="0" sz="1450" spc="-5">
                <a:latin typeface="Times New Roman"/>
                <a:cs typeface="Times New Roman"/>
              </a:rPr>
              <a:t>a </a:t>
            </a:r>
            <a:r>
              <a:rPr dirty="0" sz="1450" spc="-10">
                <a:latin typeface="Times New Roman"/>
                <a:cs typeface="Times New Roman"/>
              </a:rPr>
              <a:t>great arched doorway  </a:t>
            </a:r>
            <a:r>
              <a:rPr dirty="0" sz="1450" spc="-5">
                <a:latin typeface="Times New Roman"/>
                <a:cs typeface="Times New Roman"/>
              </a:rPr>
              <a:t>of a </a:t>
            </a:r>
            <a:r>
              <a:rPr dirty="0" sz="1450" spc="-10">
                <a:latin typeface="Times New Roman"/>
                <a:cs typeface="Times New Roman"/>
              </a:rPr>
              <a:t>Moorish character: it was closed </a:t>
            </a:r>
            <a:r>
              <a:rPr dirty="0" sz="1450" spc="-5">
                <a:latin typeface="Times New Roman"/>
                <a:cs typeface="Times New Roman"/>
              </a:rPr>
              <a:t>by </a:t>
            </a:r>
            <a:r>
              <a:rPr dirty="0" sz="1450" spc="-10">
                <a:latin typeface="Times New Roman"/>
                <a:cs typeface="Times New Roman"/>
              </a:rPr>
              <a:t>iron-studded gates, in </a:t>
            </a:r>
            <a:r>
              <a:rPr dirty="0" sz="1450" spc="-5">
                <a:latin typeface="Times New Roman"/>
                <a:cs typeface="Times New Roman"/>
              </a:rPr>
              <a:t>one of </a:t>
            </a:r>
            <a:r>
              <a:rPr dirty="0" sz="1450" spc="-10">
                <a:latin typeface="Times New Roman"/>
                <a:cs typeface="Times New Roman"/>
              </a:rPr>
              <a:t>the  leaves </a:t>
            </a:r>
            <a:r>
              <a:rPr dirty="0" sz="1450" spc="-5">
                <a:latin typeface="Times New Roman"/>
                <a:cs typeface="Times New Roman"/>
              </a:rPr>
              <a:t>of </a:t>
            </a:r>
            <a:r>
              <a:rPr dirty="0" sz="1450" spc="-10">
                <a:latin typeface="Times New Roman"/>
                <a:cs typeface="Times New Roman"/>
              </a:rPr>
              <a:t>which Felipe opened </a:t>
            </a:r>
            <a:r>
              <a:rPr dirty="0" sz="1450" spc="-5">
                <a:latin typeface="Times New Roman"/>
                <a:cs typeface="Times New Roman"/>
              </a:rPr>
              <a:t>a </a:t>
            </a:r>
            <a:r>
              <a:rPr dirty="0" sz="1450" spc="-10">
                <a:latin typeface="Times New Roman"/>
                <a:cs typeface="Times New Roman"/>
              </a:rPr>
              <a:t>wicket. The peasant carried </a:t>
            </a:r>
            <a:r>
              <a:rPr dirty="0" sz="1450" spc="-15">
                <a:latin typeface="Times New Roman"/>
                <a:cs typeface="Times New Roman"/>
              </a:rPr>
              <a:t>off </a:t>
            </a:r>
            <a:r>
              <a:rPr dirty="0" sz="1450" spc="-10">
                <a:latin typeface="Times New Roman"/>
                <a:cs typeface="Times New Roman"/>
              </a:rPr>
              <a:t>the cart to  some out-building; </a:t>
            </a:r>
            <a:r>
              <a:rPr dirty="0" sz="1450" spc="-5">
                <a:latin typeface="Times New Roman"/>
                <a:cs typeface="Times New Roman"/>
              </a:rPr>
              <a:t>but </a:t>
            </a:r>
            <a:r>
              <a:rPr dirty="0" sz="1450" spc="-10">
                <a:latin typeface="Times New Roman"/>
                <a:cs typeface="Times New Roman"/>
              </a:rPr>
              <a:t>my guide and </a:t>
            </a:r>
            <a:r>
              <a:rPr dirty="0" sz="1450" spc="-5">
                <a:latin typeface="Times New Roman"/>
                <a:cs typeface="Times New Roman"/>
              </a:rPr>
              <a:t>I </a:t>
            </a:r>
            <a:r>
              <a:rPr dirty="0" sz="1450" spc="-10">
                <a:latin typeface="Times New Roman"/>
                <a:cs typeface="Times New Roman"/>
              </a:rPr>
              <a:t>passed through the wicket, which was  closed again behind us; and </a:t>
            </a:r>
            <a:r>
              <a:rPr dirty="0" sz="1450" spc="-5">
                <a:latin typeface="Times New Roman"/>
                <a:cs typeface="Times New Roman"/>
              </a:rPr>
              <a:t>by </a:t>
            </a:r>
            <a:r>
              <a:rPr dirty="0" sz="1450" spc="-10">
                <a:latin typeface="Times New Roman"/>
                <a:cs typeface="Times New Roman"/>
              </a:rPr>
              <a:t>the glimmer </a:t>
            </a:r>
            <a:r>
              <a:rPr dirty="0" sz="1450" spc="-5">
                <a:latin typeface="Times New Roman"/>
                <a:cs typeface="Times New Roman"/>
              </a:rPr>
              <a:t>of </a:t>
            </a:r>
            <a:r>
              <a:rPr dirty="0" sz="1450" spc="-10">
                <a:latin typeface="Times New Roman"/>
                <a:cs typeface="Times New Roman"/>
              </a:rPr>
              <a:t>the candle, passed through </a:t>
            </a:r>
            <a:r>
              <a:rPr dirty="0" sz="1450" spc="-5">
                <a:latin typeface="Times New Roman"/>
                <a:cs typeface="Times New Roman"/>
              </a:rPr>
              <a:t>a  </a:t>
            </a:r>
            <a:r>
              <a:rPr dirty="0" sz="1450" spc="-10">
                <a:latin typeface="Times New Roman"/>
                <a:cs typeface="Times New Roman"/>
              </a:rPr>
              <a:t>court, </a:t>
            </a:r>
            <a:r>
              <a:rPr dirty="0" sz="1450" spc="-5">
                <a:latin typeface="Times New Roman"/>
                <a:cs typeface="Times New Roman"/>
              </a:rPr>
              <a:t>up a </a:t>
            </a:r>
            <a:r>
              <a:rPr dirty="0" sz="1450" spc="-10">
                <a:latin typeface="Times New Roman"/>
                <a:cs typeface="Times New Roman"/>
              </a:rPr>
              <a:t>stone </a:t>
            </a:r>
            <a:r>
              <a:rPr dirty="0" sz="1450" spc="-20">
                <a:latin typeface="Times New Roman"/>
                <a:cs typeface="Times New Roman"/>
              </a:rPr>
              <a:t>stair, </a:t>
            </a:r>
            <a:r>
              <a:rPr dirty="0" sz="1450" spc="-10">
                <a:latin typeface="Times New Roman"/>
                <a:cs typeface="Times New Roman"/>
              </a:rPr>
              <a:t>along </a:t>
            </a:r>
            <a:r>
              <a:rPr dirty="0" sz="1450" spc="-5">
                <a:latin typeface="Times New Roman"/>
                <a:cs typeface="Times New Roman"/>
              </a:rPr>
              <a:t>a </a:t>
            </a:r>
            <a:r>
              <a:rPr dirty="0" sz="1450" spc="-10">
                <a:latin typeface="Times New Roman"/>
                <a:cs typeface="Times New Roman"/>
              </a:rPr>
              <a:t>section </a:t>
            </a:r>
            <a:r>
              <a:rPr dirty="0" sz="1450" spc="-5">
                <a:latin typeface="Times New Roman"/>
                <a:cs typeface="Times New Roman"/>
              </a:rPr>
              <a:t>of </a:t>
            </a:r>
            <a:r>
              <a:rPr dirty="0" sz="1450" spc="-10">
                <a:latin typeface="Times New Roman"/>
                <a:cs typeface="Times New Roman"/>
              </a:rPr>
              <a:t>an open </a:t>
            </a:r>
            <a:r>
              <a:rPr dirty="0" sz="1450" spc="-20">
                <a:latin typeface="Times New Roman"/>
                <a:cs typeface="Times New Roman"/>
              </a:rPr>
              <a:t>gallery, </a:t>
            </a:r>
            <a:r>
              <a:rPr dirty="0" sz="1450" spc="-10">
                <a:latin typeface="Times New Roman"/>
                <a:cs typeface="Times New Roman"/>
              </a:rPr>
              <a:t>and </a:t>
            </a:r>
            <a:r>
              <a:rPr dirty="0" sz="1450" spc="-5">
                <a:latin typeface="Times New Roman"/>
                <a:cs typeface="Times New Roman"/>
              </a:rPr>
              <a:t>up </a:t>
            </a:r>
            <a:r>
              <a:rPr dirty="0" sz="1450" spc="-10">
                <a:latin typeface="Times New Roman"/>
                <a:cs typeface="Times New Roman"/>
              </a:rPr>
              <a:t>more stairs  again, until we came at last to the </a:t>
            </a:r>
            <a:r>
              <a:rPr dirty="0" sz="1450" spc="-5">
                <a:latin typeface="Times New Roman"/>
                <a:cs typeface="Times New Roman"/>
              </a:rPr>
              <a:t>door of a </a:t>
            </a:r>
            <a:r>
              <a:rPr dirty="0" sz="1450" spc="-10">
                <a:latin typeface="Times New Roman"/>
                <a:cs typeface="Times New Roman"/>
              </a:rPr>
              <a:t>great and somewhat bare  apartment. This room, which </a:t>
            </a:r>
            <a:r>
              <a:rPr dirty="0" sz="1450" spc="-5">
                <a:latin typeface="Times New Roman"/>
                <a:cs typeface="Times New Roman"/>
              </a:rPr>
              <a:t>I </a:t>
            </a:r>
            <a:r>
              <a:rPr dirty="0" sz="1450" spc="-10">
                <a:latin typeface="Times New Roman"/>
                <a:cs typeface="Times New Roman"/>
              </a:rPr>
              <a:t>understood was to </a:t>
            </a:r>
            <a:r>
              <a:rPr dirty="0" sz="1450" spc="-5">
                <a:latin typeface="Times New Roman"/>
                <a:cs typeface="Times New Roman"/>
              </a:rPr>
              <a:t>be </a:t>
            </a:r>
            <a:r>
              <a:rPr dirty="0" sz="1450" spc="-10">
                <a:latin typeface="Times New Roman"/>
                <a:cs typeface="Times New Roman"/>
              </a:rPr>
              <a:t>mine, was pierced </a:t>
            </a:r>
            <a:r>
              <a:rPr dirty="0" sz="1450" spc="-5">
                <a:latin typeface="Times New Roman"/>
                <a:cs typeface="Times New Roman"/>
              </a:rPr>
              <a:t>by  </a:t>
            </a:r>
            <a:r>
              <a:rPr dirty="0" sz="1450" spc="-10">
                <a:latin typeface="Times New Roman"/>
                <a:cs typeface="Times New Roman"/>
              </a:rPr>
              <a:t>three windows, lined with some lustrous wood disposed in panels, and  carpeted with the skins </a:t>
            </a:r>
            <a:r>
              <a:rPr dirty="0" sz="1450" spc="-5">
                <a:latin typeface="Times New Roman"/>
                <a:cs typeface="Times New Roman"/>
              </a:rPr>
              <a:t>of </a:t>
            </a:r>
            <a:r>
              <a:rPr dirty="0" sz="1450" spc="-10">
                <a:latin typeface="Times New Roman"/>
                <a:cs typeface="Times New Roman"/>
              </a:rPr>
              <a:t>many savage animals. A bright fire burned in the  </a:t>
            </a:r>
            <a:r>
              <a:rPr dirty="0" sz="1450" spc="-20">
                <a:latin typeface="Times New Roman"/>
                <a:cs typeface="Times New Roman"/>
              </a:rPr>
              <a:t>chimney, </a:t>
            </a:r>
            <a:r>
              <a:rPr dirty="0" sz="1450" spc="-10">
                <a:latin typeface="Times New Roman"/>
                <a:cs typeface="Times New Roman"/>
              </a:rPr>
              <a:t>and shed abroad </a:t>
            </a:r>
            <a:r>
              <a:rPr dirty="0" sz="1450" spc="-5">
                <a:latin typeface="Times New Roman"/>
                <a:cs typeface="Times New Roman"/>
              </a:rPr>
              <a:t>a </a:t>
            </a:r>
            <a:r>
              <a:rPr dirty="0" sz="1450" spc="-10">
                <a:latin typeface="Times New Roman"/>
                <a:cs typeface="Times New Roman"/>
              </a:rPr>
              <a:t>changeful flicker; close </a:t>
            </a:r>
            <a:r>
              <a:rPr dirty="0" sz="1450" spc="-5">
                <a:latin typeface="Times New Roman"/>
                <a:cs typeface="Times New Roman"/>
              </a:rPr>
              <a:t>up </a:t>
            </a:r>
            <a:r>
              <a:rPr dirty="0" sz="1450" spc="-10">
                <a:latin typeface="Times New Roman"/>
                <a:cs typeface="Times New Roman"/>
              </a:rPr>
              <a:t>to the blaze there was  drawn </a:t>
            </a:r>
            <a:r>
              <a:rPr dirty="0" sz="1450" spc="-5">
                <a:latin typeface="Times New Roman"/>
                <a:cs typeface="Times New Roman"/>
              </a:rPr>
              <a:t>a </a:t>
            </a:r>
            <a:r>
              <a:rPr dirty="0" sz="1450" spc="-10">
                <a:latin typeface="Times New Roman"/>
                <a:cs typeface="Times New Roman"/>
              </a:rPr>
              <a:t>table, laid for supper; and in the far end </a:t>
            </a:r>
            <a:r>
              <a:rPr dirty="0" sz="1450" spc="-5">
                <a:latin typeface="Times New Roman"/>
                <a:cs typeface="Times New Roman"/>
              </a:rPr>
              <a:t>a </a:t>
            </a:r>
            <a:r>
              <a:rPr dirty="0" sz="1450" spc="-10">
                <a:latin typeface="Times New Roman"/>
                <a:cs typeface="Times New Roman"/>
              </a:rPr>
              <a:t>bed stood </a:t>
            </a:r>
            <a:r>
              <a:rPr dirty="0" sz="1450" spc="-25">
                <a:latin typeface="Times New Roman"/>
                <a:cs typeface="Times New Roman"/>
              </a:rPr>
              <a:t>ready. </a:t>
            </a:r>
            <a:r>
              <a:rPr dirty="0" sz="1450" spc="-5">
                <a:latin typeface="Times New Roman"/>
                <a:cs typeface="Times New Roman"/>
              </a:rPr>
              <a:t>I </a:t>
            </a:r>
            <a:r>
              <a:rPr dirty="0" sz="1450" spc="-10">
                <a:latin typeface="Times New Roman"/>
                <a:cs typeface="Times New Roman"/>
              </a:rPr>
              <a:t>was  pleased </a:t>
            </a:r>
            <a:r>
              <a:rPr dirty="0" sz="1450" spc="-5">
                <a:latin typeface="Times New Roman"/>
                <a:cs typeface="Times New Roman"/>
              </a:rPr>
              <a:t>by </a:t>
            </a:r>
            <a:r>
              <a:rPr dirty="0" sz="1450" spc="-10">
                <a:latin typeface="Times New Roman"/>
                <a:cs typeface="Times New Roman"/>
              </a:rPr>
              <a:t>these preparations, and said so to Felipe; and he, with the same  simplicity </a:t>
            </a:r>
            <a:r>
              <a:rPr dirty="0" sz="1450" spc="-5">
                <a:latin typeface="Times New Roman"/>
                <a:cs typeface="Times New Roman"/>
              </a:rPr>
              <a:t>of </a:t>
            </a:r>
            <a:r>
              <a:rPr dirty="0" sz="1450" spc="-10">
                <a:latin typeface="Times New Roman"/>
                <a:cs typeface="Times New Roman"/>
              </a:rPr>
              <a:t>disposition that </a:t>
            </a:r>
            <a:r>
              <a:rPr dirty="0" sz="1450" spc="-5">
                <a:latin typeface="Times New Roman"/>
                <a:cs typeface="Times New Roman"/>
              </a:rPr>
              <a:t>I </a:t>
            </a:r>
            <a:r>
              <a:rPr dirty="0" sz="1450" spc="-10">
                <a:latin typeface="Times New Roman"/>
                <a:cs typeface="Times New Roman"/>
              </a:rPr>
              <a:t>held already remarked in him, warmly re-  echoed my praises. ‘A fine room,’ </a:t>
            </a:r>
            <a:r>
              <a:rPr dirty="0" sz="1450" spc="-5">
                <a:latin typeface="Times New Roman"/>
                <a:cs typeface="Times New Roman"/>
              </a:rPr>
              <a:t>he </a:t>
            </a:r>
            <a:r>
              <a:rPr dirty="0" sz="1450" spc="-10">
                <a:latin typeface="Times New Roman"/>
                <a:cs typeface="Times New Roman"/>
              </a:rPr>
              <a:t>said; ‘a very fine room. And fire, </a:t>
            </a:r>
            <a:r>
              <a:rPr dirty="0" sz="1450" spc="-5">
                <a:latin typeface="Times New Roman"/>
                <a:cs typeface="Times New Roman"/>
              </a:rPr>
              <a:t>too;  </a:t>
            </a:r>
            <a:r>
              <a:rPr dirty="0" sz="1450" spc="-10">
                <a:latin typeface="Times New Roman"/>
                <a:cs typeface="Times New Roman"/>
              </a:rPr>
              <a:t>fire is </a:t>
            </a:r>
            <a:r>
              <a:rPr dirty="0" sz="1450" spc="-5">
                <a:latin typeface="Times New Roman"/>
                <a:cs typeface="Times New Roman"/>
              </a:rPr>
              <a:t>good; </a:t>
            </a:r>
            <a:r>
              <a:rPr dirty="0" sz="1450" spc="-10">
                <a:latin typeface="Times New Roman"/>
                <a:cs typeface="Times New Roman"/>
              </a:rPr>
              <a:t>it melts </a:t>
            </a:r>
            <a:r>
              <a:rPr dirty="0" sz="1450" spc="-5">
                <a:latin typeface="Times New Roman"/>
                <a:cs typeface="Times New Roman"/>
              </a:rPr>
              <a:t>out </a:t>
            </a:r>
            <a:r>
              <a:rPr dirty="0" sz="1450" spc="-10">
                <a:latin typeface="Times New Roman"/>
                <a:cs typeface="Times New Roman"/>
              </a:rPr>
              <a:t>the pleasure in </a:t>
            </a:r>
            <a:r>
              <a:rPr dirty="0" sz="1450" spc="-5">
                <a:latin typeface="Times New Roman"/>
                <a:cs typeface="Times New Roman"/>
              </a:rPr>
              <a:t>your </a:t>
            </a:r>
            <a:r>
              <a:rPr dirty="0" sz="1450" spc="-10">
                <a:latin typeface="Times New Roman"/>
                <a:cs typeface="Times New Roman"/>
              </a:rPr>
              <a:t>bones. And the </a:t>
            </a:r>
            <a:r>
              <a:rPr dirty="0" sz="1450" spc="-5">
                <a:latin typeface="Times New Roman"/>
                <a:cs typeface="Times New Roman"/>
              </a:rPr>
              <a:t>bed,’ he  </a:t>
            </a:r>
            <a:r>
              <a:rPr dirty="0" sz="1450" spc="-10">
                <a:latin typeface="Times New Roman"/>
                <a:cs typeface="Times New Roman"/>
              </a:rPr>
              <a:t>continued, carrying over the candle in that direction—‘see what fine sheets—  how soft, how smooth, smooth;’ and </a:t>
            </a:r>
            <a:r>
              <a:rPr dirty="0" sz="1450" spc="-5">
                <a:latin typeface="Times New Roman"/>
                <a:cs typeface="Times New Roman"/>
              </a:rPr>
              <a:t>he </a:t>
            </a:r>
            <a:r>
              <a:rPr dirty="0" sz="1450" spc="-10">
                <a:latin typeface="Times New Roman"/>
                <a:cs typeface="Times New Roman"/>
              </a:rPr>
              <a:t>passed his hand again and again over  their texture, and then laid down his head and rubbed his cheeks among them  with </a:t>
            </a:r>
            <a:r>
              <a:rPr dirty="0" sz="1450" spc="-5">
                <a:latin typeface="Times New Roman"/>
                <a:cs typeface="Times New Roman"/>
              </a:rPr>
              <a:t>a </a:t>
            </a:r>
            <a:r>
              <a:rPr dirty="0" sz="1450" spc="-10">
                <a:latin typeface="Times New Roman"/>
                <a:cs typeface="Times New Roman"/>
              </a:rPr>
              <a:t>grossness </a:t>
            </a:r>
            <a:r>
              <a:rPr dirty="0" sz="1450" spc="-5">
                <a:latin typeface="Times New Roman"/>
                <a:cs typeface="Times New Roman"/>
              </a:rPr>
              <a:t>of </a:t>
            </a:r>
            <a:r>
              <a:rPr dirty="0" sz="1450" spc="-10">
                <a:latin typeface="Times New Roman"/>
                <a:cs typeface="Times New Roman"/>
              </a:rPr>
              <a:t>content that somehow offended me. </a:t>
            </a:r>
            <a:r>
              <a:rPr dirty="0" sz="1450" spc="-5">
                <a:latin typeface="Times New Roman"/>
                <a:cs typeface="Times New Roman"/>
              </a:rPr>
              <a:t>I </a:t>
            </a:r>
            <a:r>
              <a:rPr dirty="0" sz="1450" spc="-10">
                <a:latin typeface="Times New Roman"/>
                <a:cs typeface="Times New Roman"/>
              </a:rPr>
              <a:t>took the candle from  his hand (for </a:t>
            </a:r>
            <a:r>
              <a:rPr dirty="0" sz="1450" spc="-5">
                <a:latin typeface="Times New Roman"/>
                <a:cs typeface="Times New Roman"/>
              </a:rPr>
              <a:t>I </a:t>
            </a:r>
            <a:r>
              <a:rPr dirty="0" sz="1450" spc="-10">
                <a:latin typeface="Times New Roman"/>
                <a:cs typeface="Times New Roman"/>
              </a:rPr>
              <a:t>feared </a:t>
            </a:r>
            <a:r>
              <a:rPr dirty="0" sz="1450" spc="-5">
                <a:latin typeface="Times New Roman"/>
                <a:cs typeface="Times New Roman"/>
              </a:rPr>
              <a:t>he </a:t>
            </a:r>
            <a:r>
              <a:rPr dirty="0" sz="1450" spc="-10">
                <a:latin typeface="Times New Roman"/>
                <a:cs typeface="Times New Roman"/>
              </a:rPr>
              <a:t>would set the bed </a:t>
            </a:r>
            <a:r>
              <a:rPr dirty="0" sz="1450" spc="-5">
                <a:latin typeface="Times New Roman"/>
                <a:cs typeface="Times New Roman"/>
              </a:rPr>
              <a:t>on </a:t>
            </a:r>
            <a:r>
              <a:rPr dirty="0" sz="1450" spc="-10">
                <a:latin typeface="Times New Roman"/>
                <a:cs typeface="Times New Roman"/>
              </a:rPr>
              <a:t>fire) and walked back to the  supper-table, where, perceiving </a:t>
            </a:r>
            <a:r>
              <a:rPr dirty="0" sz="1450" spc="-5">
                <a:latin typeface="Times New Roman"/>
                <a:cs typeface="Times New Roman"/>
              </a:rPr>
              <a:t>a </a:t>
            </a:r>
            <a:r>
              <a:rPr dirty="0" sz="1450" spc="-10">
                <a:latin typeface="Times New Roman"/>
                <a:cs typeface="Times New Roman"/>
              </a:rPr>
              <a:t>measure </a:t>
            </a:r>
            <a:r>
              <a:rPr dirty="0" sz="1450" spc="-5">
                <a:latin typeface="Times New Roman"/>
                <a:cs typeface="Times New Roman"/>
              </a:rPr>
              <a:t>of </a:t>
            </a:r>
            <a:r>
              <a:rPr dirty="0" sz="1450" spc="-10">
                <a:latin typeface="Times New Roman"/>
                <a:cs typeface="Times New Roman"/>
              </a:rPr>
              <a:t>wine, </a:t>
            </a:r>
            <a:r>
              <a:rPr dirty="0" sz="1450" spc="-5">
                <a:latin typeface="Times New Roman"/>
                <a:cs typeface="Times New Roman"/>
              </a:rPr>
              <a:t>I </a:t>
            </a:r>
            <a:r>
              <a:rPr dirty="0" sz="1450" spc="-10">
                <a:latin typeface="Times New Roman"/>
                <a:cs typeface="Times New Roman"/>
              </a:rPr>
              <a:t>poured </a:t>
            </a:r>
            <a:r>
              <a:rPr dirty="0" sz="1450" spc="-5">
                <a:latin typeface="Times New Roman"/>
                <a:cs typeface="Times New Roman"/>
              </a:rPr>
              <a:t>out a </a:t>
            </a:r>
            <a:r>
              <a:rPr dirty="0" sz="1450" spc="-10">
                <a:latin typeface="Times New Roman"/>
                <a:cs typeface="Times New Roman"/>
              </a:rPr>
              <a:t>cup and  called to him to come and drink </a:t>
            </a:r>
            <a:r>
              <a:rPr dirty="0" sz="1450" spc="-5">
                <a:latin typeface="Times New Roman"/>
                <a:cs typeface="Times New Roman"/>
              </a:rPr>
              <a:t>of </a:t>
            </a:r>
            <a:r>
              <a:rPr dirty="0" sz="1450" spc="-10">
                <a:latin typeface="Times New Roman"/>
                <a:cs typeface="Times New Roman"/>
              </a:rPr>
              <a:t>it. He started to his feet at once and ran to  me with </a:t>
            </a:r>
            <a:r>
              <a:rPr dirty="0" sz="1450" spc="-5">
                <a:latin typeface="Times New Roman"/>
                <a:cs typeface="Times New Roman"/>
              </a:rPr>
              <a:t>a </a:t>
            </a:r>
            <a:r>
              <a:rPr dirty="0" sz="1450" spc="-10">
                <a:latin typeface="Times New Roman"/>
                <a:cs typeface="Times New Roman"/>
              </a:rPr>
              <a:t>strong expression </a:t>
            </a:r>
            <a:r>
              <a:rPr dirty="0" sz="1450" spc="-5">
                <a:latin typeface="Times New Roman"/>
                <a:cs typeface="Times New Roman"/>
              </a:rPr>
              <a:t>of </a:t>
            </a:r>
            <a:r>
              <a:rPr dirty="0" sz="1450" spc="-10">
                <a:latin typeface="Times New Roman"/>
                <a:cs typeface="Times New Roman"/>
              </a:rPr>
              <a:t>hope; </a:t>
            </a:r>
            <a:r>
              <a:rPr dirty="0" sz="1450" spc="-5">
                <a:latin typeface="Times New Roman"/>
                <a:cs typeface="Times New Roman"/>
              </a:rPr>
              <a:t>but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saw the wine, </a:t>
            </a:r>
            <a:r>
              <a:rPr dirty="0" sz="1450" spc="-5">
                <a:latin typeface="Times New Roman"/>
                <a:cs typeface="Times New Roman"/>
              </a:rPr>
              <a:t>he </a:t>
            </a:r>
            <a:r>
              <a:rPr dirty="0" sz="1450" spc="-10">
                <a:latin typeface="Times New Roman"/>
                <a:cs typeface="Times New Roman"/>
              </a:rPr>
              <a:t>visibly  shuddered.</a:t>
            </a:r>
            <a:endParaRPr sz="1450">
              <a:latin typeface="Times New Roman"/>
              <a:cs typeface="Times New Roman"/>
            </a:endParaRPr>
          </a:p>
          <a:p>
            <a:pPr algn="just" marL="12700">
              <a:lnSpc>
                <a:spcPct val="100000"/>
              </a:lnSpc>
              <a:spcBef>
                <a:spcPts val="755"/>
              </a:spcBef>
            </a:pPr>
            <a:r>
              <a:rPr dirty="0" sz="1450" spc="-10">
                <a:latin typeface="Times New Roman"/>
                <a:cs typeface="Times New Roman"/>
              </a:rPr>
              <a:t>‘Oh, </a:t>
            </a:r>
            <a:r>
              <a:rPr dirty="0" sz="1450" spc="-5">
                <a:latin typeface="Times New Roman"/>
                <a:cs typeface="Times New Roman"/>
              </a:rPr>
              <a:t>no,’ he </a:t>
            </a:r>
            <a:r>
              <a:rPr dirty="0" sz="1450" spc="-10">
                <a:latin typeface="Times New Roman"/>
                <a:cs typeface="Times New Roman"/>
              </a:rPr>
              <a:t>said, </a:t>
            </a:r>
            <a:r>
              <a:rPr dirty="0" sz="1450" spc="-5">
                <a:latin typeface="Times New Roman"/>
                <a:cs typeface="Times New Roman"/>
              </a:rPr>
              <a:t>‘not </a:t>
            </a:r>
            <a:r>
              <a:rPr dirty="0" sz="1450" spc="-10">
                <a:latin typeface="Times New Roman"/>
                <a:cs typeface="Times New Roman"/>
              </a:rPr>
              <a:t>that; that is for </a:t>
            </a:r>
            <a:r>
              <a:rPr dirty="0" sz="1450" spc="-5">
                <a:latin typeface="Times New Roman"/>
                <a:cs typeface="Times New Roman"/>
              </a:rPr>
              <a:t>you. I </a:t>
            </a:r>
            <a:r>
              <a:rPr dirty="0" sz="1450" spc="-10">
                <a:latin typeface="Times New Roman"/>
                <a:cs typeface="Times New Roman"/>
              </a:rPr>
              <a:t>hate</a:t>
            </a:r>
            <a:r>
              <a:rPr dirty="0" sz="1450" spc="-7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10160">
              <a:lnSpc>
                <a:spcPts val="1730"/>
              </a:lnSpc>
              <a:spcBef>
                <a:spcPts val="915"/>
              </a:spcBef>
            </a:pPr>
            <a:r>
              <a:rPr dirty="0" sz="1450" spc="-45">
                <a:latin typeface="Times New Roman"/>
                <a:cs typeface="Times New Roman"/>
              </a:rPr>
              <a:t>‘Very </a:t>
            </a:r>
            <a:r>
              <a:rPr dirty="0" sz="1450" spc="-10">
                <a:latin typeface="Times New Roman"/>
                <a:cs typeface="Times New Roman"/>
              </a:rPr>
              <a:t>well, </a:t>
            </a:r>
            <a:r>
              <a:rPr dirty="0" sz="1450" spc="-15">
                <a:latin typeface="Times New Roman"/>
                <a:cs typeface="Times New Roman"/>
              </a:rPr>
              <a:t>Senor,’ </a:t>
            </a:r>
            <a:r>
              <a:rPr dirty="0" sz="1450" spc="-10">
                <a:latin typeface="Times New Roman"/>
                <a:cs typeface="Times New Roman"/>
              </a:rPr>
              <a:t>said I; ‘then </a:t>
            </a:r>
            <a:r>
              <a:rPr dirty="0" sz="1450" spc="-5">
                <a:latin typeface="Times New Roman"/>
                <a:cs typeface="Times New Roman"/>
              </a:rPr>
              <a:t>I </a:t>
            </a:r>
            <a:r>
              <a:rPr dirty="0" sz="1450" spc="-10">
                <a:latin typeface="Times New Roman"/>
                <a:cs typeface="Times New Roman"/>
              </a:rPr>
              <a:t>will drink to </a:t>
            </a:r>
            <a:r>
              <a:rPr dirty="0" sz="1450" spc="-5">
                <a:latin typeface="Times New Roman"/>
                <a:cs typeface="Times New Roman"/>
              </a:rPr>
              <a:t>your good </a:t>
            </a:r>
            <a:r>
              <a:rPr dirty="0" sz="1450" spc="-10">
                <a:latin typeface="Times New Roman"/>
                <a:cs typeface="Times New Roman"/>
              </a:rPr>
              <a:t>health, and to the  prosperity</a:t>
            </a:r>
            <a:r>
              <a:rPr dirty="0" sz="1450" spc="70">
                <a:latin typeface="Times New Roman"/>
                <a:cs typeface="Times New Roman"/>
              </a:rPr>
              <a:t> </a:t>
            </a:r>
            <a:r>
              <a:rPr dirty="0" sz="1450" spc="-5">
                <a:latin typeface="Times New Roman"/>
                <a:cs typeface="Times New Roman"/>
              </a:rPr>
              <a:t>of</a:t>
            </a:r>
            <a:r>
              <a:rPr dirty="0" sz="1450" spc="75">
                <a:latin typeface="Times New Roman"/>
                <a:cs typeface="Times New Roman"/>
              </a:rPr>
              <a:t> </a:t>
            </a:r>
            <a:r>
              <a:rPr dirty="0" sz="1450" spc="-5">
                <a:latin typeface="Times New Roman"/>
                <a:cs typeface="Times New Roman"/>
              </a:rPr>
              <a:t>your</a:t>
            </a:r>
            <a:r>
              <a:rPr dirty="0" sz="1450" spc="70">
                <a:latin typeface="Times New Roman"/>
                <a:cs typeface="Times New Roman"/>
              </a:rPr>
              <a:t> </a:t>
            </a:r>
            <a:r>
              <a:rPr dirty="0" sz="1450" spc="-10">
                <a:latin typeface="Times New Roman"/>
                <a:cs typeface="Times New Roman"/>
              </a:rPr>
              <a:t>house</a:t>
            </a:r>
            <a:r>
              <a:rPr dirty="0" sz="1450" spc="75">
                <a:latin typeface="Times New Roman"/>
                <a:cs typeface="Times New Roman"/>
              </a:rPr>
              <a:t> </a:t>
            </a:r>
            <a:r>
              <a:rPr dirty="0" sz="1450" spc="-10">
                <a:latin typeface="Times New Roman"/>
                <a:cs typeface="Times New Roman"/>
              </a:rPr>
              <a:t>and</a:t>
            </a:r>
            <a:r>
              <a:rPr dirty="0" sz="1450" spc="70">
                <a:latin typeface="Times New Roman"/>
                <a:cs typeface="Times New Roman"/>
              </a:rPr>
              <a:t> </a:t>
            </a:r>
            <a:r>
              <a:rPr dirty="0" sz="1450" spc="-25">
                <a:latin typeface="Times New Roman"/>
                <a:cs typeface="Times New Roman"/>
              </a:rPr>
              <a:t>family.</a:t>
            </a:r>
            <a:r>
              <a:rPr dirty="0" sz="1450" spc="175">
                <a:latin typeface="Times New Roman"/>
                <a:cs typeface="Times New Roman"/>
              </a:rPr>
              <a:t> </a:t>
            </a:r>
            <a:r>
              <a:rPr dirty="0" sz="1450" spc="-10">
                <a:latin typeface="Times New Roman"/>
                <a:cs typeface="Times New Roman"/>
              </a:rPr>
              <a:t>Speaking</a:t>
            </a:r>
            <a:r>
              <a:rPr dirty="0" sz="1450" spc="75">
                <a:latin typeface="Times New Roman"/>
                <a:cs typeface="Times New Roman"/>
              </a:rPr>
              <a:t> </a:t>
            </a:r>
            <a:r>
              <a:rPr dirty="0" sz="1450" spc="-5">
                <a:latin typeface="Times New Roman"/>
                <a:cs typeface="Times New Roman"/>
              </a:rPr>
              <a:t>of</a:t>
            </a:r>
            <a:r>
              <a:rPr dirty="0" sz="1450" spc="70">
                <a:latin typeface="Times New Roman"/>
                <a:cs typeface="Times New Roman"/>
              </a:rPr>
              <a:t> </a:t>
            </a:r>
            <a:r>
              <a:rPr dirty="0" sz="1450" spc="-10">
                <a:latin typeface="Times New Roman"/>
                <a:cs typeface="Times New Roman"/>
              </a:rPr>
              <a:t>which,’</a:t>
            </a:r>
            <a:r>
              <a:rPr dirty="0" sz="1450" spc="-30">
                <a:latin typeface="Times New Roman"/>
                <a:cs typeface="Times New Roman"/>
              </a:rPr>
              <a:t> </a:t>
            </a:r>
            <a:r>
              <a:rPr dirty="0" sz="1450" spc="-5">
                <a:latin typeface="Times New Roman"/>
                <a:cs typeface="Times New Roman"/>
              </a:rPr>
              <a:t>I</a:t>
            </a:r>
            <a:r>
              <a:rPr dirty="0" sz="1450" spc="70">
                <a:latin typeface="Times New Roman"/>
                <a:cs typeface="Times New Roman"/>
              </a:rPr>
              <a:t> </a:t>
            </a:r>
            <a:r>
              <a:rPr dirty="0" sz="1450" spc="-10">
                <a:latin typeface="Times New Roman"/>
                <a:cs typeface="Times New Roman"/>
              </a:rPr>
              <a:t>added,</a:t>
            </a:r>
            <a:r>
              <a:rPr dirty="0" sz="1450" spc="75">
                <a:latin typeface="Times New Roman"/>
                <a:cs typeface="Times New Roman"/>
              </a:rPr>
              <a:t> </a:t>
            </a:r>
            <a:r>
              <a:rPr dirty="0" sz="1450" spc="-10">
                <a:latin typeface="Times New Roman"/>
                <a:cs typeface="Times New Roman"/>
              </a:rPr>
              <a:t>after</a:t>
            </a:r>
            <a:r>
              <a:rPr dirty="0" sz="1450" spc="70">
                <a:latin typeface="Times New Roman"/>
                <a:cs typeface="Times New Roman"/>
              </a:rPr>
              <a:t> </a:t>
            </a:r>
            <a:r>
              <a:rPr dirty="0" sz="1450" spc="-5">
                <a:latin typeface="Times New Roman"/>
                <a:cs typeface="Times New Roman"/>
              </a:rPr>
              <a:t>I</a:t>
            </a:r>
            <a:r>
              <a:rPr dirty="0" sz="1450" spc="75">
                <a:latin typeface="Times New Roman"/>
                <a:cs typeface="Times New Roman"/>
              </a:rPr>
              <a:t> </a:t>
            </a:r>
            <a:r>
              <a:rPr dirty="0" sz="1450" spc="-10">
                <a:latin typeface="Times New Roman"/>
                <a:cs typeface="Times New Roman"/>
              </a:rPr>
              <a:t>had</a:t>
            </a:r>
            <a:endParaRPr sz="1450">
              <a:latin typeface="Times New Roman"/>
              <a:cs typeface="Times New Roman"/>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9525">
              <a:lnSpc>
                <a:spcPts val="1730"/>
              </a:lnSpc>
              <a:spcBef>
                <a:spcPts val="155"/>
              </a:spcBef>
            </a:pPr>
            <a:r>
              <a:rPr dirty="0" sz="1450" spc="-5">
                <a:latin typeface="Times New Roman"/>
                <a:cs typeface="Times New Roman"/>
              </a:rPr>
              <a:t>drunk, </a:t>
            </a:r>
            <a:r>
              <a:rPr dirty="0" sz="1450" spc="-10">
                <a:latin typeface="Times New Roman"/>
                <a:cs typeface="Times New Roman"/>
              </a:rPr>
              <a:t>‘shall </a:t>
            </a:r>
            <a:r>
              <a:rPr dirty="0" sz="1450" spc="-5">
                <a:latin typeface="Times New Roman"/>
                <a:cs typeface="Times New Roman"/>
              </a:rPr>
              <a:t>I not </a:t>
            </a:r>
            <a:r>
              <a:rPr dirty="0" sz="1450" spc="-10">
                <a:latin typeface="Times New Roman"/>
                <a:cs typeface="Times New Roman"/>
              </a:rPr>
              <a:t>have the pleasure </a:t>
            </a:r>
            <a:r>
              <a:rPr dirty="0" sz="1450" spc="-5">
                <a:latin typeface="Times New Roman"/>
                <a:cs typeface="Times New Roman"/>
              </a:rPr>
              <a:t>of </a:t>
            </a:r>
            <a:r>
              <a:rPr dirty="0" sz="1450" spc="-10">
                <a:latin typeface="Times New Roman"/>
                <a:cs typeface="Times New Roman"/>
              </a:rPr>
              <a:t>laying my salutations in person at the  feet </a:t>
            </a:r>
            <a:r>
              <a:rPr dirty="0" sz="1450" spc="-5">
                <a:latin typeface="Times New Roman"/>
                <a:cs typeface="Times New Roman"/>
              </a:rPr>
              <a:t>of </a:t>
            </a:r>
            <a:r>
              <a:rPr dirty="0" sz="1450" spc="-10">
                <a:latin typeface="Times New Roman"/>
                <a:cs typeface="Times New Roman"/>
              </a:rPr>
              <a:t>the Senora, </a:t>
            </a:r>
            <a:r>
              <a:rPr dirty="0" sz="1450" spc="-5">
                <a:latin typeface="Times New Roman"/>
                <a:cs typeface="Times New Roman"/>
              </a:rPr>
              <a:t>your</a:t>
            </a:r>
            <a:r>
              <a:rPr dirty="0" sz="1450" spc="5">
                <a:latin typeface="Times New Roman"/>
                <a:cs typeface="Times New Roman"/>
              </a:rPr>
              <a:t> </a:t>
            </a:r>
            <a:r>
              <a:rPr dirty="0" sz="1450" spc="-10">
                <a:latin typeface="Times New Roman"/>
                <a:cs typeface="Times New Roman"/>
              </a:rPr>
              <a:t>mother?’</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But at these words all the childishness passed </a:t>
            </a:r>
            <a:r>
              <a:rPr dirty="0" sz="1450" spc="-5">
                <a:latin typeface="Times New Roman"/>
                <a:cs typeface="Times New Roman"/>
              </a:rPr>
              <a:t>out of </a:t>
            </a:r>
            <a:r>
              <a:rPr dirty="0" sz="1450" spc="-10">
                <a:latin typeface="Times New Roman"/>
                <a:cs typeface="Times New Roman"/>
              </a:rPr>
              <a:t>his face, and was  succeeded </a:t>
            </a:r>
            <a:r>
              <a:rPr dirty="0" sz="1450" spc="-5">
                <a:latin typeface="Times New Roman"/>
                <a:cs typeface="Times New Roman"/>
              </a:rPr>
              <a:t>by a </a:t>
            </a:r>
            <a:r>
              <a:rPr dirty="0" sz="1450" spc="-10">
                <a:latin typeface="Times New Roman"/>
                <a:cs typeface="Times New Roman"/>
              </a:rPr>
              <a:t>look </a:t>
            </a:r>
            <a:r>
              <a:rPr dirty="0" sz="1450" spc="-5">
                <a:latin typeface="Times New Roman"/>
                <a:cs typeface="Times New Roman"/>
              </a:rPr>
              <a:t>of </a:t>
            </a:r>
            <a:r>
              <a:rPr dirty="0" sz="1450" spc="-10">
                <a:latin typeface="Times New Roman"/>
                <a:cs typeface="Times New Roman"/>
              </a:rPr>
              <a:t>indescribable cunning and </a:t>
            </a:r>
            <a:r>
              <a:rPr dirty="0" sz="1450" spc="-20">
                <a:latin typeface="Times New Roman"/>
                <a:cs typeface="Times New Roman"/>
              </a:rPr>
              <a:t>secrecy.</a:t>
            </a:r>
            <a:r>
              <a:rPr dirty="0" sz="1450" spc="320">
                <a:latin typeface="Times New Roman"/>
                <a:cs typeface="Times New Roman"/>
              </a:rPr>
              <a:t> </a:t>
            </a:r>
            <a:r>
              <a:rPr dirty="0" sz="1450" spc="-10">
                <a:latin typeface="Times New Roman"/>
                <a:cs typeface="Times New Roman"/>
              </a:rPr>
              <a:t>He backed away  from me at the same time, as though </a:t>
            </a:r>
            <a:r>
              <a:rPr dirty="0" sz="1450" spc="-5">
                <a:latin typeface="Times New Roman"/>
                <a:cs typeface="Times New Roman"/>
              </a:rPr>
              <a:t>I </a:t>
            </a:r>
            <a:r>
              <a:rPr dirty="0" sz="1450" spc="-10">
                <a:latin typeface="Times New Roman"/>
                <a:cs typeface="Times New Roman"/>
              </a:rPr>
              <a:t>were an animal about to leap </a:t>
            </a:r>
            <a:r>
              <a:rPr dirty="0" sz="1450" spc="-5">
                <a:latin typeface="Times New Roman"/>
                <a:cs typeface="Times New Roman"/>
              </a:rPr>
              <a:t>or </a:t>
            </a:r>
            <a:r>
              <a:rPr dirty="0" sz="1450" spc="-10">
                <a:latin typeface="Times New Roman"/>
                <a:cs typeface="Times New Roman"/>
              </a:rPr>
              <a:t>some  dangerous fellow with </a:t>
            </a:r>
            <a:r>
              <a:rPr dirty="0" sz="1450" spc="-5">
                <a:latin typeface="Times New Roman"/>
                <a:cs typeface="Times New Roman"/>
              </a:rPr>
              <a:t>a </a:t>
            </a:r>
            <a:r>
              <a:rPr dirty="0" sz="1450" spc="-10">
                <a:latin typeface="Times New Roman"/>
                <a:cs typeface="Times New Roman"/>
              </a:rPr>
              <a:t>weapon, and when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got </a:t>
            </a:r>
            <a:r>
              <a:rPr dirty="0" sz="1450" spc="-10">
                <a:latin typeface="Times New Roman"/>
                <a:cs typeface="Times New Roman"/>
              </a:rPr>
              <a:t>near the </a:t>
            </a:r>
            <a:r>
              <a:rPr dirty="0" sz="1450" spc="-20">
                <a:latin typeface="Times New Roman"/>
                <a:cs typeface="Times New Roman"/>
              </a:rPr>
              <a:t>door, </a:t>
            </a:r>
            <a:r>
              <a:rPr dirty="0" sz="1450" spc="-10">
                <a:latin typeface="Times New Roman"/>
                <a:cs typeface="Times New Roman"/>
              </a:rPr>
              <a:t>glowered  at me sullenly with contracted pupils. ‘No,’ </a:t>
            </a:r>
            <a:r>
              <a:rPr dirty="0" sz="1450" spc="-5">
                <a:latin typeface="Times New Roman"/>
                <a:cs typeface="Times New Roman"/>
              </a:rPr>
              <a:t>he </a:t>
            </a:r>
            <a:r>
              <a:rPr dirty="0" sz="1450" spc="-10">
                <a:latin typeface="Times New Roman"/>
                <a:cs typeface="Times New Roman"/>
              </a:rPr>
              <a:t>said at last, and the next  moment was </a:t>
            </a:r>
            <a:r>
              <a:rPr dirty="0" sz="1450" spc="-5">
                <a:latin typeface="Times New Roman"/>
                <a:cs typeface="Times New Roman"/>
              </a:rPr>
              <a:t>gone </a:t>
            </a:r>
            <a:r>
              <a:rPr dirty="0" sz="1450" spc="-10">
                <a:latin typeface="Times New Roman"/>
                <a:cs typeface="Times New Roman"/>
              </a:rPr>
              <a:t>noiselessly </a:t>
            </a:r>
            <a:r>
              <a:rPr dirty="0" sz="1450" spc="-5">
                <a:latin typeface="Times New Roman"/>
                <a:cs typeface="Times New Roman"/>
              </a:rPr>
              <a:t>out of </a:t>
            </a:r>
            <a:r>
              <a:rPr dirty="0" sz="1450" spc="-10">
                <a:latin typeface="Times New Roman"/>
                <a:cs typeface="Times New Roman"/>
              </a:rPr>
              <a:t>the room; and </a:t>
            </a:r>
            <a:r>
              <a:rPr dirty="0" sz="1450" spc="-5">
                <a:latin typeface="Times New Roman"/>
                <a:cs typeface="Times New Roman"/>
              </a:rPr>
              <a:t>I </a:t>
            </a:r>
            <a:r>
              <a:rPr dirty="0" sz="1450" spc="-10">
                <a:latin typeface="Times New Roman"/>
                <a:cs typeface="Times New Roman"/>
              </a:rPr>
              <a:t>heard his footing die  away downstairs as light as rainfall, and silence closed over the</a:t>
            </a:r>
            <a:r>
              <a:rPr dirty="0" sz="1450" spc="90">
                <a:latin typeface="Times New Roman"/>
                <a:cs typeface="Times New Roman"/>
              </a:rPr>
              <a:t> </a:t>
            </a:r>
            <a:r>
              <a:rPr dirty="0" sz="1450" spc="-10">
                <a:latin typeface="Times New Roman"/>
                <a:cs typeface="Times New Roman"/>
              </a:rPr>
              <a:t>house.</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After </a:t>
            </a:r>
            <a:r>
              <a:rPr dirty="0" sz="1450" spc="-5">
                <a:latin typeface="Times New Roman"/>
                <a:cs typeface="Times New Roman"/>
              </a:rPr>
              <a:t>I </a:t>
            </a:r>
            <a:r>
              <a:rPr dirty="0" sz="1450" spc="-10">
                <a:latin typeface="Times New Roman"/>
                <a:cs typeface="Times New Roman"/>
              </a:rPr>
              <a:t>had supped </a:t>
            </a:r>
            <a:r>
              <a:rPr dirty="0" sz="1450" spc="-5">
                <a:latin typeface="Times New Roman"/>
                <a:cs typeface="Times New Roman"/>
              </a:rPr>
              <a:t>I </a:t>
            </a:r>
            <a:r>
              <a:rPr dirty="0" sz="1450" spc="-10">
                <a:latin typeface="Times New Roman"/>
                <a:cs typeface="Times New Roman"/>
              </a:rPr>
              <a:t>drew </a:t>
            </a:r>
            <a:r>
              <a:rPr dirty="0" sz="1450" spc="-5">
                <a:latin typeface="Times New Roman"/>
                <a:cs typeface="Times New Roman"/>
              </a:rPr>
              <a:t>up </a:t>
            </a:r>
            <a:r>
              <a:rPr dirty="0" sz="1450" spc="-10">
                <a:latin typeface="Times New Roman"/>
                <a:cs typeface="Times New Roman"/>
              </a:rPr>
              <a:t>the table nearer to the bed and began to prepare  for rest; </a:t>
            </a:r>
            <a:r>
              <a:rPr dirty="0" sz="1450" spc="-5">
                <a:latin typeface="Times New Roman"/>
                <a:cs typeface="Times New Roman"/>
              </a:rPr>
              <a:t>but </a:t>
            </a:r>
            <a:r>
              <a:rPr dirty="0" sz="1450" spc="-10">
                <a:latin typeface="Times New Roman"/>
                <a:cs typeface="Times New Roman"/>
              </a:rPr>
              <a:t>in the new position </a:t>
            </a:r>
            <a:r>
              <a:rPr dirty="0" sz="1450" spc="-5">
                <a:latin typeface="Times New Roman"/>
                <a:cs typeface="Times New Roman"/>
              </a:rPr>
              <a:t>of </a:t>
            </a:r>
            <a:r>
              <a:rPr dirty="0" sz="1450" spc="-10">
                <a:latin typeface="Times New Roman"/>
                <a:cs typeface="Times New Roman"/>
              </a:rPr>
              <a:t>the light, </a:t>
            </a:r>
            <a:r>
              <a:rPr dirty="0" sz="1450" spc="-5">
                <a:latin typeface="Times New Roman"/>
                <a:cs typeface="Times New Roman"/>
              </a:rPr>
              <a:t>I </a:t>
            </a:r>
            <a:r>
              <a:rPr dirty="0" sz="1450" spc="-10">
                <a:latin typeface="Times New Roman"/>
                <a:cs typeface="Times New Roman"/>
              </a:rPr>
              <a:t>was struck </a:t>
            </a:r>
            <a:r>
              <a:rPr dirty="0" sz="1450" spc="-5">
                <a:latin typeface="Times New Roman"/>
                <a:cs typeface="Times New Roman"/>
              </a:rPr>
              <a:t>by a </a:t>
            </a:r>
            <a:r>
              <a:rPr dirty="0" sz="1450" spc="-10">
                <a:latin typeface="Times New Roman"/>
                <a:cs typeface="Times New Roman"/>
              </a:rPr>
              <a:t>picture </a:t>
            </a:r>
            <a:r>
              <a:rPr dirty="0" sz="1450" spc="-5">
                <a:latin typeface="Times New Roman"/>
                <a:cs typeface="Times New Roman"/>
              </a:rPr>
              <a:t>on </a:t>
            </a:r>
            <a:r>
              <a:rPr dirty="0" sz="1450" spc="-10">
                <a:latin typeface="Times New Roman"/>
                <a:cs typeface="Times New Roman"/>
              </a:rPr>
              <a:t>the  wall. It represented </a:t>
            </a:r>
            <a:r>
              <a:rPr dirty="0" sz="1450" spc="-5">
                <a:latin typeface="Times New Roman"/>
                <a:cs typeface="Times New Roman"/>
              </a:rPr>
              <a:t>a </a:t>
            </a:r>
            <a:r>
              <a:rPr dirty="0" sz="1450" spc="-10">
                <a:latin typeface="Times New Roman"/>
                <a:cs typeface="Times New Roman"/>
              </a:rPr>
              <a:t>woman, still </a:t>
            </a:r>
            <a:r>
              <a:rPr dirty="0" sz="1450" spc="-5">
                <a:latin typeface="Times New Roman"/>
                <a:cs typeface="Times New Roman"/>
              </a:rPr>
              <a:t>young. </a:t>
            </a:r>
            <a:r>
              <a:rPr dirty="0" sz="1450" spc="-60">
                <a:latin typeface="Times New Roman"/>
                <a:cs typeface="Times New Roman"/>
              </a:rPr>
              <a:t>To </a:t>
            </a:r>
            <a:r>
              <a:rPr dirty="0" sz="1450" spc="-10">
                <a:latin typeface="Times New Roman"/>
                <a:cs typeface="Times New Roman"/>
              </a:rPr>
              <a:t>judge </a:t>
            </a:r>
            <a:r>
              <a:rPr dirty="0" sz="1450" spc="-5">
                <a:latin typeface="Times New Roman"/>
                <a:cs typeface="Times New Roman"/>
              </a:rPr>
              <a:t>by </a:t>
            </a:r>
            <a:r>
              <a:rPr dirty="0" sz="1450" spc="-10">
                <a:latin typeface="Times New Roman"/>
                <a:cs typeface="Times New Roman"/>
              </a:rPr>
              <a:t>her costume and the  mellow unity which reigned over the canvas, she had long been dead; to judge  </a:t>
            </a:r>
            <a:r>
              <a:rPr dirty="0" sz="1450" spc="-5">
                <a:latin typeface="Times New Roman"/>
                <a:cs typeface="Times New Roman"/>
              </a:rPr>
              <a:t>by </a:t>
            </a:r>
            <a:r>
              <a:rPr dirty="0" sz="1450" spc="-10">
                <a:latin typeface="Times New Roman"/>
                <a:cs typeface="Times New Roman"/>
              </a:rPr>
              <a:t>the vivacity </a:t>
            </a:r>
            <a:r>
              <a:rPr dirty="0" sz="1450" spc="-5">
                <a:latin typeface="Times New Roman"/>
                <a:cs typeface="Times New Roman"/>
              </a:rPr>
              <a:t>of </a:t>
            </a:r>
            <a:r>
              <a:rPr dirty="0" sz="1450" spc="-10">
                <a:latin typeface="Times New Roman"/>
                <a:cs typeface="Times New Roman"/>
              </a:rPr>
              <a:t>the attitude, the eyes and the features, </a:t>
            </a:r>
            <a:r>
              <a:rPr dirty="0" sz="1450" spc="-5">
                <a:latin typeface="Times New Roman"/>
                <a:cs typeface="Times New Roman"/>
              </a:rPr>
              <a:t>I </a:t>
            </a:r>
            <a:r>
              <a:rPr dirty="0" sz="1450" spc="-10">
                <a:latin typeface="Times New Roman"/>
                <a:cs typeface="Times New Roman"/>
              </a:rPr>
              <a:t>might have been  beholding in </a:t>
            </a:r>
            <a:r>
              <a:rPr dirty="0" sz="1450" spc="-5">
                <a:latin typeface="Times New Roman"/>
                <a:cs typeface="Times New Roman"/>
              </a:rPr>
              <a:t>a </a:t>
            </a:r>
            <a:r>
              <a:rPr dirty="0" sz="1450" spc="-10">
                <a:latin typeface="Times New Roman"/>
                <a:cs typeface="Times New Roman"/>
              </a:rPr>
              <a:t>mirror the image </a:t>
            </a:r>
            <a:r>
              <a:rPr dirty="0" sz="1450" spc="-5">
                <a:latin typeface="Times New Roman"/>
                <a:cs typeface="Times New Roman"/>
              </a:rPr>
              <a:t>of </a:t>
            </a:r>
            <a:r>
              <a:rPr dirty="0" sz="1450" spc="-10">
                <a:latin typeface="Times New Roman"/>
                <a:cs typeface="Times New Roman"/>
              </a:rPr>
              <a:t>life. Her figure was very slim and strong,  and </a:t>
            </a:r>
            <a:r>
              <a:rPr dirty="0" sz="1450" spc="-5">
                <a:latin typeface="Times New Roman"/>
                <a:cs typeface="Times New Roman"/>
              </a:rPr>
              <a:t>of a </a:t>
            </a:r>
            <a:r>
              <a:rPr dirty="0" sz="1450" spc="-10">
                <a:latin typeface="Times New Roman"/>
                <a:cs typeface="Times New Roman"/>
              </a:rPr>
              <a:t>just proportion; red tresses lay like </a:t>
            </a:r>
            <a:r>
              <a:rPr dirty="0" sz="1450" spc="-5">
                <a:latin typeface="Times New Roman"/>
                <a:cs typeface="Times New Roman"/>
              </a:rPr>
              <a:t>a </a:t>
            </a:r>
            <a:r>
              <a:rPr dirty="0" sz="1450" spc="-10">
                <a:latin typeface="Times New Roman"/>
                <a:cs typeface="Times New Roman"/>
              </a:rPr>
              <a:t>crown over her brow; her eyes,  </a:t>
            </a:r>
            <a:r>
              <a:rPr dirty="0" sz="1450" spc="-5">
                <a:latin typeface="Times New Roman"/>
                <a:cs typeface="Times New Roman"/>
              </a:rPr>
              <a:t>of a </a:t>
            </a:r>
            <a:r>
              <a:rPr dirty="0" sz="1450" spc="-10">
                <a:latin typeface="Times New Roman"/>
                <a:cs typeface="Times New Roman"/>
              </a:rPr>
              <a:t>very golden brown, held mine with </a:t>
            </a:r>
            <a:r>
              <a:rPr dirty="0" sz="1450" spc="-5">
                <a:latin typeface="Times New Roman"/>
                <a:cs typeface="Times New Roman"/>
              </a:rPr>
              <a:t>a look; </a:t>
            </a:r>
            <a:r>
              <a:rPr dirty="0" sz="1450" spc="-10">
                <a:latin typeface="Times New Roman"/>
                <a:cs typeface="Times New Roman"/>
              </a:rPr>
              <a:t>and her face, which was  perfectly shaped, was yet marred </a:t>
            </a:r>
            <a:r>
              <a:rPr dirty="0" sz="1450" spc="-5">
                <a:latin typeface="Times New Roman"/>
                <a:cs typeface="Times New Roman"/>
              </a:rPr>
              <a:t>by a </a:t>
            </a:r>
            <a:r>
              <a:rPr dirty="0" sz="1450" spc="-10">
                <a:latin typeface="Times New Roman"/>
                <a:cs typeface="Times New Roman"/>
              </a:rPr>
              <a:t>cruel, sullen, and sensual expression.  Something in both face and figure, something exquisitely intangible, like the  echo </a:t>
            </a:r>
            <a:r>
              <a:rPr dirty="0" sz="1450" spc="-5">
                <a:latin typeface="Times New Roman"/>
                <a:cs typeface="Times New Roman"/>
              </a:rPr>
              <a:t>of </a:t>
            </a:r>
            <a:r>
              <a:rPr dirty="0" sz="1450" spc="-10">
                <a:latin typeface="Times New Roman"/>
                <a:cs typeface="Times New Roman"/>
              </a:rPr>
              <a:t>an echo, suggested the features and bearing </a:t>
            </a:r>
            <a:r>
              <a:rPr dirty="0" sz="1450" spc="-5">
                <a:latin typeface="Times New Roman"/>
                <a:cs typeface="Times New Roman"/>
              </a:rPr>
              <a:t>of </a:t>
            </a:r>
            <a:r>
              <a:rPr dirty="0" sz="1450" spc="-10">
                <a:latin typeface="Times New Roman"/>
                <a:cs typeface="Times New Roman"/>
              </a:rPr>
              <a:t>my guide; and </a:t>
            </a:r>
            <a:r>
              <a:rPr dirty="0" sz="1450" spc="-5">
                <a:latin typeface="Times New Roman"/>
                <a:cs typeface="Times New Roman"/>
              </a:rPr>
              <a:t>I </a:t>
            </a:r>
            <a:r>
              <a:rPr dirty="0" sz="1450" spc="-10">
                <a:latin typeface="Times New Roman"/>
                <a:cs typeface="Times New Roman"/>
              </a:rPr>
              <a:t>stood  awhile, unpleasantly attracted and wondering at the oddity </a:t>
            </a:r>
            <a:r>
              <a:rPr dirty="0" sz="1450" spc="-5">
                <a:latin typeface="Times New Roman"/>
                <a:cs typeface="Times New Roman"/>
              </a:rPr>
              <a:t>of </a:t>
            </a:r>
            <a:r>
              <a:rPr dirty="0" sz="1450" spc="-10">
                <a:latin typeface="Times New Roman"/>
                <a:cs typeface="Times New Roman"/>
              </a:rPr>
              <a:t>the  resemblance. The common, carnal stock </a:t>
            </a:r>
            <a:r>
              <a:rPr dirty="0" sz="1450" spc="-5">
                <a:latin typeface="Times New Roman"/>
                <a:cs typeface="Times New Roman"/>
              </a:rPr>
              <a:t>of </a:t>
            </a:r>
            <a:r>
              <a:rPr dirty="0" sz="1450" spc="-10">
                <a:latin typeface="Times New Roman"/>
                <a:cs typeface="Times New Roman"/>
              </a:rPr>
              <a:t>that race, which had been  originally designed for such high dames as the </a:t>
            </a:r>
            <a:r>
              <a:rPr dirty="0" sz="1450" spc="-5">
                <a:latin typeface="Times New Roman"/>
                <a:cs typeface="Times New Roman"/>
              </a:rPr>
              <a:t>one </a:t>
            </a:r>
            <a:r>
              <a:rPr dirty="0" sz="1450" spc="-10">
                <a:latin typeface="Times New Roman"/>
                <a:cs typeface="Times New Roman"/>
              </a:rPr>
              <a:t>now looking </a:t>
            </a:r>
            <a:r>
              <a:rPr dirty="0" sz="1450" spc="-5">
                <a:latin typeface="Times New Roman"/>
                <a:cs typeface="Times New Roman"/>
              </a:rPr>
              <a:t>on </a:t>
            </a:r>
            <a:r>
              <a:rPr dirty="0" sz="1450" spc="-10">
                <a:latin typeface="Times New Roman"/>
                <a:cs typeface="Times New Roman"/>
              </a:rPr>
              <a:t>me from  the canvas, had fallen to baser uses, wearing country clothes, sitting </a:t>
            </a:r>
            <a:r>
              <a:rPr dirty="0" sz="1450" spc="-5">
                <a:latin typeface="Times New Roman"/>
                <a:cs typeface="Times New Roman"/>
              </a:rPr>
              <a:t>on </a:t>
            </a:r>
            <a:r>
              <a:rPr dirty="0" sz="1450" spc="-10">
                <a:latin typeface="Times New Roman"/>
                <a:cs typeface="Times New Roman"/>
              </a:rPr>
              <a:t>the  shaft and holding the reins </a:t>
            </a:r>
            <a:r>
              <a:rPr dirty="0" sz="1450" spc="-5">
                <a:latin typeface="Times New Roman"/>
                <a:cs typeface="Times New Roman"/>
              </a:rPr>
              <a:t>of a </a:t>
            </a:r>
            <a:r>
              <a:rPr dirty="0" sz="1450" spc="-10">
                <a:latin typeface="Times New Roman"/>
                <a:cs typeface="Times New Roman"/>
              </a:rPr>
              <a:t>mule cart, to bring home </a:t>
            </a:r>
            <a:r>
              <a:rPr dirty="0" sz="1450" spc="-5">
                <a:latin typeface="Times New Roman"/>
                <a:cs typeface="Times New Roman"/>
              </a:rPr>
              <a:t>a </a:t>
            </a:r>
            <a:r>
              <a:rPr dirty="0" sz="1450" spc="-20">
                <a:latin typeface="Times New Roman"/>
                <a:cs typeface="Times New Roman"/>
              </a:rPr>
              <a:t>lodger.</a:t>
            </a:r>
            <a:r>
              <a:rPr dirty="0" sz="1450" spc="320">
                <a:latin typeface="Times New Roman"/>
                <a:cs typeface="Times New Roman"/>
              </a:rPr>
              <a:t> </a:t>
            </a:r>
            <a:r>
              <a:rPr dirty="0" sz="1450" spc="-10">
                <a:latin typeface="Times New Roman"/>
                <a:cs typeface="Times New Roman"/>
              </a:rPr>
              <a:t>Perhaps an  actual link subsisted; perhaps some scruple </a:t>
            </a:r>
            <a:r>
              <a:rPr dirty="0" sz="1450" spc="-5">
                <a:latin typeface="Times New Roman"/>
                <a:cs typeface="Times New Roman"/>
              </a:rPr>
              <a:t>of </a:t>
            </a:r>
            <a:r>
              <a:rPr dirty="0" sz="1450" spc="-10">
                <a:latin typeface="Times New Roman"/>
                <a:cs typeface="Times New Roman"/>
              </a:rPr>
              <a:t>the delicate flesh that was once  clothed </a:t>
            </a:r>
            <a:r>
              <a:rPr dirty="0" sz="1450" spc="-5">
                <a:latin typeface="Times New Roman"/>
                <a:cs typeface="Times New Roman"/>
              </a:rPr>
              <a:t>upon </a:t>
            </a:r>
            <a:r>
              <a:rPr dirty="0" sz="1450" spc="-10">
                <a:latin typeface="Times New Roman"/>
                <a:cs typeface="Times New Roman"/>
              </a:rPr>
              <a:t>with the satin and brocade </a:t>
            </a:r>
            <a:r>
              <a:rPr dirty="0" sz="1450" spc="-5">
                <a:latin typeface="Times New Roman"/>
                <a:cs typeface="Times New Roman"/>
              </a:rPr>
              <a:t>of </a:t>
            </a:r>
            <a:r>
              <a:rPr dirty="0" sz="1450" spc="-10">
                <a:latin typeface="Times New Roman"/>
                <a:cs typeface="Times New Roman"/>
              </a:rPr>
              <a:t>the dead </a:t>
            </a:r>
            <a:r>
              <a:rPr dirty="0" sz="1450" spc="-25">
                <a:latin typeface="Times New Roman"/>
                <a:cs typeface="Times New Roman"/>
              </a:rPr>
              <a:t>lady, </a:t>
            </a:r>
            <a:r>
              <a:rPr dirty="0" sz="1450" spc="-10">
                <a:latin typeface="Times New Roman"/>
                <a:cs typeface="Times New Roman"/>
              </a:rPr>
              <a:t>now winced at the  rude contact </a:t>
            </a:r>
            <a:r>
              <a:rPr dirty="0" sz="1450" spc="-5">
                <a:latin typeface="Times New Roman"/>
                <a:cs typeface="Times New Roman"/>
              </a:rPr>
              <a:t>of </a:t>
            </a:r>
            <a:r>
              <a:rPr dirty="0" sz="1450" spc="-20">
                <a:latin typeface="Times New Roman"/>
                <a:cs typeface="Times New Roman"/>
              </a:rPr>
              <a:t>Felipe’s</a:t>
            </a:r>
            <a:r>
              <a:rPr dirty="0" sz="1450">
                <a:latin typeface="Times New Roman"/>
                <a:cs typeface="Times New Roman"/>
              </a:rPr>
              <a:t> </a:t>
            </a:r>
            <a:r>
              <a:rPr dirty="0" sz="1450" spc="-10">
                <a:latin typeface="Times New Roman"/>
                <a:cs typeface="Times New Roman"/>
              </a:rPr>
              <a:t>frieze.</a:t>
            </a:r>
            <a:endParaRPr sz="1450">
              <a:latin typeface="Times New Roman"/>
              <a:cs typeface="Times New Roman"/>
            </a:endParaRPr>
          </a:p>
          <a:p>
            <a:pPr algn="just" marL="12700" marR="7620">
              <a:lnSpc>
                <a:spcPts val="1730"/>
              </a:lnSpc>
              <a:spcBef>
                <a:spcPts val="835"/>
              </a:spcBef>
            </a:pPr>
            <a:r>
              <a:rPr dirty="0" sz="1450" spc="-10">
                <a:latin typeface="Times New Roman"/>
                <a:cs typeface="Times New Roman"/>
              </a:rPr>
              <a:t>The first light </a:t>
            </a:r>
            <a:r>
              <a:rPr dirty="0" sz="1450" spc="-5">
                <a:latin typeface="Times New Roman"/>
                <a:cs typeface="Times New Roman"/>
              </a:rPr>
              <a:t>of </a:t>
            </a:r>
            <a:r>
              <a:rPr dirty="0" sz="1450" spc="-10">
                <a:latin typeface="Times New Roman"/>
                <a:cs typeface="Times New Roman"/>
              </a:rPr>
              <a:t>the morning shone full </a:t>
            </a:r>
            <a:r>
              <a:rPr dirty="0" sz="1450" spc="-5">
                <a:latin typeface="Times New Roman"/>
                <a:cs typeface="Times New Roman"/>
              </a:rPr>
              <a:t>upon </a:t>
            </a:r>
            <a:r>
              <a:rPr dirty="0" sz="1450" spc="-10">
                <a:latin typeface="Times New Roman"/>
                <a:cs typeface="Times New Roman"/>
              </a:rPr>
              <a:t>the portrait, and, as </a:t>
            </a:r>
            <a:r>
              <a:rPr dirty="0" sz="1450" spc="-5">
                <a:latin typeface="Times New Roman"/>
                <a:cs typeface="Times New Roman"/>
              </a:rPr>
              <a:t>I </a:t>
            </a:r>
            <a:r>
              <a:rPr dirty="0" sz="1450" spc="-10">
                <a:latin typeface="Times New Roman"/>
                <a:cs typeface="Times New Roman"/>
              </a:rPr>
              <a:t>lay awake,  my eyes continued to dwell </a:t>
            </a:r>
            <a:r>
              <a:rPr dirty="0" sz="1450" spc="-5">
                <a:latin typeface="Times New Roman"/>
                <a:cs typeface="Times New Roman"/>
              </a:rPr>
              <a:t>upon </a:t>
            </a:r>
            <a:r>
              <a:rPr dirty="0" sz="1450" spc="-10">
                <a:latin typeface="Times New Roman"/>
                <a:cs typeface="Times New Roman"/>
              </a:rPr>
              <a:t>it with growing complacency; its beauty  crept about my heart </a:t>
            </a:r>
            <a:r>
              <a:rPr dirty="0" sz="1450" spc="-15">
                <a:latin typeface="Times New Roman"/>
                <a:cs typeface="Times New Roman"/>
              </a:rPr>
              <a:t>insidiously, </a:t>
            </a:r>
            <a:r>
              <a:rPr dirty="0" sz="1450" spc="-10">
                <a:latin typeface="Times New Roman"/>
                <a:cs typeface="Times New Roman"/>
              </a:rPr>
              <a:t>silencing my scruples </a:t>
            </a:r>
            <a:r>
              <a:rPr dirty="0" sz="1450" spc="-5">
                <a:latin typeface="Times New Roman"/>
                <a:cs typeface="Times New Roman"/>
              </a:rPr>
              <a:t>one </a:t>
            </a:r>
            <a:r>
              <a:rPr dirty="0" sz="1450" spc="-10">
                <a:latin typeface="Times New Roman"/>
                <a:cs typeface="Times New Roman"/>
              </a:rPr>
              <a:t>after another; and  while </a:t>
            </a:r>
            <a:r>
              <a:rPr dirty="0" sz="1450" spc="-5">
                <a:latin typeface="Times New Roman"/>
                <a:cs typeface="Times New Roman"/>
              </a:rPr>
              <a:t>I </a:t>
            </a:r>
            <a:r>
              <a:rPr dirty="0" sz="1450" spc="-10">
                <a:latin typeface="Times New Roman"/>
                <a:cs typeface="Times New Roman"/>
              </a:rPr>
              <a:t>knew that to love such </a:t>
            </a:r>
            <a:r>
              <a:rPr dirty="0" sz="1450" spc="-5">
                <a:latin typeface="Times New Roman"/>
                <a:cs typeface="Times New Roman"/>
              </a:rPr>
              <a:t>a </a:t>
            </a:r>
            <a:r>
              <a:rPr dirty="0" sz="1450" spc="-10">
                <a:latin typeface="Times New Roman"/>
                <a:cs typeface="Times New Roman"/>
              </a:rPr>
              <a:t>woman were to sign and seal </a:t>
            </a:r>
            <a:r>
              <a:rPr dirty="0" sz="1450" spc="-25">
                <a:latin typeface="Times New Roman"/>
                <a:cs typeface="Times New Roman"/>
              </a:rPr>
              <a:t>one’s </a:t>
            </a:r>
            <a:r>
              <a:rPr dirty="0" sz="1450" spc="-10">
                <a:latin typeface="Times New Roman"/>
                <a:cs typeface="Times New Roman"/>
              </a:rPr>
              <a:t>own  sentence </a:t>
            </a:r>
            <a:r>
              <a:rPr dirty="0" sz="1450" spc="-5">
                <a:latin typeface="Times New Roman"/>
                <a:cs typeface="Times New Roman"/>
              </a:rPr>
              <a:t>of </a:t>
            </a:r>
            <a:r>
              <a:rPr dirty="0" sz="1450" spc="-10">
                <a:latin typeface="Times New Roman"/>
                <a:cs typeface="Times New Roman"/>
              </a:rPr>
              <a:t>degeneration, </a:t>
            </a:r>
            <a:r>
              <a:rPr dirty="0" sz="1450" spc="-5">
                <a:latin typeface="Times New Roman"/>
                <a:cs typeface="Times New Roman"/>
              </a:rPr>
              <a:t>I </a:t>
            </a:r>
            <a:r>
              <a:rPr dirty="0" sz="1450" spc="-10">
                <a:latin typeface="Times New Roman"/>
                <a:cs typeface="Times New Roman"/>
              </a:rPr>
              <a:t>still knew that, if she were alive, </a:t>
            </a:r>
            <a:r>
              <a:rPr dirty="0" sz="1450" spc="-5">
                <a:latin typeface="Times New Roman"/>
                <a:cs typeface="Times New Roman"/>
              </a:rPr>
              <a:t>I </a:t>
            </a:r>
            <a:r>
              <a:rPr dirty="0" sz="1450" spc="-10">
                <a:latin typeface="Times New Roman"/>
                <a:cs typeface="Times New Roman"/>
              </a:rPr>
              <a:t>should love </a:t>
            </a:r>
            <a:r>
              <a:rPr dirty="0" sz="1450" spc="-30">
                <a:latin typeface="Times New Roman"/>
                <a:cs typeface="Times New Roman"/>
              </a:rPr>
              <a:t>her.  </a:t>
            </a:r>
            <a:r>
              <a:rPr dirty="0" sz="1450" spc="-10">
                <a:latin typeface="Times New Roman"/>
                <a:cs typeface="Times New Roman"/>
              </a:rPr>
              <a:t>Day after day the </a:t>
            </a:r>
            <a:r>
              <a:rPr dirty="0" sz="1450" spc="-5">
                <a:latin typeface="Times New Roman"/>
                <a:cs typeface="Times New Roman"/>
              </a:rPr>
              <a:t>double </a:t>
            </a:r>
            <a:r>
              <a:rPr dirty="0" sz="1450" spc="-10">
                <a:latin typeface="Times New Roman"/>
                <a:cs typeface="Times New Roman"/>
              </a:rPr>
              <a:t>knowledge </a:t>
            </a:r>
            <a:r>
              <a:rPr dirty="0" sz="1450" spc="-5">
                <a:latin typeface="Times New Roman"/>
                <a:cs typeface="Times New Roman"/>
              </a:rPr>
              <a:t>of </a:t>
            </a:r>
            <a:r>
              <a:rPr dirty="0" sz="1450" spc="-10">
                <a:latin typeface="Times New Roman"/>
                <a:cs typeface="Times New Roman"/>
              </a:rPr>
              <a:t>her wickedness and </a:t>
            </a:r>
            <a:r>
              <a:rPr dirty="0" sz="1450" spc="-5">
                <a:latin typeface="Times New Roman"/>
                <a:cs typeface="Times New Roman"/>
              </a:rPr>
              <a:t>of </a:t>
            </a:r>
            <a:r>
              <a:rPr dirty="0" sz="1450" spc="-10">
                <a:latin typeface="Times New Roman"/>
                <a:cs typeface="Times New Roman"/>
              </a:rPr>
              <a:t>my weakness  grew </a:t>
            </a:r>
            <a:r>
              <a:rPr dirty="0" sz="1450" spc="-20">
                <a:latin typeface="Times New Roman"/>
                <a:cs typeface="Times New Roman"/>
              </a:rPr>
              <a:t>clearer.</a:t>
            </a:r>
            <a:r>
              <a:rPr dirty="0" sz="1450" spc="320">
                <a:latin typeface="Times New Roman"/>
                <a:cs typeface="Times New Roman"/>
              </a:rPr>
              <a:t> </a:t>
            </a:r>
            <a:r>
              <a:rPr dirty="0" sz="1450" spc="-10">
                <a:latin typeface="Times New Roman"/>
                <a:cs typeface="Times New Roman"/>
              </a:rPr>
              <a:t>She came to </a:t>
            </a:r>
            <a:r>
              <a:rPr dirty="0" sz="1450" spc="-5">
                <a:latin typeface="Times New Roman"/>
                <a:cs typeface="Times New Roman"/>
              </a:rPr>
              <a:t>be </a:t>
            </a:r>
            <a:r>
              <a:rPr dirty="0" sz="1450" spc="-10">
                <a:latin typeface="Times New Roman"/>
                <a:cs typeface="Times New Roman"/>
              </a:rPr>
              <a:t>the heroine </a:t>
            </a:r>
            <a:r>
              <a:rPr dirty="0" sz="1450" spc="-5">
                <a:latin typeface="Times New Roman"/>
                <a:cs typeface="Times New Roman"/>
              </a:rPr>
              <a:t>of </a:t>
            </a:r>
            <a:r>
              <a:rPr dirty="0" sz="1450" spc="-10">
                <a:latin typeface="Times New Roman"/>
                <a:cs typeface="Times New Roman"/>
              </a:rPr>
              <a:t>many day-dreams, in which her  eyes led </a:t>
            </a:r>
            <a:r>
              <a:rPr dirty="0" sz="1450" spc="-5">
                <a:latin typeface="Times New Roman"/>
                <a:cs typeface="Times New Roman"/>
              </a:rPr>
              <a:t>on to, </a:t>
            </a:r>
            <a:r>
              <a:rPr dirty="0" sz="1450" spc="-10">
                <a:latin typeface="Times New Roman"/>
                <a:cs typeface="Times New Roman"/>
              </a:rPr>
              <a:t>and sufficiently rewarded, crimes. She cast </a:t>
            </a:r>
            <a:r>
              <a:rPr dirty="0" sz="1450" spc="-5">
                <a:latin typeface="Times New Roman"/>
                <a:cs typeface="Times New Roman"/>
              </a:rPr>
              <a:t>a </a:t>
            </a:r>
            <a:r>
              <a:rPr dirty="0" sz="1450" spc="-10">
                <a:latin typeface="Times New Roman"/>
                <a:cs typeface="Times New Roman"/>
              </a:rPr>
              <a:t>dark shadow </a:t>
            </a:r>
            <a:r>
              <a:rPr dirty="0" sz="1450" spc="-5">
                <a:latin typeface="Times New Roman"/>
                <a:cs typeface="Times New Roman"/>
              </a:rPr>
              <a:t>on  </a:t>
            </a:r>
            <a:r>
              <a:rPr dirty="0" sz="1450" spc="-10">
                <a:latin typeface="Times New Roman"/>
                <a:cs typeface="Times New Roman"/>
              </a:rPr>
              <a:t>my fancy; and when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out </a:t>
            </a:r>
            <a:r>
              <a:rPr dirty="0" sz="1450" spc="-10">
                <a:latin typeface="Times New Roman"/>
                <a:cs typeface="Times New Roman"/>
              </a:rPr>
              <a:t>in the free air </a:t>
            </a:r>
            <a:r>
              <a:rPr dirty="0" sz="1450" spc="-5">
                <a:latin typeface="Times New Roman"/>
                <a:cs typeface="Times New Roman"/>
              </a:rPr>
              <a:t>of </a:t>
            </a:r>
            <a:r>
              <a:rPr dirty="0" sz="1450" spc="-10">
                <a:latin typeface="Times New Roman"/>
                <a:cs typeface="Times New Roman"/>
              </a:rPr>
              <a:t>heaven, taking vigorous  exercise and healthily renewing the current </a:t>
            </a:r>
            <a:r>
              <a:rPr dirty="0" sz="1450" spc="-5">
                <a:latin typeface="Times New Roman"/>
                <a:cs typeface="Times New Roman"/>
              </a:rPr>
              <a:t>of </a:t>
            </a:r>
            <a:r>
              <a:rPr dirty="0" sz="1450" spc="-10">
                <a:latin typeface="Times New Roman"/>
                <a:cs typeface="Times New Roman"/>
              </a:rPr>
              <a:t>my </a:t>
            </a:r>
            <a:r>
              <a:rPr dirty="0" sz="1450" spc="-5">
                <a:latin typeface="Times New Roman"/>
                <a:cs typeface="Times New Roman"/>
              </a:rPr>
              <a:t>blood, </a:t>
            </a:r>
            <a:r>
              <a:rPr dirty="0" sz="1450" spc="-10">
                <a:latin typeface="Times New Roman"/>
                <a:cs typeface="Times New Roman"/>
              </a:rPr>
              <a:t>it was often </a:t>
            </a:r>
            <a:r>
              <a:rPr dirty="0" sz="1450" spc="-5">
                <a:latin typeface="Times New Roman"/>
                <a:cs typeface="Times New Roman"/>
              </a:rPr>
              <a:t>a </a:t>
            </a:r>
            <a:r>
              <a:rPr dirty="0" sz="1450" spc="-10">
                <a:latin typeface="Times New Roman"/>
                <a:cs typeface="Times New Roman"/>
              </a:rPr>
              <a:t>glad  </a:t>
            </a:r>
            <a:r>
              <a:rPr dirty="0" sz="1450" spc="-5">
                <a:latin typeface="Times New Roman"/>
                <a:cs typeface="Times New Roman"/>
              </a:rPr>
              <a:t>thought </a:t>
            </a:r>
            <a:r>
              <a:rPr dirty="0" sz="1450" spc="-10">
                <a:latin typeface="Times New Roman"/>
                <a:cs typeface="Times New Roman"/>
              </a:rPr>
              <a:t>to me that my enchantress was safe in the grave, her wand </a:t>
            </a:r>
            <a:r>
              <a:rPr dirty="0" sz="1450" spc="-5">
                <a:latin typeface="Times New Roman"/>
                <a:cs typeface="Times New Roman"/>
              </a:rPr>
              <a:t>of </a:t>
            </a:r>
            <a:r>
              <a:rPr dirty="0" sz="1450" spc="-10">
                <a:latin typeface="Times New Roman"/>
                <a:cs typeface="Times New Roman"/>
              </a:rPr>
              <a:t>beauty  broken, her lips closed in silence, her philtre spilt. And yet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half-  lingering terror that she might </a:t>
            </a:r>
            <a:r>
              <a:rPr dirty="0" sz="1450" spc="-5">
                <a:latin typeface="Times New Roman"/>
                <a:cs typeface="Times New Roman"/>
              </a:rPr>
              <a:t>not be </a:t>
            </a:r>
            <a:r>
              <a:rPr dirty="0" sz="1450" spc="-10">
                <a:latin typeface="Times New Roman"/>
                <a:cs typeface="Times New Roman"/>
              </a:rPr>
              <a:t>dead after all, </a:t>
            </a:r>
            <a:r>
              <a:rPr dirty="0" sz="1450" spc="-5">
                <a:latin typeface="Times New Roman"/>
                <a:cs typeface="Times New Roman"/>
              </a:rPr>
              <a:t>but </a:t>
            </a:r>
            <a:r>
              <a:rPr dirty="0" sz="1450" spc="-10">
                <a:latin typeface="Times New Roman"/>
                <a:cs typeface="Times New Roman"/>
              </a:rPr>
              <a:t>re-arisen in the </a:t>
            </a:r>
            <a:r>
              <a:rPr dirty="0" sz="1450" spc="-5">
                <a:latin typeface="Times New Roman"/>
                <a:cs typeface="Times New Roman"/>
              </a:rPr>
              <a:t>body</a:t>
            </a:r>
            <a:r>
              <a:rPr dirty="0" sz="1450" spc="204">
                <a:latin typeface="Times New Roman"/>
                <a:cs typeface="Times New Roman"/>
              </a:rPr>
              <a:t> </a:t>
            </a:r>
            <a:r>
              <a:rPr dirty="0" sz="1450" spc="-5">
                <a:latin typeface="Times New Roman"/>
                <a:cs typeface="Times New Roman"/>
              </a:rPr>
              <a:t>of</a:t>
            </a:r>
            <a:endParaRPr sz="1450">
              <a:latin typeface="Times New Roman"/>
              <a:cs typeface="Times New Roman"/>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075" cy="9244965"/>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some descendant.</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Felipe served my meals in my own apartment; and his resemblance to the  portrait haunted me. At times it was </a:t>
            </a:r>
            <a:r>
              <a:rPr dirty="0" sz="1450" spc="-5">
                <a:latin typeface="Times New Roman"/>
                <a:cs typeface="Times New Roman"/>
              </a:rPr>
              <a:t>not; </a:t>
            </a:r>
            <a:r>
              <a:rPr dirty="0" sz="1450" spc="-10">
                <a:latin typeface="Times New Roman"/>
                <a:cs typeface="Times New Roman"/>
              </a:rPr>
              <a:t>at times, </a:t>
            </a:r>
            <a:r>
              <a:rPr dirty="0" sz="1450" spc="-5">
                <a:latin typeface="Times New Roman"/>
                <a:cs typeface="Times New Roman"/>
              </a:rPr>
              <a:t>upon </a:t>
            </a:r>
            <a:r>
              <a:rPr dirty="0" sz="1450" spc="-10">
                <a:latin typeface="Times New Roman"/>
                <a:cs typeface="Times New Roman"/>
              </a:rPr>
              <a:t>some change </a:t>
            </a:r>
            <a:r>
              <a:rPr dirty="0" sz="1450" spc="-5">
                <a:latin typeface="Times New Roman"/>
                <a:cs typeface="Times New Roman"/>
              </a:rPr>
              <a:t>of  </a:t>
            </a:r>
            <a:r>
              <a:rPr dirty="0" sz="1450" spc="-10">
                <a:latin typeface="Times New Roman"/>
                <a:cs typeface="Times New Roman"/>
              </a:rPr>
              <a:t>attitude </a:t>
            </a:r>
            <a:r>
              <a:rPr dirty="0" sz="1450" spc="-5">
                <a:latin typeface="Times New Roman"/>
                <a:cs typeface="Times New Roman"/>
              </a:rPr>
              <a:t>or </a:t>
            </a:r>
            <a:r>
              <a:rPr dirty="0" sz="1450" spc="-10">
                <a:latin typeface="Times New Roman"/>
                <a:cs typeface="Times New Roman"/>
              </a:rPr>
              <a:t>flash </a:t>
            </a:r>
            <a:r>
              <a:rPr dirty="0" sz="1450" spc="-5">
                <a:latin typeface="Times New Roman"/>
                <a:cs typeface="Times New Roman"/>
              </a:rPr>
              <a:t>of </a:t>
            </a:r>
            <a:r>
              <a:rPr dirty="0" sz="1450" spc="-10">
                <a:latin typeface="Times New Roman"/>
                <a:cs typeface="Times New Roman"/>
              </a:rPr>
              <a:t>expression, it would leap </a:t>
            </a:r>
            <a:r>
              <a:rPr dirty="0" sz="1450" spc="-5">
                <a:latin typeface="Times New Roman"/>
                <a:cs typeface="Times New Roman"/>
              </a:rPr>
              <a:t>out upon </a:t>
            </a:r>
            <a:r>
              <a:rPr dirty="0" sz="1450" spc="-10">
                <a:latin typeface="Times New Roman"/>
                <a:cs typeface="Times New Roman"/>
              </a:rPr>
              <a:t>me like </a:t>
            </a:r>
            <a:r>
              <a:rPr dirty="0" sz="1450" spc="-5">
                <a:latin typeface="Times New Roman"/>
                <a:cs typeface="Times New Roman"/>
              </a:rPr>
              <a:t>a </a:t>
            </a:r>
            <a:r>
              <a:rPr dirty="0" sz="1450" spc="-10">
                <a:latin typeface="Times New Roman"/>
                <a:cs typeface="Times New Roman"/>
              </a:rPr>
              <a:t>ghost. It was  above all in his ill tempers that the likeness triumphed. He certainly liked me;  </a:t>
            </a:r>
            <a:r>
              <a:rPr dirty="0" sz="1450" spc="-5">
                <a:latin typeface="Times New Roman"/>
                <a:cs typeface="Times New Roman"/>
              </a:rPr>
              <a:t>he </a:t>
            </a:r>
            <a:r>
              <a:rPr dirty="0" sz="1450" spc="-10">
                <a:latin typeface="Times New Roman"/>
                <a:cs typeface="Times New Roman"/>
              </a:rPr>
              <a:t>was proud </a:t>
            </a:r>
            <a:r>
              <a:rPr dirty="0" sz="1450" spc="-5">
                <a:latin typeface="Times New Roman"/>
                <a:cs typeface="Times New Roman"/>
              </a:rPr>
              <a:t>of </a:t>
            </a:r>
            <a:r>
              <a:rPr dirty="0" sz="1450" spc="-10">
                <a:latin typeface="Times New Roman"/>
                <a:cs typeface="Times New Roman"/>
              </a:rPr>
              <a:t>my notice, which </a:t>
            </a:r>
            <a:r>
              <a:rPr dirty="0" sz="1450" spc="-5">
                <a:latin typeface="Times New Roman"/>
                <a:cs typeface="Times New Roman"/>
              </a:rPr>
              <a:t>he sought </a:t>
            </a:r>
            <a:r>
              <a:rPr dirty="0" sz="1450" spc="-10">
                <a:latin typeface="Times New Roman"/>
                <a:cs typeface="Times New Roman"/>
              </a:rPr>
              <a:t>to engage </a:t>
            </a:r>
            <a:r>
              <a:rPr dirty="0" sz="1450" spc="-5">
                <a:latin typeface="Times New Roman"/>
                <a:cs typeface="Times New Roman"/>
              </a:rPr>
              <a:t>by </a:t>
            </a:r>
            <a:r>
              <a:rPr dirty="0" sz="1450" spc="-10">
                <a:latin typeface="Times New Roman"/>
                <a:cs typeface="Times New Roman"/>
              </a:rPr>
              <a:t>many simple and  childlike devices; </a:t>
            </a:r>
            <a:r>
              <a:rPr dirty="0" sz="1450" spc="-5">
                <a:latin typeface="Times New Roman"/>
                <a:cs typeface="Times New Roman"/>
              </a:rPr>
              <a:t>he </a:t>
            </a:r>
            <a:r>
              <a:rPr dirty="0" sz="1450" spc="-10">
                <a:latin typeface="Times New Roman"/>
                <a:cs typeface="Times New Roman"/>
              </a:rPr>
              <a:t>loved to sit close before my fire, talking his broken talk  </a:t>
            </a:r>
            <a:r>
              <a:rPr dirty="0" sz="1450" spc="-5">
                <a:latin typeface="Times New Roman"/>
                <a:cs typeface="Times New Roman"/>
              </a:rPr>
              <a:t>or </a:t>
            </a:r>
            <a:r>
              <a:rPr dirty="0" sz="1450" spc="-10">
                <a:latin typeface="Times New Roman"/>
                <a:cs typeface="Times New Roman"/>
              </a:rPr>
              <a:t>singing his </a:t>
            </a:r>
            <a:r>
              <a:rPr dirty="0" sz="1450" spc="-5">
                <a:latin typeface="Times New Roman"/>
                <a:cs typeface="Times New Roman"/>
              </a:rPr>
              <a:t>odd, </a:t>
            </a:r>
            <a:r>
              <a:rPr dirty="0" sz="1450" spc="-10">
                <a:latin typeface="Times New Roman"/>
                <a:cs typeface="Times New Roman"/>
              </a:rPr>
              <a:t>endless, wordless songs, and sometimes drawing his hand  over my clothes with an affectionate manner </a:t>
            </a:r>
            <a:r>
              <a:rPr dirty="0" sz="1450" spc="-5">
                <a:latin typeface="Times New Roman"/>
                <a:cs typeface="Times New Roman"/>
              </a:rPr>
              <a:t>of </a:t>
            </a:r>
            <a:r>
              <a:rPr dirty="0" sz="1450" spc="-10">
                <a:latin typeface="Times New Roman"/>
                <a:cs typeface="Times New Roman"/>
              </a:rPr>
              <a:t>caressing that never failed to  cause in me an embarrassment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was ashamed. But for all that, </a:t>
            </a:r>
            <a:r>
              <a:rPr dirty="0" sz="1450" spc="-5">
                <a:latin typeface="Times New Roman"/>
                <a:cs typeface="Times New Roman"/>
              </a:rPr>
              <a:t>he  </a:t>
            </a:r>
            <a:r>
              <a:rPr dirty="0" sz="1450" spc="-10">
                <a:latin typeface="Times New Roman"/>
                <a:cs typeface="Times New Roman"/>
              </a:rPr>
              <a:t>was capable </a:t>
            </a:r>
            <a:r>
              <a:rPr dirty="0" sz="1450" spc="-5">
                <a:latin typeface="Times New Roman"/>
                <a:cs typeface="Times New Roman"/>
              </a:rPr>
              <a:t>of </a:t>
            </a:r>
            <a:r>
              <a:rPr dirty="0" sz="1450" spc="-10">
                <a:latin typeface="Times New Roman"/>
                <a:cs typeface="Times New Roman"/>
              </a:rPr>
              <a:t>flashes </a:t>
            </a:r>
            <a:r>
              <a:rPr dirty="0" sz="1450" spc="-5">
                <a:latin typeface="Times New Roman"/>
                <a:cs typeface="Times New Roman"/>
              </a:rPr>
              <a:t>of </a:t>
            </a:r>
            <a:r>
              <a:rPr dirty="0" sz="1450" spc="-10">
                <a:latin typeface="Times New Roman"/>
                <a:cs typeface="Times New Roman"/>
              </a:rPr>
              <a:t>causeless anger and fits </a:t>
            </a:r>
            <a:r>
              <a:rPr dirty="0" sz="1450" spc="-5">
                <a:latin typeface="Times New Roman"/>
                <a:cs typeface="Times New Roman"/>
              </a:rPr>
              <a:t>of </a:t>
            </a:r>
            <a:r>
              <a:rPr dirty="0" sz="1450" spc="-10">
                <a:latin typeface="Times New Roman"/>
                <a:cs typeface="Times New Roman"/>
              </a:rPr>
              <a:t>sturdy sullenness. At </a:t>
            </a:r>
            <a:r>
              <a:rPr dirty="0" sz="1450" spc="-5">
                <a:latin typeface="Times New Roman"/>
                <a:cs typeface="Times New Roman"/>
              </a:rPr>
              <a:t>a  </a:t>
            </a:r>
            <a:r>
              <a:rPr dirty="0" sz="1450" spc="-10">
                <a:latin typeface="Times New Roman"/>
                <a:cs typeface="Times New Roman"/>
              </a:rPr>
              <a:t>word </a:t>
            </a:r>
            <a:r>
              <a:rPr dirty="0" sz="1450" spc="-5">
                <a:latin typeface="Times New Roman"/>
                <a:cs typeface="Times New Roman"/>
              </a:rPr>
              <a:t>of </a:t>
            </a:r>
            <a:r>
              <a:rPr dirty="0" sz="1450" spc="-10">
                <a:latin typeface="Times New Roman"/>
                <a:cs typeface="Times New Roman"/>
              </a:rPr>
              <a:t>reproof, </a:t>
            </a:r>
            <a:r>
              <a:rPr dirty="0" sz="1450" spc="-5">
                <a:latin typeface="Times New Roman"/>
                <a:cs typeface="Times New Roman"/>
              </a:rPr>
              <a:t>I </a:t>
            </a:r>
            <a:r>
              <a:rPr dirty="0" sz="1450" spc="-10">
                <a:latin typeface="Times New Roman"/>
                <a:cs typeface="Times New Roman"/>
              </a:rPr>
              <a:t>have seen him upset the dish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was about to eat,  and this </a:t>
            </a:r>
            <a:r>
              <a:rPr dirty="0" sz="1450" spc="-5">
                <a:latin typeface="Times New Roman"/>
                <a:cs typeface="Times New Roman"/>
              </a:rPr>
              <a:t>not </a:t>
            </a:r>
            <a:r>
              <a:rPr dirty="0" sz="1450" spc="-15">
                <a:latin typeface="Times New Roman"/>
                <a:cs typeface="Times New Roman"/>
              </a:rPr>
              <a:t>surreptitiously, </a:t>
            </a:r>
            <a:r>
              <a:rPr dirty="0" sz="1450" spc="-5">
                <a:latin typeface="Times New Roman"/>
                <a:cs typeface="Times New Roman"/>
              </a:rPr>
              <a:t>but </a:t>
            </a:r>
            <a:r>
              <a:rPr dirty="0" sz="1450" spc="-10">
                <a:latin typeface="Times New Roman"/>
                <a:cs typeface="Times New Roman"/>
              </a:rPr>
              <a:t>with defiance; and similarly at </a:t>
            </a:r>
            <a:r>
              <a:rPr dirty="0" sz="1450" spc="-5">
                <a:latin typeface="Times New Roman"/>
                <a:cs typeface="Times New Roman"/>
              </a:rPr>
              <a:t>a hint of  </a:t>
            </a:r>
            <a:r>
              <a:rPr dirty="0" sz="1450" spc="-10">
                <a:latin typeface="Times New Roman"/>
                <a:cs typeface="Times New Roman"/>
              </a:rPr>
              <a:t>inquisition.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unnaturally curious, being in </a:t>
            </a:r>
            <a:r>
              <a:rPr dirty="0" sz="1450" spc="-5">
                <a:latin typeface="Times New Roman"/>
                <a:cs typeface="Times New Roman"/>
              </a:rPr>
              <a:t>a </a:t>
            </a:r>
            <a:r>
              <a:rPr dirty="0" sz="1450" spc="-10">
                <a:latin typeface="Times New Roman"/>
                <a:cs typeface="Times New Roman"/>
              </a:rPr>
              <a:t>strange place and  surrounded </a:t>
            </a:r>
            <a:r>
              <a:rPr dirty="0" sz="1450" spc="-5">
                <a:latin typeface="Times New Roman"/>
                <a:cs typeface="Times New Roman"/>
              </a:rPr>
              <a:t>by </a:t>
            </a:r>
            <a:r>
              <a:rPr dirty="0" sz="1450" spc="-10">
                <a:latin typeface="Times New Roman"/>
                <a:cs typeface="Times New Roman"/>
              </a:rPr>
              <a:t>staring people; </a:t>
            </a:r>
            <a:r>
              <a:rPr dirty="0" sz="1450" spc="-5">
                <a:latin typeface="Times New Roman"/>
                <a:cs typeface="Times New Roman"/>
              </a:rPr>
              <a:t>but </a:t>
            </a:r>
            <a:r>
              <a:rPr dirty="0" sz="1450" spc="-10">
                <a:latin typeface="Times New Roman"/>
                <a:cs typeface="Times New Roman"/>
              </a:rPr>
              <a:t>at the shadow </a:t>
            </a:r>
            <a:r>
              <a:rPr dirty="0" sz="1450" spc="-5">
                <a:latin typeface="Times New Roman"/>
                <a:cs typeface="Times New Roman"/>
              </a:rPr>
              <a:t>of a </a:t>
            </a:r>
            <a:r>
              <a:rPr dirty="0" sz="1450" spc="-10">
                <a:latin typeface="Times New Roman"/>
                <a:cs typeface="Times New Roman"/>
              </a:rPr>
              <a:t>question, </a:t>
            </a:r>
            <a:r>
              <a:rPr dirty="0" sz="1450" spc="-5">
                <a:latin typeface="Times New Roman"/>
                <a:cs typeface="Times New Roman"/>
              </a:rPr>
              <a:t>he </a:t>
            </a:r>
            <a:r>
              <a:rPr dirty="0" sz="1450" spc="-10">
                <a:latin typeface="Times New Roman"/>
                <a:cs typeface="Times New Roman"/>
              </a:rPr>
              <a:t>shrank back,  lowering and dangerous. Then it was that, for </a:t>
            </a:r>
            <a:r>
              <a:rPr dirty="0" sz="1450" spc="-5">
                <a:latin typeface="Times New Roman"/>
                <a:cs typeface="Times New Roman"/>
              </a:rPr>
              <a:t>a </a:t>
            </a:r>
            <a:r>
              <a:rPr dirty="0" sz="1450" spc="-10">
                <a:latin typeface="Times New Roman"/>
                <a:cs typeface="Times New Roman"/>
              </a:rPr>
              <a:t>fraction </a:t>
            </a:r>
            <a:r>
              <a:rPr dirty="0" sz="1450" spc="-5">
                <a:latin typeface="Times New Roman"/>
                <a:cs typeface="Times New Roman"/>
              </a:rPr>
              <a:t>of a </a:t>
            </a:r>
            <a:r>
              <a:rPr dirty="0" sz="1450" spc="-10">
                <a:latin typeface="Times New Roman"/>
                <a:cs typeface="Times New Roman"/>
              </a:rPr>
              <a:t>second, this  rough lad might have been the brother </a:t>
            </a:r>
            <a:r>
              <a:rPr dirty="0" sz="1450" spc="-5">
                <a:latin typeface="Times New Roman"/>
                <a:cs typeface="Times New Roman"/>
              </a:rPr>
              <a:t>of </a:t>
            </a:r>
            <a:r>
              <a:rPr dirty="0" sz="1450" spc="-10">
                <a:latin typeface="Times New Roman"/>
                <a:cs typeface="Times New Roman"/>
              </a:rPr>
              <a:t>the lady in the frame. But these  humours were swift to pass; and the resemblance died along with</a:t>
            </a:r>
            <a:r>
              <a:rPr dirty="0" sz="1450" spc="80">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5715">
              <a:lnSpc>
                <a:spcPts val="1730"/>
              </a:lnSpc>
              <a:spcBef>
                <a:spcPts val="840"/>
              </a:spcBef>
            </a:pPr>
            <a:r>
              <a:rPr dirty="0" sz="1450" spc="-10">
                <a:latin typeface="Times New Roman"/>
                <a:cs typeface="Times New Roman"/>
              </a:rPr>
              <a:t>In these first days </a:t>
            </a:r>
            <a:r>
              <a:rPr dirty="0" sz="1450" spc="-5">
                <a:latin typeface="Times New Roman"/>
                <a:cs typeface="Times New Roman"/>
              </a:rPr>
              <a:t>I </a:t>
            </a:r>
            <a:r>
              <a:rPr dirty="0" sz="1450" spc="-10">
                <a:latin typeface="Times New Roman"/>
                <a:cs typeface="Times New Roman"/>
              </a:rPr>
              <a:t>saw nothing </a:t>
            </a:r>
            <a:r>
              <a:rPr dirty="0" sz="1450" spc="-5">
                <a:latin typeface="Times New Roman"/>
                <a:cs typeface="Times New Roman"/>
              </a:rPr>
              <a:t>of </a:t>
            </a:r>
            <a:r>
              <a:rPr dirty="0" sz="1450" spc="-10">
                <a:latin typeface="Times New Roman"/>
                <a:cs typeface="Times New Roman"/>
              </a:rPr>
              <a:t>any </a:t>
            </a:r>
            <a:r>
              <a:rPr dirty="0" sz="1450" spc="-5">
                <a:latin typeface="Times New Roman"/>
                <a:cs typeface="Times New Roman"/>
              </a:rPr>
              <a:t>one but </a:t>
            </a:r>
            <a:r>
              <a:rPr dirty="0" sz="1450" spc="-10">
                <a:latin typeface="Times New Roman"/>
                <a:cs typeface="Times New Roman"/>
              </a:rPr>
              <a:t>Felipe, unless the portrait is to  </a:t>
            </a:r>
            <a:r>
              <a:rPr dirty="0" sz="1450" spc="-5">
                <a:latin typeface="Times New Roman"/>
                <a:cs typeface="Times New Roman"/>
              </a:rPr>
              <a:t>be </a:t>
            </a:r>
            <a:r>
              <a:rPr dirty="0" sz="1450" spc="-10">
                <a:latin typeface="Times New Roman"/>
                <a:cs typeface="Times New Roman"/>
              </a:rPr>
              <a:t>counted; and since the lad was plainly </a:t>
            </a:r>
            <a:r>
              <a:rPr dirty="0" sz="1450" spc="-5">
                <a:latin typeface="Times New Roman"/>
                <a:cs typeface="Times New Roman"/>
              </a:rPr>
              <a:t>of </a:t>
            </a:r>
            <a:r>
              <a:rPr dirty="0" sz="1450" spc="-10">
                <a:latin typeface="Times New Roman"/>
                <a:cs typeface="Times New Roman"/>
              </a:rPr>
              <a:t>weak mind, and had moments </a:t>
            </a:r>
            <a:r>
              <a:rPr dirty="0" sz="1450" spc="-5">
                <a:latin typeface="Times New Roman"/>
                <a:cs typeface="Times New Roman"/>
              </a:rPr>
              <a:t>of  </a:t>
            </a:r>
            <a:r>
              <a:rPr dirty="0" sz="1450" spc="-10">
                <a:latin typeface="Times New Roman"/>
                <a:cs typeface="Times New Roman"/>
              </a:rPr>
              <a:t>passion, it may </a:t>
            </a:r>
            <a:r>
              <a:rPr dirty="0" sz="1450" spc="-5">
                <a:latin typeface="Times New Roman"/>
                <a:cs typeface="Times New Roman"/>
              </a:rPr>
              <a:t>be </a:t>
            </a:r>
            <a:r>
              <a:rPr dirty="0" sz="1450" spc="-10">
                <a:latin typeface="Times New Roman"/>
                <a:cs typeface="Times New Roman"/>
              </a:rPr>
              <a:t>wondered that </a:t>
            </a:r>
            <a:r>
              <a:rPr dirty="0" sz="1450" spc="-5">
                <a:latin typeface="Times New Roman"/>
                <a:cs typeface="Times New Roman"/>
              </a:rPr>
              <a:t>I </a:t>
            </a:r>
            <a:r>
              <a:rPr dirty="0" sz="1450" spc="-10">
                <a:latin typeface="Times New Roman"/>
                <a:cs typeface="Times New Roman"/>
              </a:rPr>
              <a:t>bore his dangerous neighbourhood with  </a:t>
            </a:r>
            <a:r>
              <a:rPr dirty="0" sz="1450" spc="-20">
                <a:latin typeface="Times New Roman"/>
                <a:cs typeface="Times New Roman"/>
              </a:rPr>
              <a:t>equanimity.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matter </a:t>
            </a:r>
            <a:r>
              <a:rPr dirty="0" sz="1450" spc="-5">
                <a:latin typeface="Times New Roman"/>
                <a:cs typeface="Times New Roman"/>
              </a:rPr>
              <a:t>of </a:t>
            </a:r>
            <a:r>
              <a:rPr dirty="0" sz="1450" spc="-10">
                <a:latin typeface="Times New Roman"/>
                <a:cs typeface="Times New Roman"/>
              </a:rPr>
              <a:t>fact, it was for some time irksome; </a:t>
            </a:r>
            <a:r>
              <a:rPr dirty="0" sz="1450" spc="-5">
                <a:latin typeface="Times New Roman"/>
                <a:cs typeface="Times New Roman"/>
              </a:rPr>
              <a:t>but </a:t>
            </a:r>
            <a:r>
              <a:rPr dirty="0" sz="1450" spc="-10">
                <a:latin typeface="Times New Roman"/>
                <a:cs typeface="Times New Roman"/>
              </a:rPr>
              <a:t>it happened  before long that </a:t>
            </a:r>
            <a:r>
              <a:rPr dirty="0" sz="1450" spc="-5">
                <a:latin typeface="Times New Roman"/>
                <a:cs typeface="Times New Roman"/>
              </a:rPr>
              <a:t>I </a:t>
            </a:r>
            <a:r>
              <a:rPr dirty="0" sz="1450" spc="-10">
                <a:latin typeface="Times New Roman"/>
                <a:cs typeface="Times New Roman"/>
              </a:rPr>
              <a:t>obtained over him so complete </a:t>
            </a:r>
            <a:r>
              <a:rPr dirty="0" sz="1450" spc="-5">
                <a:latin typeface="Times New Roman"/>
                <a:cs typeface="Times New Roman"/>
              </a:rPr>
              <a:t>a </a:t>
            </a:r>
            <a:r>
              <a:rPr dirty="0" sz="1450" spc="-10">
                <a:latin typeface="Times New Roman"/>
                <a:cs typeface="Times New Roman"/>
              </a:rPr>
              <a:t>mastery as set my  disquietude at</a:t>
            </a:r>
            <a:r>
              <a:rPr dirty="0" sz="1450" spc="-5">
                <a:latin typeface="Times New Roman"/>
                <a:cs typeface="Times New Roman"/>
              </a:rPr>
              <a:t> </a:t>
            </a:r>
            <a:r>
              <a:rPr dirty="0" sz="1450" spc="-10">
                <a:latin typeface="Times New Roman"/>
                <a:cs typeface="Times New Roman"/>
              </a:rPr>
              <a:t>rest.</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It fell in this </a:t>
            </a:r>
            <a:r>
              <a:rPr dirty="0" sz="1450" spc="-35">
                <a:latin typeface="Times New Roman"/>
                <a:cs typeface="Times New Roman"/>
              </a:rPr>
              <a:t>way. </a:t>
            </a:r>
            <a:r>
              <a:rPr dirty="0" sz="1450" spc="-10">
                <a:latin typeface="Times New Roman"/>
                <a:cs typeface="Times New Roman"/>
              </a:rPr>
              <a:t>He was </a:t>
            </a:r>
            <a:r>
              <a:rPr dirty="0" sz="1450" spc="-5">
                <a:latin typeface="Times New Roman"/>
                <a:cs typeface="Times New Roman"/>
              </a:rPr>
              <a:t>by </a:t>
            </a:r>
            <a:r>
              <a:rPr dirty="0" sz="1450" spc="-10">
                <a:latin typeface="Times New Roman"/>
                <a:cs typeface="Times New Roman"/>
              </a:rPr>
              <a:t>nature slothful, and much </a:t>
            </a:r>
            <a:r>
              <a:rPr dirty="0" sz="1450" spc="-5">
                <a:latin typeface="Times New Roman"/>
                <a:cs typeface="Times New Roman"/>
              </a:rPr>
              <a:t>of a </a:t>
            </a:r>
            <a:r>
              <a:rPr dirty="0" sz="1450" spc="-10">
                <a:latin typeface="Times New Roman"/>
                <a:cs typeface="Times New Roman"/>
              </a:rPr>
              <a:t>vagabond, and yet  </a:t>
            </a:r>
            <a:r>
              <a:rPr dirty="0" sz="1450" spc="-5">
                <a:latin typeface="Times New Roman"/>
                <a:cs typeface="Times New Roman"/>
              </a:rPr>
              <a:t>he </a:t>
            </a:r>
            <a:r>
              <a:rPr dirty="0" sz="1450" spc="-10">
                <a:latin typeface="Times New Roman"/>
                <a:cs typeface="Times New Roman"/>
              </a:rPr>
              <a:t>kept </a:t>
            </a:r>
            <a:r>
              <a:rPr dirty="0" sz="1450" spc="-5">
                <a:latin typeface="Times New Roman"/>
                <a:cs typeface="Times New Roman"/>
              </a:rPr>
              <a:t>by </a:t>
            </a:r>
            <a:r>
              <a:rPr dirty="0" sz="1450" spc="-10">
                <a:latin typeface="Times New Roman"/>
                <a:cs typeface="Times New Roman"/>
              </a:rPr>
              <a:t>the house, and </a:t>
            </a:r>
            <a:r>
              <a:rPr dirty="0" sz="1450" spc="-5">
                <a:latin typeface="Times New Roman"/>
                <a:cs typeface="Times New Roman"/>
              </a:rPr>
              <a:t>not </a:t>
            </a:r>
            <a:r>
              <a:rPr dirty="0" sz="1450" spc="-10">
                <a:latin typeface="Times New Roman"/>
                <a:cs typeface="Times New Roman"/>
              </a:rPr>
              <a:t>only waited </a:t>
            </a:r>
            <a:r>
              <a:rPr dirty="0" sz="1450" spc="-5">
                <a:latin typeface="Times New Roman"/>
                <a:cs typeface="Times New Roman"/>
              </a:rPr>
              <a:t>upon </a:t>
            </a:r>
            <a:r>
              <a:rPr dirty="0" sz="1450" spc="-10">
                <a:latin typeface="Times New Roman"/>
                <a:cs typeface="Times New Roman"/>
              </a:rPr>
              <a:t>my wants, </a:t>
            </a:r>
            <a:r>
              <a:rPr dirty="0" sz="1450" spc="-5">
                <a:latin typeface="Times New Roman"/>
                <a:cs typeface="Times New Roman"/>
              </a:rPr>
              <a:t>but </a:t>
            </a:r>
            <a:r>
              <a:rPr dirty="0" sz="1450" spc="-10">
                <a:latin typeface="Times New Roman"/>
                <a:cs typeface="Times New Roman"/>
              </a:rPr>
              <a:t>laboured every  day in the garden </a:t>
            </a:r>
            <a:r>
              <a:rPr dirty="0" sz="1450" spc="-5">
                <a:latin typeface="Times New Roman"/>
                <a:cs typeface="Times New Roman"/>
              </a:rPr>
              <a:t>or </a:t>
            </a:r>
            <a:r>
              <a:rPr dirty="0" sz="1450" spc="-10">
                <a:latin typeface="Times New Roman"/>
                <a:cs typeface="Times New Roman"/>
              </a:rPr>
              <a:t>small farm to the south </a:t>
            </a:r>
            <a:r>
              <a:rPr dirty="0" sz="1450" spc="-5">
                <a:latin typeface="Times New Roman"/>
                <a:cs typeface="Times New Roman"/>
              </a:rPr>
              <a:t>of </a:t>
            </a:r>
            <a:r>
              <a:rPr dirty="0" sz="1450" spc="-10">
                <a:latin typeface="Times New Roman"/>
                <a:cs typeface="Times New Roman"/>
              </a:rPr>
              <a:t>the residencia. Here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joined </a:t>
            </a:r>
            <a:r>
              <a:rPr dirty="0" sz="1450" spc="-5">
                <a:latin typeface="Times New Roman"/>
                <a:cs typeface="Times New Roman"/>
              </a:rPr>
              <a:t>by </a:t>
            </a:r>
            <a:r>
              <a:rPr dirty="0" sz="1450" spc="-10">
                <a:latin typeface="Times New Roman"/>
                <a:cs typeface="Times New Roman"/>
              </a:rPr>
              <a:t>the peasant whom </a:t>
            </a:r>
            <a:r>
              <a:rPr dirty="0" sz="1450" spc="-5">
                <a:latin typeface="Times New Roman"/>
                <a:cs typeface="Times New Roman"/>
              </a:rPr>
              <a:t>I </a:t>
            </a:r>
            <a:r>
              <a:rPr dirty="0" sz="1450" spc="-10">
                <a:latin typeface="Times New Roman"/>
                <a:cs typeface="Times New Roman"/>
              </a:rPr>
              <a:t>had seen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night of </a:t>
            </a:r>
            <a:r>
              <a:rPr dirty="0" sz="1450" spc="-10">
                <a:latin typeface="Times New Roman"/>
                <a:cs typeface="Times New Roman"/>
              </a:rPr>
              <a:t>my arrival, and who  dwelt at the far end </a:t>
            </a:r>
            <a:r>
              <a:rPr dirty="0" sz="1450" spc="-5">
                <a:latin typeface="Times New Roman"/>
                <a:cs typeface="Times New Roman"/>
              </a:rPr>
              <a:t>of </a:t>
            </a:r>
            <a:r>
              <a:rPr dirty="0" sz="1450" spc="-10">
                <a:latin typeface="Times New Roman"/>
                <a:cs typeface="Times New Roman"/>
              </a:rPr>
              <a:t>the enclosure, about half </a:t>
            </a:r>
            <a:r>
              <a:rPr dirty="0" sz="1450" spc="-5">
                <a:latin typeface="Times New Roman"/>
                <a:cs typeface="Times New Roman"/>
              </a:rPr>
              <a:t>a </a:t>
            </a:r>
            <a:r>
              <a:rPr dirty="0" sz="1450" spc="-10">
                <a:latin typeface="Times New Roman"/>
                <a:cs typeface="Times New Roman"/>
              </a:rPr>
              <a:t>mile </a:t>
            </a:r>
            <a:r>
              <a:rPr dirty="0" sz="1450" spc="-30">
                <a:latin typeface="Times New Roman"/>
                <a:cs typeface="Times New Roman"/>
              </a:rPr>
              <a:t>away,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rude </a:t>
            </a:r>
            <a:r>
              <a:rPr dirty="0" sz="1450" spc="-5">
                <a:latin typeface="Times New Roman"/>
                <a:cs typeface="Times New Roman"/>
              </a:rPr>
              <a:t>out-  </a:t>
            </a:r>
            <a:r>
              <a:rPr dirty="0" sz="1450" spc="-10">
                <a:latin typeface="Times New Roman"/>
                <a:cs typeface="Times New Roman"/>
              </a:rPr>
              <a:t>house; </a:t>
            </a:r>
            <a:r>
              <a:rPr dirty="0" sz="1450" spc="-5">
                <a:latin typeface="Times New Roman"/>
                <a:cs typeface="Times New Roman"/>
              </a:rPr>
              <a:t>but </a:t>
            </a:r>
            <a:r>
              <a:rPr dirty="0" sz="1450" spc="-10">
                <a:latin typeface="Times New Roman"/>
                <a:cs typeface="Times New Roman"/>
              </a:rPr>
              <a:t>it was plain to me that, </a:t>
            </a:r>
            <a:r>
              <a:rPr dirty="0" sz="1450" spc="-5">
                <a:latin typeface="Times New Roman"/>
                <a:cs typeface="Times New Roman"/>
              </a:rPr>
              <a:t>of </a:t>
            </a:r>
            <a:r>
              <a:rPr dirty="0" sz="1450" spc="-10">
                <a:latin typeface="Times New Roman"/>
                <a:cs typeface="Times New Roman"/>
              </a:rPr>
              <a:t>these two, it was Felipe who did most;  and though </a:t>
            </a:r>
            <a:r>
              <a:rPr dirty="0" sz="1450" spc="-5">
                <a:latin typeface="Times New Roman"/>
                <a:cs typeface="Times New Roman"/>
              </a:rPr>
              <a:t>I </a:t>
            </a:r>
            <a:r>
              <a:rPr dirty="0" sz="1450" spc="-10">
                <a:latin typeface="Times New Roman"/>
                <a:cs typeface="Times New Roman"/>
              </a:rPr>
              <a:t>would sometimes see him throw down his spade and </a:t>
            </a:r>
            <a:r>
              <a:rPr dirty="0" sz="1450" spc="-5">
                <a:latin typeface="Times New Roman"/>
                <a:cs typeface="Times New Roman"/>
              </a:rPr>
              <a:t>go </a:t>
            </a:r>
            <a:r>
              <a:rPr dirty="0" sz="1450" spc="-10">
                <a:latin typeface="Times New Roman"/>
                <a:cs typeface="Times New Roman"/>
              </a:rPr>
              <a:t>to sleep  among the very plants </a:t>
            </a:r>
            <a:r>
              <a:rPr dirty="0" sz="1450" spc="-5">
                <a:latin typeface="Times New Roman"/>
                <a:cs typeface="Times New Roman"/>
              </a:rPr>
              <a:t>he </a:t>
            </a:r>
            <a:r>
              <a:rPr dirty="0" sz="1450" spc="-10">
                <a:latin typeface="Times New Roman"/>
                <a:cs typeface="Times New Roman"/>
              </a:rPr>
              <a:t>had been digging, his constancy and </a:t>
            </a:r>
            <a:r>
              <a:rPr dirty="0" sz="1450" spc="-15">
                <a:latin typeface="Times New Roman"/>
                <a:cs typeface="Times New Roman"/>
              </a:rPr>
              <a:t>energy </a:t>
            </a:r>
            <a:r>
              <a:rPr dirty="0" sz="1450" spc="-10">
                <a:latin typeface="Times New Roman"/>
                <a:cs typeface="Times New Roman"/>
              </a:rPr>
              <a:t>were  admirable in themselves, and still more so since </a:t>
            </a:r>
            <a:r>
              <a:rPr dirty="0" sz="1450" spc="-5">
                <a:latin typeface="Times New Roman"/>
                <a:cs typeface="Times New Roman"/>
              </a:rPr>
              <a:t>I </a:t>
            </a:r>
            <a:r>
              <a:rPr dirty="0" sz="1450" spc="-10">
                <a:latin typeface="Times New Roman"/>
                <a:cs typeface="Times New Roman"/>
              </a:rPr>
              <a:t>was well assured they were  foreign to his disposition and the fruit </a:t>
            </a:r>
            <a:r>
              <a:rPr dirty="0" sz="1450" spc="-5">
                <a:latin typeface="Times New Roman"/>
                <a:cs typeface="Times New Roman"/>
              </a:rPr>
              <a:t>of </a:t>
            </a:r>
            <a:r>
              <a:rPr dirty="0" sz="1450" spc="-10">
                <a:latin typeface="Times New Roman"/>
                <a:cs typeface="Times New Roman"/>
              </a:rPr>
              <a:t>an ungrateful </a:t>
            </a:r>
            <a:r>
              <a:rPr dirty="0" sz="1450" spc="-15">
                <a:latin typeface="Times New Roman"/>
                <a:cs typeface="Times New Roman"/>
              </a:rPr>
              <a:t>effort. </a:t>
            </a:r>
            <a:r>
              <a:rPr dirty="0" sz="1450" spc="-10">
                <a:latin typeface="Times New Roman"/>
                <a:cs typeface="Times New Roman"/>
              </a:rPr>
              <a:t>But while </a:t>
            </a:r>
            <a:r>
              <a:rPr dirty="0" sz="1450" spc="-5">
                <a:latin typeface="Times New Roman"/>
                <a:cs typeface="Times New Roman"/>
              </a:rPr>
              <a:t>I  </a:t>
            </a:r>
            <a:r>
              <a:rPr dirty="0" sz="1450" spc="-10">
                <a:latin typeface="Times New Roman"/>
                <a:cs typeface="Times New Roman"/>
              </a:rPr>
              <a:t>admired, </a:t>
            </a:r>
            <a:r>
              <a:rPr dirty="0" sz="1450" spc="-5">
                <a:latin typeface="Times New Roman"/>
                <a:cs typeface="Times New Roman"/>
              </a:rPr>
              <a:t>I </a:t>
            </a:r>
            <a:r>
              <a:rPr dirty="0" sz="1450" spc="-10">
                <a:latin typeface="Times New Roman"/>
                <a:cs typeface="Times New Roman"/>
              </a:rPr>
              <a:t>wondered what had called forth in </a:t>
            </a:r>
            <a:r>
              <a:rPr dirty="0" sz="1450" spc="-5">
                <a:latin typeface="Times New Roman"/>
                <a:cs typeface="Times New Roman"/>
              </a:rPr>
              <a:t>a </a:t>
            </a:r>
            <a:r>
              <a:rPr dirty="0" sz="1450" spc="-10">
                <a:latin typeface="Times New Roman"/>
                <a:cs typeface="Times New Roman"/>
              </a:rPr>
              <a:t>lad so shuttle-witted this  enduring sense </a:t>
            </a:r>
            <a:r>
              <a:rPr dirty="0" sz="1450" spc="-5">
                <a:latin typeface="Times New Roman"/>
                <a:cs typeface="Times New Roman"/>
              </a:rPr>
              <a:t>of </a:t>
            </a:r>
            <a:r>
              <a:rPr dirty="0" sz="1450" spc="-25">
                <a:latin typeface="Times New Roman"/>
                <a:cs typeface="Times New Roman"/>
              </a:rPr>
              <a:t>duty. </a:t>
            </a:r>
            <a:r>
              <a:rPr dirty="0" sz="1450" spc="-10">
                <a:latin typeface="Times New Roman"/>
                <a:cs typeface="Times New Roman"/>
              </a:rPr>
              <a:t>How was it sustained? </a:t>
            </a:r>
            <a:r>
              <a:rPr dirty="0" sz="1450" spc="-5">
                <a:latin typeface="Times New Roman"/>
                <a:cs typeface="Times New Roman"/>
              </a:rPr>
              <a:t>I </a:t>
            </a:r>
            <a:r>
              <a:rPr dirty="0" sz="1450" spc="-10">
                <a:latin typeface="Times New Roman"/>
                <a:cs typeface="Times New Roman"/>
              </a:rPr>
              <a:t>asked myself, and to what  length did it prevail over his instincts? The priest was possibly his inspirer;  </a:t>
            </a:r>
            <a:r>
              <a:rPr dirty="0" sz="1450" spc="-5">
                <a:latin typeface="Times New Roman"/>
                <a:cs typeface="Times New Roman"/>
              </a:rPr>
              <a:t>but </a:t>
            </a:r>
            <a:r>
              <a:rPr dirty="0" sz="1450" spc="-10">
                <a:latin typeface="Times New Roman"/>
                <a:cs typeface="Times New Roman"/>
              </a:rPr>
              <a:t>the priest came </a:t>
            </a:r>
            <a:r>
              <a:rPr dirty="0" sz="1450" spc="-5">
                <a:latin typeface="Times New Roman"/>
                <a:cs typeface="Times New Roman"/>
              </a:rPr>
              <a:t>one </a:t>
            </a:r>
            <a:r>
              <a:rPr dirty="0" sz="1450" spc="-10">
                <a:latin typeface="Times New Roman"/>
                <a:cs typeface="Times New Roman"/>
              </a:rPr>
              <a:t>day to the residencia. </a:t>
            </a:r>
            <a:r>
              <a:rPr dirty="0" sz="1450" spc="-5">
                <a:latin typeface="Times New Roman"/>
                <a:cs typeface="Times New Roman"/>
              </a:rPr>
              <a:t>I </a:t>
            </a:r>
            <a:r>
              <a:rPr dirty="0" sz="1450" spc="-10">
                <a:latin typeface="Times New Roman"/>
                <a:cs typeface="Times New Roman"/>
              </a:rPr>
              <a:t>saw him both come and </a:t>
            </a:r>
            <a:r>
              <a:rPr dirty="0" sz="1450" spc="-5">
                <a:latin typeface="Times New Roman"/>
                <a:cs typeface="Times New Roman"/>
              </a:rPr>
              <a:t>go  </a:t>
            </a:r>
            <a:r>
              <a:rPr dirty="0" sz="1450" spc="-10">
                <a:latin typeface="Times New Roman"/>
                <a:cs typeface="Times New Roman"/>
              </a:rPr>
              <a:t>after an interval </a:t>
            </a:r>
            <a:r>
              <a:rPr dirty="0" sz="1450" spc="-5">
                <a:latin typeface="Times New Roman"/>
                <a:cs typeface="Times New Roman"/>
              </a:rPr>
              <a:t>of </a:t>
            </a:r>
            <a:r>
              <a:rPr dirty="0" sz="1450" spc="-10">
                <a:latin typeface="Times New Roman"/>
                <a:cs typeface="Times New Roman"/>
              </a:rPr>
              <a:t>close </a:t>
            </a:r>
            <a:r>
              <a:rPr dirty="0" sz="1450" spc="-5">
                <a:latin typeface="Times New Roman"/>
                <a:cs typeface="Times New Roman"/>
              </a:rPr>
              <a:t>upon </a:t>
            </a:r>
            <a:r>
              <a:rPr dirty="0" sz="1450" spc="-10">
                <a:latin typeface="Times New Roman"/>
                <a:cs typeface="Times New Roman"/>
              </a:rPr>
              <a:t>an </a:t>
            </a:r>
            <a:r>
              <a:rPr dirty="0" sz="1450" spc="-20">
                <a:latin typeface="Times New Roman"/>
                <a:cs typeface="Times New Roman"/>
              </a:rPr>
              <a:t>hour, </a:t>
            </a:r>
            <a:r>
              <a:rPr dirty="0" sz="1450" spc="-10">
                <a:latin typeface="Times New Roman"/>
                <a:cs typeface="Times New Roman"/>
              </a:rPr>
              <a:t>from </a:t>
            </a:r>
            <a:r>
              <a:rPr dirty="0" sz="1450" spc="-5">
                <a:latin typeface="Times New Roman"/>
                <a:cs typeface="Times New Roman"/>
              </a:rPr>
              <a:t>a knoll </a:t>
            </a:r>
            <a:r>
              <a:rPr dirty="0" sz="1450" spc="-10">
                <a:latin typeface="Times New Roman"/>
                <a:cs typeface="Times New Roman"/>
              </a:rPr>
              <a:t>where </a:t>
            </a:r>
            <a:r>
              <a:rPr dirty="0" sz="1450" spc="-5">
                <a:latin typeface="Times New Roman"/>
                <a:cs typeface="Times New Roman"/>
              </a:rPr>
              <a:t>I </a:t>
            </a:r>
            <a:r>
              <a:rPr dirty="0" sz="1450" spc="-10">
                <a:latin typeface="Times New Roman"/>
                <a:cs typeface="Times New Roman"/>
              </a:rPr>
              <a:t>was sketching,  and all that time Felipe continued to labour undisturbed in the</a:t>
            </a:r>
            <a:r>
              <a:rPr dirty="0" sz="1450" spc="95">
                <a:latin typeface="Times New Roman"/>
                <a:cs typeface="Times New Roman"/>
              </a:rPr>
              <a:t> </a:t>
            </a:r>
            <a:r>
              <a:rPr dirty="0" sz="1450" spc="-10">
                <a:latin typeface="Times New Roman"/>
                <a:cs typeface="Times New Roman"/>
              </a:rPr>
              <a:t>garden.</a:t>
            </a:r>
            <a:endParaRPr sz="1450">
              <a:latin typeface="Times New Roman"/>
              <a:cs typeface="Times New Roman"/>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At last, in </a:t>
            </a:r>
            <a:r>
              <a:rPr dirty="0" sz="1450" spc="-5">
                <a:latin typeface="Times New Roman"/>
                <a:cs typeface="Times New Roman"/>
              </a:rPr>
              <a:t>a </a:t>
            </a:r>
            <a:r>
              <a:rPr dirty="0" sz="1450" spc="-10">
                <a:latin typeface="Times New Roman"/>
                <a:cs typeface="Times New Roman"/>
              </a:rPr>
              <a:t>very unworthy spirit, </a:t>
            </a:r>
            <a:r>
              <a:rPr dirty="0" sz="1450" spc="-5">
                <a:latin typeface="Times New Roman"/>
                <a:cs typeface="Times New Roman"/>
              </a:rPr>
              <a:t>I </a:t>
            </a:r>
            <a:r>
              <a:rPr dirty="0" sz="1450" spc="-10">
                <a:latin typeface="Times New Roman"/>
                <a:cs typeface="Times New Roman"/>
              </a:rPr>
              <a:t>determined to debauch the lad from his  </a:t>
            </a:r>
            <a:r>
              <a:rPr dirty="0" sz="1450" spc="-5">
                <a:latin typeface="Times New Roman"/>
                <a:cs typeface="Times New Roman"/>
              </a:rPr>
              <a:t>good </a:t>
            </a:r>
            <a:r>
              <a:rPr dirty="0" sz="1450" spc="-10">
                <a:latin typeface="Times New Roman"/>
                <a:cs typeface="Times New Roman"/>
              </a:rPr>
              <a:t>resolutions, and, way-laying him at the gate, easily pursuaded him to join  me in </a:t>
            </a:r>
            <a:r>
              <a:rPr dirty="0" sz="1450" spc="-5">
                <a:latin typeface="Times New Roman"/>
                <a:cs typeface="Times New Roman"/>
              </a:rPr>
              <a:t>a </a:t>
            </a:r>
            <a:r>
              <a:rPr dirty="0" sz="1450" spc="-10">
                <a:latin typeface="Times New Roman"/>
                <a:cs typeface="Times New Roman"/>
              </a:rPr>
              <a:t>ramble. It was </a:t>
            </a:r>
            <a:r>
              <a:rPr dirty="0" sz="1450" spc="-5">
                <a:latin typeface="Times New Roman"/>
                <a:cs typeface="Times New Roman"/>
              </a:rPr>
              <a:t>a </a:t>
            </a:r>
            <a:r>
              <a:rPr dirty="0" sz="1450" spc="-10">
                <a:latin typeface="Times New Roman"/>
                <a:cs typeface="Times New Roman"/>
              </a:rPr>
              <a:t>fine </a:t>
            </a:r>
            <a:r>
              <a:rPr dirty="0" sz="1450" spc="-30">
                <a:latin typeface="Times New Roman"/>
                <a:cs typeface="Times New Roman"/>
              </a:rPr>
              <a:t>day, </a:t>
            </a:r>
            <a:r>
              <a:rPr dirty="0" sz="1450" spc="-10">
                <a:latin typeface="Times New Roman"/>
                <a:cs typeface="Times New Roman"/>
              </a:rPr>
              <a:t>and the woods to which </a:t>
            </a:r>
            <a:r>
              <a:rPr dirty="0" sz="1450" spc="-5">
                <a:latin typeface="Times New Roman"/>
                <a:cs typeface="Times New Roman"/>
              </a:rPr>
              <a:t>I </a:t>
            </a:r>
            <a:r>
              <a:rPr dirty="0" sz="1450" spc="-10">
                <a:latin typeface="Times New Roman"/>
                <a:cs typeface="Times New Roman"/>
              </a:rPr>
              <a:t>led him were  green and pleasant and sweet-smelling and alive with the hum </a:t>
            </a:r>
            <a:r>
              <a:rPr dirty="0" sz="1450" spc="-5">
                <a:latin typeface="Times New Roman"/>
                <a:cs typeface="Times New Roman"/>
              </a:rPr>
              <a:t>of </a:t>
            </a:r>
            <a:r>
              <a:rPr dirty="0" sz="1450" spc="-10">
                <a:latin typeface="Times New Roman"/>
                <a:cs typeface="Times New Roman"/>
              </a:rPr>
              <a:t>insects. Here  </a:t>
            </a:r>
            <a:r>
              <a:rPr dirty="0" sz="1450" spc="-5">
                <a:latin typeface="Times New Roman"/>
                <a:cs typeface="Times New Roman"/>
              </a:rPr>
              <a:t>he </a:t>
            </a:r>
            <a:r>
              <a:rPr dirty="0" sz="1450" spc="-10">
                <a:latin typeface="Times New Roman"/>
                <a:cs typeface="Times New Roman"/>
              </a:rPr>
              <a:t>discovered himself in </a:t>
            </a:r>
            <a:r>
              <a:rPr dirty="0" sz="1450" spc="-5">
                <a:latin typeface="Times New Roman"/>
                <a:cs typeface="Times New Roman"/>
              </a:rPr>
              <a:t>a </a:t>
            </a:r>
            <a:r>
              <a:rPr dirty="0" sz="1450" spc="-10">
                <a:latin typeface="Times New Roman"/>
                <a:cs typeface="Times New Roman"/>
              </a:rPr>
              <a:t>fresh </a:t>
            </a:r>
            <a:r>
              <a:rPr dirty="0" sz="1450" spc="-15">
                <a:latin typeface="Times New Roman"/>
                <a:cs typeface="Times New Roman"/>
              </a:rPr>
              <a:t>character, </a:t>
            </a:r>
            <a:r>
              <a:rPr dirty="0" sz="1450" spc="-10">
                <a:latin typeface="Times New Roman"/>
                <a:cs typeface="Times New Roman"/>
              </a:rPr>
              <a:t>mounting </a:t>
            </a:r>
            <a:r>
              <a:rPr dirty="0" sz="1450" spc="-5">
                <a:latin typeface="Times New Roman"/>
                <a:cs typeface="Times New Roman"/>
              </a:rPr>
              <a:t>up </a:t>
            </a:r>
            <a:r>
              <a:rPr dirty="0" sz="1450" spc="-10">
                <a:latin typeface="Times New Roman"/>
                <a:cs typeface="Times New Roman"/>
              </a:rPr>
              <a:t>to heights </a:t>
            </a:r>
            <a:r>
              <a:rPr dirty="0" sz="1450" spc="-5">
                <a:latin typeface="Times New Roman"/>
                <a:cs typeface="Times New Roman"/>
              </a:rPr>
              <a:t>of </a:t>
            </a:r>
            <a:r>
              <a:rPr dirty="0" sz="1450" spc="-10">
                <a:latin typeface="Times New Roman"/>
                <a:cs typeface="Times New Roman"/>
              </a:rPr>
              <a:t>gaiety  that abashed me, and displaying an </a:t>
            </a:r>
            <a:r>
              <a:rPr dirty="0" sz="1450" spc="-15">
                <a:latin typeface="Times New Roman"/>
                <a:cs typeface="Times New Roman"/>
              </a:rPr>
              <a:t>energy </a:t>
            </a:r>
            <a:r>
              <a:rPr dirty="0" sz="1450" spc="-10">
                <a:latin typeface="Times New Roman"/>
                <a:cs typeface="Times New Roman"/>
              </a:rPr>
              <a:t>and grace </a:t>
            </a:r>
            <a:r>
              <a:rPr dirty="0" sz="1450" spc="-5">
                <a:latin typeface="Times New Roman"/>
                <a:cs typeface="Times New Roman"/>
              </a:rPr>
              <a:t>of </a:t>
            </a:r>
            <a:r>
              <a:rPr dirty="0" sz="1450" spc="-10">
                <a:latin typeface="Times New Roman"/>
                <a:cs typeface="Times New Roman"/>
              </a:rPr>
              <a:t>movement that  delighted the eye. He leaped, </a:t>
            </a:r>
            <a:r>
              <a:rPr dirty="0" sz="1450" spc="-5">
                <a:latin typeface="Times New Roman"/>
                <a:cs typeface="Times New Roman"/>
              </a:rPr>
              <a:t>he </a:t>
            </a:r>
            <a:r>
              <a:rPr dirty="0" sz="1450" spc="-10">
                <a:latin typeface="Times New Roman"/>
                <a:cs typeface="Times New Roman"/>
              </a:rPr>
              <a:t>ran round me in mere glee; </a:t>
            </a:r>
            <a:r>
              <a:rPr dirty="0" sz="1450" spc="-5">
                <a:latin typeface="Times New Roman"/>
                <a:cs typeface="Times New Roman"/>
              </a:rPr>
              <a:t>he </a:t>
            </a:r>
            <a:r>
              <a:rPr dirty="0" sz="1450" spc="-10">
                <a:latin typeface="Times New Roman"/>
                <a:cs typeface="Times New Roman"/>
              </a:rPr>
              <a:t>would stop,  and look and listen, and seem to drink in the world like </a:t>
            </a:r>
            <a:r>
              <a:rPr dirty="0" sz="1450" spc="-5">
                <a:latin typeface="Times New Roman"/>
                <a:cs typeface="Times New Roman"/>
              </a:rPr>
              <a:t>a </a:t>
            </a:r>
            <a:r>
              <a:rPr dirty="0" sz="1450" spc="-10">
                <a:latin typeface="Times New Roman"/>
                <a:cs typeface="Times New Roman"/>
              </a:rPr>
              <a:t>cordial; and then </a:t>
            </a:r>
            <a:r>
              <a:rPr dirty="0" sz="1450" spc="-5">
                <a:latin typeface="Times New Roman"/>
                <a:cs typeface="Times New Roman"/>
              </a:rPr>
              <a:t>he  </a:t>
            </a:r>
            <a:r>
              <a:rPr dirty="0" sz="1450" spc="-10">
                <a:latin typeface="Times New Roman"/>
                <a:cs typeface="Times New Roman"/>
              </a:rPr>
              <a:t>would suddenly spring into </a:t>
            </a:r>
            <a:r>
              <a:rPr dirty="0" sz="1450" spc="-5">
                <a:latin typeface="Times New Roman"/>
                <a:cs typeface="Times New Roman"/>
              </a:rPr>
              <a:t>a </a:t>
            </a:r>
            <a:r>
              <a:rPr dirty="0" sz="1450" spc="-10">
                <a:latin typeface="Times New Roman"/>
                <a:cs typeface="Times New Roman"/>
              </a:rPr>
              <a:t>tree with </a:t>
            </a:r>
            <a:r>
              <a:rPr dirty="0" sz="1450" spc="-5">
                <a:latin typeface="Times New Roman"/>
                <a:cs typeface="Times New Roman"/>
              </a:rPr>
              <a:t>one bound, </a:t>
            </a:r>
            <a:r>
              <a:rPr dirty="0" sz="1450" spc="-10">
                <a:latin typeface="Times New Roman"/>
                <a:cs typeface="Times New Roman"/>
              </a:rPr>
              <a:t>and hang and gambol there  like </a:t>
            </a:r>
            <a:r>
              <a:rPr dirty="0" sz="1450" spc="-5">
                <a:latin typeface="Times New Roman"/>
                <a:cs typeface="Times New Roman"/>
              </a:rPr>
              <a:t>one </a:t>
            </a:r>
            <a:r>
              <a:rPr dirty="0" sz="1450" spc="-10">
                <a:latin typeface="Times New Roman"/>
                <a:cs typeface="Times New Roman"/>
              </a:rPr>
              <a:t>at home. Little as </a:t>
            </a:r>
            <a:r>
              <a:rPr dirty="0" sz="1450" spc="-5">
                <a:latin typeface="Times New Roman"/>
                <a:cs typeface="Times New Roman"/>
              </a:rPr>
              <a:t>he </a:t>
            </a:r>
            <a:r>
              <a:rPr dirty="0" sz="1450" spc="-10">
                <a:latin typeface="Times New Roman"/>
                <a:cs typeface="Times New Roman"/>
              </a:rPr>
              <a:t>said to me, and that </a:t>
            </a:r>
            <a:r>
              <a:rPr dirty="0" sz="1450" spc="-5">
                <a:latin typeface="Times New Roman"/>
                <a:cs typeface="Times New Roman"/>
              </a:rPr>
              <a:t>of not </a:t>
            </a:r>
            <a:r>
              <a:rPr dirty="0" sz="1450" spc="-10">
                <a:latin typeface="Times New Roman"/>
                <a:cs typeface="Times New Roman"/>
              </a:rPr>
              <a:t>much import, </a:t>
            </a:r>
            <a:r>
              <a:rPr dirty="0" sz="1450" spc="-5">
                <a:latin typeface="Times New Roman"/>
                <a:cs typeface="Times New Roman"/>
              </a:rPr>
              <a:t>I </a:t>
            </a:r>
            <a:r>
              <a:rPr dirty="0" sz="1450" spc="-10">
                <a:latin typeface="Times New Roman"/>
                <a:cs typeface="Times New Roman"/>
              </a:rPr>
              <a:t>have  rarely enjoyed more stirring company; the sight </a:t>
            </a:r>
            <a:r>
              <a:rPr dirty="0" sz="1450" spc="-5">
                <a:latin typeface="Times New Roman"/>
                <a:cs typeface="Times New Roman"/>
              </a:rPr>
              <a:t>of </a:t>
            </a:r>
            <a:r>
              <a:rPr dirty="0" sz="1450" spc="-10">
                <a:latin typeface="Times New Roman"/>
                <a:cs typeface="Times New Roman"/>
              </a:rPr>
              <a:t>his delight was </a:t>
            </a:r>
            <a:r>
              <a:rPr dirty="0" sz="1450" spc="-5">
                <a:latin typeface="Times New Roman"/>
                <a:cs typeface="Times New Roman"/>
              </a:rPr>
              <a:t>a </a:t>
            </a:r>
            <a:r>
              <a:rPr dirty="0" sz="1450" spc="-10">
                <a:latin typeface="Times New Roman"/>
                <a:cs typeface="Times New Roman"/>
              </a:rPr>
              <a:t>continual  feast; the speed and accuracy </a:t>
            </a:r>
            <a:r>
              <a:rPr dirty="0" sz="1450" spc="-5">
                <a:latin typeface="Times New Roman"/>
                <a:cs typeface="Times New Roman"/>
              </a:rPr>
              <a:t>of </a:t>
            </a:r>
            <a:r>
              <a:rPr dirty="0" sz="1450" spc="-10">
                <a:latin typeface="Times New Roman"/>
                <a:cs typeface="Times New Roman"/>
              </a:rPr>
              <a:t>his movements pleased me to the heart; and </a:t>
            </a:r>
            <a:r>
              <a:rPr dirty="0" sz="1450" spc="-5">
                <a:latin typeface="Times New Roman"/>
                <a:cs typeface="Times New Roman"/>
              </a:rPr>
              <a:t>I  </a:t>
            </a:r>
            <a:r>
              <a:rPr dirty="0" sz="1450" spc="-10">
                <a:latin typeface="Times New Roman"/>
                <a:cs typeface="Times New Roman"/>
              </a:rPr>
              <a:t>might have been so thoughtlessly unkind as to make </a:t>
            </a:r>
            <a:r>
              <a:rPr dirty="0" sz="1450" spc="-5">
                <a:latin typeface="Times New Roman"/>
                <a:cs typeface="Times New Roman"/>
              </a:rPr>
              <a:t>a </a:t>
            </a:r>
            <a:r>
              <a:rPr dirty="0" sz="1450" spc="-10">
                <a:latin typeface="Times New Roman"/>
                <a:cs typeface="Times New Roman"/>
              </a:rPr>
              <a:t>habit </a:t>
            </a:r>
            <a:r>
              <a:rPr dirty="0" sz="1450" spc="-5">
                <a:latin typeface="Times New Roman"/>
                <a:cs typeface="Times New Roman"/>
              </a:rPr>
              <a:t>of </a:t>
            </a:r>
            <a:r>
              <a:rPr dirty="0" sz="1450" spc="-10">
                <a:latin typeface="Times New Roman"/>
                <a:cs typeface="Times New Roman"/>
              </a:rPr>
              <a:t>these wants,  had </a:t>
            </a:r>
            <a:r>
              <a:rPr dirty="0" sz="1450" spc="-5">
                <a:latin typeface="Times New Roman"/>
                <a:cs typeface="Times New Roman"/>
              </a:rPr>
              <a:t>not </a:t>
            </a:r>
            <a:r>
              <a:rPr dirty="0" sz="1450" spc="-10">
                <a:latin typeface="Times New Roman"/>
                <a:cs typeface="Times New Roman"/>
              </a:rPr>
              <a:t>chance prepared </a:t>
            </a:r>
            <a:r>
              <a:rPr dirty="0" sz="1450" spc="-5">
                <a:latin typeface="Times New Roman"/>
                <a:cs typeface="Times New Roman"/>
              </a:rPr>
              <a:t>a </a:t>
            </a:r>
            <a:r>
              <a:rPr dirty="0" sz="1450" spc="-10">
                <a:latin typeface="Times New Roman"/>
                <a:cs typeface="Times New Roman"/>
              </a:rPr>
              <a:t>very rude conclusion to my pleasure. By some  swiftness </a:t>
            </a:r>
            <a:r>
              <a:rPr dirty="0" sz="1450" spc="-5">
                <a:latin typeface="Times New Roman"/>
                <a:cs typeface="Times New Roman"/>
              </a:rPr>
              <a:t>or </a:t>
            </a:r>
            <a:r>
              <a:rPr dirty="0" sz="1450" spc="-10">
                <a:latin typeface="Times New Roman"/>
                <a:cs typeface="Times New Roman"/>
              </a:rPr>
              <a:t>dexterity the lad captured </a:t>
            </a:r>
            <a:r>
              <a:rPr dirty="0" sz="1450" spc="-5">
                <a:latin typeface="Times New Roman"/>
                <a:cs typeface="Times New Roman"/>
              </a:rPr>
              <a:t>a </a:t>
            </a:r>
            <a:r>
              <a:rPr dirty="0" sz="1450" spc="-10">
                <a:latin typeface="Times New Roman"/>
                <a:cs typeface="Times New Roman"/>
              </a:rPr>
              <a:t>squirrel in </a:t>
            </a:r>
            <a:r>
              <a:rPr dirty="0" sz="1450" spc="-5">
                <a:latin typeface="Times New Roman"/>
                <a:cs typeface="Times New Roman"/>
              </a:rPr>
              <a:t>a </a:t>
            </a:r>
            <a:r>
              <a:rPr dirty="0" sz="1450" spc="-10">
                <a:latin typeface="Times New Roman"/>
                <a:cs typeface="Times New Roman"/>
              </a:rPr>
              <a:t>tree </a:t>
            </a:r>
            <a:r>
              <a:rPr dirty="0" sz="1450" spc="-5">
                <a:latin typeface="Times New Roman"/>
                <a:cs typeface="Times New Roman"/>
              </a:rPr>
              <a:t>top. </a:t>
            </a:r>
            <a:r>
              <a:rPr dirty="0" sz="1450" spc="-10">
                <a:latin typeface="Times New Roman"/>
                <a:cs typeface="Times New Roman"/>
              </a:rPr>
              <a:t>He was then  some way ahead </a:t>
            </a:r>
            <a:r>
              <a:rPr dirty="0" sz="1450" spc="-5">
                <a:latin typeface="Times New Roman"/>
                <a:cs typeface="Times New Roman"/>
              </a:rPr>
              <a:t>of </a:t>
            </a:r>
            <a:r>
              <a:rPr dirty="0" sz="1450" spc="-10">
                <a:latin typeface="Times New Roman"/>
                <a:cs typeface="Times New Roman"/>
              </a:rPr>
              <a:t>me, </a:t>
            </a:r>
            <a:r>
              <a:rPr dirty="0" sz="1450" spc="-5">
                <a:latin typeface="Times New Roman"/>
                <a:cs typeface="Times New Roman"/>
              </a:rPr>
              <a:t>but I </a:t>
            </a:r>
            <a:r>
              <a:rPr dirty="0" sz="1450" spc="-10">
                <a:latin typeface="Times New Roman"/>
                <a:cs typeface="Times New Roman"/>
              </a:rPr>
              <a:t>saw him drop to the ground and crouch there,  crying aloud for pleasure like </a:t>
            </a:r>
            <a:r>
              <a:rPr dirty="0" sz="1450" spc="-5">
                <a:latin typeface="Times New Roman"/>
                <a:cs typeface="Times New Roman"/>
              </a:rPr>
              <a:t>a </a:t>
            </a:r>
            <a:r>
              <a:rPr dirty="0" sz="1450" spc="-10">
                <a:latin typeface="Times New Roman"/>
                <a:cs typeface="Times New Roman"/>
              </a:rPr>
              <a:t>child. The sound stirred my sympathies, it was  so fresh and innocent; </a:t>
            </a:r>
            <a:r>
              <a:rPr dirty="0" sz="1450" spc="-5">
                <a:latin typeface="Times New Roman"/>
                <a:cs typeface="Times New Roman"/>
              </a:rPr>
              <a:t>but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bettered my pace to draw </a:t>
            </a:r>
            <a:r>
              <a:rPr dirty="0" sz="1450" spc="-20">
                <a:latin typeface="Times New Roman"/>
                <a:cs typeface="Times New Roman"/>
              </a:rPr>
              <a:t>near, </a:t>
            </a:r>
            <a:r>
              <a:rPr dirty="0" sz="1450" spc="-10">
                <a:latin typeface="Times New Roman"/>
                <a:cs typeface="Times New Roman"/>
              </a:rPr>
              <a:t>the cry </a:t>
            </a:r>
            <a:r>
              <a:rPr dirty="0" sz="1450" spc="-5">
                <a:latin typeface="Times New Roman"/>
                <a:cs typeface="Times New Roman"/>
              </a:rPr>
              <a:t>of </a:t>
            </a:r>
            <a:r>
              <a:rPr dirty="0" sz="1450" spc="-10">
                <a:latin typeface="Times New Roman"/>
                <a:cs typeface="Times New Roman"/>
              </a:rPr>
              <a:t>the  squirrel knocked </a:t>
            </a:r>
            <a:r>
              <a:rPr dirty="0" sz="1450" spc="-5">
                <a:latin typeface="Times New Roman"/>
                <a:cs typeface="Times New Roman"/>
              </a:rPr>
              <a:t>upon </a:t>
            </a:r>
            <a:r>
              <a:rPr dirty="0" sz="1450" spc="-10">
                <a:latin typeface="Times New Roman"/>
                <a:cs typeface="Times New Roman"/>
              </a:rPr>
              <a:t>my heart. </a:t>
            </a:r>
            <a:r>
              <a:rPr dirty="0" sz="1450" spc="-5">
                <a:latin typeface="Times New Roman"/>
                <a:cs typeface="Times New Roman"/>
              </a:rPr>
              <a:t>I </a:t>
            </a:r>
            <a:r>
              <a:rPr dirty="0" sz="1450" spc="-10">
                <a:latin typeface="Times New Roman"/>
                <a:cs typeface="Times New Roman"/>
              </a:rPr>
              <a:t>have heard and seen much </a:t>
            </a:r>
            <a:r>
              <a:rPr dirty="0" sz="1450" spc="-5">
                <a:latin typeface="Times New Roman"/>
                <a:cs typeface="Times New Roman"/>
              </a:rPr>
              <a:t>of </a:t>
            </a:r>
            <a:r>
              <a:rPr dirty="0" sz="1450" spc="-10">
                <a:latin typeface="Times New Roman"/>
                <a:cs typeface="Times New Roman"/>
              </a:rPr>
              <a:t>the cruelty </a:t>
            </a:r>
            <a:r>
              <a:rPr dirty="0" sz="1450" spc="-5">
                <a:latin typeface="Times New Roman"/>
                <a:cs typeface="Times New Roman"/>
              </a:rPr>
              <a:t>of  </a:t>
            </a:r>
            <a:r>
              <a:rPr dirty="0" sz="1450" spc="-10">
                <a:latin typeface="Times New Roman"/>
                <a:cs typeface="Times New Roman"/>
              </a:rPr>
              <a:t>lads, and above all </a:t>
            </a:r>
            <a:r>
              <a:rPr dirty="0" sz="1450" spc="-5">
                <a:latin typeface="Times New Roman"/>
                <a:cs typeface="Times New Roman"/>
              </a:rPr>
              <a:t>of </a:t>
            </a:r>
            <a:r>
              <a:rPr dirty="0" sz="1450" spc="-10">
                <a:latin typeface="Times New Roman"/>
                <a:cs typeface="Times New Roman"/>
              </a:rPr>
              <a:t>peasants; </a:t>
            </a:r>
            <a:r>
              <a:rPr dirty="0" sz="1450" spc="-5">
                <a:latin typeface="Times New Roman"/>
                <a:cs typeface="Times New Roman"/>
              </a:rPr>
              <a:t>but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now beheld struck me into </a:t>
            </a:r>
            <a:r>
              <a:rPr dirty="0" sz="1450" spc="-5">
                <a:latin typeface="Times New Roman"/>
                <a:cs typeface="Times New Roman"/>
              </a:rPr>
              <a:t>a </a:t>
            </a:r>
            <a:r>
              <a:rPr dirty="0" sz="1450" spc="-10">
                <a:latin typeface="Times New Roman"/>
                <a:cs typeface="Times New Roman"/>
              </a:rPr>
              <a:t>passion  </a:t>
            </a:r>
            <a:r>
              <a:rPr dirty="0" sz="1450" spc="-5">
                <a:latin typeface="Times New Roman"/>
                <a:cs typeface="Times New Roman"/>
              </a:rPr>
              <a:t>of </a:t>
            </a:r>
            <a:r>
              <a:rPr dirty="0" sz="1450" spc="-20">
                <a:latin typeface="Times New Roman"/>
                <a:cs typeface="Times New Roman"/>
              </a:rPr>
              <a:t>anger. </a:t>
            </a:r>
            <a:r>
              <a:rPr dirty="0" sz="1450" spc="-5">
                <a:latin typeface="Times New Roman"/>
                <a:cs typeface="Times New Roman"/>
              </a:rPr>
              <a:t>I </a:t>
            </a:r>
            <a:r>
              <a:rPr dirty="0" sz="1450" spc="-10">
                <a:latin typeface="Times New Roman"/>
                <a:cs typeface="Times New Roman"/>
              </a:rPr>
              <a:t>thrust the fellow aside, plucked the </a:t>
            </a:r>
            <a:r>
              <a:rPr dirty="0" sz="1450" spc="-5">
                <a:latin typeface="Times New Roman"/>
                <a:cs typeface="Times New Roman"/>
              </a:rPr>
              <a:t>poor </a:t>
            </a:r>
            <a:r>
              <a:rPr dirty="0" sz="1450" spc="-10">
                <a:latin typeface="Times New Roman"/>
                <a:cs typeface="Times New Roman"/>
              </a:rPr>
              <a:t>brute </a:t>
            </a:r>
            <a:r>
              <a:rPr dirty="0" sz="1450" spc="-5">
                <a:latin typeface="Times New Roman"/>
                <a:cs typeface="Times New Roman"/>
              </a:rPr>
              <a:t>out of </a:t>
            </a:r>
            <a:r>
              <a:rPr dirty="0" sz="1450" spc="-10">
                <a:latin typeface="Times New Roman"/>
                <a:cs typeface="Times New Roman"/>
              </a:rPr>
              <a:t>his hands, and  with swift mercy killed it. Then </a:t>
            </a:r>
            <a:r>
              <a:rPr dirty="0" sz="1450" spc="-5">
                <a:latin typeface="Times New Roman"/>
                <a:cs typeface="Times New Roman"/>
              </a:rPr>
              <a:t>I </a:t>
            </a:r>
            <a:r>
              <a:rPr dirty="0" sz="1450" spc="-10">
                <a:latin typeface="Times New Roman"/>
                <a:cs typeface="Times New Roman"/>
              </a:rPr>
              <a:t>turned </a:t>
            </a:r>
            <a:r>
              <a:rPr dirty="0" sz="1450" spc="-5">
                <a:latin typeface="Times New Roman"/>
                <a:cs typeface="Times New Roman"/>
              </a:rPr>
              <a:t>upon </a:t>
            </a:r>
            <a:r>
              <a:rPr dirty="0" sz="1450" spc="-10">
                <a:latin typeface="Times New Roman"/>
                <a:cs typeface="Times New Roman"/>
              </a:rPr>
              <a:t>the </a:t>
            </a:r>
            <a:r>
              <a:rPr dirty="0" sz="1450" spc="-15">
                <a:latin typeface="Times New Roman"/>
                <a:cs typeface="Times New Roman"/>
              </a:rPr>
              <a:t>torturer, </a:t>
            </a:r>
            <a:r>
              <a:rPr dirty="0" sz="1450" spc="-10">
                <a:latin typeface="Times New Roman"/>
                <a:cs typeface="Times New Roman"/>
              </a:rPr>
              <a:t>spoke to him long  </a:t>
            </a:r>
            <a:r>
              <a:rPr dirty="0" sz="1450" spc="-5">
                <a:latin typeface="Times New Roman"/>
                <a:cs typeface="Times New Roman"/>
              </a:rPr>
              <a:t>out of </a:t>
            </a:r>
            <a:r>
              <a:rPr dirty="0" sz="1450" spc="-10">
                <a:latin typeface="Times New Roman"/>
                <a:cs typeface="Times New Roman"/>
              </a:rPr>
              <a:t>the heat </a:t>
            </a:r>
            <a:r>
              <a:rPr dirty="0" sz="1450" spc="-5">
                <a:latin typeface="Times New Roman"/>
                <a:cs typeface="Times New Roman"/>
              </a:rPr>
              <a:t>of </a:t>
            </a:r>
            <a:r>
              <a:rPr dirty="0" sz="1450" spc="-10">
                <a:latin typeface="Times New Roman"/>
                <a:cs typeface="Times New Roman"/>
              </a:rPr>
              <a:t>my indignation, calling him names at which </a:t>
            </a:r>
            <a:r>
              <a:rPr dirty="0" sz="1450" spc="-5">
                <a:latin typeface="Times New Roman"/>
                <a:cs typeface="Times New Roman"/>
              </a:rPr>
              <a:t>he </a:t>
            </a:r>
            <a:r>
              <a:rPr dirty="0" sz="1450" spc="-10">
                <a:latin typeface="Times New Roman"/>
                <a:cs typeface="Times New Roman"/>
              </a:rPr>
              <a:t>seemed to  wither; and at length, pointing toward the residencia, bade him begone and  leave me, for </a:t>
            </a:r>
            <a:r>
              <a:rPr dirty="0" sz="1450" spc="-5">
                <a:latin typeface="Times New Roman"/>
                <a:cs typeface="Times New Roman"/>
              </a:rPr>
              <a:t>I </a:t>
            </a:r>
            <a:r>
              <a:rPr dirty="0" sz="1450" spc="-10">
                <a:latin typeface="Times New Roman"/>
                <a:cs typeface="Times New Roman"/>
              </a:rPr>
              <a:t>chose to walk with men, </a:t>
            </a:r>
            <a:r>
              <a:rPr dirty="0" sz="1450" spc="-5">
                <a:latin typeface="Times New Roman"/>
                <a:cs typeface="Times New Roman"/>
              </a:rPr>
              <a:t>not </a:t>
            </a:r>
            <a:r>
              <a:rPr dirty="0" sz="1450" spc="-10">
                <a:latin typeface="Times New Roman"/>
                <a:cs typeface="Times New Roman"/>
              </a:rPr>
              <a:t>with vermin. He fell </a:t>
            </a:r>
            <a:r>
              <a:rPr dirty="0" sz="1450" spc="-5">
                <a:latin typeface="Times New Roman"/>
                <a:cs typeface="Times New Roman"/>
              </a:rPr>
              <a:t>upon </a:t>
            </a:r>
            <a:r>
              <a:rPr dirty="0" sz="1450" spc="-10">
                <a:latin typeface="Times New Roman"/>
                <a:cs typeface="Times New Roman"/>
              </a:rPr>
              <a:t>his  knees, and, the words coming to him with more cleanness than usual, poured  </a:t>
            </a:r>
            <a:r>
              <a:rPr dirty="0" sz="1450" spc="-5">
                <a:latin typeface="Times New Roman"/>
                <a:cs typeface="Times New Roman"/>
              </a:rPr>
              <a:t>out a </a:t>
            </a:r>
            <a:r>
              <a:rPr dirty="0" sz="1450" spc="-10">
                <a:latin typeface="Times New Roman"/>
                <a:cs typeface="Times New Roman"/>
              </a:rPr>
              <a:t>stream </a:t>
            </a:r>
            <a:r>
              <a:rPr dirty="0" sz="1450" spc="-5">
                <a:latin typeface="Times New Roman"/>
                <a:cs typeface="Times New Roman"/>
              </a:rPr>
              <a:t>of </a:t>
            </a:r>
            <a:r>
              <a:rPr dirty="0" sz="1450" spc="-10">
                <a:latin typeface="Times New Roman"/>
                <a:cs typeface="Times New Roman"/>
              </a:rPr>
              <a:t>the most touching supplications, begging me in mercy to  forgive him, to </a:t>
            </a:r>
            <a:r>
              <a:rPr dirty="0" sz="1450" spc="-15">
                <a:latin typeface="Times New Roman"/>
                <a:cs typeface="Times New Roman"/>
              </a:rPr>
              <a:t>forget </a:t>
            </a:r>
            <a:r>
              <a:rPr dirty="0" sz="1450" spc="-10">
                <a:latin typeface="Times New Roman"/>
                <a:cs typeface="Times New Roman"/>
              </a:rPr>
              <a:t>what </a:t>
            </a:r>
            <a:r>
              <a:rPr dirty="0" sz="1450" spc="-5">
                <a:latin typeface="Times New Roman"/>
                <a:cs typeface="Times New Roman"/>
              </a:rPr>
              <a:t>he </a:t>
            </a:r>
            <a:r>
              <a:rPr dirty="0" sz="1450" spc="-10">
                <a:latin typeface="Times New Roman"/>
                <a:cs typeface="Times New Roman"/>
              </a:rPr>
              <a:t>had done, to look to the future. ‘O, </a:t>
            </a:r>
            <a:r>
              <a:rPr dirty="0" sz="1450" spc="-5">
                <a:latin typeface="Times New Roman"/>
                <a:cs typeface="Times New Roman"/>
              </a:rPr>
              <a:t>I </a:t>
            </a:r>
            <a:r>
              <a:rPr dirty="0" sz="1450" spc="-10">
                <a:latin typeface="Times New Roman"/>
                <a:cs typeface="Times New Roman"/>
              </a:rPr>
              <a:t>try so  hard,’ </a:t>
            </a:r>
            <a:r>
              <a:rPr dirty="0" sz="1450" spc="-5">
                <a:latin typeface="Times New Roman"/>
                <a:cs typeface="Times New Roman"/>
              </a:rPr>
              <a:t>he </a:t>
            </a:r>
            <a:r>
              <a:rPr dirty="0" sz="1450" spc="-10">
                <a:latin typeface="Times New Roman"/>
                <a:cs typeface="Times New Roman"/>
              </a:rPr>
              <a:t>said. ‘O, commandante, bear with Felipe this once; </a:t>
            </a:r>
            <a:r>
              <a:rPr dirty="0" sz="1450" spc="-5">
                <a:latin typeface="Times New Roman"/>
                <a:cs typeface="Times New Roman"/>
              </a:rPr>
              <a:t>he </a:t>
            </a:r>
            <a:r>
              <a:rPr dirty="0" sz="1450" spc="-10">
                <a:latin typeface="Times New Roman"/>
                <a:cs typeface="Times New Roman"/>
              </a:rPr>
              <a:t>will never </a:t>
            </a:r>
            <a:r>
              <a:rPr dirty="0" sz="1450" spc="-5">
                <a:latin typeface="Times New Roman"/>
                <a:cs typeface="Times New Roman"/>
              </a:rPr>
              <a:t>be  a </a:t>
            </a:r>
            <a:r>
              <a:rPr dirty="0" sz="1450" spc="-10">
                <a:latin typeface="Times New Roman"/>
                <a:cs typeface="Times New Roman"/>
              </a:rPr>
              <a:t>brute again!’ Thereupon, much more </a:t>
            </a:r>
            <a:r>
              <a:rPr dirty="0" sz="1450" spc="-15">
                <a:latin typeface="Times New Roman"/>
                <a:cs typeface="Times New Roman"/>
              </a:rPr>
              <a:t>affected </a:t>
            </a:r>
            <a:r>
              <a:rPr dirty="0" sz="1450" spc="-10">
                <a:latin typeface="Times New Roman"/>
                <a:cs typeface="Times New Roman"/>
              </a:rPr>
              <a:t>than </a:t>
            </a:r>
            <a:r>
              <a:rPr dirty="0" sz="1450" spc="-5">
                <a:latin typeface="Times New Roman"/>
                <a:cs typeface="Times New Roman"/>
              </a:rPr>
              <a:t>I </a:t>
            </a:r>
            <a:r>
              <a:rPr dirty="0" sz="1450" spc="-10">
                <a:latin typeface="Times New Roman"/>
                <a:cs typeface="Times New Roman"/>
              </a:rPr>
              <a:t>cared to </a:t>
            </a:r>
            <a:r>
              <a:rPr dirty="0" sz="1450" spc="-25">
                <a:latin typeface="Times New Roman"/>
                <a:cs typeface="Times New Roman"/>
              </a:rPr>
              <a:t>show, </a:t>
            </a:r>
            <a:r>
              <a:rPr dirty="0" sz="1450" spc="-5">
                <a:latin typeface="Times New Roman"/>
                <a:cs typeface="Times New Roman"/>
              </a:rPr>
              <a:t>I  </a:t>
            </a:r>
            <a:r>
              <a:rPr dirty="0" sz="1450" spc="-15">
                <a:latin typeface="Times New Roman"/>
                <a:cs typeface="Times New Roman"/>
              </a:rPr>
              <a:t>suffered </a:t>
            </a:r>
            <a:r>
              <a:rPr dirty="0" sz="1450" spc="-10">
                <a:latin typeface="Times New Roman"/>
                <a:cs typeface="Times New Roman"/>
              </a:rPr>
              <a:t>myself to </a:t>
            </a:r>
            <a:r>
              <a:rPr dirty="0" sz="1450" spc="-5">
                <a:latin typeface="Times New Roman"/>
                <a:cs typeface="Times New Roman"/>
              </a:rPr>
              <a:t>be </a:t>
            </a:r>
            <a:r>
              <a:rPr dirty="0" sz="1450" spc="-10">
                <a:latin typeface="Times New Roman"/>
                <a:cs typeface="Times New Roman"/>
              </a:rPr>
              <a:t>persuaded, and at last shook hands with him and made it  </a:t>
            </a:r>
            <a:r>
              <a:rPr dirty="0" sz="1450" spc="-5">
                <a:latin typeface="Times New Roman"/>
                <a:cs typeface="Times New Roman"/>
              </a:rPr>
              <a:t>up. </a:t>
            </a:r>
            <a:r>
              <a:rPr dirty="0" sz="1450" spc="-10">
                <a:latin typeface="Times New Roman"/>
                <a:cs typeface="Times New Roman"/>
              </a:rPr>
              <a:t>But the squirrel, </a:t>
            </a:r>
            <a:r>
              <a:rPr dirty="0" sz="1450" spc="-5">
                <a:latin typeface="Times New Roman"/>
                <a:cs typeface="Times New Roman"/>
              </a:rPr>
              <a:t>by </a:t>
            </a:r>
            <a:r>
              <a:rPr dirty="0" sz="1450" spc="-10">
                <a:latin typeface="Times New Roman"/>
                <a:cs typeface="Times New Roman"/>
              </a:rPr>
              <a:t>way </a:t>
            </a:r>
            <a:r>
              <a:rPr dirty="0" sz="1450" spc="-5">
                <a:latin typeface="Times New Roman"/>
                <a:cs typeface="Times New Roman"/>
              </a:rPr>
              <a:t>of </a:t>
            </a:r>
            <a:r>
              <a:rPr dirty="0" sz="1450" spc="-10">
                <a:latin typeface="Times New Roman"/>
                <a:cs typeface="Times New Roman"/>
              </a:rPr>
              <a:t>penance, </a:t>
            </a:r>
            <a:r>
              <a:rPr dirty="0" sz="1450" spc="-5">
                <a:latin typeface="Times New Roman"/>
                <a:cs typeface="Times New Roman"/>
              </a:rPr>
              <a:t>I </a:t>
            </a:r>
            <a:r>
              <a:rPr dirty="0" sz="1450" spc="-10">
                <a:latin typeface="Times New Roman"/>
                <a:cs typeface="Times New Roman"/>
              </a:rPr>
              <a:t>made him </a:t>
            </a:r>
            <a:r>
              <a:rPr dirty="0" sz="1450" spc="-5">
                <a:latin typeface="Times New Roman"/>
                <a:cs typeface="Times New Roman"/>
              </a:rPr>
              <a:t>bury; </a:t>
            </a:r>
            <a:r>
              <a:rPr dirty="0" sz="1450" spc="-10">
                <a:latin typeface="Times New Roman"/>
                <a:cs typeface="Times New Roman"/>
              </a:rPr>
              <a:t>speaking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poor </a:t>
            </a:r>
            <a:r>
              <a:rPr dirty="0" sz="1450" spc="-20">
                <a:latin typeface="Times New Roman"/>
                <a:cs typeface="Times New Roman"/>
              </a:rPr>
              <a:t>thing’s beauty, </a:t>
            </a:r>
            <a:r>
              <a:rPr dirty="0" sz="1450" spc="-10">
                <a:latin typeface="Times New Roman"/>
                <a:cs typeface="Times New Roman"/>
              </a:rPr>
              <a:t>telling him what pains it had suffered, and how base </a:t>
            </a:r>
            <a:r>
              <a:rPr dirty="0" sz="1450" spc="-5">
                <a:latin typeface="Times New Roman"/>
                <a:cs typeface="Times New Roman"/>
              </a:rPr>
              <a:t>a  </a:t>
            </a:r>
            <a:r>
              <a:rPr dirty="0" sz="1450" spc="-10">
                <a:latin typeface="Times New Roman"/>
                <a:cs typeface="Times New Roman"/>
              </a:rPr>
              <a:t>thing was the abuse </a:t>
            </a:r>
            <a:r>
              <a:rPr dirty="0" sz="1450" spc="-5">
                <a:latin typeface="Times New Roman"/>
                <a:cs typeface="Times New Roman"/>
              </a:rPr>
              <a:t>of </a:t>
            </a:r>
            <a:r>
              <a:rPr dirty="0" sz="1450" spc="-10">
                <a:latin typeface="Times New Roman"/>
                <a:cs typeface="Times New Roman"/>
              </a:rPr>
              <a:t>strength. ‘See, Felipe,’ said I, ‘you are strong indeed;  </a:t>
            </a:r>
            <a:r>
              <a:rPr dirty="0" sz="1450" spc="-5">
                <a:latin typeface="Times New Roman"/>
                <a:cs typeface="Times New Roman"/>
              </a:rPr>
              <a:t>but </a:t>
            </a:r>
            <a:r>
              <a:rPr dirty="0" sz="1450" spc="-10">
                <a:latin typeface="Times New Roman"/>
                <a:cs typeface="Times New Roman"/>
              </a:rPr>
              <a:t>in my hands </a:t>
            </a:r>
            <a:r>
              <a:rPr dirty="0" sz="1450" spc="-5">
                <a:latin typeface="Times New Roman"/>
                <a:cs typeface="Times New Roman"/>
              </a:rPr>
              <a:t>you </a:t>
            </a:r>
            <a:r>
              <a:rPr dirty="0" sz="1450" spc="-10">
                <a:latin typeface="Times New Roman"/>
                <a:cs typeface="Times New Roman"/>
              </a:rPr>
              <a:t>are as helpless as that </a:t>
            </a:r>
            <a:r>
              <a:rPr dirty="0" sz="1450" spc="-5">
                <a:latin typeface="Times New Roman"/>
                <a:cs typeface="Times New Roman"/>
              </a:rPr>
              <a:t>poor </a:t>
            </a:r>
            <a:r>
              <a:rPr dirty="0" sz="1450" spc="-10">
                <a:latin typeface="Times New Roman"/>
                <a:cs typeface="Times New Roman"/>
              </a:rPr>
              <a:t>thing </a:t>
            </a:r>
            <a:r>
              <a:rPr dirty="0" sz="1450" spc="-5">
                <a:latin typeface="Times New Roman"/>
                <a:cs typeface="Times New Roman"/>
              </a:rPr>
              <a:t>of </a:t>
            </a:r>
            <a:r>
              <a:rPr dirty="0" sz="1450" spc="-10">
                <a:latin typeface="Times New Roman"/>
                <a:cs typeface="Times New Roman"/>
              </a:rPr>
              <a:t>the trees. Give me  </a:t>
            </a:r>
            <a:r>
              <a:rPr dirty="0" sz="1450" spc="-5">
                <a:latin typeface="Times New Roman"/>
                <a:cs typeface="Times New Roman"/>
              </a:rPr>
              <a:t>your </a:t>
            </a:r>
            <a:r>
              <a:rPr dirty="0" sz="1450" spc="-10">
                <a:latin typeface="Times New Roman"/>
                <a:cs typeface="Times New Roman"/>
              </a:rPr>
              <a:t>hand in mine. </a:t>
            </a:r>
            <a:r>
              <a:rPr dirty="0" sz="1450" spc="-60">
                <a:latin typeface="Times New Roman"/>
                <a:cs typeface="Times New Roman"/>
              </a:rPr>
              <a:t>You </a:t>
            </a:r>
            <a:r>
              <a:rPr dirty="0" sz="1450" spc="-10">
                <a:latin typeface="Times New Roman"/>
                <a:cs typeface="Times New Roman"/>
              </a:rPr>
              <a:t>cannot remove it. Now suppose that </a:t>
            </a:r>
            <a:r>
              <a:rPr dirty="0" sz="1450" spc="-5">
                <a:latin typeface="Times New Roman"/>
                <a:cs typeface="Times New Roman"/>
              </a:rPr>
              <a:t>I </a:t>
            </a:r>
            <a:r>
              <a:rPr dirty="0" sz="1450" spc="-10">
                <a:latin typeface="Times New Roman"/>
                <a:cs typeface="Times New Roman"/>
              </a:rPr>
              <a:t>were cruel like  </a:t>
            </a:r>
            <a:r>
              <a:rPr dirty="0" sz="1450" spc="-5">
                <a:latin typeface="Times New Roman"/>
                <a:cs typeface="Times New Roman"/>
              </a:rPr>
              <a:t>you, </a:t>
            </a:r>
            <a:r>
              <a:rPr dirty="0" sz="1450" spc="-10">
                <a:latin typeface="Times New Roman"/>
                <a:cs typeface="Times New Roman"/>
              </a:rPr>
              <a:t>and took </a:t>
            </a:r>
            <a:r>
              <a:rPr dirty="0" sz="1450" spc="-5">
                <a:latin typeface="Times New Roman"/>
                <a:cs typeface="Times New Roman"/>
              </a:rPr>
              <a:t>a </a:t>
            </a:r>
            <a:r>
              <a:rPr dirty="0" sz="1450" spc="-10">
                <a:latin typeface="Times New Roman"/>
                <a:cs typeface="Times New Roman"/>
              </a:rPr>
              <a:t>pleasure in pain. </a:t>
            </a:r>
            <a:r>
              <a:rPr dirty="0" sz="1450" spc="-5">
                <a:latin typeface="Times New Roman"/>
                <a:cs typeface="Times New Roman"/>
              </a:rPr>
              <a:t>I </a:t>
            </a:r>
            <a:r>
              <a:rPr dirty="0" sz="1450" spc="-10">
                <a:latin typeface="Times New Roman"/>
                <a:cs typeface="Times New Roman"/>
              </a:rPr>
              <a:t>only tighten my </a:t>
            </a:r>
            <a:r>
              <a:rPr dirty="0" sz="1450" spc="-5">
                <a:latin typeface="Times New Roman"/>
                <a:cs typeface="Times New Roman"/>
              </a:rPr>
              <a:t>hold, </a:t>
            </a:r>
            <a:r>
              <a:rPr dirty="0" sz="1450" spc="-10">
                <a:latin typeface="Times New Roman"/>
                <a:cs typeface="Times New Roman"/>
              </a:rPr>
              <a:t>and see how </a:t>
            </a:r>
            <a:r>
              <a:rPr dirty="0" sz="1450" spc="-5">
                <a:latin typeface="Times New Roman"/>
                <a:cs typeface="Times New Roman"/>
              </a:rPr>
              <a:t>you  </a:t>
            </a:r>
            <a:r>
              <a:rPr dirty="0" sz="1450" spc="-20">
                <a:latin typeface="Times New Roman"/>
                <a:cs typeface="Times New Roman"/>
              </a:rPr>
              <a:t>suffer.’</a:t>
            </a:r>
            <a:r>
              <a:rPr dirty="0" sz="1450" spc="320">
                <a:latin typeface="Times New Roman"/>
                <a:cs typeface="Times New Roman"/>
              </a:rPr>
              <a:t> </a:t>
            </a:r>
            <a:r>
              <a:rPr dirty="0" sz="1450" spc="-10">
                <a:latin typeface="Times New Roman"/>
                <a:cs typeface="Times New Roman"/>
              </a:rPr>
              <a:t>He screamed aloud, his face stricken ashy and dotted with needle  points </a:t>
            </a:r>
            <a:r>
              <a:rPr dirty="0" sz="1450" spc="-5">
                <a:latin typeface="Times New Roman"/>
                <a:cs typeface="Times New Roman"/>
              </a:rPr>
              <a:t>of </a:t>
            </a:r>
            <a:r>
              <a:rPr dirty="0" sz="1450" spc="-10">
                <a:latin typeface="Times New Roman"/>
                <a:cs typeface="Times New Roman"/>
              </a:rPr>
              <a:t>sweat; and when </a:t>
            </a:r>
            <a:r>
              <a:rPr dirty="0" sz="1450" spc="-5">
                <a:latin typeface="Times New Roman"/>
                <a:cs typeface="Times New Roman"/>
              </a:rPr>
              <a:t>I </a:t>
            </a:r>
            <a:r>
              <a:rPr dirty="0" sz="1450" spc="-10">
                <a:latin typeface="Times New Roman"/>
                <a:cs typeface="Times New Roman"/>
              </a:rPr>
              <a:t>set him free, </a:t>
            </a:r>
            <a:r>
              <a:rPr dirty="0" sz="1450" spc="-5">
                <a:latin typeface="Times New Roman"/>
                <a:cs typeface="Times New Roman"/>
              </a:rPr>
              <a:t>he </a:t>
            </a:r>
            <a:r>
              <a:rPr dirty="0" sz="1450" spc="-10">
                <a:latin typeface="Times New Roman"/>
                <a:cs typeface="Times New Roman"/>
              </a:rPr>
              <a:t>fell to the earth and nursed his  hand and moaned over it like </a:t>
            </a:r>
            <a:r>
              <a:rPr dirty="0" sz="1450" spc="-5">
                <a:latin typeface="Times New Roman"/>
                <a:cs typeface="Times New Roman"/>
              </a:rPr>
              <a:t>a </a:t>
            </a:r>
            <a:r>
              <a:rPr dirty="0" sz="1450" spc="-25">
                <a:latin typeface="Times New Roman"/>
                <a:cs typeface="Times New Roman"/>
              </a:rPr>
              <a:t>baby. </a:t>
            </a:r>
            <a:r>
              <a:rPr dirty="0" sz="1450" spc="-10">
                <a:latin typeface="Times New Roman"/>
                <a:cs typeface="Times New Roman"/>
              </a:rPr>
              <a:t>But </a:t>
            </a:r>
            <a:r>
              <a:rPr dirty="0" sz="1450" spc="-5">
                <a:latin typeface="Times New Roman"/>
                <a:cs typeface="Times New Roman"/>
              </a:rPr>
              <a:t>he </a:t>
            </a:r>
            <a:r>
              <a:rPr dirty="0" sz="1450" spc="-10">
                <a:latin typeface="Times New Roman"/>
                <a:cs typeface="Times New Roman"/>
              </a:rPr>
              <a:t>took the lesson in </a:t>
            </a:r>
            <a:r>
              <a:rPr dirty="0" sz="1450" spc="-5">
                <a:latin typeface="Times New Roman"/>
                <a:cs typeface="Times New Roman"/>
              </a:rPr>
              <a:t>good </a:t>
            </a:r>
            <a:r>
              <a:rPr dirty="0" sz="1450" spc="-10">
                <a:latin typeface="Times New Roman"/>
                <a:cs typeface="Times New Roman"/>
              </a:rPr>
              <a:t>part; and  whether from that, </a:t>
            </a:r>
            <a:r>
              <a:rPr dirty="0" sz="1450" spc="-5">
                <a:latin typeface="Times New Roman"/>
                <a:cs typeface="Times New Roman"/>
              </a:rPr>
              <a:t>or </a:t>
            </a:r>
            <a:r>
              <a:rPr dirty="0" sz="1450" spc="-10">
                <a:latin typeface="Times New Roman"/>
                <a:cs typeface="Times New Roman"/>
              </a:rPr>
              <a:t>from what </a:t>
            </a:r>
            <a:r>
              <a:rPr dirty="0" sz="1450" spc="-5">
                <a:latin typeface="Times New Roman"/>
                <a:cs typeface="Times New Roman"/>
              </a:rPr>
              <a:t>I </a:t>
            </a:r>
            <a:r>
              <a:rPr dirty="0" sz="1450" spc="-10">
                <a:latin typeface="Times New Roman"/>
                <a:cs typeface="Times New Roman"/>
              </a:rPr>
              <a:t>had said to him, </a:t>
            </a:r>
            <a:r>
              <a:rPr dirty="0" sz="1450" spc="-5">
                <a:latin typeface="Times New Roman"/>
                <a:cs typeface="Times New Roman"/>
              </a:rPr>
              <a:t>or </a:t>
            </a:r>
            <a:r>
              <a:rPr dirty="0" sz="1450" spc="-10">
                <a:latin typeface="Times New Roman"/>
                <a:cs typeface="Times New Roman"/>
              </a:rPr>
              <a:t>the higher notion </a:t>
            </a:r>
            <a:r>
              <a:rPr dirty="0" sz="1450" spc="-5">
                <a:latin typeface="Times New Roman"/>
                <a:cs typeface="Times New Roman"/>
              </a:rPr>
              <a:t>he </a:t>
            </a:r>
            <a:r>
              <a:rPr dirty="0" sz="1450" spc="-10">
                <a:latin typeface="Times New Roman"/>
                <a:cs typeface="Times New Roman"/>
              </a:rPr>
              <a:t>now  had</a:t>
            </a:r>
            <a:r>
              <a:rPr dirty="0" sz="1450" spc="90">
                <a:latin typeface="Times New Roman"/>
                <a:cs typeface="Times New Roman"/>
              </a:rPr>
              <a:t> </a:t>
            </a:r>
            <a:r>
              <a:rPr dirty="0" sz="1450" spc="-5">
                <a:latin typeface="Times New Roman"/>
                <a:cs typeface="Times New Roman"/>
              </a:rPr>
              <a:t>of</a:t>
            </a:r>
            <a:r>
              <a:rPr dirty="0" sz="1450" spc="90">
                <a:latin typeface="Times New Roman"/>
                <a:cs typeface="Times New Roman"/>
              </a:rPr>
              <a:t> </a:t>
            </a:r>
            <a:r>
              <a:rPr dirty="0" sz="1450" spc="-10">
                <a:latin typeface="Times New Roman"/>
                <a:cs typeface="Times New Roman"/>
              </a:rPr>
              <a:t>my</a:t>
            </a:r>
            <a:r>
              <a:rPr dirty="0" sz="1450" spc="95">
                <a:latin typeface="Times New Roman"/>
                <a:cs typeface="Times New Roman"/>
              </a:rPr>
              <a:t> </a:t>
            </a:r>
            <a:r>
              <a:rPr dirty="0" sz="1450" spc="-10">
                <a:latin typeface="Times New Roman"/>
                <a:cs typeface="Times New Roman"/>
              </a:rPr>
              <a:t>bodily</a:t>
            </a:r>
            <a:r>
              <a:rPr dirty="0" sz="1450" spc="90">
                <a:latin typeface="Times New Roman"/>
                <a:cs typeface="Times New Roman"/>
              </a:rPr>
              <a:t> </a:t>
            </a:r>
            <a:r>
              <a:rPr dirty="0" sz="1450" spc="-10">
                <a:latin typeface="Times New Roman"/>
                <a:cs typeface="Times New Roman"/>
              </a:rPr>
              <a:t>strength,</a:t>
            </a:r>
            <a:r>
              <a:rPr dirty="0" sz="1450" spc="90">
                <a:latin typeface="Times New Roman"/>
                <a:cs typeface="Times New Roman"/>
              </a:rPr>
              <a:t> </a:t>
            </a:r>
            <a:r>
              <a:rPr dirty="0" sz="1450" spc="-10">
                <a:latin typeface="Times New Roman"/>
                <a:cs typeface="Times New Roman"/>
              </a:rPr>
              <a:t>his</a:t>
            </a:r>
            <a:r>
              <a:rPr dirty="0" sz="1450" spc="95">
                <a:latin typeface="Times New Roman"/>
                <a:cs typeface="Times New Roman"/>
              </a:rPr>
              <a:t> </a:t>
            </a:r>
            <a:r>
              <a:rPr dirty="0" sz="1450" spc="-10">
                <a:latin typeface="Times New Roman"/>
                <a:cs typeface="Times New Roman"/>
              </a:rPr>
              <a:t>original</a:t>
            </a:r>
            <a:r>
              <a:rPr dirty="0" sz="1450" spc="90">
                <a:latin typeface="Times New Roman"/>
                <a:cs typeface="Times New Roman"/>
              </a:rPr>
              <a:t> </a:t>
            </a:r>
            <a:r>
              <a:rPr dirty="0" sz="1450" spc="-15">
                <a:latin typeface="Times New Roman"/>
                <a:cs typeface="Times New Roman"/>
              </a:rPr>
              <a:t>affection</a:t>
            </a:r>
            <a:r>
              <a:rPr dirty="0" sz="1450" spc="90">
                <a:latin typeface="Times New Roman"/>
                <a:cs typeface="Times New Roman"/>
              </a:rPr>
              <a:t> </a:t>
            </a:r>
            <a:r>
              <a:rPr dirty="0" sz="1450" spc="-10">
                <a:latin typeface="Times New Roman"/>
                <a:cs typeface="Times New Roman"/>
              </a:rPr>
              <a:t>was</a:t>
            </a:r>
            <a:r>
              <a:rPr dirty="0" sz="1450" spc="95">
                <a:latin typeface="Times New Roman"/>
                <a:cs typeface="Times New Roman"/>
              </a:rPr>
              <a:t> </a:t>
            </a:r>
            <a:r>
              <a:rPr dirty="0" sz="1450" spc="-10">
                <a:latin typeface="Times New Roman"/>
                <a:cs typeface="Times New Roman"/>
              </a:rPr>
              <a:t>changed</a:t>
            </a:r>
            <a:r>
              <a:rPr dirty="0" sz="1450" spc="90">
                <a:latin typeface="Times New Roman"/>
                <a:cs typeface="Times New Roman"/>
              </a:rPr>
              <a:t> </a:t>
            </a:r>
            <a:r>
              <a:rPr dirty="0" sz="1450" spc="-10">
                <a:latin typeface="Times New Roman"/>
                <a:cs typeface="Times New Roman"/>
              </a:rPr>
              <a:t>into</a:t>
            </a:r>
            <a:r>
              <a:rPr dirty="0" sz="1450" spc="90">
                <a:latin typeface="Times New Roman"/>
                <a:cs typeface="Times New Roman"/>
              </a:rPr>
              <a:t> </a:t>
            </a:r>
            <a:r>
              <a:rPr dirty="0" sz="1450" spc="-5">
                <a:latin typeface="Times New Roman"/>
                <a:cs typeface="Times New Roman"/>
              </a:rPr>
              <a:t>a</a:t>
            </a:r>
            <a:r>
              <a:rPr dirty="0" sz="1450" spc="95">
                <a:latin typeface="Times New Roman"/>
                <a:cs typeface="Times New Roman"/>
              </a:rPr>
              <a:t> </a:t>
            </a:r>
            <a:r>
              <a:rPr dirty="0" sz="1450" spc="-10">
                <a:latin typeface="Times New Roman"/>
                <a:cs typeface="Times New Roman"/>
              </a:rPr>
              <a:t>dog-like,</a:t>
            </a:r>
            <a:endParaRPr sz="1450">
              <a:latin typeface="Times New Roman"/>
              <a:cs typeface="Times New Roman"/>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354820"/>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adoring </a:t>
            </a:r>
            <a:r>
              <a:rPr dirty="0" sz="1450" spc="-20">
                <a:latin typeface="Times New Roman"/>
                <a:cs typeface="Times New Roman"/>
              </a:rPr>
              <a:t>fidelity.</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Meanwhile </a:t>
            </a:r>
            <a:r>
              <a:rPr dirty="0" sz="1450" spc="-5">
                <a:latin typeface="Times New Roman"/>
                <a:cs typeface="Times New Roman"/>
              </a:rPr>
              <a:t>I </a:t>
            </a:r>
            <a:r>
              <a:rPr dirty="0" sz="1450" spc="-10">
                <a:latin typeface="Times New Roman"/>
                <a:cs typeface="Times New Roman"/>
              </a:rPr>
              <a:t>gained rapidly in health. The residencia stood </a:t>
            </a:r>
            <a:r>
              <a:rPr dirty="0" sz="1450" spc="-5">
                <a:latin typeface="Times New Roman"/>
                <a:cs typeface="Times New Roman"/>
              </a:rPr>
              <a:t>on </a:t>
            </a:r>
            <a:r>
              <a:rPr dirty="0" sz="1450" spc="-10">
                <a:latin typeface="Times New Roman"/>
                <a:cs typeface="Times New Roman"/>
              </a:rPr>
              <a:t>the crown </a:t>
            </a:r>
            <a:r>
              <a:rPr dirty="0" sz="1450" spc="-5">
                <a:latin typeface="Times New Roman"/>
                <a:cs typeface="Times New Roman"/>
              </a:rPr>
              <a:t>of a  </a:t>
            </a:r>
            <a:r>
              <a:rPr dirty="0" sz="1450" spc="-10">
                <a:latin typeface="Times New Roman"/>
                <a:cs typeface="Times New Roman"/>
              </a:rPr>
              <a:t>stony plateau; </a:t>
            </a:r>
            <a:r>
              <a:rPr dirty="0" sz="1450" spc="-5">
                <a:latin typeface="Times New Roman"/>
                <a:cs typeface="Times New Roman"/>
              </a:rPr>
              <a:t>on </a:t>
            </a:r>
            <a:r>
              <a:rPr dirty="0" sz="1450" spc="-10">
                <a:latin typeface="Times New Roman"/>
                <a:cs typeface="Times New Roman"/>
              </a:rPr>
              <a:t>every side the mountains hemmed it about; only from the  roof, where was </a:t>
            </a:r>
            <a:r>
              <a:rPr dirty="0" sz="1450" spc="-5">
                <a:latin typeface="Times New Roman"/>
                <a:cs typeface="Times New Roman"/>
              </a:rPr>
              <a:t>a </a:t>
            </a:r>
            <a:r>
              <a:rPr dirty="0" sz="1450" spc="-10">
                <a:latin typeface="Times New Roman"/>
                <a:cs typeface="Times New Roman"/>
              </a:rPr>
              <a:t>bartizan, there might </a:t>
            </a:r>
            <a:r>
              <a:rPr dirty="0" sz="1450" spc="-5">
                <a:latin typeface="Times New Roman"/>
                <a:cs typeface="Times New Roman"/>
              </a:rPr>
              <a:t>be </a:t>
            </a:r>
            <a:r>
              <a:rPr dirty="0" sz="1450" spc="-10">
                <a:latin typeface="Times New Roman"/>
                <a:cs typeface="Times New Roman"/>
              </a:rPr>
              <a:t>seen between two peaks, </a:t>
            </a:r>
            <a:r>
              <a:rPr dirty="0" sz="1450" spc="-5">
                <a:latin typeface="Times New Roman"/>
                <a:cs typeface="Times New Roman"/>
              </a:rPr>
              <a:t>a </a:t>
            </a:r>
            <a:r>
              <a:rPr dirty="0" sz="1450" spc="-10">
                <a:latin typeface="Times New Roman"/>
                <a:cs typeface="Times New Roman"/>
              </a:rPr>
              <a:t>small  segment </a:t>
            </a:r>
            <a:r>
              <a:rPr dirty="0" sz="1450" spc="-5">
                <a:latin typeface="Times New Roman"/>
                <a:cs typeface="Times New Roman"/>
              </a:rPr>
              <a:t>of </a:t>
            </a:r>
            <a:r>
              <a:rPr dirty="0" sz="1450" spc="-10">
                <a:latin typeface="Times New Roman"/>
                <a:cs typeface="Times New Roman"/>
              </a:rPr>
              <a:t>plain, blue with extreme distance. The air in these altitudes moved  freely and largely; great clouds congregated there, and were broken </a:t>
            </a:r>
            <a:r>
              <a:rPr dirty="0" sz="1450" spc="-5">
                <a:latin typeface="Times New Roman"/>
                <a:cs typeface="Times New Roman"/>
              </a:rPr>
              <a:t>up by </a:t>
            </a:r>
            <a:r>
              <a:rPr dirty="0" sz="1450" spc="-10">
                <a:latin typeface="Times New Roman"/>
                <a:cs typeface="Times New Roman"/>
              </a:rPr>
              <a:t>the  wind and left in tatters </a:t>
            </a:r>
            <a:r>
              <a:rPr dirty="0" sz="1450" spc="-5">
                <a:latin typeface="Times New Roman"/>
                <a:cs typeface="Times New Roman"/>
              </a:rPr>
              <a:t>on </a:t>
            </a:r>
            <a:r>
              <a:rPr dirty="0" sz="1450" spc="-10">
                <a:latin typeface="Times New Roman"/>
                <a:cs typeface="Times New Roman"/>
              </a:rPr>
              <a:t>the hilltops; </a:t>
            </a:r>
            <a:r>
              <a:rPr dirty="0" sz="1450" spc="-5">
                <a:latin typeface="Times New Roman"/>
                <a:cs typeface="Times New Roman"/>
              </a:rPr>
              <a:t>a </a:t>
            </a:r>
            <a:r>
              <a:rPr dirty="0" sz="1450" spc="-10">
                <a:latin typeface="Times New Roman"/>
                <a:cs typeface="Times New Roman"/>
              </a:rPr>
              <a:t>hoarse, and yet faint rumbling </a:t>
            </a:r>
            <a:r>
              <a:rPr dirty="0" sz="1450" spc="-5">
                <a:latin typeface="Times New Roman"/>
                <a:cs typeface="Times New Roman"/>
              </a:rPr>
              <a:t>of  </a:t>
            </a:r>
            <a:r>
              <a:rPr dirty="0" sz="1450" spc="-10">
                <a:latin typeface="Times New Roman"/>
                <a:cs typeface="Times New Roman"/>
              </a:rPr>
              <a:t>torrents rose from all </a:t>
            </a:r>
            <a:r>
              <a:rPr dirty="0" sz="1450" spc="-5">
                <a:latin typeface="Times New Roman"/>
                <a:cs typeface="Times New Roman"/>
              </a:rPr>
              <a:t>round; </a:t>
            </a:r>
            <a:r>
              <a:rPr dirty="0" sz="1450" spc="-10">
                <a:latin typeface="Times New Roman"/>
                <a:cs typeface="Times New Roman"/>
              </a:rPr>
              <a:t>and </a:t>
            </a:r>
            <a:r>
              <a:rPr dirty="0" sz="1450" spc="-5">
                <a:latin typeface="Times New Roman"/>
                <a:cs typeface="Times New Roman"/>
              </a:rPr>
              <a:t>one </a:t>
            </a:r>
            <a:r>
              <a:rPr dirty="0" sz="1450" spc="-10">
                <a:latin typeface="Times New Roman"/>
                <a:cs typeface="Times New Roman"/>
              </a:rPr>
              <a:t>could there study all the ruder and more  ancient characters </a:t>
            </a:r>
            <a:r>
              <a:rPr dirty="0" sz="1450" spc="-5">
                <a:latin typeface="Times New Roman"/>
                <a:cs typeface="Times New Roman"/>
              </a:rPr>
              <a:t>of </a:t>
            </a:r>
            <a:r>
              <a:rPr dirty="0" sz="1450" spc="-10">
                <a:latin typeface="Times New Roman"/>
                <a:cs typeface="Times New Roman"/>
              </a:rPr>
              <a:t>nature in something </a:t>
            </a:r>
            <a:r>
              <a:rPr dirty="0" sz="1450" spc="-5">
                <a:latin typeface="Times New Roman"/>
                <a:cs typeface="Times New Roman"/>
              </a:rPr>
              <a:t>of </a:t>
            </a:r>
            <a:r>
              <a:rPr dirty="0" sz="1450" spc="-10">
                <a:latin typeface="Times New Roman"/>
                <a:cs typeface="Times New Roman"/>
              </a:rPr>
              <a:t>their pristine force. </a:t>
            </a:r>
            <a:r>
              <a:rPr dirty="0" sz="1450" spc="-5">
                <a:latin typeface="Times New Roman"/>
                <a:cs typeface="Times New Roman"/>
              </a:rPr>
              <a:t>I </a:t>
            </a:r>
            <a:r>
              <a:rPr dirty="0" sz="1450" spc="-10">
                <a:latin typeface="Times New Roman"/>
                <a:cs typeface="Times New Roman"/>
              </a:rPr>
              <a:t>delighted  from the first in the vigorous scenery and changeful weather; </a:t>
            </a:r>
            <a:r>
              <a:rPr dirty="0" sz="1450" spc="-5">
                <a:latin typeface="Times New Roman"/>
                <a:cs typeface="Times New Roman"/>
              </a:rPr>
              <a:t>nor </a:t>
            </a:r>
            <a:r>
              <a:rPr dirty="0" sz="1450" spc="-10">
                <a:latin typeface="Times New Roman"/>
                <a:cs typeface="Times New Roman"/>
              </a:rPr>
              <a:t>less in the  antique and dilapidated mansion where </a:t>
            </a:r>
            <a:r>
              <a:rPr dirty="0" sz="1450" spc="-5">
                <a:latin typeface="Times New Roman"/>
                <a:cs typeface="Times New Roman"/>
              </a:rPr>
              <a:t>I </a:t>
            </a:r>
            <a:r>
              <a:rPr dirty="0" sz="1450" spc="-10">
                <a:latin typeface="Times New Roman"/>
                <a:cs typeface="Times New Roman"/>
              </a:rPr>
              <a:t>dwelt. This was </a:t>
            </a:r>
            <a:r>
              <a:rPr dirty="0" sz="1450" spc="-5">
                <a:latin typeface="Times New Roman"/>
                <a:cs typeface="Times New Roman"/>
              </a:rPr>
              <a:t>a </a:t>
            </a:r>
            <a:r>
              <a:rPr dirty="0" sz="1450" spc="-15">
                <a:latin typeface="Times New Roman"/>
                <a:cs typeface="Times New Roman"/>
              </a:rPr>
              <a:t>large </a:t>
            </a:r>
            <a:r>
              <a:rPr dirty="0" sz="1450" spc="-5">
                <a:latin typeface="Times New Roman"/>
                <a:cs typeface="Times New Roman"/>
              </a:rPr>
              <a:t>oblong,  </a:t>
            </a:r>
            <a:r>
              <a:rPr dirty="0" sz="1450" spc="-10">
                <a:latin typeface="Times New Roman"/>
                <a:cs typeface="Times New Roman"/>
              </a:rPr>
              <a:t>flanked at two opposite corners </a:t>
            </a:r>
            <a:r>
              <a:rPr dirty="0" sz="1450" spc="-5">
                <a:latin typeface="Times New Roman"/>
                <a:cs typeface="Times New Roman"/>
              </a:rPr>
              <a:t>by </a:t>
            </a:r>
            <a:r>
              <a:rPr dirty="0" sz="1450" spc="-10">
                <a:latin typeface="Times New Roman"/>
                <a:cs typeface="Times New Roman"/>
              </a:rPr>
              <a:t>bastion-like projections, </a:t>
            </a:r>
            <a:r>
              <a:rPr dirty="0" sz="1450" spc="-5">
                <a:latin typeface="Times New Roman"/>
                <a:cs typeface="Times New Roman"/>
              </a:rPr>
              <a:t>one of </a:t>
            </a:r>
            <a:r>
              <a:rPr dirty="0" sz="1450" spc="-10">
                <a:latin typeface="Times New Roman"/>
                <a:cs typeface="Times New Roman"/>
              </a:rPr>
              <a:t>which  commanded the </a:t>
            </a:r>
            <a:r>
              <a:rPr dirty="0" sz="1450" spc="-20">
                <a:latin typeface="Times New Roman"/>
                <a:cs typeface="Times New Roman"/>
              </a:rPr>
              <a:t>door, </a:t>
            </a:r>
            <a:r>
              <a:rPr dirty="0" sz="1450" spc="-10">
                <a:latin typeface="Times New Roman"/>
                <a:cs typeface="Times New Roman"/>
              </a:rPr>
              <a:t>while both were loopholed for </a:t>
            </a:r>
            <a:r>
              <a:rPr dirty="0" sz="1450" spc="-20">
                <a:latin typeface="Times New Roman"/>
                <a:cs typeface="Times New Roman"/>
              </a:rPr>
              <a:t>musketry.</a:t>
            </a:r>
            <a:r>
              <a:rPr dirty="0" sz="1450" spc="320">
                <a:latin typeface="Times New Roman"/>
                <a:cs typeface="Times New Roman"/>
              </a:rPr>
              <a:t> </a:t>
            </a:r>
            <a:r>
              <a:rPr dirty="0" sz="1450" spc="-10">
                <a:latin typeface="Times New Roman"/>
                <a:cs typeface="Times New Roman"/>
              </a:rPr>
              <a:t>The lower  storey was, besides, naked </a:t>
            </a:r>
            <a:r>
              <a:rPr dirty="0" sz="1450" spc="-5">
                <a:latin typeface="Times New Roman"/>
                <a:cs typeface="Times New Roman"/>
              </a:rPr>
              <a:t>of </a:t>
            </a:r>
            <a:r>
              <a:rPr dirty="0" sz="1450" spc="-10">
                <a:latin typeface="Times New Roman"/>
                <a:cs typeface="Times New Roman"/>
              </a:rPr>
              <a:t>windows, so that the building, if garrisoned,  could </a:t>
            </a:r>
            <a:r>
              <a:rPr dirty="0" sz="1450" spc="-5">
                <a:latin typeface="Times New Roman"/>
                <a:cs typeface="Times New Roman"/>
              </a:rPr>
              <a:t>not be </a:t>
            </a:r>
            <a:r>
              <a:rPr dirty="0" sz="1450" spc="-10">
                <a:latin typeface="Times New Roman"/>
                <a:cs typeface="Times New Roman"/>
              </a:rPr>
              <a:t>carried without </a:t>
            </a:r>
            <a:r>
              <a:rPr dirty="0" sz="1450" spc="-20">
                <a:latin typeface="Times New Roman"/>
                <a:cs typeface="Times New Roman"/>
              </a:rPr>
              <a:t>artillery.</a:t>
            </a:r>
            <a:r>
              <a:rPr dirty="0" sz="1450" spc="320">
                <a:latin typeface="Times New Roman"/>
                <a:cs typeface="Times New Roman"/>
              </a:rPr>
              <a:t> </a:t>
            </a:r>
            <a:r>
              <a:rPr dirty="0" sz="1450" spc="-10">
                <a:latin typeface="Times New Roman"/>
                <a:cs typeface="Times New Roman"/>
              </a:rPr>
              <a:t>It enclosed an open court planted with  pomegranate trees. From this </a:t>
            </a:r>
            <a:r>
              <a:rPr dirty="0" sz="1450" spc="-5">
                <a:latin typeface="Times New Roman"/>
                <a:cs typeface="Times New Roman"/>
              </a:rPr>
              <a:t>a </a:t>
            </a:r>
            <a:r>
              <a:rPr dirty="0" sz="1450" spc="-10">
                <a:latin typeface="Times New Roman"/>
                <a:cs typeface="Times New Roman"/>
              </a:rPr>
              <a:t>broad flight </a:t>
            </a:r>
            <a:r>
              <a:rPr dirty="0" sz="1450" spc="-5">
                <a:latin typeface="Times New Roman"/>
                <a:cs typeface="Times New Roman"/>
              </a:rPr>
              <a:t>of </a:t>
            </a:r>
            <a:r>
              <a:rPr dirty="0" sz="1450" spc="-10">
                <a:latin typeface="Times New Roman"/>
                <a:cs typeface="Times New Roman"/>
              </a:rPr>
              <a:t>marble stairs ascended to an  open </a:t>
            </a:r>
            <a:r>
              <a:rPr dirty="0" sz="1450" spc="-20">
                <a:latin typeface="Times New Roman"/>
                <a:cs typeface="Times New Roman"/>
              </a:rPr>
              <a:t>gallery, </a:t>
            </a:r>
            <a:r>
              <a:rPr dirty="0" sz="1450" spc="-10">
                <a:latin typeface="Times New Roman"/>
                <a:cs typeface="Times New Roman"/>
              </a:rPr>
              <a:t>running all round and resting, towards the court, </a:t>
            </a:r>
            <a:r>
              <a:rPr dirty="0" sz="1450" spc="-5">
                <a:latin typeface="Times New Roman"/>
                <a:cs typeface="Times New Roman"/>
              </a:rPr>
              <a:t>on </a:t>
            </a:r>
            <a:r>
              <a:rPr dirty="0" sz="1450" spc="-10">
                <a:latin typeface="Times New Roman"/>
                <a:cs typeface="Times New Roman"/>
              </a:rPr>
              <a:t>slender  pillars. Thence again, several enclosed stairs led to the upper storeys </a:t>
            </a:r>
            <a:r>
              <a:rPr dirty="0" sz="1450" spc="-5">
                <a:latin typeface="Times New Roman"/>
                <a:cs typeface="Times New Roman"/>
              </a:rPr>
              <a:t>of </a:t>
            </a:r>
            <a:r>
              <a:rPr dirty="0" sz="1450" spc="-10">
                <a:latin typeface="Times New Roman"/>
                <a:cs typeface="Times New Roman"/>
              </a:rPr>
              <a:t>the  house, which were thus broken </a:t>
            </a:r>
            <a:r>
              <a:rPr dirty="0" sz="1450" spc="-5">
                <a:latin typeface="Times New Roman"/>
                <a:cs typeface="Times New Roman"/>
              </a:rPr>
              <a:t>up </a:t>
            </a:r>
            <a:r>
              <a:rPr dirty="0" sz="1450" spc="-10">
                <a:latin typeface="Times New Roman"/>
                <a:cs typeface="Times New Roman"/>
              </a:rPr>
              <a:t>into distinct divisions. The windows, both  within and without, were closely shuttered; some </a:t>
            </a:r>
            <a:r>
              <a:rPr dirty="0" sz="1450" spc="-5">
                <a:latin typeface="Times New Roman"/>
                <a:cs typeface="Times New Roman"/>
              </a:rPr>
              <a:t>of </a:t>
            </a:r>
            <a:r>
              <a:rPr dirty="0" sz="1450" spc="-10">
                <a:latin typeface="Times New Roman"/>
                <a:cs typeface="Times New Roman"/>
              </a:rPr>
              <a:t>the stone-work in the  upper parts had fallen; the roof, in </a:t>
            </a:r>
            <a:r>
              <a:rPr dirty="0" sz="1450" spc="-5">
                <a:latin typeface="Times New Roman"/>
                <a:cs typeface="Times New Roman"/>
              </a:rPr>
              <a:t>one </a:t>
            </a:r>
            <a:r>
              <a:rPr dirty="0" sz="1450" spc="-10">
                <a:latin typeface="Times New Roman"/>
                <a:cs typeface="Times New Roman"/>
              </a:rPr>
              <a:t>place, had been wrecked in </a:t>
            </a:r>
            <a:r>
              <a:rPr dirty="0" sz="1450" spc="-5">
                <a:latin typeface="Times New Roman"/>
                <a:cs typeface="Times New Roman"/>
              </a:rPr>
              <a:t>one of </a:t>
            </a:r>
            <a:r>
              <a:rPr dirty="0" sz="1450" spc="-10">
                <a:latin typeface="Times New Roman"/>
                <a:cs typeface="Times New Roman"/>
              </a:rPr>
              <a:t>the  flurries </a:t>
            </a:r>
            <a:r>
              <a:rPr dirty="0" sz="1450" spc="-5">
                <a:latin typeface="Times New Roman"/>
                <a:cs typeface="Times New Roman"/>
              </a:rPr>
              <a:t>of </a:t>
            </a:r>
            <a:r>
              <a:rPr dirty="0" sz="1450" spc="-10">
                <a:latin typeface="Times New Roman"/>
                <a:cs typeface="Times New Roman"/>
              </a:rPr>
              <a:t>wind which were common in these mountains; and the whole house,  in the strong, beating sunlight, and standing </a:t>
            </a:r>
            <a:r>
              <a:rPr dirty="0" sz="1450" spc="-5">
                <a:latin typeface="Times New Roman"/>
                <a:cs typeface="Times New Roman"/>
              </a:rPr>
              <a:t>out </a:t>
            </a:r>
            <a:r>
              <a:rPr dirty="0" sz="1450" spc="-10">
                <a:latin typeface="Times New Roman"/>
                <a:cs typeface="Times New Roman"/>
              </a:rPr>
              <a:t>above </a:t>
            </a:r>
            <a:r>
              <a:rPr dirty="0" sz="1450" spc="-5">
                <a:latin typeface="Times New Roman"/>
                <a:cs typeface="Times New Roman"/>
              </a:rPr>
              <a:t>a </a:t>
            </a:r>
            <a:r>
              <a:rPr dirty="0" sz="1450" spc="-10">
                <a:latin typeface="Times New Roman"/>
                <a:cs typeface="Times New Roman"/>
              </a:rPr>
              <a:t>grove </a:t>
            </a:r>
            <a:r>
              <a:rPr dirty="0" sz="1450" spc="-5">
                <a:latin typeface="Times New Roman"/>
                <a:cs typeface="Times New Roman"/>
              </a:rPr>
              <a:t>of </a:t>
            </a:r>
            <a:r>
              <a:rPr dirty="0" sz="1450" spc="-10">
                <a:latin typeface="Times New Roman"/>
                <a:cs typeface="Times New Roman"/>
              </a:rPr>
              <a:t>stunted cork-  trees, thickly laden and discoloured with dust, looked like the sleeping palace  </a:t>
            </a:r>
            <a:r>
              <a:rPr dirty="0" sz="1450" spc="-5">
                <a:latin typeface="Times New Roman"/>
                <a:cs typeface="Times New Roman"/>
              </a:rPr>
              <a:t>of </a:t>
            </a:r>
            <a:r>
              <a:rPr dirty="0" sz="1450" spc="-10">
                <a:latin typeface="Times New Roman"/>
                <a:cs typeface="Times New Roman"/>
              </a:rPr>
              <a:t>the legend. The court, in </a:t>
            </a:r>
            <a:r>
              <a:rPr dirty="0" sz="1450" spc="-15">
                <a:latin typeface="Times New Roman"/>
                <a:cs typeface="Times New Roman"/>
              </a:rPr>
              <a:t>particular, </a:t>
            </a:r>
            <a:r>
              <a:rPr dirty="0" sz="1450" spc="-10">
                <a:latin typeface="Times New Roman"/>
                <a:cs typeface="Times New Roman"/>
              </a:rPr>
              <a:t>seemed the very home </a:t>
            </a:r>
            <a:r>
              <a:rPr dirty="0" sz="1450" spc="-5">
                <a:latin typeface="Times New Roman"/>
                <a:cs typeface="Times New Roman"/>
              </a:rPr>
              <a:t>of </a:t>
            </a:r>
            <a:r>
              <a:rPr dirty="0" sz="1450" spc="-20">
                <a:latin typeface="Times New Roman"/>
                <a:cs typeface="Times New Roman"/>
              </a:rPr>
              <a:t>slumber.</a:t>
            </a:r>
            <a:r>
              <a:rPr dirty="0" sz="1450" spc="320">
                <a:latin typeface="Times New Roman"/>
                <a:cs typeface="Times New Roman"/>
              </a:rPr>
              <a:t> </a:t>
            </a:r>
            <a:r>
              <a:rPr dirty="0" sz="1450" spc="-10">
                <a:latin typeface="Times New Roman"/>
                <a:cs typeface="Times New Roman"/>
              </a:rPr>
              <a:t>A  hoarse cooing </a:t>
            </a:r>
            <a:r>
              <a:rPr dirty="0" sz="1450" spc="-5">
                <a:latin typeface="Times New Roman"/>
                <a:cs typeface="Times New Roman"/>
              </a:rPr>
              <a:t>of </a:t>
            </a:r>
            <a:r>
              <a:rPr dirty="0" sz="1450" spc="-10">
                <a:latin typeface="Times New Roman"/>
                <a:cs typeface="Times New Roman"/>
              </a:rPr>
              <a:t>doves haunted about the eaves; the winds were excluded, </a:t>
            </a:r>
            <a:r>
              <a:rPr dirty="0" sz="1450" spc="-5">
                <a:latin typeface="Times New Roman"/>
                <a:cs typeface="Times New Roman"/>
              </a:rPr>
              <a:t>but  </a:t>
            </a:r>
            <a:r>
              <a:rPr dirty="0" sz="1450" spc="-10">
                <a:latin typeface="Times New Roman"/>
                <a:cs typeface="Times New Roman"/>
              </a:rPr>
              <a:t>when they blew outside, the mountain dust fell here as thick as rain, and veiled  the red bloom </a:t>
            </a:r>
            <a:r>
              <a:rPr dirty="0" sz="1450" spc="-5">
                <a:latin typeface="Times New Roman"/>
                <a:cs typeface="Times New Roman"/>
              </a:rPr>
              <a:t>of </a:t>
            </a:r>
            <a:r>
              <a:rPr dirty="0" sz="1450" spc="-10">
                <a:latin typeface="Times New Roman"/>
                <a:cs typeface="Times New Roman"/>
              </a:rPr>
              <a:t>the pomegranates; shuttered windows and the closed doors </a:t>
            </a:r>
            <a:r>
              <a:rPr dirty="0" sz="1450" spc="-5">
                <a:latin typeface="Times New Roman"/>
                <a:cs typeface="Times New Roman"/>
              </a:rPr>
              <a:t>of  </a:t>
            </a:r>
            <a:r>
              <a:rPr dirty="0" sz="1450" spc="-10">
                <a:latin typeface="Times New Roman"/>
                <a:cs typeface="Times New Roman"/>
              </a:rPr>
              <a:t>numerous cellars, and the vacant, arches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gallery, </a:t>
            </a:r>
            <a:r>
              <a:rPr dirty="0" sz="1450" spc="-10">
                <a:latin typeface="Times New Roman"/>
                <a:cs typeface="Times New Roman"/>
              </a:rPr>
              <a:t>enclosed it; and all day  long the sun made broken profiles </a:t>
            </a:r>
            <a:r>
              <a:rPr dirty="0" sz="1450" spc="-5">
                <a:latin typeface="Times New Roman"/>
                <a:cs typeface="Times New Roman"/>
              </a:rPr>
              <a:t>on </a:t>
            </a:r>
            <a:r>
              <a:rPr dirty="0" sz="1450" spc="-10">
                <a:latin typeface="Times New Roman"/>
                <a:cs typeface="Times New Roman"/>
              </a:rPr>
              <a:t>the four sides, and paraded the shadow  </a:t>
            </a:r>
            <a:r>
              <a:rPr dirty="0" sz="1450" spc="-5">
                <a:latin typeface="Times New Roman"/>
                <a:cs typeface="Times New Roman"/>
              </a:rPr>
              <a:t>of </a:t>
            </a:r>
            <a:r>
              <a:rPr dirty="0" sz="1450" spc="-10">
                <a:latin typeface="Times New Roman"/>
                <a:cs typeface="Times New Roman"/>
              </a:rPr>
              <a:t>the pillars </a:t>
            </a:r>
            <a:r>
              <a:rPr dirty="0" sz="1450" spc="-5">
                <a:latin typeface="Times New Roman"/>
                <a:cs typeface="Times New Roman"/>
              </a:rPr>
              <a:t>on </a:t>
            </a:r>
            <a:r>
              <a:rPr dirty="0" sz="1450" spc="-10">
                <a:latin typeface="Times New Roman"/>
                <a:cs typeface="Times New Roman"/>
              </a:rPr>
              <a:t>the gallery </a:t>
            </a:r>
            <a:r>
              <a:rPr dirty="0" sz="1450" spc="-20">
                <a:latin typeface="Times New Roman"/>
                <a:cs typeface="Times New Roman"/>
              </a:rPr>
              <a:t>floor.</a:t>
            </a:r>
            <a:r>
              <a:rPr dirty="0" sz="1450" spc="320">
                <a:latin typeface="Times New Roman"/>
                <a:cs typeface="Times New Roman"/>
              </a:rPr>
              <a:t> </a:t>
            </a:r>
            <a:r>
              <a:rPr dirty="0" sz="1450" spc="-10">
                <a:latin typeface="Times New Roman"/>
                <a:cs typeface="Times New Roman"/>
              </a:rPr>
              <a:t>At the ground level there was, </a:t>
            </a:r>
            <a:r>
              <a:rPr dirty="0" sz="1450" spc="-15">
                <a:latin typeface="Times New Roman"/>
                <a:cs typeface="Times New Roman"/>
              </a:rPr>
              <a:t>however, </a:t>
            </a:r>
            <a:r>
              <a:rPr dirty="0" sz="1450" spc="-5">
                <a:latin typeface="Times New Roman"/>
                <a:cs typeface="Times New Roman"/>
              </a:rPr>
              <a:t>a  </a:t>
            </a:r>
            <a:r>
              <a:rPr dirty="0" sz="1450" spc="-10">
                <a:latin typeface="Times New Roman"/>
                <a:cs typeface="Times New Roman"/>
              </a:rPr>
              <a:t>certain pillared recess, which bore the marks </a:t>
            </a:r>
            <a:r>
              <a:rPr dirty="0" sz="1450" spc="-5">
                <a:latin typeface="Times New Roman"/>
                <a:cs typeface="Times New Roman"/>
              </a:rPr>
              <a:t>of </a:t>
            </a:r>
            <a:r>
              <a:rPr dirty="0" sz="1450" spc="-10">
                <a:latin typeface="Times New Roman"/>
                <a:cs typeface="Times New Roman"/>
              </a:rPr>
              <a:t>human habitation. Though it  was open in front </a:t>
            </a:r>
            <a:r>
              <a:rPr dirty="0" sz="1450" spc="-5">
                <a:latin typeface="Times New Roman"/>
                <a:cs typeface="Times New Roman"/>
              </a:rPr>
              <a:t>upon </a:t>
            </a:r>
            <a:r>
              <a:rPr dirty="0" sz="1450" spc="-10">
                <a:latin typeface="Times New Roman"/>
                <a:cs typeface="Times New Roman"/>
              </a:rPr>
              <a:t>the court, it was yet provided with </a:t>
            </a:r>
            <a:r>
              <a:rPr dirty="0" sz="1450" spc="-5">
                <a:latin typeface="Times New Roman"/>
                <a:cs typeface="Times New Roman"/>
              </a:rPr>
              <a:t>a </a:t>
            </a:r>
            <a:r>
              <a:rPr dirty="0" sz="1450" spc="-20">
                <a:latin typeface="Times New Roman"/>
                <a:cs typeface="Times New Roman"/>
              </a:rPr>
              <a:t>chimney, </a:t>
            </a:r>
            <a:r>
              <a:rPr dirty="0" sz="1450" spc="-10">
                <a:latin typeface="Times New Roman"/>
                <a:cs typeface="Times New Roman"/>
              </a:rPr>
              <a:t>where </a:t>
            </a:r>
            <a:r>
              <a:rPr dirty="0" sz="1450" spc="-5">
                <a:latin typeface="Times New Roman"/>
                <a:cs typeface="Times New Roman"/>
              </a:rPr>
              <a:t>a  </a:t>
            </a:r>
            <a:r>
              <a:rPr dirty="0" sz="1450" spc="-10">
                <a:latin typeface="Times New Roman"/>
                <a:cs typeface="Times New Roman"/>
              </a:rPr>
              <a:t>wood fire would </a:t>
            </a:r>
            <a:r>
              <a:rPr dirty="0" sz="1450" spc="-5">
                <a:latin typeface="Times New Roman"/>
                <a:cs typeface="Times New Roman"/>
              </a:rPr>
              <a:t>he </a:t>
            </a:r>
            <a:r>
              <a:rPr dirty="0" sz="1450" spc="-10">
                <a:latin typeface="Times New Roman"/>
                <a:cs typeface="Times New Roman"/>
              </a:rPr>
              <a:t>always prettily blazing; and the tile floor was littered with  the skins </a:t>
            </a:r>
            <a:r>
              <a:rPr dirty="0" sz="1450" spc="-5">
                <a:latin typeface="Times New Roman"/>
                <a:cs typeface="Times New Roman"/>
              </a:rPr>
              <a:t>of</a:t>
            </a:r>
            <a:r>
              <a:rPr dirty="0" sz="1450">
                <a:latin typeface="Times New Roman"/>
                <a:cs typeface="Times New Roman"/>
              </a:rPr>
              <a:t> </a:t>
            </a:r>
            <a:r>
              <a:rPr dirty="0" sz="1450" spc="-10">
                <a:latin typeface="Times New Roman"/>
                <a:cs typeface="Times New Roman"/>
              </a:rPr>
              <a:t>animals.</a:t>
            </a:r>
            <a:endParaRPr sz="1450">
              <a:latin typeface="Times New Roman"/>
              <a:cs typeface="Times New Roman"/>
            </a:endParaRPr>
          </a:p>
          <a:p>
            <a:pPr algn="just" marL="12700" marR="5080">
              <a:lnSpc>
                <a:spcPts val="1730"/>
              </a:lnSpc>
              <a:spcBef>
                <a:spcPts val="815"/>
              </a:spcBef>
            </a:pPr>
            <a:r>
              <a:rPr dirty="0" sz="1450" spc="-10">
                <a:latin typeface="Times New Roman"/>
                <a:cs typeface="Times New Roman"/>
              </a:rPr>
              <a:t>It was in this place that </a:t>
            </a:r>
            <a:r>
              <a:rPr dirty="0" sz="1450" spc="-5">
                <a:latin typeface="Times New Roman"/>
                <a:cs typeface="Times New Roman"/>
              </a:rPr>
              <a:t>I </a:t>
            </a:r>
            <a:r>
              <a:rPr dirty="0" sz="1450" spc="-10">
                <a:latin typeface="Times New Roman"/>
                <a:cs typeface="Times New Roman"/>
              </a:rPr>
              <a:t>first saw my hostess. She had drawn </a:t>
            </a:r>
            <a:r>
              <a:rPr dirty="0" sz="1450" spc="-5">
                <a:latin typeface="Times New Roman"/>
                <a:cs typeface="Times New Roman"/>
              </a:rPr>
              <a:t>one of </a:t>
            </a:r>
            <a:r>
              <a:rPr dirty="0" sz="1450" spc="-10">
                <a:latin typeface="Times New Roman"/>
                <a:cs typeface="Times New Roman"/>
              </a:rPr>
              <a:t>the skins  forward and sat in the </a:t>
            </a:r>
            <a:r>
              <a:rPr dirty="0" sz="1450" spc="-5">
                <a:latin typeface="Times New Roman"/>
                <a:cs typeface="Times New Roman"/>
              </a:rPr>
              <a:t>sun, </a:t>
            </a:r>
            <a:r>
              <a:rPr dirty="0" sz="1450" spc="-10">
                <a:latin typeface="Times New Roman"/>
                <a:cs typeface="Times New Roman"/>
              </a:rPr>
              <a:t>leaning against </a:t>
            </a:r>
            <a:r>
              <a:rPr dirty="0" sz="1450" spc="-5">
                <a:latin typeface="Times New Roman"/>
                <a:cs typeface="Times New Roman"/>
              </a:rPr>
              <a:t>a </a:t>
            </a:r>
            <a:r>
              <a:rPr dirty="0" sz="1450" spc="-20">
                <a:latin typeface="Times New Roman"/>
                <a:cs typeface="Times New Roman"/>
              </a:rPr>
              <a:t>pillar. </a:t>
            </a:r>
            <a:r>
              <a:rPr dirty="0" sz="1450" spc="-10">
                <a:latin typeface="Times New Roman"/>
                <a:cs typeface="Times New Roman"/>
              </a:rPr>
              <a:t>It was her dress that struck  me first </a:t>
            </a:r>
            <a:r>
              <a:rPr dirty="0" sz="1450" spc="-5">
                <a:latin typeface="Times New Roman"/>
                <a:cs typeface="Times New Roman"/>
              </a:rPr>
              <a:t>of </a:t>
            </a:r>
            <a:r>
              <a:rPr dirty="0" sz="1450" spc="-10">
                <a:latin typeface="Times New Roman"/>
                <a:cs typeface="Times New Roman"/>
              </a:rPr>
              <a:t>all, for it was rich and brightly coloured, and shone </a:t>
            </a:r>
            <a:r>
              <a:rPr dirty="0" sz="1450" spc="-5">
                <a:latin typeface="Times New Roman"/>
                <a:cs typeface="Times New Roman"/>
              </a:rPr>
              <a:t>out </a:t>
            </a:r>
            <a:r>
              <a:rPr dirty="0" sz="1450" spc="-10">
                <a:latin typeface="Times New Roman"/>
                <a:cs typeface="Times New Roman"/>
              </a:rPr>
              <a:t>in that dusty  courtyard with something </a:t>
            </a:r>
            <a:r>
              <a:rPr dirty="0" sz="1450" spc="-5">
                <a:latin typeface="Times New Roman"/>
                <a:cs typeface="Times New Roman"/>
              </a:rPr>
              <a:t>of </a:t>
            </a:r>
            <a:r>
              <a:rPr dirty="0" sz="1450" spc="-10">
                <a:latin typeface="Times New Roman"/>
                <a:cs typeface="Times New Roman"/>
              </a:rPr>
              <a:t>the same relief as the flowers </a:t>
            </a:r>
            <a:r>
              <a:rPr dirty="0" sz="1450" spc="-5">
                <a:latin typeface="Times New Roman"/>
                <a:cs typeface="Times New Roman"/>
              </a:rPr>
              <a:t>of </a:t>
            </a:r>
            <a:r>
              <a:rPr dirty="0" sz="1450" spc="-10">
                <a:latin typeface="Times New Roman"/>
                <a:cs typeface="Times New Roman"/>
              </a:rPr>
              <a:t>the  pomegranates. At </a:t>
            </a:r>
            <a:r>
              <a:rPr dirty="0" sz="1450" spc="-5">
                <a:latin typeface="Times New Roman"/>
                <a:cs typeface="Times New Roman"/>
              </a:rPr>
              <a:t>a </a:t>
            </a:r>
            <a:r>
              <a:rPr dirty="0" sz="1450" spc="-10">
                <a:latin typeface="Times New Roman"/>
                <a:cs typeface="Times New Roman"/>
              </a:rPr>
              <a:t>second look it was her beauty </a:t>
            </a:r>
            <a:r>
              <a:rPr dirty="0" sz="1450" spc="-5">
                <a:latin typeface="Times New Roman"/>
                <a:cs typeface="Times New Roman"/>
              </a:rPr>
              <a:t>of </a:t>
            </a:r>
            <a:r>
              <a:rPr dirty="0" sz="1450" spc="-10">
                <a:latin typeface="Times New Roman"/>
                <a:cs typeface="Times New Roman"/>
              </a:rPr>
              <a:t>person that took hold </a:t>
            </a:r>
            <a:r>
              <a:rPr dirty="0" sz="1450" spc="-5">
                <a:latin typeface="Times New Roman"/>
                <a:cs typeface="Times New Roman"/>
              </a:rPr>
              <a:t>of  </a:t>
            </a:r>
            <a:r>
              <a:rPr dirty="0" sz="1450" spc="-10">
                <a:latin typeface="Times New Roman"/>
                <a:cs typeface="Times New Roman"/>
              </a:rPr>
              <a:t>me.</a:t>
            </a:r>
            <a:r>
              <a:rPr dirty="0" sz="1450" spc="280">
                <a:latin typeface="Times New Roman"/>
                <a:cs typeface="Times New Roman"/>
              </a:rPr>
              <a:t> </a:t>
            </a:r>
            <a:r>
              <a:rPr dirty="0" sz="1450" spc="-10">
                <a:latin typeface="Times New Roman"/>
                <a:cs typeface="Times New Roman"/>
              </a:rPr>
              <a:t>As</a:t>
            </a:r>
            <a:r>
              <a:rPr dirty="0" sz="1450" spc="140">
                <a:latin typeface="Times New Roman"/>
                <a:cs typeface="Times New Roman"/>
              </a:rPr>
              <a:t> </a:t>
            </a:r>
            <a:r>
              <a:rPr dirty="0" sz="1450" spc="-10">
                <a:latin typeface="Times New Roman"/>
                <a:cs typeface="Times New Roman"/>
              </a:rPr>
              <a:t>she</a:t>
            </a:r>
            <a:r>
              <a:rPr dirty="0" sz="1450" spc="130">
                <a:latin typeface="Times New Roman"/>
                <a:cs typeface="Times New Roman"/>
              </a:rPr>
              <a:t> </a:t>
            </a:r>
            <a:r>
              <a:rPr dirty="0" sz="1450" spc="-10">
                <a:latin typeface="Times New Roman"/>
                <a:cs typeface="Times New Roman"/>
              </a:rPr>
              <a:t>sat</a:t>
            </a:r>
            <a:r>
              <a:rPr dirty="0" sz="1450" spc="135">
                <a:latin typeface="Times New Roman"/>
                <a:cs typeface="Times New Roman"/>
              </a:rPr>
              <a:t> </a:t>
            </a:r>
            <a:r>
              <a:rPr dirty="0" sz="1450" spc="-10">
                <a:latin typeface="Times New Roman"/>
                <a:cs typeface="Times New Roman"/>
              </a:rPr>
              <a:t>back—watching</a:t>
            </a:r>
            <a:r>
              <a:rPr dirty="0" sz="1450" spc="135">
                <a:latin typeface="Times New Roman"/>
                <a:cs typeface="Times New Roman"/>
              </a:rPr>
              <a:t> </a:t>
            </a:r>
            <a:r>
              <a:rPr dirty="0" sz="1450" spc="-10">
                <a:latin typeface="Times New Roman"/>
                <a:cs typeface="Times New Roman"/>
              </a:rPr>
              <a:t>me,</a:t>
            </a:r>
            <a:r>
              <a:rPr dirty="0" sz="1450" spc="135">
                <a:latin typeface="Times New Roman"/>
                <a:cs typeface="Times New Roman"/>
              </a:rPr>
              <a:t> </a:t>
            </a:r>
            <a:r>
              <a:rPr dirty="0" sz="1450" spc="-5">
                <a:latin typeface="Times New Roman"/>
                <a:cs typeface="Times New Roman"/>
              </a:rPr>
              <a:t>I</a:t>
            </a:r>
            <a:r>
              <a:rPr dirty="0" sz="1450" spc="130">
                <a:latin typeface="Times New Roman"/>
                <a:cs typeface="Times New Roman"/>
              </a:rPr>
              <a:t> </a:t>
            </a:r>
            <a:r>
              <a:rPr dirty="0" sz="1450" spc="-10">
                <a:latin typeface="Times New Roman"/>
                <a:cs typeface="Times New Roman"/>
              </a:rPr>
              <a:t>thought,</a:t>
            </a:r>
            <a:r>
              <a:rPr dirty="0" sz="1450" spc="140">
                <a:latin typeface="Times New Roman"/>
                <a:cs typeface="Times New Roman"/>
              </a:rPr>
              <a:t> </a:t>
            </a:r>
            <a:r>
              <a:rPr dirty="0" sz="1450" spc="-10">
                <a:latin typeface="Times New Roman"/>
                <a:cs typeface="Times New Roman"/>
              </a:rPr>
              <a:t>though</a:t>
            </a:r>
            <a:r>
              <a:rPr dirty="0" sz="1450" spc="130">
                <a:latin typeface="Times New Roman"/>
                <a:cs typeface="Times New Roman"/>
              </a:rPr>
              <a:t> </a:t>
            </a:r>
            <a:r>
              <a:rPr dirty="0" sz="1450" spc="-10">
                <a:latin typeface="Times New Roman"/>
                <a:cs typeface="Times New Roman"/>
              </a:rPr>
              <a:t>with</a:t>
            </a:r>
            <a:r>
              <a:rPr dirty="0" sz="1450" spc="135">
                <a:latin typeface="Times New Roman"/>
                <a:cs typeface="Times New Roman"/>
              </a:rPr>
              <a:t> </a:t>
            </a:r>
            <a:r>
              <a:rPr dirty="0" sz="1450" spc="-10">
                <a:latin typeface="Times New Roman"/>
                <a:cs typeface="Times New Roman"/>
              </a:rPr>
              <a:t>invisible</a:t>
            </a:r>
            <a:r>
              <a:rPr dirty="0" sz="1450" spc="135">
                <a:latin typeface="Times New Roman"/>
                <a:cs typeface="Times New Roman"/>
              </a:rPr>
              <a:t> </a:t>
            </a:r>
            <a:r>
              <a:rPr dirty="0" sz="1450" spc="-10">
                <a:latin typeface="Times New Roman"/>
                <a:cs typeface="Times New Roman"/>
              </a:rPr>
              <a:t>eyes—</a:t>
            </a:r>
            <a:endParaRPr sz="1450">
              <a:latin typeface="Times New Roman"/>
              <a:cs typeface="Times New Roman"/>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and wearing at the same time an expression </a:t>
            </a:r>
            <a:r>
              <a:rPr dirty="0" sz="1450" spc="-5">
                <a:latin typeface="Times New Roman"/>
                <a:cs typeface="Times New Roman"/>
              </a:rPr>
              <a:t>of </a:t>
            </a:r>
            <a:r>
              <a:rPr dirty="0" sz="1450" spc="-10">
                <a:latin typeface="Times New Roman"/>
                <a:cs typeface="Times New Roman"/>
              </a:rPr>
              <a:t>almost imbecile good-humour  and contentment, she showed </a:t>
            </a:r>
            <a:r>
              <a:rPr dirty="0" sz="1450" spc="-5">
                <a:latin typeface="Times New Roman"/>
                <a:cs typeface="Times New Roman"/>
              </a:rPr>
              <a:t>a </a:t>
            </a:r>
            <a:r>
              <a:rPr dirty="0" sz="1450" spc="-10">
                <a:latin typeface="Times New Roman"/>
                <a:cs typeface="Times New Roman"/>
              </a:rPr>
              <a:t>perfectness </a:t>
            </a:r>
            <a:r>
              <a:rPr dirty="0" sz="1450" spc="-5">
                <a:latin typeface="Times New Roman"/>
                <a:cs typeface="Times New Roman"/>
              </a:rPr>
              <a:t>of </a:t>
            </a:r>
            <a:r>
              <a:rPr dirty="0" sz="1450" spc="-10">
                <a:latin typeface="Times New Roman"/>
                <a:cs typeface="Times New Roman"/>
              </a:rPr>
              <a:t>feature and </a:t>
            </a:r>
            <a:r>
              <a:rPr dirty="0" sz="1450" spc="-5">
                <a:latin typeface="Times New Roman"/>
                <a:cs typeface="Times New Roman"/>
              </a:rPr>
              <a:t>a </a:t>
            </a:r>
            <a:r>
              <a:rPr dirty="0" sz="1450" spc="-10">
                <a:latin typeface="Times New Roman"/>
                <a:cs typeface="Times New Roman"/>
              </a:rPr>
              <a:t>quiet nobility </a:t>
            </a:r>
            <a:r>
              <a:rPr dirty="0" sz="1450" spc="-5">
                <a:latin typeface="Times New Roman"/>
                <a:cs typeface="Times New Roman"/>
              </a:rPr>
              <a:t>of  </a:t>
            </a:r>
            <a:r>
              <a:rPr dirty="0" sz="1450" spc="-10">
                <a:latin typeface="Times New Roman"/>
                <a:cs typeface="Times New Roman"/>
              </a:rPr>
              <a:t>attitude that were beyond </a:t>
            </a:r>
            <a:r>
              <a:rPr dirty="0" sz="1450" spc="-5">
                <a:latin typeface="Times New Roman"/>
                <a:cs typeface="Times New Roman"/>
              </a:rPr>
              <a:t>a </a:t>
            </a:r>
            <a:r>
              <a:rPr dirty="0" sz="1450" spc="-20">
                <a:latin typeface="Times New Roman"/>
                <a:cs typeface="Times New Roman"/>
              </a:rPr>
              <a:t>statue’s.</a:t>
            </a:r>
            <a:r>
              <a:rPr dirty="0" sz="1450" spc="320">
                <a:latin typeface="Times New Roman"/>
                <a:cs typeface="Times New Roman"/>
              </a:rPr>
              <a:t> </a:t>
            </a:r>
            <a:r>
              <a:rPr dirty="0" sz="1450" spc="-5">
                <a:latin typeface="Times New Roman"/>
                <a:cs typeface="Times New Roman"/>
              </a:rPr>
              <a:t>I </a:t>
            </a:r>
            <a:r>
              <a:rPr dirty="0" sz="1450" spc="-10">
                <a:latin typeface="Times New Roman"/>
                <a:cs typeface="Times New Roman"/>
              </a:rPr>
              <a:t>took </a:t>
            </a:r>
            <a:r>
              <a:rPr dirty="0" sz="1450" spc="-15">
                <a:latin typeface="Times New Roman"/>
                <a:cs typeface="Times New Roman"/>
              </a:rPr>
              <a:t>off </a:t>
            </a:r>
            <a:r>
              <a:rPr dirty="0" sz="1450" spc="-10">
                <a:latin typeface="Times New Roman"/>
                <a:cs typeface="Times New Roman"/>
              </a:rPr>
              <a:t>my hat to her in passing, and  her face puckered with suspicion as swiftly and lightly as </a:t>
            </a:r>
            <a:r>
              <a:rPr dirty="0" sz="1450" spc="-5">
                <a:latin typeface="Times New Roman"/>
                <a:cs typeface="Times New Roman"/>
              </a:rPr>
              <a:t>a pool </a:t>
            </a:r>
            <a:r>
              <a:rPr dirty="0" sz="1450" spc="-15">
                <a:latin typeface="Times New Roman"/>
                <a:cs typeface="Times New Roman"/>
              </a:rPr>
              <a:t>ruffles </a:t>
            </a:r>
            <a:r>
              <a:rPr dirty="0" sz="1450" spc="-10">
                <a:latin typeface="Times New Roman"/>
                <a:cs typeface="Times New Roman"/>
              </a:rPr>
              <a:t>in the  breeze; </a:t>
            </a:r>
            <a:r>
              <a:rPr dirty="0" sz="1450" spc="-5">
                <a:latin typeface="Times New Roman"/>
                <a:cs typeface="Times New Roman"/>
              </a:rPr>
              <a:t>but </a:t>
            </a:r>
            <a:r>
              <a:rPr dirty="0" sz="1450" spc="-10">
                <a:latin typeface="Times New Roman"/>
                <a:cs typeface="Times New Roman"/>
              </a:rPr>
              <a:t>she paid </a:t>
            </a:r>
            <a:r>
              <a:rPr dirty="0" sz="1450" spc="-5">
                <a:latin typeface="Times New Roman"/>
                <a:cs typeface="Times New Roman"/>
              </a:rPr>
              <a:t>no </a:t>
            </a:r>
            <a:r>
              <a:rPr dirty="0" sz="1450" spc="-10">
                <a:latin typeface="Times New Roman"/>
                <a:cs typeface="Times New Roman"/>
              </a:rPr>
              <a:t>heed to my </a:t>
            </a:r>
            <a:r>
              <a:rPr dirty="0" sz="1450" spc="-20">
                <a:latin typeface="Times New Roman"/>
                <a:cs typeface="Times New Roman"/>
              </a:rPr>
              <a:t>courtesy.</a:t>
            </a:r>
            <a:r>
              <a:rPr dirty="0" sz="1450" spc="320">
                <a:latin typeface="Times New Roman"/>
                <a:cs typeface="Times New Roman"/>
              </a:rPr>
              <a:t> </a:t>
            </a:r>
            <a:r>
              <a:rPr dirty="0" sz="1450" spc="-5">
                <a:latin typeface="Times New Roman"/>
                <a:cs typeface="Times New Roman"/>
              </a:rPr>
              <a:t>I </a:t>
            </a:r>
            <a:r>
              <a:rPr dirty="0" sz="1450" spc="-10">
                <a:latin typeface="Times New Roman"/>
                <a:cs typeface="Times New Roman"/>
              </a:rPr>
              <a:t>went forth </a:t>
            </a:r>
            <a:r>
              <a:rPr dirty="0" sz="1450" spc="-5">
                <a:latin typeface="Times New Roman"/>
                <a:cs typeface="Times New Roman"/>
              </a:rPr>
              <a:t>on </a:t>
            </a:r>
            <a:r>
              <a:rPr dirty="0" sz="1450" spc="-10">
                <a:latin typeface="Times New Roman"/>
                <a:cs typeface="Times New Roman"/>
              </a:rPr>
              <a:t>my customary  walk </a:t>
            </a:r>
            <a:r>
              <a:rPr dirty="0" sz="1450" spc="-5">
                <a:latin typeface="Times New Roman"/>
                <a:cs typeface="Times New Roman"/>
              </a:rPr>
              <a:t>a </a:t>
            </a:r>
            <a:r>
              <a:rPr dirty="0" sz="1450" spc="-10">
                <a:latin typeface="Times New Roman"/>
                <a:cs typeface="Times New Roman"/>
              </a:rPr>
              <a:t>trifle daunted, her idol-like impassivity haunting me; and when </a:t>
            </a:r>
            <a:r>
              <a:rPr dirty="0" sz="1450" spc="-5">
                <a:latin typeface="Times New Roman"/>
                <a:cs typeface="Times New Roman"/>
              </a:rPr>
              <a:t>I  </a:t>
            </a:r>
            <a:r>
              <a:rPr dirty="0" sz="1450" spc="-10">
                <a:latin typeface="Times New Roman"/>
                <a:cs typeface="Times New Roman"/>
              </a:rPr>
              <a:t>returned, although she was still in much the same posture, </a:t>
            </a:r>
            <a:r>
              <a:rPr dirty="0" sz="1450" spc="-5">
                <a:latin typeface="Times New Roman"/>
                <a:cs typeface="Times New Roman"/>
              </a:rPr>
              <a:t>I </a:t>
            </a:r>
            <a:r>
              <a:rPr dirty="0" sz="1450" spc="-10">
                <a:latin typeface="Times New Roman"/>
                <a:cs typeface="Times New Roman"/>
              </a:rPr>
              <a:t>was half surprised  to see that she had moved as far as the next </a:t>
            </a:r>
            <a:r>
              <a:rPr dirty="0" sz="1450" spc="-15">
                <a:latin typeface="Times New Roman"/>
                <a:cs typeface="Times New Roman"/>
              </a:rPr>
              <a:t>pillar, </a:t>
            </a:r>
            <a:r>
              <a:rPr dirty="0" sz="1450" spc="-10">
                <a:latin typeface="Times New Roman"/>
                <a:cs typeface="Times New Roman"/>
              </a:rPr>
              <a:t>following the sunshine.  This time, </a:t>
            </a:r>
            <a:r>
              <a:rPr dirty="0" sz="1450" spc="-15">
                <a:latin typeface="Times New Roman"/>
                <a:cs typeface="Times New Roman"/>
              </a:rPr>
              <a:t>however, </a:t>
            </a:r>
            <a:r>
              <a:rPr dirty="0" sz="1450" spc="-10">
                <a:latin typeface="Times New Roman"/>
                <a:cs typeface="Times New Roman"/>
              </a:rPr>
              <a:t>she addressed me with some trivial salutation, civilly  enough conceived, and uttered in the same deep-chested, and yet indistinct and  lisping tones, that had already </a:t>
            </a:r>
            <a:r>
              <a:rPr dirty="0" sz="1450" spc="-15">
                <a:latin typeface="Times New Roman"/>
                <a:cs typeface="Times New Roman"/>
              </a:rPr>
              <a:t>baffled </a:t>
            </a:r>
            <a:r>
              <a:rPr dirty="0" sz="1450" spc="-10">
                <a:latin typeface="Times New Roman"/>
                <a:cs typeface="Times New Roman"/>
              </a:rPr>
              <a:t>the utmost niceness </a:t>
            </a:r>
            <a:r>
              <a:rPr dirty="0" sz="1450" spc="-5">
                <a:latin typeface="Times New Roman"/>
                <a:cs typeface="Times New Roman"/>
              </a:rPr>
              <a:t>of </a:t>
            </a:r>
            <a:r>
              <a:rPr dirty="0" sz="1450" spc="-10">
                <a:latin typeface="Times New Roman"/>
                <a:cs typeface="Times New Roman"/>
              </a:rPr>
              <a:t>my hearing from  her </a:t>
            </a:r>
            <a:r>
              <a:rPr dirty="0" sz="1450" spc="-5">
                <a:latin typeface="Times New Roman"/>
                <a:cs typeface="Times New Roman"/>
              </a:rPr>
              <a:t>son. I </a:t>
            </a:r>
            <a:r>
              <a:rPr dirty="0" sz="1450" spc="-10">
                <a:latin typeface="Times New Roman"/>
                <a:cs typeface="Times New Roman"/>
              </a:rPr>
              <a:t>answered rather at </a:t>
            </a:r>
            <a:r>
              <a:rPr dirty="0" sz="1450" spc="-5">
                <a:latin typeface="Times New Roman"/>
                <a:cs typeface="Times New Roman"/>
              </a:rPr>
              <a:t>a </a:t>
            </a:r>
            <a:r>
              <a:rPr dirty="0" sz="1450" spc="-10">
                <a:latin typeface="Times New Roman"/>
                <a:cs typeface="Times New Roman"/>
              </a:rPr>
              <a:t>venture; for </a:t>
            </a:r>
            <a:r>
              <a:rPr dirty="0" sz="1450" spc="-5">
                <a:latin typeface="Times New Roman"/>
                <a:cs typeface="Times New Roman"/>
              </a:rPr>
              <a:t>not </a:t>
            </a:r>
            <a:r>
              <a:rPr dirty="0" sz="1450" spc="-10">
                <a:latin typeface="Times New Roman"/>
                <a:cs typeface="Times New Roman"/>
              </a:rPr>
              <a:t>only did </a:t>
            </a:r>
            <a:r>
              <a:rPr dirty="0" sz="1450" spc="-5">
                <a:latin typeface="Times New Roman"/>
                <a:cs typeface="Times New Roman"/>
              </a:rPr>
              <a:t>I </a:t>
            </a:r>
            <a:r>
              <a:rPr dirty="0" sz="1450" spc="-10">
                <a:latin typeface="Times New Roman"/>
                <a:cs typeface="Times New Roman"/>
              </a:rPr>
              <a:t>fail to take her  meaning with precision, </a:t>
            </a:r>
            <a:r>
              <a:rPr dirty="0" sz="1450" spc="-5">
                <a:latin typeface="Times New Roman"/>
                <a:cs typeface="Times New Roman"/>
              </a:rPr>
              <a:t>but </a:t>
            </a:r>
            <a:r>
              <a:rPr dirty="0" sz="1450" spc="-10">
                <a:latin typeface="Times New Roman"/>
                <a:cs typeface="Times New Roman"/>
              </a:rPr>
              <a:t>the sudden disclosure </a:t>
            </a:r>
            <a:r>
              <a:rPr dirty="0" sz="1450" spc="-5">
                <a:latin typeface="Times New Roman"/>
                <a:cs typeface="Times New Roman"/>
              </a:rPr>
              <a:t>of </a:t>
            </a:r>
            <a:r>
              <a:rPr dirty="0" sz="1450" spc="-10">
                <a:latin typeface="Times New Roman"/>
                <a:cs typeface="Times New Roman"/>
              </a:rPr>
              <a:t>her eyes disturbed me.  They were unusually </a:t>
            </a:r>
            <a:r>
              <a:rPr dirty="0" sz="1450" spc="-15">
                <a:latin typeface="Times New Roman"/>
                <a:cs typeface="Times New Roman"/>
              </a:rPr>
              <a:t>large, </a:t>
            </a:r>
            <a:r>
              <a:rPr dirty="0" sz="1450" spc="-10">
                <a:latin typeface="Times New Roman"/>
                <a:cs typeface="Times New Roman"/>
              </a:rPr>
              <a:t>the iris golden like </a:t>
            </a:r>
            <a:r>
              <a:rPr dirty="0" sz="1450" spc="-20">
                <a:latin typeface="Times New Roman"/>
                <a:cs typeface="Times New Roman"/>
              </a:rPr>
              <a:t>Felipe’s, </a:t>
            </a:r>
            <a:r>
              <a:rPr dirty="0" sz="1450" spc="-5">
                <a:latin typeface="Times New Roman"/>
                <a:cs typeface="Times New Roman"/>
              </a:rPr>
              <a:t>but </a:t>
            </a:r>
            <a:r>
              <a:rPr dirty="0" sz="1450" spc="-10">
                <a:latin typeface="Times New Roman"/>
                <a:cs typeface="Times New Roman"/>
              </a:rPr>
              <a:t>the </a:t>
            </a:r>
            <a:r>
              <a:rPr dirty="0" sz="1450" spc="-5">
                <a:latin typeface="Times New Roman"/>
                <a:cs typeface="Times New Roman"/>
              </a:rPr>
              <a:t>pupil </a:t>
            </a:r>
            <a:r>
              <a:rPr dirty="0" sz="1450" spc="-10">
                <a:latin typeface="Times New Roman"/>
                <a:cs typeface="Times New Roman"/>
              </a:rPr>
              <a:t>at that  moment so distended that they seemed almost black; and what </a:t>
            </a:r>
            <a:r>
              <a:rPr dirty="0" sz="1450" spc="-15">
                <a:latin typeface="Times New Roman"/>
                <a:cs typeface="Times New Roman"/>
              </a:rPr>
              <a:t>affected </a:t>
            </a:r>
            <a:r>
              <a:rPr dirty="0" sz="1450" spc="-10">
                <a:latin typeface="Times New Roman"/>
                <a:cs typeface="Times New Roman"/>
              </a:rPr>
              <a:t>me  was </a:t>
            </a:r>
            <a:r>
              <a:rPr dirty="0" sz="1450" spc="-5">
                <a:latin typeface="Times New Roman"/>
                <a:cs typeface="Times New Roman"/>
              </a:rPr>
              <a:t>not </a:t>
            </a:r>
            <a:r>
              <a:rPr dirty="0" sz="1450" spc="-10">
                <a:latin typeface="Times New Roman"/>
                <a:cs typeface="Times New Roman"/>
              </a:rPr>
              <a:t>so much their size as (what was perhaps its consequence) the singular  insignificance </a:t>
            </a:r>
            <a:r>
              <a:rPr dirty="0" sz="1450" spc="-5">
                <a:latin typeface="Times New Roman"/>
                <a:cs typeface="Times New Roman"/>
              </a:rPr>
              <a:t>of </a:t>
            </a:r>
            <a:r>
              <a:rPr dirty="0" sz="1450" spc="-10">
                <a:latin typeface="Times New Roman"/>
                <a:cs typeface="Times New Roman"/>
              </a:rPr>
              <a:t>their regard. A look more blankly stupid </a:t>
            </a:r>
            <a:r>
              <a:rPr dirty="0" sz="1450" spc="-5">
                <a:latin typeface="Times New Roman"/>
                <a:cs typeface="Times New Roman"/>
              </a:rPr>
              <a:t>I </a:t>
            </a:r>
            <a:r>
              <a:rPr dirty="0" sz="1450" spc="-10">
                <a:latin typeface="Times New Roman"/>
                <a:cs typeface="Times New Roman"/>
              </a:rPr>
              <a:t>have never met.  My eyes dropped before it even as </a:t>
            </a:r>
            <a:r>
              <a:rPr dirty="0" sz="1450" spc="-5">
                <a:latin typeface="Times New Roman"/>
                <a:cs typeface="Times New Roman"/>
              </a:rPr>
              <a:t>I </a:t>
            </a:r>
            <a:r>
              <a:rPr dirty="0" sz="1450" spc="-10">
                <a:latin typeface="Times New Roman"/>
                <a:cs typeface="Times New Roman"/>
              </a:rPr>
              <a:t>spoke, and </a:t>
            </a:r>
            <a:r>
              <a:rPr dirty="0" sz="1450" spc="-5">
                <a:latin typeface="Times New Roman"/>
                <a:cs typeface="Times New Roman"/>
              </a:rPr>
              <a:t>I </a:t>
            </a:r>
            <a:r>
              <a:rPr dirty="0" sz="1450" spc="-10">
                <a:latin typeface="Times New Roman"/>
                <a:cs typeface="Times New Roman"/>
              </a:rPr>
              <a:t>went </a:t>
            </a:r>
            <a:r>
              <a:rPr dirty="0" sz="1450" spc="-5">
                <a:latin typeface="Times New Roman"/>
                <a:cs typeface="Times New Roman"/>
              </a:rPr>
              <a:t>on </a:t>
            </a:r>
            <a:r>
              <a:rPr dirty="0" sz="1450" spc="-10">
                <a:latin typeface="Times New Roman"/>
                <a:cs typeface="Times New Roman"/>
              </a:rPr>
              <a:t>my way upstairs to  my own room, at once </a:t>
            </a:r>
            <a:r>
              <a:rPr dirty="0" sz="1450" spc="-15">
                <a:latin typeface="Times New Roman"/>
                <a:cs typeface="Times New Roman"/>
              </a:rPr>
              <a:t>baffled </a:t>
            </a:r>
            <a:r>
              <a:rPr dirty="0" sz="1450" spc="-10">
                <a:latin typeface="Times New Roman"/>
                <a:cs typeface="Times New Roman"/>
              </a:rPr>
              <a:t>and embarrassed. </a:t>
            </a:r>
            <a:r>
              <a:rPr dirty="0" sz="1450" spc="-45">
                <a:latin typeface="Times New Roman"/>
                <a:cs typeface="Times New Roman"/>
              </a:rPr>
              <a:t>Yet,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came there and  saw the face </a:t>
            </a:r>
            <a:r>
              <a:rPr dirty="0" sz="1450" spc="-5">
                <a:latin typeface="Times New Roman"/>
                <a:cs typeface="Times New Roman"/>
              </a:rPr>
              <a:t>of </a:t>
            </a:r>
            <a:r>
              <a:rPr dirty="0" sz="1450" spc="-10">
                <a:latin typeface="Times New Roman"/>
                <a:cs typeface="Times New Roman"/>
              </a:rPr>
              <a:t>the portrait, </a:t>
            </a:r>
            <a:r>
              <a:rPr dirty="0" sz="1450" spc="-5">
                <a:latin typeface="Times New Roman"/>
                <a:cs typeface="Times New Roman"/>
              </a:rPr>
              <a:t>I </a:t>
            </a:r>
            <a:r>
              <a:rPr dirty="0" sz="1450" spc="-10">
                <a:latin typeface="Times New Roman"/>
                <a:cs typeface="Times New Roman"/>
              </a:rPr>
              <a:t>was again reminded </a:t>
            </a:r>
            <a:r>
              <a:rPr dirty="0" sz="1450" spc="-5">
                <a:latin typeface="Times New Roman"/>
                <a:cs typeface="Times New Roman"/>
              </a:rPr>
              <a:t>of </a:t>
            </a:r>
            <a:r>
              <a:rPr dirty="0" sz="1450" spc="-10">
                <a:latin typeface="Times New Roman"/>
                <a:cs typeface="Times New Roman"/>
              </a:rPr>
              <a:t>the miracle </a:t>
            </a:r>
            <a:r>
              <a:rPr dirty="0" sz="1450" spc="-5">
                <a:latin typeface="Times New Roman"/>
                <a:cs typeface="Times New Roman"/>
              </a:rPr>
              <a:t>of </a:t>
            </a:r>
            <a:r>
              <a:rPr dirty="0" sz="1450" spc="-10">
                <a:latin typeface="Times New Roman"/>
                <a:cs typeface="Times New Roman"/>
              </a:rPr>
              <a:t>family  descent. My hostess was, indeed, both older and fuller in person; her eyes  were </a:t>
            </a:r>
            <a:r>
              <a:rPr dirty="0" sz="1450" spc="-5">
                <a:latin typeface="Times New Roman"/>
                <a:cs typeface="Times New Roman"/>
              </a:rPr>
              <a:t>of a </a:t>
            </a:r>
            <a:r>
              <a:rPr dirty="0" sz="1450" spc="-10">
                <a:latin typeface="Times New Roman"/>
                <a:cs typeface="Times New Roman"/>
              </a:rPr>
              <a:t>different colour; her face, besides, was </a:t>
            </a:r>
            <a:r>
              <a:rPr dirty="0" sz="1450" spc="-5">
                <a:latin typeface="Times New Roman"/>
                <a:cs typeface="Times New Roman"/>
              </a:rPr>
              <a:t>not </a:t>
            </a:r>
            <a:r>
              <a:rPr dirty="0" sz="1450" spc="-10">
                <a:latin typeface="Times New Roman"/>
                <a:cs typeface="Times New Roman"/>
              </a:rPr>
              <a:t>only free from the ill-  significance that offended and attracted me in the painting; it was devoid </a:t>
            </a:r>
            <a:r>
              <a:rPr dirty="0" sz="1450" spc="-5">
                <a:latin typeface="Times New Roman"/>
                <a:cs typeface="Times New Roman"/>
              </a:rPr>
              <a:t>of  </a:t>
            </a:r>
            <a:r>
              <a:rPr dirty="0" sz="1450" spc="-10">
                <a:latin typeface="Times New Roman"/>
                <a:cs typeface="Times New Roman"/>
              </a:rPr>
              <a:t>either </a:t>
            </a:r>
            <a:r>
              <a:rPr dirty="0" sz="1450" spc="-5">
                <a:latin typeface="Times New Roman"/>
                <a:cs typeface="Times New Roman"/>
              </a:rPr>
              <a:t>good or </a:t>
            </a:r>
            <a:r>
              <a:rPr dirty="0" sz="1450" spc="-10">
                <a:latin typeface="Times New Roman"/>
                <a:cs typeface="Times New Roman"/>
              </a:rPr>
              <a:t>bad—a moral blank expressing literally naught. And yet there  was </a:t>
            </a:r>
            <a:r>
              <a:rPr dirty="0" sz="1450" spc="-5">
                <a:latin typeface="Times New Roman"/>
                <a:cs typeface="Times New Roman"/>
              </a:rPr>
              <a:t>a </a:t>
            </a:r>
            <a:r>
              <a:rPr dirty="0" sz="1450" spc="-10">
                <a:latin typeface="Times New Roman"/>
                <a:cs typeface="Times New Roman"/>
              </a:rPr>
              <a:t>likeness, </a:t>
            </a:r>
            <a:r>
              <a:rPr dirty="0" sz="1450" spc="-5">
                <a:latin typeface="Times New Roman"/>
                <a:cs typeface="Times New Roman"/>
              </a:rPr>
              <a:t>not </a:t>
            </a:r>
            <a:r>
              <a:rPr dirty="0" sz="1450" spc="-10">
                <a:latin typeface="Times New Roman"/>
                <a:cs typeface="Times New Roman"/>
              </a:rPr>
              <a:t>so much speaking as immanent, </a:t>
            </a:r>
            <a:r>
              <a:rPr dirty="0" sz="1450" spc="-5">
                <a:latin typeface="Times New Roman"/>
                <a:cs typeface="Times New Roman"/>
              </a:rPr>
              <a:t>not </a:t>
            </a:r>
            <a:r>
              <a:rPr dirty="0" sz="1450" spc="-10">
                <a:latin typeface="Times New Roman"/>
                <a:cs typeface="Times New Roman"/>
              </a:rPr>
              <a:t>so much in any  particular feature as </a:t>
            </a:r>
            <a:r>
              <a:rPr dirty="0" sz="1450" spc="-5">
                <a:latin typeface="Times New Roman"/>
                <a:cs typeface="Times New Roman"/>
              </a:rPr>
              <a:t>upon </a:t>
            </a:r>
            <a:r>
              <a:rPr dirty="0" sz="1450" spc="-10">
                <a:latin typeface="Times New Roman"/>
                <a:cs typeface="Times New Roman"/>
              </a:rPr>
              <a:t>the whole. It should seem, </a:t>
            </a:r>
            <a:r>
              <a:rPr dirty="0" sz="1450" spc="-5">
                <a:latin typeface="Times New Roman"/>
                <a:cs typeface="Times New Roman"/>
              </a:rPr>
              <a:t>I </a:t>
            </a:r>
            <a:r>
              <a:rPr dirty="0" sz="1450" spc="-10">
                <a:latin typeface="Times New Roman"/>
                <a:cs typeface="Times New Roman"/>
              </a:rPr>
              <a:t>thought, as if when the  master set his signature to that grave canvas,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only caught the image  </a:t>
            </a:r>
            <a:r>
              <a:rPr dirty="0" sz="1450" spc="-5">
                <a:latin typeface="Times New Roman"/>
                <a:cs typeface="Times New Roman"/>
              </a:rPr>
              <a:t>of one </a:t>
            </a:r>
            <a:r>
              <a:rPr dirty="0" sz="1450" spc="-10">
                <a:latin typeface="Times New Roman"/>
                <a:cs typeface="Times New Roman"/>
              </a:rPr>
              <a:t>smiling and false-eyed woman, </a:t>
            </a:r>
            <a:r>
              <a:rPr dirty="0" sz="1450" spc="-5">
                <a:latin typeface="Times New Roman"/>
                <a:cs typeface="Times New Roman"/>
              </a:rPr>
              <a:t>but </a:t>
            </a:r>
            <a:r>
              <a:rPr dirty="0" sz="1450" spc="-10">
                <a:latin typeface="Times New Roman"/>
                <a:cs typeface="Times New Roman"/>
              </a:rPr>
              <a:t>stamped the essential quality </a:t>
            </a:r>
            <a:r>
              <a:rPr dirty="0" sz="1450" spc="-5">
                <a:latin typeface="Times New Roman"/>
                <a:cs typeface="Times New Roman"/>
              </a:rPr>
              <a:t>of a  </a:t>
            </a:r>
            <a:r>
              <a:rPr dirty="0" sz="1450" spc="-10">
                <a:latin typeface="Times New Roman"/>
                <a:cs typeface="Times New Roman"/>
              </a:rPr>
              <a:t>race.</a:t>
            </a:r>
            <a:endParaRPr sz="1450">
              <a:latin typeface="Times New Roman"/>
              <a:cs typeface="Times New Roman"/>
            </a:endParaRPr>
          </a:p>
          <a:p>
            <a:pPr algn="just" marL="12700" marR="5715">
              <a:lnSpc>
                <a:spcPts val="1730"/>
              </a:lnSpc>
              <a:spcBef>
                <a:spcPts val="819"/>
              </a:spcBef>
            </a:pPr>
            <a:r>
              <a:rPr dirty="0" sz="1450" spc="-10">
                <a:latin typeface="Times New Roman"/>
                <a:cs typeface="Times New Roman"/>
              </a:rPr>
              <a:t>From that day forth, whether </a:t>
            </a:r>
            <a:r>
              <a:rPr dirty="0" sz="1450" spc="-5">
                <a:latin typeface="Times New Roman"/>
                <a:cs typeface="Times New Roman"/>
              </a:rPr>
              <a:t>I </a:t>
            </a:r>
            <a:r>
              <a:rPr dirty="0" sz="1450" spc="-10">
                <a:latin typeface="Times New Roman"/>
                <a:cs typeface="Times New Roman"/>
              </a:rPr>
              <a:t>came </a:t>
            </a:r>
            <a:r>
              <a:rPr dirty="0" sz="1450" spc="-5">
                <a:latin typeface="Times New Roman"/>
                <a:cs typeface="Times New Roman"/>
              </a:rPr>
              <a:t>or </a:t>
            </a:r>
            <a:r>
              <a:rPr dirty="0" sz="1450" spc="-10">
                <a:latin typeface="Times New Roman"/>
                <a:cs typeface="Times New Roman"/>
              </a:rPr>
              <a:t>went, </a:t>
            </a:r>
            <a:r>
              <a:rPr dirty="0" sz="1450" spc="-5">
                <a:latin typeface="Times New Roman"/>
                <a:cs typeface="Times New Roman"/>
              </a:rPr>
              <a:t>I </a:t>
            </a:r>
            <a:r>
              <a:rPr dirty="0" sz="1450" spc="-10">
                <a:latin typeface="Times New Roman"/>
                <a:cs typeface="Times New Roman"/>
              </a:rPr>
              <a:t>was sure to find the Senora  seated in the sun against </a:t>
            </a:r>
            <a:r>
              <a:rPr dirty="0" sz="1450" spc="-5">
                <a:latin typeface="Times New Roman"/>
                <a:cs typeface="Times New Roman"/>
              </a:rPr>
              <a:t>a </a:t>
            </a:r>
            <a:r>
              <a:rPr dirty="0" sz="1450" spc="-15">
                <a:latin typeface="Times New Roman"/>
                <a:cs typeface="Times New Roman"/>
              </a:rPr>
              <a:t>pillar, </a:t>
            </a:r>
            <a:r>
              <a:rPr dirty="0" sz="1450" spc="-5">
                <a:latin typeface="Times New Roman"/>
                <a:cs typeface="Times New Roman"/>
              </a:rPr>
              <a:t>or </a:t>
            </a:r>
            <a:r>
              <a:rPr dirty="0" sz="1450" spc="-10">
                <a:latin typeface="Times New Roman"/>
                <a:cs typeface="Times New Roman"/>
              </a:rPr>
              <a:t>stretched </a:t>
            </a:r>
            <a:r>
              <a:rPr dirty="0" sz="1450" spc="-5">
                <a:latin typeface="Times New Roman"/>
                <a:cs typeface="Times New Roman"/>
              </a:rPr>
              <a:t>on a </a:t>
            </a:r>
            <a:r>
              <a:rPr dirty="0" sz="1450" spc="-10">
                <a:latin typeface="Times New Roman"/>
                <a:cs typeface="Times New Roman"/>
              </a:rPr>
              <a:t>rug before the fire; only at  times she would shift her station to the top round </a:t>
            </a:r>
            <a:r>
              <a:rPr dirty="0" sz="1450" spc="-5">
                <a:latin typeface="Times New Roman"/>
                <a:cs typeface="Times New Roman"/>
              </a:rPr>
              <a:t>of </a:t>
            </a:r>
            <a:r>
              <a:rPr dirty="0" sz="1450" spc="-10">
                <a:latin typeface="Times New Roman"/>
                <a:cs typeface="Times New Roman"/>
              </a:rPr>
              <a:t>the stone staircase, where  she lay with the same nonchalance right across my path. In all these days, </a:t>
            </a:r>
            <a:r>
              <a:rPr dirty="0" sz="1450" spc="-5">
                <a:latin typeface="Times New Roman"/>
                <a:cs typeface="Times New Roman"/>
              </a:rPr>
              <a:t>I  </a:t>
            </a:r>
            <a:r>
              <a:rPr dirty="0" sz="1450" spc="-10">
                <a:latin typeface="Times New Roman"/>
                <a:cs typeface="Times New Roman"/>
              </a:rPr>
              <a:t>never knew her to display the least spark </a:t>
            </a:r>
            <a:r>
              <a:rPr dirty="0" sz="1450" spc="-5">
                <a:latin typeface="Times New Roman"/>
                <a:cs typeface="Times New Roman"/>
              </a:rPr>
              <a:t>of </a:t>
            </a:r>
            <a:r>
              <a:rPr dirty="0" sz="1450" spc="-15">
                <a:latin typeface="Times New Roman"/>
                <a:cs typeface="Times New Roman"/>
              </a:rPr>
              <a:t>energy </a:t>
            </a:r>
            <a:r>
              <a:rPr dirty="0" sz="1450" spc="-10">
                <a:latin typeface="Times New Roman"/>
                <a:cs typeface="Times New Roman"/>
              </a:rPr>
              <a:t>beyond what she expended  in brushing and re-brushing her copious copper-coloured </a:t>
            </a:r>
            <a:r>
              <a:rPr dirty="0" sz="1450" spc="-20">
                <a:latin typeface="Times New Roman"/>
                <a:cs typeface="Times New Roman"/>
              </a:rPr>
              <a:t>hair, </a:t>
            </a:r>
            <a:r>
              <a:rPr dirty="0" sz="1450" spc="-5">
                <a:latin typeface="Times New Roman"/>
                <a:cs typeface="Times New Roman"/>
              </a:rPr>
              <a:t>or </a:t>
            </a:r>
            <a:r>
              <a:rPr dirty="0" sz="1450" spc="-10">
                <a:latin typeface="Times New Roman"/>
                <a:cs typeface="Times New Roman"/>
              </a:rPr>
              <a:t>in lisping  </a:t>
            </a:r>
            <a:r>
              <a:rPr dirty="0" sz="1450" spc="-5">
                <a:latin typeface="Times New Roman"/>
                <a:cs typeface="Times New Roman"/>
              </a:rPr>
              <a:t>out, </a:t>
            </a:r>
            <a:r>
              <a:rPr dirty="0" sz="1450" spc="-10">
                <a:latin typeface="Times New Roman"/>
                <a:cs typeface="Times New Roman"/>
              </a:rPr>
              <a:t>in the rich and broken hoarseness </a:t>
            </a:r>
            <a:r>
              <a:rPr dirty="0" sz="1450" spc="-5">
                <a:latin typeface="Times New Roman"/>
                <a:cs typeface="Times New Roman"/>
              </a:rPr>
              <a:t>of </a:t>
            </a:r>
            <a:r>
              <a:rPr dirty="0" sz="1450" spc="-10">
                <a:latin typeface="Times New Roman"/>
                <a:cs typeface="Times New Roman"/>
              </a:rPr>
              <a:t>her voice, her customary idle  salutations to myself. These, </a:t>
            </a:r>
            <a:r>
              <a:rPr dirty="0" sz="1450" spc="-5">
                <a:latin typeface="Times New Roman"/>
                <a:cs typeface="Times New Roman"/>
              </a:rPr>
              <a:t>I </a:t>
            </a:r>
            <a:r>
              <a:rPr dirty="0" sz="1450" spc="-10">
                <a:latin typeface="Times New Roman"/>
                <a:cs typeface="Times New Roman"/>
              </a:rPr>
              <a:t>think, were her two chief pleasures, beyond  that </a:t>
            </a:r>
            <a:r>
              <a:rPr dirty="0" sz="1450" spc="-5">
                <a:latin typeface="Times New Roman"/>
                <a:cs typeface="Times New Roman"/>
              </a:rPr>
              <a:t>of </a:t>
            </a:r>
            <a:r>
              <a:rPr dirty="0" sz="1450" spc="-10">
                <a:latin typeface="Times New Roman"/>
                <a:cs typeface="Times New Roman"/>
              </a:rPr>
              <a:t>mere quiescence. She seemed always proud </a:t>
            </a:r>
            <a:r>
              <a:rPr dirty="0" sz="1450" spc="-5">
                <a:latin typeface="Times New Roman"/>
                <a:cs typeface="Times New Roman"/>
              </a:rPr>
              <a:t>of </a:t>
            </a:r>
            <a:r>
              <a:rPr dirty="0" sz="1450" spc="-10">
                <a:latin typeface="Times New Roman"/>
                <a:cs typeface="Times New Roman"/>
              </a:rPr>
              <a:t>her remarks, as though  they had been witticisms: and, indeed, though they were empty </a:t>
            </a:r>
            <a:r>
              <a:rPr dirty="0" sz="1450" spc="-5">
                <a:latin typeface="Times New Roman"/>
                <a:cs typeface="Times New Roman"/>
              </a:rPr>
              <a:t>enough, </a:t>
            </a:r>
            <a:r>
              <a:rPr dirty="0" sz="1450" spc="-10">
                <a:latin typeface="Times New Roman"/>
                <a:cs typeface="Times New Roman"/>
              </a:rPr>
              <a:t>like  the conversation </a:t>
            </a:r>
            <a:r>
              <a:rPr dirty="0" sz="1450" spc="-5">
                <a:latin typeface="Times New Roman"/>
                <a:cs typeface="Times New Roman"/>
              </a:rPr>
              <a:t>of </a:t>
            </a:r>
            <a:r>
              <a:rPr dirty="0" sz="1450" spc="-10">
                <a:latin typeface="Times New Roman"/>
                <a:cs typeface="Times New Roman"/>
              </a:rPr>
              <a:t>many respectable persons, and turned </a:t>
            </a:r>
            <a:r>
              <a:rPr dirty="0" sz="1450" spc="-5">
                <a:latin typeface="Times New Roman"/>
                <a:cs typeface="Times New Roman"/>
              </a:rPr>
              <a:t>on a </a:t>
            </a:r>
            <a:r>
              <a:rPr dirty="0" sz="1450" spc="-10">
                <a:latin typeface="Times New Roman"/>
                <a:cs typeface="Times New Roman"/>
              </a:rPr>
              <a:t>very narrow  range </a:t>
            </a:r>
            <a:r>
              <a:rPr dirty="0" sz="1450" spc="-5">
                <a:latin typeface="Times New Roman"/>
                <a:cs typeface="Times New Roman"/>
              </a:rPr>
              <a:t>of </a:t>
            </a:r>
            <a:r>
              <a:rPr dirty="0" sz="1450" spc="-10">
                <a:latin typeface="Times New Roman"/>
                <a:cs typeface="Times New Roman"/>
              </a:rPr>
              <a:t>subjects, they were never meaningless </a:t>
            </a:r>
            <a:r>
              <a:rPr dirty="0" sz="1450" spc="-5">
                <a:latin typeface="Times New Roman"/>
                <a:cs typeface="Times New Roman"/>
              </a:rPr>
              <a:t>or </a:t>
            </a:r>
            <a:r>
              <a:rPr dirty="0" sz="1450" spc="-10">
                <a:latin typeface="Times New Roman"/>
                <a:cs typeface="Times New Roman"/>
              </a:rPr>
              <a:t>incoherent; </a:t>
            </a:r>
            <a:r>
              <a:rPr dirty="0" sz="1450" spc="-30">
                <a:latin typeface="Times New Roman"/>
                <a:cs typeface="Times New Roman"/>
              </a:rPr>
              <a:t>nay, </a:t>
            </a:r>
            <a:r>
              <a:rPr dirty="0" sz="1450" spc="-10">
                <a:latin typeface="Times New Roman"/>
                <a:cs typeface="Times New Roman"/>
              </a:rPr>
              <a:t>they had </a:t>
            </a:r>
            <a:r>
              <a:rPr dirty="0" sz="1450" spc="-5">
                <a:latin typeface="Times New Roman"/>
                <a:cs typeface="Times New Roman"/>
              </a:rPr>
              <a:t>a  </a:t>
            </a:r>
            <a:r>
              <a:rPr dirty="0" sz="1450" spc="-10">
                <a:latin typeface="Times New Roman"/>
                <a:cs typeface="Times New Roman"/>
              </a:rPr>
              <a:t>certain</a:t>
            </a:r>
            <a:r>
              <a:rPr dirty="0" sz="1450" spc="70">
                <a:latin typeface="Times New Roman"/>
                <a:cs typeface="Times New Roman"/>
              </a:rPr>
              <a:t> </a:t>
            </a:r>
            <a:r>
              <a:rPr dirty="0" sz="1450" spc="-10">
                <a:latin typeface="Times New Roman"/>
                <a:cs typeface="Times New Roman"/>
              </a:rPr>
              <a:t>beauty</a:t>
            </a:r>
            <a:r>
              <a:rPr dirty="0" sz="1450" spc="75">
                <a:latin typeface="Times New Roman"/>
                <a:cs typeface="Times New Roman"/>
              </a:rPr>
              <a:t> </a:t>
            </a:r>
            <a:r>
              <a:rPr dirty="0" sz="1450" spc="-5">
                <a:latin typeface="Times New Roman"/>
                <a:cs typeface="Times New Roman"/>
              </a:rPr>
              <a:t>of</a:t>
            </a:r>
            <a:r>
              <a:rPr dirty="0" sz="1450" spc="70">
                <a:latin typeface="Times New Roman"/>
                <a:cs typeface="Times New Roman"/>
              </a:rPr>
              <a:t> </a:t>
            </a:r>
            <a:r>
              <a:rPr dirty="0" sz="1450" spc="-10">
                <a:latin typeface="Times New Roman"/>
                <a:cs typeface="Times New Roman"/>
              </a:rPr>
              <a:t>their</a:t>
            </a:r>
            <a:r>
              <a:rPr dirty="0" sz="1450" spc="75">
                <a:latin typeface="Times New Roman"/>
                <a:cs typeface="Times New Roman"/>
              </a:rPr>
              <a:t> </a:t>
            </a:r>
            <a:r>
              <a:rPr dirty="0" sz="1450" spc="-10">
                <a:latin typeface="Times New Roman"/>
                <a:cs typeface="Times New Roman"/>
              </a:rPr>
              <a:t>own,</a:t>
            </a:r>
            <a:r>
              <a:rPr dirty="0" sz="1450" spc="70">
                <a:latin typeface="Times New Roman"/>
                <a:cs typeface="Times New Roman"/>
              </a:rPr>
              <a:t> </a:t>
            </a:r>
            <a:r>
              <a:rPr dirty="0" sz="1450" spc="-10">
                <a:latin typeface="Times New Roman"/>
                <a:cs typeface="Times New Roman"/>
              </a:rPr>
              <a:t>breathing,</a:t>
            </a:r>
            <a:r>
              <a:rPr dirty="0" sz="1450" spc="75">
                <a:latin typeface="Times New Roman"/>
                <a:cs typeface="Times New Roman"/>
              </a:rPr>
              <a:t> </a:t>
            </a:r>
            <a:r>
              <a:rPr dirty="0" sz="1450" spc="-10">
                <a:latin typeface="Times New Roman"/>
                <a:cs typeface="Times New Roman"/>
              </a:rPr>
              <a:t>as</a:t>
            </a:r>
            <a:r>
              <a:rPr dirty="0" sz="1450" spc="70">
                <a:latin typeface="Times New Roman"/>
                <a:cs typeface="Times New Roman"/>
              </a:rPr>
              <a:t> </a:t>
            </a:r>
            <a:r>
              <a:rPr dirty="0" sz="1450" spc="-10">
                <a:latin typeface="Times New Roman"/>
                <a:cs typeface="Times New Roman"/>
              </a:rPr>
              <a:t>they</a:t>
            </a:r>
            <a:r>
              <a:rPr dirty="0" sz="1450" spc="75">
                <a:latin typeface="Times New Roman"/>
                <a:cs typeface="Times New Roman"/>
              </a:rPr>
              <a:t> </a:t>
            </a:r>
            <a:r>
              <a:rPr dirty="0" sz="1450" spc="-5">
                <a:latin typeface="Times New Roman"/>
                <a:cs typeface="Times New Roman"/>
              </a:rPr>
              <a:t>did,</a:t>
            </a:r>
            <a:r>
              <a:rPr dirty="0" sz="1450" spc="70">
                <a:latin typeface="Times New Roman"/>
                <a:cs typeface="Times New Roman"/>
              </a:rPr>
              <a:t> </a:t>
            </a:r>
            <a:r>
              <a:rPr dirty="0" sz="1450" spc="-5">
                <a:latin typeface="Times New Roman"/>
                <a:cs typeface="Times New Roman"/>
              </a:rPr>
              <a:t>of</a:t>
            </a:r>
            <a:r>
              <a:rPr dirty="0" sz="1450" spc="75">
                <a:latin typeface="Times New Roman"/>
                <a:cs typeface="Times New Roman"/>
              </a:rPr>
              <a:t> </a:t>
            </a:r>
            <a:r>
              <a:rPr dirty="0" sz="1450" spc="-10">
                <a:latin typeface="Times New Roman"/>
                <a:cs typeface="Times New Roman"/>
              </a:rPr>
              <a:t>her</a:t>
            </a:r>
            <a:r>
              <a:rPr dirty="0" sz="1450" spc="70">
                <a:latin typeface="Times New Roman"/>
                <a:cs typeface="Times New Roman"/>
              </a:rPr>
              <a:t> </a:t>
            </a:r>
            <a:r>
              <a:rPr dirty="0" sz="1450" spc="-10">
                <a:latin typeface="Times New Roman"/>
                <a:cs typeface="Times New Roman"/>
              </a:rPr>
              <a:t>entire</a:t>
            </a:r>
            <a:r>
              <a:rPr dirty="0" sz="1450" spc="75">
                <a:latin typeface="Times New Roman"/>
                <a:cs typeface="Times New Roman"/>
              </a:rPr>
              <a:t> </a:t>
            </a:r>
            <a:r>
              <a:rPr dirty="0" sz="1450" spc="-10">
                <a:latin typeface="Times New Roman"/>
                <a:cs typeface="Times New Roman"/>
              </a:rPr>
              <a:t>contentment.</a:t>
            </a:r>
            <a:endParaRPr sz="145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075" cy="7818120"/>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‘Wheesht!’ </a:t>
            </a:r>
            <a:r>
              <a:rPr dirty="0" sz="1450" spc="-5">
                <a:latin typeface="Times New Roman"/>
                <a:cs typeface="Times New Roman"/>
              </a:rPr>
              <a:t>he </a:t>
            </a:r>
            <a:r>
              <a:rPr dirty="0" sz="1450" spc="-10">
                <a:latin typeface="Times New Roman"/>
                <a:cs typeface="Times New Roman"/>
              </a:rPr>
              <a:t>said </a:t>
            </a:r>
            <a:r>
              <a:rPr dirty="0" sz="1450" spc="-20">
                <a:latin typeface="Times New Roman"/>
                <a:cs typeface="Times New Roman"/>
              </a:rPr>
              <a:t>sternly. </a:t>
            </a:r>
            <a:r>
              <a:rPr dirty="0" sz="1450" spc="-10">
                <a:latin typeface="Times New Roman"/>
                <a:cs typeface="Times New Roman"/>
              </a:rPr>
              <a:t>‘Nane shall pray for the deid </a:t>
            </a:r>
            <a:r>
              <a:rPr dirty="0" sz="1450" spc="-5">
                <a:latin typeface="Times New Roman"/>
                <a:cs typeface="Times New Roman"/>
              </a:rPr>
              <a:t>on </a:t>
            </a:r>
            <a:r>
              <a:rPr dirty="0" sz="1450" spc="-10">
                <a:latin typeface="Times New Roman"/>
                <a:cs typeface="Times New Roman"/>
              </a:rPr>
              <a:t>my</a:t>
            </a:r>
            <a:r>
              <a:rPr dirty="0" sz="1450" spc="30">
                <a:latin typeface="Times New Roman"/>
                <a:cs typeface="Times New Roman"/>
              </a:rPr>
              <a:t> </a:t>
            </a:r>
            <a:r>
              <a:rPr dirty="0" sz="1450" spc="-10">
                <a:latin typeface="Times New Roman"/>
                <a:cs typeface="Times New Roman"/>
              </a:rPr>
              <a:t>hearth-stane.’</a:t>
            </a:r>
            <a:endParaRPr sz="1450">
              <a:latin typeface="Times New Roman"/>
              <a:cs typeface="Times New Roman"/>
            </a:endParaRPr>
          </a:p>
          <a:p>
            <a:pPr algn="just" marL="12700" marR="5715">
              <a:lnSpc>
                <a:spcPts val="1730"/>
              </a:lnSpc>
              <a:spcBef>
                <a:spcPts val="915"/>
              </a:spcBef>
            </a:pPr>
            <a:r>
              <a:rPr dirty="0" sz="1450" spc="-5">
                <a:latin typeface="Times New Roman"/>
                <a:cs typeface="Times New Roman"/>
              </a:rPr>
              <a:t>I </a:t>
            </a:r>
            <a:r>
              <a:rPr dirty="0" sz="1450" spc="-10">
                <a:latin typeface="Times New Roman"/>
                <a:cs typeface="Times New Roman"/>
              </a:rPr>
              <a:t>disclaimed </a:t>
            </a:r>
            <a:r>
              <a:rPr dirty="0" sz="1450" spc="-5">
                <a:latin typeface="Times New Roman"/>
                <a:cs typeface="Times New Roman"/>
              </a:rPr>
              <a:t>a </a:t>
            </a:r>
            <a:r>
              <a:rPr dirty="0" sz="1450" spc="-10">
                <a:latin typeface="Times New Roman"/>
                <a:cs typeface="Times New Roman"/>
              </a:rPr>
              <a:t>Popish sense for my ejaculation; and </a:t>
            </a:r>
            <a:r>
              <a:rPr dirty="0" sz="1450" spc="-5">
                <a:latin typeface="Times New Roman"/>
                <a:cs typeface="Times New Roman"/>
              </a:rPr>
              <a:t>he </a:t>
            </a:r>
            <a:r>
              <a:rPr dirty="0" sz="1450" spc="-10">
                <a:latin typeface="Times New Roman"/>
                <a:cs typeface="Times New Roman"/>
              </a:rPr>
              <a:t>seemed to accept my  disclaimer with unusual </a:t>
            </a:r>
            <a:r>
              <a:rPr dirty="0" sz="1450" spc="-20">
                <a:latin typeface="Times New Roman"/>
                <a:cs typeface="Times New Roman"/>
              </a:rPr>
              <a:t>facility,</a:t>
            </a:r>
            <a:r>
              <a:rPr dirty="0" sz="1450" spc="320">
                <a:latin typeface="Times New Roman"/>
                <a:cs typeface="Times New Roman"/>
              </a:rPr>
              <a:t> </a:t>
            </a:r>
            <a:r>
              <a:rPr dirty="0" sz="1450" spc="-10">
                <a:latin typeface="Times New Roman"/>
                <a:cs typeface="Times New Roman"/>
              </a:rPr>
              <a:t>and ran </a:t>
            </a:r>
            <a:r>
              <a:rPr dirty="0" sz="1450" spc="-5">
                <a:latin typeface="Times New Roman"/>
                <a:cs typeface="Times New Roman"/>
              </a:rPr>
              <a:t>on </a:t>
            </a:r>
            <a:r>
              <a:rPr dirty="0" sz="1450" spc="-10">
                <a:latin typeface="Times New Roman"/>
                <a:cs typeface="Times New Roman"/>
              </a:rPr>
              <a:t>once more </a:t>
            </a:r>
            <a:r>
              <a:rPr dirty="0" sz="1450" spc="-5">
                <a:latin typeface="Times New Roman"/>
                <a:cs typeface="Times New Roman"/>
              </a:rPr>
              <a:t>upon </a:t>
            </a:r>
            <a:r>
              <a:rPr dirty="0" sz="1450" spc="-10">
                <a:latin typeface="Times New Roman"/>
                <a:cs typeface="Times New Roman"/>
              </a:rPr>
              <a:t>what had  evidently become </a:t>
            </a:r>
            <a:r>
              <a:rPr dirty="0" sz="1450" spc="-5">
                <a:latin typeface="Times New Roman"/>
                <a:cs typeface="Times New Roman"/>
              </a:rPr>
              <a:t>a </a:t>
            </a:r>
            <a:r>
              <a:rPr dirty="0" sz="1450" spc="-10">
                <a:latin typeface="Times New Roman"/>
                <a:cs typeface="Times New Roman"/>
              </a:rPr>
              <a:t>favourite</a:t>
            </a:r>
            <a:r>
              <a:rPr dirty="0" sz="1450" spc="5">
                <a:latin typeface="Times New Roman"/>
                <a:cs typeface="Times New Roman"/>
              </a:rPr>
              <a:t> </a:t>
            </a:r>
            <a:r>
              <a:rPr dirty="0" sz="1450" spc="-10">
                <a:latin typeface="Times New Roman"/>
                <a:cs typeface="Times New Roman"/>
              </a:rPr>
              <a:t>subject.</a:t>
            </a:r>
            <a:endParaRPr sz="1450">
              <a:latin typeface="Times New Roman"/>
              <a:cs typeface="Times New Roman"/>
            </a:endParaRPr>
          </a:p>
          <a:p>
            <a:pPr algn="just" marL="12700" marR="5080">
              <a:lnSpc>
                <a:spcPts val="1730"/>
              </a:lnSpc>
              <a:spcBef>
                <a:spcPts val="860"/>
              </a:spcBef>
            </a:pPr>
            <a:r>
              <a:rPr dirty="0" sz="1450" spc="-50">
                <a:latin typeface="Times New Roman"/>
                <a:cs typeface="Times New Roman"/>
              </a:rPr>
              <a:t>‘We </a:t>
            </a:r>
            <a:r>
              <a:rPr dirty="0" sz="1450" spc="-10">
                <a:latin typeface="Times New Roman"/>
                <a:cs typeface="Times New Roman"/>
              </a:rPr>
              <a:t>fand her in Sandag </a:t>
            </a:r>
            <a:r>
              <a:rPr dirty="0" sz="1450" spc="-35">
                <a:latin typeface="Times New Roman"/>
                <a:cs typeface="Times New Roman"/>
              </a:rPr>
              <a:t>Bay, </a:t>
            </a:r>
            <a:r>
              <a:rPr dirty="0" sz="1450" spc="-10">
                <a:latin typeface="Times New Roman"/>
                <a:cs typeface="Times New Roman"/>
              </a:rPr>
              <a:t>Rorie an’ me, and a’ thae braws in the inside </a:t>
            </a:r>
            <a:r>
              <a:rPr dirty="0" sz="1450" spc="-5">
                <a:latin typeface="Times New Roman"/>
                <a:cs typeface="Times New Roman"/>
              </a:rPr>
              <a:t>of  </a:t>
            </a:r>
            <a:r>
              <a:rPr dirty="0" sz="1450" spc="-30">
                <a:latin typeface="Times New Roman"/>
                <a:cs typeface="Times New Roman"/>
              </a:rPr>
              <a:t>her. </a:t>
            </a:r>
            <a:r>
              <a:rPr dirty="0" sz="1450" spc="-20">
                <a:latin typeface="Times New Roman"/>
                <a:cs typeface="Times New Roman"/>
              </a:rPr>
              <a:t>There’s </a:t>
            </a:r>
            <a:r>
              <a:rPr dirty="0" sz="1450" spc="-5">
                <a:latin typeface="Times New Roman"/>
                <a:cs typeface="Times New Roman"/>
              </a:rPr>
              <a:t>a </a:t>
            </a:r>
            <a:r>
              <a:rPr dirty="0" sz="1450" spc="-10">
                <a:latin typeface="Times New Roman"/>
                <a:cs typeface="Times New Roman"/>
              </a:rPr>
              <a:t>kittle bit, </a:t>
            </a:r>
            <a:r>
              <a:rPr dirty="0" sz="1450" spc="-5">
                <a:latin typeface="Times New Roman"/>
                <a:cs typeface="Times New Roman"/>
              </a:rPr>
              <a:t>ye </a:t>
            </a:r>
            <a:r>
              <a:rPr dirty="0" sz="1450" spc="-10">
                <a:latin typeface="Times New Roman"/>
                <a:cs typeface="Times New Roman"/>
              </a:rPr>
              <a:t>see, about Sandag; whiles the sook rins strong for  the Merry Men; an’ whiles again, when the </a:t>
            </a:r>
            <a:r>
              <a:rPr dirty="0" sz="1450" spc="-25">
                <a:latin typeface="Times New Roman"/>
                <a:cs typeface="Times New Roman"/>
              </a:rPr>
              <a:t>tide’s </a:t>
            </a:r>
            <a:r>
              <a:rPr dirty="0" sz="1450" spc="-10">
                <a:latin typeface="Times New Roman"/>
                <a:cs typeface="Times New Roman"/>
              </a:rPr>
              <a:t>makin’ hard an’ </a:t>
            </a:r>
            <a:r>
              <a:rPr dirty="0" sz="1450" spc="-5">
                <a:latin typeface="Times New Roman"/>
                <a:cs typeface="Times New Roman"/>
              </a:rPr>
              <a:t>ye </a:t>
            </a:r>
            <a:r>
              <a:rPr dirty="0" sz="1450" spc="-10">
                <a:latin typeface="Times New Roman"/>
                <a:cs typeface="Times New Roman"/>
              </a:rPr>
              <a:t>can hear  the Roost blawin’ at the </a:t>
            </a:r>
            <a:r>
              <a:rPr dirty="0" sz="1450" spc="-15">
                <a:latin typeface="Times New Roman"/>
                <a:cs typeface="Times New Roman"/>
              </a:rPr>
              <a:t>far-end </a:t>
            </a:r>
            <a:r>
              <a:rPr dirty="0" sz="1450" spc="-5">
                <a:latin typeface="Times New Roman"/>
                <a:cs typeface="Times New Roman"/>
              </a:rPr>
              <a:t>of </a:t>
            </a:r>
            <a:r>
              <a:rPr dirty="0" sz="1450" spc="-10">
                <a:latin typeface="Times New Roman"/>
                <a:cs typeface="Times New Roman"/>
              </a:rPr>
              <a:t>Aros, there comes </a:t>
            </a:r>
            <a:r>
              <a:rPr dirty="0" sz="1450" spc="-5">
                <a:latin typeface="Times New Roman"/>
                <a:cs typeface="Times New Roman"/>
              </a:rPr>
              <a:t>a </a:t>
            </a:r>
            <a:r>
              <a:rPr dirty="0" sz="1450" spc="-10">
                <a:latin typeface="Times New Roman"/>
                <a:cs typeface="Times New Roman"/>
              </a:rPr>
              <a:t>back-spang </a:t>
            </a:r>
            <a:r>
              <a:rPr dirty="0" sz="1450" spc="-5">
                <a:latin typeface="Times New Roman"/>
                <a:cs typeface="Times New Roman"/>
              </a:rPr>
              <a:t>of </a:t>
            </a:r>
            <a:r>
              <a:rPr dirty="0" sz="1450" spc="-10">
                <a:latin typeface="Times New Roman"/>
                <a:cs typeface="Times New Roman"/>
              </a:rPr>
              <a:t>current  straucht into Sandag </a:t>
            </a:r>
            <a:r>
              <a:rPr dirty="0" sz="1450" spc="-35">
                <a:latin typeface="Times New Roman"/>
                <a:cs typeface="Times New Roman"/>
              </a:rPr>
              <a:t>Bay. Weel, </a:t>
            </a:r>
            <a:r>
              <a:rPr dirty="0" sz="1450" spc="-20">
                <a:latin typeface="Times New Roman"/>
                <a:cs typeface="Times New Roman"/>
              </a:rPr>
              <a:t>there’s </a:t>
            </a:r>
            <a:r>
              <a:rPr dirty="0" sz="1450" spc="-10">
                <a:latin typeface="Times New Roman"/>
                <a:cs typeface="Times New Roman"/>
              </a:rPr>
              <a:t>the thing that </a:t>
            </a:r>
            <a:r>
              <a:rPr dirty="0" sz="1450" spc="-5">
                <a:latin typeface="Times New Roman"/>
                <a:cs typeface="Times New Roman"/>
              </a:rPr>
              <a:t>got </a:t>
            </a:r>
            <a:r>
              <a:rPr dirty="0" sz="1450" spc="-10">
                <a:latin typeface="Times New Roman"/>
                <a:cs typeface="Times New Roman"/>
              </a:rPr>
              <a:t>the grip </a:t>
            </a:r>
            <a:r>
              <a:rPr dirty="0" sz="1450" spc="-5">
                <a:latin typeface="Times New Roman"/>
                <a:cs typeface="Times New Roman"/>
              </a:rPr>
              <a:t>on  </a:t>
            </a:r>
            <a:r>
              <a:rPr dirty="0" sz="1450" spc="-10">
                <a:latin typeface="Times New Roman"/>
                <a:cs typeface="Times New Roman"/>
              </a:rPr>
              <a:t>the </a:t>
            </a:r>
            <a:r>
              <a:rPr dirty="0" sz="1450" spc="-10" i="1">
                <a:latin typeface="Times New Roman"/>
                <a:cs typeface="Times New Roman"/>
              </a:rPr>
              <a:t>Christ-Anna</a:t>
            </a:r>
            <a:r>
              <a:rPr dirty="0" sz="1450" spc="-10">
                <a:latin typeface="Times New Roman"/>
                <a:cs typeface="Times New Roman"/>
              </a:rPr>
              <a:t>. She </a:t>
            </a:r>
            <a:r>
              <a:rPr dirty="0" sz="1450" spc="-5">
                <a:latin typeface="Times New Roman"/>
                <a:cs typeface="Times New Roman"/>
              </a:rPr>
              <a:t>but </a:t>
            </a:r>
            <a:r>
              <a:rPr dirty="0" sz="1450" spc="-10">
                <a:latin typeface="Times New Roman"/>
                <a:cs typeface="Times New Roman"/>
              </a:rPr>
              <a:t>to have come in ram-stam an’ stern forrit; for the  bows </a:t>
            </a:r>
            <a:r>
              <a:rPr dirty="0" sz="1450" spc="-5">
                <a:latin typeface="Times New Roman"/>
                <a:cs typeface="Times New Roman"/>
              </a:rPr>
              <a:t>of </a:t>
            </a:r>
            <a:r>
              <a:rPr dirty="0" sz="1450" spc="-10">
                <a:latin typeface="Times New Roman"/>
                <a:cs typeface="Times New Roman"/>
              </a:rPr>
              <a:t>her are aften </a:t>
            </a:r>
            <a:r>
              <a:rPr dirty="0" sz="1450" spc="-15">
                <a:latin typeface="Times New Roman"/>
                <a:cs typeface="Times New Roman"/>
              </a:rPr>
              <a:t>under, </a:t>
            </a:r>
            <a:r>
              <a:rPr dirty="0" sz="1450" spc="-10">
                <a:latin typeface="Times New Roman"/>
                <a:cs typeface="Times New Roman"/>
              </a:rPr>
              <a:t>and the back-side </a:t>
            </a:r>
            <a:r>
              <a:rPr dirty="0" sz="1450" spc="-5">
                <a:latin typeface="Times New Roman"/>
                <a:cs typeface="Times New Roman"/>
              </a:rPr>
              <a:t>of </a:t>
            </a:r>
            <a:r>
              <a:rPr dirty="0" sz="1450" spc="-10">
                <a:latin typeface="Times New Roman"/>
                <a:cs typeface="Times New Roman"/>
              </a:rPr>
              <a:t>her is clear at hie-water </a:t>
            </a:r>
            <a:r>
              <a:rPr dirty="0" sz="1450" spc="-5">
                <a:latin typeface="Times New Roman"/>
                <a:cs typeface="Times New Roman"/>
              </a:rPr>
              <a:t>o’  </a:t>
            </a:r>
            <a:r>
              <a:rPr dirty="0" sz="1450" spc="-10">
                <a:latin typeface="Times New Roman"/>
                <a:cs typeface="Times New Roman"/>
              </a:rPr>
              <a:t>neaps. But, man! the </a:t>
            </a:r>
            <a:r>
              <a:rPr dirty="0" sz="1450" spc="-5">
                <a:latin typeface="Times New Roman"/>
                <a:cs typeface="Times New Roman"/>
              </a:rPr>
              <a:t>dunt </a:t>
            </a:r>
            <a:r>
              <a:rPr dirty="0" sz="1450" spc="-10">
                <a:latin typeface="Times New Roman"/>
                <a:cs typeface="Times New Roman"/>
              </a:rPr>
              <a:t>that she cam </a:t>
            </a:r>
            <a:r>
              <a:rPr dirty="0" sz="1450" spc="-5">
                <a:latin typeface="Times New Roman"/>
                <a:cs typeface="Times New Roman"/>
              </a:rPr>
              <a:t>doon </a:t>
            </a:r>
            <a:r>
              <a:rPr dirty="0" sz="1450" spc="-10">
                <a:latin typeface="Times New Roman"/>
                <a:cs typeface="Times New Roman"/>
              </a:rPr>
              <a:t>wi’ when she struck! Lord save  </a:t>
            </a:r>
            <a:r>
              <a:rPr dirty="0" sz="1450" spc="-5">
                <a:latin typeface="Times New Roman"/>
                <a:cs typeface="Times New Roman"/>
              </a:rPr>
              <a:t>us </a:t>
            </a:r>
            <a:r>
              <a:rPr dirty="0" sz="1450" spc="-10">
                <a:latin typeface="Times New Roman"/>
                <a:cs typeface="Times New Roman"/>
              </a:rPr>
              <a:t>a’! </a:t>
            </a:r>
            <a:r>
              <a:rPr dirty="0" sz="1450" spc="-5">
                <a:latin typeface="Times New Roman"/>
                <a:cs typeface="Times New Roman"/>
              </a:rPr>
              <a:t>but </a:t>
            </a:r>
            <a:r>
              <a:rPr dirty="0" sz="1450" spc="-30">
                <a:latin typeface="Times New Roman"/>
                <a:cs typeface="Times New Roman"/>
              </a:rPr>
              <a:t>it’s </a:t>
            </a:r>
            <a:r>
              <a:rPr dirty="0" sz="1450" spc="-10">
                <a:latin typeface="Times New Roman"/>
                <a:cs typeface="Times New Roman"/>
              </a:rPr>
              <a:t>an unco life to </a:t>
            </a:r>
            <a:r>
              <a:rPr dirty="0" sz="1450" spc="-5">
                <a:latin typeface="Times New Roman"/>
                <a:cs typeface="Times New Roman"/>
              </a:rPr>
              <a:t>be a </a:t>
            </a:r>
            <a:r>
              <a:rPr dirty="0" sz="1450" spc="-10">
                <a:latin typeface="Times New Roman"/>
                <a:cs typeface="Times New Roman"/>
              </a:rPr>
              <a:t>sailor—a cauld, wanchancy life. </a:t>
            </a:r>
            <a:r>
              <a:rPr dirty="0" sz="1450" spc="-20">
                <a:latin typeface="Times New Roman"/>
                <a:cs typeface="Times New Roman"/>
              </a:rPr>
              <a:t>Mony’s </a:t>
            </a:r>
            <a:r>
              <a:rPr dirty="0" sz="1450" spc="-10">
                <a:latin typeface="Times New Roman"/>
                <a:cs typeface="Times New Roman"/>
              </a:rPr>
              <a:t>the  </a:t>
            </a:r>
            <a:r>
              <a:rPr dirty="0" sz="1450" spc="-15">
                <a:latin typeface="Times New Roman"/>
                <a:cs typeface="Times New Roman"/>
              </a:rPr>
              <a:t>gliff </a:t>
            </a:r>
            <a:r>
              <a:rPr dirty="0" sz="1450" spc="-5">
                <a:latin typeface="Times New Roman"/>
                <a:cs typeface="Times New Roman"/>
              </a:rPr>
              <a:t>I got </a:t>
            </a:r>
            <a:r>
              <a:rPr dirty="0" sz="1450" spc="-10">
                <a:latin typeface="Times New Roman"/>
                <a:cs typeface="Times New Roman"/>
              </a:rPr>
              <a:t>mysel’ in the great deep; and why the Lord should hae made </a:t>
            </a:r>
            <a:r>
              <a:rPr dirty="0" sz="1450" spc="-5">
                <a:latin typeface="Times New Roman"/>
                <a:cs typeface="Times New Roman"/>
              </a:rPr>
              <a:t>yon  </a:t>
            </a:r>
            <a:r>
              <a:rPr dirty="0" sz="1450" spc="-10">
                <a:latin typeface="Times New Roman"/>
                <a:cs typeface="Times New Roman"/>
              </a:rPr>
              <a:t>unco water is mair than ever </a:t>
            </a:r>
            <a:r>
              <a:rPr dirty="0" sz="1450" spc="-5">
                <a:latin typeface="Times New Roman"/>
                <a:cs typeface="Times New Roman"/>
              </a:rPr>
              <a:t>I </a:t>
            </a:r>
            <a:r>
              <a:rPr dirty="0" sz="1450" spc="-10">
                <a:latin typeface="Times New Roman"/>
                <a:cs typeface="Times New Roman"/>
              </a:rPr>
              <a:t>could win to understand. He made the vales  and the pastures, the </a:t>
            </a:r>
            <a:r>
              <a:rPr dirty="0" sz="1450" spc="-5">
                <a:latin typeface="Times New Roman"/>
                <a:cs typeface="Times New Roman"/>
              </a:rPr>
              <a:t>bonny </a:t>
            </a:r>
            <a:r>
              <a:rPr dirty="0" sz="1450" spc="-10">
                <a:latin typeface="Times New Roman"/>
                <a:cs typeface="Times New Roman"/>
              </a:rPr>
              <a:t>green yaird, the halesome, canty</a:t>
            </a:r>
            <a:r>
              <a:rPr dirty="0" sz="1450" spc="60">
                <a:latin typeface="Times New Roman"/>
                <a:cs typeface="Times New Roman"/>
              </a:rPr>
              <a:t> </a:t>
            </a:r>
            <a:r>
              <a:rPr dirty="0" sz="1450" spc="-10">
                <a:latin typeface="Times New Roman"/>
                <a:cs typeface="Times New Roman"/>
              </a:rPr>
              <a:t>land—</a:t>
            </a:r>
            <a:endParaRPr sz="1450">
              <a:latin typeface="Times New Roman"/>
              <a:cs typeface="Times New Roman"/>
            </a:endParaRPr>
          </a:p>
          <a:p>
            <a:pPr algn="just" marL="12700" marR="3001645">
              <a:lnSpc>
                <a:spcPts val="1730"/>
              </a:lnSpc>
              <a:spcBef>
                <a:spcPts val="844"/>
              </a:spcBef>
            </a:pPr>
            <a:r>
              <a:rPr dirty="0" sz="1450" spc="-10">
                <a:latin typeface="Times New Roman"/>
                <a:cs typeface="Times New Roman"/>
              </a:rPr>
              <a:t>And now they </a:t>
            </a:r>
            <a:r>
              <a:rPr dirty="0" sz="1450" spc="-5">
                <a:latin typeface="Times New Roman"/>
                <a:cs typeface="Times New Roman"/>
              </a:rPr>
              <a:t>shout </a:t>
            </a:r>
            <a:r>
              <a:rPr dirty="0" sz="1450" spc="-10">
                <a:latin typeface="Times New Roman"/>
                <a:cs typeface="Times New Roman"/>
              </a:rPr>
              <a:t>and sing to Thee,  For Thou hast made them</a:t>
            </a:r>
            <a:r>
              <a:rPr dirty="0" sz="1450" spc="10">
                <a:latin typeface="Times New Roman"/>
                <a:cs typeface="Times New Roman"/>
              </a:rPr>
              <a:t> </a:t>
            </a:r>
            <a:r>
              <a:rPr dirty="0" sz="1450" spc="-10">
                <a:latin typeface="Times New Roman"/>
                <a:cs typeface="Times New Roman"/>
              </a:rPr>
              <a:t>glad,</a:t>
            </a:r>
            <a:endParaRPr sz="1450">
              <a:latin typeface="Times New Roman"/>
              <a:cs typeface="Times New Roman"/>
            </a:endParaRPr>
          </a:p>
          <a:p>
            <a:pPr algn="just" marL="12700" marR="5080">
              <a:lnSpc>
                <a:spcPts val="1730"/>
              </a:lnSpc>
              <a:spcBef>
                <a:spcPts val="865"/>
              </a:spcBef>
            </a:pPr>
            <a:r>
              <a:rPr dirty="0" sz="1450" spc="-10">
                <a:latin typeface="Times New Roman"/>
                <a:cs typeface="Times New Roman"/>
              </a:rPr>
              <a:t>as the Psalms say in the metrical version. No that </a:t>
            </a:r>
            <a:r>
              <a:rPr dirty="0" sz="1450" spc="-5">
                <a:latin typeface="Times New Roman"/>
                <a:cs typeface="Times New Roman"/>
              </a:rPr>
              <a:t>I </a:t>
            </a:r>
            <a:r>
              <a:rPr dirty="0" sz="1450" spc="-10">
                <a:latin typeface="Times New Roman"/>
                <a:cs typeface="Times New Roman"/>
              </a:rPr>
              <a:t>would preen my faith to  that clink neither; </a:t>
            </a:r>
            <a:r>
              <a:rPr dirty="0" sz="1450" spc="-5">
                <a:latin typeface="Times New Roman"/>
                <a:cs typeface="Times New Roman"/>
              </a:rPr>
              <a:t>but </a:t>
            </a:r>
            <a:r>
              <a:rPr dirty="0" sz="1450" spc="-30">
                <a:latin typeface="Times New Roman"/>
                <a:cs typeface="Times New Roman"/>
              </a:rPr>
              <a:t>it’s </a:t>
            </a:r>
            <a:r>
              <a:rPr dirty="0" sz="1450" spc="-25">
                <a:latin typeface="Times New Roman"/>
                <a:cs typeface="Times New Roman"/>
              </a:rPr>
              <a:t>bonny, </a:t>
            </a:r>
            <a:r>
              <a:rPr dirty="0" sz="1450" spc="-10">
                <a:latin typeface="Times New Roman"/>
                <a:cs typeface="Times New Roman"/>
              </a:rPr>
              <a:t>and easier to mind. “Who </a:t>
            </a:r>
            <a:r>
              <a:rPr dirty="0" sz="1450" spc="-5">
                <a:latin typeface="Times New Roman"/>
                <a:cs typeface="Times New Roman"/>
              </a:rPr>
              <a:t>go </a:t>
            </a:r>
            <a:r>
              <a:rPr dirty="0" sz="1450" spc="-10">
                <a:latin typeface="Times New Roman"/>
                <a:cs typeface="Times New Roman"/>
              </a:rPr>
              <a:t>to sea in ships,”  they </a:t>
            </a:r>
            <a:r>
              <a:rPr dirty="0" sz="1450" spc="-15">
                <a:latin typeface="Times New Roman"/>
                <a:cs typeface="Times New Roman"/>
              </a:rPr>
              <a:t>hae’t</a:t>
            </a:r>
            <a:r>
              <a:rPr dirty="0" sz="1450" spc="-5">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424180">
              <a:lnSpc>
                <a:spcPts val="1735"/>
              </a:lnSpc>
              <a:spcBef>
                <a:spcPts val="790"/>
              </a:spcBef>
            </a:pPr>
            <a:r>
              <a:rPr dirty="0" sz="1450" spc="-10">
                <a:latin typeface="Times New Roman"/>
                <a:cs typeface="Times New Roman"/>
              </a:rPr>
              <a:t>And in</a:t>
            </a:r>
            <a:endParaRPr sz="1450">
              <a:latin typeface="Times New Roman"/>
              <a:cs typeface="Times New Roman"/>
            </a:endParaRPr>
          </a:p>
          <a:p>
            <a:pPr algn="just" marL="149860">
              <a:lnSpc>
                <a:spcPts val="1730"/>
              </a:lnSpc>
            </a:pPr>
            <a:r>
              <a:rPr dirty="0" sz="1450" spc="-10">
                <a:latin typeface="Times New Roman"/>
                <a:cs typeface="Times New Roman"/>
              </a:rPr>
              <a:t>Great waters trading</a:t>
            </a:r>
            <a:r>
              <a:rPr dirty="0" sz="1450">
                <a:latin typeface="Times New Roman"/>
                <a:cs typeface="Times New Roman"/>
              </a:rPr>
              <a:t> </a:t>
            </a:r>
            <a:r>
              <a:rPr dirty="0" sz="1450" spc="-10">
                <a:latin typeface="Times New Roman"/>
                <a:cs typeface="Times New Roman"/>
              </a:rPr>
              <a:t>be,</a:t>
            </a:r>
            <a:endParaRPr sz="1450">
              <a:latin typeface="Times New Roman"/>
              <a:cs typeface="Times New Roman"/>
            </a:endParaRPr>
          </a:p>
          <a:p>
            <a:pPr algn="just" marL="149860" marR="2867025" indent="-137795">
              <a:lnSpc>
                <a:spcPts val="1730"/>
              </a:lnSpc>
              <a:spcBef>
                <a:spcPts val="60"/>
              </a:spcBef>
            </a:pPr>
            <a:r>
              <a:rPr dirty="0" sz="1450" spc="-20">
                <a:latin typeface="Times New Roman"/>
                <a:cs typeface="Times New Roman"/>
              </a:rPr>
              <a:t>Within </a:t>
            </a:r>
            <a:r>
              <a:rPr dirty="0" sz="1450" spc="-10">
                <a:latin typeface="Times New Roman"/>
                <a:cs typeface="Times New Roman"/>
              </a:rPr>
              <a:t>the deep these men </a:t>
            </a:r>
            <a:r>
              <a:rPr dirty="0" sz="1450" spc="-25">
                <a:latin typeface="Times New Roman"/>
                <a:cs typeface="Times New Roman"/>
              </a:rPr>
              <a:t>God’s </a:t>
            </a:r>
            <a:r>
              <a:rPr dirty="0" sz="1450" spc="-10">
                <a:latin typeface="Times New Roman"/>
                <a:cs typeface="Times New Roman"/>
              </a:rPr>
              <a:t>works  And His great wonders</a:t>
            </a:r>
            <a:r>
              <a:rPr dirty="0" sz="1450">
                <a:latin typeface="Times New Roman"/>
                <a:cs typeface="Times New Roman"/>
              </a:rPr>
              <a:t> </a:t>
            </a:r>
            <a:r>
              <a:rPr dirty="0" sz="1450" spc="-10">
                <a:latin typeface="Times New Roman"/>
                <a:cs typeface="Times New Roman"/>
              </a:rPr>
              <a:t>see.</a:t>
            </a:r>
            <a:endParaRPr sz="1450">
              <a:latin typeface="Times New Roman"/>
              <a:cs typeface="Times New Roman"/>
            </a:endParaRPr>
          </a:p>
          <a:p>
            <a:pPr algn="just" marL="12700" marR="5080">
              <a:lnSpc>
                <a:spcPts val="1730"/>
              </a:lnSpc>
              <a:spcBef>
                <a:spcPts val="860"/>
              </a:spcBef>
            </a:pPr>
            <a:r>
              <a:rPr dirty="0" sz="1450" spc="-35">
                <a:latin typeface="Times New Roman"/>
                <a:cs typeface="Times New Roman"/>
              </a:rPr>
              <a:t>Weel, </a:t>
            </a:r>
            <a:r>
              <a:rPr dirty="0" sz="1450" spc="-30">
                <a:latin typeface="Times New Roman"/>
                <a:cs typeface="Times New Roman"/>
              </a:rPr>
              <a:t>it’s </a:t>
            </a:r>
            <a:r>
              <a:rPr dirty="0" sz="1450" spc="-10">
                <a:latin typeface="Times New Roman"/>
                <a:cs typeface="Times New Roman"/>
              </a:rPr>
              <a:t>easy sayin’ sae. Maybe Dauvit wasnae very weel acquant wi’ the  sea. But, troth, if it wasnae prentit in the Bible, </a:t>
            </a:r>
            <a:r>
              <a:rPr dirty="0" sz="1450" spc="-5">
                <a:latin typeface="Times New Roman"/>
                <a:cs typeface="Times New Roman"/>
              </a:rPr>
              <a:t>I </a:t>
            </a:r>
            <a:r>
              <a:rPr dirty="0" sz="1450" spc="-10">
                <a:latin typeface="Times New Roman"/>
                <a:cs typeface="Times New Roman"/>
              </a:rPr>
              <a:t>wad whiles </a:t>
            </a:r>
            <a:r>
              <a:rPr dirty="0" sz="1450" spc="-5">
                <a:latin typeface="Times New Roman"/>
                <a:cs typeface="Times New Roman"/>
              </a:rPr>
              <a:t>be </a:t>
            </a:r>
            <a:r>
              <a:rPr dirty="0" sz="1450" spc="-10">
                <a:latin typeface="Times New Roman"/>
                <a:cs typeface="Times New Roman"/>
              </a:rPr>
              <a:t>temp’it to  think it wasnae the Lord, </a:t>
            </a:r>
            <a:r>
              <a:rPr dirty="0" sz="1450" spc="-5">
                <a:latin typeface="Times New Roman"/>
                <a:cs typeface="Times New Roman"/>
              </a:rPr>
              <a:t>but </a:t>
            </a:r>
            <a:r>
              <a:rPr dirty="0" sz="1450" spc="-10">
                <a:latin typeface="Times New Roman"/>
                <a:cs typeface="Times New Roman"/>
              </a:rPr>
              <a:t>the muckle, black deil that made the sea. </a:t>
            </a:r>
            <a:r>
              <a:rPr dirty="0" sz="1450" spc="-20">
                <a:latin typeface="Times New Roman"/>
                <a:cs typeface="Times New Roman"/>
              </a:rPr>
              <a:t>There’s  </a:t>
            </a:r>
            <a:r>
              <a:rPr dirty="0" sz="1450" spc="-10">
                <a:latin typeface="Times New Roman"/>
                <a:cs typeface="Times New Roman"/>
              </a:rPr>
              <a:t>naething </a:t>
            </a:r>
            <a:r>
              <a:rPr dirty="0" sz="1450" spc="-5">
                <a:latin typeface="Times New Roman"/>
                <a:cs typeface="Times New Roman"/>
              </a:rPr>
              <a:t>good </a:t>
            </a:r>
            <a:r>
              <a:rPr dirty="0" sz="1450" spc="-10">
                <a:latin typeface="Times New Roman"/>
                <a:cs typeface="Times New Roman"/>
              </a:rPr>
              <a:t>comes </a:t>
            </a:r>
            <a:r>
              <a:rPr dirty="0" sz="1450" spc="-5">
                <a:latin typeface="Times New Roman"/>
                <a:cs typeface="Times New Roman"/>
              </a:rPr>
              <a:t>oot </a:t>
            </a:r>
            <a:r>
              <a:rPr dirty="0" sz="1450" spc="-15">
                <a:latin typeface="Times New Roman"/>
                <a:cs typeface="Times New Roman"/>
              </a:rPr>
              <a:t>o’t </a:t>
            </a:r>
            <a:r>
              <a:rPr dirty="0" sz="1450" spc="-5">
                <a:latin typeface="Times New Roman"/>
                <a:cs typeface="Times New Roman"/>
              </a:rPr>
              <a:t>but </a:t>
            </a:r>
            <a:r>
              <a:rPr dirty="0" sz="1450" spc="-10">
                <a:latin typeface="Times New Roman"/>
                <a:cs typeface="Times New Roman"/>
              </a:rPr>
              <a:t>the fish; an’ the spentacle </a:t>
            </a:r>
            <a:r>
              <a:rPr dirty="0" sz="1450" spc="-5">
                <a:latin typeface="Times New Roman"/>
                <a:cs typeface="Times New Roman"/>
              </a:rPr>
              <a:t>o’ </a:t>
            </a:r>
            <a:r>
              <a:rPr dirty="0" sz="1450" spc="-10">
                <a:latin typeface="Times New Roman"/>
                <a:cs typeface="Times New Roman"/>
              </a:rPr>
              <a:t>God riding </a:t>
            </a:r>
            <a:r>
              <a:rPr dirty="0" sz="1450" spc="-5">
                <a:latin typeface="Times New Roman"/>
                <a:cs typeface="Times New Roman"/>
              </a:rPr>
              <a:t>on  </a:t>
            </a:r>
            <a:r>
              <a:rPr dirty="0" sz="1450" spc="-10">
                <a:latin typeface="Times New Roman"/>
                <a:cs typeface="Times New Roman"/>
              </a:rPr>
              <a:t>the tempest, to </a:t>
            </a:r>
            <a:r>
              <a:rPr dirty="0" sz="1450" spc="-5">
                <a:latin typeface="Times New Roman"/>
                <a:cs typeface="Times New Roman"/>
              </a:rPr>
              <a:t>be </a:t>
            </a:r>
            <a:r>
              <a:rPr dirty="0" sz="1450" spc="-10">
                <a:latin typeface="Times New Roman"/>
                <a:cs typeface="Times New Roman"/>
              </a:rPr>
              <a:t>shure, whilk would </a:t>
            </a:r>
            <a:r>
              <a:rPr dirty="0" sz="1450" spc="-5">
                <a:latin typeface="Times New Roman"/>
                <a:cs typeface="Times New Roman"/>
              </a:rPr>
              <a:t>be </a:t>
            </a:r>
            <a:r>
              <a:rPr dirty="0" sz="1450" spc="-10">
                <a:latin typeface="Times New Roman"/>
                <a:cs typeface="Times New Roman"/>
              </a:rPr>
              <a:t>what Dauvit was likely ettling at.  But, man, they were sair wonders that God showed to the</a:t>
            </a:r>
            <a:r>
              <a:rPr dirty="0" sz="1450" spc="135">
                <a:latin typeface="Times New Roman"/>
                <a:cs typeface="Times New Roman"/>
              </a:rPr>
              <a:t> </a:t>
            </a:r>
            <a:r>
              <a:rPr dirty="0" sz="1450" spc="-10" i="1">
                <a:latin typeface="Times New Roman"/>
                <a:cs typeface="Times New Roman"/>
              </a:rPr>
              <a:t>Christ-Anna</a:t>
            </a:r>
            <a:r>
              <a:rPr dirty="0" sz="1450" spc="-10">
                <a:latin typeface="Times New Roman"/>
                <a:cs typeface="Times New Roman"/>
              </a:rPr>
              <a:t>—  wonders, </a:t>
            </a:r>
            <a:r>
              <a:rPr dirty="0" sz="1450" spc="-5">
                <a:latin typeface="Times New Roman"/>
                <a:cs typeface="Times New Roman"/>
              </a:rPr>
              <a:t>do I </a:t>
            </a:r>
            <a:r>
              <a:rPr dirty="0" sz="1450" spc="-10">
                <a:latin typeface="Times New Roman"/>
                <a:cs typeface="Times New Roman"/>
              </a:rPr>
              <a:t>ca’ them? Judgments, rather: judgments in the mirk</a:t>
            </a:r>
            <a:r>
              <a:rPr dirty="0" sz="1450" spc="240">
                <a:latin typeface="Times New Roman"/>
                <a:cs typeface="Times New Roman"/>
              </a:rPr>
              <a:t> </a:t>
            </a:r>
            <a:r>
              <a:rPr dirty="0" sz="1450" spc="-10">
                <a:latin typeface="Times New Roman"/>
                <a:cs typeface="Times New Roman"/>
              </a:rPr>
              <a:t>nicht</a:t>
            </a:r>
            <a:endParaRPr sz="1450">
              <a:latin typeface="Times New Roman"/>
              <a:cs typeface="Times New Roman"/>
            </a:endParaRPr>
          </a:p>
        </p:txBody>
      </p:sp>
      <p:sp>
        <p:nvSpPr>
          <p:cNvPr id="3" name="object 3"/>
          <p:cNvSpPr txBox="1"/>
          <p:nvPr/>
        </p:nvSpPr>
        <p:spPr>
          <a:xfrm>
            <a:off x="876300" y="8282969"/>
            <a:ext cx="5799455" cy="245110"/>
          </a:xfrm>
          <a:prstGeom prst="rect">
            <a:avLst/>
          </a:prstGeom>
        </p:spPr>
        <p:txBody>
          <a:bodyPr wrap="square" lIns="0" tIns="11430" rIns="0" bIns="0" rtlCol="0" vert="horz">
            <a:spAutoFit/>
          </a:bodyPr>
          <a:lstStyle/>
          <a:p>
            <a:pPr marL="12700">
              <a:lnSpc>
                <a:spcPct val="100000"/>
              </a:lnSpc>
              <a:spcBef>
                <a:spcPts val="90"/>
              </a:spcBef>
              <a:tabLst>
                <a:tab pos="2723515" algn="l"/>
              </a:tabLst>
            </a:pPr>
            <a:r>
              <a:rPr dirty="0" sz="1450" spc="-10">
                <a:latin typeface="Times New Roman"/>
                <a:cs typeface="Times New Roman"/>
              </a:rPr>
              <a:t>among  the  draygons  </a:t>
            </a:r>
            <a:r>
              <a:rPr dirty="0" sz="1450" spc="-5">
                <a:latin typeface="Times New Roman"/>
                <a:cs typeface="Times New Roman"/>
              </a:rPr>
              <a:t>o’</a:t>
            </a:r>
            <a:r>
              <a:rPr dirty="0" sz="1450" spc="15">
                <a:latin typeface="Times New Roman"/>
                <a:cs typeface="Times New Roman"/>
              </a:rPr>
              <a:t> </a:t>
            </a:r>
            <a:r>
              <a:rPr dirty="0" sz="1450" spc="-10">
                <a:latin typeface="Times New Roman"/>
                <a:cs typeface="Times New Roman"/>
              </a:rPr>
              <a:t>the</a:t>
            </a:r>
            <a:r>
              <a:rPr dirty="0" sz="1450" spc="290">
                <a:latin typeface="Times New Roman"/>
                <a:cs typeface="Times New Roman"/>
              </a:rPr>
              <a:t> </a:t>
            </a:r>
            <a:r>
              <a:rPr dirty="0" sz="1450" spc="-10">
                <a:latin typeface="Times New Roman"/>
                <a:cs typeface="Times New Roman"/>
              </a:rPr>
              <a:t>deep.	And their souls—to think </a:t>
            </a:r>
            <a:r>
              <a:rPr dirty="0" sz="1450" spc="-5">
                <a:latin typeface="Times New Roman"/>
                <a:cs typeface="Times New Roman"/>
              </a:rPr>
              <a:t>o’</a:t>
            </a:r>
            <a:r>
              <a:rPr dirty="0" sz="1450" spc="-110">
                <a:latin typeface="Times New Roman"/>
                <a:cs typeface="Times New Roman"/>
              </a:rPr>
              <a:t> </a:t>
            </a:r>
            <a:r>
              <a:rPr dirty="0" sz="1450" spc="-10">
                <a:latin typeface="Times New Roman"/>
                <a:cs typeface="Times New Roman"/>
              </a:rPr>
              <a:t>that—their</a:t>
            </a:r>
            <a:endParaRPr sz="1450">
              <a:latin typeface="Times New Roman"/>
              <a:cs typeface="Times New Roman"/>
            </a:endParaRPr>
          </a:p>
        </p:txBody>
      </p:sp>
      <p:sp>
        <p:nvSpPr>
          <p:cNvPr id="4" name="object 4"/>
          <p:cNvSpPr txBox="1"/>
          <p:nvPr/>
        </p:nvSpPr>
        <p:spPr>
          <a:xfrm>
            <a:off x="876300" y="8392724"/>
            <a:ext cx="5805805" cy="1562100"/>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souls, man, maybe </a:t>
            </a:r>
            <a:r>
              <a:rPr dirty="0" sz="1450" spc="-5">
                <a:latin typeface="Times New Roman"/>
                <a:cs typeface="Times New Roman"/>
              </a:rPr>
              <a:t>no </a:t>
            </a:r>
            <a:r>
              <a:rPr dirty="0" sz="1450" spc="-10">
                <a:latin typeface="Times New Roman"/>
                <a:cs typeface="Times New Roman"/>
              </a:rPr>
              <a:t>prepared! The sea—a muckle yett to</a:t>
            </a:r>
            <a:r>
              <a:rPr dirty="0" sz="1450" spc="65">
                <a:latin typeface="Times New Roman"/>
                <a:cs typeface="Times New Roman"/>
              </a:rPr>
              <a:t> </a:t>
            </a:r>
            <a:r>
              <a:rPr dirty="0" sz="1450" spc="-10">
                <a:latin typeface="Times New Roman"/>
                <a:cs typeface="Times New Roman"/>
              </a:rPr>
              <a:t>hell!’</a:t>
            </a:r>
            <a:endParaRPr sz="1450">
              <a:latin typeface="Times New Roman"/>
              <a:cs typeface="Times New Roman"/>
            </a:endParaRPr>
          </a:p>
          <a:p>
            <a:pPr algn="just" marL="12700" marR="5080">
              <a:lnSpc>
                <a:spcPts val="1730"/>
              </a:lnSpc>
              <a:spcBef>
                <a:spcPts val="915"/>
              </a:spcBef>
            </a:pPr>
            <a:r>
              <a:rPr dirty="0" sz="1450" spc="-5">
                <a:latin typeface="Times New Roman"/>
                <a:cs typeface="Times New Roman"/>
              </a:rPr>
              <a:t>I </a:t>
            </a:r>
            <a:r>
              <a:rPr dirty="0" sz="1450" spc="-10">
                <a:latin typeface="Times New Roman"/>
                <a:cs typeface="Times New Roman"/>
              </a:rPr>
              <a:t>observed, as my uncle spoke, that his voice was unnaturally moved and his  manner unwontedly demonstrative. He leaned forward at these last words, for  example, and touched me </a:t>
            </a:r>
            <a:r>
              <a:rPr dirty="0" sz="1450" spc="-5">
                <a:latin typeface="Times New Roman"/>
                <a:cs typeface="Times New Roman"/>
              </a:rPr>
              <a:t>on </a:t>
            </a:r>
            <a:r>
              <a:rPr dirty="0" sz="1450" spc="-10">
                <a:latin typeface="Times New Roman"/>
                <a:cs typeface="Times New Roman"/>
              </a:rPr>
              <a:t>the knee with his spread fingers, looking </a:t>
            </a:r>
            <a:r>
              <a:rPr dirty="0" sz="1450" spc="-5">
                <a:latin typeface="Times New Roman"/>
                <a:cs typeface="Times New Roman"/>
              </a:rPr>
              <a:t>up </a:t>
            </a:r>
            <a:r>
              <a:rPr dirty="0" sz="1450" spc="-10">
                <a:latin typeface="Times New Roman"/>
                <a:cs typeface="Times New Roman"/>
              </a:rPr>
              <a:t>into  my face with </a:t>
            </a:r>
            <a:r>
              <a:rPr dirty="0" sz="1450" spc="-5">
                <a:latin typeface="Times New Roman"/>
                <a:cs typeface="Times New Roman"/>
              </a:rPr>
              <a:t>a </a:t>
            </a:r>
            <a:r>
              <a:rPr dirty="0" sz="1450" spc="-10">
                <a:latin typeface="Times New Roman"/>
                <a:cs typeface="Times New Roman"/>
              </a:rPr>
              <a:t>certain </a:t>
            </a:r>
            <a:r>
              <a:rPr dirty="0" sz="1450" spc="-15">
                <a:latin typeface="Times New Roman"/>
                <a:cs typeface="Times New Roman"/>
              </a:rPr>
              <a:t>pallor,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could see that his eyes shone with </a:t>
            </a:r>
            <a:r>
              <a:rPr dirty="0" sz="1450" spc="-5">
                <a:latin typeface="Times New Roman"/>
                <a:cs typeface="Times New Roman"/>
              </a:rPr>
              <a:t>a </a:t>
            </a:r>
            <a:r>
              <a:rPr dirty="0" sz="1450" spc="-10">
                <a:latin typeface="Times New Roman"/>
                <a:cs typeface="Times New Roman"/>
              </a:rPr>
              <a:t>deep-  seated fire, and that the lines about his mouth were drawn and</a:t>
            </a:r>
            <a:r>
              <a:rPr dirty="0" sz="1450" spc="105">
                <a:latin typeface="Times New Roman"/>
                <a:cs typeface="Times New Roman"/>
              </a:rPr>
              <a:t> </a:t>
            </a:r>
            <a:r>
              <a:rPr dirty="0" sz="1450" spc="-10">
                <a:latin typeface="Times New Roman"/>
                <a:cs typeface="Times New Roman"/>
              </a:rPr>
              <a:t>tremulous.</a:t>
            </a:r>
            <a:endParaRPr sz="1450">
              <a:latin typeface="Times New Roman"/>
              <a:cs typeface="Times New Roman"/>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Now she would speak </a:t>
            </a:r>
            <a:r>
              <a:rPr dirty="0" sz="1450" spc="-5">
                <a:latin typeface="Times New Roman"/>
                <a:cs typeface="Times New Roman"/>
              </a:rPr>
              <a:t>of </a:t>
            </a:r>
            <a:r>
              <a:rPr dirty="0" sz="1450" spc="-10">
                <a:latin typeface="Times New Roman"/>
                <a:cs typeface="Times New Roman"/>
              </a:rPr>
              <a:t>the warmth, in which (like her son) she greatly  delighted; now </a:t>
            </a:r>
            <a:r>
              <a:rPr dirty="0" sz="1450" spc="-5">
                <a:latin typeface="Times New Roman"/>
                <a:cs typeface="Times New Roman"/>
              </a:rPr>
              <a:t>of </a:t>
            </a:r>
            <a:r>
              <a:rPr dirty="0" sz="1450" spc="-10">
                <a:latin typeface="Times New Roman"/>
                <a:cs typeface="Times New Roman"/>
              </a:rPr>
              <a:t>the flowers </a:t>
            </a:r>
            <a:r>
              <a:rPr dirty="0" sz="1450" spc="-5">
                <a:latin typeface="Times New Roman"/>
                <a:cs typeface="Times New Roman"/>
              </a:rPr>
              <a:t>of </a:t>
            </a:r>
            <a:r>
              <a:rPr dirty="0" sz="1450" spc="-10">
                <a:latin typeface="Times New Roman"/>
                <a:cs typeface="Times New Roman"/>
              </a:rPr>
              <a:t>the pomegranate trees, and now </a:t>
            </a:r>
            <a:r>
              <a:rPr dirty="0" sz="1450" spc="-5">
                <a:latin typeface="Times New Roman"/>
                <a:cs typeface="Times New Roman"/>
              </a:rPr>
              <a:t>of </a:t>
            </a:r>
            <a:r>
              <a:rPr dirty="0" sz="1450" spc="-10">
                <a:latin typeface="Times New Roman"/>
                <a:cs typeface="Times New Roman"/>
              </a:rPr>
              <a:t>the white  doves and long-winged swallows that fanned the air </a:t>
            </a:r>
            <a:r>
              <a:rPr dirty="0" sz="1450" spc="-5">
                <a:latin typeface="Times New Roman"/>
                <a:cs typeface="Times New Roman"/>
              </a:rPr>
              <a:t>of </a:t>
            </a:r>
            <a:r>
              <a:rPr dirty="0" sz="1450" spc="-10">
                <a:latin typeface="Times New Roman"/>
                <a:cs typeface="Times New Roman"/>
              </a:rPr>
              <a:t>the court. The birds  excited </a:t>
            </a:r>
            <a:r>
              <a:rPr dirty="0" sz="1450" spc="-30">
                <a:latin typeface="Times New Roman"/>
                <a:cs typeface="Times New Roman"/>
              </a:rPr>
              <a:t>her. </a:t>
            </a:r>
            <a:r>
              <a:rPr dirty="0" sz="1450" spc="-10">
                <a:latin typeface="Times New Roman"/>
                <a:cs typeface="Times New Roman"/>
              </a:rPr>
              <a:t>As they raked the eaves in their swift flight, </a:t>
            </a:r>
            <a:r>
              <a:rPr dirty="0" sz="1450" spc="-5">
                <a:latin typeface="Times New Roman"/>
                <a:cs typeface="Times New Roman"/>
              </a:rPr>
              <a:t>or </a:t>
            </a:r>
            <a:r>
              <a:rPr dirty="0" sz="1450" spc="-10">
                <a:latin typeface="Times New Roman"/>
                <a:cs typeface="Times New Roman"/>
              </a:rPr>
              <a:t>skimmed sidelong  past her with </a:t>
            </a:r>
            <a:r>
              <a:rPr dirty="0" sz="1450" spc="-5">
                <a:latin typeface="Times New Roman"/>
                <a:cs typeface="Times New Roman"/>
              </a:rPr>
              <a:t>a </a:t>
            </a:r>
            <a:r>
              <a:rPr dirty="0" sz="1450" spc="-10">
                <a:latin typeface="Times New Roman"/>
                <a:cs typeface="Times New Roman"/>
              </a:rPr>
              <a:t>rush </a:t>
            </a:r>
            <a:r>
              <a:rPr dirty="0" sz="1450" spc="-5">
                <a:latin typeface="Times New Roman"/>
                <a:cs typeface="Times New Roman"/>
              </a:rPr>
              <a:t>of </a:t>
            </a:r>
            <a:r>
              <a:rPr dirty="0" sz="1450" spc="-10">
                <a:latin typeface="Times New Roman"/>
                <a:cs typeface="Times New Roman"/>
              </a:rPr>
              <a:t>wind, she would sometimes </a:t>
            </a:r>
            <a:r>
              <a:rPr dirty="0" sz="1450" spc="-20">
                <a:latin typeface="Times New Roman"/>
                <a:cs typeface="Times New Roman"/>
              </a:rPr>
              <a:t>stir, </a:t>
            </a:r>
            <a:r>
              <a:rPr dirty="0" sz="1450" spc="-10">
                <a:latin typeface="Times New Roman"/>
                <a:cs typeface="Times New Roman"/>
              </a:rPr>
              <a:t>and sit </a:t>
            </a:r>
            <a:r>
              <a:rPr dirty="0" sz="1450" spc="-5">
                <a:latin typeface="Times New Roman"/>
                <a:cs typeface="Times New Roman"/>
              </a:rPr>
              <a:t>a </a:t>
            </a:r>
            <a:r>
              <a:rPr dirty="0" sz="1450" spc="-10">
                <a:latin typeface="Times New Roman"/>
                <a:cs typeface="Times New Roman"/>
              </a:rPr>
              <a:t>little </a:t>
            </a:r>
            <a:r>
              <a:rPr dirty="0" sz="1450" spc="-5">
                <a:latin typeface="Times New Roman"/>
                <a:cs typeface="Times New Roman"/>
              </a:rPr>
              <a:t>up, </a:t>
            </a:r>
            <a:r>
              <a:rPr dirty="0" sz="1450" spc="-10">
                <a:latin typeface="Times New Roman"/>
                <a:cs typeface="Times New Roman"/>
              </a:rPr>
              <a:t>and  seem to awaken from her doze </a:t>
            </a:r>
            <a:r>
              <a:rPr dirty="0" sz="1450" spc="-5">
                <a:latin typeface="Times New Roman"/>
                <a:cs typeface="Times New Roman"/>
              </a:rPr>
              <a:t>of </a:t>
            </a:r>
            <a:r>
              <a:rPr dirty="0" sz="1450" spc="-10">
                <a:latin typeface="Times New Roman"/>
                <a:cs typeface="Times New Roman"/>
              </a:rPr>
              <a:t>satisfaction. But for the rest </a:t>
            </a:r>
            <a:r>
              <a:rPr dirty="0" sz="1450" spc="-5">
                <a:latin typeface="Times New Roman"/>
                <a:cs typeface="Times New Roman"/>
              </a:rPr>
              <a:t>of </a:t>
            </a:r>
            <a:r>
              <a:rPr dirty="0" sz="1450" spc="-10">
                <a:latin typeface="Times New Roman"/>
                <a:cs typeface="Times New Roman"/>
              </a:rPr>
              <a:t>her days she  lay luxuriously folded </a:t>
            </a:r>
            <a:r>
              <a:rPr dirty="0" sz="1450" spc="-5">
                <a:latin typeface="Times New Roman"/>
                <a:cs typeface="Times New Roman"/>
              </a:rPr>
              <a:t>on </a:t>
            </a:r>
            <a:r>
              <a:rPr dirty="0" sz="1450" spc="-10">
                <a:latin typeface="Times New Roman"/>
                <a:cs typeface="Times New Roman"/>
              </a:rPr>
              <a:t>herself and sunk in sloth and pleasure. Her  invincible content at first annoyed me, </a:t>
            </a:r>
            <a:r>
              <a:rPr dirty="0" sz="1450" spc="-5">
                <a:latin typeface="Times New Roman"/>
                <a:cs typeface="Times New Roman"/>
              </a:rPr>
              <a:t>but I </a:t>
            </a:r>
            <a:r>
              <a:rPr dirty="0" sz="1450" spc="-10">
                <a:latin typeface="Times New Roman"/>
                <a:cs typeface="Times New Roman"/>
              </a:rPr>
              <a:t>came gradually to find repose in  the spectacle, until at last it grew to </a:t>
            </a:r>
            <a:r>
              <a:rPr dirty="0" sz="1450" spc="-5">
                <a:latin typeface="Times New Roman"/>
                <a:cs typeface="Times New Roman"/>
              </a:rPr>
              <a:t>be </a:t>
            </a:r>
            <a:r>
              <a:rPr dirty="0" sz="1450" spc="-10">
                <a:latin typeface="Times New Roman"/>
                <a:cs typeface="Times New Roman"/>
              </a:rPr>
              <a:t>my habit to sit down beside her four  times in the </a:t>
            </a:r>
            <a:r>
              <a:rPr dirty="0" sz="1450" spc="-30">
                <a:latin typeface="Times New Roman"/>
                <a:cs typeface="Times New Roman"/>
              </a:rPr>
              <a:t>day, </a:t>
            </a:r>
            <a:r>
              <a:rPr dirty="0" sz="1450" spc="-10">
                <a:latin typeface="Times New Roman"/>
                <a:cs typeface="Times New Roman"/>
              </a:rPr>
              <a:t>both coming and </a:t>
            </a:r>
            <a:r>
              <a:rPr dirty="0" sz="1450" spc="-5">
                <a:latin typeface="Times New Roman"/>
                <a:cs typeface="Times New Roman"/>
              </a:rPr>
              <a:t>going, </a:t>
            </a:r>
            <a:r>
              <a:rPr dirty="0" sz="1450" spc="-10">
                <a:latin typeface="Times New Roman"/>
                <a:cs typeface="Times New Roman"/>
              </a:rPr>
              <a:t>and to talk with her </a:t>
            </a:r>
            <a:r>
              <a:rPr dirty="0" sz="1450" spc="-20">
                <a:latin typeface="Times New Roman"/>
                <a:cs typeface="Times New Roman"/>
              </a:rPr>
              <a:t>sleepily, </a:t>
            </a:r>
            <a:r>
              <a:rPr dirty="0" sz="1450" spc="-5">
                <a:latin typeface="Times New Roman"/>
                <a:cs typeface="Times New Roman"/>
              </a:rPr>
              <a:t>I </a:t>
            </a:r>
            <a:r>
              <a:rPr dirty="0" sz="1450" spc="-10">
                <a:latin typeface="Times New Roman"/>
                <a:cs typeface="Times New Roman"/>
              </a:rPr>
              <a:t>scarce  knew </a:t>
            </a:r>
            <a:r>
              <a:rPr dirty="0" sz="1450" spc="-5">
                <a:latin typeface="Times New Roman"/>
                <a:cs typeface="Times New Roman"/>
              </a:rPr>
              <a:t>of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had come to like her dull, almost animal neighbourhood; her  beauty and her stupidity soothed and amused me. </a:t>
            </a:r>
            <a:r>
              <a:rPr dirty="0" sz="1450" spc="-5">
                <a:latin typeface="Times New Roman"/>
                <a:cs typeface="Times New Roman"/>
              </a:rPr>
              <a:t>I </a:t>
            </a:r>
            <a:r>
              <a:rPr dirty="0" sz="1450" spc="-10">
                <a:latin typeface="Times New Roman"/>
                <a:cs typeface="Times New Roman"/>
              </a:rPr>
              <a:t>began to find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transcendental </a:t>
            </a:r>
            <a:r>
              <a:rPr dirty="0" sz="1450" spc="-5">
                <a:latin typeface="Times New Roman"/>
                <a:cs typeface="Times New Roman"/>
              </a:rPr>
              <a:t>good </a:t>
            </a:r>
            <a:r>
              <a:rPr dirty="0" sz="1450" spc="-10">
                <a:latin typeface="Times New Roman"/>
                <a:cs typeface="Times New Roman"/>
              </a:rPr>
              <a:t>sense in her remarks, and her unfathomable </a:t>
            </a:r>
            <a:r>
              <a:rPr dirty="0" sz="1450" spc="-5">
                <a:latin typeface="Times New Roman"/>
                <a:cs typeface="Times New Roman"/>
              </a:rPr>
              <a:t>good </a:t>
            </a:r>
            <a:r>
              <a:rPr dirty="0" sz="1450" spc="-10">
                <a:latin typeface="Times New Roman"/>
                <a:cs typeface="Times New Roman"/>
              </a:rPr>
              <a:t>nature  moved me to admiration and </a:t>
            </a:r>
            <a:r>
              <a:rPr dirty="0" sz="1450" spc="-25">
                <a:latin typeface="Times New Roman"/>
                <a:cs typeface="Times New Roman"/>
              </a:rPr>
              <a:t>envy. </a:t>
            </a:r>
            <a:r>
              <a:rPr dirty="0" sz="1450" spc="-10">
                <a:latin typeface="Times New Roman"/>
                <a:cs typeface="Times New Roman"/>
              </a:rPr>
              <a:t>The liking was returned; she enjoyed my  presence </a:t>
            </a:r>
            <a:r>
              <a:rPr dirty="0" sz="1450" spc="-15">
                <a:latin typeface="Times New Roman"/>
                <a:cs typeface="Times New Roman"/>
              </a:rPr>
              <a:t>half-unconsciously,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man in deep meditation may enjoy the  babbling </a:t>
            </a:r>
            <a:r>
              <a:rPr dirty="0" sz="1450" spc="-5">
                <a:latin typeface="Times New Roman"/>
                <a:cs typeface="Times New Roman"/>
              </a:rPr>
              <a:t>of a brook. I </a:t>
            </a:r>
            <a:r>
              <a:rPr dirty="0" sz="1450" spc="-10">
                <a:latin typeface="Times New Roman"/>
                <a:cs typeface="Times New Roman"/>
              </a:rPr>
              <a:t>can scarce say she brightened when </a:t>
            </a:r>
            <a:r>
              <a:rPr dirty="0" sz="1450" spc="-5">
                <a:latin typeface="Times New Roman"/>
                <a:cs typeface="Times New Roman"/>
              </a:rPr>
              <a:t>I </a:t>
            </a:r>
            <a:r>
              <a:rPr dirty="0" sz="1450" spc="-10">
                <a:latin typeface="Times New Roman"/>
                <a:cs typeface="Times New Roman"/>
              </a:rPr>
              <a:t>came, for  satisfaction was written </a:t>
            </a:r>
            <a:r>
              <a:rPr dirty="0" sz="1450" spc="-5">
                <a:latin typeface="Times New Roman"/>
                <a:cs typeface="Times New Roman"/>
              </a:rPr>
              <a:t>on </a:t>
            </a:r>
            <a:r>
              <a:rPr dirty="0" sz="1450" spc="-10">
                <a:latin typeface="Times New Roman"/>
                <a:cs typeface="Times New Roman"/>
              </a:rPr>
              <a:t>her face </a:t>
            </a:r>
            <a:r>
              <a:rPr dirty="0" sz="1450" spc="-20">
                <a:latin typeface="Times New Roman"/>
                <a:cs typeface="Times New Roman"/>
              </a:rPr>
              <a:t>eternally, </a:t>
            </a:r>
            <a:r>
              <a:rPr dirty="0" sz="1450" spc="-10">
                <a:latin typeface="Times New Roman"/>
                <a:cs typeface="Times New Roman"/>
              </a:rPr>
              <a:t>as </a:t>
            </a:r>
            <a:r>
              <a:rPr dirty="0" sz="1450" spc="-5">
                <a:latin typeface="Times New Roman"/>
                <a:cs typeface="Times New Roman"/>
              </a:rPr>
              <a:t>on </a:t>
            </a:r>
            <a:r>
              <a:rPr dirty="0" sz="1450" spc="-10">
                <a:latin typeface="Times New Roman"/>
                <a:cs typeface="Times New Roman"/>
              </a:rPr>
              <a:t>some foolish </a:t>
            </a:r>
            <a:r>
              <a:rPr dirty="0" sz="1450" spc="-20">
                <a:latin typeface="Times New Roman"/>
                <a:cs typeface="Times New Roman"/>
              </a:rPr>
              <a:t>statue’s; </a:t>
            </a:r>
            <a:r>
              <a:rPr dirty="0" sz="1450" spc="-5">
                <a:latin typeface="Times New Roman"/>
                <a:cs typeface="Times New Roman"/>
              </a:rPr>
              <a:t>but I  </a:t>
            </a:r>
            <a:r>
              <a:rPr dirty="0" sz="1450" spc="-10">
                <a:latin typeface="Times New Roman"/>
                <a:cs typeface="Times New Roman"/>
              </a:rPr>
              <a:t>was made conscious </a:t>
            </a:r>
            <a:r>
              <a:rPr dirty="0" sz="1450" spc="-5">
                <a:latin typeface="Times New Roman"/>
                <a:cs typeface="Times New Roman"/>
              </a:rPr>
              <a:t>of </a:t>
            </a:r>
            <a:r>
              <a:rPr dirty="0" sz="1450" spc="-10">
                <a:latin typeface="Times New Roman"/>
                <a:cs typeface="Times New Roman"/>
              </a:rPr>
              <a:t>her pleasure </a:t>
            </a:r>
            <a:r>
              <a:rPr dirty="0" sz="1450" spc="-5">
                <a:latin typeface="Times New Roman"/>
                <a:cs typeface="Times New Roman"/>
              </a:rPr>
              <a:t>by </a:t>
            </a:r>
            <a:r>
              <a:rPr dirty="0" sz="1450" spc="-10">
                <a:latin typeface="Times New Roman"/>
                <a:cs typeface="Times New Roman"/>
              </a:rPr>
              <a:t>some more intimate communication  than the sight. And </a:t>
            </a:r>
            <a:r>
              <a:rPr dirty="0" sz="1450" spc="-5">
                <a:latin typeface="Times New Roman"/>
                <a:cs typeface="Times New Roman"/>
              </a:rPr>
              <a:t>one </a:t>
            </a:r>
            <a:r>
              <a:rPr dirty="0" sz="1450" spc="-30">
                <a:latin typeface="Times New Roman"/>
                <a:cs typeface="Times New Roman"/>
              </a:rPr>
              <a:t>day,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set within reach </a:t>
            </a:r>
            <a:r>
              <a:rPr dirty="0" sz="1450" spc="-5">
                <a:latin typeface="Times New Roman"/>
                <a:cs typeface="Times New Roman"/>
              </a:rPr>
              <a:t>of </a:t>
            </a:r>
            <a:r>
              <a:rPr dirty="0" sz="1450" spc="-10">
                <a:latin typeface="Times New Roman"/>
                <a:cs typeface="Times New Roman"/>
              </a:rPr>
              <a:t>her </a:t>
            </a:r>
            <a:r>
              <a:rPr dirty="0" sz="1450" spc="-5">
                <a:latin typeface="Times New Roman"/>
                <a:cs typeface="Times New Roman"/>
              </a:rPr>
              <a:t>on </a:t>
            </a:r>
            <a:r>
              <a:rPr dirty="0" sz="1450" spc="-10">
                <a:latin typeface="Times New Roman"/>
                <a:cs typeface="Times New Roman"/>
              </a:rPr>
              <a:t>the marble step,  she suddenly shot forth </a:t>
            </a:r>
            <a:r>
              <a:rPr dirty="0" sz="1450" spc="-5">
                <a:latin typeface="Times New Roman"/>
                <a:cs typeface="Times New Roman"/>
              </a:rPr>
              <a:t>one of </a:t>
            </a:r>
            <a:r>
              <a:rPr dirty="0" sz="1450" spc="-10">
                <a:latin typeface="Times New Roman"/>
                <a:cs typeface="Times New Roman"/>
              </a:rPr>
              <a:t>her hands and patted mine. The thing was  done, and she was back in her accustomed attitude, before my mind had  received intelligence </a:t>
            </a:r>
            <a:r>
              <a:rPr dirty="0" sz="1450" spc="-5">
                <a:latin typeface="Times New Roman"/>
                <a:cs typeface="Times New Roman"/>
              </a:rPr>
              <a:t>of </a:t>
            </a:r>
            <a:r>
              <a:rPr dirty="0" sz="1450" spc="-10">
                <a:latin typeface="Times New Roman"/>
                <a:cs typeface="Times New Roman"/>
              </a:rPr>
              <a:t>the caress; and when </a:t>
            </a:r>
            <a:r>
              <a:rPr dirty="0" sz="1450" spc="-5">
                <a:latin typeface="Times New Roman"/>
                <a:cs typeface="Times New Roman"/>
              </a:rPr>
              <a:t>I </a:t>
            </a:r>
            <a:r>
              <a:rPr dirty="0" sz="1450" spc="-10">
                <a:latin typeface="Times New Roman"/>
                <a:cs typeface="Times New Roman"/>
              </a:rPr>
              <a:t>turned to look her in the face </a:t>
            </a:r>
            <a:r>
              <a:rPr dirty="0" sz="1450" spc="-5">
                <a:latin typeface="Times New Roman"/>
                <a:cs typeface="Times New Roman"/>
              </a:rPr>
              <a:t>I  </a:t>
            </a:r>
            <a:r>
              <a:rPr dirty="0" sz="1450" spc="-10">
                <a:latin typeface="Times New Roman"/>
                <a:cs typeface="Times New Roman"/>
              </a:rPr>
              <a:t>could perceive </a:t>
            </a:r>
            <a:r>
              <a:rPr dirty="0" sz="1450" spc="-5">
                <a:latin typeface="Times New Roman"/>
                <a:cs typeface="Times New Roman"/>
              </a:rPr>
              <a:t>no </a:t>
            </a:r>
            <a:r>
              <a:rPr dirty="0" sz="1450" spc="-10">
                <a:latin typeface="Times New Roman"/>
                <a:cs typeface="Times New Roman"/>
              </a:rPr>
              <a:t>answerable sentiment. It was plain she attached </a:t>
            </a:r>
            <a:r>
              <a:rPr dirty="0" sz="1450" spc="-5">
                <a:latin typeface="Times New Roman"/>
                <a:cs typeface="Times New Roman"/>
              </a:rPr>
              <a:t>no </a:t>
            </a:r>
            <a:r>
              <a:rPr dirty="0" sz="1450" spc="-10">
                <a:latin typeface="Times New Roman"/>
                <a:cs typeface="Times New Roman"/>
              </a:rPr>
              <a:t>moment  to the act, and </a:t>
            </a:r>
            <a:r>
              <a:rPr dirty="0" sz="1450" spc="-5">
                <a:latin typeface="Times New Roman"/>
                <a:cs typeface="Times New Roman"/>
              </a:rPr>
              <a:t>I </a:t>
            </a:r>
            <a:r>
              <a:rPr dirty="0" sz="1450" spc="-10">
                <a:latin typeface="Times New Roman"/>
                <a:cs typeface="Times New Roman"/>
              </a:rPr>
              <a:t>blamed myself for my own more uneasy</a:t>
            </a:r>
            <a:r>
              <a:rPr dirty="0" sz="1450" spc="80">
                <a:latin typeface="Times New Roman"/>
                <a:cs typeface="Times New Roman"/>
              </a:rPr>
              <a:t> </a:t>
            </a:r>
            <a:r>
              <a:rPr dirty="0" sz="1450" spc="-10">
                <a:latin typeface="Times New Roman"/>
                <a:cs typeface="Times New Roman"/>
              </a:rPr>
              <a:t>consciousness.</a:t>
            </a:r>
            <a:endParaRPr sz="1450">
              <a:latin typeface="Times New Roman"/>
              <a:cs typeface="Times New Roman"/>
            </a:endParaRPr>
          </a:p>
          <a:p>
            <a:pPr algn="just" marL="12700" marR="5080">
              <a:lnSpc>
                <a:spcPts val="1730"/>
              </a:lnSpc>
              <a:spcBef>
                <a:spcPts val="825"/>
              </a:spcBef>
            </a:pPr>
            <a:r>
              <a:rPr dirty="0" sz="1450" spc="-10">
                <a:latin typeface="Times New Roman"/>
                <a:cs typeface="Times New Roman"/>
              </a:rPr>
              <a:t>The sight and (if </a:t>
            </a:r>
            <a:r>
              <a:rPr dirty="0" sz="1450" spc="-5">
                <a:latin typeface="Times New Roman"/>
                <a:cs typeface="Times New Roman"/>
              </a:rPr>
              <a:t>I </a:t>
            </a:r>
            <a:r>
              <a:rPr dirty="0" sz="1450" spc="-10">
                <a:latin typeface="Times New Roman"/>
                <a:cs typeface="Times New Roman"/>
              </a:rPr>
              <a:t>may so call it) the acquaintance </a:t>
            </a:r>
            <a:r>
              <a:rPr dirty="0" sz="1450" spc="-5">
                <a:latin typeface="Times New Roman"/>
                <a:cs typeface="Times New Roman"/>
              </a:rPr>
              <a:t>of </a:t>
            </a:r>
            <a:r>
              <a:rPr dirty="0" sz="1450" spc="-10">
                <a:latin typeface="Times New Roman"/>
                <a:cs typeface="Times New Roman"/>
              </a:rPr>
              <a:t>the mother confirmed the  view </a:t>
            </a:r>
            <a:r>
              <a:rPr dirty="0" sz="1450" spc="-5">
                <a:latin typeface="Times New Roman"/>
                <a:cs typeface="Times New Roman"/>
              </a:rPr>
              <a:t>I </a:t>
            </a:r>
            <a:r>
              <a:rPr dirty="0" sz="1450" spc="-10">
                <a:latin typeface="Times New Roman"/>
                <a:cs typeface="Times New Roman"/>
              </a:rPr>
              <a:t>had already taken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son. </a:t>
            </a:r>
            <a:r>
              <a:rPr dirty="0" sz="1450" spc="-10">
                <a:latin typeface="Times New Roman"/>
                <a:cs typeface="Times New Roman"/>
              </a:rPr>
              <a:t>The family blood had been impoverished,  perhaps </a:t>
            </a:r>
            <a:r>
              <a:rPr dirty="0" sz="1450" spc="-5">
                <a:latin typeface="Times New Roman"/>
                <a:cs typeface="Times New Roman"/>
              </a:rPr>
              <a:t>by </a:t>
            </a:r>
            <a:r>
              <a:rPr dirty="0" sz="1450" spc="-10">
                <a:latin typeface="Times New Roman"/>
                <a:cs typeface="Times New Roman"/>
              </a:rPr>
              <a:t>long inbreeding, which </a:t>
            </a:r>
            <a:r>
              <a:rPr dirty="0" sz="1450" spc="-5">
                <a:latin typeface="Times New Roman"/>
                <a:cs typeface="Times New Roman"/>
              </a:rPr>
              <a:t>I </a:t>
            </a:r>
            <a:r>
              <a:rPr dirty="0" sz="1450" spc="-10">
                <a:latin typeface="Times New Roman"/>
                <a:cs typeface="Times New Roman"/>
              </a:rPr>
              <a:t>knew to </a:t>
            </a:r>
            <a:r>
              <a:rPr dirty="0" sz="1450" spc="-5">
                <a:latin typeface="Times New Roman"/>
                <a:cs typeface="Times New Roman"/>
              </a:rPr>
              <a:t>be a </a:t>
            </a:r>
            <a:r>
              <a:rPr dirty="0" sz="1450" spc="-10">
                <a:latin typeface="Times New Roman"/>
                <a:cs typeface="Times New Roman"/>
              </a:rPr>
              <a:t>common error among the  proud and the exclusive. No decline, indeed, was to </a:t>
            </a:r>
            <a:r>
              <a:rPr dirty="0" sz="1450" spc="-5">
                <a:latin typeface="Times New Roman"/>
                <a:cs typeface="Times New Roman"/>
              </a:rPr>
              <a:t>be </a:t>
            </a:r>
            <a:r>
              <a:rPr dirty="0" sz="1450" spc="-10">
                <a:latin typeface="Times New Roman"/>
                <a:cs typeface="Times New Roman"/>
              </a:rPr>
              <a:t>traced in the </a:t>
            </a:r>
            <a:r>
              <a:rPr dirty="0" sz="1450" spc="-25">
                <a:latin typeface="Times New Roman"/>
                <a:cs typeface="Times New Roman"/>
              </a:rPr>
              <a:t>body,  </a:t>
            </a:r>
            <a:r>
              <a:rPr dirty="0" sz="1450" spc="-10">
                <a:latin typeface="Times New Roman"/>
                <a:cs typeface="Times New Roman"/>
              </a:rPr>
              <a:t>which had been handed down unimpaired in shapeliness and strength; and the  faces </a:t>
            </a:r>
            <a:r>
              <a:rPr dirty="0" sz="1450" spc="-5">
                <a:latin typeface="Times New Roman"/>
                <a:cs typeface="Times New Roman"/>
              </a:rPr>
              <a:t>of </a:t>
            </a:r>
            <a:r>
              <a:rPr dirty="0" sz="1450" spc="-10">
                <a:latin typeface="Times New Roman"/>
                <a:cs typeface="Times New Roman"/>
              </a:rPr>
              <a:t>to-day were struck as sharply from the mint, as the face </a:t>
            </a:r>
            <a:r>
              <a:rPr dirty="0" sz="1450" spc="-5">
                <a:latin typeface="Times New Roman"/>
                <a:cs typeface="Times New Roman"/>
              </a:rPr>
              <a:t>of </a:t>
            </a:r>
            <a:r>
              <a:rPr dirty="0" sz="1450" spc="-10">
                <a:latin typeface="Times New Roman"/>
                <a:cs typeface="Times New Roman"/>
              </a:rPr>
              <a:t>two  centuries ago that smiled </a:t>
            </a:r>
            <a:r>
              <a:rPr dirty="0" sz="1450" spc="-5">
                <a:latin typeface="Times New Roman"/>
                <a:cs typeface="Times New Roman"/>
              </a:rPr>
              <a:t>upon </a:t>
            </a:r>
            <a:r>
              <a:rPr dirty="0" sz="1450" spc="-10">
                <a:latin typeface="Times New Roman"/>
                <a:cs typeface="Times New Roman"/>
              </a:rPr>
              <a:t>me from the portrait. But the intelligence (that  more precious heirloom) was degenerate; the treasure </a:t>
            </a:r>
            <a:r>
              <a:rPr dirty="0" sz="1450" spc="-5">
                <a:latin typeface="Times New Roman"/>
                <a:cs typeface="Times New Roman"/>
              </a:rPr>
              <a:t>of </a:t>
            </a:r>
            <a:r>
              <a:rPr dirty="0" sz="1450" spc="-10">
                <a:latin typeface="Times New Roman"/>
                <a:cs typeface="Times New Roman"/>
              </a:rPr>
              <a:t>ancestral memory ran  low; and it had required the potent, plebeian crossing </a:t>
            </a:r>
            <a:r>
              <a:rPr dirty="0" sz="1450" spc="-5">
                <a:latin typeface="Times New Roman"/>
                <a:cs typeface="Times New Roman"/>
              </a:rPr>
              <a:t>of a </a:t>
            </a:r>
            <a:r>
              <a:rPr dirty="0" sz="1450" spc="-10">
                <a:latin typeface="Times New Roman"/>
                <a:cs typeface="Times New Roman"/>
              </a:rPr>
              <a:t>muleteer </a:t>
            </a:r>
            <a:r>
              <a:rPr dirty="0" sz="1450" spc="-5">
                <a:latin typeface="Times New Roman"/>
                <a:cs typeface="Times New Roman"/>
              </a:rPr>
              <a:t>or  </a:t>
            </a:r>
            <a:r>
              <a:rPr dirty="0" sz="1450" spc="-10">
                <a:latin typeface="Times New Roman"/>
                <a:cs typeface="Times New Roman"/>
              </a:rPr>
              <a:t>mountain contrabandista to raise, what approached hebetude in the </a:t>
            </a:r>
            <a:r>
              <a:rPr dirty="0" sz="1450" spc="-15">
                <a:latin typeface="Times New Roman"/>
                <a:cs typeface="Times New Roman"/>
              </a:rPr>
              <a:t>mother,  </a:t>
            </a:r>
            <a:r>
              <a:rPr dirty="0" sz="1450" spc="-10">
                <a:latin typeface="Times New Roman"/>
                <a:cs typeface="Times New Roman"/>
              </a:rPr>
              <a:t>into the active oddity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son. </a:t>
            </a:r>
            <a:r>
              <a:rPr dirty="0" sz="1450" spc="-60">
                <a:latin typeface="Times New Roman"/>
                <a:cs typeface="Times New Roman"/>
              </a:rPr>
              <a:t>Yet </a:t>
            </a:r>
            <a:r>
              <a:rPr dirty="0" sz="1450" spc="-5">
                <a:latin typeface="Times New Roman"/>
                <a:cs typeface="Times New Roman"/>
              </a:rPr>
              <a:t>of </a:t>
            </a:r>
            <a:r>
              <a:rPr dirty="0" sz="1450" spc="-10">
                <a:latin typeface="Times New Roman"/>
                <a:cs typeface="Times New Roman"/>
              </a:rPr>
              <a:t>the two, it was the mother </a:t>
            </a:r>
            <a:r>
              <a:rPr dirty="0" sz="1450" spc="-5">
                <a:latin typeface="Times New Roman"/>
                <a:cs typeface="Times New Roman"/>
              </a:rPr>
              <a:t>I </a:t>
            </a:r>
            <a:r>
              <a:rPr dirty="0" sz="1450" spc="-10">
                <a:latin typeface="Times New Roman"/>
                <a:cs typeface="Times New Roman"/>
              </a:rPr>
              <a:t>preferred.  Of Felipe, vengeful and placable, full </a:t>
            </a:r>
            <a:r>
              <a:rPr dirty="0" sz="1450" spc="-5">
                <a:latin typeface="Times New Roman"/>
                <a:cs typeface="Times New Roman"/>
              </a:rPr>
              <a:t>of </a:t>
            </a:r>
            <a:r>
              <a:rPr dirty="0" sz="1450" spc="-10">
                <a:latin typeface="Times New Roman"/>
                <a:cs typeface="Times New Roman"/>
              </a:rPr>
              <a:t>starts and shyings, inconstant as </a:t>
            </a:r>
            <a:r>
              <a:rPr dirty="0" sz="1450" spc="-5">
                <a:latin typeface="Times New Roman"/>
                <a:cs typeface="Times New Roman"/>
              </a:rPr>
              <a:t>a  </a:t>
            </a:r>
            <a:r>
              <a:rPr dirty="0" sz="1450" spc="-10">
                <a:latin typeface="Times New Roman"/>
                <a:cs typeface="Times New Roman"/>
              </a:rPr>
              <a:t>hare, </a:t>
            </a:r>
            <a:r>
              <a:rPr dirty="0" sz="1450" spc="-5">
                <a:latin typeface="Times New Roman"/>
                <a:cs typeface="Times New Roman"/>
              </a:rPr>
              <a:t>I </a:t>
            </a:r>
            <a:r>
              <a:rPr dirty="0" sz="1450" spc="-10">
                <a:latin typeface="Times New Roman"/>
                <a:cs typeface="Times New Roman"/>
              </a:rPr>
              <a:t>could even conceive as </a:t>
            </a:r>
            <a:r>
              <a:rPr dirty="0" sz="1450" spc="-5">
                <a:latin typeface="Times New Roman"/>
                <a:cs typeface="Times New Roman"/>
              </a:rPr>
              <a:t>a </a:t>
            </a:r>
            <a:r>
              <a:rPr dirty="0" sz="1450" spc="-10">
                <a:latin typeface="Times New Roman"/>
                <a:cs typeface="Times New Roman"/>
              </a:rPr>
              <a:t>creature possibly noxious. Of the mother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thoughts </a:t>
            </a:r>
            <a:r>
              <a:rPr dirty="0" sz="1450" spc="-5">
                <a:latin typeface="Times New Roman"/>
                <a:cs typeface="Times New Roman"/>
              </a:rPr>
              <a:t>but </a:t>
            </a:r>
            <a:r>
              <a:rPr dirty="0" sz="1450" spc="-10">
                <a:latin typeface="Times New Roman"/>
                <a:cs typeface="Times New Roman"/>
              </a:rPr>
              <a:t>those </a:t>
            </a:r>
            <a:r>
              <a:rPr dirty="0" sz="1450" spc="-5">
                <a:latin typeface="Times New Roman"/>
                <a:cs typeface="Times New Roman"/>
              </a:rPr>
              <a:t>of </a:t>
            </a:r>
            <a:r>
              <a:rPr dirty="0" sz="1450" spc="-10">
                <a:latin typeface="Times New Roman"/>
                <a:cs typeface="Times New Roman"/>
              </a:rPr>
              <a:t>kindness. And indeed, as spectators are apt  ignorantly to take sides, </a:t>
            </a:r>
            <a:r>
              <a:rPr dirty="0" sz="1450" spc="-5">
                <a:latin typeface="Times New Roman"/>
                <a:cs typeface="Times New Roman"/>
              </a:rPr>
              <a:t>I </a:t>
            </a:r>
            <a:r>
              <a:rPr dirty="0" sz="1450" spc="-10">
                <a:latin typeface="Times New Roman"/>
                <a:cs typeface="Times New Roman"/>
              </a:rPr>
              <a:t>grew something </a:t>
            </a:r>
            <a:r>
              <a:rPr dirty="0" sz="1450" spc="-5">
                <a:latin typeface="Times New Roman"/>
                <a:cs typeface="Times New Roman"/>
              </a:rPr>
              <a:t>of a </a:t>
            </a:r>
            <a:r>
              <a:rPr dirty="0" sz="1450" spc="-10">
                <a:latin typeface="Times New Roman"/>
                <a:cs typeface="Times New Roman"/>
              </a:rPr>
              <a:t>partisan in the enmity which </a:t>
            </a:r>
            <a:r>
              <a:rPr dirty="0" sz="1450" spc="-5">
                <a:latin typeface="Times New Roman"/>
                <a:cs typeface="Times New Roman"/>
              </a:rPr>
              <a:t>I  </a:t>
            </a:r>
            <a:r>
              <a:rPr dirty="0" sz="1450" spc="-10">
                <a:latin typeface="Times New Roman"/>
                <a:cs typeface="Times New Roman"/>
              </a:rPr>
              <a:t>perceived to smoulder between them. </a:t>
            </a:r>
            <a:r>
              <a:rPr dirty="0" sz="1450" spc="-20">
                <a:latin typeface="Times New Roman"/>
                <a:cs typeface="Times New Roman"/>
              </a:rPr>
              <a:t>True, </a:t>
            </a:r>
            <a:r>
              <a:rPr dirty="0" sz="1450" spc="-10">
                <a:latin typeface="Times New Roman"/>
                <a:cs typeface="Times New Roman"/>
              </a:rPr>
              <a:t>it seemed mostly </a:t>
            </a:r>
            <a:r>
              <a:rPr dirty="0" sz="1450" spc="-5">
                <a:latin typeface="Times New Roman"/>
                <a:cs typeface="Times New Roman"/>
              </a:rPr>
              <a:t>on </a:t>
            </a:r>
            <a:r>
              <a:rPr dirty="0" sz="1450" spc="-10">
                <a:latin typeface="Times New Roman"/>
                <a:cs typeface="Times New Roman"/>
              </a:rPr>
              <a:t>the </a:t>
            </a:r>
            <a:r>
              <a:rPr dirty="0" sz="1450" spc="-15">
                <a:latin typeface="Times New Roman"/>
                <a:cs typeface="Times New Roman"/>
              </a:rPr>
              <a:t>mother’s  </a:t>
            </a:r>
            <a:r>
              <a:rPr dirty="0" sz="1450" spc="-10">
                <a:latin typeface="Times New Roman"/>
                <a:cs typeface="Times New Roman"/>
              </a:rPr>
              <a:t>part. She would sometimes draw in her breath as </a:t>
            </a:r>
            <a:r>
              <a:rPr dirty="0" sz="1450" spc="-5">
                <a:latin typeface="Times New Roman"/>
                <a:cs typeface="Times New Roman"/>
              </a:rPr>
              <a:t>he </a:t>
            </a:r>
            <a:r>
              <a:rPr dirty="0" sz="1450" spc="-10">
                <a:latin typeface="Times New Roman"/>
                <a:cs typeface="Times New Roman"/>
              </a:rPr>
              <a:t>came </a:t>
            </a:r>
            <a:r>
              <a:rPr dirty="0" sz="1450" spc="-20">
                <a:latin typeface="Times New Roman"/>
                <a:cs typeface="Times New Roman"/>
              </a:rPr>
              <a:t>near, </a:t>
            </a:r>
            <a:r>
              <a:rPr dirty="0" sz="1450" spc="-10">
                <a:latin typeface="Times New Roman"/>
                <a:cs typeface="Times New Roman"/>
              </a:rPr>
              <a:t>and the pupils  </a:t>
            </a:r>
            <a:r>
              <a:rPr dirty="0" sz="1450" spc="-5">
                <a:latin typeface="Times New Roman"/>
                <a:cs typeface="Times New Roman"/>
              </a:rPr>
              <a:t>of </a:t>
            </a:r>
            <a:r>
              <a:rPr dirty="0" sz="1450" spc="-10">
                <a:latin typeface="Times New Roman"/>
                <a:cs typeface="Times New Roman"/>
              </a:rPr>
              <a:t>her vacant eyes would contract as if with horror </a:t>
            </a:r>
            <a:r>
              <a:rPr dirty="0" sz="1450" spc="-5">
                <a:latin typeface="Times New Roman"/>
                <a:cs typeface="Times New Roman"/>
              </a:rPr>
              <a:t>or </a:t>
            </a:r>
            <a:r>
              <a:rPr dirty="0" sz="1450" spc="-25">
                <a:latin typeface="Times New Roman"/>
                <a:cs typeface="Times New Roman"/>
              </a:rPr>
              <a:t>fear. </a:t>
            </a:r>
            <a:r>
              <a:rPr dirty="0" sz="1450" spc="-10">
                <a:latin typeface="Times New Roman"/>
                <a:cs typeface="Times New Roman"/>
              </a:rPr>
              <a:t>Her emotions,</a:t>
            </a:r>
            <a:r>
              <a:rPr dirty="0" sz="1450" spc="260">
                <a:latin typeface="Times New Roman"/>
                <a:cs typeface="Times New Roman"/>
              </a:rPr>
              <a:t> </a:t>
            </a:r>
            <a:r>
              <a:rPr dirty="0" sz="1450" spc="-10">
                <a:latin typeface="Times New Roman"/>
                <a:cs typeface="Times New Roman"/>
              </a:rPr>
              <a:t>such</a:t>
            </a:r>
            <a:endParaRPr sz="1450">
              <a:latin typeface="Times New Roman"/>
              <a:cs typeface="Times New Roman"/>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as they were, were much </a:t>
            </a:r>
            <a:r>
              <a:rPr dirty="0" sz="1450" spc="-5">
                <a:latin typeface="Times New Roman"/>
                <a:cs typeface="Times New Roman"/>
              </a:rPr>
              <a:t>upon </a:t>
            </a:r>
            <a:r>
              <a:rPr dirty="0" sz="1450" spc="-10">
                <a:latin typeface="Times New Roman"/>
                <a:cs typeface="Times New Roman"/>
              </a:rPr>
              <a:t>the surface and readily shared; and this latent  repulsion occupied my mind, and kept me wondering </a:t>
            </a:r>
            <a:r>
              <a:rPr dirty="0" sz="1450" spc="-5">
                <a:latin typeface="Times New Roman"/>
                <a:cs typeface="Times New Roman"/>
              </a:rPr>
              <a:t>on </a:t>
            </a:r>
            <a:r>
              <a:rPr dirty="0" sz="1450" spc="-10">
                <a:latin typeface="Times New Roman"/>
                <a:cs typeface="Times New Roman"/>
              </a:rPr>
              <a:t>what </a:t>
            </a:r>
            <a:r>
              <a:rPr dirty="0" sz="1450" spc="-5">
                <a:latin typeface="Times New Roman"/>
                <a:cs typeface="Times New Roman"/>
              </a:rPr>
              <a:t>grounds </a:t>
            </a:r>
            <a:r>
              <a:rPr dirty="0" sz="1450" spc="-10">
                <a:latin typeface="Times New Roman"/>
                <a:cs typeface="Times New Roman"/>
              </a:rPr>
              <a:t>it  rested, and whether the son was certainly in</a:t>
            </a:r>
            <a:r>
              <a:rPr dirty="0" sz="1450" spc="35">
                <a:latin typeface="Times New Roman"/>
                <a:cs typeface="Times New Roman"/>
              </a:rPr>
              <a:t> </a:t>
            </a:r>
            <a:r>
              <a:rPr dirty="0" sz="1450" spc="-10">
                <a:latin typeface="Times New Roman"/>
                <a:cs typeface="Times New Roman"/>
              </a:rPr>
              <a:t>fault.</a:t>
            </a:r>
            <a:endParaRPr sz="1450">
              <a:latin typeface="Times New Roman"/>
              <a:cs typeface="Times New Roman"/>
            </a:endParaRPr>
          </a:p>
          <a:p>
            <a:pPr algn="just" marL="12700" marR="5715">
              <a:lnSpc>
                <a:spcPts val="1730"/>
              </a:lnSpc>
              <a:spcBef>
                <a:spcPts val="860"/>
              </a:spcBef>
            </a:pPr>
            <a:r>
              <a:rPr dirty="0" sz="1450" spc="-5">
                <a:latin typeface="Times New Roman"/>
                <a:cs typeface="Times New Roman"/>
              </a:rPr>
              <a:t>I </a:t>
            </a:r>
            <a:r>
              <a:rPr dirty="0" sz="1450" spc="-10">
                <a:latin typeface="Times New Roman"/>
                <a:cs typeface="Times New Roman"/>
              </a:rPr>
              <a:t>had been about ten days in the residencia, when there sprang </a:t>
            </a:r>
            <a:r>
              <a:rPr dirty="0" sz="1450" spc="-5">
                <a:latin typeface="Times New Roman"/>
                <a:cs typeface="Times New Roman"/>
              </a:rPr>
              <a:t>up a </a:t>
            </a:r>
            <a:r>
              <a:rPr dirty="0" sz="1450" spc="-10">
                <a:latin typeface="Times New Roman"/>
                <a:cs typeface="Times New Roman"/>
              </a:rPr>
              <a:t>high and  harsh wind, carrying clouds </a:t>
            </a:r>
            <a:r>
              <a:rPr dirty="0" sz="1450" spc="-5">
                <a:latin typeface="Times New Roman"/>
                <a:cs typeface="Times New Roman"/>
              </a:rPr>
              <a:t>of </a:t>
            </a:r>
            <a:r>
              <a:rPr dirty="0" sz="1450" spc="-10">
                <a:latin typeface="Times New Roman"/>
                <a:cs typeface="Times New Roman"/>
              </a:rPr>
              <a:t>dust. It came </a:t>
            </a:r>
            <a:r>
              <a:rPr dirty="0" sz="1450" spc="-5">
                <a:latin typeface="Times New Roman"/>
                <a:cs typeface="Times New Roman"/>
              </a:rPr>
              <a:t>out of </a:t>
            </a:r>
            <a:r>
              <a:rPr dirty="0" sz="1450" spc="-10">
                <a:latin typeface="Times New Roman"/>
                <a:cs typeface="Times New Roman"/>
              </a:rPr>
              <a:t>malarious lowlands, and  over several snowy sierras. The nerves </a:t>
            </a:r>
            <a:r>
              <a:rPr dirty="0" sz="1450" spc="-5">
                <a:latin typeface="Times New Roman"/>
                <a:cs typeface="Times New Roman"/>
              </a:rPr>
              <a:t>of </a:t>
            </a:r>
            <a:r>
              <a:rPr dirty="0" sz="1450" spc="-10">
                <a:latin typeface="Times New Roman"/>
                <a:cs typeface="Times New Roman"/>
              </a:rPr>
              <a:t>those </a:t>
            </a:r>
            <a:r>
              <a:rPr dirty="0" sz="1450" spc="-5">
                <a:latin typeface="Times New Roman"/>
                <a:cs typeface="Times New Roman"/>
              </a:rPr>
              <a:t>on </a:t>
            </a:r>
            <a:r>
              <a:rPr dirty="0" sz="1450" spc="-10">
                <a:latin typeface="Times New Roman"/>
                <a:cs typeface="Times New Roman"/>
              </a:rPr>
              <a:t>whom it blew were strung  and jangled; their eyes smarted with the dust; their legs ached under the  burthen </a:t>
            </a:r>
            <a:r>
              <a:rPr dirty="0" sz="1450" spc="-5">
                <a:latin typeface="Times New Roman"/>
                <a:cs typeface="Times New Roman"/>
              </a:rPr>
              <a:t>of </a:t>
            </a:r>
            <a:r>
              <a:rPr dirty="0" sz="1450" spc="-10">
                <a:latin typeface="Times New Roman"/>
                <a:cs typeface="Times New Roman"/>
              </a:rPr>
              <a:t>their </a:t>
            </a:r>
            <a:r>
              <a:rPr dirty="0" sz="1450" spc="-5">
                <a:latin typeface="Times New Roman"/>
                <a:cs typeface="Times New Roman"/>
              </a:rPr>
              <a:t>body; </a:t>
            </a:r>
            <a:r>
              <a:rPr dirty="0" sz="1450" spc="-10">
                <a:latin typeface="Times New Roman"/>
                <a:cs typeface="Times New Roman"/>
              </a:rPr>
              <a:t>and the touch </a:t>
            </a:r>
            <a:r>
              <a:rPr dirty="0" sz="1450" spc="-5">
                <a:latin typeface="Times New Roman"/>
                <a:cs typeface="Times New Roman"/>
              </a:rPr>
              <a:t>of one </a:t>
            </a:r>
            <a:r>
              <a:rPr dirty="0" sz="1450" spc="-10">
                <a:latin typeface="Times New Roman"/>
                <a:cs typeface="Times New Roman"/>
              </a:rPr>
              <a:t>hand </a:t>
            </a:r>
            <a:r>
              <a:rPr dirty="0" sz="1450" spc="-5">
                <a:latin typeface="Times New Roman"/>
                <a:cs typeface="Times New Roman"/>
              </a:rPr>
              <a:t>upon </a:t>
            </a:r>
            <a:r>
              <a:rPr dirty="0" sz="1450" spc="-10">
                <a:latin typeface="Times New Roman"/>
                <a:cs typeface="Times New Roman"/>
              </a:rPr>
              <a:t>another grew to </a:t>
            </a:r>
            <a:r>
              <a:rPr dirty="0" sz="1450" spc="-5">
                <a:latin typeface="Times New Roman"/>
                <a:cs typeface="Times New Roman"/>
              </a:rPr>
              <a:t>be  </a:t>
            </a:r>
            <a:r>
              <a:rPr dirty="0" sz="1450" spc="-10">
                <a:latin typeface="Times New Roman"/>
                <a:cs typeface="Times New Roman"/>
              </a:rPr>
              <a:t>odious. The wind, besides, came down the gullies </a:t>
            </a:r>
            <a:r>
              <a:rPr dirty="0" sz="1450" spc="-5">
                <a:latin typeface="Times New Roman"/>
                <a:cs typeface="Times New Roman"/>
              </a:rPr>
              <a:t>of </a:t>
            </a:r>
            <a:r>
              <a:rPr dirty="0" sz="1450" spc="-10">
                <a:latin typeface="Times New Roman"/>
                <a:cs typeface="Times New Roman"/>
              </a:rPr>
              <a:t>the hills and stormed  about the house with </a:t>
            </a:r>
            <a:r>
              <a:rPr dirty="0" sz="1450" spc="-5">
                <a:latin typeface="Times New Roman"/>
                <a:cs typeface="Times New Roman"/>
              </a:rPr>
              <a:t>a </a:t>
            </a:r>
            <a:r>
              <a:rPr dirty="0" sz="1450" spc="-10">
                <a:latin typeface="Times New Roman"/>
                <a:cs typeface="Times New Roman"/>
              </a:rPr>
              <a:t>great, hollow buzzing and whistling that was  wearisome to the ear and dismally depressing to the mind. It did </a:t>
            </a:r>
            <a:r>
              <a:rPr dirty="0" sz="1450" spc="-5">
                <a:latin typeface="Times New Roman"/>
                <a:cs typeface="Times New Roman"/>
              </a:rPr>
              <a:t>not </a:t>
            </a:r>
            <a:r>
              <a:rPr dirty="0" sz="1450" spc="-10">
                <a:latin typeface="Times New Roman"/>
                <a:cs typeface="Times New Roman"/>
              </a:rPr>
              <a:t>so much  blow in gusts as with the steady sweep </a:t>
            </a:r>
            <a:r>
              <a:rPr dirty="0" sz="1450" spc="-5">
                <a:latin typeface="Times New Roman"/>
                <a:cs typeface="Times New Roman"/>
              </a:rPr>
              <a:t>of a </a:t>
            </a:r>
            <a:r>
              <a:rPr dirty="0" sz="1450" spc="-10">
                <a:latin typeface="Times New Roman"/>
                <a:cs typeface="Times New Roman"/>
              </a:rPr>
              <a:t>waterfall, so that there was </a:t>
            </a:r>
            <a:r>
              <a:rPr dirty="0" sz="1450" spc="-5">
                <a:latin typeface="Times New Roman"/>
                <a:cs typeface="Times New Roman"/>
              </a:rPr>
              <a:t>no  </a:t>
            </a:r>
            <a:r>
              <a:rPr dirty="0" sz="1450" spc="-10">
                <a:latin typeface="Times New Roman"/>
                <a:cs typeface="Times New Roman"/>
              </a:rPr>
              <a:t>remission </a:t>
            </a:r>
            <a:r>
              <a:rPr dirty="0" sz="1450" spc="-5">
                <a:latin typeface="Times New Roman"/>
                <a:cs typeface="Times New Roman"/>
              </a:rPr>
              <a:t>of </a:t>
            </a:r>
            <a:r>
              <a:rPr dirty="0" sz="1450" spc="-10">
                <a:latin typeface="Times New Roman"/>
                <a:cs typeface="Times New Roman"/>
              </a:rPr>
              <a:t>discomfort while it </a:t>
            </a:r>
            <a:r>
              <a:rPr dirty="0" sz="1450" spc="-30">
                <a:latin typeface="Times New Roman"/>
                <a:cs typeface="Times New Roman"/>
              </a:rPr>
              <a:t>blew. </a:t>
            </a:r>
            <a:r>
              <a:rPr dirty="0" sz="1450" spc="-10">
                <a:latin typeface="Times New Roman"/>
                <a:cs typeface="Times New Roman"/>
              </a:rPr>
              <a:t>But higher </a:t>
            </a:r>
            <a:r>
              <a:rPr dirty="0" sz="1450" spc="-5">
                <a:latin typeface="Times New Roman"/>
                <a:cs typeface="Times New Roman"/>
              </a:rPr>
              <a:t>upon </a:t>
            </a:r>
            <a:r>
              <a:rPr dirty="0" sz="1450" spc="-10">
                <a:latin typeface="Times New Roman"/>
                <a:cs typeface="Times New Roman"/>
              </a:rPr>
              <a:t>the mountain, it was  probably </a:t>
            </a:r>
            <a:r>
              <a:rPr dirty="0" sz="1450" spc="-5">
                <a:latin typeface="Times New Roman"/>
                <a:cs typeface="Times New Roman"/>
              </a:rPr>
              <a:t>of a </a:t>
            </a:r>
            <a:r>
              <a:rPr dirty="0" sz="1450" spc="-10">
                <a:latin typeface="Times New Roman"/>
                <a:cs typeface="Times New Roman"/>
              </a:rPr>
              <a:t>more variable strength, with accesses </a:t>
            </a:r>
            <a:r>
              <a:rPr dirty="0" sz="1450" spc="-5">
                <a:latin typeface="Times New Roman"/>
                <a:cs typeface="Times New Roman"/>
              </a:rPr>
              <a:t>of </a:t>
            </a:r>
            <a:r>
              <a:rPr dirty="0" sz="1450" spc="-10">
                <a:latin typeface="Times New Roman"/>
                <a:cs typeface="Times New Roman"/>
              </a:rPr>
              <a:t>fury; for there came  down at times </a:t>
            </a:r>
            <a:r>
              <a:rPr dirty="0" sz="1450" spc="-5">
                <a:latin typeface="Times New Roman"/>
                <a:cs typeface="Times New Roman"/>
              </a:rPr>
              <a:t>a </a:t>
            </a:r>
            <a:r>
              <a:rPr dirty="0" sz="1450" spc="-15">
                <a:latin typeface="Times New Roman"/>
                <a:cs typeface="Times New Roman"/>
              </a:rPr>
              <a:t>far-off </a:t>
            </a:r>
            <a:r>
              <a:rPr dirty="0" sz="1450" spc="-10">
                <a:latin typeface="Times New Roman"/>
                <a:cs typeface="Times New Roman"/>
              </a:rPr>
              <a:t>wailing, infinitely grievous to hear; and at times, </a:t>
            </a:r>
            <a:r>
              <a:rPr dirty="0" sz="1450" spc="-5">
                <a:latin typeface="Times New Roman"/>
                <a:cs typeface="Times New Roman"/>
              </a:rPr>
              <a:t>on  one of </a:t>
            </a:r>
            <a:r>
              <a:rPr dirty="0" sz="1450" spc="-10">
                <a:latin typeface="Times New Roman"/>
                <a:cs typeface="Times New Roman"/>
              </a:rPr>
              <a:t>the high shelves </a:t>
            </a:r>
            <a:r>
              <a:rPr dirty="0" sz="1450" spc="-5">
                <a:latin typeface="Times New Roman"/>
                <a:cs typeface="Times New Roman"/>
              </a:rPr>
              <a:t>or </a:t>
            </a:r>
            <a:r>
              <a:rPr dirty="0" sz="1450" spc="-10">
                <a:latin typeface="Times New Roman"/>
                <a:cs typeface="Times New Roman"/>
              </a:rPr>
              <a:t>terraces, there would start </a:t>
            </a:r>
            <a:r>
              <a:rPr dirty="0" sz="1450" spc="-5">
                <a:latin typeface="Times New Roman"/>
                <a:cs typeface="Times New Roman"/>
              </a:rPr>
              <a:t>up, </a:t>
            </a:r>
            <a:r>
              <a:rPr dirty="0" sz="1450" spc="-10">
                <a:latin typeface="Times New Roman"/>
                <a:cs typeface="Times New Roman"/>
              </a:rPr>
              <a:t>and then disperse, </a:t>
            </a:r>
            <a:r>
              <a:rPr dirty="0" sz="1450" spc="-5">
                <a:latin typeface="Times New Roman"/>
                <a:cs typeface="Times New Roman"/>
              </a:rPr>
              <a:t>a  </a:t>
            </a:r>
            <a:r>
              <a:rPr dirty="0" sz="1450" spc="-10">
                <a:latin typeface="Times New Roman"/>
                <a:cs typeface="Times New Roman"/>
              </a:rPr>
              <a:t>tower </a:t>
            </a:r>
            <a:r>
              <a:rPr dirty="0" sz="1450" spc="-5">
                <a:latin typeface="Times New Roman"/>
                <a:cs typeface="Times New Roman"/>
              </a:rPr>
              <a:t>of </a:t>
            </a:r>
            <a:r>
              <a:rPr dirty="0" sz="1450" spc="-10">
                <a:latin typeface="Times New Roman"/>
                <a:cs typeface="Times New Roman"/>
              </a:rPr>
              <a:t>dust, like the smoke </a:t>
            </a:r>
            <a:r>
              <a:rPr dirty="0" sz="1450" spc="-5">
                <a:latin typeface="Times New Roman"/>
                <a:cs typeface="Times New Roman"/>
              </a:rPr>
              <a:t>of </a:t>
            </a:r>
            <a:r>
              <a:rPr dirty="0" sz="1450" spc="-10">
                <a:latin typeface="Times New Roman"/>
                <a:cs typeface="Times New Roman"/>
              </a:rPr>
              <a:t>in</a:t>
            </a:r>
            <a:r>
              <a:rPr dirty="0" sz="1450" spc="20">
                <a:latin typeface="Times New Roman"/>
                <a:cs typeface="Times New Roman"/>
              </a:rPr>
              <a:t> </a:t>
            </a:r>
            <a:r>
              <a:rPr dirty="0" sz="1450" spc="-10">
                <a:latin typeface="Times New Roman"/>
                <a:cs typeface="Times New Roman"/>
              </a:rPr>
              <a:t>explosion.</a:t>
            </a:r>
            <a:endParaRPr sz="1450">
              <a:latin typeface="Times New Roman"/>
              <a:cs typeface="Times New Roman"/>
            </a:endParaRPr>
          </a:p>
          <a:p>
            <a:pPr algn="just" marL="12700" marR="5080">
              <a:lnSpc>
                <a:spcPts val="1730"/>
              </a:lnSpc>
              <a:spcBef>
                <a:spcPts val="840"/>
              </a:spcBef>
            </a:pPr>
            <a:r>
              <a:rPr dirty="0" sz="1450" spc="-5">
                <a:latin typeface="Times New Roman"/>
                <a:cs typeface="Times New Roman"/>
              </a:rPr>
              <a:t>I no </a:t>
            </a:r>
            <a:r>
              <a:rPr dirty="0" sz="1450" spc="-10">
                <a:latin typeface="Times New Roman"/>
                <a:cs typeface="Times New Roman"/>
              </a:rPr>
              <a:t>sooner awoke in bed than </a:t>
            </a:r>
            <a:r>
              <a:rPr dirty="0" sz="1450" spc="-5">
                <a:latin typeface="Times New Roman"/>
                <a:cs typeface="Times New Roman"/>
              </a:rPr>
              <a:t>I </a:t>
            </a:r>
            <a:r>
              <a:rPr dirty="0" sz="1450" spc="-10">
                <a:latin typeface="Times New Roman"/>
                <a:cs typeface="Times New Roman"/>
              </a:rPr>
              <a:t>was conscious </a:t>
            </a:r>
            <a:r>
              <a:rPr dirty="0" sz="1450" spc="-5">
                <a:latin typeface="Times New Roman"/>
                <a:cs typeface="Times New Roman"/>
              </a:rPr>
              <a:t>of </a:t>
            </a:r>
            <a:r>
              <a:rPr dirty="0" sz="1450" spc="-10">
                <a:latin typeface="Times New Roman"/>
                <a:cs typeface="Times New Roman"/>
              </a:rPr>
              <a:t>the nervous tension and  depression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weather, </a:t>
            </a:r>
            <a:r>
              <a:rPr dirty="0" sz="1450" spc="-10">
                <a:latin typeface="Times New Roman"/>
                <a:cs typeface="Times New Roman"/>
              </a:rPr>
              <a:t>and the </a:t>
            </a:r>
            <a:r>
              <a:rPr dirty="0" sz="1450" spc="-15">
                <a:latin typeface="Times New Roman"/>
                <a:cs typeface="Times New Roman"/>
              </a:rPr>
              <a:t>effect </a:t>
            </a:r>
            <a:r>
              <a:rPr dirty="0" sz="1450" spc="-10">
                <a:latin typeface="Times New Roman"/>
                <a:cs typeface="Times New Roman"/>
              </a:rPr>
              <a:t>grew stronger as the day proceeded.  It was in vain that </a:t>
            </a:r>
            <a:r>
              <a:rPr dirty="0" sz="1450" spc="-5">
                <a:latin typeface="Times New Roman"/>
                <a:cs typeface="Times New Roman"/>
              </a:rPr>
              <a:t>I </a:t>
            </a:r>
            <a:r>
              <a:rPr dirty="0" sz="1450" spc="-10">
                <a:latin typeface="Times New Roman"/>
                <a:cs typeface="Times New Roman"/>
              </a:rPr>
              <a:t>resisted; in vain that </a:t>
            </a:r>
            <a:r>
              <a:rPr dirty="0" sz="1450" spc="-5">
                <a:latin typeface="Times New Roman"/>
                <a:cs typeface="Times New Roman"/>
              </a:rPr>
              <a:t>I </a:t>
            </a:r>
            <a:r>
              <a:rPr dirty="0" sz="1450" spc="-10">
                <a:latin typeface="Times New Roman"/>
                <a:cs typeface="Times New Roman"/>
              </a:rPr>
              <a:t>set forth </a:t>
            </a:r>
            <a:r>
              <a:rPr dirty="0" sz="1450" spc="-5">
                <a:latin typeface="Times New Roman"/>
                <a:cs typeface="Times New Roman"/>
              </a:rPr>
              <a:t>upon </a:t>
            </a:r>
            <a:r>
              <a:rPr dirty="0" sz="1450" spc="-10">
                <a:latin typeface="Times New Roman"/>
                <a:cs typeface="Times New Roman"/>
              </a:rPr>
              <a:t>my customary  </a:t>
            </a:r>
            <a:r>
              <a:rPr dirty="0" sz="1450" spc="-20">
                <a:latin typeface="Times New Roman"/>
                <a:cs typeface="Times New Roman"/>
              </a:rPr>
              <a:t>morning’s </a:t>
            </a:r>
            <a:r>
              <a:rPr dirty="0" sz="1450" spc="-10">
                <a:latin typeface="Times New Roman"/>
                <a:cs typeface="Times New Roman"/>
              </a:rPr>
              <a:t>walk; the irrational, unchanging fury </a:t>
            </a:r>
            <a:r>
              <a:rPr dirty="0" sz="1450" spc="-5">
                <a:latin typeface="Times New Roman"/>
                <a:cs typeface="Times New Roman"/>
              </a:rPr>
              <a:t>of </a:t>
            </a:r>
            <a:r>
              <a:rPr dirty="0" sz="1450" spc="-10">
                <a:latin typeface="Times New Roman"/>
                <a:cs typeface="Times New Roman"/>
              </a:rPr>
              <a:t>the storm had soon beat  down my strength and wrecked my temper; and </a:t>
            </a:r>
            <a:r>
              <a:rPr dirty="0" sz="1450" spc="-5">
                <a:latin typeface="Times New Roman"/>
                <a:cs typeface="Times New Roman"/>
              </a:rPr>
              <a:t>I </a:t>
            </a:r>
            <a:r>
              <a:rPr dirty="0" sz="1450" spc="-10">
                <a:latin typeface="Times New Roman"/>
                <a:cs typeface="Times New Roman"/>
              </a:rPr>
              <a:t>returned to the residencia,  glowing with dry heat, and </a:t>
            </a:r>
            <a:r>
              <a:rPr dirty="0" sz="1450" spc="-5">
                <a:latin typeface="Times New Roman"/>
                <a:cs typeface="Times New Roman"/>
              </a:rPr>
              <a:t>foul </a:t>
            </a:r>
            <a:r>
              <a:rPr dirty="0" sz="1450" spc="-10">
                <a:latin typeface="Times New Roman"/>
                <a:cs typeface="Times New Roman"/>
              </a:rPr>
              <a:t>and gritty with dust. The court had </a:t>
            </a:r>
            <a:r>
              <a:rPr dirty="0" sz="1450" spc="-5">
                <a:latin typeface="Times New Roman"/>
                <a:cs typeface="Times New Roman"/>
              </a:rPr>
              <a:t>a </a:t>
            </a:r>
            <a:r>
              <a:rPr dirty="0" sz="1450" spc="-10">
                <a:latin typeface="Times New Roman"/>
                <a:cs typeface="Times New Roman"/>
              </a:rPr>
              <a:t>forlorn  appearance; now and then </a:t>
            </a:r>
            <a:r>
              <a:rPr dirty="0" sz="1450" spc="-5">
                <a:latin typeface="Times New Roman"/>
                <a:cs typeface="Times New Roman"/>
              </a:rPr>
              <a:t>a </a:t>
            </a:r>
            <a:r>
              <a:rPr dirty="0" sz="1450" spc="-10">
                <a:latin typeface="Times New Roman"/>
                <a:cs typeface="Times New Roman"/>
              </a:rPr>
              <a:t>glimmer </a:t>
            </a:r>
            <a:r>
              <a:rPr dirty="0" sz="1450" spc="-5">
                <a:latin typeface="Times New Roman"/>
                <a:cs typeface="Times New Roman"/>
              </a:rPr>
              <a:t>of </a:t>
            </a:r>
            <a:r>
              <a:rPr dirty="0" sz="1450" spc="-10">
                <a:latin typeface="Times New Roman"/>
                <a:cs typeface="Times New Roman"/>
              </a:rPr>
              <a:t>sun fled over it; now and then the  wind swooped down </a:t>
            </a:r>
            <a:r>
              <a:rPr dirty="0" sz="1450" spc="-5">
                <a:latin typeface="Times New Roman"/>
                <a:cs typeface="Times New Roman"/>
              </a:rPr>
              <a:t>upon </a:t>
            </a:r>
            <a:r>
              <a:rPr dirty="0" sz="1450" spc="-10">
                <a:latin typeface="Times New Roman"/>
                <a:cs typeface="Times New Roman"/>
              </a:rPr>
              <a:t>the pomegranates, and scattered the blossoms, and  set the window shutters clapping </a:t>
            </a:r>
            <a:r>
              <a:rPr dirty="0" sz="1450" spc="-5">
                <a:latin typeface="Times New Roman"/>
                <a:cs typeface="Times New Roman"/>
              </a:rPr>
              <a:t>on </a:t>
            </a:r>
            <a:r>
              <a:rPr dirty="0" sz="1450" spc="-10">
                <a:latin typeface="Times New Roman"/>
                <a:cs typeface="Times New Roman"/>
              </a:rPr>
              <a:t>the wall. In the recess the Senora was  pacing to and fro with </a:t>
            </a:r>
            <a:r>
              <a:rPr dirty="0" sz="1450" spc="-5">
                <a:latin typeface="Times New Roman"/>
                <a:cs typeface="Times New Roman"/>
              </a:rPr>
              <a:t>a </a:t>
            </a:r>
            <a:r>
              <a:rPr dirty="0" sz="1450" spc="-10">
                <a:latin typeface="Times New Roman"/>
                <a:cs typeface="Times New Roman"/>
              </a:rPr>
              <a:t>flushed countenance and bright eyes; </a:t>
            </a:r>
            <a:r>
              <a:rPr dirty="0" sz="1450" spc="-5">
                <a:latin typeface="Times New Roman"/>
                <a:cs typeface="Times New Roman"/>
              </a:rPr>
              <a:t>I </a:t>
            </a:r>
            <a:r>
              <a:rPr dirty="0" sz="1450" spc="-10">
                <a:latin typeface="Times New Roman"/>
                <a:cs typeface="Times New Roman"/>
              </a:rPr>
              <a:t>thought, </a:t>
            </a:r>
            <a:r>
              <a:rPr dirty="0" sz="1450" spc="-5">
                <a:latin typeface="Times New Roman"/>
                <a:cs typeface="Times New Roman"/>
              </a:rPr>
              <a:t>too,  </a:t>
            </a:r>
            <a:r>
              <a:rPr dirty="0" sz="1450" spc="-10">
                <a:latin typeface="Times New Roman"/>
                <a:cs typeface="Times New Roman"/>
              </a:rPr>
              <a:t>she was speaking to herself, like </a:t>
            </a:r>
            <a:r>
              <a:rPr dirty="0" sz="1450" spc="-5">
                <a:latin typeface="Times New Roman"/>
                <a:cs typeface="Times New Roman"/>
              </a:rPr>
              <a:t>one </a:t>
            </a:r>
            <a:r>
              <a:rPr dirty="0" sz="1450" spc="-10">
                <a:latin typeface="Times New Roman"/>
                <a:cs typeface="Times New Roman"/>
              </a:rPr>
              <a:t>in </a:t>
            </a:r>
            <a:r>
              <a:rPr dirty="0" sz="1450" spc="-20">
                <a:latin typeface="Times New Roman"/>
                <a:cs typeface="Times New Roman"/>
              </a:rPr>
              <a:t>anger.</a:t>
            </a:r>
            <a:r>
              <a:rPr dirty="0" sz="1450" spc="320">
                <a:latin typeface="Times New Roman"/>
                <a:cs typeface="Times New Roman"/>
              </a:rPr>
              <a:t> </a:t>
            </a:r>
            <a:r>
              <a:rPr dirty="0" sz="1450" spc="-10">
                <a:latin typeface="Times New Roman"/>
                <a:cs typeface="Times New Roman"/>
              </a:rPr>
              <a:t>But when </a:t>
            </a:r>
            <a:r>
              <a:rPr dirty="0" sz="1450" spc="-5">
                <a:latin typeface="Times New Roman"/>
                <a:cs typeface="Times New Roman"/>
              </a:rPr>
              <a:t>I </a:t>
            </a:r>
            <a:r>
              <a:rPr dirty="0" sz="1450" spc="-10">
                <a:latin typeface="Times New Roman"/>
                <a:cs typeface="Times New Roman"/>
              </a:rPr>
              <a:t>addressed her with  my customary salutation, she only replied </a:t>
            </a:r>
            <a:r>
              <a:rPr dirty="0" sz="1450" spc="-5">
                <a:latin typeface="Times New Roman"/>
                <a:cs typeface="Times New Roman"/>
              </a:rPr>
              <a:t>by a </a:t>
            </a:r>
            <a:r>
              <a:rPr dirty="0" sz="1450" spc="-10">
                <a:latin typeface="Times New Roman"/>
                <a:cs typeface="Times New Roman"/>
              </a:rPr>
              <a:t>sharp gesture and continued  her walk. The weather had distempered even this impassive creature; and as </a:t>
            </a:r>
            <a:r>
              <a:rPr dirty="0" sz="1450" spc="-5">
                <a:latin typeface="Times New Roman"/>
                <a:cs typeface="Times New Roman"/>
              </a:rPr>
              <a:t>I  </a:t>
            </a:r>
            <a:r>
              <a:rPr dirty="0" sz="1450" spc="-10">
                <a:latin typeface="Times New Roman"/>
                <a:cs typeface="Times New Roman"/>
              </a:rPr>
              <a:t>went </a:t>
            </a:r>
            <a:r>
              <a:rPr dirty="0" sz="1450" spc="-5">
                <a:latin typeface="Times New Roman"/>
                <a:cs typeface="Times New Roman"/>
              </a:rPr>
              <a:t>on </a:t>
            </a:r>
            <a:r>
              <a:rPr dirty="0" sz="1450" spc="-10">
                <a:latin typeface="Times New Roman"/>
                <a:cs typeface="Times New Roman"/>
              </a:rPr>
              <a:t>upstairs </a:t>
            </a:r>
            <a:r>
              <a:rPr dirty="0" sz="1450" spc="-5">
                <a:latin typeface="Times New Roman"/>
                <a:cs typeface="Times New Roman"/>
              </a:rPr>
              <a:t>I </a:t>
            </a:r>
            <a:r>
              <a:rPr dirty="0" sz="1450" spc="-10">
                <a:latin typeface="Times New Roman"/>
                <a:cs typeface="Times New Roman"/>
              </a:rPr>
              <a:t>was the less ashamed </a:t>
            </a:r>
            <a:r>
              <a:rPr dirty="0" sz="1450" spc="-5">
                <a:latin typeface="Times New Roman"/>
                <a:cs typeface="Times New Roman"/>
              </a:rPr>
              <a:t>of </a:t>
            </a:r>
            <a:r>
              <a:rPr dirty="0" sz="1450" spc="-10">
                <a:latin typeface="Times New Roman"/>
                <a:cs typeface="Times New Roman"/>
              </a:rPr>
              <a:t>my own</a:t>
            </a:r>
            <a:r>
              <a:rPr dirty="0" sz="1450" spc="40">
                <a:latin typeface="Times New Roman"/>
                <a:cs typeface="Times New Roman"/>
              </a:rPr>
              <a:t> </a:t>
            </a:r>
            <a:r>
              <a:rPr dirty="0" sz="1450" spc="-10">
                <a:latin typeface="Times New Roman"/>
                <a:cs typeface="Times New Roman"/>
              </a:rPr>
              <a:t>discomposure.</a:t>
            </a:r>
            <a:endParaRPr sz="1450">
              <a:latin typeface="Times New Roman"/>
              <a:cs typeface="Times New Roman"/>
            </a:endParaRPr>
          </a:p>
          <a:p>
            <a:pPr algn="just" marL="12700" marR="5080">
              <a:lnSpc>
                <a:spcPts val="1730"/>
              </a:lnSpc>
              <a:spcBef>
                <a:spcPts val="844"/>
              </a:spcBef>
            </a:pPr>
            <a:r>
              <a:rPr dirty="0" sz="1450" spc="-10">
                <a:latin typeface="Times New Roman"/>
                <a:cs typeface="Times New Roman"/>
              </a:rPr>
              <a:t>All day the wind continued; and </a:t>
            </a:r>
            <a:r>
              <a:rPr dirty="0" sz="1450" spc="-5">
                <a:latin typeface="Times New Roman"/>
                <a:cs typeface="Times New Roman"/>
              </a:rPr>
              <a:t>I </a:t>
            </a:r>
            <a:r>
              <a:rPr dirty="0" sz="1450" spc="-10">
                <a:latin typeface="Times New Roman"/>
                <a:cs typeface="Times New Roman"/>
              </a:rPr>
              <a:t>sat in my room and made </a:t>
            </a:r>
            <a:r>
              <a:rPr dirty="0" sz="1450" spc="-5">
                <a:latin typeface="Times New Roman"/>
                <a:cs typeface="Times New Roman"/>
              </a:rPr>
              <a:t>a </a:t>
            </a:r>
            <a:r>
              <a:rPr dirty="0" sz="1450" spc="-10">
                <a:latin typeface="Times New Roman"/>
                <a:cs typeface="Times New Roman"/>
              </a:rPr>
              <a:t>feint </a:t>
            </a:r>
            <a:r>
              <a:rPr dirty="0" sz="1450" spc="-5">
                <a:latin typeface="Times New Roman"/>
                <a:cs typeface="Times New Roman"/>
              </a:rPr>
              <a:t>of </a:t>
            </a:r>
            <a:r>
              <a:rPr dirty="0" sz="1450" spc="-10">
                <a:latin typeface="Times New Roman"/>
                <a:cs typeface="Times New Roman"/>
              </a:rPr>
              <a:t>reading,  </a:t>
            </a:r>
            <a:r>
              <a:rPr dirty="0" sz="1450" spc="-5">
                <a:latin typeface="Times New Roman"/>
                <a:cs typeface="Times New Roman"/>
              </a:rPr>
              <a:t>or </a:t>
            </a:r>
            <a:r>
              <a:rPr dirty="0" sz="1450" spc="-10">
                <a:latin typeface="Times New Roman"/>
                <a:cs typeface="Times New Roman"/>
              </a:rPr>
              <a:t>walked </a:t>
            </a:r>
            <a:r>
              <a:rPr dirty="0" sz="1450" spc="-5">
                <a:latin typeface="Times New Roman"/>
                <a:cs typeface="Times New Roman"/>
              </a:rPr>
              <a:t>up </a:t>
            </a:r>
            <a:r>
              <a:rPr dirty="0" sz="1450" spc="-10">
                <a:latin typeface="Times New Roman"/>
                <a:cs typeface="Times New Roman"/>
              </a:rPr>
              <a:t>and down, and listened to the riot overhead. Night fell, and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so much as </a:t>
            </a:r>
            <a:r>
              <a:rPr dirty="0" sz="1450" spc="-5">
                <a:latin typeface="Times New Roman"/>
                <a:cs typeface="Times New Roman"/>
              </a:rPr>
              <a:t>a </a:t>
            </a:r>
            <a:r>
              <a:rPr dirty="0" sz="1450" spc="-10">
                <a:latin typeface="Times New Roman"/>
                <a:cs typeface="Times New Roman"/>
              </a:rPr>
              <a:t>candle. </a:t>
            </a:r>
            <a:r>
              <a:rPr dirty="0" sz="1450" spc="-5">
                <a:latin typeface="Times New Roman"/>
                <a:cs typeface="Times New Roman"/>
              </a:rPr>
              <a:t>I </a:t>
            </a:r>
            <a:r>
              <a:rPr dirty="0" sz="1450" spc="-10">
                <a:latin typeface="Times New Roman"/>
                <a:cs typeface="Times New Roman"/>
              </a:rPr>
              <a:t>began to long for some </a:t>
            </a:r>
            <a:r>
              <a:rPr dirty="0" sz="1450" spc="-20">
                <a:latin typeface="Times New Roman"/>
                <a:cs typeface="Times New Roman"/>
              </a:rPr>
              <a:t>society, </a:t>
            </a:r>
            <a:r>
              <a:rPr dirty="0" sz="1450" spc="-10">
                <a:latin typeface="Times New Roman"/>
                <a:cs typeface="Times New Roman"/>
              </a:rPr>
              <a:t>and stole down to  the court. It was now plunged in the blue </a:t>
            </a:r>
            <a:r>
              <a:rPr dirty="0" sz="1450" spc="-5">
                <a:latin typeface="Times New Roman"/>
                <a:cs typeface="Times New Roman"/>
              </a:rPr>
              <a:t>of </a:t>
            </a:r>
            <a:r>
              <a:rPr dirty="0" sz="1450" spc="-10">
                <a:latin typeface="Times New Roman"/>
                <a:cs typeface="Times New Roman"/>
              </a:rPr>
              <a:t>the first darkness; </a:t>
            </a:r>
            <a:r>
              <a:rPr dirty="0" sz="1450" spc="-5">
                <a:latin typeface="Times New Roman"/>
                <a:cs typeface="Times New Roman"/>
              </a:rPr>
              <a:t>but </a:t>
            </a:r>
            <a:r>
              <a:rPr dirty="0" sz="1450" spc="-10">
                <a:latin typeface="Times New Roman"/>
                <a:cs typeface="Times New Roman"/>
              </a:rPr>
              <a:t>the recess  was redly lighted </a:t>
            </a:r>
            <a:r>
              <a:rPr dirty="0" sz="1450" spc="-5">
                <a:latin typeface="Times New Roman"/>
                <a:cs typeface="Times New Roman"/>
              </a:rPr>
              <a:t>by </a:t>
            </a:r>
            <a:r>
              <a:rPr dirty="0" sz="1450" spc="-10">
                <a:latin typeface="Times New Roman"/>
                <a:cs typeface="Times New Roman"/>
              </a:rPr>
              <a:t>the fire. The wood had been piled </a:t>
            </a:r>
            <a:r>
              <a:rPr dirty="0" sz="1450" spc="-5">
                <a:latin typeface="Times New Roman"/>
                <a:cs typeface="Times New Roman"/>
              </a:rPr>
              <a:t>high, </a:t>
            </a:r>
            <a:r>
              <a:rPr dirty="0" sz="1450" spc="-10">
                <a:latin typeface="Times New Roman"/>
                <a:cs typeface="Times New Roman"/>
              </a:rPr>
              <a:t>and was crowned  </a:t>
            </a:r>
            <a:r>
              <a:rPr dirty="0" sz="1450" spc="-5">
                <a:latin typeface="Times New Roman"/>
                <a:cs typeface="Times New Roman"/>
              </a:rPr>
              <a:t>by a </a:t>
            </a:r>
            <a:r>
              <a:rPr dirty="0" sz="1450" spc="-10">
                <a:latin typeface="Times New Roman"/>
                <a:cs typeface="Times New Roman"/>
              </a:rPr>
              <a:t>shock </a:t>
            </a:r>
            <a:r>
              <a:rPr dirty="0" sz="1450" spc="-5">
                <a:latin typeface="Times New Roman"/>
                <a:cs typeface="Times New Roman"/>
              </a:rPr>
              <a:t>of </a:t>
            </a:r>
            <a:r>
              <a:rPr dirty="0" sz="1450" spc="-10">
                <a:latin typeface="Times New Roman"/>
                <a:cs typeface="Times New Roman"/>
              </a:rPr>
              <a:t>flames, which the draught </a:t>
            </a:r>
            <a:r>
              <a:rPr dirty="0" sz="1450" spc="-5">
                <a:latin typeface="Times New Roman"/>
                <a:cs typeface="Times New Roman"/>
              </a:rPr>
              <a:t>of </a:t>
            </a:r>
            <a:r>
              <a:rPr dirty="0" sz="1450" spc="-10">
                <a:latin typeface="Times New Roman"/>
                <a:cs typeface="Times New Roman"/>
              </a:rPr>
              <a:t>the chimney brandished to and fro.  In this strong and shaken brightness the Senora continued pacing from wall to  wall with disconnected gestures, clasping her hands, stretching forth her arms,  throwing back her head as in appeal to heaven. In these disordered  movements the beauty and grace </a:t>
            </a:r>
            <a:r>
              <a:rPr dirty="0" sz="1450" spc="-5">
                <a:latin typeface="Times New Roman"/>
                <a:cs typeface="Times New Roman"/>
              </a:rPr>
              <a:t>of </a:t>
            </a:r>
            <a:r>
              <a:rPr dirty="0" sz="1450" spc="-10">
                <a:latin typeface="Times New Roman"/>
                <a:cs typeface="Times New Roman"/>
              </a:rPr>
              <a:t>the woman showed more clearly; </a:t>
            </a:r>
            <a:r>
              <a:rPr dirty="0" sz="1450" spc="-5">
                <a:latin typeface="Times New Roman"/>
                <a:cs typeface="Times New Roman"/>
              </a:rPr>
              <a:t>but</a:t>
            </a:r>
            <a:r>
              <a:rPr dirty="0" sz="1450" spc="245">
                <a:latin typeface="Times New Roman"/>
                <a:cs typeface="Times New Roman"/>
              </a:rPr>
              <a:t> </a:t>
            </a:r>
            <a:r>
              <a:rPr dirty="0" sz="1450" spc="-10">
                <a:latin typeface="Times New Roman"/>
                <a:cs typeface="Times New Roman"/>
              </a:rPr>
              <a:t>there</a:t>
            </a:r>
            <a:endParaRPr sz="1450">
              <a:latin typeface="Times New Roman"/>
              <a:cs typeface="Times New Roman"/>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10160">
              <a:lnSpc>
                <a:spcPts val="1730"/>
              </a:lnSpc>
              <a:spcBef>
                <a:spcPts val="155"/>
              </a:spcBef>
            </a:pP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light in her eye that struck </a:t>
            </a:r>
            <a:r>
              <a:rPr dirty="0" sz="1450" spc="-5">
                <a:latin typeface="Times New Roman"/>
                <a:cs typeface="Times New Roman"/>
              </a:rPr>
              <a:t>on </a:t>
            </a:r>
            <a:r>
              <a:rPr dirty="0" sz="1450" spc="-10">
                <a:latin typeface="Times New Roman"/>
                <a:cs typeface="Times New Roman"/>
              </a:rPr>
              <a:t>me unpleasantly; and when </a:t>
            </a:r>
            <a:r>
              <a:rPr dirty="0" sz="1450" spc="-5">
                <a:latin typeface="Times New Roman"/>
                <a:cs typeface="Times New Roman"/>
              </a:rPr>
              <a:t>I </a:t>
            </a:r>
            <a:r>
              <a:rPr dirty="0" sz="1450" spc="-10">
                <a:latin typeface="Times New Roman"/>
                <a:cs typeface="Times New Roman"/>
              </a:rPr>
              <a:t>had looked  </a:t>
            </a:r>
            <a:r>
              <a:rPr dirty="0" sz="1450" spc="-5">
                <a:latin typeface="Times New Roman"/>
                <a:cs typeface="Times New Roman"/>
              </a:rPr>
              <a:t>on </a:t>
            </a:r>
            <a:r>
              <a:rPr dirty="0" sz="1450" spc="-10">
                <a:latin typeface="Times New Roman"/>
                <a:cs typeface="Times New Roman"/>
              </a:rPr>
              <a:t>awhile in silence, and seemingly unobserved, </a:t>
            </a:r>
            <a:r>
              <a:rPr dirty="0" sz="1450" spc="-5">
                <a:latin typeface="Times New Roman"/>
                <a:cs typeface="Times New Roman"/>
              </a:rPr>
              <a:t>I </a:t>
            </a:r>
            <a:r>
              <a:rPr dirty="0" sz="1450" spc="-10">
                <a:latin typeface="Times New Roman"/>
                <a:cs typeface="Times New Roman"/>
              </a:rPr>
              <a:t>turned tail as </a:t>
            </a:r>
            <a:r>
              <a:rPr dirty="0" sz="1450" spc="-5">
                <a:latin typeface="Times New Roman"/>
                <a:cs typeface="Times New Roman"/>
              </a:rPr>
              <a:t>I </a:t>
            </a:r>
            <a:r>
              <a:rPr dirty="0" sz="1450" spc="-10">
                <a:latin typeface="Times New Roman"/>
                <a:cs typeface="Times New Roman"/>
              </a:rPr>
              <a:t>had come,  and groped my way back again to my own</a:t>
            </a:r>
            <a:r>
              <a:rPr dirty="0" sz="1450" spc="35">
                <a:latin typeface="Times New Roman"/>
                <a:cs typeface="Times New Roman"/>
              </a:rPr>
              <a:t> </a:t>
            </a:r>
            <a:r>
              <a:rPr dirty="0" sz="1450" spc="-20">
                <a:latin typeface="Times New Roman"/>
                <a:cs typeface="Times New Roman"/>
              </a:rPr>
              <a:t>chamber.</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By the time Felipe </a:t>
            </a:r>
            <a:r>
              <a:rPr dirty="0" sz="1450" spc="-5">
                <a:latin typeface="Times New Roman"/>
                <a:cs typeface="Times New Roman"/>
              </a:rPr>
              <a:t>brought </a:t>
            </a:r>
            <a:r>
              <a:rPr dirty="0" sz="1450" spc="-10">
                <a:latin typeface="Times New Roman"/>
                <a:cs typeface="Times New Roman"/>
              </a:rPr>
              <a:t>my supper and lights, my nerve was utterly gone;  and, had the lad been such as </a:t>
            </a:r>
            <a:r>
              <a:rPr dirty="0" sz="1450" spc="-5">
                <a:latin typeface="Times New Roman"/>
                <a:cs typeface="Times New Roman"/>
              </a:rPr>
              <a:t>I </a:t>
            </a:r>
            <a:r>
              <a:rPr dirty="0" sz="1450" spc="-10">
                <a:latin typeface="Times New Roman"/>
                <a:cs typeface="Times New Roman"/>
              </a:rPr>
              <a:t>was used to seeing him, </a:t>
            </a:r>
            <a:r>
              <a:rPr dirty="0" sz="1450" spc="-5">
                <a:latin typeface="Times New Roman"/>
                <a:cs typeface="Times New Roman"/>
              </a:rPr>
              <a:t>I </a:t>
            </a:r>
            <a:r>
              <a:rPr dirty="0" sz="1450" spc="-10">
                <a:latin typeface="Times New Roman"/>
                <a:cs typeface="Times New Roman"/>
              </a:rPr>
              <a:t>should have kept him  (even </a:t>
            </a:r>
            <a:r>
              <a:rPr dirty="0" sz="1450" spc="-5">
                <a:latin typeface="Times New Roman"/>
                <a:cs typeface="Times New Roman"/>
              </a:rPr>
              <a:t>by </a:t>
            </a:r>
            <a:r>
              <a:rPr dirty="0" sz="1450" spc="-10">
                <a:latin typeface="Times New Roman"/>
                <a:cs typeface="Times New Roman"/>
              </a:rPr>
              <a:t>force had that been necessary) to take </a:t>
            </a:r>
            <a:r>
              <a:rPr dirty="0" sz="1450" spc="-15">
                <a:latin typeface="Times New Roman"/>
                <a:cs typeface="Times New Roman"/>
              </a:rPr>
              <a:t>off </a:t>
            </a:r>
            <a:r>
              <a:rPr dirty="0" sz="1450" spc="-10">
                <a:latin typeface="Times New Roman"/>
                <a:cs typeface="Times New Roman"/>
              </a:rPr>
              <a:t>the edge from my  distasteful solitude. But </a:t>
            </a:r>
            <a:r>
              <a:rPr dirty="0" sz="1450" spc="-5">
                <a:latin typeface="Times New Roman"/>
                <a:cs typeface="Times New Roman"/>
              </a:rPr>
              <a:t>on </a:t>
            </a:r>
            <a:r>
              <a:rPr dirty="0" sz="1450" spc="-10">
                <a:latin typeface="Times New Roman"/>
                <a:cs typeface="Times New Roman"/>
              </a:rPr>
              <a:t>Felipe, also, the wind had exercised its influence.  He had been feverish all day; now that the </a:t>
            </a:r>
            <a:r>
              <a:rPr dirty="0" sz="1450" spc="-5">
                <a:latin typeface="Times New Roman"/>
                <a:cs typeface="Times New Roman"/>
              </a:rPr>
              <a:t>night </a:t>
            </a:r>
            <a:r>
              <a:rPr dirty="0" sz="1450" spc="-10">
                <a:latin typeface="Times New Roman"/>
                <a:cs typeface="Times New Roman"/>
              </a:rPr>
              <a:t>had come </a:t>
            </a:r>
            <a:r>
              <a:rPr dirty="0" sz="1450" spc="-5">
                <a:latin typeface="Times New Roman"/>
                <a:cs typeface="Times New Roman"/>
              </a:rPr>
              <a:t>he </a:t>
            </a:r>
            <a:r>
              <a:rPr dirty="0" sz="1450" spc="-10">
                <a:latin typeface="Times New Roman"/>
                <a:cs typeface="Times New Roman"/>
              </a:rPr>
              <a:t>was fallen into </a:t>
            </a:r>
            <a:r>
              <a:rPr dirty="0" sz="1450" spc="-5">
                <a:latin typeface="Times New Roman"/>
                <a:cs typeface="Times New Roman"/>
              </a:rPr>
              <a:t>a  </a:t>
            </a:r>
            <a:r>
              <a:rPr dirty="0" sz="1450" spc="-10">
                <a:latin typeface="Times New Roman"/>
                <a:cs typeface="Times New Roman"/>
              </a:rPr>
              <a:t>low and tremulous humour that reacted </a:t>
            </a:r>
            <a:r>
              <a:rPr dirty="0" sz="1450" spc="-5">
                <a:latin typeface="Times New Roman"/>
                <a:cs typeface="Times New Roman"/>
              </a:rPr>
              <a:t>on </a:t>
            </a:r>
            <a:r>
              <a:rPr dirty="0" sz="1450" spc="-10">
                <a:latin typeface="Times New Roman"/>
                <a:cs typeface="Times New Roman"/>
              </a:rPr>
              <a:t>my own. The sight </a:t>
            </a:r>
            <a:r>
              <a:rPr dirty="0" sz="1450" spc="-5">
                <a:latin typeface="Times New Roman"/>
                <a:cs typeface="Times New Roman"/>
              </a:rPr>
              <a:t>of </a:t>
            </a:r>
            <a:r>
              <a:rPr dirty="0" sz="1450" spc="-10">
                <a:latin typeface="Times New Roman"/>
                <a:cs typeface="Times New Roman"/>
              </a:rPr>
              <a:t>his scared  face, his starts and pallors and sudden harkenings, unstrung me; and when </a:t>
            </a:r>
            <a:r>
              <a:rPr dirty="0" sz="1450" spc="-5">
                <a:latin typeface="Times New Roman"/>
                <a:cs typeface="Times New Roman"/>
              </a:rPr>
              <a:t>he  </a:t>
            </a:r>
            <a:r>
              <a:rPr dirty="0" sz="1450" spc="-10">
                <a:latin typeface="Times New Roman"/>
                <a:cs typeface="Times New Roman"/>
              </a:rPr>
              <a:t>dropped and broke </a:t>
            </a:r>
            <a:r>
              <a:rPr dirty="0" sz="1450" spc="-5">
                <a:latin typeface="Times New Roman"/>
                <a:cs typeface="Times New Roman"/>
              </a:rPr>
              <a:t>a </a:t>
            </a:r>
            <a:r>
              <a:rPr dirty="0" sz="1450" spc="-10">
                <a:latin typeface="Times New Roman"/>
                <a:cs typeface="Times New Roman"/>
              </a:rPr>
              <a:t>dish, </a:t>
            </a:r>
            <a:r>
              <a:rPr dirty="0" sz="1450" spc="-5">
                <a:latin typeface="Times New Roman"/>
                <a:cs typeface="Times New Roman"/>
              </a:rPr>
              <a:t>I </a:t>
            </a:r>
            <a:r>
              <a:rPr dirty="0" sz="1450" spc="-10">
                <a:latin typeface="Times New Roman"/>
                <a:cs typeface="Times New Roman"/>
              </a:rPr>
              <a:t>fairly leaped </a:t>
            </a:r>
            <a:r>
              <a:rPr dirty="0" sz="1450" spc="-5">
                <a:latin typeface="Times New Roman"/>
                <a:cs typeface="Times New Roman"/>
              </a:rPr>
              <a:t>out of </a:t>
            </a:r>
            <a:r>
              <a:rPr dirty="0" sz="1450" spc="-10">
                <a:latin typeface="Times New Roman"/>
                <a:cs typeface="Times New Roman"/>
              </a:rPr>
              <a:t>my</a:t>
            </a:r>
            <a:r>
              <a:rPr dirty="0" sz="1450" spc="30">
                <a:latin typeface="Times New Roman"/>
                <a:cs typeface="Times New Roman"/>
              </a:rPr>
              <a:t> </a:t>
            </a:r>
            <a:r>
              <a:rPr dirty="0" sz="1450" spc="-10">
                <a:latin typeface="Times New Roman"/>
                <a:cs typeface="Times New Roman"/>
              </a:rPr>
              <a:t>seat.</a:t>
            </a:r>
            <a:endParaRPr sz="1450">
              <a:latin typeface="Times New Roman"/>
              <a:cs typeface="Times New Roman"/>
            </a:endParaRPr>
          </a:p>
          <a:p>
            <a:pPr algn="just" marL="12700">
              <a:lnSpc>
                <a:spcPct val="100000"/>
              </a:lnSpc>
              <a:spcBef>
                <a:spcPts val="785"/>
              </a:spcBef>
            </a:pPr>
            <a:r>
              <a:rPr dirty="0" sz="1450" spc="-10">
                <a:latin typeface="Times New Roman"/>
                <a:cs typeface="Times New Roman"/>
              </a:rPr>
              <a:t>‘I think we are all mad </a:t>
            </a:r>
            <a:r>
              <a:rPr dirty="0" sz="1450" spc="-20">
                <a:latin typeface="Times New Roman"/>
                <a:cs typeface="Times New Roman"/>
              </a:rPr>
              <a:t>to-day,’ </a:t>
            </a:r>
            <a:r>
              <a:rPr dirty="0" sz="1450" spc="-10">
                <a:latin typeface="Times New Roman"/>
                <a:cs typeface="Times New Roman"/>
              </a:rPr>
              <a:t>said I, </a:t>
            </a:r>
            <a:r>
              <a:rPr dirty="0" sz="1450" spc="-15">
                <a:latin typeface="Times New Roman"/>
                <a:cs typeface="Times New Roman"/>
              </a:rPr>
              <a:t>affecting </a:t>
            </a:r>
            <a:r>
              <a:rPr dirty="0" sz="1450" spc="-10">
                <a:latin typeface="Times New Roman"/>
                <a:cs typeface="Times New Roman"/>
              </a:rPr>
              <a:t>to</a:t>
            </a:r>
            <a:r>
              <a:rPr dirty="0" sz="1450" spc="30">
                <a:latin typeface="Times New Roman"/>
                <a:cs typeface="Times New Roman"/>
              </a:rPr>
              <a:t> </a:t>
            </a:r>
            <a:r>
              <a:rPr dirty="0" sz="1450" spc="-10">
                <a:latin typeface="Times New Roman"/>
                <a:cs typeface="Times New Roman"/>
              </a:rPr>
              <a:t>laugh.</a:t>
            </a:r>
            <a:endParaRPr sz="1450">
              <a:latin typeface="Times New Roman"/>
              <a:cs typeface="Times New Roman"/>
            </a:endParaRPr>
          </a:p>
          <a:p>
            <a:pPr algn="just" marL="12700" marR="13335">
              <a:lnSpc>
                <a:spcPts val="1730"/>
              </a:lnSpc>
              <a:spcBef>
                <a:spcPts val="919"/>
              </a:spcBef>
            </a:pPr>
            <a:r>
              <a:rPr dirty="0" sz="1450" spc="-10">
                <a:latin typeface="Times New Roman"/>
                <a:cs typeface="Times New Roman"/>
              </a:rPr>
              <a:t>‘It is the black wind,’ </a:t>
            </a:r>
            <a:r>
              <a:rPr dirty="0" sz="1450" spc="-5">
                <a:latin typeface="Times New Roman"/>
                <a:cs typeface="Times New Roman"/>
              </a:rPr>
              <a:t>he </a:t>
            </a:r>
            <a:r>
              <a:rPr dirty="0" sz="1450" spc="-10">
                <a:latin typeface="Times New Roman"/>
                <a:cs typeface="Times New Roman"/>
              </a:rPr>
              <a:t>replied </a:t>
            </a:r>
            <a:r>
              <a:rPr dirty="0" sz="1450" spc="-20">
                <a:latin typeface="Times New Roman"/>
                <a:cs typeface="Times New Roman"/>
              </a:rPr>
              <a:t>dolefully. </a:t>
            </a:r>
            <a:r>
              <a:rPr dirty="0" sz="1450" spc="-45">
                <a:latin typeface="Times New Roman"/>
                <a:cs typeface="Times New Roman"/>
              </a:rPr>
              <a:t>‘You </a:t>
            </a:r>
            <a:r>
              <a:rPr dirty="0" sz="1450" spc="-10">
                <a:latin typeface="Times New Roman"/>
                <a:cs typeface="Times New Roman"/>
              </a:rPr>
              <a:t>feel as if </a:t>
            </a:r>
            <a:r>
              <a:rPr dirty="0" sz="1450" spc="-5">
                <a:latin typeface="Times New Roman"/>
                <a:cs typeface="Times New Roman"/>
              </a:rPr>
              <a:t>you </a:t>
            </a:r>
            <a:r>
              <a:rPr dirty="0" sz="1450" spc="-10">
                <a:latin typeface="Times New Roman"/>
                <a:cs typeface="Times New Roman"/>
              </a:rPr>
              <a:t>must </a:t>
            </a:r>
            <a:r>
              <a:rPr dirty="0" sz="1450" spc="-5">
                <a:latin typeface="Times New Roman"/>
                <a:cs typeface="Times New Roman"/>
              </a:rPr>
              <a:t>do  </a:t>
            </a:r>
            <a:r>
              <a:rPr dirty="0" sz="1450" spc="-10">
                <a:latin typeface="Times New Roman"/>
                <a:cs typeface="Times New Roman"/>
              </a:rPr>
              <a:t>something, and </a:t>
            </a:r>
            <a:r>
              <a:rPr dirty="0" sz="1450" spc="-5">
                <a:latin typeface="Times New Roman"/>
                <a:cs typeface="Times New Roman"/>
              </a:rPr>
              <a:t>you </a:t>
            </a:r>
            <a:r>
              <a:rPr dirty="0" sz="1450" spc="-10">
                <a:latin typeface="Times New Roman"/>
                <a:cs typeface="Times New Roman"/>
              </a:rPr>
              <a:t>don’t know what it</a:t>
            </a:r>
            <a:r>
              <a:rPr dirty="0" sz="1450" spc="20">
                <a:latin typeface="Times New Roman"/>
                <a:cs typeface="Times New Roman"/>
              </a:rPr>
              <a:t> </a:t>
            </a:r>
            <a:r>
              <a:rPr dirty="0" sz="1450" spc="-10">
                <a:latin typeface="Times New Roman"/>
                <a:cs typeface="Times New Roman"/>
              </a:rPr>
              <a:t>is.’</a:t>
            </a:r>
            <a:endParaRPr sz="1450">
              <a:latin typeface="Times New Roman"/>
              <a:cs typeface="Times New Roman"/>
            </a:endParaRPr>
          </a:p>
          <a:p>
            <a:pPr algn="just" marL="12700" marR="5715">
              <a:lnSpc>
                <a:spcPts val="1730"/>
              </a:lnSpc>
              <a:spcBef>
                <a:spcPts val="860"/>
              </a:spcBef>
            </a:pPr>
            <a:r>
              <a:rPr dirty="0" sz="1450" spc="-5">
                <a:latin typeface="Times New Roman"/>
                <a:cs typeface="Times New Roman"/>
              </a:rPr>
              <a:t>I </a:t>
            </a:r>
            <a:r>
              <a:rPr dirty="0" sz="1450" spc="-10">
                <a:latin typeface="Times New Roman"/>
                <a:cs typeface="Times New Roman"/>
              </a:rPr>
              <a:t>noted the aptness </a:t>
            </a:r>
            <a:r>
              <a:rPr dirty="0" sz="1450" spc="-5">
                <a:latin typeface="Times New Roman"/>
                <a:cs typeface="Times New Roman"/>
              </a:rPr>
              <a:t>of </a:t>
            </a:r>
            <a:r>
              <a:rPr dirty="0" sz="1450" spc="-10">
                <a:latin typeface="Times New Roman"/>
                <a:cs typeface="Times New Roman"/>
              </a:rPr>
              <a:t>the description; </a:t>
            </a:r>
            <a:r>
              <a:rPr dirty="0" sz="1450" spc="-5">
                <a:latin typeface="Times New Roman"/>
                <a:cs typeface="Times New Roman"/>
              </a:rPr>
              <a:t>but, </a:t>
            </a:r>
            <a:r>
              <a:rPr dirty="0" sz="1450" spc="-10">
                <a:latin typeface="Times New Roman"/>
                <a:cs typeface="Times New Roman"/>
              </a:rPr>
              <a:t>indeed, Felipe had sometimes </a:t>
            </a:r>
            <a:r>
              <a:rPr dirty="0" sz="1450" spc="-5">
                <a:latin typeface="Times New Roman"/>
                <a:cs typeface="Times New Roman"/>
              </a:rPr>
              <a:t>a  </a:t>
            </a:r>
            <a:r>
              <a:rPr dirty="0" sz="1450" spc="-10">
                <a:latin typeface="Times New Roman"/>
                <a:cs typeface="Times New Roman"/>
              </a:rPr>
              <a:t>strange felicity in rendering into words the sensations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body. </a:t>
            </a:r>
            <a:r>
              <a:rPr dirty="0" sz="1450" spc="-10">
                <a:latin typeface="Times New Roman"/>
                <a:cs typeface="Times New Roman"/>
              </a:rPr>
              <a:t>‘And </a:t>
            </a:r>
            <a:r>
              <a:rPr dirty="0" sz="1450" spc="-5">
                <a:latin typeface="Times New Roman"/>
                <a:cs typeface="Times New Roman"/>
              </a:rPr>
              <a:t>your  </a:t>
            </a:r>
            <a:r>
              <a:rPr dirty="0" sz="1450" spc="-15">
                <a:latin typeface="Times New Roman"/>
                <a:cs typeface="Times New Roman"/>
              </a:rPr>
              <a:t>mother, </a:t>
            </a:r>
            <a:r>
              <a:rPr dirty="0" sz="1450" spc="-5">
                <a:latin typeface="Times New Roman"/>
                <a:cs typeface="Times New Roman"/>
              </a:rPr>
              <a:t>too,’ </a:t>
            </a:r>
            <a:r>
              <a:rPr dirty="0" sz="1450" spc="-10">
                <a:latin typeface="Times New Roman"/>
                <a:cs typeface="Times New Roman"/>
              </a:rPr>
              <a:t>said I; ‘she seems to feel this weather much. Do </a:t>
            </a:r>
            <a:r>
              <a:rPr dirty="0" sz="1450" spc="-5">
                <a:latin typeface="Times New Roman"/>
                <a:cs typeface="Times New Roman"/>
              </a:rPr>
              <a:t>you not </a:t>
            </a:r>
            <a:r>
              <a:rPr dirty="0" sz="1450" spc="-10">
                <a:latin typeface="Times New Roman"/>
                <a:cs typeface="Times New Roman"/>
              </a:rPr>
              <a:t>fear she  may </a:t>
            </a:r>
            <a:r>
              <a:rPr dirty="0" sz="1450" spc="-5">
                <a:latin typeface="Times New Roman"/>
                <a:cs typeface="Times New Roman"/>
              </a:rPr>
              <a:t>be </a:t>
            </a:r>
            <a:r>
              <a:rPr dirty="0" sz="1450" spc="-10">
                <a:latin typeface="Times New Roman"/>
                <a:cs typeface="Times New Roman"/>
              </a:rPr>
              <a:t>unwell?’</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He stared at me </a:t>
            </a:r>
            <a:r>
              <a:rPr dirty="0" sz="1450" spc="-5">
                <a:latin typeface="Times New Roman"/>
                <a:cs typeface="Times New Roman"/>
              </a:rPr>
              <a:t>a </a:t>
            </a:r>
            <a:r>
              <a:rPr dirty="0" sz="1450" spc="-10">
                <a:latin typeface="Times New Roman"/>
                <a:cs typeface="Times New Roman"/>
              </a:rPr>
              <a:t>little, and then said, ‘No,’ almost defiantly; and the next  moment, carrying his hand to his </a:t>
            </a:r>
            <a:r>
              <a:rPr dirty="0" sz="1450" spc="-25">
                <a:latin typeface="Times New Roman"/>
                <a:cs typeface="Times New Roman"/>
              </a:rPr>
              <a:t>brow, </a:t>
            </a:r>
            <a:r>
              <a:rPr dirty="0" sz="1450" spc="-10">
                <a:latin typeface="Times New Roman"/>
                <a:cs typeface="Times New Roman"/>
              </a:rPr>
              <a:t>cried </a:t>
            </a:r>
            <a:r>
              <a:rPr dirty="0" sz="1450" spc="-5">
                <a:latin typeface="Times New Roman"/>
                <a:cs typeface="Times New Roman"/>
              </a:rPr>
              <a:t>out </a:t>
            </a:r>
            <a:r>
              <a:rPr dirty="0" sz="1450" spc="-10">
                <a:latin typeface="Times New Roman"/>
                <a:cs typeface="Times New Roman"/>
              </a:rPr>
              <a:t>lamentably </a:t>
            </a:r>
            <a:r>
              <a:rPr dirty="0" sz="1450" spc="-5">
                <a:latin typeface="Times New Roman"/>
                <a:cs typeface="Times New Roman"/>
              </a:rPr>
              <a:t>on </a:t>
            </a:r>
            <a:r>
              <a:rPr dirty="0" sz="1450" spc="-10">
                <a:latin typeface="Times New Roman"/>
                <a:cs typeface="Times New Roman"/>
              </a:rPr>
              <a:t>the wind and  the noise that made his head </a:t>
            </a:r>
            <a:r>
              <a:rPr dirty="0" sz="1450" spc="-5">
                <a:latin typeface="Times New Roman"/>
                <a:cs typeface="Times New Roman"/>
              </a:rPr>
              <a:t>go </a:t>
            </a:r>
            <a:r>
              <a:rPr dirty="0" sz="1450" spc="-10">
                <a:latin typeface="Times New Roman"/>
                <a:cs typeface="Times New Roman"/>
              </a:rPr>
              <a:t>round like </a:t>
            </a:r>
            <a:r>
              <a:rPr dirty="0" sz="1450" spc="-5">
                <a:latin typeface="Times New Roman"/>
                <a:cs typeface="Times New Roman"/>
              </a:rPr>
              <a:t>a </a:t>
            </a:r>
            <a:r>
              <a:rPr dirty="0" sz="1450" spc="-10">
                <a:latin typeface="Times New Roman"/>
                <a:cs typeface="Times New Roman"/>
              </a:rPr>
              <a:t>millwheel. ‘Who can </a:t>
            </a:r>
            <a:r>
              <a:rPr dirty="0" sz="1450" spc="-5">
                <a:latin typeface="Times New Roman"/>
                <a:cs typeface="Times New Roman"/>
              </a:rPr>
              <a:t>be </a:t>
            </a:r>
            <a:r>
              <a:rPr dirty="0" sz="1450" spc="-10">
                <a:latin typeface="Times New Roman"/>
                <a:cs typeface="Times New Roman"/>
              </a:rPr>
              <a:t>well?’ </a:t>
            </a:r>
            <a:r>
              <a:rPr dirty="0" sz="1450" spc="-5">
                <a:latin typeface="Times New Roman"/>
                <a:cs typeface="Times New Roman"/>
              </a:rPr>
              <a:t>he  </a:t>
            </a:r>
            <a:r>
              <a:rPr dirty="0" sz="1450" spc="-10">
                <a:latin typeface="Times New Roman"/>
                <a:cs typeface="Times New Roman"/>
              </a:rPr>
              <a:t>cried; and, indeed, </a:t>
            </a:r>
            <a:r>
              <a:rPr dirty="0" sz="1450" spc="-5">
                <a:latin typeface="Times New Roman"/>
                <a:cs typeface="Times New Roman"/>
              </a:rPr>
              <a:t>I </a:t>
            </a:r>
            <a:r>
              <a:rPr dirty="0" sz="1450" spc="-10">
                <a:latin typeface="Times New Roman"/>
                <a:cs typeface="Times New Roman"/>
              </a:rPr>
              <a:t>could only echo his question, for </a:t>
            </a:r>
            <a:r>
              <a:rPr dirty="0" sz="1450" spc="-5">
                <a:latin typeface="Times New Roman"/>
                <a:cs typeface="Times New Roman"/>
              </a:rPr>
              <a:t>I </a:t>
            </a:r>
            <a:r>
              <a:rPr dirty="0" sz="1450" spc="-10">
                <a:latin typeface="Times New Roman"/>
                <a:cs typeface="Times New Roman"/>
              </a:rPr>
              <a:t>was disturbed enough  myself.</a:t>
            </a:r>
            <a:endParaRPr sz="1450">
              <a:latin typeface="Times New Roman"/>
              <a:cs typeface="Times New Roman"/>
            </a:endParaRPr>
          </a:p>
          <a:p>
            <a:pPr algn="just" marL="12700" marR="5080">
              <a:lnSpc>
                <a:spcPts val="1730"/>
              </a:lnSpc>
              <a:spcBef>
                <a:spcPts val="855"/>
              </a:spcBef>
            </a:pPr>
            <a:r>
              <a:rPr dirty="0" sz="1450" spc="-5">
                <a:latin typeface="Times New Roman"/>
                <a:cs typeface="Times New Roman"/>
              </a:rPr>
              <a:t>I </a:t>
            </a:r>
            <a:r>
              <a:rPr dirty="0" sz="1450" spc="-10">
                <a:latin typeface="Times New Roman"/>
                <a:cs typeface="Times New Roman"/>
              </a:rPr>
              <a:t>went to bed </a:t>
            </a:r>
            <a:r>
              <a:rPr dirty="0" sz="1450" spc="-25">
                <a:latin typeface="Times New Roman"/>
                <a:cs typeface="Times New Roman"/>
              </a:rPr>
              <a:t>early, </a:t>
            </a:r>
            <a:r>
              <a:rPr dirty="0" sz="1450" spc="-10">
                <a:latin typeface="Times New Roman"/>
                <a:cs typeface="Times New Roman"/>
              </a:rPr>
              <a:t>wearied with day-long restlessness, </a:t>
            </a:r>
            <a:r>
              <a:rPr dirty="0" sz="1450" spc="-5">
                <a:latin typeface="Times New Roman"/>
                <a:cs typeface="Times New Roman"/>
              </a:rPr>
              <a:t>but </a:t>
            </a:r>
            <a:r>
              <a:rPr dirty="0" sz="1450" spc="-10">
                <a:latin typeface="Times New Roman"/>
                <a:cs typeface="Times New Roman"/>
              </a:rPr>
              <a:t>the poisonous  nature </a:t>
            </a:r>
            <a:r>
              <a:rPr dirty="0" sz="1450" spc="-5">
                <a:latin typeface="Times New Roman"/>
                <a:cs typeface="Times New Roman"/>
              </a:rPr>
              <a:t>of </a:t>
            </a:r>
            <a:r>
              <a:rPr dirty="0" sz="1450" spc="-10">
                <a:latin typeface="Times New Roman"/>
                <a:cs typeface="Times New Roman"/>
              </a:rPr>
              <a:t>the wind, and its </a:t>
            </a:r>
            <a:r>
              <a:rPr dirty="0" sz="1450" spc="-5">
                <a:latin typeface="Times New Roman"/>
                <a:cs typeface="Times New Roman"/>
              </a:rPr>
              <a:t>ungodly </a:t>
            </a:r>
            <a:r>
              <a:rPr dirty="0" sz="1450" spc="-10">
                <a:latin typeface="Times New Roman"/>
                <a:cs typeface="Times New Roman"/>
              </a:rPr>
              <a:t>and unintermittent </a:t>
            </a:r>
            <a:r>
              <a:rPr dirty="0" sz="1450" spc="-15">
                <a:latin typeface="Times New Roman"/>
                <a:cs typeface="Times New Roman"/>
              </a:rPr>
              <a:t>uproar, </a:t>
            </a:r>
            <a:r>
              <a:rPr dirty="0" sz="1450" spc="-10">
                <a:latin typeface="Times New Roman"/>
                <a:cs typeface="Times New Roman"/>
              </a:rPr>
              <a:t>would </a:t>
            </a:r>
            <a:r>
              <a:rPr dirty="0" sz="1450" spc="-5">
                <a:latin typeface="Times New Roman"/>
                <a:cs typeface="Times New Roman"/>
              </a:rPr>
              <a:t>not </a:t>
            </a:r>
            <a:r>
              <a:rPr dirty="0" sz="1450" spc="-15">
                <a:latin typeface="Times New Roman"/>
                <a:cs typeface="Times New Roman"/>
              </a:rPr>
              <a:t>suffer  </a:t>
            </a:r>
            <a:r>
              <a:rPr dirty="0" sz="1450" spc="-10">
                <a:latin typeface="Times New Roman"/>
                <a:cs typeface="Times New Roman"/>
              </a:rPr>
              <a:t>me to sleep. </a:t>
            </a:r>
            <a:r>
              <a:rPr dirty="0" sz="1450" spc="-5">
                <a:latin typeface="Times New Roman"/>
                <a:cs typeface="Times New Roman"/>
              </a:rPr>
              <a:t>I </a:t>
            </a:r>
            <a:r>
              <a:rPr dirty="0" sz="1450" spc="-10">
                <a:latin typeface="Times New Roman"/>
                <a:cs typeface="Times New Roman"/>
              </a:rPr>
              <a:t>lay there and tossed, my nerves and senses </a:t>
            </a:r>
            <a:r>
              <a:rPr dirty="0" sz="1450" spc="-5">
                <a:latin typeface="Times New Roman"/>
                <a:cs typeface="Times New Roman"/>
              </a:rPr>
              <a:t>on </a:t>
            </a:r>
            <a:r>
              <a:rPr dirty="0" sz="1450" spc="-10">
                <a:latin typeface="Times New Roman"/>
                <a:cs typeface="Times New Roman"/>
              </a:rPr>
              <a:t>the stretch. At  times </a:t>
            </a:r>
            <a:r>
              <a:rPr dirty="0" sz="1450" spc="-5">
                <a:latin typeface="Times New Roman"/>
                <a:cs typeface="Times New Roman"/>
              </a:rPr>
              <a:t>I </a:t>
            </a:r>
            <a:r>
              <a:rPr dirty="0" sz="1450" spc="-10">
                <a:latin typeface="Times New Roman"/>
                <a:cs typeface="Times New Roman"/>
              </a:rPr>
              <a:t>would doze, dream </a:t>
            </a:r>
            <a:r>
              <a:rPr dirty="0" sz="1450" spc="-20">
                <a:latin typeface="Times New Roman"/>
                <a:cs typeface="Times New Roman"/>
              </a:rPr>
              <a:t>horribly, </a:t>
            </a:r>
            <a:r>
              <a:rPr dirty="0" sz="1450" spc="-10">
                <a:latin typeface="Times New Roman"/>
                <a:cs typeface="Times New Roman"/>
              </a:rPr>
              <a:t>and wake again; and these snatches </a:t>
            </a:r>
            <a:r>
              <a:rPr dirty="0" sz="1450" spc="-5">
                <a:latin typeface="Times New Roman"/>
                <a:cs typeface="Times New Roman"/>
              </a:rPr>
              <a:t>of  </a:t>
            </a:r>
            <a:r>
              <a:rPr dirty="0" sz="1450" spc="-10">
                <a:latin typeface="Times New Roman"/>
                <a:cs typeface="Times New Roman"/>
              </a:rPr>
              <a:t>oblivion confused me as to time. But it must have been late </a:t>
            </a:r>
            <a:r>
              <a:rPr dirty="0" sz="1450" spc="-5">
                <a:latin typeface="Times New Roman"/>
                <a:cs typeface="Times New Roman"/>
              </a:rPr>
              <a:t>on </a:t>
            </a:r>
            <a:r>
              <a:rPr dirty="0" sz="1450" spc="-10">
                <a:latin typeface="Times New Roman"/>
                <a:cs typeface="Times New Roman"/>
              </a:rPr>
              <a:t>in the night,  when </a:t>
            </a:r>
            <a:r>
              <a:rPr dirty="0" sz="1450" spc="-5">
                <a:latin typeface="Times New Roman"/>
                <a:cs typeface="Times New Roman"/>
              </a:rPr>
              <a:t>I </a:t>
            </a:r>
            <a:r>
              <a:rPr dirty="0" sz="1450" spc="-10">
                <a:latin typeface="Times New Roman"/>
                <a:cs typeface="Times New Roman"/>
              </a:rPr>
              <a:t>was suddenly startled </a:t>
            </a:r>
            <a:r>
              <a:rPr dirty="0" sz="1450" spc="-5">
                <a:latin typeface="Times New Roman"/>
                <a:cs typeface="Times New Roman"/>
              </a:rPr>
              <a:t>by </a:t>
            </a:r>
            <a:r>
              <a:rPr dirty="0" sz="1450" spc="-10">
                <a:latin typeface="Times New Roman"/>
                <a:cs typeface="Times New Roman"/>
              </a:rPr>
              <a:t>an outbreak </a:t>
            </a:r>
            <a:r>
              <a:rPr dirty="0" sz="1450" spc="-5">
                <a:latin typeface="Times New Roman"/>
                <a:cs typeface="Times New Roman"/>
              </a:rPr>
              <a:t>of </a:t>
            </a:r>
            <a:r>
              <a:rPr dirty="0" sz="1450" spc="-10">
                <a:latin typeface="Times New Roman"/>
                <a:cs typeface="Times New Roman"/>
              </a:rPr>
              <a:t>pitiable and hateful cries. </a:t>
            </a:r>
            <a:r>
              <a:rPr dirty="0" sz="1450" spc="-5">
                <a:latin typeface="Times New Roman"/>
                <a:cs typeface="Times New Roman"/>
              </a:rPr>
              <a:t>I  </a:t>
            </a:r>
            <a:r>
              <a:rPr dirty="0" sz="1450" spc="-10">
                <a:latin typeface="Times New Roman"/>
                <a:cs typeface="Times New Roman"/>
              </a:rPr>
              <a:t>leaped from my bed, supposing </a:t>
            </a:r>
            <a:r>
              <a:rPr dirty="0" sz="1450" spc="-5">
                <a:latin typeface="Times New Roman"/>
                <a:cs typeface="Times New Roman"/>
              </a:rPr>
              <a:t>I </a:t>
            </a:r>
            <a:r>
              <a:rPr dirty="0" sz="1450" spc="-10">
                <a:latin typeface="Times New Roman"/>
                <a:cs typeface="Times New Roman"/>
              </a:rPr>
              <a:t>had dreamed; </a:t>
            </a:r>
            <a:r>
              <a:rPr dirty="0" sz="1450" spc="-5">
                <a:latin typeface="Times New Roman"/>
                <a:cs typeface="Times New Roman"/>
              </a:rPr>
              <a:t>but </a:t>
            </a:r>
            <a:r>
              <a:rPr dirty="0" sz="1450" spc="-10">
                <a:latin typeface="Times New Roman"/>
                <a:cs typeface="Times New Roman"/>
              </a:rPr>
              <a:t>the cries still continued to  fill the house, cries </a:t>
            </a:r>
            <a:r>
              <a:rPr dirty="0" sz="1450" spc="-5">
                <a:latin typeface="Times New Roman"/>
                <a:cs typeface="Times New Roman"/>
              </a:rPr>
              <a:t>of </a:t>
            </a:r>
            <a:r>
              <a:rPr dirty="0" sz="1450" spc="-10">
                <a:latin typeface="Times New Roman"/>
                <a:cs typeface="Times New Roman"/>
              </a:rPr>
              <a:t>pain, </a:t>
            </a:r>
            <a:r>
              <a:rPr dirty="0" sz="1450" spc="-5">
                <a:latin typeface="Times New Roman"/>
                <a:cs typeface="Times New Roman"/>
              </a:rPr>
              <a:t>I </a:t>
            </a:r>
            <a:r>
              <a:rPr dirty="0" sz="1450" spc="-10">
                <a:latin typeface="Times New Roman"/>
                <a:cs typeface="Times New Roman"/>
              </a:rPr>
              <a:t>thought, </a:t>
            </a:r>
            <a:r>
              <a:rPr dirty="0" sz="1450" spc="-5">
                <a:latin typeface="Times New Roman"/>
                <a:cs typeface="Times New Roman"/>
              </a:rPr>
              <a:t>but </a:t>
            </a:r>
            <a:r>
              <a:rPr dirty="0" sz="1450" spc="-10">
                <a:latin typeface="Times New Roman"/>
                <a:cs typeface="Times New Roman"/>
              </a:rPr>
              <a:t>certainly </a:t>
            </a:r>
            <a:r>
              <a:rPr dirty="0" sz="1450" spc="-5">
                <a:latin typeface="Times New Roman"/>
                <a:cs typeface="Times New Roman"/>
              </a:rPr>
              <a:t>of </a:t>
            </a:r>
            <a:r>
              <a:rPr dirty="0" sz="1450" spc="-10">
                <a:latin typeface="Times New Roman"/>
                <a:cs typeface="Times New Roman"/>
              </a:rPr>
              <a:t>rage also, and so savage  and discordant that they shocked the heart. It was </a:t>
            </a:r>
            <a:r>
              <a:rPr dirty="0" sz="1450" spc="-5">
                <a:latin typeface="Times New Roman"/>
                <a:cs typeface="Times New Roman"/>
              </a:rPr>
              <a:t>no </a:t>
            </a:r>
            <a:r>
              <a:rPr dirty="0" sz="1450" spc="-10">
                <a:latin typeface="Times New Roman"/>
                <a:cs typeface="Times New Roman"/>
              </a:rPr>
              <a:t>illusion; some living  thing, some lunatic </a:t>
            </a:r>
            <a:r>
              <a:rPr dirty="0" sz="1450" spc="-5">
                <a:latin typeface="Times New Roman"/>
                <a:cs typeface="Times New Roman"/>
              </a:rPr>
              <a:t>or </a:t>
            </a:r>
            <a:r>
              <a:rPr dirty="0" sz="1450" spc="-10">
                <a:latin typeface="Times New Roman"/>
                <a:cs typeface="Times New Roman"/>
              </a:rPr>
              <a:t>some wild animal, was being foully tortured. The  </a:t>
            </a:r>
            <a:r>
              <a:rPr dirty="0" sz="1450" spc="-5">
                <a:latin typeface="Times New Roman"/>
                <a:cs typeface="Times New Roman"/>
              </a:rPr>
              <a:t>thought of </a:t>
            </a:r>
            <a:r>
              <a:rPr dirty="0" sz="1450" spc="-10">
                <a:latin typeface="Times New Roman"/>
                <a:cs typeface="Times New Roman"/>
              </a:rPr>
              <a:t>Felipe and the squirrel flashed into my mind, and </a:t>
            </a:r>
            <a:r>
              <a:rPr dirty="0" sz="1450" spc="-5">
                <a:latin typeface="Times New Roman"/>
                <a:cs typeface="Times New Roman"/>
              </a:rPr>
              <a:t>I </a:t>
            </a:r>
            <a:r>
              <a:rPr dirty="0" sz="1450" spc="-10">
                <a:latin typeface="Times New Roman"/>
                <a:cs typeface="Times New Roman"/>
              </a:rPr>
              <a:t>ran to the </a:t>
            </a:r>
            <a:r>
              <a:rPr dirty="0" sz="1450" spc="-20">
                <a:latin typeface="Times New Roman"/>
                <a:cs typeface="Times New Roman"/>
              </a:rPr>
              <a:t>door,  </a:t>
            </a:r>
            <a:r>
              <a:rPr dirty="0" sz="1450" spc="-5">
                <a:latin typeface="Times New Roman"/>
                <a:cs typeface="Times New Roman"/>
              </a:rPr>
              <a:t>but </a:t>
            </a:r>
            <a:r>
              <a:rPr dirty="0" sz="1450" spc="-10">
                <a:latin typeface="Times New Roman"/>
                <a:cs typeface="Times New Roman"/>
              </a:rPr>
              <a:t>it had been locked from the outside; and </a:t>
            </a:r>
            <a:r>
              <a:rPr dirty="0" sz="1450" spc="-5">
                <a:latin typeface="Times New Roman"/>
                <a:cs typeface="Times New Roman"/>
              </a:rPr>
              <a:t>I </a:t>
            </a:r>
            <a:r>
              <a:rPr dirty="0" sz="1450" spc="-10">
                <a:latin typeface="Times New Roman"/>
                <a:cs typeface="Times New Roman"/>
              </a:rPr>
              <a:t>might shake it as </a:t>
            </a:r>
            <a:r>
              <a:rPr dirty="0" sz="1450" spc="-5">
                <a:latin typeface="Times New Roman"/>
                <a:cs typeface="Times New Roman"/>
              </a:rPr>
              <a:t>I </a:t>
            </a:r>
            <a:r>
              <a:rPr dirty="0" sz="1450" spc="-10">
                <a:latin typeface="Times New Roman"/>
                <a:cs typeface="Times New Roman"/>
              </a:rPr>
              <a:t>pleased,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fast </a:t>
            </a:r>
            <a:r>
              <a:rPr dirty="0" sz="1450" spc="-20">
                <a:latin typeface="Times New Roman"/>
                <a:cs typeface="Times New Roman"/>
              </a:rPr>
              <a:t>prisoner.</a:t>
            </a:r>
            <a:r>
              <a:rPr dirty="0" sz="1450" spc="320">
                <a:latin typeface="Times New Roman"/>
                <a:cs typeface="Times New Roman"/>
              </a:rPr>
              <a:t> </a:t>
            </a:r>
            <a:r>
              <a:rPr dirty="0" sz="1450" spc="-10">
                <a:latin typeface="Times New Roman"/>
                <a:cs typeface="Times New Roman"/>
              </a:rPr>
              <a:t>Still the cries continued. Now they would dwindle down  into </a:t>
            </a:r>
            <a:r>
              <a:rPr dirty="0" sz="1450" spc="-5">
                <a:latin typeface="Times New Roman"/>
                <a:cs typeface="Times New Roman"/>
              </a:rPr>
              <a:t>a </a:t>
            </a:r>
            <a:r>
              <a:rPr dirty="0" sz="1450" spc="-10">
                <a:latin typeface="Times New Roman"/>
                <a:cs typeface="Times New Roman"/>
              </a:rPr>
              <a:t>moaning that seemed to </a:t>
            </a:r>
            <a:r>
              <a:rPr dirty="0" sz="1450" spc="-5">
                <a:latin typeface="Times New Roman"/>
                <a:cs typeface="Times New Roman"/>
              </a:rPr>
              <a:t>be </a:t>
            </a:r>
            <a:r>
              <a:rPr dirty="0" sz="1450" spc="-10">
                <a:latin typeface="Times New Roman"/>
                <a:cs typeface="Times New Roman"/>
              </a:rPr>
              <a:t>articulate, and at these times </a:t>
            </a:r>
            <a:r>
              <a:rPr dirty="0" sz="1450" spc="-5">
                <a:latin typeface="Times New Roman"/>
                <a:cs typeface="Times New Roman"/>
              </a:rPr>
              <a:t>I </a:t>
            </a:r>
            <a:r>
              <a:rPr dirty="0" sz="1450" spc="-10">
                <a:latin typeface="Times New Roman"/>
                <a:cs typeface="Times New Roman"/>
              </a:rPr>
              <a:t>made sure  they must </a:t>
            </a:r>
            <a:r>
              <a:rPr dirty="0" sz="1450" spc="-5">
                <a:latin typeface="Times New Roman"/>
                <a:cs typeface="Times New Roman"/>
              </a:rPr>
              <a:t>be </a:t>
            </a:r>
            <a:r>
              <a:rPr dirty="0" sz="1450" spc="-10">
                <a:latin typeface="Times New Roman"/>
                <a:cs typeface="Times New Roman"/>
              </a:rPr>
              <a:t>human; and again they would break forth and fill the house with  ravings</a:t>
            </a:r>
            <a:r>
              <a:rPr dirty="0" sz="1450" spc="140">
                <a:latin typeface="Times New Roman"/>
                <a:cs typeface="Times New Roman"/>
              </a:rPr>
              <a:t> </a:t>
            </a:r>
            <a:r>
              <a:rPr dirty="0" sz="1450" spc="-10">
                <a:latin typeface="Times New Roman"/>
                <a:cs typeface="Times New Roman"/>
              </a:rPr>
              <a:t>worthy</a:t>
            </a:r>
            <a:r>
              <a:rPr dirty="0" sz="1450" spc="140">
                <a:latin typeface="Times New Roman"/>
                <a:cs typeface="Times New Roman"/>
              </a:rPr>
              <a:t> </a:t>
            </a:r>
            <a:r>
              <a:rPr dirty="0" sz="1450" spc="-5">
                <a:latin typeface="Times New Roman"/>
                <a:cs typeface="Times New Roman"/>
              </a:rPr>
              <a:t>of</a:t>
            </a:r>
            <a:r>
              <a:rPr dirty="0" sz="1450" spc="140">
                <a:latin typeface="Times New Roman"/>
                <a:cs typeface="Times New Roman"/>
              </a:rPr>
              <a:t> </a:t>
            </a:r>
            <a:r>
              <a:rPr dirty="0" sz="1450" spc="-10">
                <a:latin typeface="Times New Roman"/>
                <a:cs typeface="Times New Roman"/>
              </a:rPr>
              <a:t>hell.</a:t>
            </a:r>
            <a:r>
              <a:rPr dirty="0" sz="1450" spc="295">
                <a:latin typeface="Times New Roman"/>
                <a:cs typeface="Times New Roman"/>
              </a:rPr>
              <a:t> </a:t>
            </a:r>
            <a:r>
              <a:rPr dirty="0" sz="1450" spc="-5">
                <a:latin typeface="Times New Roman"/>
                <a:cs typeface="Times New Roman"/>
              </a:rPr>
              <a:t>I</a:t>
            </a:r>
            <a:r>
              <a:rPr dirty="0" sz="1450" spc="145">
                <a:latin typeface="Times New Roman"/>
                <a:cs typeface="Times New Roman"/>
              </a:rPr>
              <a:t> </a:t>
            </a:r>
            <a:r>
              <a:rPr dirty="0" sz="1450" spc="-10">
                <a:latin typeface="Times New Roman"/>
                <a:cs typeface="Times New Roman"/>
              </a:rPr>
              <a:t>stood</a:t>
            </a:r>
            <a:r>
              <a:rPr dirty="0" sz="1450" spc="140">
                <a:latin typeface="Times New Roman"/>
                <a:cs typeface="Times New Roman"/>
              </a:rPr>
              <a:t> </a:t>
            </a:r>
            <a:r>
              <a:rPr dirty="0" sz="1450" spc="-10">
                <a:latin typeface="Times New Roman"/>
                <a:cs typeface="Times New Roman"/>
              </a:rPr>
              <a:t>at</a:t>
            </a:r>
            <a:r>
              <a:rPr dirty="0" sz="1450" spc="140">
                <a:latin typeface="Times New Roman"/>
                <a:cs typeface="Times New Roman"/>
              </a:rPr>
              <a:t> </a:t>
            </a:r>
            <a:r>
              <a:rPr dirty="0" sz="1450" spc="-10">
                <a:latin typeface="Times New Roman"/>
                <a:cs typeface="Times New Roman"/>
              </a:rPr>
              <a:t>the</a:t>
            </a:r>
            <a:r>
              <a:rPr dirty="0" sz="1450" spc="145">
                <a:latin typeface="Times New Roman"/>
                <a:cs typeface="Times New Roman"/>
              </a:rPr>
              <a:t> </a:t>
            </a:r>
            <a:r>
              <a:rPr dirty="0" sz="1450" spc="-5">
                <a:latin typeface="Times New Roman"/>
                <a:cs typeface="Times New Roman"/>
              </a:rPr>
              <a:t>door</a:t>
            </a:r>
            <a:r>
              <a:rPr dirty="0" sz="1450" spc="140">
                <a:latin typeface="Times New Roman"/>
                <a:cs typeface="Times New Roman"/>
              </a:rPr>
              <a:t> </a:t>
            </a:r>
            <a:r>
              <a:rPr dirty="0" sz="1450" spc="-10">
                <a:latin typeface="Times New Roman"/>
                <a:cs typeface="Times New Roman"/>
              </a:rPr>
              <a:t>and</a:t>
            </a:r>
            <a:r>
              <a:rPr dirty="0" sz="1450" spc="140">
                <a:latin typeface="Times New Roman"/>
                <a:cs typeface="Times New Roman"/>
              </a:rPr>
              <a:t> </a:t>
            </a:r>
            <a:r>
              <a:rPr dirty="0" sz="1450" spc="-10">
                <a:latin typeface="Times New Roman"/>
                <a:cs typeface="Times New Roman"/>
              </a:rPr>
              <a:t>gave</a:t>
            </a:r>
            <a:r>
              <a:rPr dirty="0" sz="1450" spc="140">
                <a:latin typeface="Times New Roman"/>
                <a:cs typeface="Times New Roman"/>
              </a:rPr>
              <a:t> </a:t>
            </a:r>
            <a:r>
              <a:rPr dirty="0" sz="1450" spc="-10">
                <a:latin typeface="Times New Roman"/>
                <a:cs typeface="Times New Roman"/>
              </a:rPr>
              <a:t>ear</a:t>
            </a:r>
            <a:r>
              <a:rPr dirty="0" sz="1450" spc="145">
                <a:latin typeface="Times New Roman"/>
                <a:cs typeface="Times New Roman"/>
              </a:rPr>
              <a:t> </a:t>
            </a:r>
            <a:r>
              <a:rPr dirty="0" sz="1450" spc="-10">
                <a:latin typeface="Times New Roman"/>
                <a:cs typeface="Times New Roman"/>
              </a:rPr>
              <a:t>to</a:t>
            </a:r>
            <a:r>
              <a:rPr dirty="0" sz="1450" spc="140">
                <a:latin typeface="Times New Roman"/>
                <a:cs typeface="Times New Roman"/>
              </a:rPr>
              <a:t> </a:t>
            </a:r>
            <a:r>
              <a:rPr dirty="0" sz="1450" spc="-10">
                <a:latin typeface="Times New Roman"/>
                <a:cs typeface="Times New Roman"/>
              </a:rPr>
              <a:t>them,</a:t>
            </a:r>
            <a:r>
              <a:rPr dirty="0" sz="1450" spc="140">
                <a:latin typeface="Times New Roman"/>
                <a:cs typeface="Times New Roman"/>
              </a:rPr>
              <a:t> </a:t>
            </a:r>
            <a:r>
              <a:rPr dirty="0" sz="1450" spc="-10">
                <a:latin typeface="Times New Roman"/>
                <a:cs typeface="Times New Roman"/>
              </a:rPr>
              <a:t>till</a:t>
            </a:r>
            <a:r>
              <a:rPr dirty="0" sz="1450" spc="145">
                <a:latin typeface="Times New Roman"/>
                <a:cs typeface="Times New Roman"/>
              </a:rPr>
              <a:t> </a:t>
            </a:r>
            <a:r>
              <a:rPr dirty="0" sz="1450" spc="-10">
                <a:latin typeface="Times New Roman"/>
                <a:cs typeface="Times New Roman"/>
              </a:rPr>
              <a:t>at,</a:t>
            </a:r>
            <a:r>
              <a:rPr dirty="0" sz="1450" spc="140">
                <a:latin typeface="Times New Roman"/>
                <a:cs typeface="Times New Roman"/>
              </a:rPr>
              <a:t> </a:t>
            </a:r>
            <a:r>
              <a:rPr dirty="0" sz="1450" spc="-10">
                <a:latin typeface="Times New Roman"/>
                <a:cs typeface="Times New Roman"/>
              </a:rPr>
              <a:t>last</a:t>
            </a:r>
            <a:endParaRPr sz="1450">
              <a:latin typeface="Times New Roman"/>
              <a:cs typeface="Times New Roman"/>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7620">
              <a:lnSpc>
                <a:spcPts val="1730"/>
              </a:lnSpc>
              <a:spcBef>
                <a:spcPts val="155"/>
              </a:spcBef>
            </a:pPr>
            <a:r>
              <a:rPr dirty="0" sz="1450" spc="-10">
                <a:latin typeface="Times New Roman"/>
                <a:cs typeface="Times New Roman"/>
              </a:rPr>
              <a:t>they died </a:t>
            </a:r>
            <a:r>
              <a:rPr dirty="0" sz="1450" spc="-30">
                <a:latin typeface="Times New Roman"/>
                <a:cs typeface="Times New Roman"/>
              </a:rPr>
              <a:t>away. </a:t>
            </a:r>
            <a:r>
              <a:rPr dirty="0" sz="1450" spc="-10">
                <a:latin typeface="Times New Roman"/>
                <a:cs typeface="Times New Roman"/>
              </a:rPr>
              <a:t>Long after that, </a:t>
            </a:r>
            <a:r>
              <a:rPr dirty="0" sz="1450" spc="-5">
                <a:latin typeface="Times New Roman"/>
                <a:cs typeface="Times New Roman"/>
              </a:rPr>
              <a:t>I </a:t>
            </a:r>
            <a:r>
              <a:rPr dirty="0" sz="1450" spc="-10">
                <a:latin typeface="Times New Roman"/>
                <a:cs typeface="Times New Roman"/>
              </a:rPr>
              <a:t>still lingered and still continued to hear  them mingle in fancy with the storming </a:t>
            </a:r>
            <a:r>
              <a:rPr dirty="0" sz="1450" spc="-5">
                <a:latin typeface="Times New Roman"/>
                <a:cs typeface="Times New Roman"/>
              </a:rPr>
              <a:t>of </a:t>
            </a:r>
            <a:r>
              <a:rPr dirty="0" sz="1450" spc="-10">
                <a:latin typeface="Times New Roman"/>
                <a:cs typeface="Times New Roman"/>
              </a:rPr>
              <a:t>the wind; and when at last </a:t>
            </a:r>
            <a:r>
              <a:rPr dirty="0" sz="1450" spc="-5">
                <a:latin typeface="Times New Roman"/>
                <a:cs typeface="Times New Roman"/>
              </a:rPr>
              <a:t>I </a:t>
            </a:r>
            <a:r>
              <a:rPr dirty="0" sz="1450" spc="-10">
                <a:latin typeface="Times New Roman"/>
                <a:cs typeface="Times New Roman"/>
              </a:rPr>
              <a:t>crept to  my bed, it was with </a:t>
            </a:r>
            <a:r>
              <a:rPr dirty="0" sz="1450" spc="-5">
                <a:latin typeface="Times New Roman"/>
                <a:cs typeface="Times New Roman"/>
              </a:rPr>
              <a:t>a </a:t>
            </a:r>
            <a:r>
              <a:rPr dirty="0" sz="1450" spc="-10">
                <a:latin typeface="Times New Roman"/>
                <a:cs typeface="Times New Roman"/>
              </a:rPr>
              <a:t>deadly sickness and </a:t>
            </a:r>
            <a:r>
              <a:rPr dirty="0" sz="1450" spc="-5">
                <a:latin typeface="Times New Roman"/>
                <a:cs typeface="Times New Roman"/>
              </a:rPr>
              <a:t>a </a:t>
            </a:r>
            <a:r>
              <a:rPr dirty="0" sz="1450" spc="-10">
                <a:latin typeface="Times New Roman"/>
                <a:cs typeface="Times New Roman"/>
              </a:rPr>
              <a:t>blackness </a:t>
            </a:r>
            <a:r>
              <a:rPr dirty="0" sz="1450" spc="-5">
                <a:latin typeface="Times New Roman"/>
                <a:cs typeface="Times New Roman"/>
              </a:rPr>
              <a:t>of </a:t>
            </a:r>
            <a:r>
              <a:rPr dirty="0" sz="1450" spc="-10">
                <a:latin typeface="Times New Roman"/>
                <a:cs typeface="Times New Roman"/>
              </a:rPr>
              <a:t>horror </a:t>
            </a:r>
            <a:r>
              <a:rPr dirty="0" sz="1450" spc="-5">
                <a:latin typeface="Times New Roman"/>
                <a:cs typeface="Times New Roman"/>
              </a:rPr>
              <a:t>on </a:t>
            </a:r>
            <a:r>
              <a:rPr dirty="0" sz="1450" spc="-10">
                <a:latin typeface="Times New Roman"/>
                <a:cs typeface="Times New Roman"/>
              </a:rPr>
              <a:t>my</a:t>
            </a:r>
            <a:r>
              <a:rPr dirty="0" sz="1450" spc="110">
                <a:latin typeface="Times New Roman"/>
                <a:cs typeface="Times New Roman"/>
              </a:rPr>
              <a:t> </a:t>
            </a:r>
            <a:r>
              <a:rPr dirty="0" sz="1450" spc="-10">
                <a:latin typeface="Times New Roman"/>
                <a:cs typeface="Times New Roman"/>
              </a:rPr>
              <a:t>heart.</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It was little wonder if </a:t>
            </a:r>
            <a:r>
              <a:rPr dirty="0" sz="1450" spc="-5">
                <a:latin typeface="Times New Roman"/>
                <a:cs typeface="Times New Roman"/>
              </a:rPr>
              <a:t>I </a:t>
            </a:r>
            <a:r>
              <a:rPr dirty="0" sz="1450" spc="-10">
                <a:latin typeface="Times New Roman"/>
                <a:cs typeface="Times New Roman"/>
              </a:rPr>
              <a:t>slept </a:t>
            </a:r>
            <a:r>
              <a:rPr dirty="0" sz="1450" spc="-5">
                <a:latin typeface="Times New Roman"/>
                <a:cs typeface="Times New Roman"/>
              </a:rPr>
              <a:t>no </a:t>
            </a:r>
            <a:r>
              <a:rPr dirty="0" sz="1450" spc="-10">
                <a:latin typeface="Times New Roman"/>
                <a:cs typeface="Times New Roman"/>
              </a:rPr>
              <a:t>more. Why had </a:t>
            </a:r>
            <a:r>
              <a:rPr dirty="0" sz="1450" spc="-5">
                <a:latin typeface="Times New Roman"/>
                <a:cs typeface="Times New Roman"/>
              </a:rPr>
              <a:t>I </a:t>
            </a:r>
            <a:r>
              <a:rPr dirty="0" sz="1450" spc="-10">
                <a:latin typeface="Times New Roman"/>
                <a:cs typeface="Times New Roman"/>
              </a:rPr>
              <a:t>been locked in? What had  passed? Who was the author </a:t>
            </a:r>
            <a:r>
              <a:rPr dirty="0" sz="1450" spc="-5">
                <a:latin typeface="Times New Roman"/>
                <a:cs typeface="Times New Roman"/>
              </a:rPr>
              <a:t>of </a:t>
            </a:r>
            <a:r>
              <a:rPr dirty="0" sz="1450" spc="-10">
                <a:latin typeface="Times New Roman"/>
                <a:cs typeface="Times New Roman"/>
              </a:rPr>
              <a:t>these indescribable and shocking cries? A  human being? It was inconceivable. A beast? The cries were scarce quite  bestial; and what animal, short </a:t>
            </a:r>
            <a:r>
              <a:rPr dirty="0" sz="1450" spc="-5">
                <a:latin typeface="Times New Roman"/>
                <a:cs typeface="Times New Roman"/>
              </a:rPr>
              <a:t>of a </a:t>
            </a:r>
            <a:r>
              <a:rPr dirty="0" sz="1450" spc="-10">
                <a:latin typeface="Times New Roman"/>
                <a:cs typeface="Times New Roman"/>
              </a:rPr>
              <a:t>lion </a:t>
            </a:r>
            <a:r>
              <a:rPr dirty="0" sz="1450" spc="-5">
                <a:latin typeface="Times New Roman"/>
                <a:cs typeface="Times New Roman"/>
              </a:rPr>
              <a:t>or a </a:t>
            </a:r>
            <a:r>
              <a:rPr dirty="0" sz="1450" spc="-20">
                <a:latin typeface="Times New Roman"/>
                <a:cs typeface="Times New Roman"/>
              </a:rPr>
              <a:t>tiger, </a:t>
            </a:r>
            <a:r>
              <a:rPr dirty="0" sz="1450" spc="-10">
                <a:latin typeface="Times New Roman"/>
                <a:cs typeface="Times New Roman"/>
              </a:rPr>
              <a:t>could thus shake the solid  walls </a:t>
            </a:r>
            <a:r>
              <a:rPr dirty="0" sz="1450" spc="-5">
                <a:latin typeface="Times New Roman"/>
                <a:cs typeface="Times New Roman"/>
              </a:rPr>
              <a:t>of </a:t>
            </a:r>
            <a:r>
              <a:rPr dirty="0" sz="1450" spc="-10">
                <a:latin typeface="Times New Roman"/>
                <a:cs typeface="Times New Roman"/>
              </a:rPr>
              <a:t>the residencia? And while </a:t>
            </a:r>
            <a:r>
              <a:rPr dirty="0" sz="1450" spc="-5">
                <a:latin typeface="Times New Roman"/>
                <a:cs typeface="Times New Roman"/>
              </a:rPr>
              <a:t>I </a:t>
            </a:r>
            <a:r>
              <a:rPr dirty="0" sz="1450" spc="-10">
                <a:latin typeface="Times New Roman"/>
                <a:cs typeface="Times New Roman"/>
              </a:rPr>
              <a:t>was thus turning over the elements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mystery, </a:t>
            </a:r>
            <a:r>
              <a:rPr dirty="0" sz="1450" spc="-10">
                <a:latin typeface="Times New Roman"/>
                <a:cs typeface="Times New Roman"/>
              </a:rPr>
              <a:t>it came into my mind that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yet set eyes </a:t>
            </a:r>
            <a:r>
              <a:rPr dirty="0" sz="1450" spc="-5">
                <a:latin typeface="Times New Roman"/>
                <a:cs typeface="Times New Roman"/>
              </a:rPr>
              <a:t>upon </a:t>
            </a:r>
            <a:r>
              <a:rPr dirty="0" sz="1450" spc="-10">
                <a:latin typeface="Times New Roman"/>
                <a:cs typeface="Times New Roman"/>
              </a:rPr>
              <a:t>the daughter </a:t>
            </a:r>
            <a:r>
              <a:rPr dirty="0" sz="1450" spc="-5">
                <a:latin typeface="Times New Roman"/>
                <a:cs typeface="Times New Roman"/>
              </a:rPr>
              <a:t>of  </a:t>
            </a:r>
            <a:r>
              <a:rPr dirty="0" sz="1450" spc="-10">
                <a:latin typeface="Times New Roman"/>
                <a:cs typeface="Times New Roman"/>
              </a:rPr>
              <a:t>the house. What was more probable than that the daughter </a:t>
            </a:r>
            <a:r>
              <a:rPr dirty="0" sz="1450" spc="-5">
                <a:latin typeface="Times New Roman"/>
                <a:cs typeface="Times New Roman"/>
              </a:rPr>
              <a:t>of </a:t>
            </a:r>
            <a:r>
              <a:rPr dirty="0" sz="1450" spc="-10">
                <a:latin typeface="Times New Roman"/>
                <a:cs typeface="Times New Roman"/>
              </a:rPr>
              <a:t>the Senora, and  the sister </a:t>
            </a:r>
            <a:r>
              <a:rPr dirty="0" sz="1450" spc="-5">
                <a:latin typeface="Times New Roman"/>
                <a:cs typeface="Times New Roman"/>
              </a:rPr>
              <a:t>of </a:t>
            </a:r>
            <a:r>
              <a:rPr dirty="0" sz="1450" spc="-10">
                <a:latin typeface="Times New Roman"/>
                <a:cs typeface="Times New Roman"/>
              </a:rPr>
              <a:t>Felipe, should </a:t>
            </a:r>
            <a:r>
              <a:rPr dirty="0" sz="1450" spc="-5">
                <a:latin typeface="Times New Roman"/>
                <a:cs typeface="Times New Roman"/>
              </a:rPr>
              <a:t>be </a:t>
            </a:r>
            <a:r>
              <a:rPr dirty="0" sz="1450" spc="-10">
                <a:latin typeface="Times New Roman"/>
                <a:cs typeface="Times New Roman"/>
              </a:rPr>
              <a:t>herself insane? </a:t>
            </a:r>
            <a:r>
              <a:rPr dirty="0" sz="1450" spc="-30">
                <a:latin typeface="Times New Roman"/>
                <a:cs typeface="Times New Roman"/>
              </a:rPr>
              <a:t>Or, </a:t>
            </a:r>
            <a:r>
              <a:rPr dirty="0" sz="1450" spc="-10">
                <a:latin typeface="Times New Roman"/>
                <a:cs typeface="Times New Roman"/>
              </a:rPr>
              <a:t>what more likely than that  these ignorant and half-witted people should seek to manage an </a:t>
            </a:r>
            <a:r>
              <a:rPr dirty="0" sz="1450" spc="-15">
                <a:latin typeface="Times New Roman"/>
                <a:cs typeface="Times New Roman"/>
              </a:rPr>
              <a:t>afflicted  </a:t>
            </a:r>
            <a:r>
              <a:rPr dirty="0" sz="1450" spc="-10">
                <a:latin typeface="Times New Roman"/>
                <a:cs typeface="Times New Roman"/>
              </a:rPr>
              <a:t>kinswoman </a:t>
            </a:r>
            <a:r>
              <a:rPr dirty="0" sz="1450" spc="-5">
                <a:latin typeface="Times New Roman"/>
                <a:cs typeface="Times New Roman"/>
              </a:rPr>
              <a:t>by </a:t>
            </a:r>
            <a:r>
              <a:rPr dirty="0" sz="1450" spc="-10">
                <a:latin typeface="Times New Roman"/>
                <a:cs typeface="Times New Roman"/>
              </a:rPr>
              <a:t>violence? Here was </a:t>
            </a:r>
            <a:r>
              <a:rPr dirty="0" sz="1450" spc="-5">
                <a:latin typeface="Times New Roman"/>
                <a:cs typeface="Times New Roman"/>
              </a:rPr>
              <a:t>a </a:t>
            </a:r>
            <a:r>
              <a:rPr dirty="0" sz="1450" spc="-10">
                <a:latin typeface="Times New Roman"/>
                <a:cs typeface="Times New Roman"/>
              </a:rPr>
              <a:t>solution; and yet when </a:t>
            </a:r>
            <a:r>
              <a:rPr dirty="0" sz="1450" spc="-5">
                <a:latin typeface="Times New Roman"/>
                <a:cs typeface="Times New Roman"/>
              </a:rPr>
              <a:t>I </a:t>
            </a:r>
            <a:r>
              <a:rPr dirty="0" sz="1450" spc="-10">
                <a:latin typeface="Times New Roman"/>
                <a:cs typeface="Times New Roman"/>
              </a:rPr>
              <a:t>called to mind  the cries (which </a:t>
            </a:r>
            <a:r>
              <a:rPr dirty="0" sz="1450" spc="-5">
                <a:latin typeface="Times New Roman"/>
                <a:cs typeface="Times New Roman"/>
              </a:rPr>
              <a:t>I </a:t>
            </a:r>
            <a:r>
              <a:rPr dirty="0" sz="1450" spc="-10">
                <a:latin typeface="Times New Roman"/>
                <a:cs typeface="Times New Roman"/>
              </a:rPr>
              <a:t>never did without </a:t>
            </a:r>
            <a:r>
              <a:rPr dirty="0" sz="1450" spc="-5">
                <a:latin typeface="Times New Roman"/>
                <a:cs typeface="Times New Roman"/>
              </a:rPr>
              <a:t>a </a:t>
            </a:r>
            <a:r>
              <a:rPr dirty="0" sz="1450" spc="-10">
                <a:latin typeface="Times New Roman"/>
                <a:cs typeface="Times New Roman"/>
              </a:rPr>
              <a:t>shuddering chill) it seemed altogether  insufficient: </a:t>
            </a:r>
            <a:r>
              <a:rPr dirty="0" sz="1450" spc="-5">
                <a:latin typeface="Times New Roman"/>
                <a:cs typeface="Times New Roman"/>
              </a:rPr>
              <a:t>not </a:t>
            </a:r>
            <a:r>
              <a:rPr dirty="0" sz="1450" spc="-10">
                <a:latin typeface="Times New Roman"/>
                <a:cs typeface="Times New Roman"/>
              </a:rPr>
              <a:t>even cruelty could wring such cries from madness. But </a:t>
            </a:r>
            <a:r>
              <a:rPr dirty="0" sz="1450" spc="-5">
                <a:latin typeface="Times New Roman"/>
                <a:cs typeface="Times New Roman"/>
              </a:rPr>
              <a:t>of  one </a:t>
            </a:r>
            <a:r>
              <a:rPr dirty="0" sz="1450" spc="-10">
                <a:latin typeface="Times New Roman"/>
                <a:cs typeface="Times New Roman"/>
              </a:rPr>
              <a:t>thing </a:t>
            </a:r>
            <a:r>
              <a:rPr dirty="0" sz="1450" spc="-5">
                <a:latin typeface="Times New Roman"/>
                <a:cs typeface="Times New Roman"/>
              </a:rPr>
              <a:t>I </a:t>
            </a:r>
            <a:r>
              <a:rPr dirty="0" sz="1450" spc="-10">
                <a:latin typeface="Times New Roman"/>
                <a:cs typeface="Times New Roman"/>
              </a:rPr>
              <a:t>was sure: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live in </a:t>
            </a:r>
            <a:r>
              <a:rPr dirty="0" sz="1450" spc="-5">
                <a:latin typeface="Times New Roman"/>
                <a:cs typeface="Times New Roman"/>
              </a:rPr>
              <a:t>a </a:t>
            </a:r>
            <a:r>
              <a:rPr dirty="0" sz="1450" spc="-10">
                <a:latin typeface="Times New Roman"/>
                <a:cs typeface="Times New Roman"/>
              </a:rPr>
              <a:t>house where such </a:t>
            </a:r>
            <a:r>
              <a:rPr dirty="0" sz="1450" spc="-5">
                <a:latin typeface="Times New Roman"/>
                <a:cs typeface="Times New Roman"/>
              </a:rPr>
              <a:t>a </a:t>
            </a:r>
            <a:r>
              <a:rPr dirty="0" sz="1450" spc="-10">
                <a:latin typeface="Times New Roman"/>
                <a:cs typeface="Times New Roman"/>
              </a:rPr>
              <a:t>thing was half  conceivable, and </a:t>
            </a:r>
            <a:r>
              <a:rPr dirty="0" sz="1450" spc="-5">
                <a:latin typeface="Times New Roman"/>
                <a:cs typeface="Times New Roman"/>
              </a:rPr>
              <a:t>not </a:t>
            </a:r>
            <a:r>
              <a:rPr dirty="0" sz="1450" spc="-10">
                <a:latin typeface="Times New Roman"/>
                <a:cs typeface="Times New Roman"/>
              </a:rPr>
              <a:t>probe the matter home and, if </a:t>
            </a:r>
            <a:r>
              <a:rPr dirty="0" sz="1450" spc="-20">
                <a:latin typeface="Times New Roman"/>
                <a:cs typeface="Times New Roman"/>
              </a:rPr>
              <a:t>necessary,</a:t>
            </a:r>
            <a:r>
              <a:rPr dirty="0" sz="1450" spc="80">
                <a:latin typeface="Times New Roman"/>
                <a:cs typeface="Times New Roman"/>
              </a:rPr>
              <a:t> </a:t>
            </a:r>
            <a:r>
              <a:rPr dirty="0" sz="1450" spc="-10">
                <a:latin typeface="Times New Roman"/>
                <a:cs typeface="Times New Roman"/>
              </a:rPr>
              <a:t>interfere.</a:t>
            </a:r>
            <a:endParaRPr sz="1450">
              <a:latin typeface="Times New Roman"/>
              <a:cs typeface="Times New Roman"/>
            </a:endParaRPr>
          </a:p>
          <a:p>
            <a:pPr algn="just" marL="12700" marR="5080">
              <a:lnSpc>
                <a:spcPts val="1730"/>
              </a:lnSpc>
              <a:spcBef>
                <a:spcPts val="840"/>
              </a:spcBef>
            </a:pPr>
            <a:r>
              <a:rPr dirty="0" sz="1450" spc="-10">
                <a:latin typeface="Times New Roman"/>
                <a:cs typeface="Times New Roman"/>
              </a:rPr>
              <a:t>The next day came, the wind had blown itself </a:t>
            </a:r>
            <a:r>
              <a:rPr dirty="0" sz="1450" spc="-5">
                <a:latin typeface="Times New Roman"/>
                <a:cs typeface="Times New Roman"/>
              </a:rPr>
              <a:t>out, </a:t>
            </a:r>
            <a:r>
              <a:rPr dirty="0" sz="1450" spc="-10">
                <a:latin typeface="Times New Roman"/>
                <a:cs typeface="Times New Roman"/>
              </a:rPr>
              <a:t>and there was nothing to  remind me </a:t>
            </a:r>
            <a:r>
              <a:rPr dirty="0" sz="1450" spc="-5">
                <a:latin typeface="Times New Roman"/>
                <a:cs typeface="Times New Roman"/>
              </a:rPr>
              <a:t>of </a:t>
            </a:r>
            <a:r>
              <a:rPr dirty="0" sz="1450" spc="-10">
                <a:latin typeface="Times New Roman"/>
                <a:cs typeface="Times New Roman"/>
              </a:rPr>
              <a:t>the business </a:t>
            </a:r>
            <a:r>
              <a:rPr dirty="0" sz="1450" spc="-5">
                <a:latin typeface="Times New Roman"/>
                <a:cs typeface="Times New Roman"/>
              </a:rPr>
              <a:t>of </a:t>
            </a:r>
            <a:r>
              <a:rPr dirty="0" sz="1450" spc="-10">
                <a:latin typeface="Times New Roman"/>
                <a:cs typeface="Times New Roman"/>
              </a:rPr>
              <a:t>the night. Felipe came to my bedside with  </a:t>
            </a:r>
            <a:r>
              <a:rPr dirty="0" sz="1450" spc="-5">
                <a:latin typeface="Times New Roman"/>
                <a:cs typeface="Times New Roman"/>
              </a:rPr>
              <a:t>obvious </a:t>
            </a:r>
            <a:r>
              <a:rPr dirty="0" sz="1450" spc="-10">
                <a:latin typeface="Times New Roman"/>
                <a:cs typeface="Times New Roman"/>
              </a:rPr>
              <a:t>cheerfulness; as </a:t>
            </a:r>
            <a:r>
              <a:rPr dirty="0" sz="1450" spc="-5">
                <a:latin typeface="Times New Roman"/>
                <a:cs typeface="Times New Roman"/>
              </a:rPr>
              <a:t>I </a:t>
            </a:r>
            <a:r>
              <a:rPr dirty="0" sz="1450" spc="-10">
                <a:latin typeface="Times New Roman"/>
                <a:cs typeface="Times New Roman"/>
              </a:rPr>
              <a:t>passed through the court, the Senora was sunning  herself with her accustomed immobility; and when </a:t>
            </a:r>
            <a:r>
              <a:rPr dirty="0" sz="1450" spc="-5">
                <a:latin typeface="Times New Roman"/>
                <a:cs typeface="Times New Roman"/>
              </a:rPr>
              <a:t>I </a:t>
            </a:r>
            <a:r>
              <a:rPr dirty="0" sz="1450" spc="-10">
                <a:latin typeface="Times New Roman"/>
                <a:cs typeface="Times New Roman"/>
              </a:rPr>
              <a:t>issued from the </a:t>
            </a:r>
            <a:r>
              <a:rPr dirty="0" sz="1450" spc="-20">
                <a:latin typeface="Times New Roman"/>
                <a:cs typeface="Times New Roman"/>
              </a:rPr>
              <a:t>gateway, </a:t>
            </a:r>
            <a:r>
              <a:rPr dirty="0" sz="1450" spc="320">
                <a:latin typeface="Times New Roman"/>
                <a:cs typeface="Times New Roman"/>
              </a:rPr>
              <a:t> </a:t>
            </a:r>
            <a:r>
              <a:rPr dirty="0" sz="1450" spc="-5">
                <a:latin typeface="Times New Roman"/>
                <a:cs typeface="Times New Roman"/>
              </a:rPr>
              <a:t>I </a:t>
            </a:r>
            <a:r>
              <a:rPr dirty="0" sz="1450" spc="-10">
                <a:latin typeface="Times New Roman"/>
                <a:cs typeface="Times New Roman"/>
              </a:rPr>
              <a:t>found the whole face </a:t>
            </a:r>
            <a:r>
              <a:rPr dirty="0" sz="1450" spc="-5">
                <a:latin typeface="Times New Roman"/>
                <a:cs typeface="Times New Roman"/>
              </a:rPr>
              <a:t>of </a:t>
            </a:r>
            <a:r>
              <a:rPr dirty="0" sz="1450" spc="-10">
                <a:latin typeface="Times New Roman"/>
                <a:cs typeface="Times New Roman"/>
              </a:rPr>
              <a:t>nature austerely smiling, the heavens </a:t>
            </a:r>
            <a:r>
              <a:rPr dirty="0" sz="1450" spc="-5">
                <a:latin typeface="Times New Roman"/>
                <a:cs typeface="Times New Roman"/>
              </a:rPr>
              <a:t>of a </a:t>
            </a:r>
            <a:r>
              <a:rPr dirty="0" sz="1450" spc="-10">
                <a:latin typeface="Times New Roman"/>
                <a:cs typeface="Times New Roman"/>
              </a:rPr>
              <a:t>cold blue,  and sown with great cloud islands, and the mountain-sides mapped forth into  provinces </a:t>
            </a:r>
            <a:r>
              <a:rPr dirty="0" sz="1450" spc="-5">
                <a:latin typeface="Times New Roman"/>
                <a:cs typeface="Times New Roman"/>
              </a:rPr>
              <a:t>of </a:t>
            </a:r>
            <a:r>
              <a:rPr dirty="0" sz="1450" spc="-10">
                <a:latin typeface="Times New Roman"/>
                <a:cs typeface="Times New Roman"/>
              </a:rPr>
              <a:t>light and </a:t>
            </a:r>
            <a:r>
              <a:rPr dirty="0" sz="1450" spc="-20">
                <a:latin typeface="Times New Roman"/>
                <a:cs typeface="Times New Roman"/>
              </a:rPr>
              <a:t>shadow. </a:t>
            </a:r>
            <a:r>
              <a:rPr dirty="0" sz="1450" spc="-10">
                <a:latin typeface="Times New Roman"/>
                <a:cs typeface="Times New Roman"/>
              </a:rPr>
              <a:t>A short walk restored me to myself, and  renewed within me the resolve to plumb this mystery; and when, from the  vantage </a:t>
            </a:r>
            <a:r>
              <a:rPr dirty="0" sz="1450" spc="-5">
                <a:latin typeface="Times New Roman"/>
                <a:cs typeface="Times New Roman"/>
              </a:rPr>
              <a:t>of </a:t>
            </a:r>
            <a:r>
              <a:rPr dirty="0" sz="1450" spc="-10">
                <a:latin typeface="Times New Roman"/>
                <a:cs typeface="Times New Roman"/>
              </a:rPr>
              <a:t>my knoll, </a:t>
            </a:r>
            <a:r>
              <a:rPr dirty="0" sz="1450" spc="-5">
                <a:latin typeface="Times New Roman"/>
                <a:cs typeface="Times New Roman"/>
              </a:rPr>
              <a:t>I </a:t>
            </a:r>
            <a:r>
              <a:rPr dirty="0" sz="1450" spc="-10">
                <a:latin typeface="Times New Roman"/>
                <a:cs typeface="Times New Roman"/>
              </a:rPr>
              <a:t>had seen Felipe pass forth to his labours in the garden, </a:t>
            </a:r>
            <a:r>
              <a:rPr dirty="0" sz="1450" spc="-5">
                <a:latin typeface="Times New Roman"/>
                <a:cs typeface="Times New Roman"/>
              </a:rPr>
              <a:t>I  </a:t>
            </a:r>
            <a:r>
              <a:rPr dirty="0" sz="1450" spc="-10">
                <a:latin typeface="Times New Roman"/>
                <a:cs typeface="Times New Roman"/>
              </a:rPr>
              <a:t>returned at once to the residencia to </a:t>
            </a:r>
            <a:r>
              <a:rPr dirty="0" sz="1450" spc="-5">
                <a:latin typeface="Times New Roman"/>
                <a:cs typeface="Times New Roman"/>
              </a:rPr>
              <a:t>put </a:t>
            </a:r>
            <a:r>
              <a:rPr dirty="0" sz="1450" spc="-10">
                <a:latin typeface="Times New Roman"/>
                <a:cs typeface="Times New Roman"/>
              </a:rPr>
              <a:t>my design in practice. The Senora  appeared plunged in slumber; </a:t>
            </a:r>
            <a:r>
              <a:rPr dirty="0" sz="1450" spc="-5">
                <a:latin typeface="Times New Roman"/>
                <a:cs typeface="Times New Roman"/>
              </a:rPr>
              <a:t>I </a:t>
            </a:r>
            <a:r>
              <a:rPr dirty="0" sz="1450" spc="-10">
                <a:latin typeface="Times New Roman"/>
                <a:cs typeface="Times New Roman"/>
              </a:rPr>
              <a:t>stood awhile and marked </a:t>
            </a:r>
            <a:r>
              <a:rPr dirty="0" sz="1450" spc="-20">
                <a:latin typeface="Times New Roman"/>
                <a:cs typeface="Times New Roman"/>
              </a:rPr>
              <a:t>her, </a:t>
            </a:r>
            <a:r>
              <a:rPr dirty="0" sz="1450" spc="-5">
                <a:latin typeface="Times New Roman"/>
                <a:cs typeface="Times New Roman"/>
              </a:rPr>
              <a:t>but </a:t>
            </a:r>
            <a:r>
              <a:rPr dirty="0" sz="1450" spc="-10">
                <a:latin typeface="Times New Roman"/>
                <a:cs typeface="Times New Roman"/>
              </a:rPr>
              <a:t>she did </a:t>
            </a:r>
            <a:r>
              <a:rPr dirty="0" sz="1450" spc="-5">
                <a:latin typeface="Times New Roman"/>
                <a:cs typeface="Times New Roman"/>
              </a:rPr>
              <a:t>not  </a:t>
            </a:r>
            <a:r>
              <a:rPr dirty="0" sz="1450" spc="-10">
                <a:latin typeface="Times New Roman"/>
                <a:cs typeface="Times New Roman"/>
              </a:rPr>
              <a:t>stir; even if my design were indiscreet, </a:t>
            </a:r>
            <a:r>
              <a:rPr dirty="0" sz="1450" spc="-5">
                <a:latin typeface="Times New Roman"/>
                <a:cs typeface="Times New Roman"/>
              </a:rPr>
              <a:t>I </a:t>
            </a:r>
            <a:r>
              <a:rPr dirty="0" sz="1450" spc="-10">
                <a:latin typeface="Times New Roman"/>
                <a:cs typeface="Times New Roman"/>
              </a:rPr>
              <a:t>had little to fear from such </a:t>
            </a:r>
            <a:r>
              <a:rPr dirty="0" sz="1450" spc="-5">
                <a:latin typeface="Times New Roman"/>
                <a:cs typeface="Times New Roman"/>
              </a:rPr>
              <a:t>a  </a:t>
            </a:r>
            <a:r>
              <a:rPr dirty="0" sz="1450" spc="-10">
                <a:latin typeface="Times New Roman"/>
                <a:cs typeface="Times New Roman"/>
              </a:rPr>
              <a:t>guardian; and turning </a:t>
            </a:r>
            <a:r>
              <a:rPr dirty="0" sz="1450" spc="-30">
                <a:latin typeface="Times New Roman"/>
                <a:cs typeface="Times New Roman"/>
              </a:rPr>
              <a:t>away, </a:t>
            </a:r>
            <a:r>
              <a:rPr dirty="0" sz="1450" spc="-5">
                <a:latin typeface="Times New Roman"/>
                <a:cs typeface="Times New Roman"/>
              </a:rPr>
              <a:t>I </a:t>
            </a:r>
            <a:r>
              <a:rPr dirty="0" sz="1450" spc="-10">
                <a:latin typeface="Times New Roman"/>
                <a:cs typeface="Times New Roman"/>
              </a:rPr>
              <a:t>mounted to the gallery and began my  exploration </a:t>
            </a:r>
            <a:r>
              <a:rPr dirty="0" sz="1450" spc="-5">
                <a:latin typeface="Times New Roman"/>
                <a:cs typeface="Times New Roman"/>
              </a:rPr>
              <a:t>of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house.</a:t>
            </a:r>
            <a:endParaRPr sz="1450">
              <a:latin typeface="Times New Roman"/>
              <a:cs typeface="Times New Roman"/>
            </a:endParaRPr>
          </a:p>
          <a:p>
            <a:pPr algn="just" marL="12700" marR="6350">
              <a:lnSpc>
                <a:spcPts val="1730"/>
              </a:lnSpc>
              <a:spcBef>
                <a:spcPts val="844"/>
              </a:spcBef>
            </a:pPr>
            <a:r>
              <a:rPr dirty="0" sz="1450" spc="-10">
                <a:latin typeface="Times New Roman"/>
                <a:cs typeface="Times New Roman"/>
              </a:rPr>
              <a:t>All morning </a:t>
            </a:r>
            <a:r>
              <a:rPr dirty="0" sz="1450" spc="-5">
                <a:latin typeface="Times New Roman"/>
                <a:cs typeface="Times New Roman"/>
              </a:rPr>
              <a:t>I </a:t>
            </a:r>
            <a:r>
              <a:rPr dirty="0" sz="1450" spc="-10">
                <a:latin typeface="Times New Roman"/>
                <a:cs typeface="Times New Roman"/>
              </a:rPr>
              <a:t>went from </a:t>
            </a:r>
            <a:r>
              <a:rPr dirty="0" sz="1450" spc="-5">
                <a:latin typeface="Times New Roman"/>
                <a:cs typeface="Times New Roman"/>
              </a:rPr>
              <a:t>one door </a:t>
            </a:r>
            <a:r>
              <a:rPr dirty="0" sz="1450" spc="-10">
                <a:latin typeface="Times New Roman"/>
                <a:cs typeface="Times New Roman"/>
              </a:rPr>
              <a:t>to </a:t>
            </a:r>
            <a:r>
              <a:rPr dirty="0" sz="1450" spc="-15">
                <a:latin typeface="Times New Roman"/>
                <a:cs typeface="Times New Roman"/>
              </a:rPr>
              <a:t>another, </a:t>
            </a:r>
            <a:r>
              <a:rPr dirty="0" sz="1450" spc="-10">
                <a:latin typeface="Times New Roman"/>
                <a:cs typeface="Times New Roman"/>
              </a:rPr>
              <a:t>and entered spacious and faded  chambers, some rudely shuttered, some receiving their full </a:t>
            </a:r>
            <a:r>
              <a:rPr dirty="0" sz="1450" spc="-15">
                <a:latin typeface="Times New Roman"/>
                <a:cs typeface="Times New Roman"/>
              </a:rPr>
              <a:t>charge </a:t>
            </a:r>
            <a:r>
              <a:rPr dirty="0" sz="1450" spc="-5">
                <a:latin typeface="Times New Roman"/>
                <a:cs typeface="Times New Roman"/>
              </a:rPr>
              <a:t>of </a:t>
            </a:r>
            <a:r>
              <a:rPr dirty="0" sz="1450" spc="-10">
                <a:latin typeface="Times New Roman"/>
                <a:cs typeface="Times New Roman"/>
              </a:rPr>
              <a:t>daylight,  all empty and </a:t>
            </a:r>
            <a:r>
              <a:rPr dirty="0" sz="1450" spc="-20">
                <a:latin typeface="Times New Roman"/>
                <a:cs typeface="Times New Roman"/>
              </a:rPr>
              <a:t>unhomely.</a:t>
            </a:r>
            <a:r>
              <a:rPr dirty="0" sz="1450" spc="320">
                <a:latin typeface="Times New Roman"/>
                <a:cs typeface="Times New Roman"/>
              </a:rPr>
              <a:t> </a:t>
            </a: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rich house, </a:t>
            </a:r>
            <a:r>
              <a:rPr dirty="0" sz="1450" spc="-5">
                <a:latin typeface="Times New Roman"/>
                <a:cs typeface="Times New Roman"/>
              </a:rPr>
              <a:t>on </a:t>
            </a:r>
            <a:r>
              <a:rPr dirty="0" sz="1450" spc="-10">
                <a:latin typeface="Times New Roman"/>
                <a:cs typeface="Times New Roman"/>
              </a:rPr>
              <a:t>which </a:t>
            </a:r>
            <a:r>
              <a:rPr dirty="0" sz="1450" spc="-25">
                <a:latin typeface="Times New Roman"/>
                <a:cs typeface="Times New Roman"/>
              </a:rPr>
              <a:t>Time </a:t>
            </a:r>
            <a:r>
              <a:rPr dirty="0" sz="1450" spc="-10">
                <a:latin typeface="Times New Roman"/>
                <a:cs typeface="Times New Roman"/>
              </a:rPr>
              <a:t>had breathed his  tarnish and dust had scattered disillusion. The spider swung there; the bloated  tarantula scampered </a:t>
            </a:r>
            <a:r>
              <a:rPr dirty="0" sz="1450" spc="-5">
                <a:latin typeface="Times New Roman"/>
                <a:cs typeface="Times New Roman"/>
              </a:rPr>
              <a:t>on </a:t>
            </a:r>
            <a:r>
              <a:rPr dirty="0" sz="1450" spc="-10">
                <a:latin typeface="Times New Roman"/>
                <a:cs typeface="Times New Roman"/>
              </a:rPr>
              <a:t>the cornices; ants had their crowded highways </a:t>
            </a:r>
            <a:r>
              <a:rPr dirty="0" sz="1450" spc="-5">
                <a:latin typeface="Times New Roman"/>
                <a:cs typeface="Times New Roman"/>
              </a:rPr>
              <a:t>on </a:t>
            </a:r>
            <a:r>
              <a:rPr dirty="0" sz="1450" spc="-10">
                <a:latin typeface="Times New Roman"/>
                <a:cs typeface="Times New Roman"/>
              </a:rPr>
              <a:t>the  floor </a:t>
            </a:r>
            <a:r>
              <a:rPr dirty="0" sz="1450" spc="-5">
                <a:latin typeface="Times New Roman"/>
                <a:cs typeface="Times New Roman"/>
              </a:rPr>
              <a:t>of </a:t>
            </a:r>
            <a:r>
              <a:rPr dirty="0" sz="1450" spc="-10">
                <a:latin typeface="Times New Roman"/>
                <a:cs typeface="Times New Roman"/>
              </a:rPr>
              <a:t>halls </a:t>
            </a:r>
            <a:r>
              <a:rPr dirty="0" sz="1450" spc="-5">
                <a:latin typeface="Times New Roman"/>
                <a:cs typeface="Times New Roman"/>
              </a:rPr>
              <a:t>of </a:t>
            </a:r>
            <a:r>
              <a:rPr dirty="0" sz="1450" spc="-10">
                <a:latin typeface="Times New Roman"/>
                <a:cs typeface="Times New Roman"/>
              </a:rPr>
              <a:t>audience; the big and </a:t>
            </a:r>
            <a:r>
              <a:rPr dirty="0" sz="1450" spc="-5">
                <a:latin typeface="Times New Roman"/>
                <a:cs typeface="Times New Roman"/>
              </a:rPr>
              <a:t>foul </a:t>
            </a:r>
            <a:r>
              <a:rPr dirty="0" sz="1450" spc="-30">
                <a:latin typeface="Times New Roman"/>
                <a:cs typeface="Times New Roman"/>
              </a:rPr>
              <a:t>fly, </a:t>
            </a:r>
            <a:r>
              <a:rPr dirty="0" sz="1450" spc="-10">
                <a:latin typeface="Times New Roman"/>
                <a:cs typeface="Times New Roman"/>
              </a:rPr>
              <a:t>that lives </a:t>
            </a:r>
            <a:r>
              <a:rPr dirty="0" sz="1450" spc="-5">
                <a:latin typeface="Times New Roman"/>
                <a:cs typeface="Times New Roman"/>
              </a:rPr>
              <a:t>on </a:t>
            </a:r>
            <a:r>
              <a:rPr dirty="0" sz="1450" spc="-10">
                <a:latin typeface="Times New Roman"/>
                <a:cs typeface="Times New Roman"/>
              </a:rPr>
              <a:t>carrion and is often  the messenger </a:t>
            </a:r>
            <a:r>
              <a:rPr dirty="0" sz="1450" spc="-5">
                <a:latin typeface="Times New Roman"/>
                <a:cs typeface="Times New Roman"/>
              </a:rPr>
              <a:t>of </a:t>
            </a:r>
            <a:r>
              <a:rPr dirty="0" sz="1450" spc="-10">
                <a:latin typeface="Times New Roman"/>
                <a:cs typeface="Times New Roman"/>
              </a:rPr>
              <a:t>death, had set </a:t>
            </a:r>
            <a:r>
              <a:rPr dirty="0" sz="1450" spc="-5">
                <a:latin typeface="Times New Roman"/>
                <a:cs typeface="Times New Roman"/>
              </a:rPr>
              <a:t>up </a:t>
            </a:r>
            <a:r>
              <a:rPr dirty="0" sz="1450" spc="-10">
                <a:latin typeface="Times New Roman"/>
                <a:cs typeface="Times New Roman"/>
              </a:rPr>
              <a:t>his nest in the rotten woodwork, and  buzzed heavily about the rooms. Here and there </a:t>
            </a:r>
            <a:r>
              <a:rPr dirty="0" sz="1450" spc="-5">
                <a:latin typeface="Times New Roman"/>
                <a:cs typeface="Times New Roman"/>
              </a:rPr>
              <a:t>a </a:t>
            </a:r>
            <a:r>
              <a:rPr dirty="0" sz="1450" spc="-10">
                <a:latin typeface="Times New Roman"/>
                <a:cs typeface="Times New Roman"/>
              </a:rPr>
              <a:t>stool </a:t>
            </a:r>
            <a:r>
              <a:rPr dirty="0" sz="1450" spc="-5">
                <a:latin typeface="Times New Roman"/>
                <a:cs typeface="Times New Roman"/>
              </a:rPr>
              <a:t>or </a:t>
            </a:r>
            <a:r>
              <a:rPr dirty="0" sz="1450" spc="-10">
                <a:latin typeface="Times New Roman"/>
                <a:cs typeface="Times New Roman"/>
              </a:rPr>
              <a:t>two, </a:t>
            </a:r>
            <a:r>
              <a:rPr dirty="0" sz="1450" spc="-5">
                <a:latin typeface="Times New Roman"/>
                <a:cs typeface="Times New Roman"/>
              </a:rPr>
              <a:t>a </a:t>
            </a:r>
            <a:r>
              <a:rPr dirty="0" sz="1450" spc="-10">
                <a:latin typeface="Times New Roman"/>
                <a:cs typeface="Times New Roman"/>
              </a:rPr>
              <a:t>couch, </a:t>
            </a:r>
            <a:r>
              <a:rPr dirty="0" sz="1450" spc="-5">
                <a:latin typeface="Times New Roman"/>
                <a:cs typeface="Times New Roman"/>
              </a:rPr>
              <a:t>a </a:t>
            </a:r>
            <a:r>
              <a:rPr dirty="0" sz="1450" spc="-10">
                <a:latin typeface="Times New Roman"/>
                <a:cs typeface="Times New Roman"/>
              </a:rPr>
              <a:t>bed,  </a:t>
            </a:r>
            <a:r>
              <a:rPr dirty="0" sz="1450" spc="-5">
                <a:latin typeface="Times New Roman"/>
                <a:cs typeface="Times New Roman"/>
              </a:rPr>
              <a:t>or a </a:t>
            </a:r>
            <a:r>
              <a:rPr dirty="0" sz="1450" spc="-10">
                <a:latin typeface="Times New Roman"/>
                <a:cs typeface="Times New Roman"/>
              </a:rPr>
              <a:t>great carved chair remained behind, like islets </a:t>
            </a:r>
            <a:r>
              <a:rPr dirty="0" sz="1450" spc="-5">
                <a:latin typeface="Times New Roman"/>
                <a:cs typeface="Times New Roman"/>
              </a:rPr>
              <a:t>on </a:t>
            </a:r>
            <a:r>
              <a:rPr dirty="0" sz="1450" spc="-10">
                <a:latin typeface="Times New Roman"/>
                <a:cs typeface="Times New Roman"/>
              </a:rPr>
              <a:t>the bare floors, to testify  </a:t>
            </a:r>
            <a:r>
              <a:rPr dirty="0" sz="1450" spc="-5">
                <a:latin typeface="Times New Roman"/>
                <a:cs typeface="Times New Roman"/>
              </a:rPr>
              <a:t>of </a:t>
            </a:r>
            <a:r>
              <a:rPr dirty="0" sz="1450" spc="-25">
                <a:latin typeface="Times New Roman"/>
                <a:cs typeface="Times New Roman"/>
              </a:rPr>
              <a:t>man’s</a:t>
            </a:r>
            <a:r>
              <a:rPr dirty="0" sz="1450" spc="55">
                <a:latin typeface="Times New Roman"/>
                <a:cs typeface="Times New Roman"/>
              </a:rPr>
              <a:t> </a:t>
            </a:r>
            <a:r>
              <a:rPr dirty="0" sz="1450" spc="-5">
                <a:latin typeface="Times New Roman"/>
                <a:cs typeface="Times New Roman"/>
              </a:rPr>
              <a:t>bygone </a:t>
            </a:r>
            <a:r>
              <a:rPr dirty="0" sz="1450" spc="-10">
                <a:latin typeface="Times New Roman"/>
                <a:cs typeface="Times New Roman"/>
              </a:rPr>
              <a:t>habitation; and everywhere the walls were set with the</a:t>
            </a:r>
            <a:endParaRPr sz="1450">
              <a:latin typeface="Times New Roman"/>
              <a:cs typeface="Times New Roman"/>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portraits </a:t>
            </a:r>
            <a:r>
              <a:rPr dirty="0" sz="1450" spc="-5">
                <a:latin typeface="Times New Roman"/>
                <a:cs typeface="Times New Roman"/>
              </a:rPr>
              <a:t>of </a:t>
            </a:r>
            <a:r>
              <a:rPr dirty="0" sz="1450" spc="-10">
                <a:latin typeface="Times New Roman"/>
                <a:cs typeface="Times New Roman"/>
              </a:rPr>
              <a:t>the dead. </a:t>
            </a:r>
            <a:r>
              <a:rPr dirty="0" sz="1450" spc="-5">
                <a:latin typeface="Times New Roman"/>
                <a:cs typeface="Times New Roman"/>
              </a:rPr>
              <a:t>I </a:t>
            </a:r>
            <a:r>
              <a:rPr dirty="0" sz="1450" spc="-10">
                <a:latin typeface="Times New Roman"/>
                <a:cs typeface="Times New Roman"/>
              </a:rPr>
              <a:t>could judge, </a:t>
            </a:r>
            <a:r>
              <a:rPr dirty="0" sz="1450" spc="-5">
                <a:latin typeface="Times New Roman"/>
                <a:cs typeface="Times New Roman"/>
              </a:rPr>
              <a:t>by </a:t>
            </a:r>
            <a:r>
              <a:rPr dirty="0" sz="1450" spc="-10">
                <a:latin typeface="Times New Roman"/>
                <a:cs typeface="Times New Roman"/>
              </a:rPr>
              <a:t>these decaying effigies, in the house </a:t>
            </a:r>
            <a:r>
              <a:rPr dirty="0" sz="1450" spc="-5">
                <a:latin typeface="Times New Roman"/>
                <a:cs typeface="Times New Roman"/>
              </a:rPr>
              <a:t>of  </a:t>
            </a:r>
            <a:r>
              <a:rPr dirty="0" sz="1450" spc="-10">
                <a:latin typeface="Times New Roman"/>
                <a:cs typeface="Times New Roman"/>
              </a:rPr>
              <a:t>what </a:t>
            </a:r>
            <a:r>
              <a:rPr dirty="0" sz="1450" spc="-5">
                <a:latin typeface="Times New Roman"/>
                <a:cs typeface="Times New Roman"/>
              </a:rPr>
              <a:t>a </a:t>
            </a:r>
            <a:r>
              <a:rPr dirty="0" sz="1450" spc="-10">
                <a:latin typeface="Times New Roman"/>
                <a:cs typeface="Times New Roman"/>
              </a:rPr>
              <a:t>great and what </a:t>
            </a:r>
            <a:r>
              <a:rPr dirty="0" sz="1450" spc="-5">
                <a:latin typeface="Times New Roman"/>
                <a:cs typeface="Times New Roman"/>
              </a:rPr>
              <a:t>a </a:t>
            </a:r>
            <a:r>
              <a:rPr dirty="0" sz="1450" spc="-10">
                <a:latin typeface="Times New Roman"/>
                <a:cs typeface="Times New Roman"/>
              </a:rPr>
              <a:t>handsome race </a:t>
            </a:r>
            <a:r>
              <a:rPr dirty="0" sz="1450" spc="-5">
                <a:latin typeface="Times New Roman"/>
                <a:cs typeface="Times New Roman"/>
              </a:rPr>
              <a:t>I </a:t>
            </a:r>
            <a:r>
              <a:rPr dirty="0" sz="1450" spc="-10">
                <a:latin typeface="Times New Roman"/>
                <a:cs typeface="Times New Roman"/>
              </a:rPr>
              <a:t>was then wandering. Many </a:t>
            </a:r>
            <a:r>
              <a:rPr dirty="0" sz="1450" spc="-5">
                <a:latin typeface="Times New Roman"/>
                <a:cs typeface="Times New Roman"/>
              </a:rPr>
              <a:t>of </a:t>
            </a:r>
            <a:r>
              <a:rPr dirty="0" sz="1450" spc="-10">
                <a:latin typeface="Times New Roman"/>
                <a:cs typeface="Times New Roman"/>
              </a:rPr>
              <a:t>the  men wore orders </a:t>
            </a:r>
            <a:r>
              <a:rPr dirty="0" sz="1450" spc="-5">
                <a:latin typeface="Times New Roman"/>
                <a:cs typeface="Times New Roman"/>
              </a:rPr>
              <a:t>on </a:t>
            </a:r>
            <a:r>
              <a:rPr dirty="0" sz="1450" spc="-10">
                <a:latin typeface="Times New Roman"/>
                <a:cs typeface="Times New Roman"/>
              </a:rPr>
              <a:t>their breasts and had the </a:t>
            </a:r>
            <a:r>
              <a:rPr dirty="0" sz="1450" spc="-5">
                <a:latin typeface="Times New Roman"/>
                <a:cs typeface="Times New Roman"/>
              </a:rPr>
              <a:t>port of </a:t>
            </a:r>
            <a:r>
              <a:rPr dirty="0" sz="1450" spc="-10">
                <a:latin typeface="Times New Roman"/>
                <a:cs typeface="Times New Roman"/>
              </a:rPr>
              <a:t>noble </a:t>
            </a:r>
            <a:r>
              <a:rPr dirty="0" sz="1450" spc="-15">
                <a:latin typeface="Times New Roman"/>
                <a:cs typeface="Times New Roman"/>
              </a:rPr>
              <a:t>offices; </a:t>
            </a:r>
            <a:r>
              <a:rPr dirty="0" sz="1450" spc="-10">
                <a:latin typeface="Times New Roman"/>
                <a:cs typeface="Times New Roman"/>
              </a:rPr>
              <a:t>the women  were all richly attired; the canvases most </a:t>
            </a:r>
            <a:r>
              <a:rPr dirty="0" sz="1450" spc="-5">
                <a:latin typeface="Times New Roman"/>
                <a:cs typeface="Times New Roman"/>
              </a:rPr>
              <a:t>of </a:t>
            </a:r>
            <a:r>
              <a:rPr dirty="0" sz="1450" spc="-10">
                <a:latin typeface="Times New Roman"/>
                <a:cs typeface="Times New Roman"/>
              </a:rPr>
              <a:t>them </a:t>
            </a:r>
            <a:r>
              <a:rPr dirty="0" sz="1450" spc="-5">
                <a:latin typeface="Times New Roman"/>
                <a:cs typeface="Times New Roman"/>
              </a:rPr>
              <a:t>by </a:t>
            </a:r>
            <a:r>
              <a:rPr dirty="0" sz="1450" spc="-10">
                <a:latin typeface="Times New Roman"/>
                <a:cs typeface="Times New Roman"/>
              </a:rPr>
              <a:t>famous hands. But it was  </a:t>
            </a:r>
            <a:r>
              <a:rPr dirty="0" sz="1450" spc="-5">
                <a:latin typeface="Times New Roman"/>
                <a:cs typeface="Times New Roman"/>
              </a:rPr>
              <a:t>not </a:t>
            </a:r>
            <a:r>
              <a:rPr dirty="0" sz="1450" spc="-10">
                <a:latin typeface="Times New Roman"/>
                <a:cs typeface="Times New Roman"/>
              </a:rPr>
              <a:t>so much these evidences </a:t>
            </a:r>
            <a:r>
              <a:rPr dirty="0" sz="1450" spc="-5">
                <a:latin typeface="Times New Roman"/>
                <a:cs typeface="Times New Roman"/>
              </a:rPr>
              <a:t>of </a:t>
            </a:r>
            <a:r>
              <a:rPr dirty="0" sz="1450" spc="-10">
                <a:latin typeface="Times New Roman"/>
                <a:cs typeface="Times New Roman"/>
              </a:rPr>
              <a:t>greatness that took hold </a:t>
            </a:r>
            <a:r>
              <a:rPr dirty="0" sz="1450" spc="-5">
                <a:latin typeface="Times New Roman"/>
                <a:cs typeface="Times New Roman"/>
              </a:rPr>
              <a:t>upon </a:t>
            </a:r>
            <a:r>
              <a:rPr dirty="0" sz="1450" spc="-10">
                <a:latin typeface="Times New Roman"/>
                <a:cs typeface="Times New Roman"/>
              </a:rPr>
              <a:t>my mind, even  contrasted, as they were, with the present depopulation and decay </a:t>
            </a:r>
            <a:r>
              <a:rPr dirty="0" sz="1450" spc="-5">
                <a:latin typeface="Times New Roman"/>
                <a:cs typeface="Times New Roman"/>
              </a:rPr>
              <a:t>of </a:t>
            </a:r>
            <a:r>
              <a:rPr dirty="0" sz="1450" spc="-10">
                <a:latin typeface="Times New Roman"/>
                <a:cs typeface="Times New Roman"/>
              </a:rPr>
              <a:t>that great  house. It was rather the parable </a:t>
            </a:r>
            <a:r>
              <a:rPr dirty="0" sz="1450" spc="-5">
                <a:latin typeface="Times New Roman"/>
                <a:cs typeface="Times New Roman"/>
              </a:rPr>
              <a:t>of </a:t>
            </a:r>
            <a:r>
              <a:rPr dirty="0" sz="1450" spc="-10">
                <a:latin typeface="Times New Roman"/>
                <a:cs typeface="Times New Roman"/>
              </a:rPr>
              <a:t>family life that </a:t>
            </a:r>
            <a:r>
              <a:rPr dirty="0" sz="1450" spc="-5">
                <a:latin typeface="Times New Roman"/>
                <a:cs typeface="Times New Roman"/>
              </a:rPr>
              <a:t>I </a:t>
            </a:r>
            <a:r>
              <a:rPr dirty="0" sz="1450" spc="-10">
                <a:latin typeface="Times New Roman"/>
                <a:cs typeface="Times New Roman"/>
              </a:rPr>
              <a:t>read in this succession </a:t>
            </a:r>
            <a:r>
              <a:rPr dirty="0" sz="1450" spc="-5">
                <a:latin typeface="Times New Roman"/>
                <a:cs typeface="Times New Roman"/>
              </a:rPr>
              <a:t>of  </a:t>
            </a:r>
            <a:r>
              <a:rPr dirty="0" sz="1450" spc="-10">
                <a:latin typeface="Times New Roman"/>
                <a:cs typeface="Times New Roman"/>
              </a:rPr>
              <a:t>fair faces and shapely bodies. Never before had </a:t>
            </a:r>
            <a:r>
              <a:rPr dirty="0" sz="1450" spc="-5">
                <a:latin typeface="Times New Roman"/>
                <a:cs typeface="Times New Roman"/>
              </a:rPr>
              <a:t>I </a:t>
            </a:r>
            <a:r>
              <a:rPr dirty="0" sz="1450" spc="-10">
                <a:latin typeface="Times New Roman"/>
                <a:cs typeface="Times New Roman"/>
              </a:rPr>
              <a:t>so realised the miracle </a:t>
            </a:r>
            <a:r>
              <a:rPr dirty="0" sz="1450" spc="-5">
                <a:latin typeface="Times New Roman"/>
                <a:cs typeface="Times New Roman"/>
              </a:rPr>
              <a:t>of </a:t>
            </a:r>
            <a:r>
              <a:rPr dirty="0" sz="1450" spc="-10">
                <a:latin typeface="Times New Roman"/>
                <a:cs typeface="Times New Roman"/>
              </a:rPr>
              <a:t>the  continued race, the creation and recreation, the weaving and changing and  handing down </a:t>
            </a:r>
            <a:r>
              <a:rPr dirty="0" sz="1450" spc="-5">
                <a:latin typeface="Times New Roman"/>
                <a:cs typeface="Times New Roman"/>
              </a:rPr>
              <a:t>of </a:t>
            </a:r>
            <a:r>
              <a:rPr dirty="0" sz="1450" spc="-10">
                <a:latin typeface="Times New Roman"/>
                <a:cs typeface="Times New Roman"/>
              </a:rPr>
              <a:t>fleshly elements. That </a:t>
            </a:r>
            <a:r>
              <a:rPr dirty="0" sz="1450" spc="-5">
                <a:latin typeface="Times New Roman"/>
                <a:cs typeface="Times New Roman"/>
              </a:rPr>
              <a:t>a </a:t>
            </a:r>
            <a:r>
              <a:rPr dirty="0" sz="1450" spc="-10">
                <a:latin typeface="Times New Roman"/>
                <a:cs typeface="Times New Roman"/>
              </a:rPr>
              <a:t>child should </a:t>
            </a:r>
            <a:r>
              <a:rPr dirty="0" sz="1450" spc="-5">
                <a:latin typeface="Times New Roman"/>
                <a:cs typeface="Times New Roman"/>
              </a:rPr>
              <a:t>be </a:t>
            </a:r>
            <a:r>
              <a:rPr dirty="0" sz="1450" spc="-10">
                <a:latin typeface="Times New Roman"/>
                <a:cs typeface="Times New Roman"/>
              </a:rPr>
              <a:t>born </a:t>
            </a:r>
            <a:r>
              <a:rPr dirty="0" sz="1450" spc="-5">
                <a:latin typeface="Times New Roman"/>
                <a:cs typeface="Times New Roman"/>
              </a:rPr>
              <a:t>of </a:t>
            </a:r>
            <a:r>
              <a:rPr dirty="0" sz="1450" spc="-10">
                <a:latin typeface="Times New Roman"/>
                <a:cs typeface="Times New Roman"/>
              </a:rPr>
              <a:t>its </a:t>
            </a:r>
            <a:r>
              <a:rPr dirty="0" sz="1450" spc="-15">
                <a:latin typeface="Times New Roman"/>
                <a:cs typeface="Times New Roman"/>
              </a:rPr>
              <a:t>mother,  </a:t>
            </a:r>
            <a:r>
              <a:rPr dirty="0" sz="1450" spc="-10">
                <a:latin typeface="Times New Roman"/>
                <a:cs typeface="Times New Roman"/>
              </a:rPr>
              <a:t>that it should grow and clothe itself (we know </a:t>
            </a:r>
            <a:r>
              <a:rPr dirty="0" sz="1450" spc="-5">
                <a:latin typeface="Times New Roman"/>
                <a:cs typeface="Times New Roman"/>
              </a:rPr>
              <a:t>not </a:t>
            </a:r>
            <a:r>
              <a:rPr dirty="0" sz="1450" spc="-10">
                <a:latin typeface="Times New Roman"/>
                <a:cs typeface="Times New Roman"/>
              </a:rPr>
              <a:t>how) with </a:t>
            </a:r>
            <a:r>
              <a:rPr dirty="0" sz="1450" spc="-20">
                <a:latin typeface="Times New Roman"/>
                <a:cs typeface="Times New Roman"/>
              </a:rPr>
              <a:t>humanity, </a:t>
            </a:r>
            <a:r>
              <a:rPr dirty="0" sz="1450" spc="-10">
                <a:latin typeface="Times New Roman"/>
                <a:cs typeface="Times New Roman"/>
              </a:rPr>
              <a:t>and  </a:t>
            </a:r>
            <a:r>
              <a:rPr dirty="0" sz="1450" spc="-5">
                <a:latin typeface="Times New Roman"/>
                <a:cs typeface="Times New Roman"/>
              </a:rPr>
              <a:t>put on </a:t>
            </a:r>
            <a:r>
              <a:rPr dirty="0" sz="1450" spc="-10">
                <a:latin typeface="Times New Roman"/>
                <a:cs typeface="Times New Roman"/>
              </a:rPr>
              <a:t>inherited looks, and turn its head with the manner </a:t>
            </a:r>
            <a:r>
              <a:rPr dirty="0" sz="1450" spc="-5">
                <a:latin typeface="Times New Roman"/>
                <a:cs typeface="Times New Roman"/>
              </a:rPr>
              <a:t>of one </a:t>
            </a:r>
            <a:r>
              <a:rPr dirty="0" sz="1450" spc="-10">
                <a:latin typeface="Times New Roman"/>
                <a:cs typeface="Times New Roman"/>
              </a:rPr>
              <a:t>ascendant, and  </a:t>
            </a:r>
            <a:r>
              <a:rPr dirty="0" sz="1450" spc="-15">
                <a:latin typeface="Times New Roman"/>
                <a:cs typeface="Times New Roman"/>
              </a:rPr>
              <a:t>offer </a:t>
            </a:r>
            <a:r>
              <a:rPr dirty="0" sz="1450" spc="-10">
                <a:latin typeface="Times New Roman"/>
                <a:cs typeface="Times New Roman"/>
              </a:rPr>
              <a:t>its hand with the gesture </a:t>
            </a:r>
            <a:r>
              <a:rPr dirty="0" sz="1450" spc="-5">
                <a:latin typeface="Times New Roman"/>
                <a:cs typeface="Times New Roman"/>
              </a:rPr>
              <a:t>of </a:t>
            </a:r>
            <a:r>
              <a:rPr dirty="0" sz="1450" spc="-15">
                <a:latin typeface="Times New Roman"/>
                <a:cs typeface="Times New Roman"/>
              </a:rPr>
              <a:t>another, </a:t>
            </a:r>
            <a:r>
              <a:rPr dirty="0" sz="1450" spc="-10">
                <a:latin typeface="Times New Roman"/>
                <a:cs typeface="Times New Roman"/>
              </a:rPr>
              <a:t>are wonders dulled for </a:t>
            </a:r>
            <a:r>
              <a:rPr dirty="0" sz="1450" spc="-5">
                <a:latin typeface="Times New Roman"/>
                <a:cs typeface="Times New Roman"/>
              </a:rPr>
              <a:t>us by  </a:t>
            </a:r>
            <a:r>
              <a:rPr dirty="0" sz="1450" spc="-10">
                <a:latin typeface="Times New Roman"/>
                <a:cs typeface="Times New Roman"/>
              </a:rPr>
              <a:t>repetition. But in the singular unity </a:t>
            </a:r>
            <a:r>
              <a:rPr dirty="0" sz="1450" spc="-5">
                <a:latin typeface="Times New Roman"/>
                <a:cs typeface="Times New Roman"/>
              </a:rPr>
              <a:t>of look, </a:t>
            </a:r>
            <a:r>
              <a:rPr dirty="0" sz="1450" spc="-10">
                <a:latin typeface="Times New Roman"/>
                <a:cs typeface="Times New Roman"/>
              </a:rPr>
              <a:t>in the common features and  common bearing, </a:t>
            </a:r>
            <a:r>
              <a:rPr dirty="0" sz="1450" spc="-5">
                <a:latin typeface="Times New Roman"/>
                <a:cs typeface="Times New Roman"/>
              </a:rPr>
              <a:t>of </a:t>
            </a:r>
            <a:r>
              <a:rPr dirty="0" sz="1450" spc="-10">
                <a:latin typeface="Times New Roman"/>
                <a:cs typeface="Times New Roman"/>
              </a:rPr>
              <a:t>all these painted generations </a:t>
            </a:r>
            <a:r>
              <a:rPr dirty="0" sz="1450" spc="-5">
                <a:latin typeface="Times New Roman"/>
                <a:cs typeface="Times New Roman"/>
              </a:rPr>
              <a:t>on </a:t>
            </a:r>
            <a:r>
              <a:rPr dirty="0" sz="1450" spc="-10">
                <a:latin typeface="Times New Roman"/>
                <a:cs typeface="Times New Roman"/>
              </a:rPr>
              <a:t>the walls </a:t>
            </a:r>
            <a:r>
              <a:rPr dirty="0" sz="1450" spc="-5">
                <a:latin typeface="Times New Roman"/>
                <a:cs typeface="Times New Roman"/>
              </a:rPr>
              <a:t>of </a:t>
            </a:r>
            <a:r>
              <a:rPr dirty="0" sz="1450" spc="-10">
                <a:latin typeface="Times New Roman"/>
                <a:cs typeface="Times New Roman"/>
              </a:rPr>
              <a:t>the  residencia, the miracle started </a:t>
            </a:r>
            <a:r>
              <a:rPr dirty="0" sz="1450" spc="-5">
                <a:latin typeface="Times New Roman"/>
                <a:cs typeface="Times New Roman"/>
              </a:rPr>
              <a:t>out </a:t>
            </a:r>
            <a:r>
              <a:rPr dirty="0" sz="1450" spc="-10">
                <a:latin typeface="Times New Roman"/>
                <a:cs typeface="Times New Roman"/>
              </a:rPr>
              <a:t>and looked me in the face. And an ancient  mirror falling opportunely in my </a:t>
            </a:r>
            <a:r>
              <a:rPr dirty="0" sz="1450" spc="-35">
                <a:latin typeface="Times New Roman"/>
                <a:cs typeface="Times New Roman"/>
              </a:rPr>
              <a:t>way, </a:t>
            </a:r>
            <a:r>
              <a:rPr dirty="0" sz="1450" spc="-5">
                <a:latin typeface="Times New Roman"/>
                <a:cs typeface="Times New Roman"/>
              </a:rPr>
              <a:t>I </a:t>
            </a:r>
            <a:r>
              <a:rPr dirty="0" sz="1450" spc="-10">
                <a:latin typeface="Times New Roman"/>
                <a:cs typeface="Times New Roman"/>
              </a:rPr>
              <a:t>stood and read my own features </a:t>
            </a:r>
            <a:r>
              <a:rPr dirty="0" sz="1450" spc="-5">
                <a:latin typeface="Times New Roman"/>
                <a:cs typeface="Times New Roman"/>
              </a:rPr>
              <a:t>a </a:t>
            </a:r>
            <a:r>
              <a:rPr dirty="0" sz="1450" spc="-10">
                <a:latin typeface="Times New Roman"/>
                <a:cs typeface="Times New Roman"/>
              </a:rPr>
              <a:t>long  while, tracing </a:t>
            </a:r>
            <a:r>
              <a:rPr dirty="0" sz="1450" spc="-5">
                <a:latin typeface="Times New Roman"/>
                <a:cs typeface="Times New Roman"/>
              </a:rPr>
              <a:t>out on </a:t>
            </a:r>
            <a:r>
              <a:rPr dirty="0" sz="1450" spc="-10">
                <a:latin typeface="Times New Roman"/>
                <a:cs typeface="Times New Roman"/>
              </a:rPr>
              <a:t>either hand the filaments </a:t>
            </a:r>
            <a:r>
              <a:rPr dirty="0" sz="1450" spc="-5">
                <a:latin typeface="Times New Roman"/>
                <a:cs typeface="Times New Roman"/>
              </a:rPr>
              <a:t>of </a:t>
            </a:r>
            <a:r>
              <a:rPr dirty="0" sz="1450" spc="-10">
                <a:latin typeface="Times New Roman"/>
                <a:cs typeface="Times New Roman"/>
              </a:rPr>
              <a:t>descent and the </a:t>
            </a:r>
            <a:r>
              <a:rPr dirty="0" sz="1450" spc="-5">
                <a:latin typeface="Times New Roman"/>
                <a:cs typeface="Times New Roman"/>
              </a:rPr>
              <a:t>bonds </a:t>
            </a:r>
            <a:r>
              <a:rPr dirty="0" sz="1450" spc="-10">
                <a:latin typeface="Times New Roman"/>
                <a:cs typeface="Times New Roman"/>
              </a:rPr>
              <a:t>that  </a:t>
            </a:r>
            <a:r>
              <a:rPr dirty="0" sz="1450" spc="-5">
                <a:latin typeface="Times New Roman"/>
                <a:cs typeface="Times New Roman"/>
              </a:rPr>
              <a:t>knit </a:t>
            </a:r>
            <a:r>
              <a:rPr dirty="0" sz="1450" spc="-10">
                <a:latin typeface="Times New Roman"/>
                <a:cs typeface="Times New Roman"/>
              </a:rPr>
              <a:t>me with my</a:t>
            </a:r>
            <a:r>
              <a:rPr dirty="0" sz="1450">
                <a:latin typeface="Times New Roman"/>
                <a:cs typeface="Times New Roman"/>
              </a:rPr>
              <a:t> </a:t>
            </a:r>
            <a:r>
              <a:rPr dirty="0" sz="1450" spc="-25">
                <a:latin typeface="Times New Roman"/>
                <a:cs typeface="Times New Roman"/>
              </a:rPr>
              <a:t>family.</a:t>
            </a:r>
            <a:endParaRPr sz="1450">
              <a:latin typeface="Times New Roman"/>
              <a:cs typeface="Times New Roman"/>
            </a:endParaRPr>
          </a:p>
          <a:p>
            <a:pPr algn="just" marL="12700" marR="5080">
              <a:lnSpc>
                <a:spcPts val="1730"/>
              </a:lnSpc>
              <a:spcBef>
                <a:spcPts val="835"/>
              </a:spcBef>
            </a:pPr>
            <a:r>
              <a:rPr dirty="0" sz="1450" spc="-10">
                <a:latin typeface="Times New Roman"/>
                <a:cs typeface="Times New Roman"/>
              </a:rPr>
              <a:t>At last, in the course </a:t>
            </a:r>
            <a:r>
              <a:rPr dirty="0" sz="1450" spc="-5">
                <a:latin typeface="Times New Roman"/>
                <a:cs typeface="Times New Roman"/>
              </a:rPr>
              <a:t>of </a:t>
            </a:r>
            <a:r>
              <a:rPr dirty="0" sz="1450" spc="-10">
                <a:latin typeface="Times New Roman"/>
                <a:cs typeface="Times New Roman"/>
              </a:rPr>
              <a:t>these investigations, </a:t>
            </a:r>
            <a:r>
              <a:rPr dirty="0" sz="1450" spc="-5">
                <a:latin typeface="Times New Roman"/>
                <a:cs typeface="Times New Roman"/>
              </a:rPr>
              <a:t>I </a:t>
            </a:r>
            <a:r>
              <a:rPr dirty="0" sz="1450" spc="-10">
                <a:latin typeface="Times New Roman"/>
                <a:cs typeface="Times New Roman"/>
              </a:rPr>
              <a:t>opened the </a:t>
            </a:r>
            <a:r>
              <a:rPr dirty="0" sz="1450" spc="-5">
                <a:latin typeface="Times New Roman"/>
                <a:cs typeface="Times New Roman"/>
              </a:rPr>
              <a:t>door of a </a:t>
            </a:r>
            <a:r>
              <a:rPr dirty="0" sz="1450" spc="-10">
                <a:latin typeface="Times New Roman"/>
                <a:cs typeface="Times New Roman"/>
              </a:rPr>
              <a:t>chamber  that bore the marks </a:t>
            </a:r>
            <a:r>
              <a:rPr dirty="0" sz="1450" spc="-5">
                <a:latin typeface="Times New Roman"/>
                <a:cs typeface="Times New Roman"/>
              </a:rPr>
              <a:t>of </a:t>
            </a:r>
            <a:r>
              <a:rPr dirty="0" sz="1450" spc="-10">
                <a:latin typeface="Times New Roman"/>
                <a:cs typeface="Times New Roman"/>
              </a:rPr>
              <a:t>habitation. It was </a:t>
            </a:r>
            <a:r>
              <a:rPr dirty="0" sz="1450" spc="-5">
                <a:latin typeface="Times New Roman"/>
                <a:cs typeface="Times New Roman"/>
              </a:rPr>
              <a:t>of </a:t>
            </a:r>
            <a:r>
              <a:rPr dirty="0" sz="1450" spc="-15">
                <a:latin typeface="Times New Roman"/>
                <a:cs typeface="Times New Roman"/>
              </a:rPr>
              <a:t>large </a:t>
            </a:r>
            <a:r>
              <a:rPr dirty="0" sz="1450" spc="-10">
                <a:latin typeface="Times New Roman"/>
                <a:cs typeface="Times New Roman"/>
              </a:rPr>
              <a:t>proportions and faced to the  north, where the mountains were most wildly figured. The embers </a:t>
            </a:r>
            <a:r>
              <a:rPr dirty="0" sz="1450" spc="-5">
                <a:latin typeface="Times New Roman"/>
                <a:cs typeface="Times New Roman"/>
              </a:rPr>
              <a:t>of a </a:t>
            </a:r>
            <a:r>
              <a:rPr dirty="0" sz="1450" spc="-10">
                <a:latin typeface="Times New Roman"/>
                <a:cs typeface="Times New Roman"/>
              </a:rPr>
              <a:t>fire  smouldered and smoked </a:t>
            </a:r>
            <a:r>
              <a:rPr dirty="0" sz="1450" spc="-5">
                <a:latin typeface="Times New Roman"/>
                <a:cs typeface="Times New Roman"/>
              </a:rPr>
              <a:t>upon </a:t>
            </a:r>
            <a:r>
              <a:rPr dirty="0" sz="1450" spc="-10">
                <a:latin typeface="Times New Roman"/>
                <a:cs typeface="Times New Roman"/>
              </a:rPr>
              <a:t>the hearth, to which </a:t>
            </a:r>
            <a:r>
              <a:rPr dirty="0" sz="1450" spc="-5">
                <a:latin typeface="Times New Roman"/>
                <a:cs typeface="Times New Roman"/>
              </a:rPr>
              <a:t>a </a:t>
            </a:r>
            <a:r>
              <a:rPr dirty="0" sz="1450" spc="-10">
                <a:latin typeface="Times New Roman"/>
                <a:cs typeface="Times New Roman"/>
              </a:rPr>
              <a:t>chair had been drawn  close. And yet the aspect </a:t>
            </a:r>
            <a:r>
              <a:rPr dirty="0" sz="1450" spc="-5">
                <a:latin typeface="Times New Roman"/>
                <a:cs typeface="Times New Roman"/>
              </a:rPr>
              <a:t>of </a:t>
            </a:r>
            <a:r>
              <a:rPr dirty="0" sz="1450" spc="-10">
                <a:latin typeface="Times New Roman"/>
                <a:cs typeface="Times New Roman"/>
              </a:rPr>
              <a:t>the chamber was ascetic to the degree </a:t>
            </a:r>
            <a:r>
              <a:rPr dirty="0" sz="1450" spc="-5">
                <a:latin typeface="Times New Roman"/>
                <a:cs typeface="Times New Roman"/>
              </a:rPr>
              <a:t>of  </a:t>
            </a:r>
            <a:r>
              <a:rPr dirty="0" sz="1450" spc="-10">
                <a:latin typeface="Times New Roman"/>
                <a:cs typeface="Times New Roman"/>
              </a:rPr>
              <a:t>sternness; the chair was uncushioned; the floor and walls were naked; and  beyond the </a:t>
            </a:r>
            <a:r>
              <a:rPr dirty="0" sz="1450" spc="-5">
                <a:latin typeface="Times New Roman"/>
                <a:cs typeface="Times New Roman"/>
              </a:rPr>
              <a:t>books </a:t>
            </a:r>
            <a:r>
              <a:rPr dirty="0" sz="1450" spc="-10">
                <a:latin typeface="Times New Roman"/>
                <a:cs typeface="Times New Roman"/>
              </a:rPr>
              <a:t>which lay here and there in some confusion, there was </a:t>
            </a:r>
            <a:r>
              <a:rPr dirty="0" sz="1450" spc="-5">
                <a:latin typeface="Times New Roman"/>
                <a:cs typeface="Times New Roman"/>
              </a:rPr>
              <a:t>no  </a:t>
            </a:r>
            <a:r>
              <a:rPr dirty="0" sz="1450" spc="-10">
                <a:latin typeface="Times New Roman"/>
                <a:cs typeface="Times New Roman"/>
              </a:rPr>
              <a:t>instrument </a:t>
            </a:r>
            <a:r>
              <a:rPr dirty="0" sz="1450" spc="-5">
                <a:latin typeface="Times New Roman"/>
                <a:cs typeface="Times New Roman"/>
              </a:rPr>
              <a:t>of </a:t>
            </a:r>
            <a:r>
              <a:rPr dirty="0" sz="1450" spc="-10">
                <a:latin typeface="Times New Roman"/>
                <a:cs typeface="Times New Roman"/>
              </a:rPr>
              <a:t>either work </a:t>
            </a:r>
            <a:r>
              <a:rPr dirty="0" sz="1450" spc="-5">
                <a:latin typeface="Times New Roman"/>
                <a:cs typeface="Times New Roman"/>
              </a:rPr>
              <a:t>or </a:t>
            </a:r>
            <a:r>
              <a:rPr dirty="0" sz="1450" spc="-10">
                <a:latin typeface="Times New Roman"/>
                <a:cs typeface="Times New Roman"/>
              </a:rPr>
              <a:t>pleasure. The sight </a:t>
            </a:r>
            <a:r>
              <a:rPr dirty="0" sz="1450" spc="-5">
                <a:latin typeface="Times New Roman"/>
                <a:cs typeface="Times New Roman"/>
              </a:rPr>
              <a:t>of books </a:t>
            </a:r>
            <a:r>
              <a:rPr dirty="0" sz="1450" spc="-10">
                <a:latin typeface="Times New Roman"/>
                <a:cs typeface="Times New Roman"/>
              </a:rPr>
              <a:t>in the house </a:t>
            </a:r>
            <a:r>
              <a:rPr dirty="0" sz="1450" spc="-5">
                <a:latin typeface="Times New Roman"/>
                <a:cs typeface="Times New Roman"/>
              </a:rPr>
              <a:t>of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family exceedingly amazed me; and </a:t>
            </a:r>
            <a:r>
              <a:rPr dirty="0" sz="1450" spc="-5">
                <a:latin typeface="Times New Roman"/>
                <a:cs typeface="Times New Roman"/>
              </a:rPr>
              <a:t>I </a:t>
            </a:r>
            <a:r>
              <a:rPr dirty="0" sz="1450" spc="-10">
                <a:latin typeface="Times New Roman"/>
                <a:cs typeface="Times New Roman"/>
              </a:rPr>
              <a:t>began with </a:t>
            </a:r>
            <a:r>
              <a:rPr dirty="0" sz="1450" spc="-5">
                <a:latin typeface="Times New Roman"/>
                <a:cs typeface="Times New Roman"/>
              </a:rPr>
              <a:t>a </a:t>
            </a:r>
            <a:r>
              <a:rPr dirty="0" sz="1450" spc="-10">
                <a:latin typeface="Times New Roman"/>
                <a:cs typeface="Times New Roman"/>
              </a:rPr>
              <a:t>great </a:t>
            </a:r>
            <a:r>
              <a:rPr dirty="0" sz="1450" spc="-25">
                <a:latin typeface="Times New Roman"/>
                <a:cs typeface="Times New Roman"/>
              </a:rPr>
              <a:t>hurry, </a:t>
            </a:r>
            <a:r>
              <a:rPr dirty="0" sz="1450" spc="-10">
                <a:latin typeface="Times New Roman"/>
                <a:cs typeface="Times New Roman"/>
              </a:rPr>
              <a:t>and in  momentary fear </a:t>
            </a:r>
            <a:r>
              <a:rPr dirty="0" sz="1450" spc="-5">
                <a:latin typeface="Times New Roman"/>
                <a:cs typeface="Times New Roman"/>
              </a:rPr>
              <a:t>of </a:t>
            </a:r>
            <a:r>
              <a:rPr dirty="0" sz="1450" spc="-10">
                <a:latin typeface="Times New Roman"/>
                <a:cs typeface="Times New Roman"/>
              </a:rPr>
              <a:t>interruption, to </a:t>
            </a:r>
            <a:r>
              <a:rPr dirty="0" sz="1450" spc="-5">
                <a:latin typeface="Times New Roman"/>
                <a:cs typeface="Times New Roman"/>
              </a:rPr>
              <a:t>go </a:t>
            </a:r>
            <a:r>
              <a:rPr dirty="0" sz="1450" spc="-10">
                <a:latin typeface="Times New Roman"/>
                <a:cs typeface="Times New Roman"/>
              </a:rPr>
              <a:t>from </a:t>
            </a:r>
            <a:r>
              <a:rPr dirty="0" sz="1450" spc="-5">
                <a:latin typeface="Times New Roman"/>
                <a:cs typeface="Times New Roman"/>
              </a:rPr>
              <a:t>one </a:t>
            </a:r>
            <a:r>
              <a:rPr dirty="0" sz="1450" spc="-10">
                <a:latin typeface="Times New Roman"/>
                <a:cs typeface="Times New Roman"/>
              </a:rPr>
              <a:t>to another and hastily inspect  their </a:t>
            </a:r>
            <a:r>
              <a:rPr dirty="0" sz="1450" spc="-20">
                <a:latin typeface="Times New Roman"/>
                <a:cs typeface="Times New Roman"/>
              </a:rPr>
              <a:t>character.</a:t>
            </a:r>
            <a:r>
              <a:rPr dirty="0" sz="1450" spc="320">
                <a:latin typeface="Times New Roman"/>
                <a:cs typeface="Times New Roman"/>
              </a:rPr>
              <a:t> </a:t>
            </a:r>
            <a:r>
              <a:rPr dirty="0" sz="1450" spc="-10">
                <a:latin typeface="Times New Roman"/>
                <a:cs typeface="Times New Roman"/>
              </a:rPr>
              <a:t>They were </a:t>
            </a:r>
            <a:r>
              <a:rPr dirty="0" sz="1450" spc="-5">
                <a:latin typeface="Times New Roman"/>
                <a:cs typeface="Times New Roman"/>
              </a:rPr>
              <a:t>of </a:t>
            </a:r>
            <a:r>
              <a:rPr dirty="0" sz="1450" spc="-10">
                <a:latin typeface="Times New Roman"/>
                <a:cs typeface="Times New Roman"/>
              </a:rPr>
              <a:t>all sorts, devotional, historical, and scientific,  </a:t>
            </a:r>
            <a:r>
              <a:rPr dirty="0" sz="1450" spc="-5">
                <a:latin typeface="Times New Roman"/>
                <a:cs typeface="Times New Roman"/>
              </a:rPr>
              <a:t>but </a:t>
            </a:r>
            <a:r>
              <a:rPr dirty="0" sz="1450" spc="-10">
                <a:latin typeface="Times New Roman"/>
                <a:cs typeface="Times New Roman"/>
              </a:rPr>
              <a:t>mostly </a:t>
            </a:r>
            <a:r>
              <a:rPr dirty="0" sz="1450" spc="-5">
                <a:latin typeface="Times New Roman"/>
                <a:cs typeface="Times New Roman"/>
              </a:rPr>
              <a:t>of a </a:t>
            </a:r>
            <a:r>
              <a:rPr dirty="0" sz="1450" spc="-10">
                <a:latin typeface="Times New Roman"/>
                <a:cs typeface="Times New Roman"/>
              </a:rPr>
              <a:t>great age and in the Latin tongue. Some </a:t>
            </a:r>
            <a:r>
              <a:rPr dirty="0" sz="1450" spc="-5">
                <a:latin typeface="Times New Roman"/>
                <a:cs typeface="Times New Roman"/>
              </a:rPr>
              <a:t>I </a:t>
            </a:r>
            <a:r>
              <a:rPr dirty="0" sz="1450" spc="-10">
                <a:latin typeface="Times New Roman"/>
                <a:cs typeface="Times New Roman"/>
              </a:rPr>
              <a:t>could see to bear the  marks </a:t>
            </a:r>
            <a:r>
              <a:rPr dirty="0" sz="1450" spc="-5">
                <a:latin typeface="Times New Roman"/>
                <a:cs typeface="Times New Roman"/>
              </a:rPr>
              <a:t>of </a:t>
            </a:r>
            <a:r>
              <a:rPr dirty="0" sz="1450" spc="-10">
                <a:latin typeface="Times New Roman"/>
                <a:cs typeface="Times New Roman"/>
              </a:rPr>
              <a:t>constant study; others had been torn across and tossed aside as if in  petulance </a:t>
            </a:r>
            <a:r>
              <a:rPr dirty="0" sz="1450" spc="-5">
                <a:latin typeface="Times New Roman"/>
                <a:cs typeface="Times New Roman"/>
              </a:rPr>
              <a:t>or </a:t>
            </a:r>
            <a:r>
              <a:rPr dirty="0" sz="1450" spc="-10">
                <a:latin typeface="Times New Roman"/>
                <a:cs typeface="Times New Roman"/>
              </a:rPr>
              <a:t>disapproval. </a:t>
            </a:r>
            <a:r>
              <a:rPr dirty="0" sz="1450" spc="-25">
                <a:latin typeface="Times New Roman"/>
                <a:cs typeface="Times New Roman"/>
              </a:rPr>
              <a:t>Lastly,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cruised about that empty </a:t>
            </a:r>
            <a:r>
              <a:rPr dirty="0" sz="1450" spc="-15">
                <a:latin typeface="Times New Roman"/>
                <a:cs typeface="Times New Roman"/>
              </a:rPr>
              <a:t>chamber, </a:t>
            </a:r>
            <a:r>
              <a:rPr dirty="0" sz="1450" spc="-5">
                <a:latin typeface="Times New Roman"/>
                <a:cs typeface="Times New Roman"/>
              </a:rPr>
              <a:t>I  </a:t>
            </a:r>
            <a:r>
              <a:rPr dirty="0" sz="1450" spc="-10">
                <a:latin typeface="Times New Roman"/>
                <a:cs typeface="Times New Roman"/>
              </a:rPr>
              <a:t>espied some papers written </a:t>
            </a:r>
            <a:r>
              <a:rPr dirty="0" sz="1450" spc="-5">
                <a:latin typeface="Times New Roman"/>
                <a:cs typeface="Times New Roman"/>
              </a:rPr>
              <a:t>upon </a:t>
            </a:r>
            <a:r>
              <a:rPr dirty="0" sz="1450" spc="-10">
                <a:latin typeface="Times New Roman"/>
                <a:cs typeface="Times New Roman"/>
              </a:rPr>
              <a:t>with pencil </a:t>
            </a:r>
            <a:r>
              <a:rPr dirty="0" sz="1450" spc="-5">
                <a:latin typeface="Times New Roman"/>
                <a:cs typeface="Times New Roman"/>
              </a:rPr>
              <a:t>on a </a:t>
            </a:r>
            <a:r>
              <a:rPr dirty="0" sz="1450" spc="-10">
                <a:latin typeface="Times New Roman"/>
                <a:cs typeface="Times New Roman"/>
              </a:rPr>
              <a:t>table near the </a:t>
            </a:r>
            <a:r>
              <a:rPr dirty="0" sz="1450" spc="-20">
                <a:latin typeface="Times New Roman"/>
                <a:cs typeface="Times New Roman"/>
              </a:rPr>
              <a:t>window.</a:t>
            </a:r>
            <a:r>
              <a:rPr dirty="0" sz="1450" spc="320">
                <a:latin typeface="Times New Roman"/>
                <a:cs typeface="Times New Roman"/>
              </a:rPr>
              <a:t> </a:t>
            </a:r>
            <a:r>
              <a:rPr dirty="0" sz="1450" spc="-10">
                <a:latin typeface="Times New Roman"/>
                <a:cs typeface="Times New Roman"/>
              </a:rPr>
              <a:t>An  unthinking curiosity led me to take </a:t>
            </a:r>
            <a:r>
              <a:rPr dirty="0" sz="1450" spc="-5">
                <a:latin typeface="Times New Roman"/>
                <a:cs typeface="Times New Roman"/>
              </a:rPr>
              <a:t>one up. </a:t>
            </a:r>
            <a:r>
              <a:rPr dirty="0" sz="1450" spc="-10">
                <a:latin typeface="Times New Roman"/>
                <a:cs typeface="Times New Roman"/>
              </a:rPr>
              <a:t>It bore </a:t>
            </a:r>
            <a:r>
              <a:rPr dirty="0" sz="1450" spc="-5">
                <a:latin typeface="Times New Roman"/>
                <a:cs typeface="Times New Roman"/>
              </a:rPr>
              <a:t>a </a:t>
            </a:r>
            <a:r>
              <a:rPr dirty="0" sz="1450" spc="-10">
                <a:latin typeface="Times New Roman"/>
                <a:cs typeface="Times New Roman"/>
              </a:rPr>
              <a:t>copy </a:t>
            </a:r>
            <a:r>
              <a:rPr dirty="0" sz="1450" spc="-5">
                <a:latin typeface="Times New Roman"/>
                <a:cs typeface="Times New Roman"/>
              </a:rPr>
              <a:t>of </a:t>
            </a:r>
            <a:r>
              <a:rPr dirty="0" sz="1450" spc="-10">
                <a:latin typeface="Times New Roman"/>
                <a:cs typeface="Times New Roman"/>
              </a:rPr>
              <a:t>verses, very  roughly metred in the original Spanish, and which </a:t>
            </a:r>
            <a:r>
              <a:rPr dirty="0" sz="1450" spc="-5">
                <a:latin typeface="Times New Roman"/>
                <a:cs typeface="Times New Roman"/>
              </a:rPr>
              <a:t>I </a:t>
            </a:r>
            <a:r>
              <a:rPr dirty="0" sz="1450" spc="-10">
                <a:latin typeface="Times New Roman"/>
                <a:cs typeface="Times New Roman"/>
              </a:rPr>
              <a:t>may render somewhat  thus—</a:t>
            </a:r>
            <a:endParaRPr sz="1450">
              <a:latin typeface="Times New Roman"/>
              <a:cs typeface="Times New Roman"/>
            </a:endParaRPr>
          </a:p>
          <a:p>
            <a:pPr marL="12700" marR="2677795">
              <a:lnSpc>
                <a:spcPts val="1730"/>
              </a:lnSpc>
              <a:spcBef>
                <a:spcPts val="835"/>
              </a:spcBef>
            </a:pPr>
            <a:r>
              <a:rPr dirty="0" sz="1450" spc="-10">
                <a:latin typeface="Times New Roman"/>
                <a:cs typeface="Times New Roman"/>
              </a:rPr>
              <a:t>Pleasure approached with pain and shame,  Grief with </a:t>
            </a:r>
            <a:r>
              <a:rPr dirty="0" sz="1450" spc="-5">
                <a:latin typeface="Times New Roman"/>
                <a:cs typeface="Times New Roman"/>
              </a:rPr>
              <a:t>a </a:t>
            </a:r>
            <a:r>
              <a:rPr dirty="0" sz="1450" spc="-10">
                <a:latin typeface="Times New Roman"/>
                <a:cs typeface="Times New Roman"/>
              </a:rPr>
              <a:t>wreath </a:t>
            </a:r>
            <a:r>
              <a:rPr dirty="0" sz="1450" spc="-5">
                <a:latin typeface="Times New Roman"/>
                <a:cs typeface="Times New Roman"/>
              </a:rPr>
              <a:t>of </a:t>
            </a:r>
            <a:r>
              <a:rPr dirty="0" sz="1450" spc="-10">
                <a:latin typeface="Times New Roman"/>
                <a:cs typeface="Times New Roman"/>
              </a:rPr>
              <a:t>lilies</a:t>
            </a:r>
            <a:r>
              <a:rPr dirty="0" sz="1450" spc="-5">
                <a:latin typeface="Times New Roman"/>
                <a:cs typeface="Times New Roman"/>
              </a:rPr>
              <a:t> </a:t>
            </a:r>
            <a:r>
              <a:rPr dirty="0" sz="1450" spc="-10">
                <a:latin typeface="Times New Roman"/>
                <a:cs typeface="Times New Roman"/>
              </a:rPr>
              <a:t>came.</a:t>
            </a:r>
            <a:endParaRPr sz="1450">
              <a:latin typeface="Times New Roman"/>
              <a:cs typeface="Times New Roman"/>
            </a:endParaRPr>
          </a:p>
          <a:p>
            <a:pPr marL="12700">
              <a:lnSpc>
                <a:spcPts val="1664"/>
              </a:lnSpc>
            </a:pPr>
            <a:r>
              <a:rPr dirty="0" sz="1450" spc="-10">
                <a:latin typeface="Times New Roman"/>
                <a:cs typeface="Times New Roman"/>
              </a:rPr>
              <a:t>Pleasure showed the lovely</a:t>
            </a:r>
            <a:r>
              <a:rPr dirty="0" sz="1450" spc="5">
                <a:latin typeface="Times New Roman"/>
                <a:cs typeface="Times New Roman"/>
              </a:rPr>
              <a:t> </a:t>
            </a:r>
            <a:r>
              <a:rPr dirty="0" sz="1450" spc="-10">
                <a:latin typeface="Times New Roman"/>
                <a:cs typeface="Times New Roman"/>
              </a:rPr>
              <a:t>sun;</a:t>
            </a:r>
            <a:endParaRPr sz="1450">
              <a:latin typeface="Times New Roman"/>
              <a:cs typeface="Times New Roman"/>
            </a:endParaRPr>
          </a:p>
          <a:p>
            <a:pPr marL="12700">
              <a:lnSpc>
                <a:spcPts val="1735"/>
              </a:lnSpc>
            </a:pPr>
            <a:r>
              <a:rPr dirty="0" sz="1450" spc="-10">
                <a:latin typeface="Times New Roman"/>
                <a:cs typeface="Times New Roman"/>
              </a:rPr>
              <a:t>Jesu </a:t>
            </a:r>
            <a:r>
              <a:rPr dirty="0" sz="1450" spc="-20">
                <a:latin typeface="Times New Roman"/>
                <a:cs typeface="Times New Roman"/>
              </a:rPr>
              <a:t>dear, </a:t>
            </a:r>
            <a:r>
              <a:rPr dirty="0" sz="1450" spc="-10">
                <a:latin typeface="Times New Roman"/>
                <a:cs typeface="Times New Roman"/>
              </a:rPr>
              <a:t>how sweet it</a:t>
            </a:r>
            <a:r>
              <a:rPr dirty="0" sz="1450" spc="20">
                <a:latin typeface="Times New Roman"/>
                <a:cs typeface="Times New Roman"/>
              </a:rPr>
              <a:t> </a:t>
            </a:r>
            <a:r>
              <a:rPr dirty="0" sz="1450" spc="-10">
                <a:latin typeface="Times New Roman"/>
                <a:cs typeface="Times New Roman"/>
              </a:rPr>
              <a:t>shone!</a:t>
            </a:r>
            <a:endParaRPr sz="1450">
              <a:latin typeface="Times New Roman"/>
              <a:cs typeface="Times New Roman"/>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287020" marR="3058795" indent="-274955">
              <a:lnSpc>
                <a:spcPts val="1730"/>
              </a:lnSpc>
              <a:spcBef>
                <a:spcPts val="155"/>
              </a:spcBef>
            </a:pPr>
            <a:r>
              <a:rPr dirty="0" sz="1450" spc="-10">
                <a:latin typeface="Times New Roman"/>
                <a:cs typeface="Times New Roman"/>
              </a:rPr>
              <a:t>Grief with her worn hand pointed </a:t>
            </a:r>
            <a:r>
              <a:rPr dirty="0" sz="1450" spc="-5">
                <a:latin typeface="Times New Roman"/>
                <a:cs typeface="Times New Roman"/>
              </a:rPr>
              <a:t>on,  </a:t>
            </a:r>
            <a:r>
              <a:rPr dirty="0" sz="1450" spc="-10">
                <a:latin typeface="Times New Roman"/>
                <a:cs typeface="Times New Roman"/>
              </a:rPr>
              <a:t>Jesu </a:t>
            </a:r>
            <a:r>
              <a:rPr dirty="0" sz="1450" spc="-20">
                <a:latin typeface="Times New Roman"/>
                <a:cs typeface="Times New Roman"/>
              </a:rPr>
              <a:t>dear, </a:t>
            </a:r>
            <a:r>
              <a:rPr dirty="0" sz="1450" spc="-10">
                <a:latin typeface="Times New Roman"/>
                <a:cs typeface="Times New Roman"/>
              </a:rPr>
              <a:t>to</a:t>
            </a:r>
            <a:r>
              <a:rPr dirty="0" sz="1450" spc="5">
                <a:latin typeface="Times New Roman"/>
                <a:cs typeface="Times New Roman"/>
              </a:rPr>
              <a:t> </a:t>
            </a:r>
            <a:r>
              <a:rPr dirty="0" sz="1450" spc="-10">
                <a:latin typeface="Times New Roman"/>
                <a:cs typeface="Times New Roman"/>
              </a:rPr>
              <a:t>thee!</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Shame and confusion at once fell </a:t>
            </a:r>
            <a:r>
              <a:rPr dirty="0" sz="1450" spc="-5">
                <a:latin typeface="Times New Roman"/>
                <a:cs typeface="Times New Roman"/>
              </a:rPr>
              <a:t>on </a:t>
            </a:r>
            <a:r>
              <a:rPr dirty="0" sz="1450" spc="-10">
                <a:latin typeface="Times New Roman"/>
                <a:cs typeface="Times New Roman"/>
              </a:rPr>
              <a:t>me; and, laying down the </a:t>
            </a:r>
            <a:r>
              <a:rPr dirty="0" sz="1450" spc="-20">
                <a:latin typeface="Times New Roman"/>
                <a:cs typeface="Times New Roman"/>
              </a:rPr>
              <a:t>paper, </a:t>
            </a:r>
            <a:r>
              <a:rPr dirty="0" sz="1450" spc="-5">
                <a:latin typeface="Times New Roman"/>
                <a:cs typeface="Times New Roman"/>
              </a:rPr>
              <a:t>I </a:t>
            </a:r>
            <a:r>
              <a:rPr dirty="0" sz="1450" spc="-10">
                <a:latin typeface="Times New Roman"/>
                <a:cs typeface="Times New Roman"/>
              </a:rPr>
              <a:t>beat an  immediate retreat from the apartment. Neither Felipe </a:t>
            </a:r>
            <a:r>
              <a:rPr dirty="0" sz="1450" spc="-5">
                <a:latin typeface="Times New Roman"/>
                <a:cs typeface="Times New Roman"/>
              </a:rPr>
              <a:t>nor </a:t>
            </a:r>
            <a:r>
              <a:rPr dirty="0" sz="1450" spc="-10">
                <a:latin typeface="Times New Roman"/>
                <a:cs typeface="Times New Roman"/>
              </a:rPr>
              <a:t>his mother could  have read the </a:t>
            </a:r>
            <a:r>
              <a:rPr dirty="0" sz="1450" spc="-5">
                <a:latin typeface="Times New Roman"/>
                <a:cs typeface="Times New Roman"/>
              </a:rPr>
              <a:t>books nor </a:t>
            </a:r>
            <a:r>
              <a:rPr dirty="0" sz="1450" spc="-10">
                <a:latin typeface="Times New Roman"/>
                <a:cs typeface="Times New Roman"/>
              </a:rPr>
              <a:t>written these rough </a:t>
            </a:r>
            <a:r>
              <a:rPr dirty="0" sz="1450" spc="-5">
                <a:latin typeface="Times New Roman"/>
                <a:cs typeface="Times New Roman"/>
              </a:rPr>
              <a:t>but </a:t>
            </a:r>
            <a:r>
              <a:rPr dirty="0" sz="1450" spc="-10">
                <a:latin typeface="Times New Roman"/>
                <a:cs typeface="Times New Roman"/>
              </a:rPr>
              <a:t>feeling verses. It was plain </a:t>
            </a:r>
            <a:r>
              <a:rPr dirty="0" sz="1450" spc="-5">
                <a:latin typeface="Times New Roman"/>
                <a:cs typeface="Times New Roman"/>
              </a:rPr>
              <a:t>I  </a:t>
            </a:r>
            <a:r>
              <a:rPr dirty="0" sz="1450" spc="-10">
                <a:latin typeface="Times New Roman"/>
                <a:cs typeface="Times New Roman"/>
              </a:rPr>
              <a:t>had stumbled with sacrilegious feet into the room </a:t>
            </a:r>
            <a:r>
              <a:rPr dirty="0" sz="1450" spc="-5">
                <a:latin typeface="Times New Roman"/>
                <a:cs typeface="Times New Roman"/>
              </a:rPr>
              <a:t>of </a:t>
            </a:r>
            <a:r>
              <a:rPr dirty="0" sz="1450" spc="-10">
                <a:latin typeface="Times New Roman"/>
                <a:cs typeface="Times New Roman"/>
              </a:rPr>
              <a:t>the daughter </a:t>
            </a:r>
            <a:r>
              <a:rPr dirty="0" sz="1450" spc="-5">
                <a:latin typeface="Times New Roman"/>
                <a:cs typeface="Times New Roman"/>
              </a:rPr>
              <a:t>of </a:t>
            </a:r>
            <a:r>
              <a:rPr dirty="0" sz="1450" spc="-10">
                <a:latin typeface="Times New Roman"/>
                <a:cs typeface="Times New Roman"/>
              </a:rPr>
              <a:t>the  house. God knows, my own heart most sharply punished me for my  indiscretion. The </a:t>
            </a:r>
            <a:r>
              <a:rPr dirty="0" sz="1450" spc="-5">
                <a:latin typeface="Times New Roman"/>
                <a:cs typeface="Times New Roman"/>
              </a:rPr>
              <a:t>thought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had thus secretly pushed my way into the  confidence </a:t>
            </a:r>
            <a:r>
              <a:rPr dirty="0" sz="1450" spc="-5">
                <a:latin typeface="Times New Roman"/>
                <a:cs typeface="Times New Roman"/>
              </a:rPr>
              <a:t>of a </a:t>
            </a:r>
            <a:r>
              <a:rPr dirty="0" sz="1450" spc="-10">
                <a:latin typeface="Times New Roman"/>
                <a:cs typeface="Times New Roman"/>
              </a:rPr>
              <a:t>girl so strangely situated, and the fear that she might somehow  come to hear </a:t>
            </a:r>
            <a:r>
              <a:rPr dirty="0" sz="1450" spc="-5">
                <a:latin typeface="Times New Roman"/>
                <a:cs typeface="Times New Roman"/>
              </a:rPr>
              <a:t>of </a:t>
            </a:r>
            <a:r>
              <a:rPr dirty="0" sz="1450" spc="-10">
                <a:latin typeface="Times New Roman"/>
                <a:cs typeface="Times New Roman"/>
              </a:rPr>
              <a:t>it, oppressed me like guilt. </a:t>
            </a:r>
            <a:r>
              <a:rPr dirty="0" sz="1450" spc="-5">
                <a:latin typeface="Times New Roman"/>
                <a:cs typeface="Times New Roman"/>
              </a:rPr>
              <a:t>I </a:t>
            </a:r>
            <a:r>
              <a:rPr dirty="0" sz="1450" spc="-10">
                <a:latin typeface="Times New Roman"/>
                <a:cs typeface="Times New Roman"/>
              </a:rPr>
              <a:t>blamed myself besides for my  suspicions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night </a:t>
            </a:r>
            <a:r>
              <a:rPr dirty="0" sz="1450" spc="-10">
                <a:latin typeface="Times New Roman"/>
                <a:cs typeface="Times New Roman"/>
              </a:rPr>
              <a:t>before; wondered that </a:t>
            </a:r>
            <a:r>
              <a:rPr dirty="0" sz="1450" spc="-5">
                <a:latin typeface="Times New Roman"/>
                <a:cs typeface="Times New Roman"/>
              </a:rPr>
              <a:t>I </a:t>
            </a:r>
            <a:r>
              <a:rPr dirty="0" sz="1450" spc="-10">
                <a:latin typeface="Times New Roman"/>
                <a:cs typeface="Times New Roman"/>
              </a:rPr>
              <a:t>should ever have attributed  those shocking cries to </a:t>
            </a:r>
            <a:r>
              <a:rPr dirty="0" sz="1450" spc="-5">
                <a:latin typeface="Times New Roman"/>
                <a:cs typeface="Times New Roman"/>
              </a:rPr>
              <a:t>one of </a:t>
            </a:r>
            <a:r>
              <a:rPr dirty="0" sz="1450" spc="-10">
                <a:latin typeface="Times New Roman"/>
                <a:cs typeface="Times New Roman"/>
              </a:rPr>
              <a:t>whom </a:t>
            </a:r>
            <a:r>
              <a:rPr dirty="0" sz="1450" spc="-5">
                <a:latin typeface="Times New Roman"/>
                <a:cs typeface="Times New Roman"/>
              </a:rPr>
              <a:t>I </a:t>
            </a:r>
            <a:r>
              <a:rPr dirty="0" sz="1450" spc="-10">
                <a:latin typeface="Times New Roman"/>
                <a:cs typeface="Times New Roman"/>
              </a:rPr>
              <a:t>now conceived as </a:t>
            </a:r>
            <a:r>
              <a:rPr dirty="0" sz="1450" spc="-5">
                <a:latin typeface="Times New Roman"/>
                <a:cs typeface="Times New Roman"/>
              </a:rPr>
              <a:t>of a </a:t>
            </a:r>
            <a:r>
              <a:rPr dirty="0" sz="1450" spc="-10">
                <a:latin typeface="Times New Roman"/>
                <a:cs typeface="Times New Roman"/>
              </a:rPr>
              <a:t>saint, spectral </a:t>
            </a:r>
            <a:r>
              <a:rPr dirty="0" sz="1450" spc="-5">
                <a:latin typeface="Times New Roman"/>
                <a:cs typeface="Times New Roman"/>
              </a:rPr>
              <a:t>of  </a:t>
            </a:r>
            <a:r>
              <a:rPr dirty="0" sz="1450" spc="-10">
                <a:latin typeface="Times New Roman"/>
                <a:cs typeface="Times New Roman"/>
              </a:rPr>
              <a:t>mien, wasted with maceration, </a:t>
            </a:r>
            <a:r>
              <a:rPr dirty="0" sz="1450" spc="-5">
                <a:latin typeface="Times New Roman"/>
                <a:cs typeface="Times New Roman"/>
              </a:rPr>
              <a:t>bound up </a:t>
            </a:r>
            <a:r>
              <a:rPr dirty="0" sz="1450" spc="-10">
                <a:latin typeface="Times New Roman"/>
                <a:cs typeface="Times New Roman"/>
              </a:rPr>
              <a:t>in the practices </a:t>
            </a:r>
            <a:r>
              <a:rPr dirty="0" sz="1450" spc="-5">
                <a:latin typeface="Times New Roman"/>
                <a:cs typeface="Times New Roman"/>
              </a:rPr>
              <a:t>of a </a:t>
            </a:r>
            <a:r>
              <a:rPr dirty="0" sz="1450" spc="-10">
                <a:latin typeface="Times New Roman"/>
                <a:cs typeface="Times New Roman"/>
              </a:rPr>
              <a:t>mechanical  devotion, and dwelling in </a:t>
            </a:r>
            <a:r>
              <a:rPr dirty="0" sz="1450" spc="-5">
                <a:latin typeface="Times New Roman"/>
                <a:cs typeface="Times New Roman"/>
              </a:rPr>
              <a:t>a </a:t>
            </a:r>
            <a:r>
              <a:rPr dirty="0" sz="1450" spc="-10">
                <a:latin typeface="Times New Roman"/>
                <a:cs typeface="Times New Roman"/>
              </a:rPr>
              <a:t>great isolation </a:t>
            </a:r>
            <a:r>
              <a:rPr dirty="0" sz="1450" spc="-5">
                <a:latin typeface="Times New Roman"/>
                <a:cs typeface="Times New Roman"/>
              </a:rPr>
              <a:t>of </a:t>
            </a:r>
            <a:r>
              <a:rPr dirty="0" sz="1450" spc="-10">
                <a:latin typeface="Times New Roman"/>
                <a:cs typeface="Times New Roman"/>
              </a:rPr>
              <a:t>soul with her incongruous  relatives; and as </a:t>
            </a:r>
            <a:r>
              <a:rPr dirty="0" sz="1450" spc="-5">
                <a:latin typeface="Times New Roman"/>
                <a:cs typeface="Times New Roman"/>
              </a:rPr>
              <a:t>I </a:t>
            </a:r>
            <a:r>
              <a:rPr dirty="0" sz="1450" spc="-10">
                <a:latin typeface="Times New Roman"/>
                <a:cs typeface="Times New Roman"/>
              </a:rPr>
              <a:t>leaned </a:t>
            </a:r>
            <a:r>
              <a:rPr dirty="0" sz="1450" spc="-5">
                <a:latin typeface="Times New Roman"/>
                <a:cs typeface="Times New Roman"/>
              </a:rPr>
              <a:t>on </a:t>
            </a:r>
            <a:r>
              <a:rPr dirty="0" sz="1450" spc="-10">
                <a:latin typeface="Times New Roman"/>
                <a:cs typeface="Times New Roman"/>
              </a:rPr>
              <a:t>the balustrade </a:t>
            </a:r>
            <a:r>
              <a:rPr dirty="0" sz="1450" spc="-5">
                <a:latin typeface="Times New Roman"/>
                <a:cs typeface="Times New Roman"/>
              </a:rPr>
              <a:t>of </a:t>
            </a:r>
            <a:r>
              <a:rPr dirty="0" sz="1450" spc="-10">
                <a:latin typeface="Times New Roman"/>
                <a:cs typeface="Times New Roman"/>
              </a:rPr>
              <a:t>the gallery and looked down into  the bright close </a:t>
            </a:r>
            <a:r>
              <a:rPr dirty="0" sz="1450" spc="-5">
                <a:latin typeface="Times New Roman"/>
                <a:cs typeface="Times New Roman"/>
              </a:rPr>
              <a:t>of </a:t>
            </a:r>
            <a:r>
              <a:rPr dirty="0" sz="1450" spc="-10">
                <a:latin typeface="Times New Roman"/>
                <a:cs typeface="Times New Roman"/>
              </a:rPr>
              <a:t>pomegranates and at the gaily dressed and somnolent  woman, who just then stretched herself and delicately licked her lips as in the  very sensuality </a:t>
            </a:r>
            <a:r>
              <a:rPr dirty="0" sz="1450" spc="-5">
                <a:latin typeface="Times New Roman"/>
                <a:cs typeface="Times New Roman"/>
              </a:rPr>
              <a:t>of </a:t>
            </a:r>
            <a:r>
              <a:rPr dirty="0" sz="1450" spc="-10">
                <a:latin typeface="Times New Roman"/>
                <a:cs typeface="Times New Roman"/>
              </a:rPr>
              <a:t>sloth, my mind swiftly compared the scene with the cold  chamber looking northward </a:t>
            </a:r>
            <a:r>
              <a:rPr dirty="0" sz="1450" spc="-5">
                <a:latin typeface="Times New Roman"/>
                <a:cs typeface="Times New Roman"/>
              </a:rPr>
              <a:t>on </a:t>
            </a:r>
            <a:r>
              <a:rPr dirty="0" sz="1450" spc="-10">
                <a:latin typeface="Times New Roman"/>
                <a:cs typeface="Times New Roman"/>
              </a:rPr>
              <a:t>the mountains, where the daughter</a:t>
            </a:r>
            <a:r>
              <a:rPr dirty="0" sz="1450" spc="75">
                <a:latin typeface="Times New Roman"/>
                <a:cs typeface="Times New Roman"/>
              </a:rPr>
              <a:t> </a:t>
            </a:r>
            <a:r>
              <a:rPr dirty="0" sz="1450" spc="-10">
                <a:latin typeface="Times New Roman"/>
                <a:cs typeface="Times New Roman"/>
              </a:rPr>
              <a:t>dwelt.</a:t>
            </a:r>
            <a:endParaRPr sz="1450">
              <a:latin typeface="Times New Roman"/>
              <a:cs typeface="Times New Roman"/>
            </a:endParaRPr>
          </a:p>
          <a:p>
            <a:pPr algn="just" marL="12700" marR="5715">
              <a:lnSpc>
                <a:spcPts val="1730"/>
              </a:lnSpc>
              <a:spcBef>
                <a:spcPts val="840"/>
              </a:spcBef>
            </a:pPr>
            <a:r>
              <a:rPr dirty="0" sz="1450" spc="-10">
                <a:latin typeface="Times New Roman"/>
                <a:cs typeface="Times New Roman"/>
              </a:rPr>
              <a:t>That same afternoon, as </a:t>
            </a:r>
            <a:r>
              <a:rPr dirty="0" sz="1450" spc="-5">
                <a:latin typeface="Times New Roman"/>
                <a:cs typeface="Times New Roman"/>
              </a:rPr>
              <a:t>I </a:t>
            </a:r>
            <a:r>
              <a:rPr dirty="0" sz="1450" spc="-10">
                <a:latin typeface="Times New Roman"/>
                <a:cs typeface="Times New Roman"/>
              </a:rPr>
              <a:t>sat </a:t>
            </a:r>
            <a:r>
              <a:rPr dirty="0" sz="1450" spc="-5">
                <a:latin typeface="Times New Roman"/>
                <a:cs typeface="Times New Roman"/>
              </a:rPr>
              <a:t>upon </a:t>
            </a:r>
            <a:r>
              <a:rPr dirty="0" sz="1450" spc="-10">
                <a:latin typeface="Times New Roman"/>
                <a:cs typeface="Times New Roman"/>
              </a:rPr>
              <a:t>my knoll, </a:t>
            </a:r>
            <a:r>
              <a:rPr dirty="0" sz="1450" spc="-5">
                <a:latin typeface="Times New Roman"/>
                <a:cs typeface="Times New Roman"/>
              </a:rPr>
              <a:t>I </a:t>
            </a:r>
            <a:r>
              <a:rPr dirty="0" sz="1450" spc="-10">
                <a:latin typeface="Times New Roman"/>
                <a:cs typeface="Times New Roman"/>
              </a:rPr>
              <a:t>saw the Padre enter the gates </a:t>
            </a:r>
            <a:r>
              <a:rPr dirty="0" sz="1450" spc="-5">
                <a:latin typeface="Times New Roman"/>
                <a:cs typeface="Times New Roman"/>
              </a:rPr>
              <a:t>of  </a:t>
            </a:r>
            <a:r>
              <a:rPr dirty="0" sz="1450" spc="-10">
                <a:latin typeface="Times New Roman"/>
                <a:cs typeface="Times New Roman"/>
              </a:rPr>
              <a:t>the residencia. The revelation </a:t>
            </a:r>
            <a:r>
              <a:rPr dirty="0" sz="1450" spc="-5">
                <a:latin typeface="Times New Roman"/>
                <a:cs typeface="Times New Roman"/>
              </a:rPr>
              <a:t>of </a:t>
            </a:r>
            <a:r>
              <a:rPr dirty="0" sz="1450" spc="-10">
                <a:latin typeface="Times New Roman"/>
                <a:cs typeface="Times New Roman"/>
              </a:rPr>
              <a:t>the daughter’s character had struck home to  my </a:t>
            </a:r>
            <a:r>
              <a:rPr dirty="0" sz="1450" spc="-25">
                <a:latin typeface="Times New Roman"/>
                <a:cs typeface="Times New Roman"/>
              </a:rPr>
              <a:t>fancy, </a:t>
            </a:r>
            <a:r>
              <a:rPr dirty="0" sz="1450" spc="-10">
                <a:latin typeface="Times New Roman"/>
                <a:cs typeface="Times New Roman"/>
              </a:rPr>
              <a:t>and almost blotted </a:t>
            </a:r>
            <a:r>
              <a:rPr dirty="0" sz="1450" spc="-5">
                <a:latin typeface="Times New Roman"/>
                <a:cs typeface="Times New Roman"/>
              </a:rPr>
              <a:t>out </a:t>
            </a:r>
            <a:r>
              <a:rPr dirty="0" sz="1450" spc="-10">
                <a:latin typeface="Times New Roman"/>
                <a:cs typeface="Times New Roman"/>
              </a:rPr>
              <a:t>the horrors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night </a:t>
            </a:r>
            <a:r>
              <a:rPr dirty="0" sz="1450" spc="-10">
                <a:latin typeface="Times New Roman"/>
                <a:cs typeface="Times New Roman"/>
              </a:rPr>
              <a:t>before; </a:t>
            </a:r>
            <a:r>
              <a:rPr dirty="0" sz="1450" spc="-5">
                <a:latin typeface="Times New Roman"/>
                <a:cs typeface="Times New Roman"/>
              </a:rPr>
              <a:t>but </a:t>
            </a:r>
            <a:r>
              <a:rPr dirty="0" sz="1450" spc="-10">
                <a:latin typeface="Times New Roman"/>
                <a:cs typeface="Times New Roman"/>
              </a:rPr>
              <a:t>at sight </a:t>
            </a:r>
            <a:r>
              <a:rPr dirty="0" sz="1450" spc="-5">
                <a:latin typeface="Times New Roman"/>
                <a:cs typeface="Times New Roman"/>
              </a:rPr>
              <a:t>of  </a:t>
            </a:r>
            <a:r>
              <a:rPr dirty="0" sz="1450" spc="-10">
                <a:latin typeface="Times New Roman"/>
                <a:cs typeface="Times New Roman"/>
              </a:rPr>
              <a:t>this worthy man the memory revived. </a:t>
            </a:r>
            <a:r>
              <a:rPr dirty="0" sz="1450" spc="-5">
                <a:latin typeface="Times New Roman"/>
                <a:cs typeface="Times New Roman"/>
              </a:rPr>
              <a:t>I </a:t>
            </a:r>
            <a:r>
              <a:rPr dirty="0" sz="1450" spc="-10">
                <a:latin typeface="Times New Roman"/>
                <a:cs typeface="Times New Roman"/>
              </a:rPr>
              <a:t>descended, then, from the knoll, and  making </a:t>
            </a:r>
            <a:r>
              <a:rPr dirty="0" sz="1450" spc="-5">
                <a:latin typeface="Times New Roman"/>
                <a:cs typeface="Times New Roman"/>
              </a:rPr>
              <a:t>a </a:t>
            </a:r>
            <a:r>
              <a:rPr dirty="0" sz="1450" spc="-10">
                <a:latin typeface="Times New Roman"/>
                <a:cs typeface="Times New Roman"/>
              </a:rPr>
              <a:t>circuit among the woods, posted myself </a:t>
            </a:r>
            <a:r>
              <a:rPr dirty="0" sz="1450" spc="-5">
                <a:latin typeface="Times New Roman"/>
                <a:cs typeface="Times New Roman"/>
              </a:rPr>
              <a:t>by </a:t>
            </a:r>
            <a:r>
              <a:rPr dirty="0" sz="1450" spc="-10">
                <a:latin typeface="Times New Roman"/>
                <a:cs typeface="Times New Roman"/>
              </a:rPr>
              <a:t>the wayside to await his  passage. As soon as </a:t>
            </a:r>
            <a:r>
              <a:rPr dirty="0" sz="1450" spc="-5">
                <a:latin typeface="Times New Roman"/>
                <a:cs typeface="Times New Roman"/>
              </a:rPr>
              <a:t>he </a:t>
            </a:r>
            <a:r>
              <a:rPr dirty="0" sz="1450" spc="-10">
                <a:latin typeface="Times New Roman"/>
                <a:cs typeface="Times New Roman"/>
              </a:rPr>
              <a:t>appeared </a:t>
            </a:r>
            <a:r>
              <a:rPr dirty="0" sz="1450" spc="-5">
                <a:latin typeface="Times New Roman"/>
                <a:cs typeface="Times New Roman"/>
              </a:rPr>
              <a:t>I </a:t>
            </a:r>
            <a:r>
              <a:rPr dirty="0" sz="1450" spc="-10">
                <a:latin typeface="Times New Roman"/>
                <a:cs typeface="Times New Roman"/>
              </a:rPr>
              <a:t>stepped forth and introduced myself as the  lodger </a:t>
            </a:r>
            <a:r>
              <a:rPr dirty="0" sz="1450" spc="-5">
                <a:latin typeface="Times New Roman"/>
                <a:cs typeface="Times New Roman"/>
              </a:rPr>
              <a:t>of </a:t>
            </a:r>
            <a:r>
              <a:rPr dirty="0" sz="1450" spc="-10">
                <a:latin typeface="Times New Roman"/>
                <a:cs typeface="Times New Roman"/>
              </a:rPr>
              <a:t>the residencia. He had </a:t>
            </a:r>
            <a:r>
              <a:rPr dirty="0" sz="1450" spc="-5">
                <a:latin typeface="Times New Roman"/>
                <a:cs typeface="Times New Roman"/>
              </a:rPr>
              <a:t>a </a:t>
            </a:r>
            <a:r>
              <a:rPr dirty="0" sz="1450" spc="-10">
                <a:latin typeface="Times New Roman"/>
                <a:cs typeface="Times New Roman"/>
              </a:rPr>
              <a:t>very strong, honest countenance, </a:t>
            </a:r>
            <a:r>
              <a:rPr dirty="0" sz="1450" spc="-5">
                <a:latin typeface="Times New Roman"/>
                <a:cs typeface="Times New Roman"/>
              </a:rPr>
              <a:t>on </a:t>
            </a:r>
            <a:r>
              <a:rPr dirty="0" sz="1450" spc="-10">
                <a:latin typeface="Times New Roman"/>
                <a:cs typeface="Times New Roman"/>
              </a:rPr>
              <a:t>which  it was easy to read the mingled emotions with which </a:t>
            </a:r>
            <a:r>
              <a:rPr dirty="0" sz="1450" spc="-5">
                <a:latin typeface="Times New Roman"/>
                <a:cs typeface="Times New Roman"/>
              </a:rPr>
              <a:t>he </a:t>
            </a:r>
            <a:r>
              <a:rPr dirty="0" sz="1450" spc="-10">
                <a:latin typeface="Times New Roman"/>
                <a:cs typeface="Times New Roman"/>
              </a:rPr>
              <a:t>regarded me, as </a:t>
            </a:r>
            <a:r>
              <a:rPr dirty="0" sz="1450" spc="-5">
                <a:latin typeface="Times New Roman"/>
                <a:cs typeface="Times New Roman"/>
              </a:rPr>
              <a:t>a  </a:t>
            </a:r>
            <a:r>
              <a:rPr dirty="0" sz="1450" spc="-15">
                <a:latin typeface="Times New Roman"/>
                <a:cs typeface="Times New Roman"/>
              </a:rPr>
              <a:t>foreigner, </a:t>
            </a:r>
            <a:r>
              <a:rPr dirty="0" sz="1450" spc="-5">
                <a:latin typeface="Times New Roman"/>
                <a:cs typeface="Times New Roman"/>
              </a:rPr>
              <a:t>a </a:t>
            </a:r>
            <a:r>
              <a:rPr dirty="0" sz="1450" spc="-10">
                <a:latin typeface="Times New Roman"/>
                <a:cs typeface="Times New Roman"/>
              </a:rPr>
              <a:t>heretic, and yet </a:t>
            </a:r>
            <a:r>
              <a:rPr dirty="0" sz="1450" spc="-5">
                <a:latin typeface="Times New Roman"/>
                <a:cs typeface="Times New Roman"/>
              </a:rPr>
              <a:t>one </a:t>
            </a:r>
            <a:r>
              <a:rPr dirty="0" sz="1450" spc="-10">
                <a:latin typeface="Times New Roman"/>
                <a:cs typeface="Times New Roman"/>
              </a:rPr>
              <a:t>who had been wounded for the </a:t>
            </a:r>
            <a:r>
              <a:rPr dirty="0" sz="1450" spc="-5">
                <a:latin typeface="Times New Roman"/>
                <a:cs typeface="Times New Roman"/>
              </a:rPr>
              <a:t>good </a:t>
            </a:r>
            <a:r>
              <a:rPr dirty="0" sz="1450" spc="-10">
                <a:latin typeface="Times New Roman"/>
                <a:cs typeface="Times New Roman"/>
              </a:rPr>
              <a:t>cause.  Of the family at the residencia </a:t>
            </a:r>
            <a:r>
              <a:rPr dirty="0" sz="1450" spc="-5">
                <a:latin typeface="Times New Roman"/>
                <a:cs typeface="Times New Roman"/>
              </a:rPr>
              <a:t>he </a:t>
            </a:r>
            <a:r>
              <a:rPr dirty="0" sz="1450" spc="-10">
                <a:latin typeface="Times New Roman"/>
                <a:cs typeface="Times New Roman"/>
              </a:rPr>
              <a:t>spoke with reserve, and yet with respect. </a:t>
            </a:r>
            <a:r>
              <a:rPr dirty="0" sz="1450" spc="-5">
                <a:latin typeface="Times New Roman"/>
                <a:cs typeface="Times New Roman"/>
              </a:rPr>
              <a:t>I  </a:t>
            </a:r>
            <a:r>
              <a:rPr dirty="0" sz="1450" spc="-10">
                <a:latin typeface="Times New Roman"/>
                <a:cs typeface="Times New Roman"/>
              </a:rPr>
              <a:t>mentioned that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yet seen the </a:t>
            </a:r>
            <a:r>
              <a:rPr dirty="0" sz="1450" spc="-15">
                <a:latin typeface="Times New Roman"/>
                <a:cs typeface="Times New Roman"/>
              </a:rPr>
              <a:t>daughter, </a:t>
            </a:r>
            <a:r>
              <a:rPr dirty="0" sz="1450" spc="-10">
                <a:latin typeface="Times New Roman"/>
                <a:cs typeface="Times New Roman"/>
              </a:rPr>
              <a:t>whereupon </a:t>
            </a:r>
            <a:r>
              <a:rPr dirty="0" sz="1450" spc="-5">
                <a:latin typeface="Times New Roman"/>
                <a:cs typeface="Times New Roman"/>
              </a:rPr>
              <a:t>he </a:t>
            </a:r>
            <a:r>
              <a:rPr dirty="0" sz="1450" spc="-10">
                <a:latin typeface="Times New Roman"/>
                <a:cs typeface="Times New Roman"/>
              </a:rPr>
              <a:t>remarked that  that was as it should be, and looked at me </a:t>
            </a:r>
            <a:r>
              <a:rPr dirty="0" sz="1450" spc="-5">
                <a:latin typeface="Times New Roman"/>
                <a:cs typeface="Times New Roman"/>
              </a:rPr>
              <a:t>a </a:t>
            </a:r>
            <a:r>
              <a:rPr dirty="0" sz="1450" spc="-10">
                <a:latin typeface="Times New Roman"/>
                <a:cs typeface="Times New Roman"/>
              </a:rPr>
              <a:t>little askance. </a:t>
            </a:r>
            <a:r>
              <a:rPr dirty="0" sz="1450" spc="-25">
                <a:latin typeface="Times New Roman"/>
                <a:cs typeface="Times New Roman"/>
              </a:rPr>
              <a:t>Lastly, </a:t>
            </a:r>
            <a:r>
              <a:rPr dirty="0" sz="1450" spc="-5">
                <a:latin typeface="Times New Roman"/>
                <a:cs typeface="Times New Roman"/>
              </a:rPr>
              <a:t>I </a:t>
            </a:r>
            <a:r>
              <a:rPr dirty="0" sz="1450" spc="-10">
                <a:latin typeface="Times New Roman"/>
                <a:cs typeface="Times New Roman"/>
              </a:rPr>
              <a:t>plucked </a:t>
            </a:r>
            <a:r>
              <a:rPr dirty="0" sz="1450" spc="-5">
                <a:latin typeface="Times New Roman"/>
                <a:cs typeface="Times New Roman"/>
              </a:rPr>
              <a:t>up  </a:t>
            </a:r>
            <a:r>
              <a:rPr dirty="0" sz="1450" spc="-10">
                <a:latin typeface="Times New Roman"/>
                <a:cs typeface="Times New Roman"/>
              </a:rPr>
              <a:t>courage to refer to the cries that had disturbed me in the night. He heard me  </a:t>
            </a:r>
            <a:r>
              <a:rPr dirty="0" sz="1450" spc="-5">
                <a:latin typeface="Times New Roman"/>
                <a:cs typeface="Times New Roman"/>
              </a:rPr>
              <a:t>out </a:t>
            </a:r>
            <a:r>
              <a:rPr dirty="0" sz="1450" spc="-10">
                <a:latin typeface="Times New Roman"/>
                <a:cs typeface="Times New Roman"/>
              </a:rPr>
              <a:t>in silence, and then stopped and partly turned about, as though to mark  beyond </a:t>
            </a:r>
            <a:r>
              <a:rPr dirty="0" sz="1450" spc="-5">
                <a:latin typeface="Times New Roman"/>
                <a:cs typeface="Times New Roman"/>
              </a:rPr>
              <a:t>doubt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was dismissing</a:t>
            </a:r>
            <a:r>
              <a:rPr dirty="0" sz="1450" spc="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7620">
              <a:lnSpc>
                <a:spcPts val="1730"/>
              </a:lnSpc>
              <a:spcBef>
                <a:spcPts val="840"/>
              </a:spcBef>
            </a:pP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take tobacco powder?’ said he, offering his snuff-box; and then, when  </a:t>
            </a:r>
            <a:r>
              <a:rPr dirty="0" sz="1450" spc="-5">
                <a:latin typeface="Times New Roman"/>
                <a:cs typeface="Times New Roman"/>
              </a:rPr>
              <a:t>I </a:t>
            </a:r>
            <a:r>
              <a:rPr dirty="0" sz="1450" spc="-10">
                <a:latin typeface="Times New Roman"/>
                <a:cs typeface="Times New Roman"/>
              </a:rPr>
              <a:t>had refused, ‘I am an old man,’ </a:t>
            </a:r>
            <a:r>
              <a:rPr dirty="0" sz="1450" spc="-5">
                <a:latin typeface="Times New Roman"/>
                <a:cs typeface="Times New Roman"/>
              </a:rPr>
              <a:t>he </a:t>
            </a:r>
            <a:r>
              <a:rPr dirty="0" sz="1450" spc="-10">
                <a:latin typeface="Times New Roman"/>
                <a:cs typeface="Times New Roman"/>
              </a:rPr>
              <a:t>added, ‘and </a:t>
            </a:r>
            <a:r>
              <a:rPr dirty="0" sz="1450" spc="-5">
                <a:latin typeface="Times New Roman"/>
                <a:cs typeface="Times New Roman"/>
              </a:rPr>
              <a:t>I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allowed to remind  </a:t>
            </a:r>
            <a:r>
              <a:rPr dirty="0" sz="1450" spc="-5">
                <a:latin typeface="Times New Roman"/>
                <a:cs typeface="Times New Roman"/>
              </a:rPr>
              <a:t>you </a:t>
            </a:r>
            <a:r>
              <a:rPr dirty="0" sz="1450" spc="-10">
                <a:latin typeface="Times New Roman"/>
                <a:cs typeface="Times New Roman"/>
              </a:rPr>
              <a:t>that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a</a:t>
            </a:r>
            <a:r>
              <a:rPr dirty="0" sz="1450">
                <a:latin typeface="Times New Roman"/>
                <a:cs typeface="Times New Roman"/>
              </a:rPr>
              <a:t> </a:t>
            </a:r>
            <a:r>
              <a:rPr dirty="0" sz="1450" spc="-10">
                <a:latin typeface="Times New Roman"/>
                <a:cs typeface="Times New Roman"/>
              </a:rPr>
              <a:t>guest.’</a:t>
            </a:r>
            <a:endParaRPr sz="1450">
              <a:latin typeface="Times New Roman"/>
              <a:cs typeface="Times New Roman"/>
            </a:endParaRPr>
          </a:p>
          <a:p>
            <a:pPr algn="just" marL="12700" marR="12065">
              <a:lnSpc>
                <a:spcPts val="1730"/>
              </a:lnSpc>
              <a:spcBef>
                <a:spcPts val="860"/>
              </a:spcBef>
            </a:pPr>
            <a:r>
              <a:rPr dirty="0" sz="1450" spc="-10">
                <a:latin typeface="Times New Roman"/>
                <a:cs typeface="Times New Roman"/>
              </a:rPr>
              <a:t>‘I have, then, </a:t>
            </a:r>
            <a:r>
              <a:rPr dirty="0" sz="1450" spc="-5">
                <a:latin typeface="Times New Roman"/>
                <a:cs typeface="Times New Roman"/>
              </a:rPr>
              <a:t>your </a:t>
            </a:r>
            <a:r>
              <a:rPr dirty="0" sz="1450" spc="-15">
                <a:latin typeface="Times New Roman"/>
                <a:cs typeface="Times New Roman"/>
              </a:rPr>
              <a:t>authority,’ </a:t>
            </a:r>
            <a:r>
              <a:rPr dirty="0" sz="1450" spc="-5">
                <a:latin typeface="Times New Roman"/>
                <a:cs typeface="Times New Roman"/>
              </a:rPr>
              <a:t>I </a:t>
            </a:r>
            <a:r>
              <a:rPr dirty="0" sz="1450" spc="-10">
                <a:latin typeface="Times New Roman"/>
                <a:cs typeface="Times New Roman"/>
              </a:rPr>
              <a:t>returned, firmly </a:t>
            </a:r>
            <a:r>
              <a:rPr dirty="0" sz="1450" spc="-5">
                <a:latin typeface="Times New Roman"/>
                <a:cs typeface="Times New Roman"/>
              </a:rPr>
              <a:t>enough, </a:t>
            </a:r>
            <a:r>
              <a:rPr dirty="0" sz="1450" spc="-10">
                <a:latin typeface="Times New Roman"/>
                <a:cs typeface="Times New Roman"/>
              </a:rPr>
              <a:t>although </a:t>
            </a:r>
            <a:r>
              <a:rPr dirty="0" sz="1450" spc="-5">
                <a:latin typeface="Times New Roman"/>
                <a:cs typeface="Times New Roman"/>
              </a:rPr>
              <a:t>I </a:t>
            </a:r>
            <a:r>
              <a:rPr dirty="0" sz="1450" spc="-10">
                <a:latin typeface="Times New Roman"/>
                <a:cs typeface="Times New Roman"/>
              </a:rPr>
              <a:t>flushed at  the implied reproof, ‘to let things take their course, and </a:t>
            </a:r>
            <a:r>
              <a:rPr dirty="0" sz="1450" spc="-5">
                <a:latin typeface="Times New Roman"/>
                <a:cs typeface="Times New Roman"/>
              </a:rPr>
              <a:t>not </a:t>
            </a:r>
            <a:r>
              <a:rPr dirty="0" sz="1450" spc="-10">
                <a:latin typeface="Times New Roman"/>
                <a:cs typeface="Times New Roman"/>
              </a:rPr>
              <a:t>to</a:t>
            </a:r>
            <a:r>
              <a:rPr dirty="0" sz="1450" spc="105">
                <a:latin typeface="Times New Roman"/>
                <a:cs typeface="Times New Roman"/>
              </a:rPr>
              <a:t> </a:t>
            </a:r>
            <a:r>
              <a:rPr dirty="0" sz="1450" spc="-10">
                <a:latin typeface="Times New Roman"/>
                <a:cs typeface="Times New Roman"/>
              </a:rPr>
              <a:t>interfere?’</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He</a:t>
            </a:r>
            <a:r>
              <a:rPr dirty="0" sz="1450" spc="105">
                <a:latin typeface="Times New Roman"/>
                <a:cs typeface="Times New Roman"/>
              </a:rPr>
              <a:t> </a:t>
            </a:r>
            <a:r>
              <a:rPr dirty="0" sz="1450" spc="-10">
                <a:latin typeface="Times New Roman"/>
                <a:cs typeface="Times New Roman"/>
              </a:rPr>
              <a:t>said</a:t>
            </a:r>
            <a:r>
              <a:rPr dirty="0" sz="1450" spc="105">
                <a:latin typeface="Times New Roman"/>
                <a:cs typeface="Times New Roman"/>
              </a:rPr>
              <a:t> </a:t>
            </a:r>
            <a:r>
              <a:rPr dirty="0" sz="1450" spc="-10">
                <a:latin typeface="Times New Roman"/>
                <a:cs typeface="Times New Roman"/>
              </a:rPr>
              <a:t>‘yes,’</a:t>
            </a:r>
            <a:r>
              <a:rPr dirty="0" sz="1450" spc="-5">
                <a:latin typeface="Times New Roman"/>
                <a:cs typeface="Times New Roman"/>
              </a:rPr>
              <a:t> </a:t>
            </a:r>
            <a:r>
              <a:rPr dirty="0" sz="1450" spc="-10">
                <a:latin typeface="Times New Roman"/>
                <a:cs typeface="Times New Roman"/>
              </a:rPr>
              <a:t>and</a:t>
            </a:r>
            <a:r>
              <a:rPr dirty="0" sz="1450" spc="105">
                <a:latin typeface="Times New Roman"/>
                <a:cs typeface="Times New Roman"/>
              </a:rPr>
              <a:t> </a:t>
            </a:r>
            <a:r>
              <a:rPr dirty="0" sz="1450" spc="-10">
                <a:latin typeface="Times New Roman"/>
                <a:cs typeface="Times New Roman"/>
              </a:rPr>
              <a:t>with</a:t>
            </a:r>
            <a:r>
              <a:rPr dirty="0" sz="1450" spc="105">
                <a:latin typeface="Times New Roman"/>
                <a:cs typeface="Times New Roman"/>
              </a:rPr>
              <a:t> </a:t>
            </a:r>
            <a:r>
              <a:rPr dirty="0" sz="1450" spc="-5">
                <a:latin typeface="Times New Roman"/>
                <a:cs typeface="Times New Roman"/>
              </a:rPr>
              <a:t>a</a:t>
            </a:r>
            <a:r>
              <a:rPr dirty="0" sz="1450" spc="105">
                <a:latin typeface="Times New Roman"/>
                <a:cs typeface="Times New Roman"/>
              </a:rPr>
              <a:t> </a:t>
            </a:r>
            <a:r>
              <a:rPr dirty="0" sz="1450" spc="-10">
                <a:latin typeface="Times New Roman"/>
                <a:cs typeface="Times New Roman"/>
              </a:rPr>
              <a:t>somewhat</a:t>
            </a:r>
            <a:r>
              <a:rPr dirty="0" sz="1450" spc="105">
                <a:latin typeface="Times New Roman"/>
                <a:cs typeface="Times New Roman"/>
              </a:rPr>
              <a:t> </a:t>
            </a:r>
            <a:r>
              <a:rPr dirty="0" sz="1450" spc="-10">
                <a:latin typeface="Times New Roman"/>
                <a:cs typeface="Times New Roman"/>
              </a:rPr>
              <a:t>uneasy</a:t>
            </a:r>
            <a:r>
              <a:rPr dirty="0" sz="1450" spc="105">
                <a:latin typeface="Times New Roman"/>
                <a:cs typeface="Times New Roman"/>
              </a:rPr>
              <a:t> </a:t>
            </a:r>
            <a:r>
              <a:rPr dirty="0" sz="1450" spc="-10">
                <a:latin typeface="Times New Roman"/>
                <a:cs typeface="Times New Roman"/>
              </a:rPr>
              <a:t>salute</a:t>
            </a:r>
            <a:r>
              <a:rPr dirty="0" sz="1450" spc="105">
                <a:latin typeface="Times New Roman"/>
                <a:cs typeface="Times New Roman"/>
              </a:rPr>
              <a:t> </a:t>
            </a:r>
            <a:r>
              <a:rPr dirty="0" sz="1450" spc="-10">
                <a:latin typeface="Times New Roman"/>
                <a:cs typeface="Times New Roman"/>
              </a:rPr>
              <a:t>turned</a:t>
            </a:r>
            <a:r>
              <a:rPr dirty="0" sz="1450" spc="105">
                <a:latin typeface="Times New Roman"/>
                <a:cs typeface="Times New Roman"/>
              </a:rPr>
              <a:t> </a:t>
            </a:r>
            <a:r>
              <a:rPr dirty="0" sz="1450" spc="-10">
                <a:latin typeface="Times New Roman"/>
                <a:cs typeface="Times New Roman"/>
              </a:rPr>
              <a:t>and</a:t>
            </a:r>
            <a:r>
              <a:rPr dirty="0" sz="1450" spc="105">
                <a:latin typeface="Times New Roman"/>
                <a:cs typeface="Times New Roman"/>
              </a:rPr>
              <a:t> </a:t>
            </a:r>
            <a:r>
              <a:rPr dirty="0" sz="1450" spc="-10">
                <a:latin typeface="Times New Roman"/>
                <a:cs typeface="Times New Roman"/>
              </a:rPr>
              <a:t>left</a:t>
            </a:r>
            <a:r>
              <a:rPr dirty="0" sz="1450" spc="105">
                <a:latin typeface="Times New Roman"/>
                <a:cs typeface="Times New Roman"/>
              </a:rPr>
              <a:t> </a:t>
            </a:r>
            <a:r>
              <a:rPr dirty="0" sz="1450" spc="-10">
                <a:latin typeface="Times New Roman"/>
                <a:cs typeface="Times New Roman"/>
              </a:rPr>
              <a:t>me</a:t>
            </a:r>
            <a:r>
              <a:rPr dirty="0" sz="1450" spc="105">
                <a:latin typeface="Times New Roman"/>
                <a:cs typeface="Times New Roman"/>
              </a:rPr>
              <a:t> </a:t>
            </a:r>
            <a:r>
              <a:rPr dirty="0" sz="1450" spc="-10">
                <a:latin typeface="Times New Roman"/>
                <a:cs typeface="Times New Roman"/>
              </a:rPr>
              <a:t>where</a:t>
            </a:r>
            <a:r>
              <a:rPr dirty="0" sz="1450" spc="110">
                <a:latin typeface="Times New Roman"/>
                <a:cs typeface="Times New Roman"/>
              </a:rPr>
              <a:t> </a:t>
            </a:r>
            <a:r>
              <a:rPr dirty="0" sz="1450" spc="-5">
                <a:latin typeface="Times New Roman"/>
                <a:cs typeface="Times New Roman"/>
              </a:rPr>
              <a:t>I</a:t>
            </a:r>
            <a:endParaRPr sz="1450">
              <a:latin typeface="Times New Roman"/>
              <a:cs typeface="Times New Roman"/>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was. But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done </a:t>
            </a:r>
            <a:r>
              <a:rPr dirty="0" sz="1450" spc="-10">
                <a:latin typeface="Times New Roman"/>
                <a:cs typeface="Times New Roman"/>
              </a:rPr>
              <a:t>two things: </a:t>
            </a:r>
            <a:r>
              <a:rPr dirty="0" sz="1450" spc="-5">
                <a:latin typeface="Times New Roman"/>
                <a:cs typeface="Times New Roman"/>
              </a:rPr>
              <a:t>he </a:t>
            </a:r>
            <a:r>
              <a:rPr dirty="0" sz="1450" spc="-10">
                <a:latin typeface="Times New Roman"/>
                <a:cs typeface="Times New Roman"/>
              </a:rPr>
              <a:t>had set my conscience at rest, and </a:t>
            </a:r>
            <a:r>
              <a:rPr dirty="0" sz="1450" spc="-5">
                <a:latin typeface="Times New Roman"/>
                <a:cs typeface="Times New Roman"/>
              </a:rPr>
              <a:t>he </a:t>
            </a:r>
            <a:r>
              <a:rPr dirty="0" sz="1450" spc="-10">
                <a:latin typeface="Times New Roman"/>
                <a:cs typeface="Times New Roman"/>
              </a:rPr>
              <a:t>had  awakened my </a:t>
            </a:r>
            <a:r>
              <a:rPr dirty="0" sz="1450" spc="-20">
                <a:latin typeface="Times New Roman"/>
                <a:cs typeface="Times New Roman"/>
              </a:rPr>
              <a:t>delicacy. </a:t>
            </a:r>
            <a:r>
              <a:rPr dirty="0" sz="1450" spc="-5">
                <a:latin typeface="Times New Roman"/>
                <a:cs typeface="Times New Roman"/>
              </a:rPr>
              <a:t>I </a:t>
            </a:r>
            <a:r>
              <a:rPr dirty="0" sz="1450" spc="-10">
                <a:latin typeface="Times New Roman"/>
                <a:cs typeface="Times New Roman"/>
              </a:rPr>
              <a:t>made </a:t>
            </a:r>
            <a:r>
              <a:rPr dirty="0" sz="1450" spc="-5">
                <a:latin typeface="Times New Roman"/>
                <a:cs typeface="Times New Roman"/>
              </a:rPr>
              <a:t>a </a:t>
            </a:r>
            <a:r>
              <a:rPr dirty="0" sz="1450" spc="-10">
                <a:latin typeface="Times New Roman"/>
                <a:cs typeface="Times New Roman"/>
              </a:rPr>
              <a:t>great </a:t>
            </a:r>
            <a:r>
              <a:rPr dirty="0" sz="1450" spc="-15">
                <a:latin typeface="Times New Roman"/>
                <a:cs typeface="Times New Roman"/>
              </a:rPr>
              <a:t>effort, </a:t>
            </a:r>
            <a:r>
              <a:rPr dirty="0" sz="1450" spc="-10">
                <a:latin typeface="Times New Roman"/>
                <a:cs typeface="Times New Roman"/>
              </a:rPr>
              <a:t>once more dismissed the  recollections </a:t>
            </a:r>
            <a:r>
              <a:rPr dirty="0" sz="1450" spc="-5">
                <a:latin typeface="Times New Roman"/>
                <a:cs typeface="Times New Roman"/>
              </a:rPr>
              <a:t>of </a:t>
            </a:r>
            <a:r>
              <a:rPr dirty="0" sz="1450" spc="-10">
                <a:latin typeface="Times New Roman"/>
                <a:cs typeface="Times New Roman"/>
              </a:rPr>
              <a:t>the night, and fell once more to brooding </a:t>
            </a:r>
            <a:r>
              <a:rPr dirty="0" sz="1450" spc="-5">
                <a:latin typeface="Times New Roman"/>
                <a:cs typeface="Times New Roman"/>
              </a:rPr>
              <a:t>on </a:t>
            </a:r>
            <a:r>
              <a:rPr dirty="0" sz="1450" spc="-10">
                <a:latin typeface="Times New Roman"/>
                <a:cs typeface="Times New Roman"/>
              </a:rPr>
              <a:t>my saintly  poetess. At the same time,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quite </a:t>
            </a:r>
            <a:r>
              <a:rPr dirty="0" sz="1450" spc="-15">
                <a:latin typeface="Times New Roman"/>
                <a:cs typeface="Times New Roman"/>
              </a:rPr>
              <a:t>forget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had been locked </a:t>
            </a:r>
            <a:r>
              <a:rPr dirty="0" sz="1450" spc="-5">
                <a:latin typeface="Times New Roman"/>
                <a:cs typeface="Times New Roman"/>
              </a:rPr>
              <a:t>in,  </a:t>
            </a:r>
            <a:r>
              <a:rPr dirty="0" sz="1450" spc="-10">
                <a:latin typeface="Times New Roman"/>
                <a:cs typeface="Times New Roman"/>
              </a:rPr>
              <a:t>and that </a:t>
            </a:r>
            <a:r>
              <a:rPr dirty="0" sz="1450" spc="-5">
                <a:latin typeface="Times New Roman"/>
                <a:cs typeface="Times New Roman"/>
              </a:rPr>
              <a:t>night </a:t>
            </a:r>
            <a:r>
              <a:rPr dirty="0" sz="1450" spc="-10">
                <a:latin typeface="Times New Roman"/>
                <a:cs typeface="Times New Roman"/>
              </a:rPr>
              <a:t>when Felipe </a:t>
            </a:r>
            <a:r>
              <a:rPr dirty="0" sz="1450" spc="-5">
                <a:latin typeface="Times New Roman"/>
                <a:cs typeface="Times New Roman"/>
              </a:rPr>
              <a:t>brought </a:t>
            </a:r>
            <a:r>
              <a:rPr dirty="0" sz="1450" spc="-10">
                <a:latin typeface="Times New Roman"/>
                <a:cs typeface="Times New Roman"/>
              </a:rPr>
              <a:t>me my supper </a:t>
            </a:r>
            <a:r>
              <a:rPr dirty="0" sz="1450" spc="-5">
                <a:latin typeface="Times New Roman"/>
                <a:cs typeface="Times New Roman"/>
              </a:rPr>
              <a:t>I </a:t>
            </a:r>
            <a:r>
              <a:rPr dirty="0" sz="1450" spc="-10">
                <a:latin typeface="Times New Roman"/>
                <a:cs typeface="Times New Roman"/>
              </a:rPr>
              <a:t>attacked him warily </a:t>
            </a:r>
            <a:r>
              <a:rPr dirty="0" sz="1450" spc="-5">
                <a:latin typeface="Times New Roman"/>
                <a:cs typeface="Times New Roman"/>
              </a:rPr>
              <a:t>on  </a:t>
            </a:r>
            <a:r>
              <a:rPr dirty="0" sz="1450" spc="-10">
                <a:latin typeface="Times New Roman"/>
                <a:cs typeface="Times New Roman"/>
              </a:rPr>
              <a:t>both points </a:t>
            </a:r>
            <a:r>
              <a:rPr dirty="0" sz="1450" spc="-5">
                <a:latin typeface="Times New Roman"/>
                <a:cs typeface="Times New Roman"/>
              </a:rPr>
              <a:t>of</a:t>
            </a:r>
            <a:r>
              <a:rPr dirty="0" sz="1450">
                <a:latin typeface="Times New Roman"/>
                <a:cs typeface="Times New Roman"/>
              </a:rPr>
              <a:t> </a:t>
            </a:r>
            <a:r>
              <a:rPr dirty="0" sz="1450" spc="-10">
                <a:latin typeface="Times New Roman"/>
                <a:cs typeface="Times New Roman"/>
              </a:rPr>
              <a:t>interest.</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‘I never see </a:t>
            </a:r>
            <a:r>
              <a:rPr dirty="0" sz="1450" spc="-5">
                <a:latin typeface="Times New Roman"/>
                <a:cs typeface="Times New Roman"/>
              </a:rPr>
              <a:t>your </a:t>
            </a:r>
            <a:r>
              <a:rPr dirty="0" sz="1450" spc="-15">
                <a:latin typeface="Times New Roman"/>
                <a:cs typeface="Times New Roman"/>
              </a:rPr>
              <a:t>sister,’ </a:t>
            </a:r>
            <a:r>
              <a:rPr dirty="0" sz="1450" spc="-10">
                <a:latin typeface="Times New Roman"/>
                <a:cs typeface="Times New Roman"/>
              </a:rPr>
              <a:t>said </a:t>
            </a:r>
            <a:r>
              <a:rPr dirty="0" sz="1450" spc="-5">
                <a:latin typeface="Times New Roman"/>
                <a:cs typeface="Times New Roman"/>
              </a:rPr>
              <a:t>I</a:t>
            </a:r>
            <a:r>
              <a:rPr dirty="0" sz="1450" spc="-85">
                <a:latin typeface="Times New Roman"/>
                <a:cs typeface="Times New Roman"/>
              </a:rPr>
              <a:t> </a:t>
            </a:r>
            <a:r>
              <a:rPr dirty="0" sz="1450" spc="-20">
                <a:latin typeface="Times New Roman"/>
                <a:cs typeface="Times New Roman"/>
              </a:rPr>
              <a:t>casually.</a:t>
            </a:r>
            <a:endParaRPr sz="1450">
              <a:latin typeface="Times New Roman"/>
              <a:cs typeface="Times New Roman"/>
            </a:endParaRPr>
          </a:p>
          <a:p>
            <a:pPr algn="just" marL="12700" marR="11430">
              <a:lnSpc>
                <a:spcPts val="1730"/>
              </a:lnSpc>
              <a:spcBef>
                <a:spcPts val="915"/>
              </a:spcBef>
            </a:pPr>
            <a:r>
              <a:rPr dirty="0" sz="1450" spc="-10">
                <a:latin typeface="Times New Roman"/>
                <a:cs typeface="Times New Roman"/>
              </a:rPr>
              <a:t>‘Oh, </a:t>
            </a:r>
            <a:r>
              <a:rPr dirty="0" sz="1450" spc="-5">
                <a:latin typeface="Times New Roman"/>
                <a:cs typeface="Times New Roman"/>
              </a:rPr>
              <a:t>no,’ </a:t>
            </a:r>
            <a:r>
              <a:rPr dirty="0" sz="1450" spc="-10">
                <a:latin typeface="Times New Roman"/>
                <a:cs typeface="Times New Roman"/>
              </a:rPr>
              <a:t>said he; ‘she is </a:t>
            </a:r>
            <a:r>
              <a:rPr dirty="0" sz="1450" spc="-5">
                <a:latin typeface="Times New Roman"/>
                <a:cs typeface="Times New Roman"/>
              </a:rPr>
              <a:t>a good, good </a:t>
            </a:r>
            <a:r>
              <a:rPr dirty="0" sz="1450" spc="-10">
                <a:latin typeface="Times New Roman"/>
                <a:cs typeface="Times New Roman"/>
              </a:rPr>
              <a:t>girl,’ and his mind instantly veered to  something else.</a:t>
            </a:r>
            <a:endParaRPr sz="1450">
              <a:latin typeface="Times New Roman"/>
              <a:cs typeface="Times New Roman"/>
            </a:endParaRPr>
          </a:p>
          <a:p>
            <a:pPr algn="just" marL="12700">
              <a:lnSpc>
                <a:spcPct val="100000"/>
              </a:lnSpc>
              <a:spcBef>
                <a:spcPts val="795"/>
              </a:spcBef>
            </a:pPr>
            <a:r>
              <a:rPr dirty="0" sz="1450" spc="-40">
                <a:latin typeface="Times New Roman"/>
                <a:cs typeface="Times New Roman"/>
              </a:rPr>
              <a:t>‘Your </a:t>
            </a:r>
            <a:r>
              <a:rPr dirty="0" sz="1450" spc="-10">
                <a:latin typeface="Times New Roman"/>
                <a:cs typeface="Times New Roman"/>
              </a:rPr>
              <a:t>sister is pious, </a:t>
            </a:r>
            <a:r>
              <a:rPr dirty="0" sz="1450" spc="-5">
                <a:latin typeface="Times New Roman"/>
                <a:cs typeface="Times New Roman"/>
              </a:rPr>
              <a:t>I </a:t>
            </a:r>
            <a:r>
              <a:rPr dirty="0" sz="1450" spc="-10">
                <a:latin typeface="Times New Roman"/>
                <a:cs typeface="Times New Roman"/>
              </a:rPr>
              <a:t>suppose?’ </a:t>
            </a:r>
            <a:r>
              <a:rPr dirty="0" sz="1450" spc="-5">
                <a:latin typeface="Times New Roman"/>
                <a:cs typeface="Times New Roman"/>
              </a:rPr>
              <a:t>I </a:t>
            </a:r>
            <a:r>
              <a:rPr dirty="0" sz="1450" spc="-10">
                <a:latin typeface="Times New Roman"/>
                <a:cs typeface="Times New Roman"/>
              </a:rPr>
              <a:t>asked in the next</a:t>
            </a:r>
            <a:r>
              <a:rPr dirty="0" sz="1450" spc="-20">
                <a:latin typeface="Times New Roman"/>
                <a:cs typeface="Times New Roman"/>
              </a:rPr>
              <a:t> </a:t>
            </a:r>
            <a:r>
              <a:rPr dirty="0" sz="1450" spc="-10">
                <a:latin typeface="Times New Roman"/>
                <a:cs typeface="Times New Roman"/>
              </a:rPr>
              <a:t>pause.</a:t>
            </a:r>
            <a:endParaRPr sz="1450">
              <a:latin typeface="Times New Roman"/>
              <a:cs typeface="Times New Roman"/>
            </a:endParaRPr>
          </a:p>
          <a:p>
            <a:pPr marL="12700" marR="12065">
              <a:lnSpc>
                <a:spcPts val="1730"/>
              </a:lnSpc>
              <a:spcBef>
                <a:spcPts val="919"/>
              </a:spcBef>
            </a:pPr>
            <a:r>
              <a:rPr dirty="0" sz="1450" spc="-10">
                <a:latin typeface="Times New Roman"/>
                <a:cs typeface="Times New Roman"/>
              </a:rPr>
              <a:t>‘Oh!’ </a:t>
            </a:r>
            <a:r>
              <a:rPr dirty="0" sz="1450" spc="-5">
                <a:latin typeface="Times New Roman"/>
                <a:cs typeface="Times New Roman"/>
              </a:rPr>
              <a:t>he </a:t>
            </a:r>
            <a:r>
              <a:rPr dirty="0" sz="1450" spc="-10">
                <a:latin typeface="Times New Roman"/>
                <a:cs typeface="Times New Roman"/>
              </a:rPr>
              <a:t>cried, joining his hands with extreme </a:t>
            </a:r>
            <a:r>
              <a:rPr dirty="0" sz="1450" spc="-15">
                <a:latin typeface="Times New Roman"/>
                <a:cs typeface="Times New Roman"/>
              </a:rPr>
              <a:t>fervour, </a:t>
            </a:r>
            <a:r>
              <a:rPr dirty="0" sz="1450" spc="-10">
                <a:latin typeface="Times New Roman"/>
                <a:cs typeface="Times New Roman"/>
              </a:rPr>
              <a:t>‘a saint; it is she that  keeps me</a:t>
            </a:r>
            <a:r>
              <a:rPr dirty="0" sz="1450" spc="-5">
                <a:latin typeface="Times New Roman"/>
                <a:cs typeface="Times New Roman"/>
              </a:rPr>
              <a:t> up.’</a:t>
            </a:r>
            <a:endParaRPr sz="1450">
              <a:latin typeface="Times New Roman"/>
              <a:cs typeface="Times New Roman"/>
            </a:endParaRPr>
          </a:p>
          <a:p>
            <a:pPr marL="12700" marR="5715">
              <a:lnSpc>
                <a:spcPts val="1730"/>
              </a:lnSpc>
              <a:spcBef>
                <a:spcPts val="860"/>
              </a:spcBef>
            </a:pPr>
            <a:r>
              <a:rPr dirty="0" sz="1450" spc="-45">
                <a:latin typeface="Times New Roman"/>
                <a:cs typeface="Times New Roman"/>
              </a:rPr>
              <a:t>‘You </a:t>
            </a:r>
            <a:r>
              <a:rPr dirty="0" sz="1450" spc="-10">
                <a:latin typeface="Times New Roman"/>
                <a:cs typeface="Times New Roman"/>
              </a:rPr>
              <a:t>are very fortunate,’ said I, ‘for the most </a:t>
            </a:r>
            <a:r>
              <a:rPr dirty="0" sz="1450" spc="-5">
                <a:latin typeface="Times New Roman"/>
                <a:cs typeface="Times New Roman"/>
              </a:rPr>
              <a:t>of </a:t>
            </a:r>
            <a:r>
              <a:rPr dirty="0" sz="1450" spc="-10">
                <a:latin typeface="Times New Roman"/>
                <a:cs typeface="Times New Roman"/>
              </a:rPr>
              <a:t>us, </a:t>
            </a:r>
            <a:r>
              <a:rPr dirty="0" sz="1450" spc="-5">
                <a:latin typeface="Times New Roman"/>
                <a:cs typeface="Times New Roman"/>
              </a:rPr>
              <a:t>I </a:t>
            </a:r>
            <a:r>
              <a:rPr dirty="0" sz="1450" spc="-10">
                <a:latin typeface="Times New Roman"/>
                <a:cs typeface="Times New Roman"/>
              </a:rPr>
              <a:t>am afraid, and myself  among the </a:t>
            </a:r>
            <a:r>
              <a:rPr dirty="0" sz="1450" spc="-15">
                <a:latin typeface="Times New Roman"/>
                <a:cs typeface="Times New Roman"/>
              </a:rPr>
              <a:t>number, </a:t>
            </a:r>
            <a:r>
              <a:rPr dirty="0" sz="1450" spc="-10">
                <a:latin typeface="Times New Roman"/>
                <a:cs typeface="Times New Roman"/>
              </a:rPr>
              <a:t>are better at going</a:t>
            </a:r>
            <a:r>
              <a:rPr dirty="0" sz="1450" spc="30">
                <a:latin typeface="Times New Roman"/>
                <a:cs typeface="Times New Roman"/>
              </a:rPr>
              <a:t> </a:t>
            </a:r>
            <a:r>
              <a:rPr dirty="0" sz="1450" spc="-10">
                <a:latin typeface="Times New Roman"/>
                <a:cs typeface="Times New Roman"/>
              </a:rPr>
              <a:t>down.’</a:t>
            </a:r>
            <a:endParaRPr sz="1450">
              <a:latin typeface="Times New Roman"/>
              <a:cs typeface="Times New Roman"/>
            </a:endParaRPr>
          </a:p>
          <a:p>
            <a:pPr marL="12700" marR="5080">
              <a:lnSpc>
                <a:spcPts val="1730"/>
              </a:lnSpc>
              <a:spcBef>
                <a:spcPts val="865"/>
              </a:spcBef>
              <a:tabLst>
                <a:tab pos="4139565" algn="l"/>
              </a:tabLst>
            </a:pPr>
            <a:r>
              <a:rPr dirty="0" sz="1450" spc="-15">
                <a:latin typeface="Times New Roman"/>
                <a:cs typeface="Times New Roman"/>
              </a:rPr>
              <a:t>‘Senor,’ </a:t>
            </a:r>
            <a:r>
              <a:rPr dirty="0" sz="1450" spc="-10">
                <a:latin typeface="Times New Roman"/>
                <a:cs typeface="Times New Roman"/>
              </a:rPr>
              <a:t>said  Felipe  </a:t>
            </a:r>
            <a:r>
              <a:rPr dirty="0" sz="1450" spc="-20">
                <a:latin typeface="Times New Roman"/>
                <a:cs typeface="Times New Roman"/>
              </a:rPr>
              <a:t>earnestly,  </a:t>
            </a:r>
            <a:r>
              <a:rPr dirty="0" sz="1450" spc="-10">
                <a:latin typeface="Times New Roman"/>
                <a:cs typeface="Times New Roman"/>
              </a:rPr>
              <a:t>‘I  would</a:t>
            </a:r>
            <a:r>
              <a:rPr dirty="0" sz="1450" spc="145">
                <a:latin typeface="Times New Roman"/>
                <a:cs typeface="Times New Roman"/>
              </a:rPr>
              <a:t> </a:t>
            </a:r>
            <a:r>
              <a:rPr dirty="0" sz="1450" spc="-5">
                <a:latin typeface="Times New Roman"/>
                <a:cs typeface="Times New Roman"/>
              </a:rPr>
              <a:t>not </a:t>
            </a:r>
            <a:r>
              <a:rPr dirty="0" sz="1450" spc="-10">
                <a:latin typeface="Times New Roman"/>
                <a:cs typeface="Times New Roman"/>
              </a:rPr>
              <a:t>say</a:t>
            </a:r>
            <a:r>
              <a:rPr dirty="0" sz="1450" spc="225">
                <a:latin typeface="Times New Roman"/>
                <a:cs typeface="Times New Roman"/>
              </a:rPr>
              <a:t> </a:t>
            </a:r>
            <a:r>
              <a:rPr dirty="0" sz="1450" spc="-10">
                <a:latin typeface="Times New Roman"/>
                <a:cs typeface="Times New Roman"/>
              </a:rPr>
              <a:t>that.	</a:t>
            </a:r>
            <a:r>
              <a:rPr dirty="0" sz="1450" spc="-60">
                <a:latin typeface="Times New Roman"/>
                <a:cs typeface="Times New Roman"/>
              </a:rPr>
              <a:t>You </a:t>
            </a:r>
            <a:r>
              <a:rPr dirty="0" sz="1450" spc="-10">
                <a:latin typeface="Times New Roman"/>
                <a:cs typeface="Times New Roman"/>
              </a:rPr>
              <a:t>should </a:t>
            </a:r>
            <a:r>
              <a:rPr dirty="0" sz="1450" spc="-5">
                <a:latin typeface="Times New Roman"/>
                <a:cs typeface="Times New Roman"/>
              </a:rPr>
              <a:t>not </a:t>
            </a:r>
            <a:r>
              <a:rPr dirty="0" sz="1450" spc="-10">
                <a:latin typeface="Times New Roman"/>
                <a:cs typeface="Times New Roman"/>
              </a:rPr>
              <a:t>tempt  </a:t>
            </a:r>
            <a:r>
              <a:rPr dirty="0" sz="1450" spc="-5">
                <a:latin typeface="Times New Roman"/>
                <a:cs typeface="Times New Roman"/>
              </a:rPr>
              <a:t>your </a:t>
            </a:r>
            <a:r>
              <a:rPr dirty="0" sz="1450" spc="-10">
                <a:latin typeface="Times New Roman"/>
                <a:cs typeface="Times New Roman"/>
              </a:rPr>
              <a:t>angel. If </a:t>
            </a:r>
            <a:r>
              <a:rPr dirty="0" sz="1450" spc="-5">
                <a:latin typeface="Times New Roman"/>
                <a:cs typeface="Times New Roman"/>
              </a:rPr>
              <a:t>one </a:t>
            </a:r>
            <a:r>
              <a:rPr dirty="0" sz="1450" spc="-10">
                <a:latin typeface="Times New Roman"/>
                <a:cs typeface="Times New Roman"/>
              </a:rPr>
              <a:t>goes down, where is </a:t>
            </a:r>
            <a:r>
              <a:rPr dirty="0" sz="1450" spc="-5">
                <a:latin typeface="Times New Roman"/>
                <a:cs typeface="Times New Roman"/>
              </a:rPr>
              <a:t>he </a:t>
            </a:r>
            <a:r>
              <a:rPr dirty="0" sz="1450" spc="-10">
                <a:latin typeface="Times New Roman"/>
                <a:cs typeface="Times New Roman"/>
              </a:rPr>
              <a:t>to</a:t>
            </a:r>
            <a:r>
              <a:rPr dirty="0" sz="1450" spc="40">
                <a:latin typeface="Times New Roman"/>
                <a:cs typeface="Times New Roman"/>
              </a:rPr>
              <a:t> </a:t>
            </a:r>
            <a:r>
              <a:rPr dirty="0" sz="1450" spc="-10">
                <a:latin typeface="Times New Roman"/>
                <a:cs typeface="Times New Roman"/>
              </a:rPr>
              <a:t>stop?’</a:t>
            </a:r>
            <a:endParaRPr sz="1450">
              <a:latin typeface="Times New Roman"/>
              <a:cs typeface="Times New Roman"/>
            </a:endParaRPr>
          </a:p>
          <a:p>
            <a:pPr marL="12700" marR="13335">
              <a:lnSpc>
                <a:spcPts val="1730"/>
              </a:lnSpc>
              <a:spcBef>
                <a:spcPts val="860"/>
              </a:spcBef>
            </a:pPr>
            <a:r>
              <a:rPr dirty="0" sz="1450" spc="-30">
                <a:latin typeface="Times New Roman"/>
                <a:cs typeface="Times New Roman"/>
              </a:rPr>
              <a:t>‘Why, </a:t>
            </a:r>
            <a:r>
              <a:rPr dirty="0" sz="1450" spc="-10">
                <a:latin typeface="Times New Roman"/>
                <a:cs typeface="Times New Roman"/>
              </a:rPr>
              <a:t>Felipe,’ said I, ‘I had </a:t>
            </a:r>
            <a:r>
              <a:rPr dirty="0" sz="1450" spc="-5">
                <a:latin typeface="Times New Roman"/>
                <a:cs typeface="Times New Roman"/>
              </a:rPr>
              <a:t>no </a:t>
            </a:r>
            <a:r>
              <a:rPr dirty="0" sz="1450" spc="-10">
                <a:latin typeface="Times New Roman"/>
                <a:cs typeface="Times New Roman"/>
              </a:rPr>
              <a:t>guess </a:t>
            </a:r>
            <a:r>
              <a:rPr dirty="0" sz="1450" spc="-5">
                <a:latin typeface="Times New Roman"/>
                <a:cs typeface="Times New Roman"/>
              </a:rPr>
              <a:t>you </a:t>
            </a:r>
            <a:r>
              <a:rPr dirty="0" sz="1450" spc="-10">
                <a:latin typeface="Times New Roman"/>
                <a:cs typeface="Times New Roman"/>
              </a:rPr>
              <a:t>were </a:t>
            </a:r>
            <a:r>
              <a:rPr dirty="0" sz="1450" spc="-5">
                <a:latin typeface="Times New Roman"/>
                <a:cs typeface="Times New Roman"/>
              </a:rPr>
              <a:t>a </a:t>
            </a:r>
            <a:r>
              <a:rPr dirty="0" sz="1450" spc="-15">
                <a:latin typeface="Times New Roman"/>
                <a:cs typeface="Times New Roman"/>
              </a:rPr>
              <a:t>preacher,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may say </a:t>
            </a:r>
            <a:r>
              <a:rPr dirty="0" sz="1450" spc="-5">
                <a:latin typeface="Times New Roman"/>
                <a:cs typeface="Times New Roman"/>
              </a:rPr>
              <a:t>a  good </a:t>
            </a:r>
            <a:r>
              <a:rPr dirty="0" sz="1450" spc="-10">
                <a:latin typeface="Times New Roman"/>
                <a:cs typeface="Times New Roman"/>
              </a:rPr>
              <a:t>one; </a:t>
            </a:r>
            <a:r>
              <a:rPr dirty="0" sz="1450" spc="-5">
                <a:latin typeface="Times New Roman"/>
                <a:cs typeface="Times New Roman"/>
              </a:rPr>
              <a:t>but I </a:t>
            </a:r>
            <a:r>
              <a:rPr dirty="0" sz="1450" spc="-10">
                <a:latin typeface="Times New Roman"/>
                <a:cs typeface="Times New Roman"/>
              </a:rPr>
              <a:t>suppose that is </a:t>
            </a:r>
            <a:r>
              <a:rPr dirty="0" sz="1450" spc="-5">
                <a:latin typeface="Times New Roman"/>
                <a:cs typeface="Times New Roman"/>
              </a:rPr>
              <a:t>your </a:t>
            </a:r>
            <a:r>
              <a:rPr dirty="0" sz="1450" spc="-15">
                <a:latin typeface="Times New Roman"/>
                <a:cs typeface="Times New Roman"/>
              </a:rPr>
              <a:t>sister’s</a:t>
            </a:r>
            <a:r>
              <a:rPr dirty="0" sz="1450" spc="20">
                <a:latin typeface="Times New Roman"/>
                <a:cs typeface="Times New Roman"/>
              </a:rPr>
              <a:t> </a:t>
            </a:r>
            <a:r>
              <a:rPr dirty="0" sz="1450" spc="-10">
                <a:latin typeface="Times New Roman"/>
                <a:cs typeface="Times New Roman"/>
              </a:rPr>
              <a:t>doing?’</a:t>
            </a:r>
            <a:endParaRPr sz="1450">
              <a:latin typeface="Times New Roman"/>
              <a:cs typeface="Times New Roman"/>
            </a:endParaRPr>
          </a:p>
          <a:p>
            <a:pPr marL="12700">
              <a:lnSpc>
                <a:spcPct val="100000"/>
              </a:lnSpc>
              <a:spcBef>
                <a:spcPts val="795"/>
              </a:spcBef>
            </a:pPr>
            <a:r>
              <a:rPr dirty="0" sz="1450" spc="-10">
                <a:latin typeface="Times New Roman"/>
                <a:cs typeface="Times New Roman"/>
              </a:rPr>
              <a:t>He nodded at me with round</a:t>
            </a:r>
            <a:r>
              <a:rPr dirty="0" sz="1450" spc="15">
                <a:latin typeface="Times New Roman"/>
                <a:cs typeface="Times New Roman"/>
              </a:rPr>
              <a:t> </a:t>
            </a:r>
            <a:r>
              <a:rPr dirty="0" sz="1450" spc="-10">
                <a:latin typeface="Times New Roman"/>
                <a:cs typeface="Times New Roman"/>
              </a:rPr>
              <a:t>eyes.</a:t>
            </a:r>
            <a:endParaRPr sz="1450">
              <a:latin typeface="Times New Roman"/>
              <a:cs typeface="Times New Roman"/>
            </a:endParaRPr>
          </a:p>
          <a:p>
            <a:pPr algn="just" marL="12700" marR="8890">
              <a:lnSpc>
                <a:spcPts val="1730"/>
              </a:lnSpc>
              <a:spcBef>
                <a:spcPts val="920"/>
              </a:spcBef>
            </a:pPr>
            <a:r>
              <a:rPr dirty="0" sz="1450" spc="-30">
                <a:latin typeface="Times New Roman"/>
                <a:cs typeface="Times New Roman"/>
              </a:rPr>
              <a:t>‘Well, </a:t>
            </a:r>
            <a:r>
              <a:rPr dirty="0" sz="1450" spc="-10">
                <a:latin typeface="Times New Roman"/>
                <a:cs typeface="Times New Roman"/>
              </a:rPr>
              <a:t>then,’ </a:t>
            </a:r>
            <a:r>
              <a:rPr dirty="0" sz="1450" spc="-5">
                <a:latin typeface="Times New Roman"/>
                <a:cs typeface="Times New Roman"/>
              </a:rPr>
              <a:t>I </a:t>
            </a:r>
            <a:r>
              <a:rPr dirty="0" sz="1450" spc="-10">
                <a:latin typeface="Times New Roman"/>
                <a:cs typeface="Times New Roman"/>
              </a:rPr>
              <a:t>continued, ‘she has doubtless reproved </a:t>
            </a:r>
            <a:r>
              <a:rPr dirty="0" sz="1450" spc="-5">
                <a:latin typeface="Times New Roman"/>
                <a:cs typeface="Times New Roman"/>
              </a:rPr>
              <a:t>you </a:t>
            </a:r>
            <a:r>
              <a:rPr dirty="0" sz="1450" spc="-10">
                <a:latin typeface="Times New Roman"/>
                <a:cs typeface="Times New Roman"/>
              </a:rPr>
              <a:t>for </a:t>
            </a:r>
            <a:r>
              <a:rPr dirty="0" sz="1450" spc="-5">
                <a:latin typeface="Times New Roman"/>
                <a:cs typeface="Times New Roman"/>
              </a:rPr>
              <a:t>your </a:t>
            </a:r>
            <a:r>
              <a:rPr dirty="0" sz="1450" spc="-10">
                <a:latin typeface="Times New Roman"/>
                <a:cs typeface="Times New Roman"/>
              </a:rPr>
              <a:t>sin </a:t>
            </a:r>
            <a:r>
              <a:rPr dirty="0" sz="1450" spc="-5">
                <a:latin typeface="Times New Roman"/>
                <a:cs typeface="Times New Roman"/>
              </a:rPr>
              <a:t>of  </a:t>
            </a:r>
            <a:r>
              <a:rPr dirty="0" sz="1450" spc="-10">
                <a:latin typeface="Times New Roman"/>
                <a:cs typeface="Times New Roman"/>
              </a:rPr>
              <a:t>cruelty?’</a:t>
            </a:r>
            <a:endParaRPr sz="1450">
              <a:latin typeface="Times New Roman"/>
              <a:cs typeface="Times New Roman"/>
            </a:endParaRPr>
          </a:p>
          <a:p>
            <a:pPr algn="just" marL="12700" marR="9525">
              <a:lnSpc>
                <a:spcPts val="1730"/>
              </a:lnSpc>
              <a:spcBef>
                <a:spcPts val="860"/>
              </a:spcBef>
            </a:pPr>
            <a:r>
              <a:rPr dirty="0" sz="1450" spc="-25">
                <a:latin typeface="Times New Roman"/>
                <a:cs typeface="Times New Roman"/>
              </a:rPr>
              <a:t>‘Twelve </a:t>
            </a:r>
            <a:r>
              <a:rPr dirty="0" sz="1450" spc="-10">
                <a:latin typeface="Times New Roman"/>
                <a:cs typeface="Times New Roman"/>
              </a:rPr>
              <a:t>times!’ </a:t>
            </a:r>
            <a:r>
              <a:rPr dirty="0" sz="1450" spc="-5">
                <a:latin typeface="Times New Roman"/>
                <a:cs typeface="Times New Roman"/>
              </a:rPr>
              <a:t>he </a:t>
            </a:r>
            <a:r>
              <a:rPr dirty="0" sz="1450" spc="-10">
                <a:latin typeface="Times New Roman"/>
                <a:cs typeface="Times New Roman"/>
              </a:rPr>
              <a:t>cried; for this was the phrase </a:t>
            </a:r>
            <a:r>
              <a:rPr dirty="0" sz="1450" spc="-5">
                <a:latin typeface="Times New Roman"/>
                <a:cs typeface="Times New Roman"/>
              </a:rPr>
              <a:t>by </a:t>
            </a:r>
            <a:r>
              <a:rPr dirty="0" sz="1450" spc="-10">
                <a:latin typeface="Times New Roman"/>
                <a:cs typeface="Times New Roman"/>
              </a:rPr>
              <a:t>which the </a:t>
            </a:r>
            <a:r>
              <a:rPr dirty="0" sz="1450" spc="-5">
                <a:latin typeface="Times New Roman"/>
                <a:cs typeface="Times New Roman"/>
              </a:rPr>
              <a:t>odd </a:t>
            </a:r>
            <a:r>
              <a:rPr dirty="0" sz="1450" spc="-10">
                <a:latin typeface="Times New Roman"/>
                <a:cs typeface="Times New Roman"/>
              </a:rPr>
              <a:t>creature  expressed the sense </a:t>
            </a:r>
            <a:r>
              <a:rPr dirty="0" sz="1450" spc="-5">
                <a:latin typeface="Times New Roman"/>
                <a:cs typeface="Times New Roman"/>
              </a:rPr>
              <a:t>of </a:t>
            </a:r>
            <a:r>
              <a:rPr dirty="0" sz="1450" spc="-20">
                <a:latin typeface="Times New Roman"/>
                <a:cs typeface="Times New Roman"/>
              </a:rPr>
              <a:t>frequency.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told her </a:t>
            </a:r>
            <a:r>
              <a:rPr dirty="0" sz="1450" spc="-5">
                <a:latin typeface="Times New Roman"/>
                <a:cs typeface="Times New Roman"/>
              </a:rPr>
              <a:t>you </a:t>
            </a:r>
            <a:r>
              <a:rPr dirty="0" sz="1450" spc="-10">
                <a:latin typeface="Times New Roman"/>
                <a:cs typeface="Times New Roman"/>
              </a:rPr>
              <a:t>had </a:t>
            </a:r>
            <a:r>
              <a:rPr dirty="0" sz="1450" spc="-5">
                <a:latin typeface="Times New Roman"/>
                <a:cs typeface="Times New Roman"/>
              </a:rPr>
              <a:t>done </a:t>
            </a:r>
            <a:r>
              <a:rPr dirty="0" sz="1450" spc="-10">
                <a:latin typeface="Times New Roman"/>
                <a:cs typeface="Times New Roman"/>
              </a:rPr>
              <a:t>so—I  remembered that,’ </a:t>
            </a:r>
            <a:r>
              <a:rPr dirty="0" sz="1450" spc="-5">
                <a:latin typeface="Times New Roman"/>
                <a:cs typeface="Times New Roman"/>
              </a:rPr>
              <a:t>he </a:t>
            </a:r>
            <a:r>
              <a:rPr dirty="0" sz="1450" spc="-10">
                <a:latin typeface="Times New Roman"/>
                <a:cs typeface="Times New Roman"/>
              </a:rPr>
              <a:t>added proudly—‘and she was</a:t>
            </a:r>
            <a:r>
              <a:rPr dirty="0" sz="1450" spc="-75">
                <a:latin typeface="Times New Roman"/>
                <a:cs typeface="Times New Roman"/>
              </a:rPr>
              <a:t> </a:t>
            </a:r>
            <a:r>
              <a:rPr dirty="0" sz="1450" spc="-10">
                <a:latin typeface="Times New Roman"/>
                <a:cs typeface="Times New Roman"/>
              </a:rPr>
              <a:t>pleased.’</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‘Then, Felipe,’ said I, ‘what were those cries that </a:t>
            </a:r>
            <a:r>
              <a:rPr dirty="0" sz="1450" spc="-5">
                <a:latin typeface="Times New Roman"/>
                <a:cs typeface="Times New Roman"/>
              </a:rPr>
              <a:t>I </a:t>
            </a:r>
            <a:r>
              <a:rPr dirty="0" sz="1450" spc="-10">
                <a:latin typeface="Times New Roman"/>
                <a:cs typeface="Times New Roman"/>
              </a:rPr>
              <a:t>heard last night? for surely  they were cries </a:t>
            </a:r>
            <a:r>
              <a:rPr dirty="0" sz="1450" spc="-5">
                <a:latin typeface="Times New Roman"/>
                <a:cs typeface="Times New Roman"/>
              </a:rPr>
              <a:t>of </a:t>
            </a:r>
            <a:r>
              <a:rPr dirty="0" sz="1450" spc="-10">
                <a:latin typeface="Times New Roman"/>
                <a:cs typeface="Times New Roman"/>
              </a:rPr>
              <a:t>some creature in</a:t>
            </a:r>
            <a:r>
              <a:rPr dirty="0" sz="1450" spc="15">
                <a:latin typeface="Times New Roman"/>
                <a:cs typeface="Times New Roman"/>
              </a:rPr>
              <a:t> </a:t>
            </a:r>
            <a:r>
              <a:rPr dirty="0" sz="1450" spc="-10">
                <a:latin typeface="Times New Roman"/>
                <a:cs typeface="Times New Roman"/>
              </a:rPr>
              <a:t>suffering.’</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‘The wind,’ returned Felipe, looking in the</a:t>
            </a:r>
            <a:r>
              <a:rPr dirty="0" sz="1450" spc="-75">
                <a:latin typeface="Times New Roman"/>
                <a:cs typeface="Times New Roman"/>
              </a:rPr>
              <a:t> </a:t>
            </a:r>
            <a:r>
              <a:rPr dirty="0" sz="1450" spc="-10">
                <a:latin typeface="Times New Roman"/>
                <a:cs typeface="Times New Roman"/>
              </a:rPr>
              <a:t>fire.</a:t>
            </a:r>
            <a:endParaRPr sz="1450">
              <a:latin typeface="Times New Roman"/>
              <a:cs typeface="Times New Roman"/>
            </a:endParaRPr>
          </a:p>
          <a:p>
            <a:pPr algn="just" marL="12700" marR="5080">
              <a:lnSpc>
                <a:spcPts val="1730"/>
              </a:lnSpc>
              <a:spcBef>
                <a:spcPts val="915"/>
              </a:spcBef>
            </a:pPr>
            <a:r>
              <a:rPr dirty="0" sz="1450" spc="-5">
                <a:latin typeface="Times New Roman"/>
                <a:cs typeface="Times New Roman"/>
              </a:rPr>
              <a:t>I </a:t>
            </a:r>
            <a:r>
              <a:rPr dirty="0" sz="1450" spc="-10">
                <a:latin typeface="Times New Roman"/>
                <a:cs typeface="Times New Roman"/>
              </a:rPr>
              <a:t>took his hand in mine, at which, thinking it to </a:t>
            </a:r>
            <a:r>
              <a:rPr dirty="0" sz="1450" spc="-5">
                <a:latin typeface="Times New Roman"/>
                <a:cs typeface="Times New Roman"/>
              </a:rPr>
              <a:t>be a </a:t>
            </a:r>
            <a:r>
              <a:rPr dirty="0" sz="1450" spc="-10">
                <a:latin typeface="Times New Roman"/>
                <a:cs typeface="Times New Roman"/>
              </a:rPr>
              <a:t>caress, </a:t>
            </a:r>
            <a:r>
              <a:rPr dirty="0" sz="1450" spc="-5">
                <a:latin typeface="Times New Roman"/>
                <a:cs typeface="Times New Roman"/>
              </a:rPr>
              <a:t>he </a:t>
            </a:r>
            <a:r>
              <a:rPr dirty="0" sz="1450" spc="-10">
                <a:latin typeface="Times New Roman"/>
                <a:cs typeface="Times New Roman"/>
              </a:rPr>
              <a:t>smiled with </a:t>
            </a:r>
            <a:r>
              <a:rPr dirty="0" sz="1450" spc="-5">
                <a:latin typeface="Times New Roman"/>
                <a:cs typeface="Times New Roman"/>
              </a:rPr>
              <a:t>a  </a:t>
            </a:r>
            <a:r>
              <a:rPr dirty="0" sz="1450" spc="-10">
                <a:latin typeface="Times New Roman"/>
                <a:cs typeface="Times New Roman"/>
              </a:rPr>
              <a:t>brightness </a:t>
            </a:r>
            <a:r>
              <a:rPr dirty="0" sz="1450" spc="-5">
                <a:latin typeface="Times New Roman"/>
                <a:cs typeface="Times New Roman"/>
              </a:rPr>
              <a:t>of </a:t>
            </a:r>
            <a:r>
              <a:rPr dirty="0" sz="1450" spc="-10">
                <a:latin typeface="Times New Roman"/>
                <a:cs typeface="Times New Roman"/>
              </a:rPr>
              <a:t>pleasure that came near disarming my resolve. But </a:t>
            </a:r>
            <a:r>
              <a:rPr dirty="0" sz="1450" spc="-5">
                <a:latin typeface="Times New Roman"/>
                <a:cs typeface="Times New Roman"/>
              </a:rPr>
              <a:t>I </a:t>
            </a:r>
            <a:r>
              <a:rPr dirty="0" sz="1450" spc="-10">
                <a:latin typeface="Times New Roman"/>
                <a:cs typeface="Times New Roman"/>
              </a:rPr>
              <a:t>trod the  weakness down. ‘The wind,’ </a:t>
            </a:r>
            <a:r>
              <a:rPr dirty="0" sz="1450" spc="-5">
                <a:latin typeface="Times New Roman"/>
                <a:cs typeface="Times New Roman"/>
              </a:rPr>
              <a:t>I </a:t>
            </a:r>
            <a:r>
              <a:rPr dirty="0" sz="1450" spc="-10">
                <a:latin typeface="Times New Roman"/>
                <a:cs typeface="Times New Roman"/>
              </a:rPr>
              <a:t>repeated; ‘and yet </a:t>
            </a:r>
            <a:r>
              <a:rPr dirty="0" sz="1450" spc="-5">
                <a:latin typeface="Times New Roman"/>
                <a:cs typeface="Times New Roman"/>
              </a:rPr>
              <a:t>I </a:t>
            </a:r>
            <a:r>
              <a:rPr dirty="0" sz="1450" spc="-10">
                <a:latin typeface="Times New Roman"/>
                <a:cs typeface="Times New Roman"/>
              </a:rPr>
              <a:t>think it was this </a:t>
            </a:r>
            <a:r>
              <a:rPr dirty="0" sz="1450" spc="-5">
                <a:latin typeface="Times New Roman"/>
                <a:cs typeface="Times New Roman"/>
              </a:rPr>
              <a:t>hand,’  </a:t>
            </a:r>
            <a:r>
              <a:rPr dirty="0" sz="1450" spc="-10">
                <a:latin typeface="Times New Roman"/>
                <a:cs typeface="Times New Roman"/>
              </a:rPr>
              <a:t>holding it </a:t>
            </a:r>
            <a:r>
              <a:rPr dirty="0" sz="1450" spc="-5">
                <a:latin typeface="Times New Roman"/>
                <a:cs typeface="Times New Roman"/>
              </a:rPr>
              <a:t>up, </a:t>
            </a:r>
            <a:r>
              <a:rPr dirty="0" sz="1450" spc="-10">
                <a:latin typeface="Times New Roman"/>
                <a:cs typeface="Times New Roman"/>
              </a:rPr>
              <a:t>‘that had first locked me </a:t>
            </a:r>
            <a:r>
              <a:rPr dirty="0" sz="1450" spc="-5">
                <a:latin typeface="Times New Roman"/>
                <a:cs typeface="Times New Roman"/>
              </a:rPr>
              <a:t>in.’ </a:t>
            </a:r>
            <a:r>
              <a:rPr dirty="0" sz="1450" spc="-10">
                <a:latin typeface="Times New Roman"/>
                <a:cs typeface="Times New Roman"/>
              </a:rPr>
              <a:t>The lad shook </a:t>
            </a:r>
            <a:r>
              <a:rPr dirty="0" sz="1450" spc="-20">
                <a:latin typeface="Times New Roman"/>
                <a:cs typeface="Times New Roman"/>
              </a:rPr>
              <a:t>visibly, </a:t>
            </a:r>
            <a:r>
              <a:rPr dirty="0" sz="1450" spc="-5">
                <a:latin typeface="Times New Roman"/>
                <a:cs typeface="Times New Roman"/>
              </a:rPr>
              <a:t>but  </a:t>
            </a:r>
            <a:r>
              <a:rPr dirty="0" sz="1450" spc="-10">
                <a:latin typeface="Times New Roman"/>
                <a:cs typeface="Times New Roman"/>
              </a:rPr>
              <a:t>answered never </a:t>
            </a:r>
            <a:r>
              <a:rPr dirty="0" sz="1450" spc="-5">
                <a:latin typeface="Times New Roman"/>
                <a:cs typeface="Times New Roman"/>
              </a:rPr>
              <a:t>a </a:t>
            </a:r>
            <a:r>
              <a:rPr dirty="0" sz="1450" spc="-10">
                <a:latin typeface="Times New Roman"/>
                <a:cs typeface="Times New Roman"/>
              </a:rPr>
              <a:t>word. </a:t>
            </a:r>
            <a:r>
              <a:rPr dirty="0" sz="1450" spc="-25">
                <a:latin typeface="Times New Roman"/>
                <a:cs typeface="Times New Roman"/>
              </a:rPr>
              <a:t>‘Well,’ </a:t>
            </a:r>
            <a:r>
              <a:rPr dirty="0" sz="1450" spc="-10">
                <a:latin typeface="Times New Roman"/>
                <a:cs typeface="Times New Roman"/>
              </a:rPr>
              <a:t>said I, ‘I am </a:t>
            </a:r>
            <a:r>
              <a:rPr dirty="0" sz="1450" spc="-5">
                <a:latin typeface="Times New Roman"/>
                <a:cs typeface="Times New Roman"/>
              </a:rPr>
              <a:t>a </a:t>
            </a:r>
            <a:r>
              <a:rPr dirty="0" sz="1450" spc="-10">
                <a:latin typeface="Times New Roman"/>
                <a:cs typeface="Times New Roman"/>
              </a:rPr>
              <a:t>stranger and </a:t>
            </a:r>
            <a:r>
              <a:rPr dirty="0" sz="1450" spc="-5">
                <a:latin typeface="Times New Roman"/>
                <a:cs typeface="Times New Roman"/>
              </a:rPr>
              <a:t>a </a:t>
            </a:r>
            <a:r>
              <a:rPr dirty="0" sz="1450" spc="-10">
                <a:latin typeface="Times New Roman"/>
                <a:cs typeface="Times New Roman"/>
              </a:rPr>
              <a:t>guest. It is </a:t>
            </a:r>
            <a:r>
              <a:rPr dirty="0" sz="1450" spc="-5">
                <a:latin typeface="Times New Roman"/>
                <a:cs typeface="Times New Roman"/>
              </a:rPr>
              <a:t>not  </a:t>
            </a:r>
            <a:r>
              <a:rPr dirty="0" sz="1450" spc="-10">
                <a:latin typeface="Times New Roman"/>
                <a:cs typeface="Times New Roman"/>
              </a:rPr>
              <a:t>my part either to meddle </a:t>
            </a:r>
            <a:r>
              <a:rPr dirty="0" sz="1450" spc="-5">
                <a:latin typeface="Times New Roman"/>
                <a:cs typeface="Times New Roman"/>
              </a:rPr>
              <a:t>or </a:t>
            </a:r>
            <a:r>
              <a:rPr dirty="0" sz="1450" spc="-10">
                <a:latin typeface="Times New Roman"/>
                <a:cs typeface="Times New Roman"/>
              </a:rPr>
              <a:t>to judge in </a:t>
            </a:r>
            <a:r>
              <a:rPr dirty="0" sz="1450" spc="-5">
                <a:latin typeface="Times New Roman"/>
                <a:cs typeface="Times New Roman"/>
              </a:rPr>
              <a:t>your </a:t>
            </a:r>
            <a:r>
              <a:rPr dirty="0" sz="1450" spc="-15">
                <a:latin typeface="Times New Roman"/>
                <a:cs typeface="Times New Roman"/>
              </a:rPr>
              <a:t>affairs; </a:t>
            </a:r>
            <a:r>
              <a:rPr dirty="0" sz="1450" spc="-10">
                <a:latin typeface="Times New Roman"/>
                <a:cs typeface="Times New Roman"/>
              </a:rPr>
              <a:t>in these </a:t>
            </a:r>
            <a:r>
              <a:rPr dirty="0" sz="1450" spc="-5">
                <a:latin typeface="Times New Roman"/>
                <a:cs typeface="Times New Roman"/>
              </a:rPr>
              <a:t>you </a:t>
            </a:r>
            <a:r>
              <a:rPr dirty="0" sz="1450" spc="-10">
                <a:latin typeface="Times New Roman"/>
                <a:cs typeface="Times New Roman"/>
              </a:rPr>
              <a:t>shall take  </a:t>
            </a:r>
            <a:r>
              <a:rPr dirty="0" sz="1450" spc="-5">
                <a:latin typeface="Times New Roman"/>
                <a:cs typeface="Times New Roman"/>
              </a:rPr>
              <a:t>your </a:t>
            </a:r>
            <a:r>
              <a:rPr dirty="0" sz="1450" spc="-15">
                <a:latin typeface="Times New Roman"/>
                <a:cs typeface="Times New Roman"/>
              </a:rPr>
              <a:t>sister’s </a:t>
            </a:r>
            <a:r>
              <a:rPr dirty="0" sz="1450" spc="-10">
                <a:latin typeface="Times New Roman"/>
                <a:cs typeface="Times New Roman"/>
              </a:rPr>
              <a:t>counsel, which </a:t>
            </a:r>
            <a:r>
              <a:rPr dirty="0" sz="1450" spc="-5">
                <a:latin typeface="Times New Roman"/>
                <a:cs typeface="Times New Roman"/>
              </a:rPr>
              <a:t>I </a:t>
            </a:r>
            <a:r>
              <a:rPr dirty="0" sz="1450" spc="-10">
                <a:latin typeface="Times New Roman"/>
                <a:cs typeface="Times New Roman"/>
              </a:rPr>
              <a:t>cannot </a:t>
            </a:r>
            <a:r>
              <a:rPr dirty="0" sz="1450" spc="-5">
                <a:latin typeface="Times New Roman"/>
                <a:cs typeface="Times New Roman"/>
              </a:rPr>
              <a:t>doubt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excellent. But in so far as  concerns my own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be no </a:t>
            </a:r>
            <a:r>
              <a:rPr dirty="0" sz="1450" spc="-25">
                <a:latin typeface="Times New Roman"/>
                <a:cs typeface="Times New Roman"/>
              </a:rPr>
              <a:t>man’s </a:t>
            </a:r>
            <a:r>
              <a:rPr dirty="0" sz="1450" spc="-15">
                <a:latin typeface="Times New Roman"/>
                <a:cs typeface="Times New Roman"/>
              </a:rPr>
              <a:t>prisoner,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demand that </a:t>
            </a:r>
            <a:r>
              <a:rPr dirty="0" sz="1450" spc="-25">
                <a:latin typeface="Times New Roman"/>
                <a:cs typeface="Times New Roman"/>
              </a:rPr>
              <a:t>key.’ </a:t>
            </a:r>
            <a:r>
              <a:rPr dirty="0" sz="1450" spc="-10">
                <a:latin typeface="Times New Roman"/>
                <a:cs typeface="Times New Roman"/>
              </a:rPr>
              <a:t>Half an  </a:t>
            </a:r>
            <a:r>
              <a:rPr dirty="0" sz="1450" spc="-5">
                <a:latin typeface="Times New Roman"/>
                <a:cs typeface="Times New Roman"/>
              </a:rPr>
              <a:t>hour</a:t>
            </a:r>
            <a:r>
              <a:rPr dirty="0" sz="1450" spc="100">
                <a:latin typeface="Times New Roman"/>
                <a:cs typeface="Times New Roman"/>
              </a:rPr>
              <a:t> </a:t>
            </a:r>
            <a:r>
              <a:rPr dirty="0" sz="1450" spc="-10">
                <a:latin typeface="Times New Roman"/>
                <a:cs typeface="Times New Roman"/>
              </a:rPr>
              <a:t>later</a:t>
            </a:r>
            <a:r>
              <a:rPr dirty="0" sz="1450" spc="100">
                <a:latin typeface="Times New Roman"/>
                <a:cs typeface="Times New Roman"/>
              </a:rPr>
              <a:t> </a:t>
            </a:r>
            <a:r>
              <a:rPr dirty="0" sz="1450" spc="-10">
                <a:latin typeface="Times New Roman"/>
                <a:cs typeface="Times New Roman"/>
              </a:rPr>
              <a:t>my</a:t>
            </a:r>
            <a:r>
              <a:rPr dirty="0" sz="1450" spc="100">
                <a:latin typeface="Times New Roman"/>
                <a:cs typeface="Times New Roman"/>
              </a:rPr>
              <a:t> </a:t>
            </a:r>
            <a:r>
              <a:rPr dirty="0" sz="1450" spc="-5">
                <a:latin typeface="Times New Roman"/>
                <a:cs typeface="Times New Roman"/>
              </a:rPr>
              <a:t>door</a:t>
            </a:r>
            <a:r>
              <a:rPr dirty="0" sz="1450" spc="105">
                <a:latin typeface="Times New Roman"/>
                <a:cs typeface="Times New Roman"/>
              </a:rPr>
              <a:t> </a:t>
            </a:r>
            <a:r>
              <a:rPr dirty="0" sz="1450" spc="-10">
                <a:latin typeface="Times New Roman"/>
                <a:cs typeface="Times New Roman"/>
              </a:rPr>
              <a:t>was</a:t>
            </a:r>
            <a:r>
              <a:rPr dirty="0" sz="1450" spc="100">
                <a:latin typeface="Times New Roman"/>
                <a:cs typeface="Times New Roman"/>
              </a:rPr>
              <a:t> </a:t>
            </a:r>
            <a:r>
              <a:rPr dirty="0" sz="1450" spc="-10">
                <a:latin typeface="Times New Roman"/>
                <a:cs typeface="Times New Roman"/>
              </a:rPr>
              <a:t>suddenly</a:t>
            </a:r>
            <a:r>
              <a:rPr dirty="0" sz="1450" spc="100">
                <a:latin typeface="Times New Roman"/>
                <a:cs typeface="Times New Roman"/>
              </a:rPr>
              <a:t> </a:t>
            </a:r>
            <a:r>
              <a:rPr dirty="0" sz="1450" spc="-10">
                <a:latin typeface="Times New Roman"/>
                <a:cs typeface="Times New Roman"/>
              </a:rPr>
              <a:t>thrown</a:t>
            </a:r>
            <a:r>
              <a:rPr dirty="0" sz="1450" spc="100">
                <a:latin typeface="Times New Roman"/>
                <a:cs typeface="Times New Roman"/>
              </a:rPr>
              <a:t> </a:t>
            </a:r>
            <a:r>
              <a:rPr dirty="0" sz="1450" spc="-10">
                <a:latin typeface="Times New Roman"/>
                <a:cs typeface="Times New Roman"/>
              </a:rPr>
              <a:t>open,</a:t>
            </a:r>
            <a:r>
              <a:rPr dirty="0" sz="1450" spc="105">
                <a:latin typeface="Times New Roman"/>
                <a:cs typeface="Times New Roman"/>
              </a:rPr>
              <a:t> </a:t>
            </a:r>
            <a:r>
              <a:rPr dirty="0" sz="1450" spc="-10">
                <a:latin typeface="Times New Roman"/>
                <a:cs typeface="Times New Roman"/>
              </a:rPr>
              <a:t>and</a:t>
            </a:r>
            <a:r>
              <a:rPr dirty="0" sz="1450" spc="100">
                <a:latin typeface="Times New Roman"/>
                <a:cs typeface="Times New Roman"/>
              </a:rPr>
              <a:t> </a:t>
            </a:r>
            <a:r>
              <a:rPr dirty="0" sz="1450" spc="-10">
                <a:latin typeface="Times New Roman"/>
                <a:cs typeface="Times New Roman"/>
              </a:rPr>
              <a:t>the</a:t>
            </a:r>
            <a:r>
              <a:rPr dirty="0" sz="1450" spc="100">
                <a:latin typeface="Times New Roman"/>
                <a:cs typeface="Times New Roman"/>
              </a:rPr>
              <a:t> </a:t>
            </a:r>
            <a:r>
              <a:rPr dirty="0" sz="1450" spc="-10">
                <a:latin typeface="Times New Roman"/>
                <a:cs typeface="Times New Roman"/>
              </a:rPr>
              <a:t>key</a:t>
            </a:r>
            <a:r>
              <a:rPr dirty="0" sz="1450" spc="105">
                <a:latin typeface="Times New Roman"/>
                <a:cs typeface="Times New Roman"/>
              </a:rPr>
              <a:t> </a:t>
            </a:r>
            <a:r>
              <a:rPr dirty="0" sz="1450" spc="-10">
                <a:latin typeface="Times New Roman"/>
                <a:cs typeface="Times New Roman"/>
              </a:rPr>
              <a:t>tossed</a:t>
            </a:r>
            <a:r>
              <a:rPr dirty="0" sz="1450" spc="100">
                <a:latin typeface="Times New Roman"/>
                <a:cs typeface="Times New Roman"/>
              </a:rPr>
              <a:t> </a:t>
            </a:r>
            <a:r>
              <a:rPr dirty="0" sz="1450" spc="-10">
                <a:latin typeface="Times New Roman"/>
                <a:cs typeface="Times New Roman"/>
              </a:rPr>
              <a:t>ringing</a:t>
            </a:r>
            <a:r>
              <a:rPr dirty="0" sz="1450" spc="100">
                <a:latin typeface="Times New Roman"/>
                <a:cs typeface="Times New Roman"/>
              </a:rPr>
              <a:t> </a:t>
            </a:r>
            <a:r>
              <a:rPr dirty="0" sz="1450" spc="-5">
                <a:latin typeface="Times New Roman"/>
                <a:cs typeface="Times New Roman"/>
              </a:rPr>
              <a:t>on</a:t>
            </a:r>
            <a:endParaRPr sz="1450">
              <a:latin typeface="Times New Roman"/>
              <a:cs typeface="Times New Roman"/>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464675"/>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the </a:t>
            </a:r>
            <a:r>
              <a:rPr dirty="0" sz="1450" spc="-20">
                <a:latin typeface="Times New Roman"/>
                <a:cs typeface="Times New Roman"/>
              </a:rPr>
              <a:t>floor.</a:t>
            </a:r>
            <a:endParaRPr sz="1450">
              <a:latin typeface="Times New Roman"/>
              <a:cs typeface="Times New Roman"/>
            </a:endParaRPr>
          </a:p>
          <a:p>
            <a:pPr algn="just" marL="12700" marR="5715">
              <a:lnSpc>
                <a:spcPts val="1730"/>
              </a:lnSpc>
              <a:spcBef>
                <a:spcPts val="915"/>
              </a:spcBef>
            </a:pPr>
            <a:r>
              <a:rPr dirty="0" sz="1450" spc="-10">
                <a:latin typeface="Times New Roman"/>
                <a:cs typeface="Times New Roman"/>
              </a:rPr>
              <a:t>A day </a:t>
            </a:r>
            <a:r>
              <a:rPr dirty="0" sz="1450" spc="-5">
                <a:latin typeface="Times New Roman"/>
                <a:cs typeface="Times New Roman"/>
              </a:rPr>
              <a:t>or </a:t>
            </a:r>
            <a:r>
              <a:rPr dirty="0" sz="1450" spc="-10">
                <a:latin typeface="Times New Roman"/>
                <a:cs typeface="Times New Roman"/>
              </a:rPr>
              <a:t>two after </a:t>
            </a:r>
            <a:r>
              <a:rPr dirty="0" sz="1450" spc="-5">
                <a:latin typeface="Times New Roman"/>
                <a:cs typeface="Times New Roman"/>
              </a:rPr>
              <a:t>I </a:t>
            </a:r>
            <a:r>
              <a:rPr dirty="0" sz="1450" spc="-10">
                <a:latin typeface="Times New Roman"/>
                <a:cs typeface="Times New Roman"/>
              </a:rPr>
              <a:t>came in from </a:t>
            </a:r>
            <a:r>
              <a:rPr dirty="0" sz="1450" spc="-5">
                <a:latin typeface="Times New Roman"/>
                <a:cs typeface="Times New Roman"/>
              </a:rPr>
              <a:t>a </a:t>
            </a:r>
            <a:r>
              <a:rPr dirty="0" sz="1450" spc="-10">
                <a:latin typeface="Times New Roman"/>
                <a:cs typeface="Times New Roman"/>
              </a:rPr>
              <a:t>walk </a:t>
            </a:r>
            <a:r>
              <a:rPr dirty="0" sz="1450" spc="-5">
                <a:latin typeface="Times New Roman"/>
                <a:cs typeface="Times New Roman"/>
              </a:rPr>
              <a:t>a </a:t>
            </a:r>
            <a:r>
              <a:rPr dirty="0" sz="1450" spc="-10">
                <a:latin typeface="Times New Roman"/>
                <a:cs typeface="Times New Roman"/>
              </a:rPr>
              <a:t>little before the </a:t>
            </a:r>
            <a:r>
              <a:rPr dirty="0" sz="1450" spc="-5">
                <a:latin typeface="Times New Roman"/>
                <a:cs typeface="Times New Roman"/>
              </a:rPr>
              <a:t>point of noon. </a:t>
            </a:r>
            <a:r>
              <a:rPr dirty="0" sz="1450" spc="-10">
                <a:latin typeface="Times New Roman"/>
                <a:cs typeface="Times New Roman"/>
              </a:rPr>
              <a:t>The  Senora was lying lapped in slumber </a:t>
            </a:r>
            <a:r>
              <a:rPr dirty="0" sz="1450" spc="-5">
                <a:latin typeface="Times New Roman"/>
                <a:cs typeface="Times New Roman"/>
              </a:rPr>
              <a:t>on </a:t>
            </a:r>
            <a:r>
              <a:rPr dirty="0" sz="1450" spc="-10">
                <a:latin typeface="Times New Roman"/>
                <a:cs typeface="Times New Roman"/>
              </a:rPr>
              <a:t>the threshold </a:t>
            </a:r>
            <a:r>
              <a:rPr dirty="0" sz="1450" spc="-5">
                <a:latin typeface="Times New Roman"/>
                <a:cs typeface="Times New Roman"/>
              </a:rPr>
              <a:t>of </a:t>
            </a:r>
            <a:r>
              <a:rPr dirty="0" sz="1450" spc="-10">
                <a:latin typeface="Times New Roman"/>
                <a:cs typeface="Times New Roman"/>
              </a:rPr>
              <a:t>the recess; the pigeons  dozed below the eaves like snowdrifts; the house was under </a:t>
            </a:r>
            <a:r>
              <a:rPr dirty="0" sz="1450" spc="-5">
                <a:latin typeface="Times New Roman"/>
                <a:cs typeface="Times New Roman"/>
              </a:rPr>
              <a:t>a </a:t>
            </a:r>
            <a:r>
              <a:rPr dirty="0" sz="1450" spc="-10">
                <a:latin typeface="Times New Roman"/>
                <a:cs typeface="Times New Roman"/>
              </a:rPr>
              <a:t>deep spell </a:t>
            </a:r>
            <a:r>
              <a:rPr dirty="0" sz="1450" spc="-5">
                <a:latin typeface="Times New Roman"/>
                <a:cs typeface="Times New Roman"/>
              </a:rPr>
              <a:t>of  </a:t>
            </a:r>
            <a:r>
              <a:rPr dirty="0" sz="1450" spc="-10">
                <a:latin typeface="Times New Roman"/>
                <a:cs typeface="Times New Roman"/>
              </a:rPr>
              <a:t>noontide quiet; and only </a:t>
            </a:r>
            <a:r>
              <a:rPr dirty="0" sz="1450" spc="-5">
                <a:latin typeface="Times New Roman"/>
                <a:cs typeface="Times New Roman"/>
              </a:rPr>
              <a:t>a </a:t>
            </a:r>
            <a:r>
              <a:rPr dirty="0" sz="1450" spc="-10">
                <a:latin typeface="Times New Roman"/>
                <a:cs typeface="Times New Roman"/>
              </a:rPr>
              <a:t>wandering and gentle wind from the mountain stole  round the galleries, rustled among the pomegranates, and pleasantly stirred the  shadows. Something in the stillness moved me to imitation, and </a:t>
            </a:r>
            <a:r>
              <a:rPr dirty="0" sz="1450" spc="-5">
                <a:latin typeface="Times New Roman"/>
                <a:cs typeface="Times New Roman"/>
              </a:rPr>
              <a:t>I </a:t>
            </a:r>
            <a:r>
              <a:rPr dirty="0" sz="1450" spc="-10">
                <a:latin typeface="Times New Roman"/>
                <a:cs typeface="Times New Roman"/>
              </a:rPr>
              <a:t>went very  lightly across the court and </a:t>
            </a:r>
            <a:r>
              <a:rPr dirty="0" sz="1450" spc="-5">
                <a:latin typeface="Times New Roman"/>
                <a:cs typeface="Times New Roman"/>
              </a:rPr>
              <a:t>up </a:t>
            </a:r>
            <a:r>
              <a:rPr dirty="0" sz="1450" spc="-10">
                <a:latin typeface="Times New Roman"/>
                <a:cs typeface="Times New Roman"/>
              </a:rPr>
              <a:t>the marble staircase. My </a:t>
            </a:r>
            <a:r>
              <a:rPr dirty="0" sz="1450" spc="-5">
                <a:latin typeface="Times New Roman"/>
                <a:cs typeface="Times New Roman"/>
              </a:rPr>
              <a:t>foot </a:t>
            </a:r>
            <a:r>
              <a:rPr dirty="0" sz="1450" spc="-10">
                <a:latin typeface="Times New Roman"/>
                <a:cs typeface="Times New Roman"/>
              </a:rPr>
              <a:t>was </a:t>
            </a:r>
            <a:r>
              <a:rPr dirty="0" sz="1450" spc="-5">
                <a:latin typeface="Times New Roman"/>
                <a:cs typeface="Times New Roman"/>
              </a:rPr>
              <a:t>on </a:t>
            </a:r>
            <a:r>
              <a:rPr dirty="0" sz="1450" spc="-10">
                <a:latin typeface="Times New Roman"/>
                <a:cs typeface="Times New Roman"/>
              </a:rPr>
              <a:t>the  topmost </a:t>
            </a:r>
            <a:r>
              <a:rPr dirty="0" sz="1450" spc="-5">
                <a:latin typeface="Times New Roman"/>
                <a:cs typeface="Times New Roman"/>
              </a:rPr>
              <a:t>round, </a:t>
            </a:r>
            <a:r>
              <a:rPr dirty="0" sz="1450" spc="-10">
                <a:latin typeface="Times New Roman"/>
                <a:cs typeface="Times New Roman"/>
              </a:rPr>
              <a:t>when </a:t>
            </a:r>
            <a:r>
              <a:rPr dirty="0" sz="1450" spc="-5">
                <a:latin typeface="Times New Roman"/>
                <a:cs typeface="Times New Roman"/>
              </a:rPr>
              <a:t>a door </a:t>
            </a:r>
            <a:r>
              <a:rPr dirty="0" sz="1450" spc="-10">
                <a:latin typeface="Times New Roman"/>
                <a:cs typeface="Times New Roman"/>
              </a:rPr>
              <a:t>opened, and </a:t>
            </a:r>
            <a:r>
              <a:rPr dirty="0" sz="1450" spc="-5">
                <a:latin typeface="Times New Roman"/>
                <a:cs typeface="Times New Roman"/>
              </a:rPr>
              <a:t>I </a:t>
            </a:r>
            <a:r>
              <a:rPr dirty="0" sz="1450" spc="-10">
                <a:latin typeface="Times New Roman"/>
                <a:cs typeface="Times New Roman"/>
              </a:rPr>
              <a:t>found myself face to face with  Olalla. Surprise transfixed me; her loveliness struck to my heart; she glowed  in the deep shadow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gallery, </a:t>
            </a:r>
            <a:r>
              <a:rPr dirty="0" sz="1450" spc="-5">
                <a:latin typeface="Times New Roman"/>
                <a:cs typeface="Times New Roman"/>
              </a:rPr>
              <a:t>a </a:t>
            </a:r>
            <a:r>
              <a:rPr dirty="0" sz="1450" spc="-10">
                <a:latin typeface="Times New Roman"/>
                <a:cs typeface="Times New Roman"/>
              </a:rPr>
              <a:t>gem </a:t>
            </a:r>
            <a:r>
              <a:rPr dirty="0" sz="1450" spc="-5">
                <a:latin typeface="Times New Roman"/>
                <a:cs typeface="Times New Roman"/>
              </a:rPr>
              <a:t>of </a:t>
            </a:r>
            <a:r>
              <a:rPr dirty="0" sz="1450" spc="-10">
                <a:latin typeface="Times New Roman"/>
                <a:cs typeface="Times New Roman"/>
              </a:rPr>
              <a:t>colour; her eyes took hold </a:t>
            </a:r>
            <a:r>
              <a:rPr dirty="0" sz="1450" spc="-5">
                <a:latin typeface="Times New Roman"/>
                <a:cs typeface="Times New Roman"/>
              </a:rPr>
              <a:t>upon  </a:t>
            </a:r>
            <a:r>
              <a:rPr dirty="0" sz="1450" spc="-10">
                <a:latin typeface="Times New Roman"/>
                <a:cs typeface="Times New Roman"/>
              </a:rPr>
              <a:t>mine and clung there, and </a:t>
            </a:r>
            <a:r>
              <a:rPr dirty="0" sz="1450" spc="-5">
                <a:latin typeface="Times New Roman"/>
                <a:cs typeface="Times New Roman"/>
              </a:rPr>
              <a:t>bound us </a:t>
            </a:r>
            <a:r>
              <a:rPr dirty="0" sz="1450" spc="-10">
                <a:latin typeface="Times New Roman"/>
                <a:cs typeface="Times New Roman"/>
              </a:rPr>
              <a:t>together like the joining </a:t>
            </a:r>
            <a:r>
              <a:rPr dirty="0" sz="1450" spc="-5">
                <a:latin typeface="Times New Roman"/>
                <a:cs typeface="Times New Roman"/>
              </a:rPr>
              <a:t>of </a:t>
            </a:r>
            <a:r>
              <a:rPr dirty="0" sz="1450" spc="-10">
                <a:latin typeface="Times New Roman"/>
                <a:cs typeface="Times New Roman"/>
              </a:rPr>
              <a:t>hands; and the  moments we thus stood face to face, drinking each other </a:t>
            </a:r>
            <a:r>
              <a:rPr dirty="0" sz="1450" spc="-5">
                <a:latin typeface="Times New Roman"/>
                <a:cs typeface="Times New Roman"/>
              </a:rPr>
              <a:t>in, </a:t>
            </a:r>
            <a:r>
              <a:rPr dirty="0" sz="1450" spc="-10">
                <a:latin typeface="Times New Roman"/>
                <a:cs typeface="Times New Roman"/>
              </a:rPr>
              <a:t>were sacramental  and the wedding </a:t>
            </a:r>
            <a:r>
              <a:rPr dirty="0" sz="1450" spc="-5">
                <a:latin typeface="Times New Roman"/>
                <a:cs typeface="Times New Roman"/>
              </a:rPr>
              <a:t>of </a:t>
            </a:r>
            <a:r>
              <a:rPr dirty="0" sz="1450" spc="-10">
                <a:latin typeface="Times New Roman"/>
                <a:cs typeface="Times New Roman"/>
              </a:rPr>
              <a:t>souls.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not </a:t>
            </a:r>
            <a:r>
              <a:rPr dirty="0" sz="1450" spc="-10">
                <a:latin typeface="Times New Roman"/>
                <a:cs typeface="Times New Roman"/>
              </a:rPr>
              <a:t>how long it was before </a:t>
            </a:r>
            <a:r>
              <a:rPr dirty="0" sz="1450" spc="-5">
                <a:latin typeface="Times New Roman"/>
                <a:cs typeface="Times New Roman"/>
              </a:rPr>
              <a:t>I </a:t>
            </a:r>
            <a:r>
              <a:rPr dirty="0" sz="1450" spc="-10">
                <a:latin typeface="Times New Roman"/>
                <a:cs typeface="Times New Roman"/>
              </a:rPr>
              <a:t>awoke </a:t>
            </a:r>
            <a:r>
              <a:rPr dirty="0" sz="1450" spc="-5">
                <a:latin typeface="Times New Roman"/>
                <a:cs typeface="Times New Roman"/>
              </a:rPr>
              <a:t>out of a  </a:t>
            </a:r>
            <a:r>
              <a:rPr dirty="0" sz="1450" spc="-10">
                <a:latin typeface="Times New Roman"/>
                <a:cs typeface="Times New Roman"/>
              </a:rPr>
              <a:t>deep trance, and, hastily bowing, passed </a:t>
            </a:r>
            <a:r>
              <a:rPr dirty="0" sz="1450" spc="-5">
                <a:latin typeface="Times New Roman"/>
                <a:cs typeface="Times New Roman"/>
              </a:rPr>
              <a:t>on </a:t>
            </a:r>
            <a:r>
              <a:rPr dirty="0" sz="1450" spc="-10">
                <a:latin typeface="Times New Roman"/>
                <a:cs typeface="Times New Roman"/>
              </a:rPr>
              <a:t>into the upper </a:t>
            </a:r>
            <a:r>
              <a:rPr dirty="0" sz="1450" spc="-25">
                <a:latin typeface="Times New Roman"/>
                <a:cs typeface="Times New Roman"/>
              </a:rPr>
              <a:t>stair. </a:t>
            </a:r>
            <a:r>
              <a:rPr dirty="0" sz="1450" spc="-10">
                <a:latin typeface="Times New Roman"/>
                <a:cs typeface="Times New Roman"/>
              </a:rPr>
              <a:t>She did </a:t>
            </a:r>
            <a:r>
              <a:rPr dirty="0" sz="1450" spc="-5">
                <a:latin typeface="Times New Roman"/>
                <a:cs typeface="Times New Roman"/>
              </a:rPr>
              <a:t>not  </a:t>
            </a:r>
            <a:r>
              <a:rPr dirty="0" sz="1450" spc="-10">
                <a:latin typeface="Times New Roman"/>
                <a:cs typeface="Times New Roman"/>
              </a:rPr>
              <a:t>move, </a:t>
            </a:r>
            <a:r>
              <a:rPr dirty="0" sz="1450" spc="-5">
                <a:latin typeface="Times New Roman"/>
                <a:cs typeface="Times New Roman"/>
              </a:rPr>
              <a:t>but </a:t>
            </a:r>
            <a:r>
              <a:rPr dirty="0" sz="1450" spc="-10">
                <a:latin typeface="Times New Roman"/>
                <a:cs typeface="Times New Roman"/>
              </a:rPr>
              <a:t>followed me with her great, thirsting eyes; and as </a:t>
            </a:r>
            <a:r>
              <a:rPr dirty="0" sz="1450" spc="-5">
                <a:latin typeface="Times New Roman"/>
                <a:cs typeface="Times New Roman"/>
              </a:rPr>
              <a:t>I </a:t>
            </a:r>
            <a:r>
              <a:rPr dirty="0" sz="1450" spc="-10">
                <a:latin typeface="Times New Roman"/>
                <a:cs typeface="Times New Roman"/>
              </a:rPr>
              <a:t>passed </a:t>
            </a:r>
            <a:r>
              <a:rPr dirty="0" sz="1450" spc="-5">
                <a:latin typeface="Times New Roman"/>
                <a:cs typeface="Times New Roman"/>
              </a:rPr>
              <a:t>out of  </a:t>
            </a:r>
            <a:r>
              <a:rPr dirty="0" sz="1450" spc="-10">
                <a:latin typeface="Times New Roman"/>
                <a:cs typeface="Times New Roman"/>
              </a:rPr>
              <a:t>sight it seemed to me as if she paled and</a:t>
            </a:r>
            <a:r>
              <a:rPr dirty="0" sz="1450" spc="40">
                <a:latin typeface="Times New Roman"/>
                <a:cs typeface="Times New Roman"/>
              </a:rPr>
              <a:t> </a:t>
            </a:r>
            <a:r>
              <a:rPr dirty="0" sz="1450" spc="-10">
                <a:latin typeface="Times New Roman"/>
                <a:cs typeface="Times New Roman"/>
              </a:rPr>
              <a:t>faded.</a:t>
            </a:r>
            <a:endParaRPr sz="1450">
              <a:latin typeface="Times New Roman"/>
              <a:cs typeface="Times New Roman"/>
            </a:endParaRPr>
          </a:p>
          <a:p>
            <a:pPr algn="just" marL="12700" marR="5715">
              <a:lnSpc>
                <a:spcPts val="1730"/>
              </a:lnSpc>
              <a:spcBef>
                <a:spcPts val="840"/>
              </a:spcBef>
            </a:pPr>
            <a:r>
              <a:rPr dirty="0" sz="1450" spc="-10">
                <a:latin typeface="Times New Roman"/>
                <a:cs typeface="Times New Roman"/>
              </a:rPr>
              <a:t>In my own room, </a:t>
            </a:r>
            <a:r>
              <a:rPr dirty="0" sz="1450" spc="-5">
                <a:latin typeface="Times New Roman"/>
                <a:cs typeface="Times New Roman"/>
              </a:rPr>
              <a:t>I </a:t>
            </a:r>
            <a:r>
              <a:rPr dirty="0" sz="1450" spc="-10">
                <a:latin typeface="Times New Roman"/>
                <a:cs typeface="Times New Roman"/>
              </a:rPr>
              <a:t>opened the window and looked </a:t>
            </a:r>
            <a:r>
              <a:rPr dirty="0" sz="1450" spc="-5">
                <a:latin typeface="Times New Roman"/>
                <a:cs typeface="Times New Roman"/>
              </a:rPr>
              <a:t>out, </a:t>
            </a:r>
            <a:r>
              <a:rPr dirty="0" sz="1450" spc="-10">
                <a:latin typeface="Times New Roman"/>
                <a:cs typeface="Times New Roman"/>
              </a:rPr>
              <a:t>and could </a:t>
            </a:r>
            <a:r>
              <a:rPr dirty="0" sz="1450" spc="-5">
                <a:latin typeface="Times New Roman"/>
                <a:cs typeface="Times New Roman"/>
              </a:rPr>
              <a:t>not </a:t>
            </a:r>
            <a:r>
              <a:rPr dirty="0" sz="1450" spc="-10">
                <a:latin typeface="Times New Roman"/>
                <a:cs typeface="Times New Roman"/>
              </a:rPr>
              <a:t>think  what change had come </a:t>
            </a:r>
            <a:r>
              <a:rPr dirty="0" sz="1450" spc="-5">
                <a:latin typeface="Times New Roman"/>
                <a:cs typeface="Times New Roman"/>
              </a:rPr>
              <a:t>upon </a:t>
            </a:r>
            <a:r>
              <a:rPr dirty="0" sz="1450" spc="-10">
                <a:latin typeface="Times New Roman"/>
                <a:cs typeface="Times New Roman"/>
              </a:rPr>
              <a:t>that austere field </a:t>
            </a:r>
            <a:r>
              <a:rPr dirty="0" sz="1450" spc="-5">
                <a:latin typeface="Times New Roman"/>
                <a:cs typeface="Times New Roman"/>
              </a:rPr>
              <a:t>of </a:t>
            </a:r>
            <a:r>
              <a:rPr dirty="0" sz="1450" spc="-10">
                <a:latin typeface="Times New Roman"/>
                <a:cs typeface="Times New Roman"/>
              </a:rPr>
              <a:t>mountains that it should thus  sing and shine under the lofty heaven. </a:t>
            </a:r>
            <a:r>
              <a:rPr dirty="0" sz="1450" spc="-5">
                <a:latin typeface="Times New Roman"/>
                <a:cs typeface="Times New Roman"/>
              </a:rPr>
              <a:t>I </a:t>
            </a:r>
            <a:r>
              <a:rPr dirty="0" sz="1450" spc="-10">
                <a:latin typeface="Times New Roman"/>
                <a:cs typeface="Times New Roman"/>
              </a:rPr>
              <a:t>had seen her—Olalla! And the stone  crags answered, Olalla! and the dumb, unfathomable azure answered, Olalla!  The pale saint </a:t>
            </a:r>
            <a:r>
              <a:rPr dirty="0" sz="1450" spc="-5">
                <a:latin typeface="Times New Roman"/>
                <a:cs typeface="Times New Roman"/>
              </a:rPr>
              <a:t>of </a:t>
            </a:r>
            <a:r>
              <a:rPr dirty="0" sz="1450" spc="-10">
                <a:latin typeface="Times New Roman"/>
                <a:cs typeface="Times New Roman"/>
              </a:rPr>
              <a:t>my dreams had vanished for ever; and in her place </a:t>
            </a:r>
            <a:r>
              <a:rPr dirty="0" sz="1450" spc="-5">
                <a:latin typeface="Times New Roman"/>
                <a:cs typeface="Times New Roman"/>
              </a:rPr>
              <a:t>I </a:t>
            </a:r>
            <a:r>
              <a:rPr dirty="0" sz="1450" spc="-10">
                <a:latin typeface="Times New Roman"/>
                <a:cs typeface="Times New Roman"/>
              </a:rPr>
              <a:t>beheld  this maiden </a:t>
            </a:r>
            <a:r>
              <a:rPr dirty="0" sz="1450" spc="-5">
                <a:latin typeface="Times New Roman"/>
                <a:cs typeface="Times New Roman"/>
              </a:rPr>
              <a:t>on </a:t>
            </a:r>
            <a:r>
              <a:rPr dirty="0" sz="1450" spc="-10">
                <a:latin typeface="Times New Roman"/>
                <a:cs typeface="Times New Roman"/>
              </a:rPr>
              <a:t>whom God had lavished the richest colours and the most  exuberant </a:t>
            </a:r>
            <a:r>
              <a:rPr dirty="0" sz="1450" spc="-15">
                <a:latin typeface="Times New Roman"/>
                <a:cs typeface="Times New Roman"/>
              </a:rPr>
              <a:t>energies </a:t>
            </a:r>
            <a:r>
              <a:rPr dirty="0" sz="1450" spc="-5">
                <a:latin typeface="Times New Roman"/>
                <a:cs typeface="Times New Roman"/>
              </a:rPr>
              <a:t>of </a:t>
            </a:r>
            <a:r>
              <a:rPr dirty="0" sz="1450" spc="-10">
                <a:latin typeface="Times New Roman"/>
                <a:cs typeface="Times New Roman"/>
              </a:rPr>
              <a:t>life, whom </a:t>
            </a:r>
            <a:r>
              <a:rPr dirty="0" sz="1450" spc="-5">
                <a:latin typeface="Times New Roman"/>
                <a:cs typeface="Times New Roman"/>
              </a:rPr>
              <a:t>he </a:t>
            </a:r>
            <a:r>
              <a:rPr dirty="0" sz="1450" spc="-10">
                <a:latin typeface="Times New Roman"/>
                <a:cs typeface="Times New Roman"/>
              </a:rPr>
              <a:t>had made active as </a:t>
            </a:r>
            <a:r>
              <a:rPr dirty="0" sz="1450" spc="-5">
                <a:latin typeface="Times New Roman"/>
                <a:cs typeface="Times New Roman"/>
              </a:rPr>
              <a:t>a </a:t>
            </a:r>
            <a:r>
              <a:rPr dirty="0" sz="1450" spc="-20">
                <a:latin typeface="Times New Roman"/>
                <a:cs typeface="Times New Roman"/>
              </a:rPr>
              <a:t>deer, </a:t>
            </a:r>
            <a:r>
              <a:rPr dirty="0" sz="1450" spc="-10">
                <a:latin typeface="Times New Roman"/>
                <a:cs typeface="Times New Roman"/>
              </a:rPr>
              <a:t>slender as </a:t>
            </a:r>
            <a:r>
              <a:rPr dirty="0" sz="1450" spc="-5">
                <a:latin typeface="Times New Roman"/>
                <a:cs typeface="Times New Roman"/>
              </a:rPr>
              <a:t>a  </a:t>
            </a:r>
            <a:r>
              <a:rPr dirty="0" sz="1450" spc="-10">
                <a:latin typeface="Times New Roman"/>
                <a:cs typeface="Times New Roman"/>
              </a:rPr>
              <a:t>reed, and in whose great eyes </a:t>
            </a:r>
            <a:r>
              <a:rPr dirty="0" sz="1450" spc="-5">
                <a:latin typeface="Times New Roman"/>
                <a:cs typeface="Times New Roman"/>
              </a:rPr>
              <a:t>he </a:t>
            </a:r>
            <a:r>
              <a:rPr dirty="0" sz="1450" spc="-10">
                <a:latin typeface="Times New Roman"/>
                <a:cs typeface="Times New Roman"/>
              </a:rPr>
              <a:t>had lighted the torches </a:t>
            </a:r>
            <a:r>
              <a:rPr dirty="0" sz="1450" spc="-5">
                <a:latin typeface="Times New Roman"/>
                <a:cs typeface="Times New Roman"/>
              </a:rPr>
              <a:t>of </a:t>
            </a:r>
            <a:r>
              <a:rPr dirty="0" sz="1450" spc="-10">
                <a:latin typeface="Times New Roman"/>
                <a:cs typeface="Times New Roman"/>
              </a:rPr>
              <a:t>the soul. The thrill  </a:t>
            </a:r>
            <a:r>
              <a:rPr dirty="0" sz="1450" spc="-5">
                <a:latin typeface="Times New Roman"/>
                <a:cs typeface="Times New Roman"/>
              </a:rPr>
              <a:t>of </a:t>
            </a:r>
            <a:r>
              <a:rPr dirty="0" sz="1450" spc="-10">
                <a:latin typeface="Times New Roman"/>
                <a:cs typeface="Times New Roman"/>
              </a:rPr>
              <a:t>her </a:t>
            </a:r>
            <a:r>
              <a:rPr dirty="0" sz="1450" spc="-5">
                <a:latin typeface="Times New Roman"/>
                <a:cs typeface="Times New Roman"/>
              </a:rPr>
              <a:t>young </a:t>
            </a:r>
            <a:r>
              <a:rPr dirty="0" sz="1450" spc="-10">
                <a:latin typeface="Times New Roman"/>
                <a:cs typeface="Times New Roman"/>
              </a:rPr>
              <a:t>life, strung like </a:t>
            </a:r>
            <a:r>
              <a:rPr dirty="0" sz="1450" spc="-5">
                <a:latin typeface="Times New Roman"/>
                <a:cs typeface="Times New Roman"/>
              </a:rPr>
              <a:t>a </a:t>
            </a:r>
            <a:r>
              <a:rPr dirty="0" sz="1450" spc="-10">
                <a:latin typeface="Times New Roman"/>
                <a:cs typeface="Times New Roman"/>
              </a:rPr>
              <a:t>wild </a:t>
            </a:r>
            <a:r>
              <a:rPr dirty="0" sz="1450" spc="-20">
                <a:latin typeface="Times New Roman"/>
                <a:cs typeface="Times New Roman"/>
              </a:rPr>
              <a:t>animal’s, </a:t>
            </a:r>
            <a:r>
              <a:rPr dirty="0" sz="1450" spc="-10">
                <a:latin typeface="Times New Roman"/>
                <a:cs typeface="Times New Roman"/>
              </a:rPr>
              <a:t>had entered into me; the force </a:t>
            </a:r>
            <a:r>
              <a:rPr dirty="0" sz="1450" spc="-5">
                <a:latin typeface="Times New Roman"/>
                <a:cs typeface="Times New Roman"/>
              </a:rPr>
              <a:t>of  </a:t>
            </a:r>
            <a:r>
              <a:rPr dirty="0" sz="1450" spc="-10">
                <a:latin typeface="Times New Roman"/>
                <a:cs typeface="Times New Roman"/>
              </a:rPr>
              <a:t>soul that had looked </a:t>
            </a:r>
            <a:r>
              <a:rPr dirty="0" sz="1450" spc="-5">
                <a:latin typeface="Times New Roman"/>
                <a:cs typeface="Times New Roman"/>
              </a:rPr>
              <a:t>out </a:t>
            </a:r>
            <a:r>
              <a:rPr dirty="0" sz="1450" spc="-10">
                <a:latin typeface="Times New Roman"/>
                <a:cs typeface="Times New Roman"/>
              </a:rPr>
              <a:t>from her eyes and conquered mine, mantled about my  heart and sprang to my lips in singing. She passed through my veins: she was  </a:t>
            </a:r>
            <a:r>
              <a:rPr dirty="0" sz="1450" spc="-5">
                <a:latin typeface="Times New Roman"/>
                <a:cs typeface="Times New Roman"/>
              </a:rPr>
              <a:t>one </a:t>
            </a:r>
            <a:r>
              <a:rPr dirty="0" sz="1450" spc="-10">
                <a:latin typeface="Times New Roman"/>
                <a:cs typeface="Times New Roman"/>
              </a:rPr>
              <a:t>with me.</a:t>
            </a:r>
            <a:endParaRPr sz="1450">
              <a:latin typeface="Times New Roman"/>
              <a:cs typeface="Times New Roman"/>
            </a:endParaRPr>
          </a:p>
          <a:p>
            <a:pPr algn="just" marL="12700" marR="5080">
              <a:lnSpc>
                <a:spcPts val="1730"/>
              </a:lnSpc>
              <a:spcBef>
                <a:spcPts val="844"/>
              </a:spcBef>
            </a:pP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say that this enthusiasm declined; rather my soul held </a:t>
            </a:r>
            <a:r>
              <a:rPr dirty="0" sz="1450" spc="-5">
                <a:latin typeface="Times New Roman"/>
                <a:cs typeface="Times New Roman"/>
              </a:rPr>
              <a:t>out </a:t>
            </a:r>
            <a:r>
              <a:rPr dirty="0" sz="1450" spc="-10">
                <a:latin typeface="Times New Roman"/>
                <a:cs typeface="Times New Roman"/>
              </a:rPr>
              <a:t>in its  ecstasy as in </a:t>
            </a:r>
            <a:r>
              <a:rPr dirty="0" sz="1450" spc="-5">
                <a:latin typeface="Times New Roman"/>
                <a:cs typeface="Times New Roman"/>
              </a:rPr>
              <a:t>a </a:t>
            </a:r>
            <a:r>
              <a:rPr dirty="0" sz="1450" spc="-10">
                <a:latin typeface="Times New Roman"/>
                <a:cs typeface="Times New Roman"/>
              </a:rPr>
              <a:t>strong castle, and was there besieged </a:t>
            </a:r>
            <a:r>
              <a:rPr dirty="0" sz="1450" spc="-5">
                <a:latin typeface="Times New Roman"/>
                <a:cs typeface="Times New Roman"/>
              </a:rPr>
              <a:t>by </a:t>
            </a:r>
            <a:r>
              <a:rPr dirty="0" sz="1450" spc="-10">
                <a:latin typeface="Times New Roman"/>
                <a:cs typeface="Times New Roman"/>
              </a:rPr>
              <a:t>cold and sorrowful  considerations.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doubt but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loved her at first sight, and already  with </a:t>
            </a:r>
            <a:r>
              <a:rPr dirty="0" sz="1450" spc="-5">
                <a:latin typeface="Times New Roman"/>
                <a:cs typeface="Times New Roman"/>
              </a:rPr>
              <a:t>a </a:t>
            </a:r>
            <a:r>
              <a:rPr dirty="0" sz="1450" spc="-10">
                <a:latin typeface="Times New Roman"/>
                <a:cs typeface="Times New Roman"/>
              </a:rPr>
              <a:t>quivering ardour that was strange to my experience. What then was to  follow? She was the child </a:t>
            </a:r>
            <a:r>
              <a:rPr dirty="0" sz="1450" spc="-5">
                <a:latin typeface="Times New Roman"/>
                <a:cs typeface="Times New Roman"/>
              </a:rPr>
              <a:t>of </a:t>
            </a:r>
            <a:r>
              <a:rPr dirty="0" sz="1450" spc="-10">
                <a:latin typeface="Times New Roman"/>
                <a:cs typeface="Times New Roman"/>
              </a:rPr>
              <a:t>an </a:t>
            </a:r>
            <a:r>
              <a:rPr dirty="0" sz="1450" spc="-15">
                <a:latin typeface="Times New Roman"/>
                <a:cs typeface="Times New Roman"/>
              </a:rPr>
              <a:t>afflicted </a:t>
            </a:r>
            <a:r>
              <a:rPr dirty="0" sz="1450" spc="-10">
                <a:latin typeface="Times New Roman"/>
                <a:cs typeface="Times New Roman"/>
              </a:rPr>
              <a:t>house, the </a:t>
            </a:r>
            <a:r>
              <a:rPr dirty="0" sz="1450" spc="-20">
                <a:latin typeface="Times New Roman"/>
                <a:cs typeface="Times New Roman"/>
              </a:rPr>
              <a:t>Senora’s </a:t>
            </a:r>
            <a:r>
              <a:rPr dirty="0" sz="1450" spc="-15">
                <a:latin typeface="Times New Roman"/>
                <a:cs typeface="Times New Roman"/>
              </a:rPr>
              <a:t>daughter, </a:t>
            </a:r>
            <a:r>
              <a:rPr dirty="0" sz="1450" spc="-10">
                <a:latin typeface="Times New Roman"/>
                <a:cs typeface="Times New Roman"/>
              </a:rPr>
              <a:t>the  sister </a:t>
            </a:r>
            <a:r>
              <a:rPr dirty="0" sz="1450" spc="-5">
                <a:latin typeface="Times New Roman"/>
                <a:cs typeface="Times New Roman"/>
              </a:rPr>
              <a:t>of </a:t>
            </a:r>
            <a:r>
              <a:rPr dirty="0" sz="1450" spc="-10">
                <a:latin typeface="Times New Roman"/>
                <a:cs typeface="Times New Roman"/>
              </a:rPr>
              <a:t>Felipe; she bore it even in her </a:t>
            </a:r>
            <a:r>
              <a:rPr dirty="0" sz="1450" spc="-20">
                <a:latin typeface="Times New Roman"/>
                <a:cs typeface="Times New Roman"/>
              </a:rPr>
              <a:t>beauty.</a:t>
            </a:r>
            <a:r>
              <a:rPr dirty="0" sz="1450" spc="320">
                <a:latin typeface="Times New Roman"/>
                <a:cs typeface="Times New Roman"/>
              </a:rPr>
              <a:t> </a:t>
            </a:r>
            <a:r>
              <a:rPr dirty="0" sz="1450" spc="-10">
                <a:latin typeface="Times New Roman"/>
                <a:cs typeface="Times New Roman"/>
              </a:rPr>
              <a:t>She had the lightness and  swiftness </a:t>
            </a:r>
            <a:r>
              <a:rPr dirty="0" sz="1450" spc="-5">
                <a:latin typeface="Times New Roman"/>
                <a:cs typeface="Times New Roman"/>
              </a:rPr>
              <a:t>of </a:t>
            </a:r>
            <a:r>
              <a:rPr dirty="0" sz="1450" spc="-10">
                <a:latin typeface="Times New Roman"/>
                <a:cs typeface="Times New Roman"/>
              </a:rPr>
              <a:t>the one, swift as an </a:t>
            </a:r>
            <a:r>
              <a:rPr dirty="0" sz="1450" spc="-25">
                <a:latin typeface="Times New Roman"/>
                <a:cs typeface="Times New Roman"/>
              </a:rPr>
              <a:t>arrow, </a:t>
            </a:r>
            <a:r>
              <a:rPr dirty="0" sz="1450" spc="-10">
                <a:latin typeface="Times New Roman"/>
                <a:cs typeface="Times New Roman"/>
              </a:rPr>
              <a:t>light as dew; like the </a:t>
            </a:r>
            <a:r>
              <a:rPr dirty="0" sz="1450" spc="-20">
                <a:latin typeface="Times New Roman"/>
                <a:cs typeface="Times New Roman"/>
              </a:rPr>
              <a:t>other, </a:t>
            </a:r>
            <a:r>
              <a:rPr dirty="0" sz="1450" spc="-10">
                <a:latin typeface="Times New Roman"/>
                <a:cs typeface="Times New Roman"/>
              </a:rPr>
              <a:t>she shone  </a:t>
            </a:r>
            <a:r>
              <a:rPr dirty="0" sz="1450" spc="-5">
                <a:latin typeface="Times New Roman"/>
                <a:cs typeface="Times New Roman"/>
              </a:rPr>
              <a:t>on </a:t>
            </a:r>
            <a:r>
              <a:rPr dirty="0" sz="1450" spc="-10">
                <a:latin typeface="Times New Roman"/>
                <a:cs typeface="Times New Roman"/>
              </a:rPr>
              <a:t>the pale background </a:t>
            </a:r>
            <a:r>
              <a:rPr dirty="0" sz="1450" spc="-5">
                <a:latin typeface="Times New Roman"/>
                <a:cs typeface="Times New Roman"/>
              </a:rPr>
              <a:t>of </a:t>
            </a:r>
            <a:r>
              <a:rPr dirty="0" sz="1450" spc="-10">
                <a:latin typeface="Times New Roman"/>
                <a:cs typeface="Times New Roman"/>
              </a:rPr>
              <a:t>the world with the brilliancy </a:t>
            </a:r>
            <a:r>
              <a:rPr dirty="0" sz="1450" spc="-5">
                <a:latin typeface="Times New Roman"/>
                <a:cs typeface="Times New Roman"/>
              </a:rPr>
              <a:t>of </a:t>
            </a:r>
            <a:r>
              <a:rPr dirty="0" sz="1450" spc="-10">
                <a:latin typeface="Times New Roman"/>
                <a:cs typeface="Times New Roman"/>
              </a:rPr>
              <a:t>flowers.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call </a:t>
            </a:r>
            <a:r>
              <a:rPr dirty="0" sz="1450" spc="-5">
                <a:latin typeface="Times New Roman"/>
                <a:cs typeface="Times New Roman"/>
              </a:rPr>
              <a:t>by </a:t>
            </a:r>
            <a:r>
              <a:rPr dirty="0" sz="1450" spc="-10">
                <a:latin typeface="Times New Roman"/>
                <a:cs typeface="Times New Roman"/>
              </a:rPr>
              <a:t>the name </a:t>
            </a:r>
            <a:r>
              <a:rPr dirty="0" sz="1450" spc="-5">
                <a:latin typeface="Times New Roman"/>
                <a:cs typeface="Times New Roman"/>
              </a:rPr>
              <a:t>of </a:t>
            </a:r>
            <a:r>
              <a:rPr dirty="0" sz="1450" spc="-10">
                <a:latin typeface="Times New Roman"/>
                <a:cs typeface="Times New Roman"/>
              </a:rPr>
              <a:t>brother that half-witted lad, </a:t>
            </a:r>
            <a:r>
              <a:rPr dirty="0" sz="1450" spc="-5">
                <a:latin typeface="Times New Roman"/>
                <a:cs typeface="Times New Roman"/>
              </a:rPr>
              <a:t>nor by </a:t>
            </a:r>
            <a:r>
              <a:rPr dirty="0" sz="1450" spc="-10">
                <a:latin typeface="Times New Roman"/>
                <a:cs typeface="Times New Roman"/>
              </a:rPr>
              <a:t>the name </a:t>
            </a:r>
            <a:r>
              <a:rPr dirty="0" sz="1450" spc="-5">
                <a:latin typeface="Times New Roman"/>
                <a:cs typeface="Times New Roman"/>
              </a:rPr>
              <a:t>of </a:t>
            </a:r>
            <a:r>
              <a:rPr dirty="0" sz="1450" spc="-10">
                <a:latin typeface="Times New Roman"/>
                <a:cs typeface="Times New Roman"/>
              </a:rPr>
              <a:t>mother that  immovable and lovely thing </a:t>
            </a:r>
            <a:r>
              <a:rPr dirty="0" sz="1450" spc="-5">
                <a:latin typeface="Times New Roman"/>
                <a:cs typeface="Times New Roman"/>
              </a:rPr>
              <a:t>of </a:t>
            </a:r>
            <a:r>
              <a:rPr dirty="0" sz="1450" spc="-10">
                <a:latin typeface="Times New Roman"/>
                <a:cs typeface="Times New Roman"/>
              </a:rPr>
              <a:t>flesh, whose silly eyes and perpetual simper  now recurred to my mind like something hateful. And if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25">
                <a:latin typeface="Times New Roman"/>
                <a:cs typeface="Times New Roman"/>
              </a:rPr>
              <a:t>marry,  </a:t>
            </a:r>
            <a:r>
              <a:rPr dirty="0" sz="1450" spc="-10">
                <a:latin typeface="Times New Roman"/>
                <a:cs typeface="Times New Roman"/>
              </a:rPr>
              <a:t>what</a:t>
            </a:r>
            <a:r>
              <a:rPr dirty="0" sz="1450" spc="110">
                <a:latin typeface="Times New Roman"/>
                <a:cs typeface="Times New Roman"/>
              </a:rPr>
              <a:t> </a:t>
            </a:r>
            <a:r>
              <a:rPr dirty="0" sz="1450" spc="-10">
                <a:latin typeface="Times New Roman"/>
                <a:cs typeface="Times New Roman"/>
              </a:rPr>
              <a:t>then?</a:t>
            </a:r>
            <a:r>
              <a:rPr dirty="0" sz="1450" spc="245">
                <a:latin typeface="Times New Roman"/>
                <a:cs typeface="Times New Roman"/>
              </a:rPr>
              <a:t> </a:t>
            </a:r>
            <a:r>
              <a:rPr dirty="0" sz="1450" spc="-10">
                <a:latin typeface="Times New Roman"/>
                <a:cs typeface="Times New Roman"/>
              </a:rPr>
              <a:t>She</a:t>
            </a:r>
            <a:r>
              <a:rPr dirty="0" sz="1450" spc="114">
                <a:latin typeface="Times New Roman"/>
                <a:cs typeface="Times New Roman"/>
              </a:rPr>
              <a:t> </a:t>
            </a:r>
            <a:r>
              <a:rPr dirty="0" sz="1450" spc="-10">
                <a:latin typeface="Times New Roman"/>
                <a:cs typeface="Times New Roman"/>
              </a:rPr>
              <a:t>was</a:t>
            </a:r>
            <a:r>
              <a:rPr dirty="0" sz="1450" spc="110">
                <a:latin typeface="Times New Roman"/>
                <a:cs typeface="Times New Roman"/>
              </a:rPr>
              <a:t> </a:t>
            </a:r>
            <a:r>
              <a:rPr dirty="0" sz="1450" spc="-10">
                <a:latin typeface="Times New Roman"/>
                <a:cs typeface="Times New Roman"/>
              </a:rPr>
              <a:t>helplessly</a:t>
            </a:r>
            <a:r>
              <a:rPr dirty="0" sz="1450" spc="114">
                <a:latin typeface="Times New Roman"/>
                <a:cs typeface="Times New Roman"/>
              </a:rPr>
              <a:t> </a:t>
            </a:r>
            <a:r>
              <a:rPr dirty="0" sz="1450" spc="-10">
                <a:latin typeface="Times New Roman"/>
                <a:cs typeface="Times New Roman"/>
              </a:rPr>
              <a:t>unprotected;</a:t>
            </a:r>
            <a:r>
              <a:rPr dirty="0" sz="1450" spc="114">
                <a:latin typeface="Times New Roman"/>
                <a:cs typeface="Times New Roman"/>
              </a:rPr>
              <a:t> </a:t>
            </a:r>
            <a:r>
              <a:rPr dirty="0" sz="1450" spc="-10">
                <a:latin typeface="Times New Roman"/>
                <a:cs typeface="Times New Roman"/>
              </a:rPr>
              <a:t>her</a:t>
            </a:r>
            <a:r>
              <a:rPr dirty="0" sz="1450" spc="114">
                <a:latin typeface="Times New Roman"/>
                <a:cs typeface="Times New Roman"/>
              </a:rPr>
              <a:t> </a:t>
            </a:r>
            <a:r>
              <a:rPr dirty="0" sz="1450" spc="-10">
                <a:latin typeface="Times New Roman"/>
                <a:cs typeface="Times New Roman"/>
              </a:rPr>
              <a:t>eyes,</a:t>
            </a:r>
            <a:r>
              <a:rPr dirty="0" sz="1450" spc="114">
                <a:latin typeface="Times New Roman"/>
                <a:cs typeface="Times New Roman"/>
              </a:rPr>
              <a:t> </a:t>
            </a:r>
            <a:r>
              <a:rPr dirty="0" sz="1450" spc="-10">
                <a:latin typeface="Times New Roman"/>
                <a:cs typeface="Times New Roman"/>
              </a:rPr>
              <a:t>in</a:t>
            </a:r>
            <a:r>
              <a:rPr dirty="0" sz="1450" spc="114">
                <a:latin typeface="Times New Roman"/>
                <a:cs typeface="Times New Roman"/>
              </a:rPr>
              <a:t> </a:t>
            </a:r>
            <a:r>
              <a:rPr dirty="0" sz="1450" spc="-10">
                <a:latin typeface="Times New Roman"/>
                <a:cs typeface="Times New Roman"/>
              </a:rPr>
              <a:t>that</a:t>
            </a:r>
            <a:r>
              <a:rPr dirty="0" sz="1450" spc="114">
                <a:latin typeface="Times New Roman"/>
                <a:cs typeface="Times New Roman"/>
              </a:rPr>
              <a:t> </a:t>
            </a:r>
            <a:r>
              <a:rPr dirty="0" sz="1450" spc="-10">
                <a:latin typeface="Times New Roman"/>
                <a:cs typeface="Times New Roman"/>
              </a:rPr>
              <a:t>single</a:t>
            </a:r>
            <a:r>
              <a:rPr dirty="0" sz="1450" spc="114">
                <a:latin typeface="Times New Roman"/>
                <a:cs typeface="Times New Roman"/>
              </a:rPr>
              <a:t> </a:t>
            </a:r>
            <a:r>
              <a:rPr dirty="0" sz="1450" spc="-10">
                <a:latin typeface="Times New Roman"/>
                <a:cs typeface="Times New Roman"/>
              </a:rPr>
              <a:t>and</a:t>
            </a:r>
            <a:r>
              <a:rPr dirty="0" sz="1450" spc="114">
                <a:latin typeface="Times New Roman"/>
                <a:cs typeface="Times New Roman"/>
              </a:rPr>
              <a:t> </a:t>
            </a:r>
            <a:r>
              <a:rPr dirty="0" sz="1450" spc="-10">
                <a:latin typeface="Times New Roman"/>
                <a:cs typeface="Times New Roman"/>
              </a:rPr>
              <a:t>long</a:t>
            </a:r>
            <a:endParaRPr sz="1450">
              <a:latin typeface="Times New Roman"/>
              <a:cs typeface="Times New Roman"/>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1995" cy="68453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glance which had been all </a:t>
            </a:r>
            <a:r>
              <a:rPr dirty="0" sz="1450" spc="-5">
                <a:latin typeface="Times New Roman"/>
                <a:cs typeface="Times New Roman"/>
              </a:rPr>
              <a:t>our </a:t>
            </a:r>
            <a:r>
              <a:rPr dirty="0" sz="1450" spc="-10">
                <a:latin typeface="Times New Roman"/>
                <a:cs typeface="Times New Roman"/>
              </a:rPr>
              <a:t>intercourse, had confessed </a:t>
            </a:r>
            <a:r>
              <a:rPr dirty="0" sz="1450" spc="-5">
                <a:latin typeface="Times New Roman"/>
                <a:cs typeface="Times New Roman"/>
              </a:rPr>
              <a:t>a </a:t>
            </a:r>
            <a:r>
              <a:rPr dirty="0" sz="1450" spc="-10">
                <a:latin typeface="Times New Roman"/>
                <a:cs typeface="Times New Roman"/>
              </a:rPr>
              <a:t>weakness equal to  my own; </a:t>
            </a:r>
            <a:r>
              <a:rPr dirty="0" sz="1450" spc="-5">
                <a:latin typeface="Times New Roman"/>
                <a:cs typeface="Times New Roman"/>
              </a:rPr>
              <a:t>but </a:t>
            </a:r>
            <a:r>
              <a:rPr dirty="0" sz="1450" spc="-10">
                <a:latin typeface="Times New Roman"/>
                <a:cs typeface="Times New Roman"/>
              </a:rPr>
              <a:t>in my heart </a:t>
            </a:r>
            <a:r>
              <a:rPr dirty="0" sz="1450" spc="-5">
                <a:latin typeface="Times New Roman"/>
                <a:cs typeface="Times New Roman"/>
              </a:rPr>
              <a:t>I </a:t>
            </a:r>
            <a:r>
              <a:rPr dirty="0" sz="1450" spc="-10">
                <a:latin typeface="Times New Roman"/>
                <a:cs typeface="Times New Roman"/>
              </a:rPr>
              <a:t>knew her for the student </a:t>
            </a:r>
            <a:r>
              <a:rPr dirty="0" sz="1450" spc="-5">
                <a:latin typeface="Times New Roman"/>
                <a:cs typeface="Times New Roman"/>
              </a:rPr>
              <a:t>of </a:t>
            </a:r>
            <a:r>
              <a:rPr dirty="0" sz="1450" spc="-10">
                <a:latin typeface="Times New Roman"/>
                <a:cs typeface="Times New Roman"/>
              </a:rPr>
              <a:t>the cold northern  </a:t>
            </a:r>
            <a:r>
              <a:rPr dirty="0" sz="1450" spc="-15">
                <a:latin typeface="Times New Roman"/>
                <a:cs typeface="Times New Roman"/>
              </a:rPr>
              <a:t>chamber,</a:t>
            </a:r>
            <a:r>
              <a:rPr dirty="0" sz="1450" spc="160">
                <a:latin typeface="Times New Roman"/>
                <a:cs typeface="Times New Roman"/>
              </a:rPr>
              <a:t> </a:t>
            </a:r>
            <a:r>
              <a:rPr dirty="0" sz="1450" spc="-10">
                <a:latin typeface="Times New Roman"/>
                <a:cs typeface="Times New Roman"/>
              </a:rPr>
              <a:t>and</a:t>
            </a:r>
            <a:r>
              <a:rPr dirty="0" sz="1450" spc="160">
                <a:latin typeface="Times New Roman"/>
                <a:cs typeface="Times New Roman"/>
              </a:rPr>
              <a:t> </a:t>
            </a:r>
            <a:r>
              <a:rPr dirty="0" sz="1450" spc="-10">
                <a:latin typeface="Times New Roman"/>
                <a:cs typeface="Times New Roman"/>
              </a:rPr>
              <a:t>the</a:t>
            </a:r>
            <a:r>
              <a:rPr dirty="0" sz="1450" spc="160">
                <a:latin typeface="Times New Roman"/>
                <a:cs typeface="Times New Roman"/>
              </a:rPr>
              <a:t> </a:t>
            </a:r>
            <a:r>
              <a:rPr dirty="0" sz="1450" spc="-10">
                <a:latin typeface="Times New Roman"/>
                <a:cs typeface="Times New Roman"/>
              </a:rPr>
              <a:t>writer</a:t>
            </a:r>
            <a:r>
              <a:rPr dirty="0" sz="1450" spc="165">
                <a:latin typeface="Times New Roman"/>
                <a:cs typeface="Times New Roman"/>
              </a:rPr>
              <a:t> </a:t>
            </a:r>
            <a:r>
              <a:rPr dirty="0" sz="1450" spc="-5">
                <a:latin typeface="Times New Roman"/>
                <a:cs typeface="Times New Roman"/>
              </a:rPr>
              <a:t>of</a:t>
            </a:r>
            <a:r>
              <a:rPr dirty="0" sz="1450" spc="160">
                <a:latin typeface="Times New Roman"/>
                <a:cs typeface="Times New Roman"/>
              </a:rPr>
              <a:t> </a:t>
            </a:r>
            <a:r>
              <a:rPr dirty="0" sz="1450" spc="-10">
                <a:latin typeface="Times New Roman"/>
                <a:cs typeface="Times New Roman"/>
              </a:rPr>
              <a:t>the</a:t>
            </a:r>
            <a:r>
              <a:rPr dirty="0" sz="1450" spc="160">
                <a:latin typeface="Times New Roman"/>
                <a:cs typeface="Times New Roman"/>
              </a:rPr>
              <a:t> </a:t>
            </a:r>
            <a:r>
              <a:rPr dirty="0" sz="1450" spc="-10">
                <a:latin typeface="Times New Roman"/>
                <a:cs typeface="Times New Roman"/>
              </a:rPr>
              <a:t>sorrowful</a:t>
            </a:r>
            <a:r>
              <a:rPr dirty="0" sz="1450" spc="160">
                <a:latin typeface="Times New Roman"/>
                <a:cs typeface="Times New Roman"/>
              </a:rPr>
              <a:t> </a:t>
            </a:r>
            <a:r>
              <a:rPr dirty="0" sz="1450" spc="-10">
                <a:latin typeface="Times New Roman"/>
                <a:cs typeface="Times New Roman"/>
              </a:rPr>
              <a:t>lines;</a:t>
            </a:r>
            <a:r>
              <a:rPr dirty="0" sz="1450" spc="165">
                <a:latin typeface="Times New Roman"/>
                <a:cs typeface="Times New Roman"/>
              </a:rPr>
              <a:t> </a:t>
            </a:r>
            <a:r>
              <a:rPr dirty="0" sz="1450" spc="-10">
                <a:latin typeface="Times New Roman"/>
                <a:cs typeface="Times New Roman"/>
              </a:rPr>
              <a:t>and</a:t>
            </a:r>
            <a:r>
              <a:rPr dirty="0" sz="1450" spc="160">
                <a:latin typeface="Times New Roman"/>
                <a:cs typeface="Times New Roman"/>
              </a:rPr>
              <a:t> </a:t>
            </a:r>
            <a:r>
              <a:rPr dirty="0" sz="1450" spc="-10">
                <a:latin typeface="Times New Roman"/>
                <a:cs typeface="Times New Roman"/>
              </a:rPr>
              <a:t>this</a:t>
            </a:r>
            <a:r>
              <a:rPr dirty="0" sz="1450" spc="160">
                <a:latin typeface="Times New Roman"/>
                <a:cs typeface="Times New Roman"/>
              </a:rPr>
              <a:t> </a:t>
            </a:r>
            <a:r>
              <a:rPr dirty="0" sz="1450" spc="-10">
                <a:latin typeface="Times New Roman"/>
                <a:cs typeface="Times New Roman"/>
              </a:rPr>
              <a:t>was</a:t>
            </a:r>
            <a:r>
              <a:rPr dirty="0" sz="1450" spc="165">
                <a:latin typeface="Times New Roman"/>
                <a:cs typeface="Times New Roman"/>
              </a:rPr>
              <a:t> </a:t>
            </a:r>
            <a:r>
              <a:rPr dirty="0" sz="1450" spc="-5">
                <a:latin typeface="Times New Roman"/>
                <a:cs typeface="Times New Roman"/>
              </a:rPr>
              <a:t>a</a:t>
            </a:r>
            <a:r>
              <a:rPr dirty="0" sz="1450" spc="160">
                <a:latin typeface="Times New Roman"/>
                <a:cs typeface="Times New Roman"/>
              </a:rPr>
              <a:t> </a:t>
            </a:r>
            <a:r>
              <a:rPr dirty="0" sz="1450" spc="-10">
                <a:latin typeface="Times New Roman"/>
                <a:cs typeface="Times New Roman"/>
              </a:rPr>
              <a:t>knowledge</a:t>
            </a:r>
            <a:r>
              <a:rPr dirty="0" sz="1450" spc="160">
                <a:latin typeface="Times New Roman"/>
                <a:cs typeface="Times New Roman"/>
              </a:rPr>
              <a:t> </a:t>
            </a:r>
            <a:r>
              <a:rPr dirty="0" sz="1450" spc="-10">
                <a:latin typeface="Times New Roman"/>
                <a:cs typeface="Times New Roman"/>
              </a:rPr>
              <a:t>to</a:t>
            </a:r>
            <a:endParaRPr sz="1450">
              <a:latin typeface="Times New Roman"/>
              <a:cs typeface="Times New Roman"/>
            </a:endParaRPr>
          </a:p>
        </p:txBody>
      </p:sp>
      <p:sp>
        <p:nvSpPr>
          <p:cNvPr id="3" name="object 3"/>
          <p:cNvSpPr txBox="1"/>
          <p:nvPr/>
        </p:nvSpPr>
        <p:spPr>
          <a:xfrm>
            <a:off x="876300" y="1258631"/>
            <a:ext cx="5801360" cy="245110"/>
          </a:xfrm>
          <a:prstGeom prst="rect">
            <a:avLst/>
          </a:prstGeom>
        </p:spPr>
        <p:txBody>
          <a:bodyPr wrap="square" lIns="0" tIns="11430" rIns="0" bIns="0" rtlCol="0" vert="horz">
            <a:spAutoFit/>
          </a:bodyPr>
          <a:lstStyle/>
          <a:p>
            <a:pPr marL="12700">
              <a:lnSpc>
                <a:spcPct val="100000"/>
              </a:lnSpc>
              <a:spcBef>
                <a:spcPts val="90"/>
              </a:spcBef>
              <a:tabLst>
                <a:tab pos="1395730" algn="l"/>
              </a:tabLst>
            </a:pPr>
            <a:r>
              <a:rPr dirty="0" sz="1450" spc="-10">
                <a:latin typeface="Times New Roman"/>
                <a:cs typeface="Times New Roman"/>
              </a:rPr>
              <a:t>disarm </a:t>
            </a:r>
            <a:r>
              <a:rPr dirty="0" sz="1450" spc="45">
                <a:latin typeface="Times New Roman"/>
                <a:cs typeface="Times New Roman"/>
              </a:rPr>
              <a:t> </a:t>
            </a:r>
            <a:r>
              <a:rPr dirty="0" sz="1450" spc="-5">
                <a:latin typeface="Times New Roman"/>
                <a:cs typeface="Times New Roman"/>
              </a:rPr>
              <a:t>a </a:t>
            </a:r>
            <a:r>
              <a:rPr dirty="0" sz="1450" spc="45">
                <a:latin typeface="Times New Roman"/>
                <a:cs typeface="Times New Roman"/>
              </a:rPr>
              <a:t> </a:t>
            </a:r>
            <a:r>
              <a:rPr dirty="0" sz="1450" spc="-10">
                <a:latin typeface="Times New Roman"/>
                <a:cs typeface="Times New Roman"/>
              </a:rPr>
              <a:t>brute.	</a:t>
            </a:r>
            <a:r>
              <a:rPr dirty="0" sz="1450" spc="-60">
                <a:latin typeface="Times New Roman"/>
                <a:cs typeface="Times New Roman"/>
              </a:rPr>
              <a:t>To </a:t>
            </a:r>
            <a:r>
              <a:rPr dirty="0" sz="1450" spc="-10">
                <a:latin typeface="Times New Roman"/>
                <a:cs typeface="Times New Roman"/>
              </a:rPr>
              <a:t>flee was more than </a:t>
            </a:r>
            <a:r>
              <a:rPr dirty="0" sz="1450" spc="-5">
                <a:latin typeface="Times New Roman"/>
                <a:cs typeface="Times New Roman"/>
              </a:rPr>
              <a:t>I </a:t>
            </a:r>
            <a:r>
              <a:rPr dirty="0" sz="1450" spc="-10">
                <a:latin typeface="Times New Roman"/>
                <a:cs typeface="Times New Roman"/>
              </a:rPr>
              <a:t>could find courage for; </a:t>
            </a:r>
            <a:r>
              <a:rPr dirty="0" sz="1450" spc="-5">
                <a:latin typeface="Times New Roman"/>
                <a:cs typeface="Times New Roman"/>
              </a:rPr>
              <a:t>but</a:t>
            </a:r>
            <a:r>
              <a:rPr dirty="0" sz="1450" spc="295">
                <a:latin typeface="Times New Roman"/>
                <a:cs typeface="Times New Roman"/>
              </a:rPr>
              <a:t> </a:t>
            </a:r>
            <a:r>
              <a:rPr dirty="0" sz="1450" spc="-5">
                <a:latin typeface="Times New Roman"/>
                <a:cs typeface="Times New Roman"/>
              </a:rPr>
              <a:t>I</a:t>
            </a:r>
            <a:endParaRPr sz="1450">
              <a:latin typeface="Times New Roman"/>
              <a:cs typeface="Times New Roman"/>
            </a:endParaRPr>
          </a:p>
        </p:txBody>
      </p:sp>
      <p:sp>
        <p:nvSpPr>
          <p:cNvPr id="4" name="object 4"/>
          <p:cNvSpPr txBox="1"/>
          <p:nvPr/>
        </p:nvSpPr>
        <p:spPr>
          <a:xfrm>
            <a:off x="876300" y="1368386"/>
            <a:ext cx="5807075" cy="4415790"/>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registered </a:t>
            </a:r>
            <a:r>
              <a:rPr dirty="0" sz="1450" spc="-5">
                <a:latin typeface="Times New Roman"/>
                <a:cs typeface="Times New Roman"/>
              </a:rPr>
              <a:t>a </a:t>
            </a:r>
            <a:r>
              <a:rPr dirty="0" sz="1450" spc="-10">
                <a:latin typeface="Times New Roman"/>
                <a:cs typeface="Times New Roman"/>
              </a:rPr>
              <a:t>vow </a:t>
            </a:r>
            <a:r>
              <a:rPr dirty="0" sz="1450" spc="-5">
                <a:latin typeface="Times New Roman"/>
                <a:cs typeface="Times New Roman"/>
              </a:rPr>
              <a:t>of </a:t>
            </a:r>
            <a:r>
              <a:rPr dirty="0" sz="1450" spc="-10">
                <a:latin typeface="Times New Roman"/>
                <a:cs typeface="Times New Roman"/>
              </a:rPr>
              <a:t>unsleeping</a:t>
            </a:r>
            <a:r>
              <a:rPr dirty="0" sz="1450" spc="5">
                <a:latin typeface="Times New Roman"/>
                <a:cs typeface="Times New Roman"/>
              </a:rPr>
              <a:t> </a:t>
            </a:r>
            <a:r>
              <a:rPr dirty="0" sz="1450" spc="-10">
                <a:latin typeface="Times New Roman"/>
                <a:cs typeface="Times New Roman"/>
              </a:rPr>
              <a:t>circumspection.</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turned from the </a:t>
            </a:r>
            <a:r>
              <a:rPr dirty="0" sz="1450" spc="-20">
                <a:latin typeface="Times New Roman"/>
                <a:cs typeface="Times New Roman"/>
              </a:rPr>
              <a:t>window, </a:t>
            </a:r>
            <a:r>
              <a:rPr dirty="0" sz="1450" spc="-10">
                <a:latin typeface="Times New Roman"/>
                <a:cs typeface="Times New Roman"/>
              </a:rPr>
              <a:t>my eyes alighted </a:t>
            </a:r>
            <a:r>
              <a:rPr dirty="0" sz="1450" spc="-5">
                <a:latin typeface="Times New Roman"/>
                <a:cs typeface="Times New Roman"/>
              </a:rPr>
              <a:t>on </a:t>
            </a:r>
            <a:r>
              <a:rPr dirty="0" sz="1450" spc="-10">
                <a:latin typeface="Times New Roman"/>
                <a:cs typeface="Times New Roman"/>
              </a:rPr>
              <a:t>the portrait. It had fallen  dead, like </a:t>
            </a:r>
            <a:r>
              <a:rPr dirty="0" sz="1450" spc="-5">
                <a:latin typeface="Times New Roman"/>
                <a:cs typeface="Times New Roman"/>
              </a:rPr>
              <a:t>a </a:t>
            </a:r>
            <a:r>
              <a:rPr dirty="0" sz="1450" spc="-10">
                <a:latin typeface="Times New Roman"/>
                <a:cs typeface="Times New Roman"/>
              </a:rPr>
              <a:t>candle after sunrise; it followed me with eyes </a:t>
            </a:r>
            <a:r>
              <a:rPr dirty="0" sz="1450" spc="-5">
                <a:latin typeface="Times New Roman"/>
                <a:cs typeface="Times New Roman"/>
              </a:rPr>
              <a:t>of </a:t>
            </a:r>
            <a:r>
              <a:rPr dirty="0" sz="1450" spc="-10">
                <a:latin typeface="Times New Roman"/>
                <a:cs typeface="Times New Roman"/>
              </a:rPr>
              <a:t>paint. </a:t>
            </a:r>
            <a:r>
              <a:rPr dirty="0" sz="1450" spc="-5">
                <a:latin typeface="Times New Roman"/>
                <a:cs typeface="Times New Roman"/>
              </a:rPr>
              <a:t>I </a:t>
            </a:r>
            <a:r>
              <a:rPr dirty="0" sz="1450" spc="-10">
                <a:latin typeface="Times New Roman"/>
                <a:cs typeface="Times New Roman"/>
              </a:rPr>
              <a:t>knew it  to </a:t>
            </a:r>
            <a:r>
              <a:rPr dirty="0" sz="1450" spc="-5">
                <a:latin typeface="Times New Roman"/>
                <a:cs typeface="Times New Roman"/>
              </a:rPr>
              <a:t>be </a:t>
            </a:r>
            <a:r>
              <a:rPr dirty="0" sz="1450" spc="-10">
                <a:latin typeface="Times New Roman"/>
                <a:cs typeface="Times New Roman"/>
              </a:rPr>
              <a:t>like, and marvelled at the tenacity </a:t>
            </a:r>
            <a:r>
              <a:rPr dirty="0" sz="1450" spc="-5">
                <a:latin typeface="Times New Roman"/>
                <a:cs typeface="Times New Roman"/>
              </a:rPr>
              <a:t>of </a:t>
            </a:r>
            <a:r>
              <a:rPr dirty="0" sz="1450" spc="-10">
                <a:latin typeface="Times New Roman"/>
                <a:cs typeface="Times New Roman"/>
              </a:rPr>
              <a:t>type in that declining race; </a:t>
            </a:r>
            <a:r>
              <a:rPr dirty="0" sz="1450" spc="-5">
                <a:latin typeface="Times New Roman"/>
                <a:cs typeface="Times New Roman"/>
              </a:rPr>
              <a:t>but </a:t>
            </a:r>
            <a:r>
              <a:rPr dirty="0" sz="1450" spc="-10">
                <a:latin typeface="Times New Roman"/>
                <a:cs typeface="Times New Roman"/>
              </a:rPr>
              <a:t>the  likeness was swallowed </a:t>
            </a:r>
            <a:r>
              <a:rPr dirty="0" sz="1450" spc="-5">
                <a:latin typeface="Times New Roman"/>
                <a:cs typeface="Times New Roman"/>
              </a:rPr>
              <a:t>up </a:t>
            </a:r>
            <a:r>
              <a:rPr dirty="0" sz="1450" spc="-10">
                <a:latin typeface="Times New Roman"/>
                <a:cs typeface="Times New Roman"/>
              </a:rPr>
              <a:t>in difference. </a:t>
            </a:r>
            <a:r>
              <a:rPr dirty="0" sz="1450" spc="-5">
                <a:latin typeface="Times New Roman"/>
                <a:cs typeface="Times New Roman"/>
              </a:rPr>
              <a:t>I </a:t>
            </a:r>
            <a:r>
              <a:rPr dirty="0" sz="1450" spc="-10">
                <a:latin typeface="Times New Roman"/>
                <a:cs typeface="Times New Roman"/>
              </a:rPr>
              <a:t>remembered how it had seemed to  me </a:t>
            </a:r>
            <a:r>
              <a:rPr dirty="0" sz="1450" spc="-5">
                <a:latin typeface="Times New Roman"/>
                <a:cs typeface="Times New Roman"/>
              </a:rPr>
              <a:t>a </a:t>
            </a:r>
            <a:r>
              <a:rPr dirty="0" sz="1450" spc="-10">
                <a:latin typeface="Times New Roman"/>
                <a:cs typeface="Times New Roman"/>
              </a:rPr>
              <a:t>thing unapproachable in the life, </a:t>
            </a:r>
            <a:r>
              <a:rPr dirty="0" sz="1450" spc="-5">
                <a:latin typeface="Times New Roman"/>
                <a:cs typeface="Times New Roman"/>
              </a:rPr>
              <a:t>a </a:t>
            </a:r>
            <a:r>
              <a:rPr dirty="0" sz="1450" spc="-10">
                <a:latin typeface="Times New Roman"/>
                <a:cs typeface="Times New Roman"/>
              </a:rPr>
              <a:t>creature rather </a:t>
            </a:r>
            <a:r>
              <a:rPr dirty="0" sz="1450" spc="-5">
                <a:latin typeface="Times New Roman"/>
                <a:cs typeface="Times New Roman"/>
              </a:rPr>
              <a:t>of </a:t>
            </a:r>
            <a:r>
              <a:rPr dirty="0" sz="1450" spc="-10">
                <a:latin typeface="Times New Roman"/>
                <a:cs typeface="Times New Roman"/>
              </a:rPr>
              <a:t>the painter’s craft  than </a:t>
            </a:r>
            <a:r>
              <a:rPr dirty="0" sz="1450" spc="-5">
                <a:latin typeface="Times New Roman"/>
                <a:cs typeface="Times New Roman"/>
              </a:rPr>
              <a:t>of </a:t>
            </a:r>
            <a:r>
              <a:rPr dirty="0" sz="1450" spc="-10">
                <a:latin typeface="Times New Roman"/>
                <a:cs typeface="Times New Roman"/>
              </a:rPr>
              <a:t>the modesty </a:t>
            </a:r>
            <a:r>
              <a:rPr dirty="0" sz="1450" spc="-5">
                <a:latin typeface="Times New Roman"/>
                <a:cs typeface="Times New Roman"/>
              </a:rPr>
              <a:t>of </a:t>
            </a:r>
            <a:r>
              <a:rPr dirty="0" sz="1450" spc="-10">
                <a:latin typeface="Times New Roman"/>
                <a:cs typeface="Times New Roman"/>
              </a:rPr>
              <a:t>nature, and </a:t>
            </a:r>
            <a:r>
              <a:rPr dirty="0" sz="1450" spc="-5">
                <a:latin typeface="Times New Roman"/>
                <a:cs typeface="Times New Roman"/>
              </a:rPr>
              <a:t>I </a:t>
            </a:r>
            <a:r>
              <a:rPr dirty="0" sz="1450" spc="-10">
                <a:latin typeface="Times New Roman"/>
                <a:cs typeface="Times New Roman"/>
              </a:rPr>
              <a:t>marvelled at the thought, and exulted in  the image </a:t>
            </a:r>
            <a:r>
              <a:rPr dirty="0" sz="1450" spc="-5">
                <a:latin typeface="Times New Roman"/>
                <a:cs typeface="Times New Roman"/>
              </a:rPr>
              <a:t>of </a:t>
            </a:r>
            <a:r>
              <a:rPr dirty="0" sz="1450" spc="-10">
                <a:latin typeface="Times New Roman"/>
                <a:cs typeface="Times New Roman"/>
              </a:rPr>
              <a:t>Olalla. Beauty </a:t>
            </a:r>
            <a:r>
              <a:rPr dirty="0" sz="1450" spc="-5">
                <a:latin typeface="Times New Roman"/>
                <a:cs typeface="Times New Roman"/>
              </a:rPr>
              <a:t>I </a:t>
            </a:r>
            <a:r>
              <a:rPr dirty="0" sz="1450" spc="-10">
                <a:latin typeface="Times New Roman"/>
                <a:cs typeface="Times New Roman"/>
              </a:rPr>
              <a:t>had seen before, and </a:t>
            </a:r>
            <a:r>
              <a:rPr dirty="0" sz="1450" spc="-5">
                <a:latin typeface="Times New Roman"/>
                <a:cs typeface="Times New Roman"/>
              </a:rPr>
              <a:t>not </a:t>
            </a:r>
            <a:r>
              <a:rPr dirty="0" sz="1450" spc="-10">
                <a:latin typeface="Times New Roman"/>
                <a:cs typeface="Times New Roman"/>
              </a:rPr>
              <a:t>been charmed, and </a:t>
            </a:r>
            <a:r>
              <a:rPr dirty="0" sz="1450" spc="-5">
                <a:latin typeface="Times New Roman"/>
                <a:cs typeface="Times New Roman"/>
              </a:rPr>
              <a:t>I  </a:t>
            </a:r>
            <a:r>
              <a:rPr dirty="0" sz="1450" spc="-10">
                <a:latin typeface="Times New Roman"/>
                <a:cs typeface="Times New Roman"/>
              </a:rPr>
              <a:t>had been often drawn to women, who were </a:t>
            </a:r>
            <a:r>
              <a:rPr dirty="0" sz="1450" spc="-5">
                <a:latin typeface="Times New Roman"/>
                <a:cs typeface="Times New Roman"/>
              </a:rPr>
              <a:t>not </a:t>
            </a:r>
            <a:r>
              <a:rPr dirty="0" sz="1450" spc="-10">
                <a:latin typeface="Times New Roman"/>
                <a:cs typeface="Times New Roman"/>
              </a:rPr>
              <a:t>beautiful except to me; </a:t>
            </a:r>
            <a:r>
              <a:rPr dirty="0" sz="1450" spc="-5">
                <a:latin typeface="Times New Roman"/>
                <a:cs typeface="Times New Roman"/>
              </a:rPr>
              <a:t>but </a:t>
            </a:r>
            <a:r>
              <a:rPr dirty="0" sz="1450" spc="-10">
                <a:latin typeface="Times New Roman"/>
                <a:cs typeface="Times New Roman"/>
              </a:rPr>
              <a:t>in  Olalla all that </a:t>
            </a:r>
            <a:r>
              <a:rPr dirty="0" sz="1450" spc="-5">
                <a:latin typeface="Times New Roman"/>
                <a:cs typeface="Times New Roman"/>
              </a:rPr>
              <a:t>I </a:t>
            </a:r>
            <a:r>
              <a:rPr dirty="0" sz="1450" spc="-10">
                <a:latin typeface="Times New Roman"/>
                <a:cs typeface="Times New Roman"/>
              </a:rPr>
              <a:t>desired and had </a:t>
            </a:r>
            <a:r>
              <a:rPr dirty="0" sz="1450" spc="-5">
                <a:latin typeface="Times New Roman"/>
                <a:cs typeface="Times New Roman"/>
              </a:rPr>
              <a:t>not </a:t>
            </a:r>
            <a:r>
              <a:rPr dirty="0" sz="1450" spc="-10">
                <a:latin typeface="Times New Roman"/>
                <a:cs typeface="Times New Roman"/>
              </a:rPr>
              <a:t>dared to imagine was</a:t>
            </a:r>
            <a:r>
              <a:rPr dirty="0" sz="1450" spc="60">
                <a:latin typeface="Times New Roman"/>
                <a:cs typeface="Times New Roman"/>
              </a:rPr>
              <a:t> </a:t>
            </a:r>
            <a:r>
              <a:rPr dirty="0" sz="1450" spc="-10">
                <a:latin typeface="Times New Roman"/>
                <a:cs typeface="Times New Roman"/>
              </a:rPr>
              <a:t>united.</a:t>
            </a:r>
            <a:endParaRPr sz="1450">
              <a:latin typeface="Times New Roman"/>
              <a:cs typeface="Times New Roman"/>
            </a:endParaRPr>
          </a:p>
          <a:p>
            <a:pPr algn="just" marL="12700" marR="5080">
              <a:lnSpc>
                <a:spcPts val="1730"/>
              </a:lnSpc>
              <a:spcBef>
                <a:spcPts val="850"/>
              </a:spcBef>
            </a:pP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see her the next </a:t>
            </a:r>
            <a:r>
              <a:rPr dirty="0" sz="1450" spc="-30">
                <a:latin typeface="Times New Roman"/>
                <a:cs typeface="Times New Roman"/>
              </a:rPr>
              <a:t>day, </a:t>
            </a:r>
            <a:r>
              <a:rPr dirty="0" sz="1450" spc="-10">
                <a:latin typeface="Times New Roman"/>
                <a:cs typeface="Times New Roman"/>
              </a:rPr>
              <a:t>and my heart ached and my eyes longed for </a:t>
            </a:r>
            <a:r>
              <a:rPr dirty="0" sz="1450" spc="-20">
                <a:latin typeface="Times New Roman"/>
                <a:cs typeface="Times New Roman"/>
              </a:rPr>
              <a:t>her, </a:t>
            </a:r>
            <a:r>
              <a:rPr dirty="0" sz="1450" spc="320">
                <a:latin typeface="Times New Roman"/>
                <a:cs typeface="Times New Roman"/>
              </a:rPr>
              <a:t> </a:t>
            </a:r>
            <a:r>
              <a:rPr dirty="0" sz="1450" spc="-10">
                <a:latin typeface="Times New Roman"/>
                <a:cs typeface="Times New Roman"/>
              </a:rPr>
              <a:t>as men long for morning. But the day </a:t>
            </a:r>
            <a:r>
              <a:rPr dirty="0" sz="1450" spc="-20">
                <a:latin typeface="Times New Roman"/>
                <a:cs typeface="Times New Roman"/>
              </a:rPr>
              <a:t>after,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returned, about my usual  </a:t>
            </a:r>
            <a:r>
              <a:rPr dirty="0" sz="1450" spc="-20">
                <a:latin typeface="Times New Roman"/>
                <a:cs typeface="Times New Roman"/>
              </a:rPr>
              <a:t>hour, </a:t>
            </a:r>
            <a:r>
              <a:rPr dirty="0" sz="1450" spc="-10">
                <a:latin typeface="Times New Roman"/>
                <a:cs typeface="Times New Roman"/>
              </a:rPr>
              <a:t>she was once more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gallery, </a:t>
            </a:r>
            <a:r>
              <a:rPr dirty="0" sz="1450" spc="-10">
                <a:latin typeface="Times New Roman"/>
                <a:cs typeface="Times New Roman"/>
              </a:rPr>
              <a:t>and </a:t>
            </a:r>
            <a:r>
              <a:rPr dirty="0" sz="1450" spc="-5">
                <a:latin typeface="Times New Roman"/>
                <a:cs typeface="Times New Roman"/>
              </a:rPr>
              <a:t>our looks </a:t>
            </a:r>
            <a:r>
              <a:rPr dirty="0" sz="1450" spc="-10">
                <a:latin typeface="Times New Roman"/>
                <a:cs typeface="Times New Roman"/>
              </a:rPr>
              <a:t>once more met and  embraced. </a:t>
            </a:r>
            <a:r>
              <a:rPr dirty="0" sz="1450" spc="-5">
                <a:latin typeface="Times New Roman"/>
                <a:cs typeface="Times New Roman"/>
              </a:rPr>
              <a:t>I </a:t>
            </a:r>
            <a:r>
              <a:rPr dirty="0" sz="1450" spc="-10">
                <a:latin typeface="Times New Roman"/>
                <a:cs typeface="Times New Roman"/>
              </a:rPr>
              <a:t>would have spoken, </a:t>
            </a:r>
            <a:r>
              <a:rPr dirty="0" sz="1450" spc="-5">
                <a:latin typeface="Times New Roman"/>
                <a:cs typeface="Times New Roman"/>
              </a:rPr>
              <a:t>I </a:t>
            </a:r>
            <a:r>
              <a:rPr dirty="0" sz="1450" spc="-10">
                <a:latin typeface="Times New Roman"/>
                <a:cs typeface="Times New Roman"/>
              </a:rPr>
              <a:t>would have drawn near to her; </a:t>
            </a:r>
            <a:r>
              <a:rPr dirty="0" sz="1450" spc="-5">
                <a:latin typeface="Times New Roman"/>
                <a:cs typeface="Times New Roman"/>
              </a:rPr>
              <a:t>but </a:t>
            </a:r>
            <a:r>
              <a:rPr dirty="0" sz="1450" spc="-10">
                <a:latin typeface="Times New Roman"/>
                <a:cs typeface="Times New Roman"/>
              </a:rPr>
              <a:t>strongly  as she plucked at my heart, drawing me like </a:t>
            </a:r>
            <a:r>
              <a:rPr dirty="0" sz="1450" spc="-5">
                <a:latin typeface="Times New Roman"/>
                <a:cs typeface="Times New Roman"/>
              </a:rPr>
              <a:t>a </a:t>
            </a:r>
            <a:r>
              <a:rPr dirty="0" sz="1450" spc="-10">
                <a:latin typeface="Times New Roman"/>
                <a:cs typeface="Times New Roman"/>
              </a:rPr>
              <a:t>magnet, something yet more  imperious withheld me; and </a:t>
            </a:r>
            <a:r>
              <a:rPr dirty="0" sz="1450" spc="-5">
                <a:latin typeface="Times New Roman"/>
                <a:cs typeface="Times New Roman"/>
              </a:rPr>
              <a:t>I </a:t>
            </a:r>
            <a:r>
              <a:rPr dirty="0" sz="1450" spc="-10">
                <a:latin typeface="Times New Roman"/>
                <a:cs typeface="Times New Roman"/>
              </a:rPr>
              <a:t>could only bow and pass </a:t>
            </a:r>
            <a:r>
              <a:rPr dirty="0" sz="1450" spc="-5">
                <a:latin typeface="Times New Roman"/>
                <a:cs typeface="Times New Roman"/>
              </a:rPr>
              <a:t>by; </a:t>
            </a:r>
            <a:r>
              <a:rPr dirty="0" sz="1450" spc="-10">
                <a:latin typeface="Times New Roman"/>
                <a:cs typeface="Times New Roman"/>
              </a:rPr>
              <a:t>and she, leaving  my salutation unanswered, only followed me with her noble</a:t>
            </a:r>
            <a:r>
              <a:rPr dirty="0" sz="1450" spc="55">
                <a:latin typeface="Times New Roman"/>
                <a:cs typeface="Times New Roman"/>
              </a:rPr>
              <a:t> </a:t>
            </a:r>
            <a:r>
              <a:rPr dirty="0" sz="1450" spc="-10">
                <a:latin typeface="Times New Roman"/>
                <a:cs typeface="Times New Roman"/>
              </a:rPr>
              <a:t>eyes.</a:t>
            </a:r>
            <a:endParaRPr sz="1450">
              <a:latin typeface="Times New Roman"/>
              <a:cs typeface="Times New Roman"/>
            </a:endParaRPr>
          </a:p>
          <a:p>
            <a:pPr algn="just" marL="12700">
              <a:lnSpc>
                <a:spcPct val="100000"/>
              </a:lnSpc>
              <a:spcBef>
                <a:spcPts val="790"/>
              </a:spcBef>
            </a:pPr>
            <a:r>
              <a:rPr dirty="0" sz="1450" spc="-5">
                <a:latin typeface="Times New Roman"/>
                <a:cs typeface="Times New Roman"/>
              </a:rPr>
              <a:t>I </a:t>
            </a:r>
            <a:r>
              <a:rPr dirty="0" sz="1450" spc="-10">
                <a:latin typeface="Times New Roman"/>
                <a:cs typeface="Times New Roman"/>
              </a:rPr>
              <a:t>had now her image </a:t>
            </a:r>
            <a:r>
              <a:rPr dirty="0" sz="1450" spc="-5">
                <a:latin typeface="Times New Roman"/>
                <a:cs typeface="Times New Roman"/>
              </a:rPr>
              <a:t>by </a:t>
            </a:r>
            <a:r>
              <a:rPr dirty="0" sz="1450" spc="-10">
                <a:latin typeface="Times New Roman"/>
                <a:cs typeface="Times New Roman"/>
              </a:rPr>
              <a:t>rote, and as </a:t>
            </a:r>
            <a:r>
              <a:rPr dirty="0" sz="1450" spc="-5">
                <a:latin typeface="Times New Roman"/>
                <a:cs typeface="Times New Roman"/>
              </a:rPr>
              <a:t>I </a:t>
            </a:r>
            <a:r>
              <a:rPr dirty="0" sz="1450" spc="-10">
                <a:latin typeface="Times New Roman"/>
                <a:cs typeface="Times New Roman"/>
              </a:rPr>
              <a:t>conned the traits in memory it seemed</a:t>
            </a:r>
            <a:r>
              <a:rPr dirty="0" sz="1450" spc="310">
                <a:latin typeface="Times New Roman"/>
                <a:cs typeface="Times New Roman"/>
              </a:rPr>
              <a:t> </a:t>
            </a:r>
            <a:r>
              <a:rPr dirty="0" sz="1450" spc="-10">
                <a:latin typeface="Times New Roman"/>
                <a:cs typeface="Times New Roman"/>
              </a:rPr>
              <a:t>as</a:t>
            </a:r>
            <a:endParaRPr sz="1450">
              <a:latin typeface="Times New Roman"/>
              <a:cs typeface="Times New Roman"/>
            </a:endParaRPr>
          </a:p>
        </p:txBody>
      </p:sp>
      <p:sp>
        <p:nvSpPr>
          <p:cNvPr id="5" name="object 5"/>
          <p:cNvSpPr txBox="1"/>
          <p:nvPr/>
        </p:nvSpPr>
        <p:spPr>
          <a:xfrm>
            <a:off x="876300" y="5758597"/>
            <a:ext cx="5806440" cy="419671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read her very heart. She was dressed with something </a:t>
            </a:r>
            <a:r>
              <a:rPr dirty="0" sz="1450" spc="-5">
                <a:latin typeface="Times New Roman"/>
                <a:cs typeface="Times New Roman"/>
              </a:rPr>
              <a:t>of </a:t>
            </a:r>
            <a:r>
              <a:rPr dirty="0" sz="1450" spc="-10">
                <a:latin typeface="Times New Roman"/>
                <a:cs typeface="Times New Roman"/>
              </a:rPr>
              <a:t>her </a:t>
            </a:r>
            <a:r>
              <a:rPr dirty="0" sz="1450" spc="-15">
                <a:latin typeface="Times New Roman"/>
                <a:cs typeface="Times New Roman"/>
              </a:rPr>
              <a:t>mother’s  </a:t>
            </a:r>
            <a:r>
              <a:rPr dirty="0" sz="1450" spc="-20">
                <a:latin typeface="Times New Roman"/>
                <a:cs typeface="Times New Roman"/>
              </a:rPr>
              <a:t>coquetry, </a:t>
            </a:r>
            <a:r>
              <a:rPr dirty="0" sz="1450" spc="-10">
                <a:latin typeface="Times New Roman"/>
                <a:cs typeface="Times New Roman"/>
              </a:rPr>
              <a:t>and love </a:t>
            </a:r>
            <a:r>
              <a:rPr dirty="0" sz="1450" spc="-5">
                <a:latin typeface="Times New Roman"/>
                <a:cs typeface="Times New Roman"/>
              </a:rPr>
              <a:t>of </a:t>
            </a:r>
            <a:r>
              <a:rPr dirty="0" sz="1450" spc="-10">
                <a:latin typeface="Times New Roman"/>
                <a:cs typeface="Times New Roman"/>
              </a:rPr>
              <a:t>positive </a:t>
            </a:r>
            <a:r>
              <a:rPr dirty="0" sz="1450" spc="-20">
                <a:latin typeface="Times New Roman"/>
                <a:cs typeface="Times New Roman"/>
              </a:rPr>
              <a:t>colour.</a:t>
            </a:r>
            <a:r>
              <a:rPr dirty="0" sz="1450" spc="320">
                <a:latin typeface="Times New Roman"/>
                <a:cs typeface="Times New Roman"/>
              </a:rPr>
              <a:t> </a:t>
            </a:r>
            <a:r>
              <a:rPr dirty="0" sz="1450" spc="-10">
                <a:latin typeface="Times New Roman"/>
                <a:cs typeface="Times New Roman"/>
              </a:rPr>
              <a:t>Her robe, which </a:t>
            </a:r>
            <a:r>
              <a:rPr dirty="0" sz="1450" spc="-5">
                <a:latin typeface="Times New Roman"/>
                <a:cs typeface="Times New Roman"/>
              </a:rPr>
              <a:t>I </a:t>
            </a:r>
            <a:r>
              <a:rPr dirty="0" sz="1450" spc="-10">
                <a:latin typeface="Times New Roman"/>
                <a:cs typeface="Times New Roman"/>
              </a:rPr>
              <a:t>know she must have  made with her own hands, clung about her with </a:t>
            </a:r>
            <a:r>
              <a:rPr dirty="0" sz="1450" spc="-5">
                <a:latin typeface="Times New Roman"/>
                <a:cs typeface="Times New Roman"/>
              </a:rPr>
              <a:t>a </a:t>
            </a:r>
            <a:r>
              <a:rPr dirty="0" sz="1450" spc="-10">
                <a:latin typeface="Times New Roman"/>
                <a:cs typeface="Times New Roman"/>
              </a:rPr>
              <a:t>cunning grace. After the  fashion </a:t>
            </a:r>
            <a:r>
              <a:rPr dirty="0" sz="1450" spc="-5">
                <a:latin typeface="Times New Roman"/>
                <a:cs typeface="Times New Roman"/>
              </a:rPr>
              <a:t>of </a:t>
            </a:r>
            <a:r>
              <a:rPr dirty="0" sz="1450" spc="-10">
                <a:latin typeface="Times New Roman"/>
                <a:cs typeface="Times New Roman"/>
              </a:rPr>
              <a:t>that </a:t>
            </a:r>
            <a:r>
              <a:rPr dirty="0" sz="1450" spc="-20">
                <a:latin typeface="Times New Roman"/>
                <a:cs typeface="Times New Roman"/>
              </a:rPr>
              <a:t>country, </a:t>
            </a:r>
            <a:r>
              <a:rPr dirty="0" sz="1450" spc="-10">
                <a:latin typeface="Times New Roman"/>
                <a:cs typeface="Times New Roman"/>
              </a:rPr>
              <a:t>besides, her bodice stood open in the middle, in </a:t>
            </a:r>
            <a:r>
              <a:rPr dirty="0" sz="1450" spc="-5">
                <a:latin typeface="Times New Roman"/>
                <a:cs typeface="Times New Roman"/>
              </a:rPr>
              <a:t>a </a:t>
            </a:r>
            <a:r>
              <a:rPr dirty="0" sz="1450" spc="-10">
                <a:latin typeface="Times New Roman"/>
                <a:cs typeface="Times New Roman"/>
              </a:rPr>
              <a:t>long  slit, and here, in spite </a:t>
            </a:r>
            <a:r>
              <a:rPr dirty="0" sz="1450" spc="-5">
                <a:latin typeface="Times New Roman"/>
                <a:cs typeface="Times New Roman"/>
              </a:rPr>
              <a:t>of </a:t>
            </a:r>
            <a:r>
              <a:rPr dirty="0" sz="1450" spc="-10">
                <a:latin typeface="Times New Roman"/>
                <a:cs typeface="Times New Roman"/>
              </a:rPr>
              <a:t>the poverty </a:t>
            </a:r>
            <a:r>
              <a:rPr dirty="0" sz="1450" spc="-5">
                <a:latin typeface="Times New Roman"/>
                <a:cs typeface="Times New Roman"/>
              </a:rPr>
              <a:t>of </a:t>
            </a:r>
            <a:r>
              <a:rPr dirty="0" sz="1450" spc="-10">
                <a:latin typeface="Times New Roman"/>
                <a:cs typeface="Times New Roman"/>
              </a:rPr>
              <a:t>the house, </a:t>
            </a:r>
            <a:r>
              <a:rPr dirty="0" sz="1450" spc="-5">
                <a:latin typeface="Times New Roman"/>
                <a:cs typeface="Times New Roman"/>
              </a:rPr>
              <a:t>a </a:t>
            </a:r>
            <a:r>
              <a:rPr dirty="0" sz="1450" spc="-10">
                <a:latin typeface="Times New Roman"/>
                <a:cs typeface="Times New Roman"/>
              </a:rPr>
              <a:t>gold coin, hanging </a:t>
            </a:r>
            <a:r>
              <a:rPr dirty="0" sz="1450" spc="-5">
                <a:latin typeface="Times New Roman"/>
                <a:cs typeface="Times New Roman"/>
              </a:rPr>
              <a:t>by a  </a:t>
            </a:r>
            <a:r>
              <a:rPr dirty="0" sz="1450" spc="-10">
                <a:latin typeface="Times New Roman"/>
                <a:cs typeface="Times New Roman"/>
              </a:rPr>
              <a:t>ribbon, lay </a:t>
            </a:r>
            <a:r>
              <a:rPr dirty="0" sz="1450" spc="-5">
                <a:latin typeface="Times New Roman"/>
                <a:cs typeface="Times New Roman"/>
              </a:rPr>
              <a:t>on </a:t>
            </a:r>
            <a:r>
              <a:rPr dirty="0" sz="1450" spc="-10">
                <a:latin typeface="Times New Roman"/>
                <a:cs typeface="Times New Roman"/>
              </a:rPr>
              <a:t>her brown bosom. These were proofs, had any been needed, </a:t>
            </a:r>
            <a:r>
              <a:rPr dirty="0" sz="1450" spc="-5">
                <a:latin typeface="Times New Roman"/>
                <a:cs typeface="Times New Roman"/>
              </a:rPr>
              <a:t>of  </a:t>
            </a:r>
            <a:r>
              <a:rPr dirty="0" sz="1450" spc="-10">
                <a:latin typeface="Times New Roman"/>
                <a:cs typeface="Times New Roman"/>
              </a:rPr>
              <a:t>her inborn delight in life and her own loveliness. On the other hand, in her  eyes that </a:t>
            </a:r>
            <a:r>
              <a:rPr dirty="0" sz="1450" spc="-5">
                <a:latin typeface="Times New Roman"/>
                <a:cs typeface="Times New Roman"/>
              </a:rPr>
              <a:t>hung upon </a:t>
            </a:r>
            <a:r>
              <a:rPr dirty="0" sz="1450" spc="-10">
                <a:latin typeface="Times New Roman"/>
                <a:cs typeface="Times New Roman"/>
              </a:rPr>
              <a:t>mine, </a:t>
            </a:r>
            <a:r>
              <a:rPr dirty="0" sz="1450" spc="-5">
                <a:latin typeface="Times New Roman"/>
                <a:cs typeface="Times New Roman"/>
              </a:rPr>
              <a:t>I </a:t>
            </a:r>
            <a:r>
              <a:rPr dirty="0" sz="1450" spc="-10">
                <a:latin typeface="Times New Roman"/>
                <a:cs typeface="Times New Roman"/>
              </a:rPr>
              <a:t>could read depth beyond depth </a:t>
            </a:r>
            <a:r>
              <a:rPr dirty="0" sz="1450" spc="-5">
                <a:latin typeface="Times New Roman"/>
                <a:cs typeface="Times New Roman"/>
              </a:rPr>
              <a:t>of </a:t>
            </a:r>
            <a:r>
              <a:rPr dirty="0" sz="1450" spc="-10">
                <a:latin typeface="Times New Roman"/>
                <a:cs typeface="Times New Roman"/>
              </a:rPr>
              <a:t>passion and  sadness, lights </a:t>
            </a:r>
            <a:r>
              <a:rPr dirty="0" sz="1450" spc="-5">
                <a:latin typeface="Times New Roman"/>
                <a:cs typeface="Times New Roman"/>
              </a:rPr>
              <a:t>of </a:t>
            </a:r>
            <a:r>
              <a:rPr dirty="0" sz="1450" spc="-10">
                <a:latin typeface="Times New Roman"/>
                <a:cs typeface="Times New Roman"/>
              </a:rPr>
              <a:t>poetry and hope, blacknesses </a:t>
            </a:r>
            <a:r>
              <a:rPr dirty="0" sz="1450" spc="-5">
                <a:latin typeface="Times New Roman"/>
                <a:cs typeface="Times New Roman"/>
              </a:rPr>
              <a:t>of </a:t>
            </a:r>
            <a:r>
              <a:rPr dirty="0" sz="1450" spc="-15">
                <a:latin typeface="Times New Roman"/>
                <a:cs typeface="Times New Roman"/>
              </a:rPr>
              <a:t>despair, </a:t>
            </a:r>
            <a:r>
              <a:rPr dirty="0" sz="1450" spc="-10">
                <a:latin typeface="Times New Roman"/>
                <a:cs typeface="Times New Roman"/>
              </a:rPr>
              <a:t>and thoughts that  were above the earth. It was </a:t>
            </a:r>
            <a:r>
              <a:rPr dirty="0" sz="1450" spc="-5">
                <a:latin typeface="Times New Roman"/>
                <a:cs typeface="Times New Roman"/>
              </a:rPr>
              <a:t>a </a:t>
            </a:r>
            <a:r>
              <a:rPr dirty="0" sz="1450" spc="-10">
                <a:latin typeface="Times New Roman"/>
                <a:cs typeface="Times New Roman"/>
              </a:rPr>
              <a:t>lovely </a:t>
            </a:r>
            <a:r>
              <a:rPr dirty="0" sz="1450" spc="-25">
                <a:latin typeface="Times New Roman"/>
                <a:cs typeface="Times New Roman"/>
              </a:rPr>
              <a:t>body, </a:t>
            </a:r>
            <a:r>
              <a:rPr dirty="0" sz="1450" spc="-5">
                <a:latin typeface="Times New Roman"/>
                <a:cs typeface="Times New Roman"/>
              </a:rPr>
              <a:t>but </a:t>
            </a:r>
            <a:r>
              <a:rPr dirty="0" sz="1450" spc="-10">
                <a:latin typeface="Times New Roman"/>
                <a:cs typeface="Times New Roman"/>
              </a:rPr>
              <a:t>the inmate, the soul, was more  than worthy </a:t>
            </a:r>
            <a:r>
              <a:rPr dirty="0" sz="1450" spc="-5">
                <a:latin typeface="Times New Roman"/>
                <a:cs typeface="Times New Roman"/>
              </a:rPr>
              <a:t>of </a:t>
            </a:r>
            <a:r>
              <a:rPr dirty="0" sz="1450" spc="-10">
                <a:latin typeface="Times New Roman"/>
                <a:cs typeface="Times New Roman"/>
              </a:rPr>
              <a:t>that lodging. Should </a:t>
            </a:r>
            <a:r>
              <a:rPr dirty="0" sz="1450" spc="-5">
                <a:latin typeface="Times New Roman"/>
                <a:cs typeface="Times New Roman"/>
              </a:rPr>
              <a:t>I </a:t>
            </a:r>
            <a:r>
              <a:rPr dirty="0" sz="1450" spc="-10">
                <a:latin typeface="Times New Roman"/>
                <a:cs typeface="Times New Roman"/>
              </a:rPr>
              <a:t>leave this incomparable flower to wither  unseen </a:t>
            </a:r>
            <a:r>
              <a:rPr dirty="0" sz="1450" spc="-5">
                <a:latin typeface="Times New Roman"/>
                <a:cs typeface="Times New Roman"/>
              </a:rPr>
              <a:t>on </a:t>
            </a:r>
            <a:r>
              <a:rPr dirty="0" sz="1450" spc="-10">
                <a:latin typeface="Times New Roman"/>
                <a:cs typeface="Times New Roman"/>
              </a:rPr>
              <a:t>these rough mountains? Should </a:t>
            </a:r>
            <a:r>
              <a:rPr dirty="0" sz="1450" spc="-5">
                <a:latin typeface="Times New Roman"/>
                <a:cs typeface="Times New Roman"/>
              </a:rPr>
              <a:t>I </a:t>
            </a:r>
            <a:r>
              <a:rPr dirty="0" sz="1450" spc="-10">
                <a:latin typeface="Times New Roman"/>
                <a:cs typeface="Times New Roman"/>
              </a:rPr>
              <a:t>despise the great gift </a:t>
            </a:r>
            <a:r>
              <a:rPr dirty="0" sz="1450" spc="-15">
                <a:latin typeface="Times New Roman"/>
                <a:cs typeface="Times New Roman"/>
              </a:rPr>
              <a:t>offered </a:t>
            </a:r>
            <a:r>
              <a:rPr dirty="0" sz="1450" spc="-10">
                <a:latin typeface="Times New Roman"/>
                <a:cs typeface="Times New Roman"/>
              </a:rPr>
              <a:t>me  in the eloquent silence </a:t>
            </a:r>
            <a:r>
              <a:rPr dirty="0" sz="1450" spc="-5">
                <a:latin typeface="Times New Roman"/>
                <a:cs typeface="Times New Roman"/>
              </a:rPr>
              <a:t>of </a:t>
            </a:r>
            <a:r>
              <a:rPr dirty="0" sz="1450" spc="-10">
                <a:latin typeface="Times New Roman"/>
                <a:cs typeface="Times New Roman"/>
              </a:rPr>
              <a:t>her eyes? Here was </a:t>
            </a:r>
            <a:r>
              <a:rPr dirty="0" sz="1450" spc="-5">
                <a:latin typeface="Times New Roman"/>
                <a:cs typeface="Times New Roman"/>
              </a:rPr>
              <a:t>a </a:t>
            </a:r>
            <a:r>
              <a:rPr dirty="0" sz="1450" spc="-10">
                <a:latin typeface="Times New Roman"/>
                <a:cs typeface="Times New Roman"/>
              </a:rPr>
              <a:t>soul immured; should </a:t>
            </a:r>
            <a:r>
              <a:rPr dirty="0" sz="1450" spc="-5">
                <a:latin typeface="Times New Roman"/>
                <a:cs typeface="Times New Roman"/>
              </a:rPr>
              <a:t>I not  </a:t>
            </a:r>
            <a:r>
              <a:rPr dirty="0" sz="1450" spc="-10">
                <a:latin typeface="Times New Roman"/>
                <a:cs typeface="Times New Roman"/>
              </a:rPr>
              <a:t>burst its prison? All side considerations fell </a:t>
            </a:r>
            <a:r>
              <a:rPr dirty="0" sz="1450" spc="-15">
                <a:latin typeface="Times New Roman"/>
                <a:cs typeface="Times New Roman"/>
              </a:rPr>
              <a:t>off </a:t>
            </a:r>
            <a:r>
              <a:rPr dirty="0" sz="1450" spc="-10">
                <a:latin typeface="Times New Roman"/>
                <a:cs typeface="Times New Roman"/>
              </a:rPr>
              <a:t>from me; were she the child </a:t>
            </a:r>
            <a:r>
              <a:rPr dirty="0" sz="1450" spc="-5">
                <a:latin typeface="Times New Roman"/>
                <a:cs typeface="Times New Roman"/>
              </a:rPr>
              <a:t>of  </a:t>
            </a:r>
            <a:r>
              <a:rPr dirty="0" sz="1450" spc="-10">
                <a:latin typeface="Times New Roman"/>
                <a:cs typeface="Times New Roman"/>
              </a:rPr>
              <a:t>Herod </a:t>
            </a:r>
            <a:r>
              <a:rPr dirty="0" sz="1450" spc="-5">
                <a:latin typeface="Times New Roman"/>
                <a:cs typeface="Times New Roman"/>
              </a:rPr>
              <a:t>I </a:t>
            </a:r>
            <a:r>
              <a:rPr dirty="0" sz="1450" spc="-10">
                <a:latin typeface="Times New Roman"/>
                <a:cs typeface="Times New Roman"/>
              </a:rPr>
              <a:t>swore </a:t>
            </a:r>
            <a:r>
              <a:rPr dirty="0" sz="1450" spc="-5">
                <a:latin typeface="Times New Roman"/>
                <a:cs typeface="Times New Roman"/>
              </a:rPr>
              <a:t>I </a:t>
            </a:r>
            <a:r>
              <a:rPr dirty="0" sz="1450" spc="-10">
                <a:latin typeface="Times New Roman"/>
                <a:cs typeface="Times New Roman"/>
              </a:rPr>
              <a:t>should make her mine; and that very evening </a:t>
            </a:r>
            <a:r>
              <a:rPr dirty="0" sz="1450" spc="-5">
                <a:latin typeface="Times New Roman"/>
                <a:cs typeface="Times New Roman"/>
              </a:rPr>
              <a:t>I </a:t>
            </a:r>
            <a:r>
              <a:rPr dirty="0" sz="1450" spc="-10">
                <a:latin typeface="Times New Roman"/>
                <a:cs typeface="Times New Roman"/>
              </a:rPr>
              <a:t>set myself,  with </a:t>
            </a:r>
            <a:r>
              <a:rPr dirty="0" sz="1450" spc="-5">
                <a:latin typeface="Times New Roman"/>
                <a:cs typeface="Times New Roman"/>
              </a:rPr>
              <a:t>a </a:t>
            </a:r>
            <a:r>
              <a:rPr dirty="0" sz="1450" spc="-10">
                <a:latin typeface="Times New Roman"/>
                <a:cs typeface="Times New Roman"/>
              </a:rPr>
              <a:t>mingled sense </a:t>
            </a:r>
            <a:r>
              <a:rPr dirty="0" sz="1450" spc="-5">
                <a:latin typeface="Times New Roman"/>
                <a:cs typeface="Times New Roman"/>
              </a:rPr>
              <a:t>of </a:t>
            </a:r>
            <a:r>
              <a:rPr dirty="0" sz="1450" spc="-10">
                <a:latin typeface="Times New Roman"/>
                <a:cs typeface="Times New Roman"/>
              </a:rPr>
              <a:t>treachery and disgrace, to captivate the </a:t>
            </a:r>
            <a:r>
              <a:rPr dirty="0" sz="1450" spc="-20">
                <a:latin typeface="Times New Roman"/>
                <a:cs typeface="Times New Roman"/>
              </a:rPr>
              <a:t>brother.  </a:t>
            </a:r>
            <a:r>
              <a:rPr dirty="0" sz="1450" spc="-10">
                <a:latin typeface="Times New Roman"/>
                <a:cs typeface="Times New Roman"/>
              </a:rPr>
              <a:t>Perhaps </a:t>
            </a:r>
            <a:r>
              <a:rPr dirty="0" sz="1450" spc="-5">
                <a:latin typeface="Times New Roman"/>
                <a:cs typeface="Times New Roman"/>
              </a:rPr>
              <a:t>I </a:t>
            </a:r>
            <a:r>
              <a:rPr dirty="0" sz="1450" spc="-10">
                <a:latin typeface="Times New Roman"/>
                <a:cs typeface="Times New Roman"/>
              </a:rPr>
              <a:t>read him with more favourable eyes, perhaps the </a:t>
            </a:r>
            <a:r>
              <a:rPr dirty="0" sz="1450" spc="-5">
                <a:latin typeface="Times New Roman"/>
                <a:cs typeface="Times New Roman"/>
              </a:rPr>
              <a:t>thought of </a:t>
            </a:r>
            <a:r>
              <a:rPr dirty="0" sz="1450" spc="-10">
                <a:latin typeface="Times New Roman"/>
                <a:cs typeface="Times New Roman"/>
              </a:rPr>
              <a:t>his  sister always summoned </a:t>
            </a:r>
            <a:r>
              <a:rPr dirty="0" sz="1450" spc="-5">
                <a:latin typeface="Times New Roman"/>
                <a:cs typeface="Times New Roman"/>
              </a:rPr>
              <a:t>up </a:t>
            </a:r>
            <a:r>
              <a:rPr dirty="0" sz="1450" spc="-10">
                <a:latin typeface="Times New Roman"/>
                <a:cs typeface="Times New Roman"/>
              </a:rPr>
              <a:t>the better qualities </a:t>
            </a:r>
            <a:r>
              <a:rPr dirty="0" sz="1450" spc="-5">
                <a:latin typeface="Times New Roman"/>
                <a:cs typeface="Times New Roman"/>
              </a:rPr>
              <a:t>of </a:t>
            </a:r>
            <a:r>
              <a:rPr dirty="0" sz="1450" spc="-10">
                <a:latin typeface="Times New Roman"/>
                <a:cs typeface="Times New Roman"/>
              </a:rPr>
              <a:t>that imperfect soul; </a:t>
            </a:r>
            <a:r>
              <a:rPr dirty="0" sz="1450" spc="-5">
                <a:latin typeface="Times New Roman"/>
                <a:cs typeface="Times New Roman"/>
              </a:rPr>
              <a:t>but he  </a:t>
            </a:r>
            <a:r>
              <a:rPr dirty="0" sz="1450" spc="-10">
                <a:latin typeface="Times New Roman"/>
                <a:cs typeface="Times New Roman"/>
              </a:rPr>
              <a:t>had</a:t>
            </a:r>
            <a:r>
              <a:rPr dirty="0" sz="1450" spc="130">
                <a:latin typeface="Times New Roman"/>
                <a:cs typeface="Times New Roman"/>
              </a:rPr>
              <a:t> </a:t>
            </a:r>
            <a:r>
              <a:rPr dirty="0" sz="1450" spc="-10">
                <a:latin typeface="Times New Roman"/>
                <a:cs typeface="Times New Roman"/>
              </a:rPr>
              <a:t>never</a:t>
            </a:r>
            <a:r>
              <a:rPr dirty="0" sz="1450" spc="130">
                <a:latin typeface="Times New Roman"/>
                <a:cs typeface="Times New Roman"/>
              </a:rPr>
              <a:t> </a:t>
            </a:r>
            <a:r>
              <a:rPr dirty="0" sz="1450" spc="-10">
                <a:latin typeface="Times New Roman"/>
                <a:cs typeface="Times New Roman"/>
              </a:rPr>
              <a:t>seemed</a:t>
            </a:r>
            <a:r>
              <a:rPr dirty="0" sz="1450" spc="130">
                <a:latin typeface="Times New Roman"/>
                <a:cs typeface="Times New Roman"/>
              </a:rPr>
              <a:t> </a:t>
            </a:r>
            <a:r>
              <a:rPr dirty="0" sz="1450" spc="-10">
                <a:latin typeface="Times New Roman"/>
                <a:cs typeface="Times New Roman"/>
              </a:rPr>
              <a:t>to</a:t>
            </a:r>
            <a:r>
              <a:rPr dirty="0" sz="1450" spc="130">
                <a:latin typeface="Times New Roman"/>
                <a:cs typeface="Times New Roman"/>
              </a:rPr>
              <a:t> </a:t>
            </a:r>
            <a:r>
              <a:rPr dirty="0" sz="1450" spc="-10">
                <a:latin typeface="Times New Roman"/>
                <a:cs typeface="Times New Roman"/>
              </a:rPr>
              <a:t>me</a:t>
            </a:r>
            <a:r>
              <a:rPr dirty="0" sz="1450" spc="135">
                <a:latin typeface="Times New Roman"/>
                <a:cs typeface="Times New Roman"/>
              </a:rPr>
              <a:t> </a:t>
            </a:r>
            <a:r>
              <a:rPr dirty="0" sz="1450" spc="-10">
                <a:latin typeface="Times New Roman"/>
                <a:cs typeface="Times New Roman"/>
              </a:rPr>
              <a:t>so</a:t>
            </a:r>
            <a:r>
              <a:rPr dirty="0" sz="1450" spc="130">
                <a:latin typeface="Times New Roman"/>
                <a:cs typeface="Times New Roman"/>
              </a:rPr>
              <a:t> </a:t>
            </a:r>
            <a:r>
              <a:rPr dirty="0" sz="1450" spc="-10">
                <a:latin typeface="Times New Roman"/>
                <a:cs typeface="Times New Roman"/>
              </a:rPr>
              <a:t>amiable,</a:t>
            </a:r>
            <a:r>
              <a:rPr dirty="0" sz="1450" spc="130">
                <a:latin typeface="Times New Roman"/>
                <a:cs typeface="Times New Roman"/>
              </a:rPr>
              <a:t> </a:t>
            </a:r>
            <a:r>
              <a:rPr dirty="0" sz="1450" spc="-10">
                <a:latin typeface="Times New Roman"/>
                <a:cs typeface="Times New Roman"/>
              </a:rPr>
              <a:t>and</a:t>
            </a:r>
            <a:r>
              <a:rPr dirty="0" sz="1450" spc="130">
                <a:latin typeface="Times New Roman"/>
                <a:cs typeface="Times New Roman"/>
              </a:rPr>
              <a:t> </a:t>
            </a:r>
            <a:r>
              <a:rPr dirty="0" sz="1450" spc="-10">
                <a:latin typeface="Times New Roman"/>
                <a:cs typeface="Times New Roman"/>
              </a:rPr>
              <a:t>his</a:t>
            </a:r>
            <a:r>
              <a:rPr dirty="0" sz="1450" spc="130">
                <a:latin typeface="Times New Roman"/>
                <a:cs typeface="Times New Roman"/>
              </a:rPr>
              <a:t> </a:t>
            </a:r>
            <a:r>
              <a:rPr dirty="0" sz="1450" spc="-10">
                <a:latin typeface="Times New Roman"/>
                <a:cs typeface="Times New Roman"/>
              </a:rPr>
              <a:t>very</a:t>
            </a:r>
            <a:r>
              <a:rPr dirty="0" sz="1450" spc="130">
                <a:latin typeface="Times New Roman"/>
                <a:cs typeface="Times New Roman"/>
              </a:rPr>
              <a:t> </a:t>
            </a:r>
            <a:r>
              <a:rPr dirty="0" sz="1450" spc="-10">
                <a:latin typeface="Times New Roman"/>
                <a:cs typeface="Times New Roman"/>
              </a:rPr>
              <a:t>likeness</a:t>
            </a:r>
            <a:r>
              <a:rPr dirty="0" sz="1450" spc="135">
                <a:latin typeface="Times New Roman"/>
                <a:cs typeface="Times New Roman"/>
              </a:rPr>
              <a:t> </a:t>
            </a:r>
            <a:r>
              <a:rPr dirty="0" sz="1450" spc="-10">
                <a:latin typeface="Times New Roman"/>
                <a:cs typeface="Times New Roman"/>
              </a:rPr>
              <a:t>to</a:t>
            </a:r>
            <a:r>
              <a:rPr dirty="0" sz="1450" spc="130">
                <a:latin typeface="Times New Roman"/>
                <a:cs typeface="Times New Roman"/>
              </a:rPr>
              <a:t> </a:t>
            </a:r>
            <a:r>
              <a:rPr dirty="0" sz="1450" spc="-10">
                <a:latin typeface="Times New Roman"/>
                <a:cs typeface="Times New Roman"/>
              </a:rPr>
              <a:t>Olalla,</a:t>
            </a:r>
            <a:r>
              <a:rPr dirty="0" sz="1450" spc="130">
                <a:latin typeface="Times New Roman"/>
                <a:cs typeface="Times New Roman"/>
              </a:rPr>
              <a:t> </a:t>
            </a:r>
            <a:r>
              <a:rPr dirty="0" sz="1450" spc="-10">
                <a:latin typeface="Times New Roman"/>
                <a:cs typeface="Times New Roman"/>
              </a:rPr>
              <a:t>while</a:t>
            </a:r>
            <a:r>
              <a:rPr dirty="0" sz="1450" spc="130">
                <a:latin typeface="Times New Roman"/>
                <a:cs typeface="Times New Roman"/>
              </a:rPr>
              <a:t> </a:t>
            </a:r>
            <a:r>
              <a:rPr dirty="0" sz="1450" spc="-10">
                <a:latin typeface="Times New Roman"/>
                <a:cs typeface="Times New Roman"/>
              </a:rPr>
              <a:t>it</a:t>
            </a:r>
            <a:endParaRPr sz="1450">
              <a:latin typeface="Times New Roman"/>
              <a:cs typeface="Times New Roman"/>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075" cy="9354820"/>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annoyed, yet softened</a:t>
            </a:r>
            <a:r>
              <a:rPr dirty="0" sz="145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A third day passed in vain—an empty desert </a:t>
            </a:r>
            <a:r>
              <a:rPr dirty="0" sz="1450" spc="-5">
                <a:latin typeface="Times New Roman"/>
                <a:cs typeface="Times New Roman"/>
              </a:rPr>
              <a:t>of </a:t>
            </a:r>
            <a:r>
              <a:rPr dirty="0" sz="1450" spc="-10">
                <a:latin typeface="Times New Roman"/>
                <a:cs typeface="Times New Roman"/>
              </a:rPr>
              <a:t>hours.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lose </a:t>
            </a:r>
            <a:r>
              <a:rPr dirty="0" sz="1450" spc="-5">
                <a:latin typeface="Times New Roman"/>
                <a:cs typeface="Times New Roman"/>
              </a:rPr>
              <a:t>a  </a:t>
            </a:r>
            <a:r>
              <a:rPr dirty="0" sz="1450" spc="-10">
                <a:latin typeface="Times New Roman"/>
                <a:cs typeface="Times New Roman"/>
              </a:rPr>
              <a:t>chance, and loitered all afternoon in the court where (to give myself </a:t>
            </a:r>
            <a:r>
              <a:rPr dirty="0" sz="1450" spc="-5">
                <a:latin typeface="Times New Roman"/>
                <a:cs typeface="Times New Roman"/>
              </a:rPr>
              <a:t>a  </a:t>
            </a:r>
            <a:r>
              <a:rPr dirty="0" sz="1450" spc="-10">
                <a:latin typeface="Times New Roman"/>
                <a:cs typeface="Times New Roman"/>
              </a:rPr>
              <a:t>countenance) </a:t>
            </a:r>
            <a:r>
              <a:rPr dirty="0" sz="1450" spc="-5">
                <a:latin typeface="Times New Roman"/>
                <a:cs typeface="Times New Roman"/>
              </a:rPr>
              <a:t>I </a:t>
            </a:r>
            <a:r>
              <a:rPr dirty="0" sz="1450" spc="-10">
                <a:latin typeface="Times New Roman"/>
                <a:cs typeface="Times New Roman"/>
              </a:rPr>
              <a:t>spoke more than usual with the Senora. God knows it was  with </a:t>
            </a:r>
            <a:r>
              <a:rPr dirty="0" sz="1450" spc="-5">
                <a:latin typeface="Times New Roman"/>
                <a:cs typeface="Times New Roman"/>
              </a:rPr>
              <a:t>a </a:t>
            </a:r>
            <a:r>
              <a:rPr dirty="0" sz="1450" spc="-10">
                <a:latin typeface="Times New Roman"/>
                <a:cs typeface="Times New Roman"/>
              </a:rPr>
              <a:t>most tender and sincere interest that </a:t>
            </a:r>
            <a:r>
              <a:rPr dirty="0" sz="1450" spc="-5">
                <a:latin typeface="Times New Roman"/>
                <a:cs typeface="Times New Roman"/>
              </a:rPr>
              <a:t>I </a:t>
            </a:r>
            <a:r>
              <a:rPr dirty="0" sz="1450" spc="-10">
                <a:latin typeface="Times New Roman"/>
                <a:cs typeface="Times New Roman"/>
              </a:rPr>
              <a:t>now studied her; and even as for  Felipe, so now for the </a:t>
            </a:r>
            <a:r>
              <a:rPr dirty="0" sz="1450" spc="-15">
                <a:latin typeface="Times New Roman"/>
                <a:cs typeface="Times New Roman"/>
              </a:rPr>
              <a:t>mother, </a:t>
            </a:r>
            <a:r>
              <a:rPr dirty="0" sz="1450" spc="-5">
                <a:latin typeface="Times New Roman"/>
                <a:cs typeface="Times New Roman"/>
              </a:rPr>
              <a:t>I </a:t>
            </a:r>
            <a:r>
              <a:rPr dirty="0" sz="1450" spc="-10">
                <a:latin typeface="Times New Roman"/>
                <a:cs typeface="Times New Roman"/>
              </a:rPr>
              <a:t>was conscious </a:t>
            </a:r>
            <a:r>
              <a:rPr dirty="0" sz="1450" spc="-5">
                <a:latin typeface="Times New Roman"/>
                <a:cs typeface="Times New Roman"/>
              </a:rPr>
              <a:t>of a </a:t>
            </a:r>
            <a:r>
              <a:rPr dirty="0" sz="1450" spc="-10">
                <a:latin typeface="Times New Roman"/>
                <a:cs typeface="Times New Roman"/>
              </a:rPr>
              <a:t>growing warmth </a:t>
            </a:r>
            <a:r>
              <a:rPr dirty="0" sz="1450" spc="-5">
                <a:latin typeface="Times New Roman"/>
                <a:cs typeface="Times New Roman"/>
              </a:rPr>
              <a:t>of  </a:t>
            </a:r>
            <a:r>
              <a:rPr dirty="0" sz="1450" spc="-10">
                <a:latin typeface="Times New Roman"/>
                <a:cs typeface="Times New Roman"/>
              </a:rPr>
              <a:t>toleration. And yet </a:t>
            </a:r>
            <a:r>
              <a:rPr dirty="0" sz="1450" spc="-5">
                <a:latin typeface="Times New Roman"/>
                <a:cs typeface="Times New Roman"/>
              </a:rPr>
              <a:t>I </a:t>
            </a:r>
            <a:r>
              <a:rPr dirty="0" sz="1450" spc="-10">
                <a:latin typeface="Times New Roman"/>
                <a:cs typeface="Times New Roman"/>
              </a:rPr>
              <a:t>wondered. Even while </a:t>
            </a:r>
            <a:r>
              <a:rPr dirty="0" sz="1450" spc="-5">
                <a:latin typeface="Times New Roman"/>
                <a:cs typeface="Times New Roman"/>
              </a:rPr>
              <a:t>I </a:t>
            </a:r>
            <a:r>
              <a:rPr dirty="0" sz="1450" spc="-10">
                <a:latin typeface="Times New Roman"/>
                <a:cs typeface="Times New Roman"/>
              </a:rPr>
              <a:t>spoke with </a:t>
            </a:r>
            <a:r>
              <a:rPr dirty="0" sz="1450" spc="-20">
                <a:latin typeface="Times New Roman"/>
                <a:cs typeface="Times New Roman"/>
              </a:rPr>
              <a:t>her, </a:t>
            </a:r>
            <a:r>
              <a:rPr dirty="0" sz="1450" spc="-10">
                <a:latin typeface="Times New Roman"/>
                <a:cs typeface="Times New Roman"/>
              </a:rPr>
              <a:t>she would doze  </a:t>
            </a:r>
            <a:r>
              <a:rPr dirty="0" sz="1450" spc="-15">
                <a:latin typeface="Times New Roman"/>
                <a:cs typeface="Times New Roman"/>
              </a:rPr>
              <a:t>off </a:t>
            </a:r>
            <a:r>
              <a:rPr dirty="0" sz="1450" spc="-10">
                <a:latin typeface="Times New Roman"/>
                <a:cs typeface="Times New Roman"/>
              </a:rPr>
              <a:t>into </a:t>
            </a:r>
            <a:r>
              <a:rPr dirty="0" sz="1450" spc="-5">
                <a:latin typeface="Times New Roman"/>
                <a:cs typeface="Times New Roman"/>
              </a:rPr>
              <a:t>a </a:t>
            </a:r>
            <a:r>
              <a:rPr dirty="0" sz="1450" spc="-10">
                <a:latin typeface="Times New Roman"/>
                <a:cs typeface="Times New Roman"/>
              </a:rPr>
              <a:t>little sleep, and presently awake again without embarrassment; and  this composure staggered me. And again, as </a:t>
            </a:r>
            <a:r>
              <a:rPr dirty="0" sz="1450" spc="-5">
                <a:latin typeface="Times New Roman"/>
                <a:cs typeface="Times New Roman"/>
              </a:rPr>
              <a:t>I </a:t>
            </a:r>
            <a:r>
              <a:rPr dirty="0" sz="1450" spc="-10">
                <a:latin typeface="Times New Roman"/>
                <a:cs typeface="Times New Roman"/>
              </a:rPr>
              <a:t>marked her make infinitesimal  changes in her posture, savouring and lingering </a:t>
            </a:r>
            <a:r>
              <a:rPr dirty="0" sz="1450" spc="-5">
                <a:latin typeface="Times New Roman"/>
                <a:cs typeface="Times New Roman"/>
              </a:rPr>
              <a:t>on </a:t>
            </a:r>
            <a:r>
              <a:rPr dirty="0" sz="1450" spc="-10">
                <a:latin typeface="Times New Roman"/>
                <a:cs typeface="Times New Roman"/>
              </a:rPr>
              <a:t>the bodily pleasure </a:t>
            </a:r>
            <a:r>
              <a:rPr dirty="0" sz="1450" spc="-5">
                <a:latin typeface="Times New Roman"/>
                <a:cs typeface="Times New Roman"/>
              </a:rPr>
              <a:t>of </a:t>
            </a:r>
            <a:r>
              <a:rPr dirty="0" sz="1450" spc="-10">
                <a:latin typeface="Times New Roman"/>
                <a:cs typeface="Times New Roman"/>
              </a:rPr>
              <a:t>the  movement, </a:t>
            </a:r>
            <a:r>
              <a:rPr dirty="0" sz="1450" spc="-5">
                <a:latin typeface="Times New Roman"/>
                <a:cs typeface="Times New Roman"/>
              </a:rPr>
              <a:t>I </a:t>
            </a:r>
            <a:r>
              <a:rPr dirty="0" sz="1450" spc="-10">
                <a:latin typeface="Times New Roman"/>
                <a:cs typeface="Times New Roman"/>
              </a:rPr>
              <a:t>was driven to wonder at this depth </a:t>
            </a:r>
            <a:r>
              <a:rPr dirty="0" sz="1450" spc="-5">
                <a:latin typeface="Times New Roman"/>
                <a:cs typeface="Times New Roman"/>
              </a:rPr>
              <a:t>of </a:t>
            </a:r>
            <a:r>
              <a:rPr dirty="0" sz="1450" spc="-10">
                <a:latin typeface="Times New Roman"/>
                <a:cs typeface="Times New Roman"/>
              </a:rPr>
              <a:t>passive </a:t>
            </a:r>
            <a:r>
              <a:rPr dirty="0" sz="1450" spc="-20">
                <a:latin typeface="Times New Roman"/>
                <a:cs typeface="Times New Roman"/>
              </a:rPr>
              <a:t>sensuality.</a:t>
            </a:r>
            <a:r>
              <a:rPr dirty="0" sz="1450" spc="320">
                <a:latin typeface="Times New Roman"/>
                <a:cs typeface="Times New Roman"/>
              </a:rPr>
              <a:t> </a:t>
            </a:r>
            <a:r>
              <a:rPr dirty="0" sz="1450" spc="-10">
                <a:latin typeface="Times New Roman"/>
                <a:cs typeface="Times New Roman"/>
              </a:rPr>
              <a:t>She  lived in her </a:t>
            </a:r>
            <a:r>
              <a:rPr dirty="0" sz="1450" spc="-5">
                <a:latin typeface="Times New Roman"/>
                <a:cs typeface="Times New Roman"/>
              </a:rPr>
              <a:t>body; </a:t>
            </a:r>
            <a:r>
              <a:rPr dirty="0" sz="1450" spc="-10">
                <a:latin typeface="Times New Roman"/>
                <a:cs typeface="Times New Roman"/>
              </a:rPr>
              <a:t>and her consciousness was all sunk into and disseminated  through her members, where it luxuriously dwelt. </a:t>
            </a:r>
            <a:r>
              <a:rPr dirty="0" sz="1450" spc="-25">
                <a:latin typeface="Times New Roman"/>
                <a:cs typeface="Times New Roman"/>
              </a:rPr>
              <a:t>Lastly,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grow  accustomed to her eyes. Each time she turned </a:t>
            </a:r>
            <a:r>
              <a:rPr dirty="0" sz="1450" spc="-5">
                <a:latin typeface="Times New Roman"/>
                <a:cs typeface="Times New Roman"/>
              </a:rPr>
              <a:t>on </a:t>
            </a:r>
            <a:r>
              <a:rPr dirty="0" sz="1450" spc="-10">
                <a:latin typeface="Times New Roman"/>
                <a:cs typeface="Times New Roman"/>
              </a:rPr>
              <a:t>me these great beautiful and  meaningless orbs, wide open to the </a:t>
            </a:r>
            <a:r>
              <a:rPr dirty="0" sz="1450" spc="-30">
                <a:latin typeface="Times New Roman"/>
                <a:cs typeface="Times New Roman"/>
              </a:rPr>
              <a:t>day, </a:t>
            </a:r>
            <a:r>
              <a:rPr dirty="0" sz="1450" spc="-5">
                <a:latin typeface="Times New Roman"/>
                <a:cs typeface="Times New Roman"/>
              </a:rPr>
              <a:t>but </a:t>
            </a:r>
            <a:r>
              <a:rPr dirty="0" sz="1450" spc="-10">
                <a:latin typeface="Times New Roman"/>
                <a:cs typeface="Times New Roman"/>
              </a:rPr>
              <a:t>closed against human inquiry—  each time </a:t>
            </a:r>
            <a:r>
              <a:rPr dirty="0" sz="1450" spc="-5">
                <a:latin typeface="Times New Roman"/>
                <a:cs typeface="Times New Roman"/>
              </a:rPr>
              <a:t>I </a:t>
            </a:r>
            <a:r>
              <a:rPr dirty="0" sz="1450" spc="-10">
                <a:latin typeface="Times New Roman"/>
                <a:cs typeface="Times New Roman"/>
              </a:rPr>
              <a:t>had occasion to observe the lively changes </a:t>
            </a:r>
            <a:r>
              <a:rPr dirty="0" sz="1450" spc="-5">
                <a:latin typeface="Times New Roman"/>
                <a:cs typeface="Times New Roman"/>
              </a:rPr>
              <a:t>of </a:t>
            </a:r>
            <a:r>
              <a:rPr dirty="0" sz="1450" spc="-10">
                <a:latin typeface="Times New Roman"/>
                <a:cs typeface="Times New Roman"/>
              </a:rPr>
              <a:t>her pupils which  expanded and contracted in </a:t>
            </a:r>
            <a:r>
              <a:rPr dirty="0" sz="1450" spc="-5">
                <a:latin typeface="Times New Roman"/>
                <a:cs typeface="Times New Roman"/>
              </a:rPr>
              <a:t>a </a:t>
            </a:r>
            <a:r>
              <a:rPr dirty="0" sz="1450" spc="-10">
                <a:latin typeface="Times New Roman"/>
                <a:cs typeface="Times New Roman"/>
              </a:rPr>
              <a:t>breath—I know </a:t>
            </a:r>
            <a:r>
              <a:rPr dirty="0" sz="1450" spc="-5">
                <a:latin typeface="Times New Roman"/>
                <a:cs typeface="Times New Roman"/>
              </a:rPr>
              <a:t>not </a:t>
            </a:r>
            <a:r>
              <a:rPr dirty="0" sz="1450" spc="-10">
                <a:latin typeface="Times New Roman"/>
                <a:cs typeface="Times New Roman"/>
              </a:rPr>
              <a:t>what it was came over me, </a:t>
            </a:r>
            <a:r>
              <a:rPr dirty="0" sz="1450" spc="-5">
                <a:latin typeface="Times New Roman"/>
                <a:cs typeface="Times New Roman"/>
              </a:rPr>
              <a:t>I  </a:t>
            </a:r>
            <a:r>
              <a:rPr dirty="0" sz="1450" spc="-10">
                <a:latin typeface="Times New Roman"/>
                <a:cs typeface="Times New Roman"/>
              </a:rPr>
              <a:t>can find </a:t>
            </a:r>
            <a:r>
              <a:rPr dirty="0" sz="1450" spc="-5">
                <a:latin typeface="Times New Roman"/>
                <a:cs typeface="Times New Roman"/>
              </a:rPr>
              <a:t>no </a:t>
            </a:r>
            <a:r>
              <a:rPr dirty="0" sz="1450" spc="-10">
                <a:latin typeface="Times New Roman"/>
                <a:cs typeface="Times New Roman"/>
              </a:rPr>
              <a:t>name for the mingled feeling </a:t>
            </a:r>
            <a:r>
              <a:rPr dirty="0" sz="1450" spc="-5">
                <a:latin typeface="Times New Roman"/>
                <a:cs typeface="Times New Roman"/>
              </a:rPr>
              <a:t>of </a:t>
            </a:r>
            <a:r>
              <a:rPr dirty="0" sz="1450" spc="-10">
                <a:latin typeface="Times New Roman"/>
                <a:cs typeface="Times New Roman"/>
              </a:rPr>
              <a:t>disappointment, annoyance, and  distaste that jarred along my nerves. </a:t>
            </a:r>
            <a:r>
              <a:rPr dirty="0" sz="1450" spc="-5">
                <a:latin typeface="Times New Roman"/>
                <a:cs typeface="Times New Roman"/>
              </a:rPr>
              <a:t>I </a:t>
            </a:r>
            <a:r>
              <a:rPr dirty="0" sz="1450" spc="-10">
                <a:latin typeface="Times New Roman"/>
                <a:cs typeface="Times New Roman"/>
              </a:rPr>
              <a:t>tried her </a:t>
            </a:r>
            <a:r>
              <a:rPr dirty="0" sz="1450" spc="-5">
                <a:latin typeface="Times New Roman"/>
                <a:cs typeface="Times New Roman"/>
              </a:rPr>
              <a:t>on a </a:t>
            </a:r>
            <a:r>
              <a:rPr dirty="0" sz="1450" spc="-10">
                <a:latin typeface="Times New Roman"/>
                <a:cs typeface="Times New Roman"/>
              </a:rPr>
              <a:t>variety </a:t>
            </a:r>
            <a:r>
              <a:rPr dirty="0" sz="1450" spc="-5">
                <a:latin typeface="Times New Roman"/>
                <a:cs typeface="Times New Roman"/>
              </a:rPr>
              <a:t>of </a:t>
            </a:r>
            <a:r>
              <a:rPr dirty="0" sz="1450" spc="-10">
                <a:latin typeface="Times New Roman"/>
                <a:cs typeface="Times New Roman"/>
              </a:rPr>
              <a:t>subjects,  equally in vain; and at last led the talk to her </a:t>
            </a:r>
            <a:r>
              <a:rPr dirty="0" sz="1450" spc="-15">
                <a:latin typeface="Times New Roman"/>
                <a:cs typeface="Times New Roman"/>
              </a:rPr>
              <a:t>daughter. </a:t>
            </a:r>
            <a:r>
              <a:rPr dirty="0" sz="1450" spc="-10">
                <a:latin typeface="Times New Roman"/>
                <a:cs typeface="Times New Roman"/>
              </a:rPr>
              <a:t>But even there she  proved indifferent; said she was </a:t>
            </a:r>
            <a:r>
              <a:rPr dirty="0" sz="1450" spc="-20">
                <a:latin typeface="Times New Roman"/>
                <a:cs typeface="Times New Roman"/>
              </a:rPr>
              <a:t>pretty, </a:t>
            </a:r>
            <a:r>
              <a:rPr dirty="0" sz="1450" spc="-10">
                <a:latin typeface="Times New Roman"/>
                <a:cs typeface="Times New Roman"/>
              </a:rPr>
              <a:t>which (as with children) was her  highest word </a:t>
            </a:r>
            <a:r>
              <a:rPr dirty="0" sz="1450" spc="-5">
                <a:latin typeface="Times New Roman"/>
                <a:cs typeface="Times New Roman"/>
              </a:rPr>
              <a:t>of </a:t>
            </a:r>
            <a:r>
              <a:rPr dirty="0" sz="1450" spc="-10">
                <a:latin typeface="Times New Roman"/>
                <a:cs typeface="Times New Roman"/>
              </a:rPr>
              <a:t>commendation, </a:t>
            </a:r>
            <a:r>
              <a:rPr dirty="0" sz="1450" spc="-5">
                <a:latin typeface="Times New Roman"/>
                <a:cs typeface="Times New Roman"/>
              </a:rPr>
              <a:t>but </a:t>
            </a:r>
            <a:r>
              <a:rPr dirty="0" sz="1450" spc="-10">
                <a:latin typeface="Times New Roman"/>
                <a:cs typeface="Times New Roman"/>
              </a:rPr>
              <a:t>was plainly incapable </a:t>
            </a:r>
            <a:r>
              <a:rPr dirty="0" sz="1450" spc="-5">
                <a:latin typeface="Times New Roman"/>
                <a:cs typeface="Times New Roman"/>
              </a:rPr>
              <a:t>of </a:t>
            </a:r>
            <a:r>
              <a:rPr dirty="0" sz="1450" spc="-10">
                <a:latin typeface="Times New Roman"/>
                <a:cs typeface="Times New Roman"/>
              </a:rPr>
              <a:t>any higher  thought; and when </a:t>
            </a:r>
            <a:r>
              <a:rPr dirty="0" sz="1450" spc="-5">
                <a:latin typeface="Times New Roman"/>
                <a:cs typeface="Times New Roman"/>
              </a:rPr>
              <a:t>I </a:t>
            </a:r>
            <a:r>
              <a:rPr dirty="0" sz="1450" spc="-10">
                <a:latin typeface="Times New Roman"/>
                <a:cs typeface="Times New Roman"/>
              </a:rPr>
              <a:t>remarked that Olalla seemed silent, merely yawned in my  face and replied that speech was </a:t>
            </a:r>
            <a:r>
              <a:rPr dirty="0" sz="1450" spc="-5">
                <a:latin typeface="Times New Roman"/>
                <a:cs typeface="Times New Roman"/>
              </a:rPr>
              <a:t>of no </a:t>
            </a:r>
            <a:r>
              <a:rPr dirty="0" sz="1450" spc="-10">
                <a:latin typeface="Times New Roman"/>
                <a:cs typeface="Times New Roman"/>
              </a:rPr>
              <a:t>great use when </a:t>
            </a:r>
            <a:r>
              <a:rPr dirty="0" sz="1450" spc="-5">
                <a:latin typeface="Times New Roman"/>
                <a:cs typeface="Times New Roman"/>
              </a:rPr>
              <a:t>you </a:t>
            </a:r>
            <a:r>
              <a:rPr dirty="0" sz="1450" spc="-10">
                <a:latin typeface="Times New Roman"/>
                <a:cs typeface="Times New Roman"/>
              </a:rPr>
              <a:t>had nothing to </a:t>
            </a:r>
            <a:r>
              <a:rPr dirty="0" sz="1450" spc="-30">
                <a:latin typeface="Times New Roman"/>
                <a:cs typeface="Times New Roman"/>
              </a:rPr>
              <a:t>say.  </a:t>
            </a:r>
            <a:r>
              <a:rPr dirty="0" sz="1450" spc="-10">
                <a:latin typeface="Times New Roman"/>
                <a:cs typeface="Times New Roman"/>
              </a:rPr>
              <a:t>‘People speak much, very much,’ she added, looking at me with expanded  pupils; and then again yawned and again showed me </a:t>
            </a:r>
            <a:r>
              <a:rPr dirty="0" sz="1450" spc="-5">
                <a:latin typeface="Times New Roman"/>
                <a:cs typeface="Times New Roman"/>
              </a:rPr>
              <a:t>a </a:t>
            </a:r>
            <a:r>
              <a:rPr dirty="0" sz="1450" spc="-10">
                <a:latin typeface="Times New Roman"/>
                <a:cs typeface="Times New Roman"/>
              </a:rPr>
              <a:t>mouth that was as  dainty as </a:t>
            </a:r>
            <a:r>
              <a:rPr dirty="0" sz="1450" spc="-5">
                <a:latin typeface="Times New Roman"/>
                <a:cs typeface="Times New Roman"/>
              </a:rPr>
              <a:t>a </a:t>
            </a:r>
            <a:r>
              <a:rPr dirty="0" sz="1450" spc="-30">
                <a:latin typeface="Times New Roman"/>
                <a:cs typeface="Times New Roman"/>
              </a:rPr>
              <a:t>toy. </a:t>
            </a:r>
            <a:r>
              <a:rPr dirty="0" sz="1450" spc="-10">
                <a:latin typeface="Times New Roman"/>
                <a:cs typeface="Times New Roman"/>
              </a:rPr>
              <a:t>This time </a:t>
            </a:r>
            <a:r>
              <a:rPr dirty="0" sz="1450" spc="-5">
                <a:latin typeface="Times New Roman"/>
                <a:cs typeface="Times New Roman"/>
              </a:rPr>
              <a:t>I </a:t>
            </a:r>
            <a:r>
              <a:rPr dirty="0" sz="1450" spc="-10">
                <a:latin typeface="Times New Roman"/>
                <a:cs typeface="Times New Roman"/>
              </a:rPr>
              <a:t>took the hint, and, leaving her to her repose, went  </a:t>
            </a:r>
            <a:r>
              <a:rPr dirty="0" sz="1450" spc="-5">
                <a:latin typeface="Times New Roman"/>
                <a:cs typeface="Times New Roman"/>
              </a:rPr>
              <a:t>up </a:t>
            </a:r>
            <a:r>
              <a:rPr dirty="0" sz="1450" spc="-10">
                <a:latin typeface="Times New Roman"/>
                <a:cs typeface="Times New Roman"/>
              </a:rPr>
              <a:t>into my own chamber to sit </a:t>
            </a:r>
            <a:r>
              <a:rPr dirty="0" sz="1450" spc="-5">
                <a:latin typeface="Times New Roman"/>
                <a:cs typeface="Times New Roman"/>
              </a:rPr>
              <a:t>by </a:t>
            </a:r>
            <a:r>
              <a:rPr dirty="0" sz="1450" spc="-10">
                <a:latin typeface="Times New Roman"/>
                <a:cs typeface="Times New Roman"/>
              </a:rPr>
              <a:t>the open </a:t>
            </a:r>
            <a:r>
              <a:rPr dirty="0" sz="1450" spc="-20">
                <a:latin typeface="Times New Roman"/>
                <a:cs typeface="Times New Roman"/>
              </a:rPr>
              <a:t>window, </a:t>
            </a:r>
            <a:r>
              <a:rPr dirty="0" sz="1450" spc="-10">
                <a:latin typeface="Times New Roman"/>
                <a:cs typeface="Times New Roman"/>
              </a:rPr>
              <a:t>looking </a:t>
            </a:r>
            <a:r>
              <a:rPr dirty="0" sz="1450" spc="-5">
                <a:latin typeface="Times New Roman"/>
                <a:cs typeface="Times New Roman"/>
              </a:rPr>
              <a:t>on </a:t>
            </a:r>
            <a:r>
              <a:rPr dirty="0" sz="1450" spc="-10">
                <a:latin typeface="Times New Roman"/>
                <a:cs typeface="Times New Roman"/>
              </a:rPr>
              <a:t>the hills and  </a:t>
            </a:r>
            <a:r>
              <a:rPr dirty="0" sz="1450" spc="-5">
                <a:latin typeface="Times New Roman"/>
                <a:cs typeface="Times New Roman"/>
              </a:rPr>
              <a:t>not </a:t>
            </a:r>
            <a:r>
              <a:rPr dirty="0" sz="1450" spc="-10">
                <a:latin typeface="Times New Roman"/>
                <a:cs typeface="Times New Roman"/>
              </a:rPr>
              <a:t>beholding them, sunk in lustrous and deep dreams, and hearkening in  fancy to the note </a:t>
            </a:r>
            <a:r>
              <a:rPr dirty="0" sz="1450" spc="-5">
                <a:latin typeface="Times New Roman"/>
                <a:cs typeface="Times New Roman"/>
              </a:rPr>
              <a:t>of a </a:t>
            </a:r>
            <a:r>
              <a:rPr dirty="0" sz="1450" spc="-10">
                <a:latin typeface="Times New Roman"/>
                <a:cs typeface="Times New Roman"/>
              </a:rPr>
              <a:t>voice that </a:t>
            </a:r>
            <a:r>
              <a:rPr dirty="0" sz="1450" spc="-5">
                <a:latin typeface="Times New Roman"/>
                <a:cs typeface="Times New Roman"/>
              </a:rPr>
              <a:t>I </a:t>
            </a:r>
            <a:r>
              <a:rPr dirty="0" sz="1450" spc="-10">
                <a:latin typeface="Times New Roman"/>
                <a:cs typeface="Times New Roman"/>
              </a:rPr>
              <a:t>had never</a:t>
            </a:r>
            <a:r>
              <a:rPr dirty="0" sz="1450" spc="35">
                <a:latin typeface="Times New Roman"/>
                <a:cs typeface="Times New Roman"/>
              </a:rPr>
              <a:t> </a:t>
            </a:r>
            <a:r>
              <a:rPr dirty="0" sz="1450" spc="-10">
                <a:latin typeface="Times New Roman"/>
                <a:cs typeface="Times New Roman"/>
              </a:rPr>
              <a:t>heard.</a:t>
            </a:r>
            <a:endParaRPr sz="1450">
              <a:latin typeface="Times New Roman"/>
              <a:cs typeface="Times New Roman"/>
            </a:endParaRPr>
          </a:p>
          <a:p>
            <a:pPr algn="just" marL="12700" marR="5715">
              <a:lnSpc>
                <a:spcPts val="1730"/>
              </a:lnSpc>
              <a:spcBef>
                <a:spcPts val="819"/>
              </a:spcBef>
            </a:pPr>
            <a:r>
              <a:rPr dirty="0" sz="1450" spc="-5">
                <a:latin typeface="Times New Roman"/>
                <a:cs typeface="Times New Roman"/>
              </a:rPr>
              <a:t>I </a:t>
            </a:r>
            <a:r>
              <a:rPr dirty="0" sz="1450" spc="-10">
                <a:latin typeface="Times New Roman"/>
                <a:cs typeface="Times New Roman"/>
              </a:rPr>
              <a:t>awoke </a:t>
            </a:r>
            <a:r>
              <a:rPr dirty="0" sz="1450" spc="-5">
                <a:latin typeface="Times New Roman"/>
                <a:cs typeface="Times New Roman"/>
              </a:rPr>
              <a:t>on </a:t>
            </a:r>
            <a:r>
              <a:rPr dirty="0" sz="1450" spc="-10">
                <a:latin typeface="Times New Roman"/>
                <a:cs typeface="Times New Roman"/>
              </a:rPr>
              <a:t>the fifth morning with </a:t>
            </a:r>
            <a:r>
              <a:rPr dirty="0" sz="1450" spc="-5">
                <a:latin typeface="Times New Roman"/>
                <a:cs typeface="Times New Roman"/>
              </a:rPr>
              <a:t>a </a:t>
            </a:r>
            <a:r>
              <a:rPr dirty="0" sz="1450" spc="-10">
                <a:latin typeface="Times New Roman"/>
                <a:cs typeface="Times New Roman"/>
              </a:rPr>
              <a:t>brightness </a:t>
            </a:r>
            <a:r>
              <a:rPr dirty="0" sz="1450" spc="-5">
                <a:latin typeface="Times New Roman"/>
                <a:cs typeface="Times New Roman"/>
              </a:rPr>
              <a:t>of </a:t>
            </a:r>
            <a:r>
              <a:rPr dirty="0" sz="1450" spc="-10">
                <a:latin typeface="Times New Roman"/>
                <a:cs typeface="Times New Roman"/>
              </a:rPr>
              <a:t>anticipation that seemed to  challenge fate. </a:t>
            </a:r>
            <a:r>
              <a:rPr dirty="0" sz="1450" spc="-5">
                <a:latin typeface="Times New Roman"/>
                <a:cs typeface="Times New Roman"/>
              </a:rPr>
              <a:t>I </a:t>
            </a:r>
            <a:r>
              <a:rPr dirty="0" sz="1450" spc="-10">
                <a:latin typeface="Times New Roman"/>
                <a:cs typeface="Times New Roman"/>
              </a:rPr>
              <a:t>was sure </a:t>
            </a:r>
            <a:r>
              <a:rPr dirty="0" sz="1450" spc="-5">
                <a:latin typeface="Times New Roman"/>
                <a:cs typeface="Times New Roman"/>
              </a:rPr>
              <a:t>of </a:t>
            </a:r>
            <a:r>
              <a:rPr dirty="0" sz="1450" spc="-10">
                <a:latin typeface="Times New Roman"/>
                <a:cs typeface="Times New Roman"/>
              </a:rPr>
              <a:t>myself, light </a:t>
            </a:r>
            <a:r>
              <a:rPr dirty="0" sz="1450" spc="-5">
                <a:latin typeface="Times New Roman"/>
                <a:cs typeface="Times New Roman"/>
              </a:rPr>
              <a:t>of </a:t>
            </a:r>
            <a:r>
              <a:rPr dirty="0" sz="1450" spc="-10">
                <a:latin typeface="Times New Roman"/>
                <a:cs typeface="Times New Roman"/>
              </a:rPr>
              <a:t>heart and foot, and resolved to  </a:t>
            </a:r>
            <a:r>
              <a:rPr dirty="0" sz="1450" spc="-5">
                <a:latin typeface="Times New Roman"/>
                <a:cs typeface="Times New Roman"/>
              </a:rPr>
              <a:t>put </a:t>
            </a:r>
            <a:r>
              <a:rPr dirty="0" sz="1450" spc="-10">
                <a:latin typeface="Times New Roman"/>
                <a:cs typeface="Times New Roman"/>
              </a:rPr>
              <a:t>my love incontinently to the touch </a:t>
            </a:r>
            <a:r>
              <a:rPr dirty="0" sz="1450" spc="-5">
                <a:latin typeface="Times New Roman"/>
                <a:cs typeface="Times New Roman"/>
              </a:rPr>
              <a:t>of </a:t>
            </a:r>
            <a:r>
              <a:rPr dirty="0" sz="1450" spc="-10">
                <a:latin typeface="Times New Roman"/>
                <a:cs typeface="Times New Roman"/>
              </a:rPr>
              <a:t>knowledge. It should lie </a:t>
            </a:r>
            <a:r>
              <a:rPr dirty="0" sz="1450" spc="-5">
                <a:latin typeface="Times New Roman"/>
                <a:cs typeface="Times New Roman"/>
              </a:rPr>
              <a:t>no </a:t>
            </a:r>
            <a:r>
              <a:rPr dirty="0" sz="1450" spc="-10">
                <a:latin typeface="Times New Roman"/>
                <a:cs typeface="Times New Roman"/>
              </a:rPr>
              <a:t>longer  under the </a:t>
            </a:r>
            <a:r>
              <a:rPr dirty="0" sz="1450" spc="-5">
                <a:latin typeface="Times New Roman"/>
                <a:cs typeface="Times New Roman"/>
              </a:rPr>
              <a:t>bonds of </a:t>
            </a:r>
            <a:r>
              <a:rPr dirty="0" sz="1450" spc="-10">
                <a:latin typeface="Times New Roman"/>
                <a:cs typeface="Times New Roman"/>
              </a:rPr>
              <a:t>silence, </a:t>
            </a:r>
            <a:r>
              <a:rPr dirty="0" sz="1450" spc="-5">
                <a:latin typeface="Times New Roman"/>
                <a:cs typeface="Times New Roman"/>
              </a:rPr>
              <a:t>a </a:t>
            </a:r>
            <a:r>
              <a:rPr dirty="0" sz="1450" spc="-10">
                <a:latin typeface="Times New Roman"/>
                <a:cs typeface="Times New Roman"/>
              </a:rPr>
              <a:t>dumb thing, living </a:t>
            </a:r>
            <a:r>
              <a:rPr dirty="0" sz="1450" spc="-5">
                <a:latin typeface="Times New Roman"/>
                <a:cs typeface="Times New Roman"/>
              </a:rPr>
              <a:t>by </a:t>
            </a:r>
            <a:r>
              <a:rPr dirty="0" sz="1450" spc="-10">
                <a:latin typeface="Times New Roman"/>
                <a:cs typeface="Times New Roman"/>
              </a:rPr>
              <a:t>the eye </a:t>
            </a:r>
            <a:r>
              <a:rPr dirty="0" sz="1450" spc="-25">
                <a:latin typeface="Times New Roman"/>
                <a:cs typeface="Times New Roman"/>
              </a:rPr>
              <a:t>only, </a:t>
            </a:r>
            <a:r>
              <a:rPr dirty="0" sz="1450" spc="-10">
                <a:latin typeface="Times New Roman"/>
                <a:cs typeface="Times New Roman"/>
              </a:rPr>
              <a:t>like the love  </a:t>
            </a:r>
            <a:r>
              <a:rPr dirty="0" sz="1450" spc="-5">
                <a:latin typeface="Times New Roman"/>
                <a:cs typeface="Times New Roman"/>
              </a:rPr>
              <a:t>of </a:t>
            </a:r>
            <a:r>
              <a:rPr dirty="0" sz="1450" spc="-10">
                <a:latin typeface="Times New Roman"/>
                <a:cs typeface="Times New Roman"/>
              </a:rPr>
              <a:t>beasts; </a:t>
            </a:r>
            <a:r>
              <a:rPr dirty="0" sz="1450" spc="-5">
                <a:latin typeface="Times New Roman"/>
                <a:cs typeface="Times New Roman"/>
              </a:rPr>
              <a:t>but </a:t>
            </a:r>
            <a:r>
              <a:rPr dirty="0" sz="1450" spc="-10">
                <a:latin typeface="Times New Roman"/>
                <a:cs typeface="Times New Roman"/>
              </a:rPr>
              <a:t>should now </a:t>
            </a:r>
            <a:r>
              <a:rPr dirty="0" sz="1450" spc="-5">
                <a:latin typeface="Times New Roman"/>
                <a:cs typeface="Times New Roman"/>
              </a:rPr>
              <a:t>put on </a:t>
            </a:r>
            <a:r>
              <a:rPr dirty="0" sz="1450" spc="-10">
                <a:latin typeface="Times New Roman"/>
                <a:cs typeface="Times New Roman"/>
              </a:rPr>
              <a:t>the spirit, and enter </a:t>
            </a:r>
            <a:r>
              <a:rPr dirty="0" sz="1450" spc="-5">
                <a:latin typeface="Times New Roman"/>
                <a:cs typeface="Times New Roman"/>
              </a:rPr>
              <a:t>upon </a:t>
            </a:r>
            <a:r>
              <a:rPr dirty="0" sz="1450" spc="-10">
                <a:latin typeface="Times New Roman"/>
                <a:cs typeface="Times New Roman"/>
              </a:rPr>
              <a:t>the joys </a:t>
            </a:r>
            <a:r>
              <a:rPr dirty="0" sz="1450" spc="-5">
                <a:latin typeface="Times New Roman"/>
                <a:cs typeface="Times New Roman"/>
              </a:rPr>
              <a:t>of </a:t>
            </a:r>
            <a:r>
              <a:rPr dirty="0" sz="1450" spc="-10">
                <a:latin typeface="Times New Roman"/>
                <a:cs typeface="Times New Roman"/>
              </a:rPr>
              <a:t>the  complete human </a:t>
            </a:r>
            <a:r>
              <a:rPr dirty="0" sz="1450" spc="-20">
                <a:latin typeface="Times New Roman"/>
                <a:cs typeface="Times New Roman"/>
              </a:rPr>
              <a:t>intimacy. </a:t>
            </a:r>
            <a:r>
              <a:rPr dirty="0" sz="1450" spc="-5">
                <a:latin typeface="Times New Roman"/>
                <a:cs typeface="Times New Roman"/>
              </a:rPr>
              <a:t>I thought of </a:t>
            </a:r>
            <a:r>
              <a:rPr dirty="0" sz="1450" spc="-10">
                <a:latin typeface="Times New Roman"/>
                <a:cs typeface="Times New Roman"/>
              </a:rPr>
              <a:t>it with wild hopes, like </a:t>
            </a:r>
            <a:r>
              <a:rPr dirty="0" sz="1450" spc="-5">
                <a:latin typeface="Times New Roman"/>
                <a:cs typeface="Times New Roman"/>
              </a:rPr>
              <a:t>a </a:t>
            </a:r>
            <a:r>
              <a:rPr dirty="0" sz="1450" spc="-10">
                <a:latin typeface="Times New Roman"/>
                <a:cs typeface="Times New Roman"/>
              </a:rPr>
              <a:t>voyager to El  Dorado; into that unknown and lovely country </a:t>
            </a:r>
            <a:r>
              <a:rPr dirty="0" sz="1450" spc="-5">
                <a:latin typeface="Times New Roman"/>
                <a:cs typeface="Times New Roman"/>
              </a:rPr>
              <a:t>of </a:t>
            </a:r>
            <a:r>
              <a:rPr dirty="0" sz="1450" spc="-10">
                <a:latin typeface="Times New Roman"/>
                <a:cs typeface="Times New Roman"/>
              </a:rPr>
              <a:t>her soul, </a:t>
            </a:r>
            <a:r>
              <a:rPr dirty="0" sz="1450" spc="-5">
                <a:latin typeface="Times New Roman"/>
                <a:cs typeface="Times New Roman"/>
              </a:rPr>
              <a:t>I no </a:t>
            </a:r>
            <a:r>
              <a:rPr dirty="0" sz="1450" spc="-10">
                <a:latin typeface="Times New Roman"/>
                <a:cs typeface="Times New Roman"/>
              </a:rPr>
              <a:t>longer  trembled to adventure. </a:t>
            </a:r>
            <a:r>
              <a:rPr dirty="0" sz="1450" spc="-60">
                <a:latin typeface="Times New Roman"/>
                <a:cs typeface="Times New Roman"/>
              </a:rPr>
              <a:t>Yet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did indeed encounter </a:t>
            </a:r>
            <a:r>
              <a:rPr dirty="0" sz="1450" spc="-20">
                <a:latin typeface="Times New Roman"/>
                <a:cs typeface="Times New Roman"/>
              </a:rPr>
              <a:t>her, </a:t>
            </a:r>
            <a:r>
              <a:rPr dirty="0" sz="1450" spc="-10">
                <a:latin typeface="Times New Roman"/>
                <a:cs typeface="Times New Roman"/>
              </a:rPr>
              <a:t>the same force </a:t>
            </a:r>
            <a:r>
              <a:rPr dirty="0" sz="1450" spc="-5">
                <a:latin typeface="Times New Roman"/>
                <a:cs typeface="Times New Roman"/>
              </a:rPr>
              <a:t>of  </a:t>
            </a:r>
            <a:r>
              <a:rPr dirty="0" sz="1450" spc="-10">
                <a:latin typeface="Times New Roman"/>
                <a:cs typeface="Times New Roman"/>
              </a:rPr>
              <a:t>passion descended </a:t>
            </a:r>
            <a:r>
              <a:rPr dirty="0" sz="1450" spc="-5">
                <a:latin typeface="Times New Roman"/>
                <a:cs typeface="Times New Roman"/>
              </a:rPr>
              <a:t>on </a:t>
            </a:r>
            <a:r>
              <a:rPr dirty="0" sz="1450" spc="-10">
                <a:latin typeface="Times New Roman"/>
                <a:cs typeface="Times New Roman"/>
              </a:rPr>
              <a:t>me and at once </a:t>
            </a:r>
            <a:r>
              <a:rPr dirty="0" sz="1450" spc="-15">
                <a:latin typeface="Times New Roman"/>
                <a:cs typeface="Times New Roman"/>
              </a:rPr>
              <a:t>submerged </a:t>
            </a:r>
            <a:r>
              <a:rPr dirty="0" sz="1450" spc="-10">
                <a:latin typeface="Times New Roman"/>
                <a:cs typeface="Times New Roman"/>
              </a:rPr>
              <a:t>my mind; speech seemed to  drop away from me like </a:t>
            </a:r>
            <a:r>
              <a:rPr dirty="0" sz="1450" spc="-5">
                <a:latin typeface="Times New Roman"/>
                <a:cs typeface="Times New Roman"/>
              </a:rPr>
              <a:t>a </a:t>
            </a:r>
            <a:r>
              <a:rPr dirty="0" sz="1450" spc="-10">
                <a:latin typeface="Times New Roman"/>
                <a:cs typeface="Times New Roman"/>
              </a:rPr>
              <a:t>childish habit; and </a:t>
            </a:r>
            <a:r>
              <a:rPr dirty="0" sz="1450" spc="-5">
                <a:latin typeface="Times New Roman"/>
                <a:cs typeface="Times New Roman"/>
              </a:rPr>
              <a:t>I but </a:t>
            </a:r>
            <a:r>
              <a:rPr dirty="0" sz="1450" spc="-10">
                <a:latin typeface="Times New Roman"/>
                <a:cs typeface="Times New Roman"/>
              </a:rPr>
              <a:t>drew near to her as the  giddy</a:t>
            </a:r>
            <a:r>
              <a:rPr dirty="0" sz="1450" spc="35">
                <a:latin typeface="Times New Roman"/>
                <a:cs typeface="Times New Roman"/>
              </a:rPr>
              <a:t> </a:t>
            </a:r>
            <a:r>
              <a:rPr dirty="0" sz="1450" spc="-10">
                <a:latin typeface="Times New Roman"/>
                <a:cs typeface="Times New Roman"/>
              </a:rPr>
              <a:t>man</a:t>
            </a:r>
            <a:r>
              <a:rPr dirty="0" sz="1450" spc="40">
                <a:latin typeface="Times New Roman"/>
                <a:cs typeface="Times New Roman"/>
              </a:rPr>
              <a:t> </a:t>
            </a:r>
            <a:r>
              <a:rPr dirty="0" sz="1450" spc="-10">
                <a:latin typeface="Times New Roman"/>
                <a:cs typeface="Times New Roman"/>
              </a:rPr>
              <a:t>draws</a:t>
            </a:r>
            <a:r>
              <a:rPr dirty="0" sz="1450" spc="40">
                <a:latin typeface="Times New Roman"/>
                <a:cs typeface="Times New Roman"/>
              </a:rPr>
              <a:t> </a:t>
            </a:r>
            <a:r>
              <a:rPr dirty="0" sz="1450" spc="-10">
                <a:latin typeface="Times New Roman"/>
                <a:cs typeface="Times New Roman"/>
              </a:rPr>
              <a:t>near</a:t>
            </a:r>
            <a:r>
              <a:rPr dirty="0" sz="1450" spc="40">
                <a:latin typeface="Times New Roman"/>
                <a:cs typeface="Times New Roman"/>
              </a:rPr>
              <a:t> </a:t>
            </a:r>
            <a:r>
              <a:rPr dirty="0" sz="1450" spc="-10">
                <a:latin typeface="Times New Roman"/>
                <a:cs typeface="Times New Roman"/>
              </a:rPr>
              <a:t>to</a:t>
            </a:r>
            <a:r>
              <a:rPr dirty="0" sz="1450" spc="40">
                <a:latin typeface="Times New Roman"/>
                <a:cs typeface="Times New Roman"/>
              </a:rPr>
              <a:t> </a:t>
            </a:r>
            <a:r>
              <a:rPr dirty="0" sz="1450" spc="-10">
                <a:latin typeface="Times New Roman"/>
                <a:cs typeface="Times New Roman"/>
              </a:rPr>
              <a:t>the</a:t>
            </a:r>
            <a:r>
              <a:rPr dirty="0" sz="1450" spc="40">
                <a:latin typeface="Times New Roman"/>
                <a:cs typeface="Times New Roman"/>
              </a:rPr>
              <a:t> </a:t>
            </a:r>
            <a:r>
              <a:rPr dirty="0" sz="1450" spc="-15">
                <a:latin typeface="Times New Roman"/>
                <a:cs typeface="Times New Roman"/>
              </a:rPr>
              <a:t>margin</a:t>
            </a:r>
            <a:r>
              <a:rPr dirty="0" sz="1450" spc="40">
                <a:latin typeface="Times New Roman"/>
                <a:cs typeface="Times New Roman"/>
              </a:rPr>
              <a:t> </a:t>
            </a:r>
            <a:r>
              <a:rPr dirty="0" sz="1450" spc="-5">
                <a:latin typeface="Times New Roman"/>
                <a:cs typeface="Times New Roman"/>
              </a:rPr>
              <a:t>of</a:t>
            </a:r>
            <a:r>
              <a:rPr dirty="0" sz="1450" spc="40">
                <a:latin typeface="Times New Roman"/>
                <a:cs typeface="Times New Roman"/>
              </a:rPr>
              <a:t> </a:t>
            </a:r>
            <a:r>
              <a:rPr dirty="0" sz="1450" spc="-5">
                <a:latin typeface="Times New Roman"/>
                <a:cs typeface="Times New Roman"/>
              </a:rPr>
              <a:t>a</a:t>
            </a:r>
            <a:r>
              <a:rPr dirty="0" sz="1450" spc="35">
                <a:latin typeface="Times New Roman"/>
                <a:cs typeface="Times New Roman"/>
              </a:rPr>
              <a:t> </a:t>
            </a:r>
            <a:r>
              <a:rPr dirty="0" sz="1450" spc="-10">
                <a:latin typeface="Times New Roman"/>
                <a:cs typeface="Times New Roman"/>
              </a:rPr>
              <a:t>gulf.</a:t>
            </a:r>
            <a:r>
              <a:rPr dirty="0" sz="1450" spc="90">
                <a:latin typeface="Times New Roman"/>
                <a:cs typeface="Times New Roman"/>
              </a:rPr>
              <a:t> </a:t>
            </a:r>
            <a:r>
              <a:rPr dirty="0" sz="1450" spc="-10">
                <a:latin typeface="Times New Roman"/>
                <a:cs typeface="Times New Roman"/>
              </a:rPr>
              <a:t>She</a:t>
            </a:r>
            <a:r>
              <a:rPr dirty="0" sz="1450" spc="40">
                <a:latin typeface="Times New Roman"/>
                <a:cs typeface="Times New Roman"/>
              </a:rPr>
              <a:t> </a:t>
            </a:r>
            <a:r>
              <a:rPr dirty="0" sz="1450" spc="-10">
                <a:latin typeface="Times New Roman"/>
                <a:cs typeface="Times New Roman"/>
              </a:rPr>
              <a:t>drew</a:t>
            </a:r>
            <a:r>
              <a:rPr dirty="0" sz="1450" spc="40">
                <a:latin typeface="Times New Roman"/>
                <a:cs typeface="Times New Roman"/>
              </a:rPr>
              <a:t> </a:t>
            </a:r>
            <a:r>
              <a:rPr dirty="0" sz="1450" spc="-10">
                <a:latin typeface="Times New Roman"/>
                <a:cs typeface="Times New Roman"/>
              </a:rPr>
              <a:t>back</a:t>
            </a:r>
            <a:r>
              <a:rPr dirty="0" sz="1450" spc="40">
                <a:latin typeface="Times New Roman"/>
                <a:cs typeface="Times New Roman"/>
              </a:rPr>
              <a:t> </a:t>
            </a:r>
            <a:r>
              <a:rPr dirty="0" sz="1450" spc="-10">
                <a:latin typeface="Times New Roman"/>
                <a:cs typeface="Times New Roman"/>
              </a:rPr>
              <a:t>from</a:t>
            </a:r>
            <a:r>
              <a:rPr dirty="0" sz="1450" spc="40">
                <a:latin typeface="Times New Roman"/>
                <a:cs typeface="Times New Roman"/>
              </a:rPr>
              <a:t> </a:t>
            </a:r>
            <a:r>
              <a:rPr dirty="0" sz="1450" spc="-10">
                <a:latin typeface="Times New Roman"/>
                <a:cs typeface="Times New Roman"/>
              </a:rPr>
              <a:t>me</a:t>
            </a:r>
            <a:r>
              <a:rPr dirty="0" sz="1450" spc="40">
                <a:latin typeface="Times New Roman"/>
                <a:cs typeface="Times New Roman"/>
              </a:rPr>
              <a:t> </a:t>
            </a:r>
            <a:r>
              <a:rPr dirty="0" sz="1450" spc="-5">
                <a:latin typeface="Times New Roman"/>
                <a:cs typeface="Times New Roman"/>
              </a:rPr>
              <a:t>a</a:t>
            </a:r>
            <a:r>
              <a:rPr dirty="0" sz="1450" spc="40">
                <a:latin typeface="Times New Roman"/>
                <a:cs typeface="Times New Roman"/>
              </a:rPr>
              <a:t> </a:t>
            </a:r>
            <a:r>
              <a:rPr dirty="0" sz="1450" spc="-10">
                <a:latin typeface="Times New Roman"/>
                <a:cs typeface="Times New Roman"/>
              </a:rPr>
              <a:t>little</a:t>
            </a:r>
            <a:endParaRPr sz="145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Robert Louis Stevenson</dc:creator>
  <cp:keywords>Robert, Louis, Stevenson</cp:keywords>
  <dc:title>The Merry Men</dc:title>
  <dcterms:created xsi:type="dcterms:W3CDTF">2021-02-04T16:57:56Z</dcterms:created>
  <dcterms:modified xsi:type="dcterms:W3CDTF">2021-02-04T16:57:56Z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2014-10-16T00:00:00Z</vt:filetime>
  </property>
  <property fmtid="{D5CDD505-2E9C-101B-9397-08002B2CF9AE}" pid="3" name="Creator">
    <vt:lpwstr>calibre 2.2.0 [http://calibre-ebook.com]</vt:lpwstr>
  </property>
  <property fmtid="{D5CDD505-2E9C-101B-9397-08002B2CF9AE}" pid="4" name="LastSaved">
    <vt:filetime>2014-10-16T00:00:00Z</vt:filetime>
  </property>
</Properties>
</file>