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90" y="325711"/>
            <a:ext cx="3748068" cy="186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freeditorial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487045" marR="481965">
              <a:lnSpc>
                <a:spcPct val="157900"/>
              </a:lnSpc>
              <a:spcBef>
                <a:spcPts val="95"/>
              </a:spcBef>
            </a:pPr>
            <a:r>
              <a:rPr dirty="0" spc="10"/>
              <a:t>The </a:t>
            </a:r>
            <a:r>
              <a:rPr dirty="0" spc="-25"/>
              <a:t>Waif</a:t>
            </a:r>
            <a:r>
              <a:rPr dirty="0" spc="-70"/>
              <a:t> </a:t>
            </a:r>
            <a:r>
              <a:rPr dirty="0" spc="-15"/>
              <a:t>Woman  </a:t>
            </a:r>
            <a:r>
              <a:rPr dirty="0" spc="15"/>
              <a:t>By</a:t>
            </a: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pc="10"/>
              <a:t>Robert Louis</a:t>
            </a:r>
            <a:r>
              <a:rPr dirty="0" spc="-60"/>
              <a:t> </a:t>
            </a:r>
            <a:r>
              <a:rPr dirty="0" spc="10"/>
              <a:t>Stevenson</a:t>
            </a:r>
          </a:p>
        </p:txBody>
      </p:sp>
      <p:sp>
        <p:nvSpPr>
          <p:cNvPr id="3" name="object 3"/>
          <p:cNvSpPr/>
          <p:nvPr/>
        </p:nvSpPr>
        <p:spPr>
          <a:xfrm>
            <a:off x="2618111" y="4664598"/>
            <a:ext cx="2323779" cy="51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6300" y="5456771"/>
            <a:ext cx="5806440" cy="4498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50" b="1">
                <a:latin typeface="Times New Roman"/>
                <a:cs typeface="Times New Roman"/>
              </a:rPr>
              <a:t>THE </a:t>
            </a:r>
            <a:r>
              <a:rPr dirty="0" sz="1650" spc="-45" b="1">
                <a:latin typeface="Times New Roman"/>
                <a:cs typeface="Times New Roman"/>
              </a:rPr>
              <a:t>WAIF</a:t>
            </a:r>
            <a:r>
              <a:rPr dirty="0" sz="1650" spc="-13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WOMAN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450" spc="-10" b="1">
                <a:latin typeface="Times New Roman"/>
                <a:cs typeface="Times New Roman"/>
              </a:rPr>
              <a:t>A </a:t>
            </a:r>
            <a:r>
              <a:rPr dirty="0" sz="1450" spc="-15" b="1">
                <a:latin typeface="Times New Roman"/>
                <a:cs typeface="Times New Roman"/>
              </a:rPr>
              <a:t>CUE—FROM </a:t>
            </a:r>
            <a:r>
              <a:rPr dirty="0" sz="1450" spc="-10" b="1">
                <a:latin typeface="Times New Roman"/>
                <a:cs typeface="Times New Roman"/>
              </a:rPr>
              <a:t>A</a:t>
            </a:r>
            <a:r>
              <a:rPr dirty="0" sz="1450" spc="-19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SAGA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This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tale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Iceland, the isle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stories, and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thing that befell in the year 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coming there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Christianity.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  <a:tabLst>
                <a:tab pos="2788285" algn="l"/>
                <a:tab pos="3388360" algn="l"/>
                <a:tab pos="3741420" algn="l"/>
                <a:tab pos="4297680" algn="l"/>
                <a:tab pos="4721225" algn="l"/>
                <a:tab pos="5135245" algn="l"/>
                <a:tab pos="5488305" algn="l"/>
              </a:tabLst>
            </a:pPr>
            <a:r>
              <a:rPr dirty="0" sz="1450" spc="-10">
                <a:latin typeface="Times New Roman"/>
                <a:cs typeface="Times New Roman"/>
              </a:rPr>
              <a:t>In the spring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year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ship sailed from the South Isles to </a:t>
            </a:r>
            <a:r>
              <a:rPr dirty="0" sz="1450" spc="-15">
                <a:latin typeface="Times New Roman"/>
                <a:cs typeface="Times New Roman"/>
              </a:rPr>
              <a:t>traffic, </a:t>
            </a:r>
            <a:r>
              <a:rPr dirty="0" sz="1450" spc="-10">
                <a:latin typeface="Times New Roman"/>
                <a:cs typeface="Times New Roman"/>
              </a:rPr>
              <a:t>and fell  becalmed inside Snow fellness. The winds had speeded her; she was the first  comer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year; and the fishers drew alongside to hear the news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 south, and eager folk </a:t>
            </a:r>
            <a:r>
              <a:rPr dirty="0" sz="1450" spc="-5">
                <a:latin typeface="Times New Roman"/>
                <a:cs typeface="Times New Roman"/>
              </a:rPr>
              <a:t>put out </a:t>
            </a:r>
            <a:r>
              <a:rPr dirty="0" sz="1450" spc="-10">
                <a:latin typeface="Times New Roman"/>
                <a:cs typeface="Times New Roman"/>
              </a:rPr>
              <a:t>in boats to see the merchandise and make prices.  </a:t>
            </a:r>
            <a:r>
              <a:rPr dirty="0" sz="1450" spc="-10">
                <a:latin typeface="Times New Roman"/>
                <a:cs typeface="Times New Roman"/>
              </a:rPr>
              <a:t>Fr</a:t>
            </a:r>
            <a:r>
              <a:rPr dirty="0" sz="1450" spc="-10">
                <a:latin typeface="Times New Roman"/>
                <a:cs typeface="Times New Roman"/>
              </a:rPr>
              <a:t>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</a:t>
            </a:r>
            <a:r>
              <a:rPr dirty="0" sz="1450" spc="-5">
                <a:latin typeface="Times New Roman"/>
                <a:cs typeface="Times New Roman"/>
              </a:rPr>
              <a:t>od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30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ate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hou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10">
                <a:latin typeface="Times New Roman"/>
                <a:cs typeface="Times New Roman"/>
              </a:rPr>
              <a:t>w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p  </a:t>
            </a:r>
            <a:r>
              <a:rPr dirty="0" sz="1450" spc="-10">
                <a:latin typeface="Times New Roman"/>
                <a:cs typeface="Times New Roman"/>
              </a:rPr>
              <a:t>becalmed and the boats about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coming and </a:t>
            </a:r>
            <a:r>
              <a:rPr dirty="0" sz="1450" spc="-5">
                <a:latin typeface="Times New Roman"/>
                <a:cs typeface="Times New Roman"/>
              </a:rPr>
              <a:t>going; </a:t>
            </a:r>
            <a:r>
              <a:rPr dirty="0" sz="1450" spc="-10">
                <a:latin typeface="Times New Roman"/>
                <a:cs typeface="Times New Roman"/>
              </a:rPr>
              <a:t>and the merchants from  the ship could see the smoke </a:t>
            </a:r>
            <a:r>
              <a:rPr dirty="0" sz="1450" spc="-5">
                <a:latin typeface="Times New Roman"/>
                <a:cs typeface="Times New Roman"/>
              </a:rPr>
              <a:t>go up </a:t>
            </a:r>
            <a:r>
              <a:rPr dirty="0" sz="1450" spc="-10">
                <a:latin typeface="Times New Roman"/>
                <a:cs typeface="Times New Roman"/>
              </a:rPr>
              <a:t>and the men and women trooping to their  meals in 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hall.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The goodman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house was called Finnward </a:t>
            </a:r>
            <a:r>
              <a:rPr dirty="0" sz="1450" spc="-15">
                <a:latin typeface="Times New Roman"/>
                <a:cs typeface="Times New Roman"/>
              </a:rPr>
              <a:t>Keelfarer, </a:t>
            </a:r>
            <a:r>
              <a:rPr dirty="0" sz="1450" spc="-10">
                <a:latin typeface="Times New Roman"/>
                <a:cs typeface="Times New Roman"/>
              </a:rPr>
              <a:t>and his wife Aud  the Light-Minded; and they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son Eyolf,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likely </a:t>
            </a:r>
            <a:r>
              <a:rPr dirty="0" sz="1450" spc="-30">
                <a:latin typeface="Times New Roman"/>
                <a:cs typeface="Times New Roman"/>
              </a:rPr>
              <a:t>boy,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daughter  Asdis,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slip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maid. Finnward was well-to-do in his </a:t>
            </a:r>
            <a:r>
              <a:rPr dirty="0" sz="1450" spc="-15">
                <a:latin typeface="Times New Roman"/>
                <a:cs typeface="Times New Roman"/>
              </a:rPr>
              <a:t>affairs,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kept open  house and had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friends. But Aud his wife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much considered:  her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trifles,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clothing,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58419" marR="238760" indent="-4635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15">
                <a:latin typeface="Times New Roman"/>
                <a:cs typeface="Times New Roman"/>
              </a:rPr>
              <a:t>shoulder. </a:t>
            </a:r>
            <a:r>
              <a:rPr dirty="0" sz="1450" spc="-10">
                <a:latin typeface="Times New Roman"/>
                <a:cs typeface="Times New Roman"/>
              </a:rPr>
              <a:t>“‘The </a:t>
            </a:r>
            <a:r>
              <a:rPr dirty="0" sz="1450" spc="-15">
                <a:latin typeface="Times New Roman"/>
                <a:cs typeface="Times New Roman"/>
              </a:rPr>
              <a:t>goodwife’s </a:t>
            </a:r>
            <a:r>
              <a:rPr dirty="0" sz="1450" spc="-10">
                <a:latin typeface="Times New Roman"/>
                <a:cs typeface="Times New Roman"/>
              </a:rPr>
              <a:t>pleasure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done’;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that my  Finnward?”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“The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God knows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grudge </a:t>
            </a:r>
            <a:r>
              <a:rPr dirty="0" sz="1450" spc="-5">
                <a:latin typeface="Times New Roman"/>
                <a:cs typeface="Times New Roman"/>
              </a:rPr>
              <a:t>you nothing,” </a:t>
            </a:r>
            <a:r>
              <a:rPr dirty="0" sz="1450" spc="-10">
                <a:latin typeface="Times New Roman"/>
                <a:cs typeface="Times New Roman"/>
              </a:rPr>
              <a:t>cried Finnward. “But my blood  runs cold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 business. </a:t>
            </a:r>
            <a:r>
              <a:rPr dirty="0" sz="1450" spc="-35">
                <a:latin typeface="Times New Roman"/>
                <a:cs typeface="Times New Roman"/>
              </a:rPr>
              <a:t>Worse </a:t>
            </a:r>
            <a:r>
              <a:rPr dirty="0" sz="1450" spc="-10">
                <a:latin typeface="Times New Roman"/>
                <a:cs typeface="Times New Roman"/>
              </a:rPr>
              <a:t>will come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it!”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“worse will  flow 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it!”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  <a:tabLst>
                <a:tab pos="5709920" algn="l"/>
              </a:tabLst>
            </a:pPr>
            <a:r>
              <a:rPr dirty="0" sz="1450" spc="-10">
                <a:latin typeface="Times New Roman"/>
                <a:cs typeface="Times New Roman"/>
              </a:rPr>
              <a:t>“What is this todo?” cries Aud. “Here is an old brimstone hag that should  have been stoned with stones, and hated me besides. </a:t>
            </a:r>
            <a:r>
              <a:rPr dirty="0" sz="1450" spc="-35">
                <a:latin typeface="Times New Roman"/>
                <a:cs typeface="Times New Roman"/>
              </a:rPr>
              <a:t>Vainly </a:t>
            </a:r>
            <a:r>
              <a:rPr dirty="0" sz="1450" spc="-10">
                <a:latin typeface="Times New Roman"/>
                <a:cs typeface="Times New Roman"/>
              </a:rPr>
              <a:t>she tried to  frighten me when she was living; shall she frighten me now when she is dead 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tte</a:t>
            </a:r>
            <a:r>
              <a:rPr dirty="0" sz="1450" spc="-5">
                <a:latin typeface="Times New Roman"/>
                <a:cs typeface="Times New Roman"/>
              </a:rPr>
              <a:t>n?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</a:t>
            </a:r>
            <a:r>
              <a:rPr dirty="0" sz="1450" spc="-10">
                <a:latin typeface="Times New Roman"/>
                <a:cs typeface="Times New Roman"/>
              </a:rPr>
              <a:t>ow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5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ear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n!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es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a 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shoes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shaking </a:t>
            </a:r>
            <a:r>
              <a:rPr dirty="0" sz="1450" spc="-5">
                <a:latin typeface="Times New Roman"/>
                <a:cs typeface="Times New Roman"/>
              </a:rPr>
              <a:t>in,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 rides </a:t>
            </a:r>
            <a:r>
              <a:rPr dirty="0" sz="1450" spc="-5">
                <a:latin typeface="Times New Roman"/>
                <a:cs typeface="Times New Roman"/>
              </a:rPr>
              <a:t>by your </a:t>
            </a:r>
            <a:r>
              <a:rPr dirty="0" sz="1450" spc="-10">
                <a:latin typeface="Times New Roman"/>
                <a:cs typeface="Times New Roman"/>
              </a:rPr>
              <a:t>bridle-hand, as  bold 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nails?”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65"/>
              </a:spcBef>
            </a:pPr>
            <a:r>
              <a:rPr dirty="0" sz="1450" spc="-65">
                <a:latin typeface="Times New Roman"/>
                <a:cs typeface="Times New Roman"/>
              </a:rPr>
              <a:t>“Ay, </a:t>
            </a:r>
            <a:r>
              <a:rPr dirty="0" sz="1450" spc="-30">
                <a:latin typeface="Times New Roman"/>
                <a:cs typeface="Times New Roman"/>
              </a:rPr>
              <a:t>ay,” </a:t>
            </a:r>
            <a:r>
              <a:rPr dirty="0" sz="1450" spc="-10">
                <a:latin typeface="Times New Roman"/>
                <a:cs typeface="Times New Roman"/>
              </a:rPr>
              <a:t>quoth Finnward. “But there goes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byword in the country: Little wit,  little </a:t>
            </a:r>
            <a:r>
              <a:rPr dirty="0" sz="1450" spc="-25">
                <a:latin typeface="Times New Roman"/>
                <a:cs typeface="Times New Roman"/>
              </a:rPr>
              <a:t>fear.”</a:t>
            </a:r>
            <a:endParaRPr sz="1450">
              <a:latin typeface="Times New Roman"/>
              <a:cs typeface="Times New Roman"/>
            </a:endParaRPr>
          </a:p>
          <a:p>
            <a:pPr marL="12700" marR="1079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At this Aud began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concerned, for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usually easier to lead. So now  she tried the other method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“Is that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word?” cried she. “I kiss the hands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ye!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wit  </a:t>
            </a:r>
            <a:r>
              <a:rPr dirty="0" sz="1450" spc="-5">
                <a:latin typeface="Times New Roman"/>
                <a:cs typeface="Times New Roman"/>
              </a:rPr>
              <a:t>enough, I </a:t>
            </a:r>
            <a:r>
              <a:rPr dirty="0" sz="1450" spc="-10">
                <a:latin typeface="Times New Roman"/>
                <a:cs typeface="Times New Roman"/>
              </a:rPr>
              <a:t>can rid </a:t>
            </a:r>
            <a:r>
              <a:rPr dirty="0" sz="1450" spc="-5">
                <a:latin typeface="Times New Roman"/>
                <a:cs typeface="Times New Roman"/>
              </a:rPr>
              <a:t>you 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20">
                <a:latin typeface="Times New Roman"/>
                <a:cs typeface="Times New Roman"/>
              </a:rPr>
              <a:t>company. </a:t>
            </a:r>
            <a:r>
              <a:rPr dirty="0" sz="1450" spc="-30">
                <a:latin typeface="Times New Roman"/>
                <a:cs typeface="Times New Roman"/>
              </a:rPr>
              <a:t>Wit </a:t>
            </a:r>
            <a:r>
              <a:rPr dirty="0" sz="1450" spc="-10">
                <a:latin typeface="Times New Roman"/>
                <a:cs typeface="Times New Roman"/>
              </a:rPr>
              <a:t>is it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seeks?” she cried. “The old  broomstick that we buried yesterday had wit for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you.”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So she rode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ahead and looked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the road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on.</a:t>
            </a:r>
            <a:endParaRPr sz="1450">
              <a:latin typeface="Times New Roman"/>
              <a:cs typeface="Times New Roman"/>
            </a:endParaRPr>
          </a:p>
          <a:p>
            <a:pPr marL="12700" marR="249554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Poor Finnward followed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horse,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light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day was </a:t>
            </a:r>
            <a:r>
              <a:rPr dirty="0" sz="1450" spc="-5">
                <a:latin typeface="Times New Roman"/>
                <a:cs typeface="Times New Roman"/>
              </a:rPr>
              <a:t>gone out,  </a:t>
            </a:r>
            <a:r>
              <a:rPr dirty="0" sz="1450" spc="-10">
                <a:latin typeface="Times New Roman"/>
                <a:cs typeface="Times New Roman"/>
              </a:rPr>
              <a:t>for his wife was like his life to him. He went six miles and was true to his  heart;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seventh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half through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rode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“Is it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goodwife’s </a:t>
            </a:r>
            <a:r>
              <a:rPr dirty="0" sz="1450" spc="-10">
                <a:latin typeface="Times New Roman"/>
                <a:cs typeface="Times New Roman"/>
              </a:rPr>
              <a:t>pleasure?” she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marL="12700" marR="133985">
              <a:lnSpc>
                <a:spcPct val="132400"/>
              </a:lnSpc>
            </a:pPr>
            <a:r>
              <a:rPr dirty="0" sz="1450" spc="-10">
                <a:latin typeface="Times New Roman"/>
                <a:cs typeface="Times New Roman"/>
              </a:rPr>
              <a:t>“Aud,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have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30">
                <a:latin typeface="Times New Roman"/>
                <a:cs typeface="Times New Roman"/>
              </a:rPr>
              <a:t>way,” </a:t>
            </a:r>
            <a:r>
              <a:rPr dirty="0" sz="1450" spc="-10">
                <a:latin typeface="Times New Roman"/>
                <a:cs typeface="Times New Roman"/>
              </a:rPr>
              <a:t>says he; “God grant there come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ill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it!”  So she made much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him, and his heart 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comforted.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630"/>
              </a:spcBef>
              <a:tabLst>
                <a:tab pos="3876040" algn="l"/>
                <a:tab pos="4509135" algn="l"/>
                <a:tab pos="4872355" algn="l"/>
                <a:tab pos="5271770" algn="l"/>
              </a:tabLst>
            </a:pPr>
            <a:r>
              <a:rPr dirty="0" sz="1450" spc="-10">
                <a:latin typeface="Times New Roman"/>
                <a:cs typeface="Times New Roman"/>
              </a:rPr>
              <a:t>When they came to the house, Aud had the two chests to her own bed-place, 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ate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ound.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</a:t>
            </a:r>
            <a:r>
              <a:rPr dirty="0" sz="1450" spc="-5">
                <a:latin typeface="Times New Roman"/>
                <a:cs typeface="Times New Roman"/>
              </a:rPr>
              <a:t>nn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ook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on,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tr</a:t>
            </a:r>
            <a:r>
              <a:rPr dirty="0" sz="1450" spc="-5">
                <a:latin typeface="Times New Roman"/>
                <a:cs typeface="Times New Roman"/>
              </a:rPr>
              <a:t>oub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e  </a:t>
            </a:r>
            <a:r>
              <a:rPr dirty="0" sz="1450" spc="-10">
                <a:latin typeface="Times New Roman"/>
                <a:cs typeface="Times New Roman"/>
              </a:rPr>
              <a:t>darkened 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mind.</a:t>
            </a:r>
            <a:endParaRPr sz="1450">
              <a:latin typeface="Times New Roman"/>
              <a:cs typeface="Times New Roman"/>
            </a:endParaRPr>
          </a:p>
          <a:p>
            <a:pPr marL="12700" marR="356870">
              <a:lnSpc>
                <a:spcPts val="2300"/>
              </a:lnSpc>
              <a:spcBef>
                <a:spcPts val="114"/>
              </a:spcBef>
            </a:pPr>
            <a:r>
              <a:rPr dirty="0" sz="1450" spc="-20">
                <a:latin typeface="Times New Roman"/>
                <a:cs typeface="Times New Roman"/>
              </a:rPr>
              <a:t>“Wife,” </a:t>
            </a:r>
            <a:r>
              <a:rPr dirty="0" sz="1450" spc="-10">
                <a:latin typeface="Times New Roman"/>
                <a:cs typeface="Times New Roman"/>
              </a:rPr>
              <a:t>says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at last, “you 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these things belong to Asdis?”  At that she barked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 like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“Am </a:t>
            </a:r>
            <a:r>
              <a:rPr dirty="0" sz="1450" spc="-5">
                <a:latin typeface="Times New Roman"/>
                <a:cs typeface="Times New Roman"/>
              </a:rPr>
              <a:t>I a </a:t>
            </a:r>
            <a:r>
              <a:rPr dirty="0" sz="1450" spc="-10">
                <a:latin typeface="Times New Roman"/>
                <a:cs typeface="Times New Roman"/>
              </a:rPr>
              <a:t>thief?” she cried. “The brat shall have them in her turn when she  grows </a:t>
            </a:r>
            <a:r>
              <a:rPr dirty="0" sz="1450" spc="-5">
                <a:latin typeface="Times New Roman"/>
                <a:cs typeface="Times New Roman"/>
              </a:rPr>
              <a:t>up. </a:t>
            </a:r>
            <a:r>
              <a:rPr dirty="0" sz="1450" spc="-3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me give her them now to turn her </a:t>
            </a:r>
            <a:r>
              <a:rPr dirty="0" sz="1450" spc="-25">
                <a:latin typeface="Times New Roman"/>
                <a:cs typeface="Times New Roman"/>
              </a:rPr>
              <a:t>minx’s </a:t>
            </a:r>
            <a:r>
              <a:rPr dirty="0" sz="1450" spc="-10">
                <a:latin typeface="Times New Roman"/>
                <a:cs typeface="Times New Roman"/>
              </a:rPr>
              <a:t>head  with?”</a:t>
            </a:r>
            <a:endParaRPr sz="1450">
              <a:latin typeface="Times New Roman"/>
              <a:cs typeface="Times New Roman"/>
            </a:endParaRPr>
          </a:p>
          <a:p>
            <a:pPr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So the weak man went his way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the house in sorrow and fell to his  </a:t>
            </a:r>
            <a:r>
              <a:rPr dirty="0" sz="1450" spc="-15">
                <a:latin typeface="Times New Roman"/>
                <a:cs typeface="Times New Roman"/>
              </a:rPr>
              <a:t>affairs. </a:t>
            </a:r>
            <a:r>
              <a:rPr dirty="0" sz="1450" spc="-10">
                <a:latin typeface="Times New Roman"/>
                <a:cs typeface="Times New Roman"/>
              </a:rPr>
              <a:t>Those that wrought with him that day observed that now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 labour and toil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furious, and now would sit and stare like </a:t>
            </a:r>
            <a:r>
              <a:rPr dirty="0" sz="1450" spc="-5">
                <a:latin typeface="Times New Roman"/>
                <a:cs typeface="Times New Roman"/>
              </a:rPr>
              <a:t>one  </a:t>
            </a:r>
            <a:r>
              <a:rPr dirty="0" sz="1450" spc="-10">
                <a:latin typeface="Times New Roman"/>
                <a:cs typeface="Times New Roman"/>
              </a:rPr>
              <a:t>stupid; for in truth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judged the business would end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while there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 said. Aud cherished her  treasures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herself, and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was the wiser except Finnward. Only the cloak  she sometimes wore, for that was hers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will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dead wife;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 others she let lie, because she knew she had them </a:t>
            </a:r>
            <a:r>
              <a:rPr dirty="0" sz="1450" spc="-20">
                <a:latin typeface="Times New Roman"/>
                <a:cs typeface="Times New Roman"/>
              </a:rPr>
              <a:t>foully, </a:t>
            </a:r>
            <a:r>
              <a:rPr dirty="0" sz="1450" spc="-10">
                <a:latin typeface="Times New Roman"/>
                <a:cs typeface="Times New Roman"/>
              </a:rPr>
              <a:t>and she feared  Finnward somewhat and Thorgunna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last husband and wife were </a:t>
            </a:r>
            <a:r>
              <a:rPr dirty="0" sz="1450" spc="-5">
                <a:latin typeface="Times New Roman"/>
                <a:cs typeface="Times New Roman"/>
              </a:rPr>
              <a:t>bound </a:t>
            </a:r>
            <a:r>
              <a:rPr dirty="0" sz="1450" spc="-10">
                <a:latin typeface="Times New Roman"/>
                <a:cs typeface="Times New Roman"/>
              </a:rPr>
              <a:t>to bed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night,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the first  stripped and </a:t>
            </a:r>
            <a:r>
              <a:rPr dirty="0" sz="1450" spc="-5">
                <a:latin typeface="Times New Roman"/>
                <a:cs typeface="Times New Roman"/>
              </a:rPr>
              <a:t>got in. </a:t>
            </a:r>
            <a:r>
              <a:rPr dirty="0" sz="1450" spc="-10">
                <a:latin typeface="Times New Roman"/>
                <a:cs typeface="Times New Roman"/>
              </a:rPr>
              <a:t>“What sheets are these?”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screamed, as his legs touched  them, for these were smooth as </a:t>
            </a:r>
            <a:r>
              <a:rPr dirty="0" sz="1450" spc="-20">
                <a:latin typeface="Times New Roman"/>
                <a:cs typeface="Times New Roman"/>
              </a:rPr>
              <a:t>water,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sheets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Iceland were like  sacking.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“Clean sheets,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suppose,” says Aud,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hand quavered as she wound her  </a:t>
            </a:r>
            <a:r>
              <a:rPr dirty="0" sz="1450" spc="-25">
                <a:latin typeface="Times New Roman"/>
                <a:cs typeface="Times New Roman"/>
              </a:rPr>
              <a:t>hair.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25">
                <a:latin typeface="Times New Roman"/>
                <a:cs typeface="Times New Roman"/>
              </a:rPr>
              <a:t>“Woman!” </a:t>
            </a:r>
            <a:r>
              <a:rPr dirty="0" sz="1450" spc="-10">
                <a:latin typeface="Times New Roman"/>
                <a:cs typeface="Times New Roman"/>
              </a:rPr>
              <a:t>cried Finnward, “these are the bed-sheets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Thorgunna—these are  the sheets she died in!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lie to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me!”</a:t>
            </a:r>
            <a:endParaRPr sz="1450">
              <a:latin typeface="Times New Roman"/>
              <a:cs typeface="Times New Roman"/>
            </a:endParaRPr>
          </a:p>
          <a:p>
            <a:pPr algn="just" marL="12700" marR="3511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At that Aud turned and looked at him. </a:t>
            </a:r>
            <a:r>
              <a:rPr dirty="0" sz="1450" spc="-25">
                <a:latin typeface="Times New Roman"/>
                <a:cs typeface="Times New Roman"/>
              </a:rPr>
              <a:t>“Well?” </a:t>
            </a:r>
            <a:r>
              <a:rPr dirty="0" sz="1450" spc="-10">
                <a:latin typeface="Times New Roman"/>
                <a:cs typeface="Times New Roman"/>
              </a:rPr>
              <a:t>says she, “they have been  washed.”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Finnward lay down again in the bed between </a:t>
            </a:r>
            <a:r>
              <a:rPr dirty="0" sz="1450" spc="-20">
                <a:latin typeface="Times New Roman"/>
                <a:cs typeface="Times New Roman"/>
              </a:rPr>
              <a:t>Thorgunna’s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sheets, and  groaned; never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 more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for now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knew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coward and </a:t>
            </a:r>
            <a:r>
              <a:rPr dirty="0" sz="1450" spc="-5">
                <a:latin typeface="Times New Roman"/>
                <a:cs typeface="Times New Roman"/>
              </a:rPr>
              <a:t>a  </a:t>
            </a:r>
            <a:r>
              <a:rPr dirty="0" sz="1450" spc="-10">
                <a:latin typeface="Times New Roman"/>
                <a:cs typeface="Times New Roman"/>
              </a:rPr>
              <a:t>man dishonoured. Presently his wife came beside him, and they lay still, </a:t>
            </a:r>
            <a:r>
              <a:rPr dirty="0" sz="1450" spc="-5">
                <a:latin typeface="Times New Roman"/>
                <a:cs typeface="Times New Roman"/>
              </a:rPr>
              <a:t>but  </a:t>
            </a:r>
            <a:r>
              <a:rPr dirty="0" sz="1450" spc="-10">
                <a:latin typeface="Times New Roman"/>
                <a:cs typeface="Times New Roman"/>
              </a:rPr>
              <a:t>neither slept.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It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twelve in 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when Aud felt Finnward shudder so strong that  the bed</a:t>
            </a:r>
            <a:r>
              <a:rPr dirty="0" sz="1450" spc="-5">
                <a:latin typeface="Times New Roman"/>
                <a:cs typeface="Times New Roman"/>
              </a:rPr>
              <a:t> shook.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“What ails you?” 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“I know </a:t>
            </a:r>
            <a:r>
              <a:rPr dirty="0" sz="1450" spc="-5">
                <a:latin typeface="Times New Roman"/>
                <a:cs typeface="Times New Roman"/>
              </a:rPr>
              <a:t>not,” he </a:t>
            </a:r>
            <a:r>
              <a:rPr dirty="0" sz="1450" spc="-10">
                <a:latin typeface="Times New Roman"/>
                <a:cs typeface="Times New Roman"/>
              </a:rPr>
              <a:t>said. “It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chill like the chill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death. My soul is sick with  it.” His voice fell </a:t>
            </a:r>
            <a:r>
              <a:rPr dirty="0" sz="1450" spc="-30">
                <a:latin typeface="Times New Roman"/>
                <a:cs typeface="Times New Roman"/>
              </a:rPr>
              <a:t>low. </a:t>
            </a:r>
            <a:r>
              <a:rPr dirty="0" sz="1450" spc="-10">
                <a:latin typeface="Times New Roman"/>
                <a:cs typeface="Times New Roman"/>
              </a:rPr>
              <a:t>“It was so Thorgunna sickened,” said he. And 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arose and walked in the hall in the dark till it came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  <a:tabLst>
                <a:tab pos="5508625" algn="l"/>
              </a:tabLst>
            </a:pPr>
            <a:r>
              <a:rPr dirty="0" sz="1450" spc="-10">
                <a:latin typeface="Times New Roman"/>
                <a:cs typeface="Times New Roman"/>
              </a:rPr>
              <a:t>Earl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sea-fis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ud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  </a:t>
            </a:r>
            <a:r>
              <a:rPr dirty="0" sz="1450" spc="-10">
                <a:latin typeface="Times New Roman"/>
                <a:cs typeface="Times New Roman"/>
              </a:rPr>
              <a:t>troubled at heart and watched him from 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and even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went down  the beach she saw him shaken with </a:t>
            </a:r>
            <a:r>
              <a:rPr dirty="0" sz="1450" spc="-20">
                <a:latin typeface="Times New Roman"/>
                <a:cs typeface="Times New Roman"/>
              </a:rPr>
              <a:t>Thorgunna’s shudder.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rough </a:t>
            </a:r>
            <a:r>
              <a:rPr dirty="0" sz="1450" spc="-30">
                <a:latin typeface="Times New Roman"/>
                <a:cs typeface="Times New Roman"/>
              </a:rPr>
              <a:t>day,  </a:t>
            </a:r>
            <a:r>
              <a:rPr dirty="0" sz="1450" spc="-10">
                <a:latin typeface="Times New Roman"/>
                <a:cs typeface="Times New Roman"/>
              </a:rPr>
              <a:t>the sea was wild, the boat laboured </a:t>
            </a:r>
            <a:r>
              <a:rPr dirty="0" sz="1450" spc="-15">
                <a:latin typeface="Times New Roman"/>
                <a:cs typeface="Times New Roman"/>
              </a:rPr>
              <a:t>exceedingly, </a:t>
            </a:r>
            <a:r>
              <a:rPr dirty="0" sz="1450" spc="-10">
                <a:latin typeface="Times New Roman"/>
                <a:cs typeface="Times New Roman"/>
              </a:rPr>
              <a:t>and it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20">
                <a:latin typeface="Times New Roman"/>
                <a:cs typeface="Times New Roman"/>
              </a:rPr>
              <a:t>Finnward’s  </a:t>
            </a:r>
            <a:r>
              <a:rPr dirty="0" sz="1450" spc="-10">
                <a:latin typeface="Times New Roman"/>
                <a:cs typeface="Times New Roman"/>
              </a:rPr>
              <a:t>mind was troubled with his sickness. Certain it is that they struck, and their  boat was burst,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skerry under Snowfellness. The four lads were spilled  into the sea, and the sea broke and buried them,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Finnward was cast </a:t>
            </a:r>
            <a:r>
              <a:rPr dirty="0" sz="1450" spc="-5">
                <a:latin typeface="Times New Roman"/>
                <a:cs typeface="Times New Roman"/>
              </a:rPr>
              <a:t>upon  </a:t>
            </a:r>
            <a:r>
              <a:rPr dirty="0" sz="1450" spc="-10">
                <a:latin typeface="Times New Roman"/>
                <a:cs typeface="Times New Roman"/>
              </a:rPr>
              <a:t>the skerry, and clambered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and sat there all day </a:t>
            </a:r>
            <a:r>
              <a:rPr dirty="0" sz="1450" spc="-5">
                <a:latin typeface="Times New Roman"/>
                <a:cs typeface="Times New Roman"/>
              </a:rPr>
              <a:t>long: </a:t>
            </a:r>
            <a:r>
              <a:rPr dirty="0" sz="1450" spc="-10">
                <a:latin typeface="Times New Roman"/>
                <a:cs typeface="Times New Roman"/>
              </a:rPr>
              <a:t>God knows his  thoughts. The sun was half-way down, when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shepherd went </a:t>
            </a:r>
            <a:r>
              <a:rPr dirty="0" sz="1450" spc="-5">
                <a:latin typeface="Times New Roman"/>
                <a:cs typeface="Times New Roman"/>
              </a:rPr>
              <a:t>by 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cliffs  </a:t>
            </a:r>
            <a:r>
              <a:rPr dirty="0" sz="1450" spc="-10">
                <a:latin typeface="Times New Roman"/>
                <a:cs typeface="Times New Roman"/>
              </a:rPr>
              <a:t>about his business, and spied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in the midst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breach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loud seas, 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pinnacle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reef. He hailed him, and the man turned and hailed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dirty="0" sz="1450" spc="-10">
                <a:latin typeface="Times New Roman"/>
                <a:cs typeface="Times New Roman"/>
              </a:rPr>
              <a:t>There was in that cove so great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clashing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seas and so shrill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cry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sea-</a:t>
            </a:r>
            <a:endParaRPr sz="1450">
              <a:latin typeface="Times New Roman"/>
              <a:cs typeface="Times New Roman"/>
            </a:endParaRPr>
          </a:p>
          <a:p>
            <a:pPr marL="58419" marR="41275" indent="-46355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fowl that the herd might hear the voice and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the words. But the name  Thorgunna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Keelfarer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old man. Lively ran the herd to </a:t>
            </a:r>
            <a:r>
              <a:rPr dirty="0" sz="1450" spc="-20">
                <a:latin typeface="Times New Roman"/>
                <a:cs typeface="Times New Roman"/>
              </a:rPr>
              <a:t>Finnward’s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house; and when his  tale was told there, Eyolf the </a:t>
            </a:r>
            <a:r>
              <a:rPr dirty="0" sz="1450" spc="-5">
                <a:latin typeface="Times New Roman"/>
                <a:cs typeface="Times New Roman"/>
              </a:rPr>
              <a:t>boy </a:t>
            </a:r>
            <a:r>
              <a:rPr dirty="0" sz="1450" spc="-10">
                <a:latin typeface="Times New Roman"/>
                <a:cs typeface="Times New Roman"/>
              </a:rPr>
              <a:t>was lively to </a:t>
            </a:r>
            <a:r>
              <a:rPr dirty="0" sz="1450" spc="-5">
                <a:latin typeface="Times New Roman"/>
                <a:cs typeface="Times New Roman"/>
              </a:rPr>
              <a:t>out a </a:t>
            </a:r>
            <a:r>
              <a:rPr dirty="0" sz="1450" spc="-10">
                <a:latin typeface="Times New Roman"/>
                <a:cs typeface="Times New Roman"/>
              </a:rPr>
              <a:t>boat and hasten to his  </a:t>
            </a:r>
            <a:r>
              <a:rPr dirty="0" sz="1450" spc="-15">
                <a:latin typeface="Times New Roman"/>
                <a:cs typeface="Times New Roman"/>
              </a:rPr>
              <a:t>father’s </a:t>
            </a:r>
            <a:r>
              <a:rPr dirty="0" sz="1450" spc="-10">
                <a:latin typeface="Times New Roman"/>
                <a:cs typeface="Times New Roman"/>
              </a:rPr>
              <a:t>aid. By the strength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hands they drove the keel against the seas, and  with skill and courage Eyolf won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skerry and climbed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There sat  his father dead; and this was the first vengeance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Thorgunna against broken  faith.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sore job to get the corpse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board,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sorer yet to bring it home  before the rolling seas. But the lad Eyolf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promise, and the lads  that pulled for him were sturdy men. So the </a:t>
            </a:r>
            <a:r>
              <a:rPr dirty="0" sz="1450" spc="-15">
                <a:latin typeface="Times New Roman"/>
                <a:cs typeface="Times New Roman"/>
              </a:rPr>
              <a:t>break-faith’s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10">
                <a:latin typeface="Times New Roman"/>
                <a:cs typeface="Times New Roman"/>
              </a:rPr>
              <a:t>home,  and waked, and buried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hill. Aud was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widow and wept much, for  she liked Finnward well </a:t>
            </a:r>
            <a:r>
              <a:rPr dirty="0" sz="1450" spc="-5">
                <a:latin typeface="Times New Roman"/>
                <a:cs typeface="Times New Roman"/>
              </a:rPr>
              <a:t>enough. </a:t>
            </a:r>
            <a:r>
              <a:rPr dirty="0" sz="1450" spc="-60">
                <a:latin typeface="Times New Roman"/>
                <a:cs typeface="Times New Roman"/>
              </a:rPr>
              <a:t>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bird sang in her ears that now she  might marry </a:t>
            </a:r>
            <a:r>
              <a:rPr dirty="0" sz="1450" spc="-5">
                <a:latin typeface="Times New Roman"/>
                <a:cs typeface="Times New Roman"/>
              </a:rPr>
              <a:t>a young </a:t>
            </a:r>
            <a:r>
              <a:rPr dirty="0" sz="1450" spc="-10">
                <a:latin typeface="Times New Roman"/>
                <a:cs typeface="Times New Roman"/>
              </a:rPr>
              <a:t>man. Little fear that she might have her choice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them,  she thought, with all </a:t>
            </a:r>
            <a:r>
              <a:rPr dirty="0" sz="1450" spc="-20">
                <a:latin typeface="Times New Roman"/>
                <a:cs typeface="Times New Roman"/>
              </a:rPr>
              <a:t>Thorgunna’s </a:t>
            </a:r>
            <a:r>
              <a:rPr dirty="0" sz="1450" spc="-10">
                <a:latin typeface="Times New Roman"/>
                <a:cs typeface="Times New Roman"/>
              </a:rPr>
              <a:t>fine things; and her heart was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cheered.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65"/>
              </a:spcBef>
            </a:pPr>
            <a:r>
              <a:rPr dirty="0" sz="1450" spc="-35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when the corpse was laid in the hill, Asdis came where Aud sat solitary  in hall, and stood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awhile without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“Well, </a:t>
            </a:r>
            <a:r>
              <a:rPr dirty="0" sz="1450" spc="-10">
                <a:latin typeface="Times New Roman"/>
                <a:cs typeface="Times New Roman"/>
              </a:rPr>
              <a:t>child?” says Aud; and again </a:t>
            </a:r>
            <a:r>
              <a:rPr dirty="0" sz="1450" spc="-25">
                <a:latin typeface="Times New Roman"/>
                <a:cs typeface="Times New Roman"/>
              </a:rPr>
              <a:t>“Well?” </a:t>
            </a:r>
            <a:r>
              <a:rPr dirty="0" sz="1450" spc="-10">
                <a:latin typeface="Times New Roman"/>
                <a:cs typeface="Times New Roman"/>
              </a:rPr>
              <a:t>and then “Keep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25">
                <a:latin typeface="Times New Roman"/>
                <a:cs typeface="Times New Roman"/>
              </a:rPr>
              <a:t>holy,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 </a:t>
            </a:r>
            <a:r>
              <a:rPr dirty="0" sz="1450" spc="-10">
                <a:latin typeface="Times New Roman"/>
                <a:cs typeface="Times New Roman"/>
              </a:rPr>
              <a:t>have anything to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it!”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So the maid came so much </a:t>
            </a:r>
            <a:r>
              <a:rPr dirty="0" sz="1450" spc="-20">
                <a:latin typeface="Times New Roman"/>
                <a:cs typeface="Times New Roman"/>
              </a:rPr>
              <a:t>nearer, </a:t>
            </a:r>
            <a:r>
              <a:rPr dirty="0" sz="1450" spc="-15">
                <a:latin typeface="Times New Roman"/>
                <a:cs typeface="Times New Roman"/>
              </a:rPr>
              <a:t>“Mother,” </a:t>
            </a:r>
            <a:r>
              <a:rPr dirty="0" sz="1450" spc="-10">
                <a:latin typeface="Times New Roman"/>
                <a:cs typeface="Times New Roman"/>
              </a:rPr>
              <a:t>says she, “I wish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 </a:t>
            </a:r>
            <a:r>
              <a:rPr dirty="0" sz="1450" spc="-10">
                <a:latin typeface="Times New Roman"/>
                <a:cs typeface="Times New Roman"/>
              </a:rPr>
              <a:t>wear these things that were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Thorgunna’s.”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“Aha,” cries Aud. “This is what it is?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begin </a:t>
            </a:r>
            <a:r>
              <a:rPr dirty="0" sz="1450" spc="-25">
                <a:latin typeface="Times New Roman"/>
                <a:cs typeface="Times New Roman"/>
              </a:rPr>
              <a:t>early, </a:t>
            </a:r>
            <a:r>
              <a:rPr dirty="0" sz="1450" spc="-10">
                <a:latin typeface="Times New Roman"/>
                <a:cs typeface="Times New Roman"/>
              </a:rPr>
              <a:t>brat! And who has been  poisoning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mind?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5">
                <a:latin typeface="Times New Roman"/>
                <a:cs typeface="Times New Roman"/>
              </a:rPr>
              <a:t>fool of a </a:t>
            </a:r>
            <a:r>
              <a:rPr dirty="0" sz="1450" spc="-15">
                <a:latin typeface="Times New Roman"/>
                <a:cs typeface="Times New Roman"/>
              </a:rPr>
              <a:t>father,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suppose.” And then she stopped  and went all scarlet. “Who told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they were yours?” she asked again, taking  it all the higher for her stumble. “When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grown, then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have 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share and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day before. These things 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babies.”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child looked at her and was amazed. “I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wish them,” she said. “I  wish they might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burned.”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“Upon my word, what next?” cried Aud. “And why should they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burned?”</a:t>
            </a:r>
            <a:endParaRPr sz="1450">
              <a:latin typeface="Times New Roman"/>
              <a:cs typeface="Times New Roman"/>
            </a:endParaRPr>
          </a:p>
          <a:p>
            <a:pPr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“I know my father tried to burn these things,” said Asdis, “and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named  </a:t>
            </a:r>
            <a:r>
              <a:rPr dirty="0" sz="1450" spc="-20">
                <a:latin typeface="Times New Roman"/>
                <a:cs typeface="Times New Roman"/>
              </a:rPr>
              <a:t>Thorgunna’s </a:t>
            </a:r>
            <a:r>
              <a:rPr dirty="0" sz="1450" spc="-10">
                <a:latin typeface="Times New Roman"/>
                <a:cs typeface="Times New Roman"/>
              </a:rPr>
              <a:t>name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skerry 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died. And, O </a:t>
            </a:r>
            <a:r>
              <a:rPr dirty="0" sz="1450" spc="-15">
                <a:latin typeface="Times New Roman"/>
                <a:cs typeface="Times New Roman"/>
              </a:rPr>
              <a:t>mother, </a:t>
            </a:r>
            <a:r>
              <a:rPr dirty="0" sz="1450" spc="-5">
                <a:latin typeface="Times New Roman"/>
                <a:cs typeface="Times New Roman"/>
              </a:rPr>
              <a:t>I doubt </a:t>
            </a:r>
            <a:r>
              <a:rPr dirty="0" sz="1450" spc="-10">
                <a:latin typeface="Times New Roman"/>
                <a:cs typeface="Times New Roman"/>
              </a:rPr>
              <a:t>they  have </a:t>
            </a:r>
            <a:r>
              <a:rPr dirty="0" sz="1450" spc="-5">
                <a:latin typeface="Times New Roman"/>
                <a:cs typeface="Times New Roman"/>
              </a:rPr>
              <a:t>brought </a:t>
            </a:r>
            <a:r>
              <a:rPr dirty="0" sz="1450" spc="-10">
                <a:latin typeface="Times New Roman"/>
                <a:cs typeface="Times New Roman"/>
              </a:rPr>
              <a:t>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luck.”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But the more Aud was terrified, the more she would make light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Then the girl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her hand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mother’s. “I fear they are ill come </a:t>
            </a:r>
            <a:r>
              <a:rPr dirty="0" sz="1450" spc="-30">
                <a:latin typeface="Times New Roman"/>
                <a:cs typeface="Times New Roman"/>
              </a:rPr>
              <a:t>by,”  </a:t>
            </a:r>
            <a:r>
              <a:rPr dirty="0" sz="1450" spc="-10">
                <a:latin typeface="Times New Roman"/>
                <a:cs typeface="Times New Roman"/>
              </a:rPr>
              <a:t>said she.</a:t>
            </a:r>
            <a:endParaRPr sz="1450">
              <a:latin typeface="Times New Roman"/>
              <a:cs typeface="Times New Roman"/>
            </a:endParaRPr>
          </a:p>
          <a:p>
            <a:pPr marL="12700" marR="3276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blood sprang in </a:t>
            </a:r>
            <a:r>
              <a:rPr dirty="0" sz="1450" spc="-25">
                <a:latin typeface="Times New Roman"/>
                <a:cs typeface="Times New Roman"/>
              </a:rPr>
              <a:t>Aud’s </a:t>
            </a:r>
            <a:r>
              <a:rPr dirty="0" sz="1450" spc="-10">
                <a:latin typeface="Times New Roman"/>
                <a:cs typeface="Times New Roman"/>
              </a:rPr>
              <a:t>face. “And who made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10">
                <a:latin typeface="Times New Roman"/>
                <a:cs typeface="Times New Roman"/>
              </a:rPr>
              <a:t>judge </a:t>
            </a:r>
            <a:r>
              <a:rPr dirty="0" sz="1450" spc="-5">
                <a:latin typeface="Times New Roman"/>
                <a:cs typeface="Times New Roman"/>
              </a:rPr>
              <a:t>upon your  </a:t>
            </a:r>
            <a:r>
              <a:rPr dirty="0" sz="1450" spc="-10">
                <a:latin typeface="Times New Roman"/>
                <a:cs typeface="Times New Roman"/>
              </a:rPr>
              <a:t>mother that bore you?” cried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endParaRPr sz="1450">
              <a:latin typeface="Times New Roman"/>
              <a:cs typeface="Times New Roman"/>
            </a:endParaRPr>
          </a:p>
          <a:p>
            <a:pPr marL="12700" marR="296545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“Kinswoman,” said Asdis, looking down, “I saw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with the brooch.”  “What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mean? When? Where did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me?” cried the </a:t>
            </a:r>
            <a:r>
              <a:rPr dirty="0" sz="1450" spc="-20">
                <a:latin typeface="Times New Roman"/>
                <a:cs typeface="Times New Roman"/>
              </a:rPr>
              <a:t>mother.  </a:t>
            </a:r>
            <a:r>
              <a:rPr dirty="0" sz="1450" spc="-10">
                <a:latin typeface="Times New Roman"/>
                <a:cs typeface="Times New Roman"/>
              </a:rPr>
              <a:t>“Here in the hall,” said Asdis, looking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floor, </a:t>
            </a:r>
            <a:r>
              <a:rPr dirty="0" sz="1450" spc="-10">
                <a:latin typeface="Times New Roman"/>
                <a:cs typeface="Times New Roman"/>
              </a:rPr>
              <a:t>“the </a:t>
            </a:r>
            <a:r>
              <a:rPr dirty="0" sz="1450" spc="-5">
                <a:latin typeface="Times New Roman"/>
                <a:cs typeface="Times New Roman"/>
              </a:rPr>
              <a:t>night you </a:t>
            </a:r>
            <a:r>
              <a:rPr dirty="0" sz="1450" spc="-10">
                <a:latin typeface="Times New Roman"/>
                <a:cs typeface="Times New Roman"/>
              </a:rPr>
              <a:t>stole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it.”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At that Aud let </a:t>
            </a:r>
            <a:r>
              <a:rPr dirty="0" sz="1450" spc="-5">
                <a:latin typeface="Times New Roman"/>
                <a:cs typeface="Times New Roman"/>
              </a:rPr>
              <a:t>out a </a:t>
            </a:r>
            <a:r>
              <a:rPr dirty="0" sz="1450" spc="-30">
                <a:latin typeface="Times New Roman"/>
                <a:cs typeface="Times New Roman"/>
              </a:rPr>
              <a:t>cry. </a:t>
            </a:r>
            <a:r>
              <a:rPr dirty="0" sz="1450" spc="-10">
                <a:latin typeface="Times New Roman"/>
                <a:cs typeface="Times New Roman"/>
              </a:rPr>
              <a:t>Then she heaved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her hand to strike the child.  </a:t>
            </a:r>
            <a:r>
              <a:rPr dirty="0" sz="1450" spc="-45">
                <a:latin typeface="Times New Roman"/>
                <a:cs typeface="Times New Roman"/>
              </a:rPr>
              <a:t>“You </a:t>
            </a:r>
            <a:r>
              <a:rPr dirty="0" sz="1450" spc="-10">
                <a:latin typeface="Times New Roman"/>
                <a:cs typeface="Times New Roman"/>
              </a:rPr>
              <a:t>little spy!” she cried. Then she covered her face, and wept, and rocked  herself. “What can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know?” she cried. “How can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understand, that are 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5">
                <a:latin typeface="Times New Roman"/>
                <a:cs typeface="Times New Roman"/>
              </a:rPr>
              <a:t>baby,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long weaned? He could—your father could, the dear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man,  dead and gone! He could understand and </a:t>
            </a:r>
            <a:r>
              <a:rPr dirty="0" sz="1450" spc="-25">
                <a:latin typeface="Times New Roman"/>
                <a:cs typeface="Times New Roman"/>
              </a:rPr>
              <a:t>pity,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to me. Now 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has left me alone with heartless children! Asdis,” she cried, “have </a:t>
            </a:r>
            <a:r>
              <a:rPr dirty="0" sz="1450" spc="-5">
                <a:latin typeface="Times New Roman"/>
                <a:cs typeface="Times New Roman"/>
              </a:rPr>
              <a:t>you no  </a:t>
            </a:r>
            <a:r>
              <a:rPr dirty="0" sz="1450" spc="-10">
                <a:latin typeface="Times New Roman"/>
                <a:cs typeface="Times New Roman"/>
              </a:rPr>
              <a:t>nature in </a:t>
            </a:r>
            <a:r>
              <a:rPr dirty="0" sz="1450" spc="-5">
                <a:latin typeface="Times New Roman"/>
                <a:cs typeface="Times New Roman"/>
              </a:rPr>
              <a:t>your blood?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know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15">
                <a:latin typeface="Times New Roman"/>
                <a:cs typeface="Times New Roman"/>
              </a:rPr>
              <a:t>suffered </a:t>
            </a:r>
            <a:r>
              <a:rPr dirty="0" sz="1450" spc="-10">
                <a:latin typeface="Times New Roman"/>
                <a:cs typeface="Times New Roman"/>
              </a:rPr>
              <a:t>for  them.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done—oh,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have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anything! And there is </a:t>
            </a:r>
            <a:r>
              <a:rPr dirty="0" sz="1450" spc="-5">
                <a:latin typeface="Times New Roman"/>
                <a:cs typeface="Times New Roman"/>
              </a:rPr>
              <a:t>your  </a:t>
            </a:r>
            <a:r>
              <a:rPr dirty="0" sz="1450" spc="-10">
                <a:latin typeface="Times New Roman"/>
                <a:cs typeface="Times New Roman"/>
              </a:rPr>
              <a:t>father dead. And after all,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ask me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use them? No woman in Iceland  has the like.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wish me to destroy them? Not if the dead should rise!”  she cried. “No, </a:t>
            </a:r>
            <a:r>
              <a:rPr dirty="0" sz="1450" spc="-5">
                <a:latin typeface="Times New Roman"/>
                <a:cs typeface="Times New Roman"/>
              </a:rPr>
              <a:t>no,” </a:t>
            </a:r>
            <a:r>
              <a:rPr dirty="0" sz="1450" spc="-10">
                <a:latin typeface="Times New Roman"/>
                <a:cs typeface="Times New Roman"/>
              </a:rPr>
              <a:t>and she stopped her ears, “not if the dead should rise, and  let that 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it!”</a:t>
            </a:r>
            <a:endParaRPr sz="1450">
              <a:latin typeface="Times New Roman"/>
              <a:cs typeface="Times New Roman"/>
            </a:endParaRPr>
          </a:p>
          <a:p>
            <a:pPr marL="12700" marR="1143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So she ran into her bed-place, and clapped at 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and left the child  amazed.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But for all Aud spoke with so much passion, it was noticed that for long she  left the things unused. Only she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locked somewhile daily in her bed-  place, where she pored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them and secretly wore them for her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  <a:tabLst>
                <a:tab pos="5528945" algn="l"/>
              </a:tabLst>
            </a:pPr>
            <a:r>
              <a:rPr dirty="0" sz="1450" spc="-10">
                <a:latin typeface="Times New Roman"/>
                <a:cs typeface="Times New Roman"/>
              </a:rPr>
              <a:t>Now winter was at hand; the days grew short and the nights </a:t>
            </a:r>
            <a:r>
              <a:rPr dirty="0" sz="1450" spc="-5">
                <a:latin typeface="Times New Roman"/>
                <a:cs typeface="Times New Roman"/>
              </a:rPr>
              <a:t>long; </a:t>
            </a:r>
            <a:r>
              <a:rPr dirty="0" sz="1450" spc="-10">
                <a:latin typeface="Times New Roman"/>
                <a:cs typeface="Times New Roman"/>
              </a:rPr>
              <a:t>and under  the golden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morning the isle would stand silver with frost. </a:t>
            </a:r>
            <a:r>
              <a:rPr dirty="0" sz="1450" spc="-40">
                <a:latin typeface="Times New Roman"/>
                <a:cs typeface="Times New Roman"/>
              </a:rPr>
              <a:t>Word </a:t>
            </a:r>
            <a:r>
              <a:rPr dirty="0" sz="1450" spc="-10">
                <a:latin typeface="Times New Roman"/>
                <a:cs typeface="Times New Roman"/>
              </a:rPr>
              <a:t>came  from Holyfell to Frodis </a:t>
            </a:r>
            <a:r>
              <a:rPr dirty="0" sz="1450" spc="-35">
                <a:latin typeface="Times New Roman"/>
                <a:cs typeface="Times New Roman"/>
              </a:rPr>
              <a:t>Water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company </a:t>
            </a:r>
            <a:r>
              <a:rPr dirty="0" sz="1450" spc="-5">
                <a:latin typeface="Times New Roman"/>
                <a:cs typeface="Times New Roman"/>
              </a:rPr>
              <a:t>of young </a:t>
            </a:r>
            <a:r>
              <a:rPr dirty="0" sz="1450" spc="-10">
                <a:latin typeface="Times New Roman"/>
                <a:cs typeface="Times New Roman"/>
              </a:rPr>
              <a:t>men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journey;  that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they supped at Holyfell, the next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at Frodis </a:t>
            </a:r>
            <a:r>
              <a:rPr dirty="0" sz="1450" spc="-30">
                <a:latin typeface="Times New Roman"/>
                <a:cs typeface="Times New Roman"/>
              </a:rPr>
              <a:t>Water; </a:t>
            </a:r>
            <a:r>
              <a:rPr dirty="0" sz="1450" spc="-10">
                <a:latin typeface="Times New Roman"/>
                <a:cs typeface="Times New Roman"/>
              </a:rPr>
              <a:t>and  Alf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Fells was there, and Thongbrand Ketilson, and Hall the </a:t>
            </a:r>
            <a:r>
              <a:rPr dirty="0" sz="1450" spc="-25">
                <a:latin typeface="Times New Roman"/>
                <a:cs typeface="Times New Roman"/>
              </a:rPr>
              <a:t>Fair. </a:t>
            </a:r>
            <a:r>
              <a:rPr dirty="0" sz="1450" spc="-10">
                <a:latin typeface="Times New Roman"/>
                <a:cs typeface="Times New Roman"/>
              </a:rPr>
              <a:t>Aud  went early to her bed-place, and there she pored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these fineries till her 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ear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self-l</a:t>
            </a:r>
            <a:r>
              <a:rPr dirty="0" sz="1450" spc="-5">
                <a:latin typeface="Times New Roman"/>
                <a:cs typeface="Times New Roman"/>
              </a:rPr>
              <a:t>ov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irtl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10">
                <a:latin typeface="Times New Roman"/>
                <a:cs typeface="Times New Roman"/>
              </a:rPr>
              <a:t>le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  </a:t>
            </a:r>
            <a:r>
              <a:rPr dirty="0" sz="1450" spc="-10">
                <a:latin typeface="Times New Roman"/>
                <a:cs typeface="Times New Roman"/>
              </a:rPr>
              <a:t>the blue shot into the green, and the green lightened from the blue, as the  colours play in the ocean between deeps and shallows: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could  endure to live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longer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wear it. There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bracelet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ell </a:t>
            </a:r>
            <a:r>
              <a:rPr dirty="0" sz="1450" spc="-5">
                <a:latin typeface="Times New Roman"/>
                <a:cs typeface="Times New Roman"/>
              </a:rPr>
              <a:t>long,  </a:t>
            </a:r>
            <a:r>
              <a:rPr dirty="0" sz="1450" spc="-10">
                <a:latin typeface="Times New Roman"/>
                <a:cs typeface="Times New Roman"/>
              </a:rPr>
              <a:t>wrought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serpent and with fiery jewels for the eyes; she saw it shine </a:t>
            </a:r>
            <a:r>
              <a:rPr dirty="0" sz="1450" spc="-5">
                <a:latin typeface="Times New Roman"/>
                <a:cs typeface="Times New Roman"/>
              </a:rPr>
              <a:t>on  </a:t>
            </a:r>
            <a:r>
              <a:rPr dirty="0" sz="1450" spc="-10">
                <a:latin typeface="Times New Roman"/>
                <a:cs typeface="Times New Roman"/>
              </a:rPr>
              <a:t>her white arm and her head grew dizzy with desire. “Ah!” she thought, “never  were fine lendings better met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fair </a:t>
            </a:r>
            <a:r>
              <a:rPr dirty="0" sz="1450" spc="-20">
                <a:latin typeface="Times New Roman"/>
                <a:cs typeface="Times New Roman"/>
              </a:rPr>
              <a:t>wearer.” </a:t>
            </a:r>
            <a:r>
              <a:rPr dirty="0" sz="1450" spc="-10">
                <a:latin typeface="Times New Roman"/>
                <a:cs typeface="Times New Roman"/>
              </a:rPr>
              <a:t>And she closed her eyelids,  and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saw herself among the company and the </a:t>
            </a:r>
            <a:r>
              <a:rPr dirty="0" sz="1450" spc="-25">
                <a:latin typeface="Times New Roman"/>
                <a:cs typeface="Times New Roman"/>
              </a:rPr>
              <a:t>men’s </a:t>
            </a:r>
            <a:r>
              <a:rPr dirty="0" sz="1450" spc="-10">
                <a:latin typeface="Times New Roman"/>
                <a:cs typeface="Times New Roman"/>
              </a:rPr>
              <a:t>eyes </a:t>
            </a:r>
            <a:r>
              <a:rPr dirty="0" sz="1450" spc="-5">
                <a:latin typeface="Times New Roman"/>
                <a:cs typeface="Times New Roman"/>
              </a:rPr>
              <a:t>go  </a:t>
            </a:r>
            <a:r>
              <a:rPr dirty="0" sz="1450" spc="-10">
                <a:latin typeface="Times New Roman"/>
                <a:cs typeface="Times New Roman"/>
              </a:rPr>
              <a:t>after her admiring. </a:t>
            </a: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that she considered that she must soon marry </a:t>
            </a:r>
            <a:r>
              <a:rPr dirty="0" sz="1450" spc="-5">
                <a:latin typeface="Times New Roman"/>
                <a:cs typeface="Times New Roman"/>
              </a:rPr>
              <a:t>one of  </a:t>
            </a:r>
            <a:r>
              <a:rPr dirty="0" sz="1450" spc="-10">
                <a:latin typeface="Times New Roman"/>
                <a:cs typeface="Times New Roman"/>
              </a:rPr>
              <a:t>them and wondered which; and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Alf was perhaps the best,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Hall  the </a:t>
            </a:r>
            <a:r>
              <a:rPr dirty="0" sz="1450" spc="-20">
                <a:latin typeface="Times New Roman"/>
                <a:cs typeface="Times New Roman"/>
              </a:rPr>
              <a:t>Fair,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certain, and then she remembered Finnward Keelfarer in  his cairn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hill, and was concerned. </a:t>
            </a:r>
            <a:r>
              <a:rPr dirty="0" sz="1450" spc="-30">
                <a:latin typeface="Times New Roman"/>
                <a:cs typeface="Times New Roman"/>
              </a:rPr>
              <a:t>“Well,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husband to  me,” she thought, “and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wife to him. But that is an old song  </a:t>
            </a:r>
            <a:r>
              <a:rPr dirty="0" sz="1450" spc="-25">
                <a:latin typeface="Times New Roman"/>
                <a:cs typeface="Times New Roman"/>
              </a:rPr>
              <a:t>now.” </a:t>
            </a:r>
            <a:r>
              <a:rPr dirty="0" sz="1450" spc="-10">
                <a:latin typeface="Times New Roman"/>
                <a:cs typeface="Times New Roman"/>
              </a:rPr>
              <a:t>So she turned again to handling the </a:t>
            </a:r>
            <a:r>
              <a:rPr dirty="0" sz="1450" spc="-15">
                <a:latin typeface="Times New Roman"/>
                <a:cs typeface="Times New Roman"/>
              </a:rPr>
              <a:t>stuffs </a:t>
            </a:r>
            <a:r>
              <a:rPr dirty="0" sz="1450" spc="-10">
                <a:latin typeface="Times New Roman"/>
                <a:cs typeface="Times New Roman"/>
              </a:rPr>
              <a:t>and jewels. At last she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10">
                <a:latin typeface="Times New Roman"/>
                <a:cs typeface="Times New Roman"/>
              </a:rPr>
              <a:t>to  bed in the smooth sheets, and </a:t>
            </a:r>
            <a:r>
              <a:rPr dirty="0" sz="1450" spc="-30">
                <a:latin typeface="Times New Roman"/>
                <a:cs typeface="Times New Roman"/>
              </a:rPr>
              <a:t>lay, </a:t>
            </a:r>
            <a:r>
              <a:rPr dirty="0" sz="1450" spc="-10">
                <a:latin typeface="Times New Roman"/>
                <a:cs typeface="Times New Roman"/>
              </a:rPr>
              <a:t>and fancied how she would </a:t>
            </a:r>
            <a:r>
              <a:rPr dirty="0" sz="1450" spc="-5">
                <a:latin typeface="Times New Roman"/>
                <a:cs typeface="Times New Roman"/>
              </a:rPr>
              <a:t>look, </a:t>
            </a:r>
            <a:r>
              <a:rPr dirty="0" sz="1450" spc="-10">
                <a:latin typeface="Times New Roman"/>
                <a:cs typeface="Times New Roman"/>
              </a:rPr>
              <a:t>and  admired herself, and saw others admire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and told herself stories, till her  heart grew warm and she chuckled to herself between the sheets. So she  shook awhile with laughter; and then the mirth abated </a:t>
            </a:r>
            <a:r>
              <a:rPr dirty="0" sz="1450" spc="-5">
                <a:latin typeface="Times New Roman"/>
                <a:cs typeface="Times New Roman"/>
              </a:rPr>
              <a:t>but not </a:t>
            </a:r>
            <a:r>
              <a:rPr dirty="0" sz="1450" spc="-10">
                <a:latin typeface="Times New Roman"/>
                <a:cs typeface="Times New Roman"/>
              </a:rPr>
              <a:t>the shaking;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079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grue took hold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flesh, and the cold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grave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belly, </a:t>
            </a:r>
            <a:r>
              <a:rPr dirty="0" sz="1450" spc="-10">
                <a:latin typeface="Times New Roman"/>
                <a:cs typeface="Times New Roman"/>
              </a:rPr>
              <a:t>and  the terror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death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soul. </a:t>
            </a: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voice was in her ear: “It was so  Thorgunna sickened.” Thrice in 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the chill and the terror took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and  thrice it passed away; and when she rose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morrow, </a:t>
            </a:r>
            <a:r>
              <a:rPr dirty="0" sz="1450" spc="-10">
                <a:latin typeface="Times New Roman"/>
                <a:cs typeface="Times New Roman"/>
              </a:rPr>
              <a:t>death had breathed 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countenance.</a:t>
            </a:r>
            <a:endParaRPr sz="1450">
              <a:latin typeface="Times New Roman"/>
              <a:cs typeface="Times New Roman"/>
            </a:endParaRPr>
          </a:p>
          <a:p>
            <a:pPr marL="12700" marR="196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She saw the house folk and her children gaze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her; well she knew why!  She knew her day was come, and the last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days, and her last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was at  her back; and it was so in her soul that she scarce minded. All was lost, all  was past mending, she would carry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until she fell. So she went as usual, and  hurried the feast for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men, and railed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house folk,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 feet stumbled, and her voice was strange in her own ears, and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 folk fled before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At times, </a:t>
            </a:r>
            <a:r>
              <a:rPr dirty="0" sz="1450" spc="-5">
                <a:latin typeface="Times New Roman"/>
                <a:cs typeface="Times New Roman"/>
              </a:rPr>
              <a:t>too, </a:t>
            </a:r>
            <a:r>
              <a:rPr dirty="0" sz="1450" spc="-10">
                <a:latin typeface="Times New Roman"/>
                <a:cs typeface="Times New Roman"/>
              </a:rPr>
              <a:t>the chill took her and the fear along with it;  and she must sit down, and the teeth beat together in her head, and the stool  tottered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floor. </a:t>
            </a:r>
            <a:r>
              <a:rPr dirty="0" sz="1450" spc="-10">
                <a:latin typeface="Times New Roman"/>
                <a:cs typeface="Times New Roman"/>
              </a:rPr>
              <a:t>At these times,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was passing, and the  voice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Thorgunna sounded in her ear: “The things are for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use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 </a:t>
            </a:r>
            <a:r>
              <a:rPr dirty="0" sz="1450" spc="-10">
                <a:latin typeface="Times New Roman"/>
                <a:cs typeface="Times New Roman"/>
              </a:rPr>
              <a:t>shown,” it said. “Aud, Aud,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shown them once? No,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once!”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And at the sting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her courage and strength would revive, and she  would rise again and move about her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Now the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drew </a:t>
            </a:r>
            <a:r>
              <a:rPr dirty="0" sz="1450" spc="-20">
                <a:latin typeface="Times New Roman"/>
                <a:cs typeface="Times New Roman"/>
              </a:rPr>
              <a:t>near, </a:t>
            </a:r>
            <a:r>
              <a:rPr dirty="0" sz="1450" spc="-10">
                <a:latin typeface="Times New Roman"/>
                <a:cs typeface="Times New Roman"/>
              </a:rPr>
              <a:t>and Aud went to her bed-place, and did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 bravest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finery, </a:t>
            </a:r>
            <a:r>
              <a:rPr dirty="0" sz="1450" spc="-10">
                <a:latin typeface="Times New Roman"/>
                <a:cs typeface="Times New Roman"/>
              </a:rPr>
              <a:t>and came forth to greet her guests. </a:t>
            </a:r>
            <a:r>
              <a:rPr dirty="0" sz="1450" spc="-50">
                <a:latin typeface="Times New Roman"/>
                <a:cs typeface="Times New Roman"/>
              </a:rPr>
              <a:t>Was </a:t>
            </a:r>
            <a:r>
              <a:rPr dirty="0" sz="1450" spc="-10">
                <a:latin typeface="Times New Roman"/>
                <a:cs typeface="Times New Roman"/>
              </a:rPr>
              <a:t>never woman in  Iceland robed as she was. The words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greeting were yet between her lips,  when the shuddering 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strong as </a:t>
            </a:r>
            <a:r>
              <a:rPr dirty="0" sz="1450" spc="-15">
                <a:latin typeface="Times New Roman"/>
                <a:cs typeface="Times New Roman"/>
              </a:rPr>
              <a:t>labour,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horror as deep as  hell. Her face was changed amidst her </a:t>
            </a:r>
            <a:r>
              <a:rPr dirty="0" sz="1450" spc="-20">
                <a:latin typeface="Times New Roman"/>
                <a:cs typeface="Times New Roman"/>
              </a:rPr>
              <a:t>finery, </a:t>
            </a:r>
            <a:r>
              <a:rPr dirty="0" sz="1450" spc="-10">
                <a:latin typeface="Times New Roman"/>
                <a:cs typeface="Times New Roman"/>
              </a:rPr>
              <a:t>and the faces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guests were  changed as they beheld her: fear puckered their brows, fear drew back their  feet; and she took her doom from the </a:t>
            </a:r>
            <a:r>
              <a:rPr dirty="0" sz="1450" spc="-5">
                <a:latin typeface="Times New Roman"/>
                <a:cs typeface="Times New Roman"/>
              </a:rPr>
              <a:t>looks of </a:t>
            </a:r>
            <a:r>
              <a:rPr dirty="0" sz="1450" spc="-10">
                <a:latin typeface="Times New Roman"/>
                <a:cs typeface="Times New Roman"/>
              </a:rPr>
              <a:t>them, and fled to her bed-place.  There she flung herself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wife’s </a:t>
            </a:r>
            <a:r>
              <a:rPr dirty="0" sz="1450" spc="-10">
                <a:latin typeface="Times New Roman"/>
                <a:cs typeface="Times New Roman"/>
              </a:rPr>
              <a:t>coverlet, and turned her face against the  wall.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60"/>
              </a:spcBef>
              <a:tabLst>
                <a:tab pos="4691380" algn="l"/>
                <a:tab pos="5053330" algn="l"/>
                <a:tab pos="5506720" algn="l"/>
              </a:tabLst>
            </a:pPr>
            <a:r>
              <a:rPr dirty="0" sz="1450" spc="-10">
                <a:latin typeface="Times New Roman"/>
                <a:cs typeface="Times New Roman"/>
              </a:rPr>
              <a:t>That was the 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the words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Aud; and in the small hours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clock  her spirit wended. Asdis had come to and fro, seeing if she might help, where 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help possible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woman. It was light in the bed-place when the  </a:t>
            </a:r>
            <a:r>
              <a:rPr dirty="0" sz="1450" spc="-10">
                <a:latin typeface="Times New Roman"/>
                <a:cs typeface="Times New Roman"/>
              </a:rPr>
              <a:t>mai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</a:t>
            </a:r>
            <a:r>
              <a:rPr dirty="0" sz="1450" spc="-5">
                <a:latin typeface="Times New Roman"/>
                <a:cs typeface="Times New Roman"/>
              </a:rPr>
              <a:t>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est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ud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fi</a:t>
            </a:r>
            <a:r>
              <a:rPr dirty="0" sz="1450" spc="-5">
                <a:latin typeface="Times New Roman"/>
                <a:cs typeface="Times New Roman"/>
              </a:rPr>
              <a:t>ne  </a:t>
            </a:r>
            <a:r>
              <a:rPr dirty="0" sz="1450" spc="-10">
                <a:latin typeface="Times New Roman"/>
                <a:cs typeface="Times New Roman"/>
              </a:rPr>
              <a:t>clothes, and there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side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bed the big dead wife Thorgunna squatted 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hams. No sound was heard,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seemed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movement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 mouth as if Thorgunna sang, and she waved her arms as if to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singing.</a:t>
            </a:r>
            <a:endParaRPr sz="1450">
              <a:latin typeface="Times New Roman"/>
              <a:cs typeface="Times New Roman"/>
            </a:endParaRPr>
          </a:p>
          <a:p>
            <a:pPr marL="12700" marR="224472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“God </a:t>
            </a:r>
            <a:r>
              <a:rPr dirty="0" sz="1450" spc="-5">
                <a:latin typeface="Times New Roman"/>
                <a:cs typeface="Times New Roman"/>
              </a:rPr>
              <a:t>be good </a:t>
            </a:r>
            <a:r>
              <a:rPr dirty="0" sz="1450" spc="-10">
                <a:latin typeface="Times New Roman"/>
                <a:cs typeface="Times New Roman"/>
              </a:rPr>
              <a:t>to us!” cried Asdis, “she is dead.”  “Dead,” said the dead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“Is the weird passed?” cried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Asdis.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“When the sin is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the weird is dreed,” said Thorgunna, and with that she  was </a:t>
            </a:r>
            <a:r>
              <a:rPr dirty="0" sz="1450" spc="-5">
                <a:latin typeface="Times New Roman"/>
                <a:cs typeface="Times New Roman"/>
              </a:rPr>
              <a:t>not.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5170" cy="11233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  <a:tabLst>
                <a:tab pos="4076065" algn="l"/>
                <a:tab pos="4516120" algn="l"/>
                <a:tab pos="5057140" algn="l"/>
                <a:tab pos="5568315" algn="l"/>
              </a:tabLst>
            </a:pPr>
            <a:r>
              <a:rPr dirty="0" sz="1450" spc="-10">
                <a:latin typeface="Times New Roman"/>
                <a:cs typeface="Times New Roman"/>
              </a:rPr>
              <a:t>But the next day Eyolf and Asdis caused build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fire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shore betwixt tide-  marks. There they burned the bed-clothes, and the clothes, and the jewels, and  the very boards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waif </a:t>
            </a:r>
            <a:r>
              <a:rPr dirty="0" sz="1450" spc="-20">
                <a:latin typeface="Times New Roman"/>
                <a:cs typeface="Times New Roman"/>
              </a:rPr>
              <a:t>woman’s </a:t>
            </a:r>
            <a:r>
              <a:rPr dirty="0" sz="1450" spc="-10">
                <a:latin typeface="Times New Roman"/>
                <a:cs typeface="Times New Roman"/>
              </a:rPr>
              <a:t>chests; and when the tide returned it 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ei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es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weir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3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gunna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lifte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fr</a:t>
            </a:r>
            <a:r>
              <a:rPr dirty="0" sz="1450" spc="-10">
                <a:latin typeface="Times New Roman"/>
                <a:cs typeface="Times New Roman"/>
              </a:rPr>
              <a:t>om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house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Frodis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Water.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8111" y="2240836"/>
            <a:ext cx="2323779" cy="51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5188" y="2941545"/>
            <a:ext cx="3489960" cy="61087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Liked 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Book?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For More FREE e-Books visit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u="sng" sz="14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Freeditorial.com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206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envy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women; and it was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always so circumspect in  her bearing as she might have been,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nothing 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hurt.</a:t>
            </a:r>
            <a:endParaRPr sz="1450">
              <a:latin typeface="Times New Roman"/>
              <a:cs typeface="Times New Roman"/>
            </a:endParaRPr>
          </a:p>
          <a:p>
            <a:pPr marL="12700" marR="9271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On the evening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second day men came to the house from sea. They told 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merchandise in the ship, which was well enough and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had at easy  rates, and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waif woman that sailed in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5">
                <a:latin typeface="Times New Roman"/>
                <a:cs typeface="Times New Roman"/>
              </a:rPr>
              <a:t>no one </a:t>
            </a:r>
            <a:r>
              <a:rPr dirty="0" sz="1450" spc="-10">
                <a:latin typeface="Times New Roman"/>
                <a:cs typeface="Times New Roman"/>
              </a:rPr>
              <a:t>could tell </a:t>
            </a:r>
            <a:r>
              <a:rPr dirty="0" sz="1450" spc="-30">
                <a:latin typeface="Times New Roman"/>
                <a:cs typeface="Times New Roman"/>
              </a:rPr>
              <a:t>why, </a:t>
            </a:r>
            <a:r>
              <a:rPr dirty="0" sz="1450" spc="-10">
                <a:latin typeface="Times New Roman"/>
                <a:cs typeface="Times New Roman"/>
              </a:rPr>
              <a:t>and had  chests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clothes beyond comparison, finecoloured </a:t>
            </a:r>
            <a:r>
              <a:rPr dirty="0" sz="1450" spc="-15">
                <a:latin typeface="Times New Roman"/>
                <a:cs typeface="Times New Roman"/>
              </a:rPr>
              <a:t>stuffs, </a:t>
            </a:r>
            <a:r>
              <a:rPr dirty="0" sz="1450" spc="-10">
                <a:latin typeface="Times New Roman"/>
                <a:cs typeface="Times New Roman"/>
              </a:rPr>
              <a:t>finely woven, the  best that ever came into that island, and gewgaws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queen. At the hearing 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25">
                <a:latin typeface="Times New Roman"/>
                <a:cs typeface="Times New Roman"/>
              </a:rPr>
              <a:t>Aud’s </a:t>
            </a:r>
            <a:r>
              <a:rPr dirty="0" sz="1450" spc="-10">
                <a:latin typeface="Times New Roman"/>
                <a:cs typeface="Times New Roman"/>
              </a:rPr>
              <a:t>eyes began to glisten. She went early to bed; and the day was 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red before she was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beach,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boat launched, and was pulling  to the ship. By the way she looked closely at all boats,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there was </a:t>
            </a:r>
            <a:r>
              <a:rPr dirty="0" sz="1450" spc="-5">
                <a:latin typeface="Times New Roman"/>
                <a:cs typeface="Times New Roman"/>
              </a:rPr>
              <a:t>no  </a:t>
            </a:r>
            <a:r>
              <a:rPr dirty="0" sz="1450" spc="-10">
                <a:latin typeface="Times New Roman"/>
                <a:cs typeface="Times New Roman"/>
              </a:rPr>
              <a:t>woman in any; and at that she was better pleased, for she 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 men.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When they came to the ship, boats were there </a:t>
            </a:r>
            <a:r>
              <a:rPr dirty="0" sz="1450" spc="-20">
                <a:latin typeface="Times New Roman"/>
                <a:cs typeface="Times New Roman"/>
              </a:rPr>
              <a:t>already, </a:t>
            </a:r>
            <a:r>
              <a:rPr dirty="0" sz="1450" spc="-10">
                <a:latin typeface="Times New Roman"/>
                <a:cs typeface="Times New Roman"/>
              </a:rPr>
              <a:t>and the merchants and  the shore folk sat and jested and </a:t>
            </a:r>
            <a:r>
              <a:rPr dirty="0" sz="1450" spc="-15">
                <a:latin typeface="Times New Roman"/>
                <a:cs typeface="Times New Roman"/>
              </a:rPr>
              <a:t>chaffered </a:t>
            </a:r>
            <a:r>
              <a:rPr dirty="0" sz="1450" spc="-10">
                <a:latin typeface="Times New Roman"/>
                <a:cs typeface="Times New Roman"/>
              </a:rPr>
              <a:t>in the stern. But in the fore part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the ship, the woman sat alone, and looked before her sourly at the sea. They  called her Thorgunna. She was as tall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and high in flesh,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buxom  wife to look at. Her hair was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dark red, time 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changed it. Her face  was dark, the cheeks full, and the brow smooth. Some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merchants told  that she was sixty years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age and others laughed and said she was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forty; 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they spoke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in whispers, for they seemed to think that she was ill to  deal with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more than ordinary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canny.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60"/>
              </a:spcBef>
              <a:tabLst>
                <a:tab pos="5558155" algn="l"/>
              </a:tabLst>
            </a:pPr>
            <a:r>
              <a:rPr dirty="0" sz="1450" spc="-1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ud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Icela</a:t>
            </a:r>
            <a:r>
              <a:rPr dirty="0" sz="1450" spc="-5">
                <a:latin typeface="Times New Roman"/>
                <a:cs typeface="Times New Roman"/>
              </a:rPr>
              <a:t>nd.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3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gunna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d 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honours of </a:t>
            </a:r>
            <a:r>
              <a:rPr dirty="0" sz="1450" spc="-10">
                <a:latin typeface="Times New Roman"/>
                <a:cs typeface="Times New Roman"/>
              </a:rPr>
              <a:t>the ship. So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while they carried it </a:t>
            </a:r>
            <a:r>
              <a:rPr dirty="0" sz="1450" spc="-5">
                <a:latin typeface="Times New Roman"/>
                <a:cs typeface="Times New Roman"/>
              </a:rPr>
              <a:t>on, </a:t>
            </a:r>
            <a:r>
              <a:rPr dirty="0" sz="1450" spc="-10">
                <a:latin typeface="Times New Roman"/>
                <a:cs typeface="Times New Roman"/>
              </a:rPr>
              <a:t>praising and  watching each </a:t>
            </a:r>
            <a:r>
              <a:rPr dirty="0" sz="1450" spc="-20">
                <a:latin typeface="Times New Roman"/>
                <a:cs typeface="Times New Roman"/>
              </a:rPr>
              <a:t>other, </a:t>
            </a:r>
            <a:r>
              <a:rPr dirty="0" sz="1450" spc="-10">
                <a:latin typeface="Times New Roman"/>
                <a:cs typeface="Times New Roman"/>
              </a:rPr>
              <a:t>in the 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women. But Aud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vessel to  contain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longing, and presently the cry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heart came </a:t>
            </a:r>
            <a:r>
              <a:rPr dirty="0" sz="1450" spc="-5">
                <a:latin typeface="Times New Roman"/>
                <a:cs typeface="Times New Roman"/>
              </a:rPr>
              <a:t>out 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“The folk </a:t>
            </a:r>
            <a:r>
              <a:rPr dirty="0" sz="1450" spc="-25">
                <a:latin typeface="Times New Roman"/>
                <a:cs typeface="Times New Roman"/>
              </a:rPr>
              <a:t>say,” </a:t>
            </a:r>
            <a:r>
              <a:rPr dirty="0" sz="1450" spc="-10">
                <a:latin typeface="Times New Roman"/>
                <a:cs typeface="Times New Roman"/>
              </a:rPr>
              <a:t>says she, “you have the finest </a:t>
            </a:r>
            <a:r>
              <a:rPr dirty="0" sz="1450" spc="-20">
                <a:latin typeface="Times New Roman"/>
                <a:cs typeface="Times New Roman"/>
              </a:rPr>
              <a:t>women’s </a:t>
            </a:r>
            <a:r>
              <a:rPr dirty="0" sz="1450" spc="-10">
                <a:latin typeface="Times New Roman"/>
                <a:cs typeface="Times New Roman"/>
              </a:rPr>
              <a:t>things that ever came  to Iceland?” and as she spoke her eyes grew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big.</a:t>
            </a:r>
            <a:endParaRPr sz="1450">
              <a:latin typeface="Times New Roman"/>
              <a:cs typeface="Times New Roman"/>
            </a:endParaRPr>
          </a:p>
          <a:p>
            <a:pPr marL="12700" marR="16192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“It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strange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not,” </a:t>
            </a:r>
            <a:r>
              <a:rPr dirty="0" sz="1450" spc="-10">
                <a:latin typeface="Times New Roman"/>
                <a:cs typeface="Times New Roman"/>
              </a:rPr>
              <a:t>quoth Thorgunna. “Queens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20">
                <a:latin typeface="Times New Roman"/>
                <a:cs typeface="Times New Roman"/>
              </a:rPr>
              <a:t>finer.”  </a:t>
            </a:r>
            <a:r>
              <a:rPr dirty="0" sz="1450" spc="-10">
                <a:latin typeface="Times New Roman"/>
                <a:cs typeface="Times New Roman"/>
              </a:rPr>
              <a:t>So Aud begged that she might see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them.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Thorgunna looked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askance. </a:t>
            </a:r>
            <a:r>
              <a:rPr dirty="0" sz="1450" spc="-25">
                <a:latin typeface="Times New Roman"/>
                <a:cs typeface="Times New Roman"/>
              </a:rPr>
              <a:t>“Truly,” </a:t>
            </a:r>
            <a:r>
              <a:rPr dirty="0" sz="1450" spc="-10">
                <a:latin typeface="Times New Roman"/>
                <a:cs typeface="Times New Roman"/>
              </a:rPr>
              <a:t>said she, “the things are for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use 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shown.” So she fetched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chest and opened it. 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cloak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the rare scarlet laid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15">
                <a:latin typeface="Times New Roman"/>
                <a:cs typeface="Times New Roman"/>
              </a:rPr>
              <a:t>silver, </a:t>
            </a:r>
            <a:r>
              <a:rPr dirty="0" sz="1450" spc="-10">
                <a:latin typeface="Times New Roman"/>
                <a:cs typeface="Times New Roman"/>
              </a:rPr>
              <a:t>beautiful beyond belief; hard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 </a:t>
            </a:r>
            <a:r>
              <a:rPr dirty="0" sz="1450" spc="-10">
                <a:latin typeface="Times New Roman"/>
                <a:cs typeface="Times New Roman"/>
              </a:rPr>
              <a:t>silver brooch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basket work that was wrought as fine as any shell and was as  broad as the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full moon; and Aud saw the clothes lying folded in the  chest,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the colours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day, </a:t>
            </a:r>
            <a:r>
              <a:rPr dirty="0" sz="1450" spc="-10">
                <a:latin typeface="Times New Roman"/>
                <a:cs typeface="Times New Roman"/>
              </a:rPr>
              <a:t>and fire, and precious gems; and her heart  burned with </a:t>
            </a:r>
            <a:r>
              <a:rPr dirty="0" sz="1450" spc="-25">
                <a:latin typeface="Times New Roman"/>
                <a:cs typeface="Times New Roman"/>
              </a:rPr>
              <a:t>envy. </a:t>
            </a:r>
            <a:r>
              <a:rPr dirty="0" sz="1450" spc="-10">
                <a:latin typeface="Times New Roman"/>
                <a:cs typeface="Times New Roman"/>
              </a:rPr>
              <a:t>So, because she had so </a:t>
            </a:r>
            <a:r>
              <a:rPr dirty="0" sz="1450" spc="-5">
                <a:latin typeface="Times New Roman"/>
                <a:cs typeface="Times New Roman"/>
              </a:rPr>
              <a:t>huge a </a:t>
            </a:r>
            <a:r>
              <a:rPr dirty="0" sz="1450" spc="-10">
                <a:latin typeface="Times New Roman"/>
                <a:cs typeface="Times New Roman"/>
              </a:rPr>
              <a:t>mind to </a:t>
            </a:r>
            <a:r>
              <a:rPr dirty="0" sz="1450" spc="-30">
                <a:latin typeface="Times New Roman"/>
                <a:cs typeface="Times New Roman"/>
              </a:rPr>
              <a:t>buy, </a:t>
            </a:r>
            <a:r>
              <a:rPr dirty="0" sz="1450" spc="-10">
                <a:latin typeface="Times New Roman"/>
                <a:cs typeface="Times New Roman"/>
              </a:rPr>
              <a:t>she began to  make light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merchandise.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“They are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enough things,” says she, “though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better in my chest at  home. It is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enough cloak,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in need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new cloak.” At that she  fingered the scarlet, and the touch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fine </a:t>
            </a:r>
            <a:r>
              <a:rPr dirty="0" sz="1450" spc="-15">
                <a:latin typeface="Times New Roman"/>
                <a:cs typeface="Times New Roman"/>
              </a:rPr>
              <a:t>stuff </a:t>
            </a:r>
            <a:r>
              <a:rPr dirty="0" sz="1450" spc="-10">
                <a:latin typeface="Times New Roman"/>
                <a:cs typeface="Times New Roman"/>
              </a:rPr>
              <a:t>went to her mind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singing. “Come,” says she, “if it were only 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civility in showing it, what  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for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cloak?”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25">
                <a:latin typeface="Times New Roman"/>
                <a:cs typeface="Times New Roman"/>
              </a:rPr>
              <a:t>“Woman,” </a:t>
            </a:r>
            <a:r>
              <a:rPr dirty="0" sz="1450" spc="-10">
                <a:latin typeface="Times New Roman"/>
                <a:cs typeface="Times New Roman"/>
              </a:rPr>
              <a:t>said Thorgunna, “I am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merchant.” And she closed the chest and  locked it, like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angry.</a:t>
            </a:r>
            <a:endParaRPr sz="1450">
              <a:latin typeface="Times New Roman"/>
              <a:cs typeface="Times New Roman"/>
            </a:endParaRPr>
          </a:p>
          <a:p>
            <a:pPr marL="12700" marR="5270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Then Aud fell to protesting and caressing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That was </a:t>
            </a:r>
            <a:r>
              <a:rPr dirty="0" sz="1450" spc="-25">
                <a:latin typeface="Times New Roman"/>
                <a:cs typeface="Times New Roman"/>
              </a:rPr>
              <a:t>Aud’s </a:t>
            </a:r>
            <a:r>
              <a:rPr dirty="0" sz="1450" spc="-10">
                <a:latin typeface="Times New Roman"/>
                <a:cs typeface="Times New Roman"/>
              </a:rPr>
              <a:t>practice; for 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if she hugged and kissed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person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could say her </a:t>
            </a:r>
            <a:r>
              <a:rPr dirty="0" sz="1450" spc="-30">
                <a:latin typeface="Times New Roman"/>
                <a:cs typeface="Times New Roman"/>
              </a:rPr>
              <a:t>nay. </a:t>
            </a:r>
            <a:r>
              <a:rPr dirty="0" sz="1450" spc="-10">
                <a:latin typeface="Times New Roman"/>
                <a:cs typeface="Times New Roman"/>
              </a:rPr>
              <a:t>Next  she went to </a:t>
            </a:r>
            <a:r>
              <a:rPr dirty="0" sz="1450" spc="-20">
                <a:latin typeface="Times New Roman"/>
                <a:cs typeface="Times New Roman"/>
              </a:rPr>
              <a:t>flattery, </a:t>
            </a:r>
            <a:r>
              <a:rPr dirty="0" sz="1450" spc="-10">
                <a:latin typeface="Times New Roman"/>
                <a:cs typeface="Times New Roman"/>
              </a:rPr>
              <a:t>said she knew the things were too noble for the like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—they were made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stately, </a:t>
            </a:r>
            <a:r>
              <a:rPr dirty="0" sz="1450" spc="-10">
                <a:latin typeface="Times New Roman"/>
                <a:cs typeface="Times New Roman"/>
              </a:rPr>
              <a:t>beautiful woman like Thorgunna; and at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she kissed her again, and Thorgunna seemed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pleased. And now Aud  pled poverty and begged for the cloak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gift; and now she vaunted the  wealth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goodman and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10">
                <a:latin typeface="Times New Roman"/>
                <a:cs typeface="Times New Roman"/>
              </a:rPr>
              <a:t>ounces and ounces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fine </a:t>
            </a:r>
            <a:r>
              <a:rPr dirty="0" sz="1450" spc="-15">
                <a:latin typeface="Times New Roman"/>
                <a:cs typeface="Times New Roman"/>
              </a:rPr>
              <a:t>silver, </a:t>
            </a:r>
            <a:r>
              <a:rPr dirty="0" sz="1450" spc="-10">
                <a:latin typeface="Times New Roman"/>
                <a:cs typeface="Times New Roman"/>
              </a:rPr>
              <a:t>the price 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three </a:t>
            </a:r>
            <a:r>
              <a:rPr dirty="0" sz="1450" spc="-25">
                <a:latin typeface="Times New Roman"/>
                <a:cs typeface="Times New Roman"/>
              </a:rPr>
              <a:t>men’s </a:t>
            </a:r>
            <a:r>
              <a:rPr dirty="0" sz="1450" spc="-10">
                <a:latin typeface="Times New Roman"/>
                <a:cs typeface="Times New Roman"/>
              </a:rPr>
              <a:t>lives. Thorgunna smiled,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grim smile, and still she  shook her head. At last Aud wrought herself into extremity 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wept.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“I would give my soul for it,” she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“Fool!” said Thorgunna. “But there have been fools before you!”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 </a:t>
            </a:r>
            <a:r>
              <a:rPr dirty="0" sz="1450" spc="-20">
                <a:latin typeface="Times New Roman"/>
                <a:cs typeface="Times New Roman"/>
              </a:rPr>
              <a:t>after, </a:t>
            </a:r>
            <a:r>
              <a:rPr dirty="0" sz="1450" spc="-10">
                <a:latin typeface="Times New Roman"/>
                <a:cs typeface="Times New Roman"/>
              </a:rPr>
              <a:t>she said this: “Let </a:t>
            </a:r>
            <a:r>
              <a:rPr dirty="0" sz="1450" spc="-5">
                <a:latin typeface="Times New Roman"/>
                <a:cs typeface="Times New Roman"/>
              </a:rPr>
              <a:t>us be done </a:t>
            </a:r>
            <a:r>
              <a:rPr dirty="0" sz="1450" spc="-10">
                <a:latin typeface="Times New Roman"/>
                <a:cs typeface="Times New Roman"/>
              </a:rPr>
              <a:t>with beseeching. The things are mine. </a:t>
            </a:r>
            <a:r>
              <a:rPr dirty="0" sz="1450" spc="-5">
                <a:latin typeface="Times New Roman"/>
                <a:cs typeface="Times New Roman"/>
              </a:rPr>
              <a:t>I 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fool </a:t>
            </a:r>
            <a:r>
              <a:rPr dirty="0" sz="1450" spc="-10">
                <a:latin typeface="Times New Roman"/>
                <a:cs typeface="Times New Roman"/>
              </a:rPr>
              <a:t>to show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them;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where is their use, unless we show them?  Mine they are and mine they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till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paid for them dear  </a:t>
            </a:r>
            <a:r>
              <a:rPr dirty="0" sz="1450" spc="-5">
                <a:latin typeface="Times New Roman"/>
                <a:cs typeface="Times New Roman"/>
              </a:rPr>
              <a:t>enough,” </a:t>
            </a:r>
            <a:r>
              <a:rPr dirty="0" sz="1450" spc="-10">
                <a:latin typeface="Times New Roman"/>
                <a:cs typeface="Times New Roman"/>
              </a:rPr>
              <a:t>said she.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Aud saw it was </a:t>
            </a:r>
            <a:r>
              <a:rPr dirty="0" sz="1450" spc="-5">
                <a:latin typeface="Times New Roman"/>
                <a:cs typeface="Times New Roman"/>
              </a:rPr>
              <a:t>of no </a:t>
            </a:r>
            <a:r>
              <a:rPr dirty="0" sz="1450" spc="-10">
                <a:latin typeface="Times New Roman"/>
                <a:cs typeface="Times New Roman"/>
              </a:rPr>
              <a:t>avail; so she dried her tears, and asked Thorgunna about  her voyage, and made believe to listen while she plotted in her little mind.  “Thorgunna,” she asked </a:t>
            </a:r>
            <a:r>
              <a:rPr dirty="0" sz="1450" spc="-20">
                <a:latin typeface="Times New Roman"/>
                <a:cs typeface="Times New Roman"/>
              </a:rPr>
              <a:t>presently,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count kin with any folk in  Iceland?”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“I count kin with </a:t>
            </a:r>
            <a:r>
              <a:rPr dirty="0" sz="1450" spc="-5">
                <a:latin typeface="Times New Roman"/>
                <a:cs typeface="Times New Roman"/>
              </a:rPr>
              <a:t>none,” </a:t>
            </a:r>
            <a:r>
              <a:rPr dirty="0" sz="1450" spc="-10">
                <a:latin typeface="Times New Roman"/>
                <a:cs typeface="Times New Roman"/>
              </a:rPr>
              <a:t>replied Thorgunna. “My kin is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greatest, </a:t>
            </a:r>
            <a:r>
              <a:rPr dirty="0" sz="1450" spc="-5">
                <a:latin typeface="Times New Roman"/>
                <a:cs typeface="Times New Roman"/>
              </a:rPr>
              <a:t>but I 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been always </a:t>
            </a:r>
            <a:r>
              <a:rPr dirty="0" sz="1450" spc="-25">
                <a:latin typeface="Times New Roman"/>
                <a:cs typeface="Times New Roman"/>
              </a:rPr>
              <a:t>lucky,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say 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less.”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“So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house to pass the time in till the ship return?” cries Aud.  “Dear Thorgunna,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come and live with us. My goodman is rich, his  hand and his house are open,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cherish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daughter.”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that Thorgunna smiled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side;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soul laughed within her at  the </a:t>
            </a:r>
            <a:r>
              <a:rPr dirty="0" sz="1450" spc="-20">
                <a:latin typeface="Times New Roman"/>
                <a:cs typeface="Times New Roman"/>
              </a:rPr>
              <a:t>woman’s </a:t>
            </a:r>
            <a:r>
              <a:rPr dirty="0" sz="1450" spc="-10">
                <a:latin typeface="Times New Roman"/>
                <a:cs typeface="Times New Roman"/>
              </a:rPr>
              <a:t>shallowness. “I will pay her for that </a:t>
            </a:r>
            <a:r>
              <a:rPr dirty="0" sz="1450" spc="-15">
                <a:latin typeface="Times New Roman"/>
                <a:cs typeface="Times New Roman"/>
              </a:rPr>
              <a:t>worddaughter,” </a:t>
            </a:r>
            <a:r>
              <a:rPr dirty="0" sz="1450" spc="-10">
                <a:latin typeface="Times New Roman"/>
                <a:cs typeface="Times New Roman"/>
              </a:rPr>
              <a:t>she thought,  and she smiled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again.</a:t>
            </a:r>
            <a:endParaRPr sz="1450">
              <a:latin typeface="Times New Roman"/>
              <a:cs typeface="Times New Roman"/>
            </a:endParaRPr>
          </a:p>
          <a:p>
            <a:pPr marL="12700" marR="6223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“I will live with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0">
                <a:latin typeface="Times New Roman"/>
                <a:cs typeface="Times New Roman"/>
              </a:rPr>
              <a:t>gladly,” </a:t>
            </a:r>
            <a:r>
              <a:rPr dirty="0" sz="1450" spc="-10">
                <a:latin typeface="Times New Roman"/>
                <a:cs typeface="Times New Roman"/>
              </a:rPr>
              <a:t>says she, “for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house has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name, and </a:t>
            </a:r>
            <a:r>
              <a:rPr dirty="0" sz="1450" spc="-5">
                <a:latin typeface="Times New Roman"/>
                <a:cs typeface="Times New Roman"/>
              </a:rPr>
              <a:t>I  </a:t>
            </a:r>
            <a:r>
              <a:rPr dirty="0" sz="1450" spc="-10">
                <a:latin typeface="Times New Roman"/>
                <a:cs typeface="Times New Roman"/>
              </a:rPr>
              <a:t>have seen the smoke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kitchen from the ship. But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 understand.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presents,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give nothing where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go—not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rag and </a:t>
            </a:r>
            <a:r>
              <a:rPr dirty="0" sz="1450" spc="-5">
                <a:latin typeface="Times New Roman"/>
                <a:cs typeface="Times New Roman"/>
              </a:rPr>
              <a:t>not  </a:t>
            </a:r>
            <a:r>
              <a:rPr dirty="0" sz="1450" spc="-10">
                <a:latin typeface="Times New Roman"/>
                <a:cs typeface="Times New Roman"/>
              </a:rPr>
              <a:t>an ounce. Where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0">
                <a:latin typeface="Times New Roman"/>
                <a:cs typeface="Times New Roman"/>
              </a:rPr>
              <a:t>stay,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work for my upkeep; and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strong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 and hardy as an </a:t>
            </a:r>
            <a:r>
              <a:rPr dirty="0" sz="1450" spc="-5">
                <a:latin typeface="Times New Roman"/>
                <a:cs typeface="Times New Roman"/>
              </a:rPr>
              <a:t>ox, </a:t>
            </a:r>
            <a:r>
              <a:rPr dirty="0" sz="1450" spc="-10">
                <a:latin typeface="Times New Roman"/>
                <a:cs typeface="Times New Roman"/>
              </a:rPr>
              <a:t>they that have had the keeping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 were the better  pleased.”</a:t>
            </a:r>
            <a:endParaRPr sz="1450">
              <a:latin typeface="Times New Roman"/>
              <a:cs typeface="Times New Roman"/>
            </a:endParaRPr>
          </a:p>
          <a:p>
            <a:pPr marL="12700" marR="19494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hard job for Aud to keep her countenance, for she was like to have  wept. And yet she felt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unseemly to eat her invitation; and like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shallow woman and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that had always led her husband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nose, she told  herself she would find some means to cajole Thorgunna and come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 purpose after all. So she </a:t>
            </a:r>
            <a:r>
              <a:rPr dirty="0" sz="1450" spc="-5">
                <a:latin typeface="Times New Roman"/>
                <a:cs typeface="Times New Roman"/>
              </a:rPr>
              <a:t>put a good </a:t>
            </a:r>
            <a:r>
              <a:rPr dirty="0" sz="1450" spc="-10">
                <a:latin typeface="Times New Roman"/>
                <a:cs typeface="Times New Roman"/>
              </a:rPr>
              <a:t>face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thing, had Thorgunna into the  boat, her and her two great chests, and </a:t>
            </a:r>
            <a:r>
              <a:rPr dirty="0" sz="1450" spc="-5">
                <a:latin typeface="Times New Roman"/>
                <a:cs typeface="Times New Roman"/>
              </a:rPr>
              <a:t>brought </a:t>
            </a:r>
            <a:r>
              <a:rPr dirty="0" sz="1450" spc="-10">
                <a:latin typeface="Times New Roman"/>
                <a:cs typeface="Times New Roman"/>
              </a:rPr>
              <a:t>her home with her to the hall 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beach.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All the way in she made much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wife; and when they were arrived gave  her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locked bed-place in the hall, where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table,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stool, and  space for the two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chests.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“This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yours while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stay here,” said Aud. And she attended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 guest.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Now Thorgunna opened the second chest and took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her bedding—sheets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English linen, the like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 never seen,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cover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quilted silk, and curtains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purple wrought with </a:t>
            </a:r>
            <a:r>
              <a:rPr dirty="0" sz="1450" spc="-20">
                <a:latin typeface="Times New Roman"/>
                <a:cs typeface="Times New Roman"/>
              </a:rPr>
              <a:t>silver. </a:t>
            </a:r>
            <a:r>
              <a:rPr dirty="0" sz="1450" spc="-10">
                <a:latin typeface="Times New Roman"/>
                <a:cs typeface="Times New Roman"/>
              </a:rPr>
              <a:t>At the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these Aud was like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distracted,  greed blinded her mind; the cry rose strong in her throat, it must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“What 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sell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bedding for?” she cried, and her cheeks were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hot.</a:t>
            </a:r>
            <a:endParaRPr sz="1450">
              <a:latin typeface="Times New Roman"/>
              <a:cs typeface="Times New Roman"/>
            </a:endParaRPr>
          </a:p>
          <a:p>
            <a:pPr marL="12700" marR="4775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Thorgunna looked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dusky countenance. </a:t>
            </a:r>
            <a:r>
              <a:rPr dirty="0" sz="1450" spc="-20">
                <a:latin typeface="Times New Roman"/>
                <a:cs typeface="Times New Roman"/>
              </a:rPr>
              <a:t>“Truly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 </a:t>
            </a:r>
            <a:r>
              <a:rPr dirty="0" sz="1450" spc="-10">
                <a:latin typeface="Times New Roman"/>
                <a:cs typeface="Times New Roman"/>
              </a:rPr>
              <a:t>courteous hostess,” said she, “but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sleep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straw for </a:t>
            </a:r>
            <a:r>
              <a:rPr dirty="0" sz="1450" spc="-5">
                <a:latin typeface="Times New Roman"/>
                <a:cs typeface="Times New Roman"/>
              </a:rPr>
              <a:t>your  </a:t>
            </a:r>
            <a:r>
              <a:rPr dirty="0" sz="1450" spc="-10">
                <a:latin typeface="Times New Roman"/>
                <a:cs typeface="Times New Roman"/>
              </a:rPr>
              <a:t>amusement.”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At that </a:t>
            </a:r>
            <a:r>
              <a:rPr dirty="0" sz="1450" spc="-25">
                <a:latin typeface="Times New Roman"/>
                <a:cs typeface="Times New Roman"/>
              </a:rPr>
              <a:t>Aud’s </a:t>
            </a:r>
            <a:r>
              <a:rPr dirty="0" sz="1450" spc="-10">
                <a:latin typeface="Times New Roman"/>
                <a:cs typeface="Times New Roman"/>
              </a:rPr>
              <a:t>two ears grew </a:t>
            </a:r>
            <a:r>
              <a:rPr dirty="0" sz="1450" spc="-5">
                <a:latin typeface="Times New Roman"/>
                <a:cs typeface="Times New Roman"/>
              </a:rPr>
              <a:t>hot </a:t>
            </a:r>
            <a:r>
              <a:rPr dirty="0" sz="1450" spc="-10">
                <a:latin typeface="Times New Roman"/>
                <a:cs typeface="Times New Roman"/>
              </a:rPr>
              <a:t>as her cheeks; and she took Thorgunna at her  word; and left her from that time in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peace.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woman was as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as her spoken word. Inside the house and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she  wrought like three, and all that she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her hand to was well done. When she  milked, the cows yielded beyond custom; when she made </a:t>
            </a:r>
            <a:r>
              <a:rPr dirty="0" sz="1450" spc="-30">
                <a:latin typeface="Times New Roman"/>
                <a:cs typeface="Times New Roman"/>
              </a:rPr>
              <a:t>hay, </a:t>
            </a:r>
            <a:r>
              <a:rPr dirty="0" sz="1450" spc="-10">
                <a:latin typeface="Times New Roman"/>
                <a:cs typeface="Times New Roman"/>
              </a:rPr>
              <a:t>it was always  dry weather; when she took her turn at the cooking, the folk licked their  spoons. Her manners when she pleased were outside imitation, like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that  had sat with </a:t>
            </a:r>
            <a:r>
              <a:rPr dirty="0" sz="1450" spc="-5">
                <a:latin typeface="Times New Roman"/>
                <a:cs typeface="Times New Roman"/>
              </a:rPr>
              <a:t>kings </a:t>
            </a:r>
            <a:r>
              <a:rPr dirty="0" sz="1450" spc="-10">
                <a:latin typeface="Times New Roman"/>
                <a:cs typeface="Times New Roman"/>
              </a:rPr>
              <a:t>in their high buildings. It seemed she was </a:t>
            </a:r>
            <a:r>
              <a:rPr dirty="0" sz="1450" spc="-5">
                <a:latin typeface="Times New Roman"/>
                <a:cs typeface="Times New Roman"/>
              </a:rPr>
              <a:t>pious too, </a:t>
            </a:r>
            <a:r>
              <a:rPr dirty="0" sz="1450" spc="-10">
                <a:latin typeface="Times New Roman"/>
                <a:cs typeface="Times New Roman"/>
              </a:rPr>
              <a:t>and  the day never passed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was in the church there praying. The rest was </a:t>
            </a:r>
            <a:r>
              <a:rPr dirty="0" sz="1450" spc="-5">
                <a:latin typeface="Times New Roman"/>
                <a:cs typeface="Times New Roman"/>
              </a:rPr>
              <a:t>not  </a:t>
            </a:r>
            <a:r>
              <a:rPr dirty="0" sz="1450" spc="-10">
                <a:latin typeface="Times New Roman"/>
                <a:cs typeface="Times New Roman"/>
              </a:rPr>
              <a:t>so well. She was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few words, and never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about her kin 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fortunes.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55"/>
              </a:lnSpc>
            </a:pPr>
            <a:r>
              <a:rPr dirty="0" sz="1450" spc="-10">
                <a:latin typeface="Times New Roman"/>
                <a:cs typeface="Times New Roman"/>
              </a:rPr>
              <a:t>Gloom sat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brow, </a:t>
            </a:r>
            <a:r>
              <a:rPr dirty="0" sz="1450" spc="-10">
                <a:latin typeface="Times New Roman"/>
                <a:cs typeface="Times New Roman"/>
              </a:rPr>
              <a:t>and she was ill to cross. Behind her back they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her 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40">
                <a:latin typeface="Times New Roman"/>
                <a:cs typeface="Times New Roman"/>
              </a:rPr>
              <a:t>Waif </a:t>
            </a:r>
            <a:r>
              <a:rPr dirty="0" sz="1450" spc="-35">
                <a:latin typeface="Times New Roman"/>
                <a:cs typeface="Times New Roman"/>
              </a:rPr>
              <a:t>Woman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Wind </a:t>
            </a:r>
            <a:r>
              <a:rPr dirty="0" sz="1450" spc="-20">
                <a:latin typeface="Times New Roman"/>
                <a:cs typeface="Times New Roman"/>
              </a:rPr>
              <a:t>Wife; </a:t>
            </a:r>
            <a:r>
              <a:rPr dirty="0" sz="1450" spc="-10">
                <a:latin typeface="Times New Roman"/>
                <a:cs typeface="Times New Roman"/>
              </a:rPr>
              <a:t>to her face it must always 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Thorgunna. And if any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men called her </a:t>
            </a:r>
            <a:r>
              <a:rPr dirty="0" sz="1450" spc="-15">
                <a:latin typeface="Times New Roman"/>
                <a:cs typeface="Times New Roman"/>
              </a:rPr>
              <a:t>mother, </a:t>
            </a:r>
            <a:r>
              <a:rPr dirty="0" sz="1450" spc="-10">
                <a:latin typeface="Times New Roman"/>
                <a:cs typeface="Times New Roman"/>
              </a:rPr>
              <a:t>she would  speak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 that </a:t>
            </a:r>
            <a:r>
              <a:rPr dirty="0" sz="1450" spc="-30">
                <a:latin typeface="Times New Roman"/>
                <a:cs typeface="Times New Roman"/>
              </a:rPr>
              <a:t>day,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sit apart in the hall and mutter with her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lips.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“This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queer piece </a:t>
            </a:r>
            <a:r>
              <a:rPr dirty="0" sz="1450" spc="-5">
                <a:latin typeface="Times New Roman"/>
                <a:cs typeface="Times New Roman"/>
              </a:rPr>
              <a:t>of goods </a:t>
            </a:r>
            <a:r>
              <a:rPr dirty="0" sz="1450" spc="-10">
                <a:latin typeface="Times New Roman"/>
                <a:cs typeface="Times New Roman"/>
              </a:rPr>
              <a:t>that we have gotten,” says Finnward </a:t>
            </a:r>
            <a:r>
              <a:rPr dirty="0" sz="1450" spc="-15">
                <a:latin typeface="Times New Roman"/>
                <a:cs typeface="Times New Roman"/>
              </a:rPr>
              <a:t>Keelfarer,  </a:t>
            </a:r>
            <a:r>
              <a:rPr dirty="0" sz="1450" spc="-10">
                <a:latin typeface="Times New Roman"/>
                <a:cs typeface="Times New Roman"/>
              </a:rPr>
              <a:t>“I wish we get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harm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her! But the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25">
                <a:latin typeface="Times New Roman"/>
                <a:cs typeface="Times New Roman"/>
              </a:rPr>
              <a:t>wife’s </a:t>
            </a:r>
            <a:r>
              <a:rPr dirty="0" sz="1450" spc="-10">
                <a:latin typeface="Times New Roman"/>
                <a:cs typeface="Times New Roman"/>
              </a:rPr>
              <a:t>pleasure must </a:t>
            </a:r>
            <a:r>
              <a:rPr dirty="0" sz="1450" spc="-5">
                <a:latin typeface="Times New Roman"/>
                <a:cs typeface="Times New Roman"/>
              </a:rPr>
              <a:t>be done,”  </a:t>
            </a:r>
            <a:r>
              <a:rPr dirty="0" sz="1450" spc="-10">
                <a:latin typeface="Times New Roman"/>
                <a:cs typeface="Times New Roman"/>
              </a:rPr>
              <a:t>said he, which was his common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word.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When she was at work, Thorgunna wore the rudest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plain clothes, though  ever clean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in the hall she was more dainty, for she loved 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admired. No </a:t>
            </a:r>
            <a:r>
              <a:rPr dirty="0" sz="1450" spc="-5">
                <a:latin typeface="Times New Roman"/>
                <a:cs typeface="Times New Roman"/>
              </a:rPr>
              <a:t>doubt </a:t>
            </a:r>
            <a:r>
              <a:rPr dirty="0" sz="1450" spc="-10">
                <a:latin typeface="Times New Roman"/>
                <a:cs typeface="Times New Roman"/>
              </a:rPr>
              <a:t>she made herself look well, and many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comely woman still, and to those she was always favourable and full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263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pleasant speech. But the more that some pleased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thought by good  </a:t>
            </a:r>
            <a:r>
              <a:rPr dirty="0" sz="1450" spc="-10">
                <a:latin typeface="Times New Roman"/>
                <a:cs typeface="Times New Roman"/>
              </a:rPr>
              <a:t>judges that they pleased Aud 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When midsummer was past,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company </a:t>
            </a:r>
            <a:r>
              <a:rPr dirty="0" sz="1450" spc="-5">
                <a:latin typeface="Times New Roman"/>
                <a:cs typeface="Times New Roman"/>
              </a:rPr>
              <a:t>of young </a:t>
            </a:r>
            <a:r>
              <a:rPr dirty="0" sz="1450" spc="-10">
                <a:latin typeface="Times New Roman"/>
                <a:cs typeface="Times New Roman"/>
              </a:rPr>
              <a:t>men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journey came to  the house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Frodis </a:t>
            </a:r>
            <a:r>
              <a:rPr dirty="0" sz="1450" spc="-45">
                <a:latin typeface="Times New Roman"/>
                <a:cs typeface="Times New Roman"/>
              </a:rPr>
              <a:t>Water. </a:t>
            </a:r>
            <a:r>
              <a:rPr dirty="0" sz="1450" spc="-10">
                <a:latin typeface="Times New Roman"/>
                <a:cs typeface="Times New Roman"/>
              </a:rPr>
              <a:t>That was always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day for Aud, when there  were gallants at table; and what made this day the </a:t>
            </a:r>
            <a:r>
              <a:rPr dirty="0" sz="1450" spc="-15">
                <a:latin typeface="Times New Roman"/>
                <a:cs typeface="Times New Roman"/>
              </a:rPr>
              <a:t>greater, </a:t>
            </a:r>
            <a:r>
              <a:rPr dirty="0" sz="1450" spc="-10">
                <a:latin typeface="Times New Roman"/>
                <a:cs typeface="Times New Roman"/>
              </a:rPr>
              <a:t>Alf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Fells was  in the </a:t>
            </a:r>
            <a:r>
              <a:rPr dirty="0" sz="1450" spc="-20">
                <a:latin typeface="Times New Roman"/>
                <a:cs typeface="Times New Roman"/>
              </a:rPr>
              <a:t>company, </a:t>
            </a:r>
            <a:r>
              <a:rPr dirty="0" sz="1450" spc="-10">
                <a:latin typeface="Times New Roman"/>
                <a:cs typeface="Times New Roman"/>
              </a:rPr>
              <a:t>and she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Alf fancied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sure Aud wore her  best. But when Thorgunna came from the bed-place, she was arrayed like any  queen and the broad brooch was in her bosom. All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in the hall these  women strove with each other; and the little maid, Asdis, looked </a:t>
            </a:r>
            <a:r>
              <a:rPr dirty="0" sz="1450" spc="-5">
                <a:latin typeface="Times New Roman"/>
                <a:cs typeface="Times New Roman"/>
              </a:rPr>
              <a:t>on, </a:t>
            </a:r>
            <a:r>
              <a:rPr dirty="0" sz="1450" spc="-10">
                <a:latin typeface="Times New Roman"/>
                <a:cs typeface="Times New Roman"/>
              </a:rPr>
              <a:t>and was  ashamed and knew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30">
                <a:latin typeface="Times New Roman"/>
                <a:cs typeface="Times New Roman"/>
              </a:rPr>
              <a:t>why. </a:t>
            </a:r>
            <a:r>
              <a:rPr dirty="0" sz="1450" spc="-10">
                <a:latin typeface="Times New Roman"/>
                <a:cs typeface="Times New Roman"/>
              </a:rPr>
              <a:t>But Thorgunna pleased beyond all; she told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strange things that had befallen in the world; when she pleased she had the cue  to laughter; she sang, and her voice was full and her songs new in that island;  and whenever she turned, the eyes shone in her face and the brooch glittered at  her bosom. So that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men forgot the 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merchants as to the  </a:t>
            </a:r>
            <a:r>
              <a:rPr dirty="0" sz="1450" spc="-20">
                <a:latin typeface="Times New Roman"/>
                <a:cs typeface="Times New Roman"/>
              </a:rPr>
              <a:t>woman’s </a:t>
            </a:r>
            <a:r>
              <a:rPr dirty="0" sz="1450" spc="-10">
                <a:latin typeface="Times New Roman"/>
                <a:cs typeface="Times New Roman"/>
              </a:rPr>
              <a:t>age, and their </a:t>
            </a:r>
            <a:r>
              <a:rPr dirty="0" sz="1450" spc="-5">
                <a:latin typeface="Times New Roman"/>
                <a:cs typeface="Times New Roman"/>
              </a:rPr>
              <a:t>looks </a:t>
            </a:r>
            <a:r>
              <a:rPr dirty="0" sz="1450" spc="-10">
                <a:latin typeface="Times New Roman"/>
                <a:cs typeface="Times New Roman"/>
              </a:rPr>
              <a:t>followed her all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night.</a:t>
            </a:r>
            <a:endParaRPr sz="1450">
              <a:latin typeface="Times New Roman"/>
              <a:cs typeface="Times New Roman"/>
            </a:endParaRPr>
          </a:p>
          <a:p>
            <a:pPr marL="12700" marR="1651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Aud was sick with </a:t>
            </a:r>
            <a:r>
              <a:rPr dirty="0" sz="1450" spc="-25">
                <a:latin typeface="Times New Roman"/>
                <a:cs typeface="Times New Roman"/>
              </a:rPr>
              <a:t>envy. </a:t>
            </a:r>
            <a:r>
              <a:rPr dirty="0" sz="1450" spc="-10">
                <a:latin typeface="Times New Roman"/>
                <a:cs typeface="Times New Roman"/>
              </a:rPr>
              <a:t>Sleep fled her; her husband slept,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sat upright  beside him in the bed, and gnawed her fingers. Now she began to hate  Thorgunna, and the glittering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great brooch stood before her in the dark.  “Sure,” she thought, “it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glamour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brooch! She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fair  as I; she is as old as the dead in the hillside; and as for her wit and her songs, it  is little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them!” Up she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10">
                <a:latin typeface="Times New Roman"/>
                <a:cs typeface="Times New Roman"/>
              </a:rPr>
              <a:t>at that, took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light from the embers, and  came to her </a:t>
            </a:r>
            <a:r>
              <a:rPr dirty="0" sz="1450" spc="-20">
                <a:latin typeface="Times New Roman"/>
                <a:cs typeface="Times New Roman"/>
              </a:rPr>
              <a:t>guest’s </a:t>
            </a:r>
            <a:r>
              <a:rPr dirty="0" sz="1450" spc="-10">
                <a:latin typeface="Times New Roman"/>
                <a:cs typeface="Times New Roman"/>
              </a:rPr>
              <a:t>bed-place. 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was locked,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Aud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master-  </a:t>
            </a:r>
            <a:r>
              <a:rPr dirty="0" sz="1450" spc="-10">
                <a:latin typeface="Times New Roman"/>
                <a:cs typeface="Times New Roman"/>
              </a:rPr>
              <a:t>key and could </a:t>
            </a:r>
            <a:r>
              <a:rPr dirty="0" sz="1450" spc="-5">
                <a:latin typeface="Times New Roman"/>
                <a:cs typeface="Times New Roman"/>
              </a:rPr>
              <a:t>go in. </a:t>
            </a:r>
            <a:r>
              <a:rPr dirty="0" sz="1450" spc="-10">
                <a:latin typeface="Times New Roman"/>
                <a:cs typeface="Times New Roman"/>
              </a:rPr>
              <a:t>Inside, the chests were open, and in the top </a:t>
            </a:r>
            <a:r>
              <a:rPr dirty="0" sz="1450" spc="-5">
                <a:latin typeface="Times New Roman"/>
                <a:cs typeface="Times New Roman"/>
              </a:rPr>
              <a:t>of one </a:t>
            </a:r>
            <a:r>
              <a:rPr dirty="0" sz="1450" spc="-10">
                <a:latin typeface="Times New Roman"/>
                <a:cs typeface="Times New Roman"/>
              </a:rPr>
              <a:t>the  light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taper shone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glittering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brooch. As </a:t>
            </a:r>
            <a:r>
              <a:rPr dirty="0" sz="1450" spc="-5">
                <a:latin typeface="Times New Roman"/>
                <a:cs typeface="Times New Roman"/>
              </a:rPr>
              <a:t>a dog </a:t>
            </a:r>
            <a:r>
              <a:rPr dirty="0" sz="1450" spc="-10">
                <a:latin typeface="Times New Roman"/>
                <a:cs typeface="Times New Roman"/>
              </a:rPr>
              <a:t>snatches  food she snatched it, and turned to the bed. Thorgunna lay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side; it was  to </a:t>
            </a:r>
            <a:r>
              <a:rPr dirty="0" sz="1450" spc="-5">
                <a:latin typeface="Times New Roman"/>
                <a:cs typeface="Times New Roman"/>
              </a:rPr>
              <a:t>be thought </a:t>
            </a:r>
            <a:r>
              <a:rPr dirty="0" sz="1450" spc="-10">
                <a:latin typeface="Times New Roman"/>
                <a:cs typeface="Times New Roman"/>
              </a:rPr>
              <a:t>she slept,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talked the while to herself, and her lips moved.  It seemed her years returned to her in </a:t>
            </a:r>
            <a:r>
              <a:rPr dirty="0" sz="1450" spc="-15">
                <a:latin typeface="Times New Roman"/>
                <a:cs typeface="Times New Roman"/>
              </a:rPr>
              <a:t>slumber, </a:t>
            </a:r>
            <a:r>
              <a:rPr dirty="0" sz="1450" spc="-10">
                <a:latin typeface="Times New Roman"/>
                <a:cs typeface="Times New Roman"/>
              </a:rPr>
              <a:t>for her face was grey and her  brow knotted; and the open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stared in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Aud. The heart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the foolish woman died in her bosom;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greed was the </a:t>
            </a:r>
            <a:r>
              <a:rPr dirty="0" sz="1450" spc="-15">
                <a:latin typeface="Times New Roman"/>
                <a:cs typeface="Times New Roman"/>
              </a:rPr>
              <a:t>stronger, </a:t>
            </a:r>
            <a:r>
              <a:rPr dirty="0" sz="1450" spc="-10">
                <a:latin typeface="Times New Roman"/>
                <a:cs typeface="Times New Roman"/>
              </a:rPr>
              <a:t>and she  fled with that which she had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stolen.</a:t>
            </a:r>
            <a:endParaRPr sz="1450">
              <a:latin typeface="Times New Roman"/>
              <a:cs typeface="Times New Roman"/>
            </a:endParaRPr>
          </a:p>
          <a:p>
            <a:pPr marL="12700" marR="76835">
              <a:lnSpc>
                <a:spcPts val="1730"/>
              </a:lnSpc>
              <a:spcBef>
                <a:spcPts val="550"/>
              </a:spcBef>
            </a:pPr>
            <a:r>
              <a:rPr dirty="0" sz="1450" spc="-10">
                <a:latin typeface="Times New Roman"/>
                <a:cs typeface="Times New Roman"/>
              </a:rPr>
              <a:t>When she was back in bed, the 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Thorgunna came to her mind, that  these things were for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use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shown. Here she had thebrooch and the  shame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and might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wear it. So all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she quaked with the fear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20">
                <a:latin typeface="Times New Roman"/>
                <a:cs typeface="Times New Roman"/>
              </a:rPr>
              <a:t>discovery, </a:t>
            </a:r>
            <a:r>
              <a:rPr dirty="0" sz="1450" spc="-10">
                <a:latin typeface="Times New Roman"/>
                <a:cs typeface="Times New Roman"/>
              </a:rPr>
              <a:t>and wept tears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rage that she should have sinned in vain. Day  came, and Aud must rise;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went about the house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crazy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dirty="0" sz="1450" spc="-10">
                <a:latin typeface="Times New Roman"/>
                <a:cs typeface="Times New Roman"/>
              </a:rPr>
              <a:t>She saw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Asdis rest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strangely, </a:t>
            </a:r>
            <a:r>
              <a:rPr dirty="0" sz="1450" spc="-10">
                <a:latin typeface="Times New Roman"/>
                <a:cs typeface="Times New Roman"/>
              </a:rPr>
              <a:t>and at that she beat 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maid.</a:t>
            </a:r>
            <a:endParaRPr sz="1450">
              <a:latin typeface="Times New Roman"/>
              <a:cs typeface="Times New Roman"/>
            </a:endParaRPr>
          </a:p>
          <a:p>
            <a:pPr marL="12700" marR="113030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She scolded the house folk, and,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nothing was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aright.  First she was loving to her husband and made much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him, thinking to </a:t>
            </a:r>
            <a:r>
              <a:rPr dirty="0" sz="1450" spc="-5">
                <a:latin typeface="Times New Roman"/>
                <a:cs typeface="Times New Roman"/>
              </a:rPr>
              <a:t>be on 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side when trouble came. Then she took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better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10">
                <a:latin typeface="Times New Roman"/>
                <a:cs typeface="Times New Roman"/>
              </a:rPr>
              <a:t>picked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feud  with him, and railed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man till his ears rang, so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  the wrong beforehand. The brooch she hid without, in the side </a:t>
            </a:r>
            <a:r>
              <a:rPr dirty="0" sz="1450" spc="-5">
                <a:latin typeface="Times New Roman"/>
                <a:cs typeface="Times New Roman"/>
              </a:rPr>
              <a:t>of 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hayrick.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431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All this while Thorgunna lay in the bed-place, which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by  </a:t>
            </a:r>
            <a:r>
              <a:rPr dirty="0" sz="1450" spc="-10">
                <a:latin typeface="Times New Roman"/>
                <a:cs typeface="Times New Roman"/>
              </a:rPr>
              <a:t>custom she was early </a:t>
            </a:r>
            <a:r>
              <a:rPr dirty="0" sz="1450" spc="-25">
                <a:latin typeface="Times New Roman"/>
                <a:cs typeface="Times New Roman"/>
              </a:rPr>
              <a:t>astir. </a:t>
            </a:r>
            <a:r>
              <a:rPr dirty="0" sz="1450" spc="-10">
                <a:latin typeface="Times New Roman"/>
                <a:cs typeface="Times New Roman"/>
              </a:rPr>
              <a:t>At last she came forth, and there was that in her  face that made all the house look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at the other and the heart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Aud to </a:t>
            </a:r>
            <a:r>
              <a:rPr dirty="0" sz="1450" spc="-5">
                <a:latin typeface="Times New Roman"/>
                <a:cs typeface="Times New Roman"/>
              </a:rPr>
              <a:t>be  </a:t>
            </a:r>
            <a:r>
              <a:rPr dirty="0" sz="1450" spc="-10">
                <a:latin typeface="Times New Roman"/>
                <a:cs typeface="Times New Roman"/>
              </a:rPr>
              <a:t>straitened. Never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 the guest spoke,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bite she swallowed, and they  saw the strong shudderings take and shake her in her place. </a:t>
            </a:r>
            <a:r>
              <a:rPr dirty="0" sz="1450" spc="-60">
                <a:latin typeface="Times New Roman"/>
                <a:cs typeface="Times New Roman"/>
              </a:rPr>
              <a:t>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little, and  still without speech, back she went into her bad-place, and 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shut.</a:t>
            </a:r>
            <a:endParaRPr sz="1450">
              <a:latin typeface="Times New Roman"/>
              <a:cs typeface="Times New Roman"/>
            </a:endParaRPr>
          </a:p>
          <a:p>
            <a:pPr marL="12700" marR="88455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“That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sick wife,” said Finnward, “Her weird has come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25">
                <a:latin typeface="Times New Roman"/>
                <a:cs typeface="Times New Roman"/>
              </a:rPr>
              <a:t>her.”  </a:t>
            </a:r>
            <a:r>
              <a:rPr dirty="0" sz="1450" spc="-10">
                <a:latin typeface="Times New Roman"/>
                <a:cs typeface="Times New Roman"/>
              </a:rPr>
              <a:t>And at that the heart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Aud was lifted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hope.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All day Thorgunna lay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bed, and the next day sent for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Finnward.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“Finnward </a:t>
            </a:r>
            <a:r>
              <a:rPr dirty="0" sz="1450" spc="-15">
                <a:latin typeface="Times New Roman"/>
                <a:cs typeface="Times New Roman"/>
              </a:rPr>
              <a:t>Keelfarer,” </a:t>
            </a:r>
            <a:r>
              <a:rPr dirty="0" sz="1450" spc="-10">
                <a:latin typeface="Times New Roman"/>
                <a:cs typeface="Times New Roman"/>
              </a:rPr>
              <a:t>said she, “my trouble is come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me,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at the  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days.”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He made the customary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talk.</a:t>
            </a:r>
            <a:endParaRPr sz="1450">
              <a:latin typeface="Times New Roman"/>
              <a:cs typeface="Times New Roman"/>
            </a:endParaRPr>
          </a:p>
          <a:p>
            <a:pPr marL="12700" marR="1397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“I have had my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things; now my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is come; and let suffice,” quoth she.  “I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send for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hear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prating.”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Finnward knew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what to </a:t>
            </a:r>
            <a:r>
              <a:rPr dirty="0" sz="1450" spc="-20">
                <a:latin typeface="Times New Roman"/>
                <a:cs typeface="Times New Roman"/>
              </a:rPr>
              <a:t>answer,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saw her soul was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“I sent for </a:t>
            </a:r>
            <a:r>
              <a:rPr dirty="0" sz="1450" spc="-5">
                <a:latin typeface="Times New Roman"/>
                <a:cs typeface="Times New Roman"/>
              </a:rPr>
              <a:t>you on </a:t>
            </a:r>
            <a:r>
              <a:rPr dirty="0" sz="1450" spc="-10">
                <a:latin typeface="Times New Roman"/>
                <a:cs typeface="Times New Roman"/>
              </a:rPr>
              <a:t>needful matters,” she began again. “I die here—I!—in this  black house,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bleak island, far from all decency and proper ways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man;  and now my treasure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left. Small pleasure 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and leave it  with the less!” cried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“Good woman, as the saying is, needs must,” says Finnward, for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 nettled with 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endParaRPr sz="1450">
              <a:latin typeface="Times New Roman"/>
              <a:cs typeface="Times New Roman"/>
            </a:endParaRPr>
          </a:p>
          <a:p>
            <a:pPr marL="12700" marR="1270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“For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called </a:t>
            </a:r>
            <a:r>
              <a:rPr dirty="0" sz="1450" spc="-5">
                <a:latin typeface="Times New Roman"/>
                <a:cs typeface="Times New Roman"/>
              </a:rPr>
              <a:t>you,” </a:t>
            </a:r>
            <a:r>
              <a:rPr dirty="0" sz="1450" spc="-10">
                <a:latin typeface="Times New Roman"/>
                <a:cs typeface="Times New Roman"/>
              </a:rPr>
              <a:t>quoth Thorgunna. “In these two chests are much  wealth and things greatly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desired.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wish my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laid in Skalaholt  in the new church, where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 to hear the mass-priests singing over my head  so long as time endures.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that church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give what is sufficient,  leaving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conscience judge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it. My scarlet cloak with the </a:t>
            </a:r>
            <a:r>
              <a:rPr dirty="0" sz="1450" spc="-15">
                <a:latin typeface="Times New Roman"/>
                <a:cs typeface="Times New Roman"/>
              </a:rPr>
              <a:t>silver,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to  that </a:t>
            </a:r>
            <a:r>
              <a:rPr dirty="0" sz="1450" spc="-5">
                <a:latin typeface="Times New Roman"/>
                <a:cs typeface="Times New Roman"/>
              </a:rPr>
              <a:t>poor fool your </a:t>
            </a:r>
            <a:r>
              <a:rPr dirty="0" sz="1450" spc="-10">
                <a:latin typeface="Times New Roman"/>
                <a:cs typeface="Times New Roman"/>
              </a:rPr>
              <a:t>wife. She longed for it so </a:t>
            </a:r>
            <a:r>
              <a:rPr dirty="0" sz="1450" spc="-20">
                <a:latin typeface="Times New Roman"/>
                <a:cs typeface="Times New Roman"/>
              </a:rPr>
              <a:t>bitterly,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even now  deny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Give her the brooch as well.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warn </a:t>
            </a:r>
            <a:r>
              <a:rPr dirty="0" sz="1450" spc="-5">
                <a:latin typeface="Times New Roman"/>
                <a:cs typeface="Times New Roman"/>
              </a:rPr>
              <a:t>you of </a:t>
            </a:r>
            <a:r>
              <a:rPr dirty="0" sz="1450" spc="-10">
                <a:latin typeface="Times New Roman"/>
                <a:cs typeface="Times New Roman"/>
              </a:rPr>
              <a:t>her;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such as she,  only wiser;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warn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the ground she stands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20">
                <a:latin typeface="Times New Roman"/>
                <a:cs typeface="Times New Roman"/>
              </a:rPr>
              <a:t>water, </a:t>
            </a:r>
            <a:r>
              <a:rPr dirty="0" sz="1450" spc="-10">
                <a:latin typeface="Times New Roman"/>
                <a:cs typeface="Times New Roman"/>
              </a:rPr>
              <a:t>and whoso trusts  her leans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rottenness.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hate her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pity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When she comes to lie  where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lie—” There she broke </a:t>
            </a:r>
            <a:r>
              <a:rPr dirty="0" sz="1450" spc="-15">
                <a:latin typeface="Times New Roman"/>
                <a:cs typeface="Times New Roman"/>
              </a:rPr>
              <a:t>off. </a:t>
            </a:r>
            <a:r>
              <a:rPr dirty="0" sz="1450" spc="-10">
                <a:latin typeface="Times New Roman"/>
                <a:cs typeface="Times New Roman"/>
              </a:rPr>
              <a:t>“The rest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goods I </a:t>
            </a:r>
            <a:r>
              <a:rPr dirty="0" sz="1450" spc="-10">
                <a:latin typeface="Times New Roman"/>
                <a:cs typeface="Times New Roman"/>
              </a:rPr>
              <a:t>leave to </a:t>
            </a:r>
            <a:r>
              <a:rPr dirty="0" sz="1450" spc="-5">
                <a:latin typeface="Times New Roman"/>
                <a:cs typeface="Times New Roman"/>
              </a:rPr>
              <a:t>your  </a:t>
            </a:r>
            <a:r>
              <a:rPr dirty="0" sz="1450" spc="-10">
                <a:latin typeface="Times New Roman"/>
                <a:cs typeface="Times New Roman"/>
              </a:rPr>
              <a:t>black-eyed maid,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Asdis, for her slim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and clean mind. Only the  things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bed,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see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“It is well,” 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Finnward.</a:t>
            </a:r>
            <a:endParaRPr sz="1450">
              <a:latin typeface="Times New Roman"/>
              <a:cs typeface="Times New Roman"/>
            </a:endParaRPr>
          </a:p>
          <a:p>
            <a:pPr algn="just" marL="12700" marR="1644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“It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well,” quoth she, “if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5">
                <a:latin typeface="Times New Roman"/>
                <a:cs typeface="Times New Roman"/>
              </a:rPr>
              <a:t>obey. </a:t>
            </a:r>
            <a:r>
              <a:rPr dirty="0" sz="1450" spc="-10">
                <a:latin typeface="Times New Roman"/>
                <a:cs typeface="Times New Roman"/>
              </a:rPr>
              <a:t>My life has been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wonder to all 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fear to </a:t>
            </a:r>
            <a:r>
              <a:rPr dirty="0" sz="1450" spc="-30">
                <a:latin typeface="Times New Roman"/>
                <a:cs typeface="Times New Roman"/>
              </a:rPr>
              <a:t>many. </a:t>
            </a:r>
            <a:r>
              <a:rPr dirty="0" sz="1450" spc="-10">
                <a:latin typeface="Times New Roman"/>
                <a:cs typeface="Times New Roman"/>
              </a:rPr>
              <a:t>While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lived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thwarted me and prospered. See to it  that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thwart me after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dead. It stands </a:t>
            </a:r>
            <a:r>
              <a:rPr dirty="0" sz="1450" spc="-5">
                <a:latin typeface="Times New Roman"/>
                <a:cs typeface="Times New Roman"/>
              </a:rPr>
              <a:t>upon your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safety.”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“It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stands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honour,”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quoth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honourable man.”</a:t>
            </a:r>
            <a:endParaRPr sz="1450">
              <a:latin typeface="Times New Roman"/>
              <a:cs typeface="Times New Roman"/>
            </a:endParaRPr>
          </a:p>
          <a:p>
            <a:pPr marL="58419" marR="77470" indent="-46355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“You </a:t>
            </a:r>
            <a:r>
              <a:rPr dirty="0" sz="1450" spc="-10">
                <a:latin typeface="Times New Roman"/>
                <a:cs typeface="Times New Roman"/>
              </a:rPr>
              <a:t>have the name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weak </a:t>
            </a:r>
            <a:r>
              <a:rPr dirty="0" sz="1450" spc="-5">
                <a:latin typeface="Times New Roman"/>
                <a:cs typeface="Times New Roman"/>
              </a:rPr>
              <a:t>one,” </a:t>
            </a:r>
            <a:r>
              <a:rPr dirty="0" sz="1450" spc="-10">
                <a:latin typeface="Times New Roman"/>
                <a:cs typeface="Times New Roman"/>
              </a:rPr>
              <a:t>says Thorgunna. “Look to it, look to it,  Finnward.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house shall rue it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“The rooftree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house is my word,” said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Finnward.</a:t>
            </a:r>
            <a:endParaRPr sz="1450">
              <a:latin typeface="Times New Roman"/>
              <a:cs typeface="Times New Roman"/>
            </a:endParaRPr>
          </a:p>
          <a:p>
            <a:pPr marL="58419" marR="193040" indent="-463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“And that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true saying,” says the woman. “See to it, then. The speech </a:t>
            </a:r>
            <a:r>
              <a:rPr dirty="0" sz="1450" spc="-5">
                <a:latin typeface="Times New Roman"/>
                <a:cs typeface="Times New Roman"/>
              </a:rPr>
              <a:t>of  </a:t>
            </a:r>
            <a:r>
              <a:rPr dirty="0" sz="1450" spc="-10">
                <a:latin typeface="Times New Roman"/>
                <a:cs typeface="Times New Roman"/>
              </a:rPr>
              <a:t>Thorgunna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ended.”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that she turned her face against the wall and Finnward left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  <a:p>
            <a:pPr marL="12700" marR="4064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same night, in the small hours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clock, Thorgunna passed. It was </a:t>
            </a:r>
            <a:r>
              <a:rPr dirty="0" sz="1450" spc="-5">
                <a:latin typeface="Times New Roman"/>
                <a:cs typeface="Times New Roman"/>
              </a:rPr>
              <a:t>a  </a:t>
            </a:r>
            <a:r>
              <a:rPr dirty="0" sz="1450" spc="-10">
                <a:latin typeface="Times New Roman"/>
                <a:cs typeface="Times New Roman"/>
              </a:rPr>
              <a:t>wild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20">
                <a:latin typeface="Times New Roman"/>
                <a:cs typeface="Times New Roman"/>
              </a:rPr>
              <a:t>summer, </a:t>
            </a:r>
            <a:r>
              <a:rPr dirty="0" sz="1450" spc="-10">
                <a:latin typeface="Times New Roman"/>
                <a:cs typeface="Times New Roman"/>
              </a:rPr>
              <a:t>and the wind sang about the eaves and clouds covered  the moon, when the dark woman wended. From that day to this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man has  learned her story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people’s </a:t>
            </a:r>
            <a:r>
              <a:rPr dirty="0" sz="1450" spc="-10">
                <a:latin typeface="Times New Roman"/>
                <a:cs typeface="Times New Roman"/>
              </a:rPr>
              <a:t>name; </a:t>
            </a:r>
            <a:r>
              <a:rPr dirty="0" sz="1450" spc="-5">
                <a:latin typeface="Times New Roman"/>
                <a:cs typeface="Times New Roman"/>
              </a:rPr>
              <a:t>but be </a:t>
            </a:r>
            <a:r>
              <a:rPr dirty="0" sz="1450" spc="-10">
                <a:latin typeface="Times New Roman"/>
                <a:cs typeface="Times New Roman"/>
              </a:rPr>
              <a:t>sure the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was stormy and the  other great. She had come to that isle,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waif woman,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ship; thence she  flitted, and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 remained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heavy chests and her big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body.</a:t>
            </a:r>
            <a:endParaRPr sz="1450">
              <a:latin typeface="Times New Roman"/>
              <a:cs typeface="Times New Roman"/>
            </a:endParaRPr>
          </a:p>
          <a:p>
            <a:pPr marL="12700" marR="7620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In the morning the house women streaked and dressed the corpse. Then came  Finnward, and carried the sheets and curtains from the house, and caused  build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fire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sands. But Aud had an eye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doings.</a:t>
            </a:r>
            <a:endParaRPr sz="1450">
              <a:latin typeface="Times New Roman"/>
              <a:cs typeface="Times New Roman"/>
            </a:endParaRPr>
          </a:p>
          <a:p>
            <a:pPr marL="12700" marR="2585720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“And what is this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at?” said she.  So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  <a:p>
            <a:pPr marL="12700" marR="405765">
              <a:lnSpc>
                <a:spcPts val="1730"/>
              </a:lnSpc>
              <a:spcBef>
                <a:spcPts val="464"/>
              </a:spcBef>
            </a:pPr>
            <a:r>
              <a:rPr dirty="0" sz="1450" spc="-10">
                <a:latin typeface="Times New Roman"/>
                <a:cs typeface="Times New Roman"/>
              </a:rPr>
              <a:t>“Burn the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sheets!” she cried. “And where would </a:t>
            </a:r>
            <a:r>
              <a:rPr dirty="0" sz="1450" spc="-5">
                <a:latin typeface="Times New Roman"/>
                <a:cs typeface="Times New Roman"/>
              </a:rPr>
              <a:t>I be </a:t>
            </a:r>
            <a:r>
              <a:rPr dirty="0" sz="1450" spc="-10">
                <a:latin typeface="Times New Roman"/>
                <a:cs typeface="Times New Roman"/>
              </a:rPr>
              <a:t>with my two  hands? No, troth,” said Aud, “not so long as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 is above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ground!”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“Good wife,” said Finnward, “this is beyond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province. Here is my word  pledged and the woman dead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pledged it </a:t>
            </a:r>
            <a:r>
              <a:rPr dirty="0" sz="1450" spc="-5">
                <a:latin typeface="Times New Roman"/>
                <a:cs typeface="Times New Roman"/>
              </a:rPr>
              <a:t>to. </a:t>
            </a:r>
            <a:r>
              <a:rPr dirty="0" sz="1450" spc="-10">
                <a:latin typeface="Times New Roman"/>
                <a:cs typeface="Times New Roman"/>
              </a:rPr>
              <a:t>So much the more am </a:t>
            </a:r>
            <a:r>
              <a:rPr dirty="0" sz="1450" spc="-5">
                <a:latin typeface="Times New Roman"/>
                <a:cs typeface="Times New Roman"/>
              </a:rPr>
              <a:t>I bound.  </a:t>
            </a:r>
            <a:r>
              <a:rPr dirty="0" sz="1450" spc="-10">
                <a:latin typeface="Times New Roman"/>
                <a:cs typeface="Times New Roman"/>
              </a:rPr>
              <a:t>Let me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doing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goodwife.”</a:t>
            </a:r>
            <a:endParaRPr sz="1450">
              <a:latin typeface="Times New Roman"/>
              <a:cs typeface="Times New Roman"/>
            </a:endParaRPr>
          </a:p>
          <a:p>
            <a:pPr marL="12700" marR="80010">
              <a:lnSpc>
                <a:spcPts val="1730"/>
              </a:lnSpc>
              <a:spcBef>
                <a:spcPts val="570"/>
              </a:spcBef>
            </a:pPr>
            <a:r>
              <a:rPr dirty="0" sz="1450" spc="-15">
                <a:latin typeface="Times New Roman"/>
                <a:cs typeface="Times New Roman"/>
              </a:rPr>
              <a:t>“Tilly-valley!” </a:t>
            </a:r>
            <a:r>
              <a:rPr dirty="0" sz="1450" spc="-10">
                <a:latin typeface="Times New Roman"/>
                <a:cs typeface="Times New Roman"/>
              </a:rPr>
              <a:t>says she, “and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fiddlestick’s </a:t>
            </a:r>
            <a:r>
              <a:rPr dirty="0" sz="1450" spc="-10">
                <a:latin typeface="Times New Roman"/>
                <a:cs typeface="Times New Roman"/>
              </a:rPr>
              <a:t>end, goodman!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know  well about fishing and </a:t>
            </a:r>
            <a:r>
              <a:rPr dirty="0" sz="1450" spc="-5">
                <a:latin typeface="Times New Roman"/>
                <a:cs typeface="Times New Roman"/>
              </a:rPr>
              <a:t>be good </a:t>
            </a:r>
            <a:r>
              <a:rPr dirty="0" sz="1450" spc="-10">
                <a:latin typeface="Times New Roman"/>
                <a:cs typeface="Times New Roman"/>
              </a:rPr>
              <a:t>at shearing sheep for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know; </a:t>
            </a:r>
            <a:r>
              <a:rPr dirty="0" sz="1450" spc="-5">
                <a:latin typeface="Times New Roman"/>
                <a:cs typeface="Times New Roman"/>
              </a:rPr>
              <a:t>but you </a:t>
            </a:r>
            <a:r>
              <a:rPr dirty="0" sz="1450" spc="-10">
                <a:latin typeface="Times New Roman"/>
                <a:cs typeface="Times New Roman"/>
              </a:rPr>
              <a:t>are  little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judge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damask sheets. And the best word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say is just this,”  she says, laying hold </a:t>
            </a:r>
            <a:r>
              <a:rPr dirty="0" sz="1450" spc="-5">
                <a:latin typeface="Times New Roman"/>
                <a:cs typeface="Times New Roman"/>
              </a:rPr>
              <a:t>of one </a:t>
            </a:r>
            <a:r>
              <a:rPr dirty="0" sz="1450" spc="-10">
                <a:latin typeface="Times New Roman"/>
                <a:cs typeface="Times New Roman"/>
              </a:rPr>
              <a:t>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goods, </a:t>
            </a:r>
            <a:r>
              <a:rPr dirty="0" sz="1450" spc="-10">
                <a:latin typeface="Times New Roman"/>
                <a:cs typeface="Times New Roman"/>
              </a:rPr>
              <a:t>“that if </a:t>
            </a:r>
            <a:r>
              <a:rPr dirty="0" sz="1450" spc="-5">
                <a:latin typeface="Times New Roman"/>
                <a:cs typeface="Times New Roman"/>
              </a:rPr>
              <a:t>ye </a:t>
            </a:r>
            <a:r>
              <a:rPr dirty="0" sz="1450" spc="-10">
                <a:latin typeface="Times New Roman"/>
                <a:cs typeface="Times New Roman"/>
              </a:rPr>
              <a:t>are made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to burn  the plenishing,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burn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 along with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it.”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“I trust it will </a:t>
            </a:r>
            <a:r>
              <a:rPr dirty="0" sz="1450" spc="-5">
                <a:latin typeface="Times New Roman"/>
                <a:cs typeface="Times New Roman"/>
              </a:rPr>
              <a:t>not go </a:t>
            </a:r>
            <a:r>
              <a:rPr dirty="0" sz="1450" spc="-10">
                <a:latin typeface="Times New Roman"/>
                <a:cs typeface="Times New Roman"/>
              </a:rPr>
              <a:t>so hard,” says Finnward, “and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beg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to speak so  loud and let the house folk hear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“Let them speak low that are ashamed!” cries Aud. “I speak only in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reason.”</a:t>
            </a:r>
            <a:endParaRPr sz="1450">
              <a:latin typeface="Times New Roman"/>
              <a:cs typeface="Times New Roman"/>
            </a:endParaRPr>
          </a:p>
          <a:p>
            <a:pPr marL="12700" marR="2159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“You </a:t>
            </a:r>
            <a:r>
              <a:rPr dirty="0" sz="1450" spc="-10">
                <a:latin typeface="Times New Roman"/>
                <a:cs typeface="Times New Roman"/>
              </a:rPr>
              <a:t>are to consider that the woman died in my house,” says Finnward, “and  this was her last behest. In truth, goodwife,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were to fail, 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 that  would stick long in my throat, and would give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an ill name with the  neighbours.”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to </a:t>
            </a:r>
            <a:r>
              <a:rPr dirty="0" sz="1450" spc="-15">
                <a:latin typeface="Times New Roman"/>
                <a:cs typeface="Times New Roman"/>
              </a:rPr>
              <a:t>consider,” </a:t>
            </a:r>
            <a:r>
              <a:rPr dirty="0" sz="1450" spc="-10">
                <a:latin typeface="Times New Roman"/>
                <a:cs typeface="Times New Roman"/>
              </a:rPr>
              <a:t>says she, “that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true wife and worth all  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witches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burnt,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loving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husband”—here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about his neck. “And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to consider that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wish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is to destroy  fine </a:t>
            </a:r>
            <a:r>
              <a:rPr dirty="0" sz="1450" spc="-15">
                <a:latin typeface="Times New Roman"/>
                <a:cs typeface="Times New Roman"/>
              </a:rPr>
              <a:t>stuff, </a:t>
            </a:r>
            <a:r>
              <a:rPr dirty="0" sz="1450" spc="-10">
                <a:latin typeface="Times New Roman"/>
                <a:cs typeface="Times New Roman"/>
              </a:rPr>
              <a:t>such as we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means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replacing; and that she bade </a:t>
            </a:r>
            <a:r>
              <a:rPr dirty="0" sz="1450" spc="-5">
                <a:latin typeface="Times New Roman"/>
                <a:cs typeface="Times New Roman"/>
              </a:rPr>
              <a:t>you do </a:t>
            </a:r>
            <a:r>
              <a:rPr dirty="0" sz="1450" spc="-10">
                <a:latin typeface="Times New Roman"/>
                <a:cs typeface="Times New Roman"/>
              </a:rPr>
              <a:t>it  singly to spite me, for </a:t>
            </a:r>
            <a:r>
              <a:rPr dirty="0" sz="1450" spc="-5">
                <a:latin typeface="Times New Roman"/>
                <a:cs typeface="Times New Roman"/>
              </a:rPr>
              <a:t>I sought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buy </a:t>
            </a:r>
            <a:r>
              <a:rPr dirty="0" sz="1450" spc="-10">
                <a:latin typeface="Times New Roman"/>
                <a:cs typeface="Times New Roman"/>
              </a:rPr>
              <a:t>this bedding from her while she was  alive at her own price; and that she hated me because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and  handsome.”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“That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true word that she hated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for she said so herself before she  wended,” says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Finnward.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“So that here is an old faggot that hated me, and she dead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bucket,” says  Aud; “and here is </a:t>
            </a:r>
            <a:r>
              <a:rPr dirty="0" sz="1450" spc="-5">
                <a:latin typeface="Times New Roman"/>
                <a:cs typeface="Times New Roman"/>
              </a:rPr>
              <a:t>a young </a:t>
            </a:r>
            <a:r>
              <a:rPr dirty="0" sz="1450" spc="-10">
                <a:latin typeface="Times New Roman"/>
                <a:cs typeface="Times New Roman"/>
              </a:rPr>
              <a:t>wife that loves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0">
                <a:latin typeface="Times New Roman"/>
                <a:cs typeface="Times New Roman"/>
              </a:rPr>
              <a:t>dear, </a:t>
            </a:r>
            <a:r>
              <a:rPr dirty="0" sz="1450" spc="-10">
                <a:latin typeface="Times New Roman"/>
                <a:cs typeface="Times New Roman"/>
              </a:rPr>
              <a:t>and is alive forby”—and  at that she kissed him—“and the </a:t>
            </a:r>
            <a:r>
              <a:rPr dirty="0" sz="1450" spc="-5">
                <a:latin typeface="Times New Roman"/>
                <a:cs typeface="Times New Roman"/>
              </a:rPr>
              <a:t>point </a:t>
            </a:r>
            <a:r>
              <a:rPr dirty="0" sz="1450" spc="-10">
                <a:latin typeface="Times New Roman"/>
                <a:cs typeface="Times New Roman"/>
              </a:rPr>
              <a:t>is, which are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the will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of?”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weakness caught him hard,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faltered. “I fear some </a:t>
            </a:r>
            <a:r>
              <a:rPr dirty="0" sz="1450" spc="-5">
                <a:latin typeface="Times New Roman"/>
                <a:cs typeface="Times New Roman"/>
              </a:rPr>
              <a:t>hurt </a:t>
            </a:r>
            <a:r>
              <a:rPr dirty="0" sz="1450" spc="-10">
                <a:latin typeface="Times New Roman"/>
                <a:cs typeface="Times New Roman"/>
              </a:rPr>
              <a:t>will  come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it,” 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There she cut </a:t>
            </a:r>
            <a:r>
              <a:rPr dirty="0" sz="1450" spc="-5">
                <a:latin typeface="Times New Roman"/>
                <a:cs typeface="Times New Roman"/>
              </a:rPr>
              <a:t>in, </a:t>
            </a:r>
            <a:r>
              <a:rPr dirty="0" sz="1450" spc="-10">
                <a:latin typeface="Times New Roman"/>
                <a:cs typeface="Times New Roman"/>
              </a:rPr>
              <a:t>and bade the lads tread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the fire, and the lasses roll the  bed-stuff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and carry 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“My </a:t>
            </a:r>
            <a:r>
              <a:rPr dirty="0" sz="1450" spc="-20">
                <a:latin typeface="Times New Roman"/>
                <a:cs typeface="Times New Roman"/>
              </a:rPr>
              <a:t>dear,” </a:t>
            </a:r>
            <a:r>
              <a:rPr dirty="0" sz="1450" spc="-10">
                <a:latin typeface="Times New Roman"/>
                <a:cs typeface="Times New Roman"/>
              </a:rPr>
              <a:t>says he, “my honour—this is against my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honour.”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  <a:tabLst>
                <a:tab pos="5562600" algn="l"/>
              </a:tabLst>
            </a:pPr>
            <a:r>
              <a:rPr dirty="0" sz="1450" spc="-10">
                <a:latin typeface="Times New Roman"/>
                <a:cs typeface="Times New Roman"/>
              </a:rPr>
              <a:t>But she took his arm under hers, and caressed his hand, and kissed his  knuckles, and led him down the </a:t>
            </a:r>
            <a:r>
              <a:rPr dirty="0" sz="1450" spc="-30">
                <a:latin typeface="Times New Roman"/>
                <a:cs typeface="Times New Roman"/>
              </a:rPr>
              <a:t>bay. </a:t>
            </a:r>
            <a:r>
              <a:rPr dirty="0" sz="1450" spc="-10">
                <a:latin typeface="Times New Roman"/>
                <a:cs typeface="Times New Roman"/>
              </a:rPr>
              <a:t>“Bubble-bubble-bubble!” says she,  imitating him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5">
                <a:latin typeface="Times New Roman"/>
                <a:cs typeface="Times New Roman"/>
              </a:rPr>
              <a:t>baby, </a:t>
            </a:r>
            <a:r>
              <a:rPr dirty="0" sz="1450" spc="-10">
                <a:latin typeface="Times New Roman"/>
                <a:cs typeface="Times New Roman"/>
              </a:rPr>
              <a:t>though she was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young. </a:t>
            </a:r>
            <a:r>
              <a:rPr dirty="0" sz="1450" spc="-10">
                <a:latin typeface="Times New Roman"/>
                <a:cs typeface="Times New Roman"/>
              </a:rPr>
              <a:t>“Bubble-bubble, 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silly old man!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must bury the troll wife, and here is trouble </a:t>
            </a:r>
            <a:r>
              <a:rPr dirty="0" sz="1450" spc="-5">
                <a:latin typeface="Times New Roman"/>
                <a:cs typeface="Times New Roman"/>
              </a:rPr>
              <a:t>enough, 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10">
                <a:latin typeface="Times New Roman"/>
                <a:cs typeface="Times New Roman"/>
              </a:rPr>
              <a:t>ea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ce</a:t>
            </a:r>
            <a:r>
              <a:rPr dirty="0" sz="1450" spc="-5">
                <a:latin typeface="Times New Roman"/>
                <a:cs typeface="Times New Roman"/>
              </a:rPr>
              <a:t>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rse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ef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5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ala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lt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35">
                <a:latin typeface="Times New Roman"/>
                <a:cs typeface="Times New Roman"/>
              </a:rPr>
              <a:t>’</a:t>
            </a:r>
            <a:r>
              <a:rPr dirty="0" sz="1450" spc="-10">
                <a:latin typeface="Times New Roman"/>
                <a:cs typeface="Times New Roman"/>
              </a:rPr>
              <a:t>ti</a:t>
            </a:r>
            <a:r>
              <a:rPr dirty="0" sz="1450" spc="-5">
                <a:latin typeface="Times New Roman"/>
                <a:cs typeface="Times New Roman"/>
              </a:rPr>
              <a:t>s  </a:t>
            </a:r>
            <a:r>
              <a:rPr dirty="0" sz="1450" spc="-10">
                <a:latin typeface="Times New Roman"/>
                <a:cs typeface="Times New Roman"/>
              </a:rPr>
              <a:t>my belief she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woman’s </a:t>
            </a:r>
            <a:r>
              <a:rPr dirty="0" sz="1450" spc="-10">
                <a:latin typeface="Times New Roman"/>
                <a:cs typeface="Times New Roman"/>
              </a:rPr>
              <a:t>habit. And so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have done, </a:t>
            </a:r>
            <a:r>
              <a:rPr dirty="0" sz="1450" spc="-5">
                <a:latin typeface="Times New Roman"/>
                <a:cs typeface="Times New Roman"/>
              </a:rPr>
              <a:t>good  </a:t>
            </a:r>
            <a:r>
              <a:rPr dirty="0" sz="1450" spc="-10">
                <a:latin typeface="Times New Roman"/>
                <a:cs typeface="Times New Roman"/>
              </a:rPr>
              <a:t>man, and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get her waked and buried, which is more than she deserves, </a:t>
            </a:r>
            <a:r>
              <a:rPr dirty="0" sz="1450" spc="-5">
                <a:latin typeface="Times New Roman"/>
                <a:cs typeface="Times New Roman"/>
              </a:rPr>
              <a:t>or  </a:t>
            </a:r>
            <a:r>
              <a:rPr dirty="0" sz="1450" spc="-10">
                <a:latin typeface="Times New Roman"/>
                <a:cs typeface="Times New Roman"/>
              </a:rPr>
              <a:t>her old </a:t>
            </a:r>
            <a:r>
              <a:rPr dirty="0" sz="1450" spc="-5">
                <a:latin typeface="Times New Roman"/>
                <a:cs typeface="Times New Roman"/>
              </a:rPr>
              <a:t>duds </a:t>
            </a:r>
            <a:r>
              <a:rPr dirty="0" sz="1450" spc="-10">
                <a:latin typeface="Times New Roman"/>
                <a:cs typeface="Times New Roman"/>
              </a:rPr>
              <a:t>are like to pay </a:t>
            </a:r>
            <a:r>
              <a:rPr dirty="0" sz="1450" spc="-30">
                <a:latin typeface="Times New Roman"/>
                <a:cs typeface="Times New Roman"/>
              </a:rPr>
              <a:t>for. </a:t>
            </a:r>
            <a:r>
              <a:rPr dirty="0" sz="1450" spc="-10">
                <a:latin typeface="Times New Roman"/>
                <a:cs typeface="Times New Roman"/>
              </a:rPr>
              <a:t>And when that is ended, we can consult </a:t>
            </a:r>
            <a:r>
              <a:rPr dirty="0" sz="1450" spc="-5">
                <a:latin typeface="Times New Roman"/>
                <a:cs typeface="Times New Roman"/>
              </a:rPr>
              <a:t>upon  </a:t>
            </a:r>
            <a:r>
              <a:rPr dirty="0" sz="1450" spc="-10">
                <a:latin typeface="Times New Roman"/>
                <a:cs typeface="Times New Roman"/>
              </a:rPr>
              <a:t>the rest.”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So Finnward was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too well pleased to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off.</a:t>
            </a:r>
            <a:endParaRPr sz="1450">
              <a:latin typeface="Times New Roman"/>
              <a:cs typeface="Times New Roman"/>
            </a:endParaRPr>
          </a:p>
          <a:p>
            <a:pPr marL="12700" marR="4000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next day they set forth early for Skalaholt across the heaths. It was heavy  </a:t>
            </a:r>
            <a:r>
              <a:rPr dirty="0" sz="1450" spc="-15">
                <a:latin typeface="Times New Roman"/>
                <a:cs typeface="Times New Roman"/>
              </a:rPr>
              <a:t>weather, </a:t>
            </a:r>
            <a:r>
              <a:rPr dirty="0" sz="1450" spc="-10">
                <a:latin typeface="Times New Roman"/>
                <a:cs typeface="Times New Roman"/>
              </a:rPr>
              <a:t>and grey overhead; the horses sweated and neighed, and the men  went silent, for it was nowhere in their minds that the dead wife was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canny.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Only Aud talked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silly sea-gull piping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5">
                <a:latin typeface="Times New Roman"/>
                <a:cs typeface="Times New Roman"/>
              </a:rPr>
              <a:t>cliff, </a:t>
            </a:r>
            <a:r>
              <a:rPr dirty="0" sz="1450" spc="-10">
                <a:latin typeface="Times New Roman"/>
                <a:cs typeface="Times New Roman"/>
              </a:rPr>
              <a:t>and 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held their peace. The sun went down before they were across Whitewater; and  the black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fell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them this side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Netherness. At Netherness they beat 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door. </a:t>
            </a:r>
            <a:r>
              <a:rPr dirty="0" sz="1450" spc="-10">
                <a:latin typeface="Times New Roman"/>
                <a:cs typeface="Times New Roman"/>
              </a:rPr>
              <a:t>The goodman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abed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any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folk,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sat in the  hall talking; and to them Finnward made clear his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“I will never deny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10">
                <a:latin typeface="Times New Roman"/>
                <a:cs typeface="Times New Roman"/>
              </a:rPr>
              <a:t>roof,” said the goodman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Netherness. “But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food </a:t>
            </a:r>
            <a:r>
              <a:rPr dirty="0" sz="1450" spc="-25">
                <a:latin typeface="Times New Roman"/>
                <a:cs typeface="Times New Roman"/>
              </a:rPr>
              <a:t>ready, </a:t>
            </a:r>
            <a:r>
              <a:rPr dirty="0" sz="1450" spc="-10">
                <a:latin typeface="Times New Roman"/>
                <a:cs typeface="Times New Roman"/>
              </a:rPr>
              <a:t>and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doing without meat,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e’en fare  </a:t>
            </a:r>
            <a:r>
              <a:rPr dirty="0" sz="1450" spc="-20">
                <a:latin typeface="Times New Roman"/>
                <a:cs typeface="Times New Roman"/>
              </a:rPr>
              <a:t>farther.”</a:t>
            </a:r>
            <a:endParaRPr sz="1450">
              <a:latin typeface="Times New Roman"/>
              <a:cs typeface="Times New Roman"/>
            </a:endParaRPr>
          </a:p>
          <a:p>
            <a:pPr marL="12700" marR="11747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They laid the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shed, made fast their horses, and came into the house,  and 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was closed again. So there they sat about the lights, and there  was little said, for they were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so well pleased with their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reception.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20">
                <a:latin typeface="Times New Roman"/>
                <a:cs typeface="Times New Roman"/>
              </a:rPr>
              <a:t>Presently, </a:t>
            </a:r>
            <a:r>
              <a:rPr dirty="0" sz="1450" spc="-10">
                <a:latin typeface="Times New Roman"/>
                <a:cs typeface="Times New Roman"/>
              </a:rPr>
              <a:t>in the place where the food was kept, began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clattering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dishes;  and it fell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bondman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house to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and see what made the </a:t>
            </a:r>
            <a:r>
              <a:rPr dirty="0" sz="1450" spc="-20">
                <a:latin typeface="Times New Roman"/>
                <a:cs typeface="Times New Roman"/>
              </a:rPr>
              <a:t>clatter. </a:t>
            </a:r>
            <a:r>
              <a:rPr dirty="0" sz="1450" spc="-10">
                <a:latin typeface="Times New Roman"/>
                <a:cs typeface="Times New Roman"/>
              </a:rPr>
              <a:t>He 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sooner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than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back again; and told it was </a:t>
            </a:r>
            <a:r>
              <a:rPr dirty="0" sz="1450" spc="-5">
                <a:latin typeface="Times New Roman"/>
                <a:cs typeface="Times New Roman"/>
              </a:rPr>
              <a:t>a big, </a:t>
            </a:r>
            <a:r>
              <a:rPr dirty="0" sz="1450" spc="-10">
                <a:latin typeface="Times New Roman"/>
                <a:cs typeface="Times New Roman"/>
              </a:rPr>
              <a:t>buxom  woman, high in flesh and naked as she was </a:t>
            </a:r>
            <a:r>
              <a:rPr dirty="0" sz="1450" spc="-5">
                <a:latin typeface="Times New Roman"/>
                <a:cs typeface="Times New Roman"/>
              </a:rPr>
              <a:t>born, </a:t>
            </a:r>
            <a:r>
              <a:rPr dirty="0" sz="1450" spc="-10">
                <a:latin typeface="Times New Roman"/>
                <a:cs typeface="Times New Roman"/>
              </a:rPr>
              <a:t>setting meats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20">
                <a:latin typeface="Times New Roman"/>
                <a:cs typeface="Times New Roman"/>
              </a:rPr>
              <a:t>dresser.  </a:t>
            </a:r>
            <a:r>
              <a:rPr dirty="0" sz="1450" spc="-10">
                <a:latin typeface="Times New Roman"/>
                <a:cs typeface="Times New Roman"/>
              </a:rPr>
              <a:t>Finnward grew pale as the dawn; </a:t>
            </a:r>
            <a:r>
              <a:rPr dirty="0" sz="1450" spc="-5">
                <a:latin typeface="Times New Roman"/>
                <a:cs typeface="Times New Roman"/>
              </a:rPr>
              <a:t>he got </a:t>
            </a:r>
            <a:r>
              <a:rPr dirty="0" sz="1450" spc="-10">
                <a:latin typeface="Times New Roman"/>
                <a:cs typeface="Times New Roman"/>
              </a:rPr>
              <a:t>to his feet, and the rest rose with him,  and all the party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funeral came to the </a:t>
            </a:r>
            <a:r>
              <a:rPr dirty="0" sz="1450" spc="-15">
                <a:latin typeface="Times New Roman"/>
                <a:cs typeface="Times New Roman"/>
              </a:rPr>
              <a:t>buttery-door. </a:t>
            </a:r>
            <a:r>
              <a:rPr dirty="0" sz="1450" spc="-10">
                <a:latin typeface="Times New Roman"/>
                <a:cs typeface="Times New Roman"/>
              </a:rPr>
              <a:t>And the dead  Thorgunna took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heed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their coming,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went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setting forth meats, and  seemed to talk with herself as she did so; and she was naked to 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buff.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Great fear 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them; the marrow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their back grew cold. Not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word  they spoke, neither </a:t>
            </a:r>
            <a:r>
              <a:rPr dirty="0" sz="1450" spc="-5">
                <a:latin typeface="Times New Roman"/>
                <a:cs typeface="Times New Roman"/>
              </a:rPr>
              <a:t>good nor </a:t>
            </a:r>
            <a:r>
              <a:rPr dirty="0" sz="1450" spc="-10">
                <a:latin typeface="Times New Roman"/>
                <a:cs typeface="Times New Roman"/>
              </a:rPr>
              <a:t>bad;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back into the hall, and down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their  bended knees, and to their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prayers.</a:t>
            </a:r>
            <a:endParaRPr sz="1450">
              <a:latin typeface="Times New Roman"/>
              <a:cs typeface="Times New Roman"/>
            </a:endParaRPr>
          </a:p>
          <a:p>
            <a:pPr marL="12700" marR="119380">
              <a:lnSpc>
                <a:spcPts val="2300"/>
              </a:lnSpc>
              <a:spcBef>
                <a:spcPts val="114"/>
              </a:spcBef>
            </a:pPr>
            <a:r>
              <a:rPr dirty="0" sz="1450" spc="-30">
                <a:latin typeface="Times New Roman"/>
                <a:cs typeface="Times New Roman"/>
              </a:rPr>
              <a:t>“Now, </a:t>
            </a:r>
            <a:r>
              <a:rPr dirty="0" sz="1450" spc="-10">
                <a:latin typeface="Times New Roman"/>
                <a:cs typeface="Times New Roman"/>
              </a:rPr>
              <a:t>in 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God, what ails you?” cried the goodman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Netherness.  And when they had told him, shame 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 for his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churlishness.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“The dead wife reproves me,” said the honest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blessed himself and his house, and caused spread the tables, and they  all 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meats that the dead wife laid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out.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This was the first walking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Thorgunna, and it is </a:t>
            </a:r>
            <a:r>
              <a:rPr dirty="0" sz="1450" spc="-5">
                <a:latin typeface="Times New Roman"/>
                <a:cs typeface="Times New Roman"/>
              </a:rPr>
              <a:t>thought by good </a:t>
            </a:r>
            <a:r>
              <a:rPr dirty="0" sz="1450" spc="-10">
                <a:latin typeface="Times New Roman"/>
                <a:cs typeface="Times New Roman"/>
              </a:rPr>
              <a:t>judges it  would have been the last as well, if men had been more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  <a:tabLst>
                <a:tab pos="5201285" algn="l"/>
                <a:tab pos="5621020" algn="l"/>
              </a:tabLst>
            </a:pPr>
            <a:r>
              <a:rPr dirty="0" sz="1450" spc="-10">
                <a:latin typeface="Times New Roman"/>
                <a:cs typeface="Times New Roman"/>
              </a:rPr>
              <a:t>The next day they came to Skalaholt, and there was the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buried, and the  next after they set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for home. </a:t>
            </a:r>
            <a:r>
              <a:rPr dirty="0" sz="1450" spc="-20">
                <a:latin typeface="Times New Roman"/>
                <a:cs typeface="Times New Roman"/>
              </a:rPr>
              <a:t>Finnward’s </a:t>
            </a:r>
            <a:r>
              <a:rPr dirty="0" sz="1450" spc="-10">
                <a:latin typeface="Times New Roman"/>
                <a:cs typeface="Times New Roman"/>
              </a:rPr>
              <a:t>heart was </a:t>
            </a:r>
            <a:r>
              <a:rPr dirty="0" sz="1450" spc="-25">
                <a:latin typeface="Times New Roman"/>
                <a:cs typeface="Times New Roman"/>
              </a:rPr>
              <a:t>heavy, </a:t>
            </a:r>
            <a:r>
              <a:rPr dirty="0" sz="1450" spc="-10">
                <a:latin typeface="Times New Roman"/>
                <a:cs typeface="Times New Roman"/>
              </a:rPr>
              <a:t>and his mind  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honour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feared dispeace; and his will was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sea-gull in the wind. Now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cleared  his throat and made as if to speak; and at that Aud cocked her eye and looked  at the goodman mocking, and his voice died </a:t>
            </a:r>
            <a:r>
              <a:rPr dirty="0" sz="1450" spc="-5">
                <a:latin typeface="Times New Roman"/>
                <a:cs typeface="Times New Roman"/>
              </a:rPr>
              <a:t>unborn. </a:t>
            </a:r>
            <a:r>
              <a:rPr dirty="0" sz="1450" spc="-10">
                <a:latin typeface="Times New Roman"/>
                <a:cs typeface="Times New Roman"/>
              </a:rPr>
              <a:t>At the last, shame gave  him courage.</a:t>
            </a:r>
            <a:endParaRPr sz="1450">
              <a:latin typeface="Times New Roman"/>
              <a:cs typeface="Times New Roman"/>
            </a:endParaRPr>
          </a:p>
          <a:p>
            <a:pPr marL="12700" marR="114871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“Aud,” said he, “yon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most uncanny thing at Netherness.”  “No </a:t>
            </a:r>
            <a:r>
              <a:rPr dirty="0" sz="1450" spc="-5">
                <a:latin typeface="Times New Roman"/>
                <a:cs typeface="Times New Roman"/>
              </a:rPr>
              <a:t>doubt,”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Aud.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“I have never had it in my mind,” said he, “that </a:t>
            </a:r>
            <a:r>
              <a:rPr dirty="0" sz="1450" spc="-5">
                <a:latin typeface="Times New Roman"/>
                <a:cs typeface="Times New Roman"/>
              </a:rPr>
              <a:t>yon </a:t>
            </a:r>
            <a:r>
              <a:rPr dirty="0" sz="1450" spc="-10">
                <a:latin typeface="Times New Roman"/>
                <a:cs typeface="Times New Roman"/>
              </a:rPr>
              <a:t>woman was the thing she  should </a:t>
            </a:r>
            <a:r>
              <a:rPr dirty="0" sz="1450" spc="-5">
                <a:latin typeface="Times New Roman"/>
                <a:cs typeface="Times New Roman"/>
              </a:rPr>
              <a:t>be.”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“I dare say </a:t>
            </a:r>
            <a:r>
              <a:rPr dirty="0" sz="1450" spc="-5">
                <a:latin typeface="Times New Roman"/>
                <a:cs typeface="Times New Roman"/>
              </a:rPr>
              <a:t>not,” </a:t>
            </a:r>
            <a:r>
              <a:rPr dirty="0" sz="1450" spc="-10">
                <a:latin typeface="Times New Roman"/>
                <a:cs typeface="Times New Roman"/>
              </a:rPr>
              <a:t>said Aud. “I never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either.”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“It stands beyond question she was more than </a:t>
            </a:r>
            <a:r>
              <a:rPr dirty="0" sz="1450" spc="-20">
                <a:latin typeface="Times New Roman"/>
                <a:cs typeface="Times New Roman"/>
              </a:rPr>
              <a:t>canny,” </a:t>
            </a:r>
            <a:r>
              <a:rPr dirty="0" sz="1450" spc="-10">
                <a:latin typeface="Times New Roman"/>
                <a:cs typeface="Times New Roman"/>
              </a:rPr>
              <a:t>says Finnward, shaking  his head. “No manner </a:t>
            </a:r>
            <a:r>
              <a:rPr dirty="0" sz="1450" spc="-5">
                <a:latin typeface="Times New Roman"/>
                <a:cs typeface="Times New Roman"/>
              </a:rPr>
              <a:t>of doubt but </a:t>
            </a:r>
            <a:r>
              <a:rPr dirty="0" sz="1450" spc="-10">
                <a:latin typeface="Times New Roman"/>
                <a:cs typeface="Times New Roman"/>
              </a:rPr>
              <a:t>what she was ancient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mind.”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“She was getting pretty old in </a:t>
            </a:r>
            <a:r>
              <a:rPr dirty="0" sz="1450" spc="-25">
                <a:latin typeface="Times New Roman"/>
                <a:cs typeface="Times New Roman"/>
              </a:rPr>
              <a:t>body, </a:t>
            </a:r>
            <a:r>
              <a:rPr dirty="0" sz="1450" spc="-5">
                <a:latin typeface="Times New Roman"/>
                <a:cs typeface="Times New Roman"/>
              </a:rPr>
              <a:t>too,” </a:t>
            </a:r>
            <a:r>
              <a:rPr dirty="0" sz="1450" spc="-10">
                <a:latin typeface="Times New Roman"/>
                <a:cs typeface="Times New Roman"/>
              </a:rPr>
              <a:t>says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Aud.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20">
                <a:latin typeface="Times New Roman"/>
                <a:cs typeface="Times New Roman"/>
              </a:rPr>
              <a:t>“Wife,” </a:t>
            </a:r>
            <a:r>
              <a:rPr dirty="0" sz="1450" spc="-10">
                <a:latin typeface="Times New Roman"/>
                <a:cs typeface="Times New Roman"/>
              </a:rPr>
              <a:t>says he, “it comes in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me strongly this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kind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woman to  disobey; above all, being dead and her walking.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think, wife, we must even </a:t>
            </a:r>
            <a:r>
              <a:rPr dirty="0" sz="1450" spc="-5">
                <a:latin typeface="Times New Roman"/>
                <a:cs typeface="Times New Roman"/>
              </a:rPr>
              <a:t>do  </a:t>
            </a:r>
            <a:r>
              <a:rPr dirty="0" sz="1450" spc="-10">
                <a:latin typeface="Times New Roman"/>
                <a:cs typeface="Times New Roman"/>
              </a:rPr>
              <a:t>as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commanded.”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“Now what is ever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word?” says she, riding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close and setting her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Louis Stevenson</dc:creator>
  <cp:keywords>Robert, Louis, Stevenson</cp:keywords>
  <dc:title>The Waif Woman</dc:title>
  <dcterms:created xsi:type="dcterms:W3CDTF">2021-02-04T20:49:13Z</dcterms:created>
  <dcterms:modified xsi:type="dcterms:W3CDTF">2021-02-04T20:49:13Z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2014-10-16T00:00:00Z</vt:filetime>
  </property>
  <property fmtid="{D5CDD505-2E9C-101B-9397-08002B2CF9AE}" pid="3" name="Creator">
    <vt:lpwstr>calibre 2.2.0 [http://calibre-ebook.com]</vt:lpwstr>
  </property>
  <property fmtid="{D5CDD505-2E9C-101B-9397-08002B2CF9AE}" pid="4" name="LastSaved">
    <vt:filetime>2014-10-16T00:00:00Z</vt:filetime>
  </property>
</Properties>
</file>